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10"/>
  </p:notesMasterIdLst>
  <p:handoutMasterIdLst>
    <p:handoutMasterId r:id="rId11"/>
  </p:handoutMasterIdLst>
  <p:sldIdLst>
    <p:sldId id="424" r:id="rId2"/>
    <p:sldId id="446" r:id="rId3"/>
    <p:sldId id="416" r:id="rId4"/>
    <p:sldId id="464" r:id="rId5"/>
    <p:sldId id="443" r:id="rId6"/>
    <p:sldId id="466" r:id="rId7"/>
    <p:sldId id="465" r:id="rId8"/>
    <p:sldId id="467" r:id="rId9"/>
  </p:sldIdLst>
  <p:sldSz cx="12192000" cy="6858000"/>
  <p:notesSz cx="7315200" cy="9601200"/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FF42"/>
    <a:srgbClr val="CC00CD"/>
    <a:srgbClr val="FF0000"/>
    <a:srgbClr val="3333FF"/>
    <a:srgbClr val="97D7FF"/>
    <a:srgbClr val="FFDD78"/>
    <a:srgbClr val="FFC000"/>
    <a:srgbClr val="FFB1CE"/>
    <a:srgbClr val="FF99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45" autoAdjust="0"/>
    <p:restoredTop sz="50000" autoAdjust="0"/>
  </p:normalViewPr>
  <p:slideViewPr>
    <p:cSldViewPr snapToGrid="0">
      <p:cViewPr varScale="1">
        <p:scale>
          <a:sx n="110" d="100"/>
          <a:sy n="110" d="100"/>
        </p:scale>
        <p:origin x="200" y="5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576A76-EAAE-494F-9F7F-EC8DD1141B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6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93E6AE6-BA58-4D01-BFA7-9066FA1BC5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73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Please retain proper</a:t>
            </a:r>
            <a:r>
              <a:rPr lang="en-US" baseline="0" dirty="0"/>
              <a:t> attribution, including the reference to </a:t>
            </a:r>
            <a:r>
              <a:rPr lang="en-US" baseline="0" dirty="0" err="1"/>
              <a:t>ai.berkeley.edu</a:t>
            </a:r>
            <a:r>
              <a:rPr lang="en-US" baseline="0" dirty="0"/>
              <a:t>.  Thanks!</a:t>
            </a:r>
            <a:endParaRPr lang="en-US" sz="12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9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Better animation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3E6AE6-BA58-4D01-BFA7-9066FA1BC52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9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FBDBA-8484-455D-B245-CB37572AF5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1F2AE3-E00A-49E3-84D4-020B69DEF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293A6-559F-4294-A2FB-84D948A638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1BBA2E-7FD9-46B8-A226-C36B49A97BF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1409C-11F8-4378-A9C8-ED515D87E5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CF41DF-D8B8-41F6-9DEF-CF73457948E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BCC272-083A-4C84-813A-D9CF7008B0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B74DA-79AF-4B05-95C9-B7F6D7E3AF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AFD908-86D3-45AB-ADF7-3B2458B2F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54A4C-ECA7-4D89-B689-5883706A9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13666-7D53-408E-8CAE-D86E2DAC0D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741FC258-4C93-4B3A-BC1B-47590C715D8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279403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>
                <a:latin typeface="Calibri"/>
                <a:cs typeface="Calibri"/>
              </a:rPr>
              <a:t>CS 188: Artificial Intelligence</a:t>
            </a:r>
            <a:br>
              <a:rPr lang="en-US" dirty="0">
                <a:latin typeface="Calibri"/>
                <a:cs typeface="Calibri"/>
              </a:rPr>
            </a:br>
            <a:endParaRPr lang="en-US" sz="3600" dirty="0">
              <a:latin typeface="Calibri"/>
              <a:cs typeface="Calibri"/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4300" dirty="0">
                <a:latin typeface="Calibri"/>
                <a:cs typeface="Calibri"/>
              </a:rPr>
              <a:t>Supplement on Gibbs Sampling Convergence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638800"/>
            <a:ext cx="12192000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Instructors: Stuart Russell and Dawn Song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University of California, Berkeley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79A54-FF83-7043-A818-0D351EA92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115" y="1910410"/>
            <a:ext cx="4688487" cy="371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9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659704" cy="4729164"/>
          </a:xfrm>
        </p:spPr>
        <p:txBody>
          <a:bodyPr/>
          <a:lstStyle/>
          <a:p>
            <a:r>
              <a:rPr lang="en-US" dirty="0"/>
              <a:t>A particular kind of MCMC</a:t>
            </a:r>
          </a:p>
          <a:p>
            <a:pPr lvl="1"/>
            <a:r>
              <a:rPr lang="en-US" dirty="0"/>
              <a:t>States are complete assignments to all variables</a:t>
            </a:r>
          </a:p>
          <a:p>
            <a:pPr lvl="1"/>
            <a:r>
              <a:rPr lang="en-US" dirty="0"/>
              <a:t>Evidence variables </a:t>
            </a:r>
            <a:r>
              <a:rPr lang="en-US" b="1" dirty="0">
                <a:solidFill>
                  <a:srgbClr val="CC00CD"/>
                </a:solidFill>
              </a:rPr>
              <a:t>E</a:t>
            </a:r>
            <a:r>
              <a:rPr lang="en-US" dirty="0"/>
              <a:t> remain fixed, other variables </a:t>
            </a:r>
            <a:r>
              <a:rPr lang="en-US" b="1" dirty="0">
                <a:solidFill>
                  <a:srgbClr val="CC00CD"/>
                </a:solidFill>
              </a:rPr>
              <a:t>X</a:t>
            </a:r>
            <a:r>
              <a:rPr lang="en-US" dirty="0"/>
              <a:t> change</a:t>
            </a:r>
          </a:p>
          <a:p>
            <a:pPr lvl="1"/>
            <a:r>
              <a:rPr lang="en-US" dirty="0"/>
              <a:t>To generate the next state, </a:t>
            </a:r>
          </a:p>
          <a:p>
            <a:pPr lvl="2"/>
            <a:r>
              <a:rPr lang="en-US" dirty="0"/>
              <a:t>pick a variable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/>
              <a:t> with probability </a:t>
            </a:r>
            <a:r>
              <a:rPr lang="en-US" i="1" dirty="0">
                <a:solidFill>
                  <a:srgbClr val="CC00CD"/>
                </a:solidFill>
                <a:sym typeface="Symbol" pitchFamily="2" charset="2"/>
              </a:rPr>
              <a:t></a:t>
            </a:r>
            <a:r>
              <a:rPr lang="en-US" dirty="0">
                <a:solidFill>
                  <a:srgbClr val="CC00CD"/>
                </a:solidFill>
                <a:sym typeface="Symbol" pitchFamily="2" charset="2"/>
              </a:rPr>
              <a:t>(</a:t>
            </a:r>
            <a:r>
              <a:rPr lang="en-US" i="1" dirty="0" err="1">
                <a:solidFill>
                  <a:srgbClr val="CC00CD"/>
                </a:solidFill>
                <a:sym typeface="Symbol" pitchFamily="2" charset="2"/>
              </a:rPr>
              <a:t>i</a:t>
            </a:r>
            <a:r>
              <a:rPr lang="en-US" dirty="0">
                <a:solidFill>
                  <a:srgbClr val="CC00CD"/>
                </a:solidFill>
                <a:sym typeface="Symbol" pitchFamily="2" charset="2"/>
              </a:rPr>
              <a:t>)</a:t>
            </a:r>
          </a:p>
          <a:p>
            <a:pPr lvl="2"/>
            <a:r>
              <a:rPr lang="en-US" dirty="0"/>
              <a:t>sample a value for it conditioned on all the other variables:   </a:t>
            </a:r>
          </a:p>
          <a:p>
            <a:pPr lvl="3"/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’ ~ 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,..,x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i-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,x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i+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..,x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-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3"/>
            <a:r>
              <a:rPr lang="en-US" sz="2400" dirty="0">
                <a:solidFill>
                  <a:srgbClr val="000000"/>
                </a:solidFill>
                <a:sym typeface="Symbol"/>
              </a:rPr>
              <a:t>In a Bayes net,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baseline="-25000" dirty="0">
                <a:solidFill>
                  <a:srgbClr val="CC00CC"/>
                </a:solidFill>
                <a:sym typeface="Symbol"/>
              </a:rPr>
              <a:t>-</a:t>
            </a:r>
            <a:r>
              <a:rPr lang="en-US" sz="2400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e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 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400" i="1" dirty="0" err="1">
                <a:solidFill>
                  <a:srgbClr val="CC00CC"/>
                </a:solidFill>
                <a:sym typeface="Symbol"/>
              </a:rPr>
              <a:t>markov_blanket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))</a:t>
            </a:r>
          </a:p>
          <a:p>
            <a:r>
              <a:rPr lang="en-US" dirty="0">
                <a:solidFill>
                  <a:srgbClr val="000090"/>
                </a:solidFill>
                <a:sym typeface="Symbol"/>
              </a:rPr>
              <a:t>Theorem: Gibbs sampling is consistent*</a:t>
            </a:r>
          </a:p>
          <a:p>
            <a:r>
              <a:rPr lang="en-US" sz="800" dirty="0">
                <a:solidFill>
                  <a:srgbClr val="000090"/>
                </a:solidFill>
                <a:sym typeface="Symbol"/>
              </a:rPr>
              <a:t>Provided all Gibbs distributions are bounded away from 0 and 1 and variable selection is fair</a:t>
            </a:r>
            <a:endParaRPr lang="en-US" sz="800" dirty="0">
              <a:solidFill>
                <a:srgbClr val="000090"/>
              </a:solidFill>
            </a:endParaRP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6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ontent Placeholder 2"/>
          <p:cNvSpPr txBox="1">
            <a:spLocks/>
          </p:cNvSpPr>
          <p:nvPr/>
        </p:nvSpPr>
        <p:spPr bwMode="auto">
          <a:xfrm>
            <a:off x="5486400" y="1371600"/>
            <a:ext cx="6527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ea typeface="ＭＳ Ｐゴシック" pitchFamily="34" charset="-128"/>
              </a:rPr>
              <a:t>Step 2: Initialize other variables 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Randomly</a:t>
            </a:r>
          </a:p>
        </p:txBody>
      </p:sp>
      <p:sp>
        <p:nvSpPr>
          <p:cNvPr id="675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Gibbs Sampling Example: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</a:rPr>
              <a:t>P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(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</a:rPr>
              <a:t>S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 |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</a:rPr>
              <a:t>r</a:t>
            </a:r>
            <a:r>
              <a:rPr lang="en-US" dirty="0">
                <a:solidFill>
                  <a:srgbClr val="CC00CC"/>
                </a:solidFill>
                <a:ea typeface="ＭＳ Ｐゴシック" pitchFamily="34" charset="-128"/>
              </a:rPr>
              <a:t>)</a:t>
            </a:r>
          </a:p>
        </p:txBody>
      </p:sp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6527800" cy="3022599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Step 1: Fix evidence</a:t>
            </a:r>
          </a:p>
          <a:p>
            <a:pPr lvl="1"/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R</a:t>
            </a:r>
            <a:r>
              <a:rPr lang="en-US" sz="2000" dirty="0">
                <a:solidFill>
                  <a:srgbClr val="CC00CC"/>
                </a:solidFill>
                <a:ea typeface="ＭＳ Ｐゴシック" pitchFamily="34" charset="-128"/>
              </a:rPr>
              <a:t> = true</a:t>
            </a: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pPr lvl="4"/>
            <a:endParaRPr lang="en-US" sz="12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Step 3: Repeat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Choose a non-evidence variable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Resample </a:t>
            </a:r>
            <a:r>
              <a:rPr lang="en-US" sz="2000" i="1" dirty="0">
                <a:solidFill>
                  <a:srgbClr val="CC00CC"/>
                </a:solidFill>
                <a:ea typeface="ＭＳ Ｐゴシック" pitchFamily="34" charset="-128"/>
              </a:rPr>
              <a:t>X</a:t>
            </a:r>
            <a:r>
              <a:rPr lang="en-US" sz="2000" dirty="0">
                <a:ea typeface="ＭＳ Ｐゴシック" pitchFamily="34" charset="-128"/>
              </a:rPr>
              <a:t> from 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0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sz="2000" i="1" dirty="0" err="1">
                <a:solidFill>
                  <a:srgbClr val="CC00CC"/>
                </a:solidFill>
                <a:sym typeface="Symbol"/>
              </a:rPr>
              <a:t>markov_blanket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000" dirty="0">
                <a:solidFill>
                  <a:srgbClr val="CC00CC"/>
                </a:solidFill>
                <a:sym typeface="Symbol"/>
              </a:rPr>
              <a:t>))</a:t>
            </a:r>
            <a:endParaRPr lang="en-US" sz="2000" dirty="0">
              <a:solidFill>
                <a:srgbClr val="000000"/>
              </a:solidFill>
              <a:sym typeface="Symbol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505200" y="1524000"/>
            <a:ext cx="1652499" cy="1447799"/>
            <a:chOff x="7416868" y="3352800"/>
            <a:chExt cx="2870132" cy="2514600"/>
          </a:xfrm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0" name="AutoShape 6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1" name="AutoShape 6"/>
            <p:cNvCxnSpPr>
              <a:cxnSpLocks noChangeShapeType="1"/>
              <a:stCxn id="17" idx="5"/>
              <a:endCxn id="19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23" name="AutoShape 6"/>
            <p:cNvCxnSpPr>
              <a:cxnSpLocks noChangeShapeType="1"/>
              <a:stCxn id="22" idx="5"/>
              <a:endCxn id="18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AutoShape 6"/>
            <p:cNvCxnSpPr>
              <a:cxnSpLocks noChangeShapeType="1"/>
              <a:stCxn id="22" idx="3"/>
              <a:endCxn id="17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/>
          <p:nvPr/>
        </p:nvGrpSpPr>
        <p:grpSpPr>
          <a:xfrm>
            <a:off x="10134600" y="1524000"/>
            <a:ext cx="1652499" cy="1447799"/>
            <a:chOff x="7416868" y="3352800"/>
            <a:chExt cx="2870132" cy="2514600"/>
          </a:xfrm>
        </p:grpSpPr>
        <p:sp>
          <p:nvSpPr>
            <p:cNvPr id="4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4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4" name="AutoShape 6"/>
            <p:cNvCxnSpPr>
              <a:cxnSpLocks noChangeShapeType="1"/>
              <a:stCxn id="42" idx="3"/>
              <a:endCxn id="4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5" name="AutoShape 6"/>
            <p:cNvCxnSpPr>
              <a:cxnSpLocks noChangeShapeType="1"/>
              <a:stCxn id="41" idx="5"/>
              <a:endCxn id="4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47" name="AutoShape 6"/>
            <p:cNvCxnSpPr>
              <a:cxnSpLocks noChangeShapeType="1"/>
              <a:stCxn id="46" idx="5"/>
              <a:endCxn id="4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8" name="AutoShape 6"/>
            <p:cNvCxnSpPr>
              <a:cxnSpLocks noChangeShapeType="1"/>
              <a:stCxn id="46" idx="3"/>
              <a:endCxn id="4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0" name="Group 49"/>
          <p:cNvGrpSpPr/>
          <p:nvPr/>
        </p:nvGrpSpPr>
        <p:grpSpPr>
          <a:xfrm>
            <a:off x="304800" y="4343400"/>
            <a:ext cx="1142999" cy="1001412"/>
            <a:chOff x="7416868" y="3352800"/>
            <a:chExt cx="2870132" cy="2514600"/>
          </a:xfrm>
        </p:grpSpPr>
        <p:sp>
          <p:nvSpPr>
            <p:cNvPr id="51" name="Oval 4"/>
            <p:cNvSpPr>
              <a:spLocks noChangeArrowheads="1"/>
            </p:cNvSpPr>
            <p:nvPr/>
          </p:nvSpPr>
          <p:spPr bwMode="auto">
            <a:xfrm>
              <a:off x="7416868" y="4267200"/>
              <a:ext cx="762000" cy="762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2" name="Oval 4"/>
            <p:cNvSpPr>
              <a:spLocks noChangeArrowheads="1"/>
            </p:cNvSpPr>
            <p:nvPr/>
          </p:nvSpPr>
          <p:spPr bwMode="auto">
            <a:xfrm>
              <a:off x="9525000" y="42672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53" name="Oval 4"/>
            <p:cNvSpPr>
              <a:spLocks noChangeArrowheads="1"/>
            </p:cNvSpPr>
            <p:nvPr/>
          </p:nvSpPr>
          <p:spPr bwMode="auto">
            <a:xfrm>
              <a:off x="8483668" y="5105400"/>
              <a:ext cx="762000" cy="762000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4" name="AutoShape 6"/>
            <p:cNvCxnSpPr>
              <a:cxnSpLocks noChangeShapeType="1"/>
              <a:stCxn id="52" idx="3"/>
              <a:endCxn id="53" idx="7"/>
            </p:cNvCxnSpPr>
            <p:nvPr/>
          </p:nvCxnSpPr>
          <p:spPr bwMode="auto">
            <a:xfrm flipH="1">
              <a:off x="9134076" y="4917608"/>
              <a:ext cx="502516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5" name="AutoShape 6"/>
            <p:cNvCxnSpPr>
              <a:cxnSpLocks noChangeShapeType="1"/>
              <a:stCxn id="51" idx="5"/>
              <a:endCxn id="53" idx="1"/>
            </p:cNvCxnSpPr>
            <p:nvPr/>
          </p:nvCxnSpPr>
          <p:spPr bwMode="auto">
            <a:xfrm>
              <a:off x="8067276" y="4917608"/>
              <a:ext cx="527984" cy="2993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" name="Oval 4"/>
            <p:cNvSpPr>
              <a:spLocks noChangeArrowheads="1"/>
            </p:cNvSpPr>
            <p:nvPr/>
          </p:nvSpPr>
          <p:spPr bwMode="auto">
            <a:xfrm>
              <a:off x="8483668" y="3352800"/>
              <a:ext cx="762000" cy="762000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57" name="AutoShape 6"/>
            <p:cNvCxnSpPr>
              <a:cxnSpLocks noChangeShapeType="1"/>
              <a:stCxn id="56" idx="5"/>
              <a:endCxn id="52" idx="1"/>
            </p:cNvCxnSpPr>
            <p:nvPr/>
          </p:nvCxnSpPr>
          <p:spPr bwMode="auto">
            <a:xfrm>
              <a:off x="9134076" y="4003208"/>
              <a:ext cx="502516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AutoShape 6"/>
            <p:cNvCxnSpPr>
              <a:cxnSpLocks noChangeShapeType="1"/>
              <a:stCxn id="56" idx="3"/>
              <a:endCxn id="51" idx="7"/>
            </p:cNvCxnSpPr>
            <p:nvPr/>
          </p:nvCxnSpPr>
          <p:spPr bwMode="auto">
            <a:xfrm flipH="1">
              <a:off x="8067276" y="4003208"/>
              <a:ext cx="527984" cy="37558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>
            <a:off x="1676400" y="4343400"/>
            <a:ext cx="1752600" cy="1001412"/>
            <a:chOff x="1676400" y="4343400"/>
            <a:chExt cx="1752600" cy="1001412"/>
          </a:xfrm>
        </p:grpSpPr>
        <p:sp>
          <p:nvSpPr>
            <p:cNvPr id="60" name="Oval 4"/>
            <p:cNvSpPr>
              <a:spLocks noChangeArrowheads="1"/>
            </p:cNvSpPr>
            <p:nvPr/>
          </p:nvSpPr>
          <p:spPr bwMode="auto">
            <a:xfrm>
              <a:off x="2286001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1" name="Oval 4"/>
            <p:cNvSpPr>
              <a:spLocks noChangeArrowheads="1"/>
            </p:cNvSpPr>
            <p:nvPr/>
          </p:nvSpPr>
          <p:spPr bwMode="auto">
            <a:xfrm>
              <a:off x="3125542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2710843" y="5041354"/>
              <a:ext cx="303458" cy="30345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3" name="AutoShape 6"/>
            <p:cNvCxnSpPr>
              <a:cxnSpLocks noChangeShapeType="1"/>
              <a:stCxn id="61" idx="3"/>
              <a:endCxn id="62" idx="7"/>
            </p:cNvCxnSpPr>
            <p:nvPr/>
          </p:nvCxnSpPr>
          <p:spPr bwMode="auto">
            <a:xfrm flipH="1">
              <a:off x="2969860" y="4966568"/>
              <a:ext cx="200122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4" name="AutoShape 6"/>
            <p:cNvCxnSpPr>
              <a:cxnSpLocks noChangeShapeType="1"/>
              <a:stCxn id="60" idx="5"/>
              <a:endCxn id="62" idx="1"/>
            </p:cNvCxnSpPr>
            <p:nvPr/>
          </p:nvCxnSpPr>
          <p:spPr bwMode="auto">
            <a:xfrm>
              <a:off x="2545019" y="4966568"/>
              <a:ext cx="210264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65" name="Oval 4"/>
            <p:cNvSpPr>
              <a:spLocks noChangeArrowheads="1"/>
            </p:cNvSpPr>
            <p:nvPr/>
          </p:nvSpPr>
          <p:spPr bwMode="auto">
            <a:xfrm>
              <a:off x="2710843" y="434340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66" name="AutoShape 6"/>
            <p:cNvCxnSpPr>
              <a:cxnSpLocks noChangeShapeType="1"/>
              <a:stCxn id="65" idx="5"/>
              <a:endCxn id="61" idx="1"/>
            </p:cNvCxnSpPr>
            <p:nvPr/>
          </p:nvCxnSpPr>
          <p:spPr bwMode="auto">
            <a:xfrm>
              <a:off x="2969860" y="4602418"/>
              <a:ext cx="200122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" name="AutoShape 6"/>
            <p:cNvCxnSpPr>
              <a:cxnSpLocks noChangeShapeType="1"/>
              <a:stCxn id="65" idx="3"/>
              <a:endCxn id="60" idx="7"/>
            </p:cNvCxnSpPr>
            <p:nvPr/>
          </p:nvCxnSpPr>
          <p:spPr bwMode="auto">
            <a:xfrm flipH="1">
              <a:off x="2545019" y="4602418"/>
              <a:ext cx="210264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7595" name="Straight Arrow Connector 67594"/>
            <p:cNvCxnSpPr/>
            <p:nvPr/>
          </p:nvCxnSpPr>
          <p:spPr>
            <a:xfrm>
              <a:off x="1676400" y="483648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657600" y="4343400"/>
            <a:ext cx="1676399" cy="1001412"/>
            <a:chOff x="3657600" y="4343400"/>
            <a:chExt cx="1676399" cy="1001412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3657600" y="483648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4"/>
            <p:cNvSpPr>
              <a:spLocks noChangeArrowheads="1"/>
            </p:cNvSpPr>
            <p:nvPr/>
          </p:nvSpPr>
          <p:spPr bwMode="auto">
            <a:xfrm>
              <a:off x="4191000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6" name="Oval 4"/>
            <p:cNvSpPr>
              <a:spLocks noChangeArrowheads="1"/>
            </p:cNvSpPr>
            <p:nvPr/>
          </p:nvSpPr>
          <p:spPr bwMode="auto">
            <a:xfrm>
              <a:off x="5030541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77" name="Oval 4"/>
            <p:cNvSpPr>
              <a:spLocks noChangeArrowheads="1"/>
            </p:cNvSpPr>
            <p:nvPr/>
          </p:nvSpPr>
          <p:spPr bwMode="auto">
            <a:xfrm>
              <a:off x="4615842" y="5041354"/>
              <a:ext cx="303458" cy="30345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78" name="AutoShape 6"/>
            <p:cNvCxnSpPr>
              <a:cxnSpLocks noChangeShapeType="1"/>
              <a:stCxn id="76" idx="3"/>
              <a:endCxn id="77" idx="7"/>
            </p:cNvCxnSpPr>
            <p:nvPr/>
          </p:nvCxnSpPr>
          <p:spPr bwMode="auto">
            <a:xfrm flipH="1">
              <a:off x="4874859" y="4966568"/>
              <a:ext cx="200122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9" name="AutoShape 6"/>
            <p:cNvCxnSpPr>
              <a:cxnSpLocks noChangeShapeType="1"/>
              <a:stCxn id="75" idx="5"/>
              <a:endCxn id="77" idx="1"/>
            </p:cNvCxnSpPr>
            <p:nvPr/>
          </p:nvCxnSpPr>
          <p:spPr bwMode="auto">
            <a:xfrm>
              <a:off x="4450018" y="4966568"/>
              <a:ext cx="210264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0" name="Oval 4"/>
            <p:cNvSpPr>
              <a:spLocks noChangeArrowheads="1"/>
            </p:cNvSpPr>
            <p:nvPr/>
          </p:nvSpPr>
          <p:spPr bwMode="auto">
            <a:xfrm>
              <a:off x="4615842" y="4343400"/>
              <a:ext cx="303458" cy="303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1" name="AutoShape 6"/>
            <p:cNvCxnSpPr>
              <a:cxnSpLocks noChangeShapeType="1"/>
              <a:stCxn id="80" idx="5"/>
              <a:endCxn id="76" idx="1"/>
            </p:cNvCxnSpPr>
            <p:nvPr/>
          </p:nvCxnSpPr>
          <p:spPr bwMode="auto">
            <a:xfrm>
              <a:off x="4874859" y="4602418"/>
              <a:ext cx="200122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2" name="AutoShape 6"/>
            <p:cNvCxnSpPr>
              <a:cxnSpLocks noChangeShapeType="1"/>
              <a:stCxn id="80" idx="3"/>
              <a:endCxn id="75" idx="7"/>
            </p:cNvCxnSpPr>
            <p:nvPr/>
          </p:nvCxnSpPr>
          <p:spPr bwMode="auto">
            <a:xfrm flipH="1">
              <a:off x="4450018" y="4602418"/>
              <a:ext cx="210264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62600" y="4343400"/>
            <a:ext cx="1752600" cy="1001412"/>
            <a:chOff x="5562600" y="4343400"/>
            <a:chExt cx="1752600" cy="1001412"/>
          </a:xfrm>
        </p:grpSpPr>
        <p:sp>
          <p:nvSpPr>
            <p:cNvPr id="84" name="Oval 4"/>
            <p:cNvSpPr>
              <a:spLocks noChangeArrowheads="1"/>
            </p:cNvSpPr>
            <p:nvPr/>
          </p:nvSpPr>
          <p:spPr bwMode="auto">
            <a:xfrm>
              <a:off x="6172201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5" name="Oval 4"/>
            <p:cNvSpPr>
              <a:spLocks noChangeArrowheads="1"/>
            </p:cNvSpPr>
            <p:nvPr/>
          </p:nvSpPr>
          <p:spPr bwMode="auto">
            <a:xfrm>
              <a:off x="7011742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86" name="Oval 4"/>
            <p:cNvSpPr>
              <a:spLocks noChangeArrowheads="1"/>
            </p:cNvSpPr>
            <p:nvPr/>
          </p:nvSpPr>
          <p:spPr bwMode="auto">
            <a:xfrm>
              <a:off x="6597043" y="5041354"/>
              <a:ext cx="303458" cy="303458"/>
            </a:xfrm>
            <a:prstGeom prst="ellipse">
              <a:avLst/>
            </a:prstGeom>
            <a:solidFill>
              <a:srgbClr val="FF3300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87" name="AutoShape 6"/>
            <p:cNvCxnSpPr>
              <a:cxnSpLocks noChangeShapeType="1"/>
              <a:stCxn id="85" idx="3"/>
              <a:endCxn id="86" idx="7"/>
            </p:cNvCxnSpPr>
            <p:nvPr/>
          </p:nvCxnSpPr>
          <p:spPr bwMode="auto">
            <a:xfrm flipH="1">
              <a:off x="6856060" y="4966568"/>
              <a:ext cx="200122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88" name="AutoShape 6"/>
            <p:cNvCxnSpPr>
              <a:cxnSpLocks noChangeShapeType="1"/>
              <a:stCxn id="84" idx="5"/>
              <a:endCxn id="86" idx="1"/>
            </p:cNvCxnSpPr>
            <p:nvPr/>
          </p:nvCxnSpPr>
          <p:spPr bwMode="auto">
            <a:xfrm>
              <a:off x="6431219" y="4966568"/>
              <a:ext cx="210264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89" name="Oval 4"/>
            <p:cNvSpPr>
              <a:spLocks noChangeArrowheads="1"/>
            </p:cNvSpPr>
            <p:nvPr/>
          </p:nvSpPr>
          <p:spPr bwMode="auto">
            <a:xfrm>
              <a:off x="6597043" y="434340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0" name="AutoShape 6"/>
            <p:cNvCxnSpPr>
              <a:cxnSpLocks noChangeShapeType="1"/>
              <a:stCxn id="89" idx="5"/>
              <a:endCxn id="85" idx="1"/>
            </p:cNvCxnSpPr>
            <p:nvPr/>
          </p:nvCxnSpPr>
          <p:spPr bwMode="auto">
            <a:xfrm>
              <a:off x="6856060" y="4602418"/>
              <a:ext cx="200122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1" name="AutoShape 6"/>
            <p:cNvCxnSpPr>
              <a:cxnSpLocks noChangeShapeType="1"/>
              <a:stCxn id="89" idx="3"/>
              <a:endCxn id="84" idx="7"/>
            </p:cNvCxnSpPr>
            <p:nvPr/>
          </p:nvCxnSpPr>
          <p:spPr bwMode="auto">
            <a:xfrm flipH="1">
              <a:off x="6431219" y="4602418"/>
              <a:ext cx="210264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2" name="Straight Arrow Connector 91"/>
            <p:cNvCxnSpPr/>
            <p:nvPr/>
          </p:nvCxnSpPr>
          <p:spPr>
            <a:xfrm>
              <a:off x="5562600" y="483648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7543800" y="4343400"/>
            <a:ext cx="1600199" cy="1001412"/>
            <a:chOff x="7543800" y="4343400"/>
            <a:chExt cx="1600199" cy="1001412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7543800" y="483648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4"/>
            <p:cNvSpPr>
              <a:spLocks noChangeArrowheads="1"/>
            </p:cNvSpPr>
            <p:nvPr/>
          </p:nvSpPr>
          <p:spPr bwMode="auto">
            <a:xfrm>
              <a:off x="8001000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6" name="Oval 4"/>
            <p:cNvSpPr>
              <a:spLocks noChangeArrowheads="1"/>
            </p:cNvSpPr>
            <p:nvPr/>
          </p:nvSpPr>
          <p:spPr bwMode="auto">
            <a:xfrm>
              <a:off x="8840541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97" name="Oval 4"/>
            <p:cNvSpPr>
              <a:spLocks noChangeArrowheads="1"/>
            </p:cNvSpPr>
            <p:nvPr/>
          </p:nvSpPr>
          <p:spPr bwMode="auto">
            <a:xfrm>
              <a:off x="8425842" y="5041354"/>
              <a:ext cx="303458" cy="303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98" name="AutoShape 6"/>
            <p:cNvCxnSpPr>
              <a:cxnSpLocks noChangeShapeType="1"/>
              <a:stCxn id="96" idx="3"/>
              <a:endCxn id="97" idx="7"/>
            </p:cNvCxnSpPr>
            <p:nvPr/>
          </p:nvCxnSpPr>
          <p:spPr bwMode="auto">
            <a:xfrm flipH="1">
              <a:off x="8684859" y="4966568"/>
              <a:ext cx="200122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" name="AutoShape 6"/>
            <p:cNvCxnSpPr>
              <a:cxnSpLocks noChangeShapeType="1"/>
              <a:stCxn id="95" idx="5"/>
              <a:endCxn id="97" idx="1"/>
            </p:cNvCxnSpPr>
            <p:nvPr/>
          </p:nvCxnSpPr>
          <p:spPr bwMode="auto">
            <a:xfrm>
              <a:off x="8260018" y="4966568"/>
              <a:ext cx="210264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8425842" y="434340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1" name="AutoShape 6"/>
            <p:cNvCxnSpPr>
              <a:cxnSpLocks noChangeShapeType="1"/>
              <a:stCxn id="100" idx="5"/>
              <a:endCxn id="96" idx="1"/>
            </p:cNvCxnSpPr>
            <p:nvPr/>
          </p:nvCxnSpPr>
          <p:spPr bwMode="auto">
            <a:xfrm>
              <a:off x="8684859" y="4602418"/>
              <a:ext cx="200122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" name="AutoShape 6"/>
            <p:cNvCxnSpPr>
              <a:cxnSpLocks noChangeShapeType="1"/>
              <a:stCxn id="100" idx="3"/>
              <a:endCxn id="95" idx="7"/>
            </p:cNvCxnSpPr>
            <p:nvPr/>
          </p:nvCxnSpPr>
          <p:spPr bwMode="auto">
            <a:xfrm flipH="1">
              <a:off x="8260018" y="4602418"/>
              <a:ext cx="210264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9372600" y="4343400"/>
            <a:ext cx="1752600" cy="1001412"/>
            <a:chOff x="9372600" y="4343400"/>
            <a:chExt cx="1752600" cy="1001412"/>
          </a:xfrm>
        </p:grpSpPr>
        <p:sp>
          <p:nvSpPr>
            <p:cNvPr id="104" name="Oval 4"/>
            <p:cNvSpPr>
              <a:spLocks noChangeArrowheads="1"/>
            </p:cNvSpPr>
            <p:nvPr/>
          </p:nvSpPr>
          <p:spPr bwMode="auto">
            <a:xfrm>
              <a:off x="9982201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S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5" name="Oval 4"/>
            <p:cNvSpPr>
              <a:spLocks noChangeArrowheads="1"/>
            </p:cNvSpPr>
            <p:nvPr/>
          </p:nvSpPr>
          <p:spPr bwMode="auto">
            <a:xfrm>
              <a:off x="10821742" y="4707550"/>
              <a:ext cx="303458" cy="303458"/>
            </a:xfrm>
            <a:prstGeom prst="ellipse">
              <a:avLst/>
            </a:prstGeom>
            <a:solidFill>
              <a:srgbClr val="00FF42"/>
            </a:solidFill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r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sp>
          <p:nvSpPr>
            <p:cNvPr id="106" name="Oval 4"/>
            <p:cNvSpPr>
              <a:spLocks noChangeArrowheads="1"/>
            </p:cNvSpPr>
            <p:nvPr/>
          </p:nvSpPr>
          <p:spPr bwMode="auto">
            <a:xfrm>
              <a:off x="10407043" y="5041354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W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07" name="AutoShape 6"/>
            <p:cNvCxnSpPr>
              <a:cxnSpLocks noChangeShapeType="1"/>
              <a:stCxn id="105" idx="3"/>
              <a:endCxn id="106" idx="7"/>
            </p:cNvCxnSpPr>
            <p:nvPr/>
          </p:nvCxnSpPr>
          <p:spPr bwMode="auto">
            <a:xfrm flipH="1">
              <a:off x="10666060" y="4966568"/>
              <a:ext cx="200122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8" name="AutoShape 6"/>
            <p:cNvCxnSpPr>
              <a:cxnSpLocks noChangeShapeType="1"/>
              <a:stCxn id="104" idx="5"/>
              <a:endCxn id="106" idx="1"/>
            </p:cNvCxnSpPr>
            <p:nvPr/>
          </p:nvCxnSpPr>
          <p:spPr bwMode="auto">
            <a:xfrm>
              <a:off x="10241219" y="4966568"/>
              <a:ext cx="210264" cy="11922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09" name="Oval 4"/>
            <p:cNvSpPr>
              <a:spLocks noChangeArrowheads="1"/>
            </p:cNvSpPr>
            <p:nvPr/>
          </p:nvSpPr>
          <p:spPr bwMode="auto">
            <a:xfrm>
              <a:off x="10407043" y="4343400"/>
              <a:ext cx="303458" cy="303458"/>
            </a:xfrm>
            <a:prstGeom prst="ellipse">
              <a:avLst/>
            </a:prstGeom>
            <a:solidFill>
              <a:srgbClr val="00FF4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Calibri"/>
                  <a:cs typeface="Calibri"/>
                </a:rPr>
                <a:t>C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  <p:cxnSp>
          <p:nvCxnSpPr>
            <p:cNvPr id="110" name="AutoShape 6"/>
            <p:cNvCxnSpPr>
              <a:cxnSpLocks noChangeShapeType="1"/>
              <a:stCxn id="109" idx="5"/>
              <a:endCxn id="105" idx="1"/>
            </p:cNvCxnSpPr>
            <p:nvPr/>
          </p:nvCxnSpPr>
          <p:spPr bwMode="auto">
            <a:xfrm>
              <a:off x="10666060" y="4602418"/>
              <a:ext cx="200122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1" name="AutoShape 6"/>
            <p:cNvCxnSpPr>
              <a:cxnSpLocks noChangeShapeType="1"/>
              <a:stCxn id="109" idx="3"/>
              <a:endCxn id="104" idx="7"/>
            </p:cNvCxnSpPr>
            <p:nvPr/>
          </p:nvCxnSpPr>
          <p:spPr bwMode="auto">
            <a:xfrm flipH="1">
              <a:off x="10241219" y="4602418"/>
              <a:ext cx="210264" cy="14957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2" name="Straight Arrow Connector 111"/>
            <p:cNvCxnSpPr/>
            <p:nvPr/>
          </p:nvCxnSpPr>
          <p:spPr>
            <a:xfrm>
              <a:off x="9372600" y="4836480"/>
              <a:ext cx="304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>
            <a:off x="11430000" y="4871892"/>
            <a:ext cx="3048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81000" y="6172200"/>
            <a:ext cx="2865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 ~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r</a:t>
            </a:r>
            <a:r>
              <a:rPr lang="en-US" dirty="0">
                <a:solidFill>
                  <a:srgbClr val="CC00CC"/>
                </a:solidFill>
              </a:rPr>
              <a:t>,</a:t>
            </a:r>
            <a:r>
              <a:rPr lang="en-US" dirty="0"/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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4648200" y="6172200"/>
            <a:ext cx="244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dirty="0">
                <a:solidFill>
                  <a:srgbClr val="CC00CC"/>
                </a:solidFill>
              </a:rPr>
              <a:t> ~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C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r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8604588" y="6172200"/>
            <a:ext cx="2546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 ~ </a:t>
            </a:r>
            <a:r>
              <a:rPr lang="en-US" i="1" dirty="0">
                <a:solidFill>
                  <a:srgbClr val="CC00CC"/>
                </a:solidFill>
              </a:rPr>
              <a:t>P</a:t>
            </a:r>
            <a:r>
              <a:rPr lang="en-US" dirty="0">
                <a:solidFill>
                  <a:srgbClr val="CC00CC"/>
                </a:solidFill>
              </a:rPr>
              <a:t>(</a:t>
            </a:r>
            <a:r>
              <a:rPr lang="en-US" i="1" dirty="0">
                <a:solidFill>
                  <a:srgbClr val="CC00CC"/>
                </a:solidFill>
              </a:rPr>
              <a:t>W</a:t>
            </a:r>
            <a:r>
              <a:rPr lang="en-US" dirty="0">
                <a:solidFill>
                  <a:srgbClr val="CC00CC"/>
                </a:solidFill>
              </a:rPr>
              <a:t> | </a:t>
            </a:r>
            <a:r>
              <a:rPr lang="en-US" i="1" dirty="0">
                <a:solidFill>
                  <a:srgbClr val="CC00CC"/>
                </a:solidFill>
              </a:rPr>
              <a:t>s</a:t>
            </a:r>
            <a:r>
              <a:rPr lang="en-US" dirty="0">
                <a:solidFill>
                  <a:srgbClr val="CC00CC"/>
                </a:solidFill>
              </a:rPr>
              <a:t>, </a:t>
            </a:r>
            <a:r>
              <a:rPr lang="en-US" i="1" dirty="0">
                <a:solidFill>
                  <a:srgbClr val="CC00CC"/>
                </a:solidFill>
              </a:rPr>
              <a:t>r</a:t>
            </a:r>
            <a:r>
              <a:rPr lang="en-US" dirty="0">
                <a:solidFill>
                  <a:srgbClr val="CC00CC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4" grpId="0"/>
      <p:bldP spid="1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7E82-ABCD-A549-B918-867C20B3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given </a:t>
            </a:r>
            <a:r>
              <a:rPr lang="en-US" i="1" dirty="0">
                <a:solidFill>
                  <a:srgbClr val="CC00CD"/>
                </a:solidFill>
              </a:rPr>
              <a:t>s</a:t>
            </a:r>
            <a:r>
              <a:rPr lang="en-US" dirty="0"/>
              <a:t>, </a:t>
            </a:r>
            <a:r>
              <a:rPr lang="en-US" i="1" dirty="0">
                <a:solidFill>
                  <a:srgbClr val="CC00CD"/>
                </a:solidFill>
              </a:rPr>
              <a:t>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7D1C5-D413-6D4C-ADFA-BBA018BE6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C1F559-E6E5-304B-98F6-D25F4FD24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11" y="1176096"/>
            <a:ext cx="6418578" cy="501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19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Why does it work? Overview</a:t>
            </a:r>
          </a:p>
        </p:txBody>
      </p:sp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99391" y="1447800"/>
            <a:ext cx="12092609" cy="4729164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Suppose we run it for a long time and predict the probability of reaching any given state at time </a:t>
            </a:r>
            <a:r>
              <a:rPr lang="en-US" sz="2800" i="1" dirty="0">
                <a:solidFill>
                  <a:srgbClr val="CC00CD"/>
                </a:solidFill>
                <a:ea typeface="ＭＳ Ｐゴシック" pitchFamily="34" charset="-128"/>
              </a:rPr>
              <a:t>t</a:t>
            </a:r>
            <a:r>
              <a:rPr lang="en-US" sz="2800" dirty="0">
                <a:ea typeface="ＭＳ Ｐゴシック" pitchFamily="34" charset="-128"/>
              </a:rPr>
              <a:t>: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1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,...,x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n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dirty="0">
                <a:ea typeface="ＭＳ Ｐゴシック" pitchFamily="34" charset="-128"/>
                <a:sym typeface="Symbol"/>
              </a:rPr>
              <a:t>or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endParaRPr lang="en-US" sz="1600" dirty="0">
              <a:ea typeface="ＭＳ Ｐゴシック" pitchFamily="34" charset="-128"/>
            </a:endParaRPr>
          </a:p>
          <a:p>
            <a:pPr marL="342882" lvl="2" indent="-342882"/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</a:rPr>
              <a:t>Each Gibbs sampling step (pick a variable, resample its value) applied to a state</a:t>
            </a:r>
            <a:r>
              <a:rPr lang="en-US" sz="2800" dirty="0">
                <a:ea typeface="ＭＳ Ｐゴシック" pitchFamily="34" charset="-128"/>
              </a:rPr>
              <a:t> 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</a:rPr>
              <a:t>has a probability </a:t>
            </a:r>
            <a:r>
              <a:rPr lang="en-US" sz="28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</a:rPr>
              <a:t>of reaching a next state 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 </a:t>
            </a:r>
          </a:p>
          <a:p>
            <a:pPr marL="342882" lvl="2" indent="-342882"/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</a:rPr>
              <a:t>So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+1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</a:t>
            </a:r>
            <a:r>
              <a:rPr lang="en-US" sz="3600" b="1" baseline="-25000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800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(standard Markov chain prediction step)</a:t>
            </a:r>
            <a:endParaRPr lang="en-US" sz="1600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When the process is in equilibrium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+1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>
                <a:solidFill>
                  <a:srgbClr val="000090"/>
                </a:solidFill>
                <a:sym typeface="Symbol"/>
              </a:rPr>
              <a:t>so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</a:t>
            </a:r>
            <a:r>
              <a:rPr lang="en-US" sz="3600" b="1" baseline="-25000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800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sz="28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sz="2800" dirty="0">
                <a:ea typeface="ＭＳ Ｐゴシック" pitchFamily="34" charset="-128"/>
              </a:rPr>
              <a:t>This has a unique* solution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800" b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endParaRPr lang="en-US" sz="1600" dirty="0">
              <a:solidFill>
                <a:srgbClr val="CC00CC"/>
              </a:solidFill>
              <a:sym typeface="Symbol"/>
            </a:endParaRPr>
          </a:p>
          <a:p>
            <a:pPr marL="457176" lvl="1" indent="0">
              <a:buNone/>
            </a:pPr>
            <a:endParaRPr lang="en-US" sz="2000" dirty="0">
              <a:solidFill>
                <a:srgbClr val="000090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18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6434-AFCB-5547-B680-ADB4977E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8573F-D9CB-3845-80C0-AC012C7FF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More specifically,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800" b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|</a:t>
            </a:r>
            <a:r>
              <a:rPr lang="en-US" sz="2800" b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satisfies </a:t>
            </a:r>
            <a:r>
              <a:rPr lang="en-US" sz="2800" b="1" i="1" dirty="0">
                <a:solidFill>
                  <a:srgbClr val="3333FF"/>
                </a:solidFill>
                <a:ea typeface="ＭＳ Ｐゴシック" pitchFamily="34" charset="-128"/>
                <a:sym typeface="Symbol"/>
              </a:rPr>
              <a:t>detailed balance</a:t>
            </a: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:</a:t>
            </a:r>
            <a:endParaRPr lang="en-US" sz="1800" dirty="0">
              <a:solidFill>
                <a:srgbClr val="CC00CC"/>
              </a:solidFill>
              <a:sym typeface="Symbol"/>
            </a:endParaRPr>
          </a:p>
          <a:p>
            <a:pPr lvl="1"/>
            <a:r>
              <a:rPr lang="en-US" sz="2400" dirty="0">
                <a:sym typeface="Symbol"/>
              </a:rPr>
              <a:t>For every pair of states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,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400" b="1" dirty="0">
                <a:sym typeface="Symbol"/>
              </a:rPr>
              <a:t>, 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π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 </a:t>
            </a:r>
            <a:r>
              <a:rPr lang="en-US" sz="2400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400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Detailed balance implies that </a:t>
            </a:r>
            <a:r>
              <a:rPr lang="en-US" sz="28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8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 is the stationary distribution for </a:t>
            </a:r>
            <a:r>
              <a:rPr lang="en-US" sz="28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400" dirty="0">
                <a:solidFill>
                  <a:srgbClr val="000090"/>
                </a:solidFill>
                <a:ea typeface="ＭＳ Ｐゴシック" pitchFamily="34" charset="-128"/>
                <a:sym typeface="Symbol"/>
              </a:rPr>
              <a:t>:</a:t>
            </a:r>
          </a:p>
          <a:p>
            <a:pPr lvl="1"/>
            <a:r>
              <a:rPr lang="en-US" sz="2400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2400" b="1" baseline="-25000" dirty="0">
                <a:solidFill>
                  <a:srgbClr val="CC00CC"/>
                </a:solidFill>
                <a:sym typeface="Symbol"/>
              </a:rPr>
              <a:t>x 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 </a:t>
            </a:r>
            <a:r>
              <a:rPr lang="en-US" sz="2400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</a:t>
            </a:r>
            <a:r>
              <a:rPr lang="en-US" sz="2400" b="1" baseline="-25000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400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1"/>
            <a:r>
              <a:rPr lang="en-US" sz="24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</a:t>
            </a:r>
            <a:r>
              <a:rPr lang="en-US" sz="2400" b="1" baseline="-25000" dirty="0">
                <a:solidFill>
                  <a:srgbClr val="CC00CC"/>
                </a:solidFill>
                <a:sym typeface="Symbol"/>
              </a:rPr>
              <a:t>x 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 </a:t>
            </a:r>
            <a:r>
              <a:rPr lang="en-US" sz="2400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</a:t>
            </a:r>
            <a:r>
              <a:rPr lang="en-US" sz="2400" b="1" baseline="-25000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400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1"/>
            <a:r>
              <a:rPr lang="en-US" sz="24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= </a:t>
            </a:r>
            <a:r>
              <a:rPr lang="en-US" sz="2400" b="1" baseline="-25000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sz="2400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sz="2400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sz="2400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sz="2400" dirty="0">
                <a:solidFill>
                  <a:srgbClr val="CC00CC"/>
                </a:solidFill>
                <a:sym typeface="Symbol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D06BB-9C13-E243-B874-E2D93C5B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3264-F722-1F48-8F5B-304EF6ED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transition probability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2EAAB-D089-7C45-9668-4AE2662F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97001"/>
            <a:ext cx="7572038" cy="4729164"/>
          </a:xfrm>
        </p:spPr>
        <p:txBody>
          <a:bodyPr/>
          <a:lstStyle/>
          <a:p>
            <a:r>
              <a:rPr lang="en-US" dirty="0"/>
              <a:t>Case 1: </a:t>
            </a:r>
            <a:r>
              <a:rPr lang="en-US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/>
              <a:t>, </a:t>
            </a:r>
            <a:r>
              <a:rPr lang="en-US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’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/>
              <a:t>differ in two or more variables</a:t>
            </a:r>
          </a:p>
          <a:p>
            <a:pPr lvl="1"/>
            <a:r>
              <a:rPr lang="en-US" dirty="0"/>
              <a:t>Then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’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| </a:t>
            </a:r>
            <a:r>
              <a:rPr lang="en-US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0</a:t>
            </a:r>
            <a:r>
              <a:rPr lang="en-US" dirty="0">
                <a:sym typeface="Symbol"/>
              </a:rPr>
              <a:t>, </a:t>
            </a:r>
            <a:r>
              <a:rPr lang="en-US" dirty="0">
                <a:sym typeface="Symbol" pitchFamily="2" charset="2"/>
              </a:rPr>
              <a:t>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detailed balance</a:t>
            </a:r>
            <a:endParaRPr lang="en-US" dirty="0">
              <a:solidFill>
                <a:srgbClr val="CC00CC"/>
              </a:solidFill>
              <a:sym typeface="Symbol"/>
            </a:endParaRPr>
          </a:p>
          <a:p>
            <a:r>
              <a:rPr lang="en-US" dirty="0"/>
              <a:t>Case 2: </a:t>
            </a:r>
            <a:r>
              <a:rPr lang="en-US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/>
              <a:t>, </a:t>
            </a:r>
            <a:r>
              <a:rPr lang="en-US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’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/>
              <a:t>identical </a:t>
            </a:r>
          </a:p>
          <a:p>
            <a:pPr lvl="1"/>
            <a:r>
              <a:rPr lang="en-US" dirty="0"/>
              <a:t>Then </a:t>
            </a:r>
            <a:r>
              <a:rPr lang="en-US" dirty="0">
                <a:sym typeface="Symbol"/>
              </a:rPr>
              <a:t>detailed balance becomes</a:t>
            </a:r>
          </a:p>
          <a:p>
            <a:pPr lvl="2"/>
            <a:r>
              <a:rPr lang="en-US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π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</a:t>
            </a: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Case 3: </a:t>
            </a:r>
            <a:r>
              <a:rPr lang="en-US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dirty="0"/>
              <a:t>, </a:t>
            </a:r>
            <a:r>
              <a:rPr lang="en-US" b="1" u="sng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’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dirty="0"/>
              <a:t>differ in variable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</a:p>
          <a:p>
            <a:pPr lvl="1"/>
            <a:r>
              <a:rPr lang="en-US" dirty="0"/>
              <a:t>Then </a:t>
            </a:r>
            <a:r>
              <a:rPr lang="en-US" i="1" dirty="0">
                <a:solidFill>
                  <a:srgbClr val="CC00CC"/>
                </a:solidFill>
                <a:ea typeface="ＭＳ Ｐゴシック" pitchFamily="34" charset="-128"/>
                <a:sym typeface="Symbol"/>
              </a:rPr>
              <a:t>k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x </a:t>
            </a:r>
            <a:r>
              <a:rPr lang="en-US" dirty="0">
                <a:solidFill>
                  <a:srgbClr val="CC00CD"/>
                </a:solidFill>
                <a:sym typeface="Symbol" pitchFamily="2" charset="2"/>
              </a:rPr>
              <a:t>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x’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= P(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chosen) P(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samples 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x’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marL="457176" lvl="1" indent="0">
              <a:buNone/>
            </a:pP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       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= </a:t>
            </a:r>
            <a:r>
              <a:rPr lang="en-US" i="1" dirty="0">
                <a:solidFill>
                  <a:srgbClr val="CC00CD"/>
                </a:solidFill>
                <a:sym typeface="Symbol" pitchFamily="2" charset="2"/>
              </a:rPr>
              <a:t></a:t>
            </a:r>
            <a:r>
              <a:rPr lang="en-US" dirty="0">
                <a:solidFill>
                  <a:srgbClr val="CC00CD"/>
                </a:solidFill>
                <a:sym typeface="Symbol" pitchFamily="2" charset="2"/>
              </a:rPr>
              <a:t>(</a:t>
            </a:r>
            <a:r>
              <a:rPr lang="en-US" i="1" dirty="0" err="1">
                <a:solidFill>
                  <a:srgbClr val="CC00CD"/>
                </a:solidFill>
                <a:sym typeface="Symbol" pitchFamily="2" charset="2"/>
              </a:rPr>
              <a:t>i</a:t>
            </a:r>
            <a:r>
              <a:rPr lang="en-US" dirty="0">
                <a:solidFill>
                  <a:srgbClr val="CC00CD"/>
                </a:solidFill>
                <a:sym typeface="Symbol" pitchFamily="2" charset="2"/>
              </a:rPr>
              <a:t>)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P(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x’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>
                <a:solidFill>
                  <a:srgbClr val="CC00CC"/>
                </a:solidFill>
                <a:sym typeface="Symbol"/>
              </a:rPr>
              <a:t> | </a:t>
            </a:r>
            <a:r>
              <a:rPr lang="en-US" b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baseline="-25000" dirty="0">
                <a:solidFill>
                  <a:srgbClr val="CC00CC"/>
                </a:solidFill>
                <a:sym typeface="Symbol"/>
              </a:rPr>
              <a:t>-</a:t>
            </a:r>
            <a:r>
              <a:rPr lang="en-US" i="1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dirty="0" err="1">
                <a:solidFill>
                  <a:srgbClr val="CC00CC"/>
                </a:solidFill>
                <a:sym typeface="Symbol"/>
              </a:rPr>
              <a:t>,</a:t>
            </a:r>
            <a:r>
              <a:rPr lang="en-US" b="1" dirty="0" err="1">
                <a:solidFill>
                  <a:srgbClr val="CC00CC"/>
                </a:solidFill>
                <a:sym typeface="Symbol"/>
              </a:rPr>
              <a:t>e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 </a:t>
            </a:r>
            <a:endParaRPr lang="en-US" i="1" baseline="-25000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A9AB6-A06C-9E48-9DBA-610FF7EC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B9DC874-C224-1E40-B973-FD7129F7D008}"/>
              </a:ext>
            </a:extLst>
          </p:cNvPr>
          <p:cNvGrpSpPr/>
          <p:nvPr/>
        </p:nvGrpSpPr>
        <p:grpSpPr>
          <a:xfrm>
            <a:off x="8514521" y="1236660"/>
            <a:ext cx="3124200" cy="1001412"/>
            <a:chOff x="8514521" y="1236660"/>
            <a:chExt cx="3124200" cy="10014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6B49DA-B2C8-EA47-883A-F43AC293EF7F}"/>
                </a:ext>
              </a:extLst>
            </p:cNvPr>
            <p:cNvGrpSpPr/>
            <p:nvPr/>
          </p:nvGrpSpPr>
          <p:grpSpPr>
            <a:xfrm>
              <a:off x="8514521" y="1236660"/>
              <a:ext cx="1142999" cy="1001412"/>
              <a:chOff x="7416868" y="3352800"/>
              <a:chExt cx="2870132" cy="2514600"/>
            </a:xfrm>
          </p:grpSpPr>
          <p:sp>
            <p:nvSpPr>
              <p:cNvPr id="6" name="Oval 4">
                <a:extLst>
                  <a:ext uri="{FF2B5EF4-FFF2-40B4-BE49-F238E27FC236}">
                    <a16:creationId xmlns:a16="http://schemas.microsoft.com/office/drawing/2014/main" id="{DA4B6543-23DD-944A-90D0-4E6A9FF0C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6868" y="4267200"/>
                <a:ext cx="762000" cy="7620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S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F23B00FA-3C94-9348-A9B4-221041B1F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4267200"/>
                <a:ext cx="762000" cy="762000"/>
              </a:xfrm>
              <a:prstGeom prst="ellipse">
                <a:avLst/>
              </a:prstGeom>
              <a:solidFill>
                <a:srgbClr val="00FF42"/>
              </a:solidFill>
              <a:ln w="571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r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8" name="Oval 4">
                <a:extLst>
                  <a:ext uri="{FF2B5EF4-FFF2-40B4-BE49-F238E27FC236}">
                    <a16:creationId xmlns:a16="http://schemas.microsoft.com/office/drawing/2014/main" id="{B5708711-42EB-4342-9580-C7BE42FAC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3668" y="5105400"/>
                <a:ext cx="762000" cy="7620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W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9" name="AutoShape 6">
                <a:extLst>
                  <a:ext uri="{FF2B5EF4-FFF2-40B4-BE49-F238E27FC236}">
                    <a16:creationId xmlns:a16="http://schemas.microsoft.com/office/drawing/2014/main" id="{940BD5C7-A8E6-0949-ADE0-9653B3EBCE18}"/>
                  </a:ext>
                </a:extLst>
              </p:cNvPr>
              <p:cNvCxnSpPr>
                <a:cxnSpLocks noChangeShapeType="1"/>
                <a:stCxn id="7" idx="3"/>
                <a:endCxn id="8" idx="7"/>
              </p:cNvCxnSpPr>
              <p:nvPr/>
            </p:nvCxnSpPr>
            <p:spPr bwMode="auto">
              <a:xfrm flipH="1">
                <a:off x="9134076" y="4917608"/>
                <a:ext cx="502516" cy="2993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0" name="AutoShape 6">
                <a:extLst>
                  <a:ext uri="{FF2B5EF4-FFF2-40B4-BE49-F238E27FC236}">
                    <a16:creationId xmlns:a16="http://schemas.microsoft.com/office/drawing/2014/main" id="{294DF086-DEEA-E54E-A376-C0DC03B67C61}"/>
                  </a:ext>
                </a:extLst>
              </p:cNvPr>
              <p:cNvCxnSpPr>
                <a:cxnSpLocks noChangeShapeType="1"/>
                <a:stCxn id="6" idx="5"/>
                <a:endCxn id="8" idx="1"/>
              </p:cNvCxnSpPr>
              <p:nvPr/>
            </p:nvCxnSpPr>
            <p:spPr bwMode="auto">
              <a:xfrm>
                <a:off x="8067276" y="4917608"/>
                <a:ext cx="527984" cy="2993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11" name="Oval 4">
                <a:extLst>
                  <a:ext uri="{FF2B5EF4-FFF2-40B4-BE49-F238E27FC236}">
                    <a16:creationId xmlns:a16="http://schemas.microsoft.com/office/drawing/2014/main" id="{DA68D89B-019A-D145-A52B-DC3566948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3668" y="3352800"/>
                <a:ext cx="762000" cy="762000"/>
              </a:xfrm>
              <a:prstGeom prst="ellipse">
                <a:avLst/>
              </a:prstGeom>
              <a:solidFill>
                <a:srgbClr val="00FF4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C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12" name="AutoShape 6">
                <a:extLst>
                  <a:ext uri="{FF2B5EF4-FFF2-40B4-BE49-F238E27FC236}">
                    <a16:creationId xmlns:a16="http://schemas.microsoft.com/office/drawing/2014/main" id="{D2D92439-6272-CC4A-8A87-566BB365F0C2}"/>
                  </a:ext>
                </a:extLst>
              </p:cNvPr>
              <p:cNvCxnSpPr>
                <a:cxnSpLocks noChangeShapeType="1"/>
                <a:stCxn id="11" idx="5"/>
                <a:endCxn id="7" idx="1"/>
              </p:cNvCxnSpPr>
              <p:nvPr/>
            </p:nvCxnSpPr>
            <p:spPr bwMode="auto">
              <a:xfrm>
                <a:off x="9134076" y="4003208"/>
                <a:ext cx="502516" cy="3755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3" name="AutoShape 6">
                <a:extLst>
                  <a:ext uri="{FF2B5EF4-FFF2-40B4-BE49-F238E27FC236}">
                    <a16:creationId xmlns:a16="http://schemas.microsoft.com/office/drawing/2014/main" id="{1D435AD3-6887-D940-B97E-B26AC780357F}"/>
                  </a:ext>
                </a:extLst>
              </p:cNvPr>
              <p:cNvCxnSpPr>
                <a:cxnSpLocks noChangeShapeType="1"/>
                <a:stCxn id="11" idx="3"/>
                <a:endCxn id="6" idx="7"/>
              </p:cNvCxnSpPr>
              <p:nvPr/>
            </p:nvCxnSpPr>
            <p:spPr bwMode="auto">
              <a:xfrm flipH="1">
                <a:off x="8067276" y="4003208"/>
                <a:ext cx="527984" cy="3755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06E9B72-81F4-4345-B8D3-66BF2305869E}"/>
                </a:ext>
              </a:extLst>
            </p:cNvPr>
            <p:cNvGrpSpPr/>
            <p:nvPr/>
          </p:nvGrpSpPr>
          <p:grpSpPr>
            <a:xfrm>
              <a:off x="9886121" y="1236660"/>
              <a:ext cx="1752600" cy="1001412"/>
              <a:chOff x="1676400" y="4343400"/>
              <a:chExt cx="1752600" cy="1001412"/>
            </a:xfrm>
          </p:grpSpPr>
          <p:sp>
            <p:nvSpPr>
              <p:cNvPr id="15" name="Oval 4">
                <a:extLst>
                  <a:ext uri="{FF2B5EF4-FFF2-40B4-BE49-F238E27FC236}">
                    <a16:creationId xmlns:a16="http://schemas.microsoft.com/office/drawing/2014/main" id="{34A86863-4212-9B4F-9101-2FCA1013D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1" y="4707550"/>
                <a:ext cx="303458" cy="303458"/>
              </a:xfrm>
              <a:prstGeom prst="ellipse">
                <a:avLst/>
              </a:prstGeom>
              <a:solidFill>
                <a:srgbClr val="00FF4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S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6" name="Oval 4">
                <a:extLst>
                  <a:ext uri="{FF2B5EF4-FFF2-40B4-BE49-F238E27FC236}">
                    <a16:creationId xmlns:a16="http://schemas.microsoft.com/office/drawing/2014/main" id="{8154A031-C295-C648-AAD1-2BFA90945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542" y="4707550"/>
                <a:ext cx="303458" cy="303458"/>
              </a:xfrm>
              <a:prstGeom prst="ellipse">
                <a:avLst/>
              </a:prstGeom>
              <a:solidFill>
                <a:srgbClr val="00FF42"/>
              </a:solidFill>
              <a:ln w="571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r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17" name="Oval 4">
                <a:extLst>
                  <a:ext uri="{FF2B5EF4-FFF2-40B4-BE49-F238E27FC236}">
                    <a16:creationId xmlns:a16="http://schemas.microsoft.com/office/drawing/2014/main" id="{FAAF5A73-344E-884F-AABB-96C7A86E3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843" y="5041354"/>
                <a:ext cx="303458" cy="303458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W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18" name="AutoShape 6">
                <a:extLst>
                  <a:ext uri="{FF2B5EF4-FFF2-40B4-BE49-F238E27FC236}">
                    <a16:creationId xmlns:a16="http://schemas.microsoft.com/office/drawing/2014/main" id="{FD5D01A9-A691-384C-8637-47C3390FA68F}"/>
                  </a:ext>
                </a:extLst>
              </p:cNvPr>
              <p:cNvCxnSpPr>
                <a:cxnSpLocks noChangeShapeType="1"/>
                <a:stCxn id="16" idx="3"/>
                <a:endCxn id="17" idx="7"/>
              </p:cNvCxnSpPr>
              <p:nvPr/>
            </p:nvCxnSpPr>
            <p:spPr bwMode="auto">
              <a:xfrm flipH="1">
                <a:off x="2969860" y="4966568"/>
                <a:ext cx="200122" cy="11922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19" name="AutoShape 6">
                <a:extLst>
                  <a:ext uri="{FF2B5EF4-FFF2-40B4-BE49-F238E27FC236}">
                    <a16:creationId xmlns:a16="http://schemas.microsoft.com/office/drawing/2014/main" id="{0A10DFD4-7E73-D347-8CFC-63425A5E8C44}"/>
                  </a:ext>
                </a:extLst>
              </p:cNvPr>
              <p:cNvCxnSpPr>
                <a:cxnSpLocks noChangeShapeType="1"/>
                <a:stCxn id="15" idx="5"/>
                <a:endCxn id="17" idx="1"/>
              </p:cNvCxnSpPr>
              <p:nvPr/>
            </p:nvCxnSpPr>
            <p:spPr bwMode="auto">
              <a:xfrm>
                <a:off x="2545019" y="4966568"/>
                <a:ext cx="210264" cy="11922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20" name="Oval 4">
                <a:extLst>
                  <a:ext uri="{FF2B5EF4-FFF2-40B4-BE49-F238E27FC236}">
                    <a16:creationId xmlns:a16="http://schemas.microsoft.com/office/drawing/2014/main" id="{998DCF45-04F3-4B48-8C46-84211EEA1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843" y="4343400"/>
                <a:ext cx="303458" cy="303458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C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21" name="AutoShape 6">
                <a:extLst>
                  <a:ext uri="{FF2B5EF4-FFF2-40B4-BE49-F238E27FC236}">
                    <a16:creationId xmlns:a16="http://schemas.microsoft.com/office/drawing/2014/main" id="{EE6426B5-C825-6540-9DF9-D4E7674AC2E8}"/>
                  </a:ext>
                </a:extLst>
              </p:cNvPr>
              <p:cNvCxnSpPr>
                <a:cxnSpLocks noChangeShapeType="1"/>
                <a:stCxn id="20" idx="5"/>
                <a:endCxn id="16" idx="1"/>
              </p:cNvCxnSpPr>
              <p:nvPr/>
            </p:nvCxnSpPr>
            <p:spPr bwMode="auto">
              <a:xfrm>
                <a:off x="2969860" y="4602418"/>
                <a:ext cx="200122" cy="14957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2" name="AutoShape 6">
                <a:extLst>
                  <a:ext uri="{FF2B5EF4-FFF2-40B4-BE49-F238E27FC236}">
                    <a16:creationId xmlns:a16="http://schemas.microsoft.com/office/drawing/2014/main" id="{1D35EDC0-A440-A147-8D8E-32D435F2F72D}"/>
                  </a:ext>
                </a:extLst>
              </p:cNvPr>
              <p:cNvCxnSpPr>
                <a:cxnSpLocks noChangeShapeType="1"/>
                <a:stCxn id="20" idx="3"/>
                <a:endCxn id="15" idx="7"/>
              </p:cNvCxnSpPr>
              <p:nvPr/>
            </p:nvCxnSpPr>
            <p:spPr bwMode="auto">
              <a:xfrm flipH="1">
                <a:off x="2545019" y="4602418"/>
                <a:ext cx="210264" cy="14957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FB86E5D-FAB1-BD41-AAB8-034479A2DE68}"/>
                  </a:ext>
                </a:extLst>
              </p:cNvPr>
              <p:cNvCxnSpPr/>
              <p:nvPr/>
            </p:nvCxnSpPr>
            <p:spPr>
              <a:xfrm>
                <a:off x="1676400" y="4836480"/>
                <a:ext cx="304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0C18348-B0F4-164B-B356-673CBA9F8FC3}"/>
              </a:ext>
            </a:extLst>
          </p:cNvPr>
          <p:cNvGrpSpPr/>
          <p:nvPr/>
        </p:nvGrpSpPr>
        <p:grpSpPr>
          <a:xfrm>
            <a:off x="8514521" y="4160268"/>
            <a:ext cx="3124200" cy="1001412"/>
            <a:chOff x="8514521" y="4160268"/>
            <a:chExt cx="3124200" cy="100141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42A8F26-FCCF-0842-8EC4-16EFA89F7513}"/>
                </a:ext>
              </a:extLst>
            </p:cNvPr>
            <p:cNvGrpSpPr/>
            <p:nvPr/>
          </p:nvGrpSpPr>
          <p:grpSpPr>
            <a:xfrm>
              <a:off x="8514521" y="4160268"/>
              <a:ext cx="1142999" cy="1001412"/>
              <a:chOff x="7416868" y="3352800"/>
              <a:chExt cx="2870132" cy="2514600"/>
            </a:xfrm>
          </p:grpSpPr>
          <p:sp>
            <p:nvSpPr>
              <p:cNvPr id="25" name="Oval 4">
                <a:extLst>
                  <a:ext uri="{FF2B5EF4-FFF2-40B4-BE49-F238E27FC236}">
                    <a16:creationId xmlns:a16="http://schemas.microsoft.com/office/drawing/2014/main" id="{282D1587-6D43-3942-AE96-F68100874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6868" y="4267200"/>
                <a:ext cx="762000" cy="762000"/>
              </a:xfrm>
              <a:prstGeom prst="ellipse">
                <a:avLst/>
              </a:prstGeom>
              <a:solidFill>
                <a:srgbClr val="00FF4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S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6" name="Oval 4">
                <a:extLst>
                  <a:ext uri="{FF2B5EF4-FFF2-40B4-BE49-F238E27FC236}">
                    <a16:creationId xmlns:a16="http://schemas.microsoft.com/office/drawing/2014/main" id="{6545DE02-5C6D-CA42-A6E3-AC9B3F90D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4267200"/>
                <a:ext cx="762000" cy="762000"/>
              </a:xfrm>
              <a:prstGeom prst="ellipse">
                <a:avLst/>
              </a:prstGeom>
              <a:solidFill>
                <a:srgbClr val="00FF42"/>
              </a:solidFill>
              <a:ln w="571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r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27" name="Oval 4">
                <a:extLst>
                  <a:ext uri="{FF2B5EF4-FFF2-40B4-BE49-F238E27FC236}">
                    <a16:creationId xmlns:a16="http://schemas.microsoft.com/office/drawing/2014/main" id="{B73AA501-C16D-F547-9783-4844922E8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3668" y="5105400"/>
                <a:ext cx="762000" cy="762000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W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28" name="AutoShape 6">
                <a:extLst>
                  <a:ext uri="{FF2B5EF4-FFF2-40B4-BE49-F238E27FC236}">
                    <a16:creationId xmlns:a16="http://schemas.microsoft.com/office/drawing/2014/main" id="{B6C7FBA1-D867-394A-8B82-9CE0095F9F1A}"/>
                  </a:ext>
                </a:extLst>
              </p:cNvPr>
              <p:cNvCxnSpPr>
                <a:cxnSpLocks noChangeShapeType="1"/>
                <a:stCxn id="26" idx="3"/>
                <a:endCxn id="27" idx="7"/>
              </p:cNvCxnSpPr>
              <p:nvPr/>
            </p:nvCxnSpPr>
            <p:spPr bwMode="auto">
              <a:xfrm flipH="1">
                <a:off x="9134076" y="4917608"/>
                <a:ext cx="502516" cy="2993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9" name="AutoShape 6">
                <a:extLst>
                  <a:ext uri="{FF2B5EF4-FFF2-40B4-BE49-F238E27FC236}">
                    <a16:creationId xmlns:a16="http://schemas.microsoft.com/office/drawing/2014/main" id="{4D258122-0ED2-7144-BF19-B0F5B8B82CD6}"/>
                  </a:ext>
                </a:extLst>
              </p:cNvPr>
              <p:cNvCxnSpPr>
                <a:cxnSpLocks noChangeShapeType="1"/>
                <a:stCxn id="25" idx="5"/>
                <a:endCxn id="27" idx="1"/>
              </p:cNvCxnSpPr>
              <p:nvPr/>
            </p:nvCxnSpPr>
            <p:spPr bwMode="auto">
              <a:xfrm>
                <a:off x="8067276" y="4917608"/>
                <a:ext cx="527984" cy="2993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0" name="Oval 4">
                <a:extLst>
                  <a:ext uri="{FF2B5EF4-FFF2-40B4-BE49-F238E27FC236}">
                    <a16:creationId xmlns:a16="http://schemas.microsoft.com/office/drawing/2014/main" id="{FB709F1B-A967-FF42-99CD-A225744EE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3668" y="3352800"/>
                <a:ext cx="762000" cy="762000"/>
              </a:xfrm>
              <a:prstGeom prst="ellipse">
                <a:avLst/>
              </a:prstGeom>
              <a:solidFill>
                <a:srgbClr val="00FF4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C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31" name="AutoShape 6">
                <a:extLst>
                  <a:ext uri="{FF2B5EF4-FFF2-40B4-BE49-F238E27FC236}">
                    <a16:creationId xmlns:a16="http://schemas.microsoft.com/office/drawing/2014/main" id="{9624A150-251F-3D48-A4CA-079EBAC02E7A}"/>
                  </a:ext>
                </a:extLst>
              </p:cNvPr>
              <p:cNvCxnSpPr>
                <a:cxnSpLocks noChangeShapeType="1"/>
                <a:stCxn id="30" idx="5"/>
                <a:endCxn id="26" idx="1"/>
              </p:cNvCxnSpPr>
              <p:nvPr/>
            </p:nvCxnSpPr>
            <p:spPr bwMode="auto">
              <a:xfrm>
                <a:off x="9134076" y="4003208"/>
                <a:ext cx="502516" cy="3755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2" name="AutoShape 6">
                <a:extLst>
                  <a:ext uri="{FF2B5EF4-FFF2-40B4-BE49-F238E27FC236}">
                    <a16:creationId xmlns:a16="http://schemas.microsoft.com/office/drawing/2014/main" id="{8E4739B0-E999-0142-897F-E25E5EACFC8D}"/>
                  </a:ext>
                </a:extLst>
              </p:cNvPr>
              <p:cNvCxnSpPr>
                <a:cxnSpLocks noChangeShapeType="1"/>
                <a:stCxn id="30" idx="3"/>
                <a:endCxn id="25" idx="7"/>
              </p:cNvCxnSpPr>
              <p:nvPr/>
            </p:nvCxnSpPr>
            <p:spPr bwMode="auto">
              <a:xfrm flipH="1">
                <a:off x="8067276" y="4003208"/>
                <a:ext cx="527984" cy="3755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FF5C13F-77CF-554B-A0AA-10DD22A323F2}"/>
                </a:ext>
              </a:extLst>
            </p:cNvPr>
            <p:cNvGrpSpPr/>
            <p:nvPr/>
          </p:nvGrpSpPr>
          <p:grpSpPr>
            <a:xfrm>
              <a:off x="9886121" y="4160268"/>
              <a:ext cx="1752600" cy="1001412"/>
              <a:chOff x="1676400" y="4343400"/>
              <a:chExt cx="1752600" cy="1001412"/>
            </a:xfrm>
          </p:grpSpPr>
          <p:sp>
            <p:nvSpPr>
              <p:cNvPr id="34" name="Oval 4">
                <a:extLst>
                  <a:ext uri="{FF2B5EF4-FFF2-40B4-BE49-F238E27FC236}">
                    <a16:creationId xmlns:a16="http://schemas.microsoft.com/office/drawing/2014/main" id="{6B8EC254-24B8-1647-AB4E-213819876C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1" y="4707550"/>
                <a:ext cx="303458" cy="303458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S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35" name="Oval 4">
                <a:extLst>
                  <a:ext uri="{FF2B5EF4-FFF2-40B4-BE49-F238E27FC236}">
                    <a16:creationId xmlns:a16="http://schemas.microsoft.com/office/drawing/2014/main" id="{8B7EF2FD-0191-CE40-80D2-F88499F99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542" y="4707550"/>
                <a:ext cx="303458" cy="303458"/>
              </a:xfrm>
              <a:prstGeom prst="ellipse">
                <a:avLst/>
              </a:prstGeom>
              <a:solidFill>
                <a:srgbClr val="00FF42"/>
              </a:solidFill>
              <a:ln w="571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r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36" name="Oval 4">
                <a:extLst>
                  <a:ext uri="{FF2B5EF4-FFF2-40B4-BE49-F238E27FC236}">
                    <a16:creationId xmlns:a16="http://schemas.microsoft.com/office/drawing/2014/main" id="{0DAADCF4-5A47-C649-BA86-D1E9B1AB27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843" y="5041354"/>
                <a:ext cx="303458" cy="303458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W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37" name="AutoShape 6">
                <a:extLst>
                  <a:ext uri="{FF2B5EF4-FFF2-40B4-BE49-F238E27FC236}">
                    <a16:creationId xmlns:a16="http://schemas.microsoft.com/office/drawing/2014/main" id="{39310208-115B-3541-9E84-F70556D89134}"/>
                  </a:ext>
                </a:extLst>
              </p:cNvPr>
              <p:cNvCxnSpPr>
                <a:cxnSpLocks noChangeShapeType="1"/>
                <a:stCxn id="35" idx="3"/>
                <a:endCxn id="36" idx="7"/>
              </p:cNvCxnSpPr>
              <p:nvPr/>
            </p:nvCxnSpPr>
            <p:spPr bwMode="auto">
              <a:xfrm flipH="1">
                <a:off x="2969860" y="4966568"/>
                <a:ext cx="200122" cy="11922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38" name="AutoShape 6">
                <a:extLst>
                  <a:ext uri="{FF2B5EF4-FFF2-40B4-BE49-F238E27FC236}">
                    <a16:creationId xmlns:a16="http://schemas.microsoft.com/office/drawing/2014/main" id="{60D6DB1A-30D0-1F4A-B556-CB17F87ADCB5}"/>
                  </a:ext>
                </a:extLst>
              </p:cNvPr>
              <p:cNvCxnSpPr>
                <a:cxnSpLocks noChangeShapeType="1"/>
                <a:stCxn id="34" idx="5"/>
                <a:endCxn id="36" idx="1"/>
              </p:cNvCxnSpPr>
              <p:nvPr/>
            </p:nvCxnSpPr>
            <p:spPr bwMode="auto">
              <a:xfrm>
                <a:off x="2545019" y="4966568"/>
                <a:ext cx="210264" cy="11922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39" name="Oval 4">
                <a:extLst>
                  <a:ext uri="{FF2B5EF4-FFF2-40B4-BE49-F238E27FC236}">
                    <a16:creationId xmlns:a16="http://schemas.microsoft.com/office/drawing/2014/main" id="{66CB16AF-3790-5E44-978C-DC7FDD242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843" y="4343400"/>
                <a:ext cx="303458" cy="303458"/>
              </a:xfrm>
              <a:prstGeom prst="ellipse">
                <a:avLst/>
              </a:prstGeom>
              <a:solidFill>
                <a:srgbClr val="00FF4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C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40" name="AutoShape 6">
                <a:extLst>
                  <a:ext uri="{FF2B5EF4-FFF2-40B4-BE49-F238E27FC236}">
                    <a16:creationId xmlns:a16="http://schemas.microsoft.com/office/drawing/2014/main" id="{B6B08D90-17C5-FE40-9D25-64FC702B5442}"/>
                  </a:ext>
                </a:extLst>
              </p:cNvPr>
              <p:cNvCxnSpPr>
                <a:cxnSpLocks noChangeShapeType="1"/>
                <a:stCxn id="39" idx="5"/>
                <a:endCxn id="35" idx="1"/>
              </p:cNvCxnSpPr>
              <p:nvPr/>
            </p:nvCxnSpPr>
            <p:spPr bwMode="auto">
              <a:xfrm>
                <a:off x="2969860" y="4602418"/>
                <a:ext cx="200122" cy="14957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1" name="AutoShape 6">
                <a:extLst>
                  <a:ext uri="{FF2B5EF4-FFF2-40B4-BE49-F238E27FC236}">
                    <a16:creationId xmlns:a16="http://schemas.microsoft.com/office/drawing/2014/main" id="{5F99487F-B4AE-0B41-ACCA-D927E5DA08AE}"/>
                  </a:ext>
                </a:extLst>
              </p:cNvPr>
              <p:cNvCxnSpPr>
                <a:cxnSpLocks noChangeShapeType="1"/>
                <a:stCxn id="39" idx="3"/>
                <a:endCxn id="34" idx="7"/>
              </p:cNvCxnSpPr>
              <p:nvPr/>
            </p:nvCxnSpPr>
            <p:spPr bwMode="auto">
              <a:xfrm flipH="1">
                <a:off x="2545019" y="4602418"/>
                <a:ext cx="210264" cy="14957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996A32E-4985-BA42-BF9C-E4236927638E}"/>
                  </a:ext>
                </a:extLst>
              </p:cNvPr>
              <p:cNvCxnSpPr/>
              <p:nvPr/>
            </p:nvCxnSpPr>
            <p:spPr>
              <a:xfrm>
                <a:off x="1676400" y="4836480"/>
                <a:ext cx="304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94571F2-6588-DB4E-8ED9-B7D542F31921}"/>
              </a:ext>
            </a:extLst>
          </p:cNvPr>
          <p:cNvGrpSpPr/>
          <p:nvPr/>
        </p:nvGrpSpPr>
        <p:grpSpPr>
          <a:xfrm>
            <a:off x="8514521" y="2680000"/>
            <a:ext cx="3124200" cy="1001412"/>
            <a:chOff x="8514521" y="2680000"/>
            <a:chExt cx="3124200" cy="100141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BE7BEFC-3467-7C45-8996-F1DC81305FEB}"/>
                </a:ext>
              </a:extLst>
            </p:cNvPr>
            <p:cNvGrpSpPr/>
            <p:nvPr/>
          </p:nvGrpSpPr>
          <p:grpSpPr>
            <a:xfrm>
              <a:off x="8514521" y="2680000"/>
              <a:ext cx="1142999" cy="1001412"/>
              <a:chOff x="7416868" y="3352800"/>
              <a:chExt cx="2870132" cy="2514600"/>
            </a:xfrm>
          </p:grpSpPr>
          <p:sp>
            <p:nvSpPr>
              <p:cNvPr id="44" name="Oval 4">
                <a:extLst>
                  <a:ext uri="{FF2B5EF4-FFF2-40B4-BE49-F238E27FC236}">
                    <a16:creationId xmlns:a16="http://schemas.microsoft.com/office/drawing/2014/main" id="{2EECB226-819A-6E4F-9614-7F2A0ABE9B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6868" y="4267200"/>
                <a:ext cx="762000" cy="762000"/>
              </a:xfrm>
              <a:prstGeom prst="ellipse">
                <a:avLst/>
              </a:prstGeom>
              <a:solidFill>
                <a:srgbClr val="00FF4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S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1FC7C7CE-4B16-684C-A3C2-95E314A8F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4267200"/>
                <a:ext cx="762000" cy="762000"/>
              </a:xfrm>
              <a:prstGeom prst="ellipse">
                <a:avLst/>
              </a:prstGeom>
              <a:solidFill>
                <a:srgbClr val="00FF42"/>
              </a:solidFill>
              <a:ln w="571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r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46" name="Oval 4">
                <a:extLst>
                  <a:ext uri="{FF2B5EF4-FFF2-40B4-BE49-F238E27FC236}">
                    <a16:creationId xmlns:a16="http://schemas.microsoft.com/office/drawing/2014/main" id="{42FFB4AA-AB6D-4F4F-80C8-A7BE7C5E8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3668" y="5105400"/>
                <a:ext cx="762000" cy="762000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W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47" name="AutoShape 6">
                <a:extLst>
                  <a:ext uri="{FF2B5EF4-FFF2-40B4-BE49-F238E27FC236}">
                    <a16:creationId xmlns:a16="http://schemas.microsoft.com/office/drawing/2014/main" id="{66741E51-B77F-4243-8AFF-B0B75A7FAA09}"/>
                  </a:ext>
                </a:extLst>
              </p:cNvPr>
              <p:cNvCxnSpPr>
                <a:cxnSpLocks noChangeShapeType="1"/>
                <a:stCxn id="45" idx="3"/>
                <a:endCxn id="46" idx="7"/>
              </p:cNvCxnSpPr>
              <p:nvPr/>
            </p:nvCxnSpPr>
            <p:spPr bwMode="auto">
              <a:xfrm flipH="1">
                <a:off x="9134076" y="4917608"/>
                <a:ext cx="502516" cy="2993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48" name="AutoShape 6">
                <a:extLst>
                  <a:ext uri="{FF2B5EF4-FFF2-40B4-BE49-F238E27FC236}">
                    <a16:creationId xmlns:a16="http://schemas.microsoft.com/office/drawing/2014/main" id="{30E41E78-5C2C-8B4F-9CEC-5B3DA420A2BF}"/>
                  </a:ext>
                </a:extLst>
              </p:cNvPr>
              <p:cNvCxnSpPr>
                <a:cxnSpLocks noChangeShapeType="1"/>
                <a:stCxn id="44" idx="5"/>
                <a:endCxn id="46" idx="1"/>
              </p:cNvCxnSpPr>
              <p:nvPr/>
            </p:nvCxnSpPr>
            <p:spPr bwMode="auto">
              <a:xfrm>
                <a:off x="8067276" y="4917608"/>
                <a:ext cx="527984" cy="2993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49" name="Oval 4">
                <a:extLst>
                  <a:ext uri="{FF2B5EF4-FFF2-40B4-BE49-F238E27FC236}">
                    <a16:creationId xmlns:a16="http://schemas.microsoft.com/office/drawing/2014/main" id="{17C35C0B-4973-114A-BB29-1546CEF6E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3668" y="3352800"/>
                <a:ext cx="762000" cy="762000"/>
              </a:xfrm>
              <a:prstGeom prst="ellipse">
                <a:avLst/>
              </a:prstGeom>
              <a:solidFill>
                <a:srgbClr val="00FF4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C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50" name="AutoShape 6">
                <a:extLst>
                  <a:ext uri="{FF2B5EF4-FFF2-40B4-BE49-F238E27FC236}">
                    <a16:creationId xmlns:a16="http://schemas.microsoft.com/office/drawing/2014/main" id="{2A63F6BC-7E9D-1544-9194-02F9C43BC9D1}"/>
                  </a:ext>
                </a:extLst>
              </p:cNvPr>
              <p:cNvCxnSpPr>
                <a:cxnSpLocks noChangeShapeType="1"/>
                <a:stCxn id="49" idx="5"/>
                <a:endCxn id="45" idx="1"/>
              </p:cNvCxnSpPr>
              <p:nvPr/>
            </p:nvCxnSpPr>
            <p:spPr bwMode="auto">
              <a:xfrm>
                <a:off x="9134076" y="4003208"/>
                <a:ext cx="502516" cy="3755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1" name="AutoShape 6">
                <a:extLst>
                  <a:ext uri="{FF2B5EF4-FFF2-40B4-BE49-F238E27FC236}">
                    <a16:creationId xmlns:a16="http://schemas.microsoft.com/office/drawing/2014/main" id="{B0023A9A-AAA1-444D-BF81-5BA6BBFCD076}"/>
                  </a:ext>
                </a:extLst>
              </p:cNvPr>
              <p:cNvCxnSpPr>
                <a:cxnSpLocks noChangeShapeType="1"/>
                <a:stCxn id="49" idx="3"/>
                <a:endCxn id="44" idx="7"/>
              </p:cNvCxnSpPr>
              <p:nvPr/>
            </p:nvCxnSpPr>
            <p:spPr bwMode="auto">
              <a:xfrm flipH="1">
                <a:off x="8067276" y="4003208"/>
                <a:ext cx="527984" cy="37558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A3CF4E7-6938-7545-99C3-1694137DABBF}"/>
                </a:ext>
              </a:extLst>
            </p:cNvPr>
            <p:cNvGrpSpPr/>
            <p:nvPr/>
          </p:nvGrpSpPr>
          <p:grpSpPr>
            <a:xfrm>
              <a:off x="9886121" y="2680000"/>
              <a:ext cx="1752600" cy="1001412"/>
              <a:chOff x="1676400" y="4343400"/>
              <a:chExt cx="1752600" cy="1001412"/>
            </a:xfrm>
          </p:grpSpPr>
          <p:sp>
            <p:nvSpPr>
              <p:cNvPr id="53" name="Oval 4">
                <a:extLst>
                  <a:ext uri="{FF2B5EF4-FFF2-40B4-BE49-F238E27FC236}">
                    <a16:creationId xmlns:a16="http://schemas.microsoft.com/office/drawing/2014/main" id="{C05B7B49-82D2-264D-875E-F313B6D9A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1" y="4707550"/>
                <a:ext cx="303458" cy="303458"/>
              </a:xfrm>
              <a:prstGeom prst="ellipse">
                <a:avLst/>
              </a:prstGeom>
              <a:solidFill>
                <a:srgbClr val="00FF4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S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54" name="Oval 4">
                <a:extLst>
                  <a:ext uri="{FF2B5EF4-FFF2-40B4-BE49-F238E27FC236}">
                    <a16:creationId xmlns:a16="http://schemas.microsoft.com/office/drawing/2014/main" id="{401D5EE4-986F-E544-B05C-1CE0AE254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5542" y="4707550"/>
                <a:ext cx="303458" cy="303458"/>
              </a:xfrm>
              <a:prstGeom prst="ellipse">
                <a:avLst/>
              </a:prstGeom>
              <a:solidFill>
                <a:srgbClr val="00FF42"/>
              </a:solidFill>
              <a:ln w="571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r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sp>
            <p:nvSpPr>
              <p:cNvPr id="55" name="Oval 4">
                <a:extLst>
                  <a:ext uri="{FF2B5EF4-FFF2-40B4-BE49-F238E27FC236}">
                    <a16:creationId xmlns:a16="http://schemas.microsoft.com/office/drawing/2014/main" id="{BF7FFBF9-6E5F-B948-AF42-79C4727CE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843" y="5041354"/>
                <a:ext cx="303458" cy="303458"/>
              </a:xfrm>
              <a:prstGeom prst="ellipse">
                <a:avLst/>
              </a:prstGeom>
              <a:solidFill>
                <a:srgbClr val="FF330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W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56" name="AutoShape 6">
                <a:extLst>
                  <a:ext uri="{FF2B5EF4-FFF2-40B4-BE49-F238E27FC236}">
                    <a16:creationId xmlns:a16="http://schemas.microsoft.com/office/drawing/2014/main" id="{2E101F4B-EDAC-3440-A4ED-F2DC64028956}"/>
                  </a:ext>
                </a:extLst>
              </p:cNvPr>
              <p:cNvCxnSpPr>
                <a:cxnSpLocks noChangeShapeType="1"/>
                <a:stCxn id="54" idx="3"/>
                <a:endCxn id="55" idx="7"/>
              </p:cNvCxnSpPr>
              <p:nvPr/>
            </p:nvCxnSpPr>
            <p:spPr bwMode="auto">
              <a:xfrm flipH="1">
                <a:off x="2969860" y="4966568"/>
                <a:ext cx="200122" cy="11922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7" name="AutoShape 6">
                <a:extLst>
                  <a:ext uri="{FF2B5EF4-FFF2-40B4-BE49-F238E27FC236}">
                    <a16:creationId xmlns:a16="http://schemas.microsoft.com/office/drawing/2014/main" id="{7F33903F-9D6E-4B49-916F-C01A5D29C473}"/>
                  </a:ext>
                </a:extLst>
              </p:cNvPr>
              <p:cNvCxnSpPr>
                <a:cxnSpLocks noChangeShapeType="1"/>
                <a:stCxn id="53" idx="5"/>
                <a:endCxn id="55" idx="1"/>
              </p:cNvCxnSpPr>
              <p:nvPr/>
            </p:nvCxnSpPr>
            <p:spPr bwMode="auto">
              <a:xfrm>
                <a:off x="2545019" y="4966568"/>
                <a:ext cx="210264" cy="11922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sp>
            <p:nvSpPr>
              <p:cNvPr id="58" name="Oval 4">
                <a:extLst>
                  <a:ext uri="{FF2B5EF4-FFF2-40B4-BE49-F238E27FC236}">
                    <a16:creationId xmlns:a16="http://schemas.microsoft.com/office/drawing/2014/main" id="{AA99F982-ADD3-3F4F-9112-15E1AE4863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843" y="4343400"/>
                <a:ext cx="303458" cy="303458"/>
              </a:xfrm>
              <a:prstGeom prst="ellipse">
                <a:avLst/>
              </a:prstGeom>
              <a:solidFill>
                <a:srgbClr val="00FF4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Calibri"/>
                    <a:cs typeface="Calibri"/>
                  </a:rPr>
                  <a:t>C</a:t>
                </a:r>
                <a:endParaRPr lang="en-US" baseline="-25000" dirty="0">
                  <a:latin typeface="Calibri"/>
                  <a:cs typeface="Calibri"/>
                </a:endParaRPr>
              </a:p>
            </p:txBody>
          </p:sp>
          <p:cxnSp>
            <p:nvCxnSpPr>
              <p:cNvPr id="59" name="AutoShape 6">
                <a:extLst>
                  <a:ext uri="{FF2B5EF4-FFF2-40B4-BE49-F238E27FC236}">
                    <a16:creationId xmlns:a16="http://schemas.microsoft.com/office/drawing/2014/main" id="{F82C5B36-68B0-9B4B-A5DE-2D1408643E25}"/>
                  </a:ext>
                </a:extLst>
              </p:cNvPr>
              <p:cNvCxnSpPr>
                <a:cxnSpLocks noChangeShapeType="1"/>
                <a:stCxn id="58" idx="5"/>
                <a:endCxn id="54" idx="1"/>
              </p:cNvCxnSpPr>
              <p:nvPr/>
            </p:nvCxnSpPr>
            <p:spPr bwMode="auto">
              <a:xfrm>
                <a:off x="2969860" y="4602418"/>
                <a:ext cx="200122" cy="14957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0" name="AutoShape 6">
                <a:extLst>
                  <a:ext uri="{FF2B5EF4-FFF2-40B4-BE49-F238E27FC236}">
                    <a16:creationId xmlns:a16="http://schemas.microsoft.com/office/drawing/2014/main" id="{255F2051-A50A-C14B-BBDB-49FCC0D1B2C3}"/>
                  </a:ext>
                </a:extLst>
              </p:cNvPr>
              <p:cNvCxnSpPr>
                <a:cxnSpLocks noChangeShapeType="1"/>
                <a:stCxn id="58" idx="3"/>
                <a:endCxn id="53" idx="7"/>
              </p:cNvCxnSpPr>
              <p:nvPr/>
            </p:nvCxnSpPr>
            <p:spPr bwMode="auto">
              <a:xfrm flipH="1">
                <a:off x="2545019" y="4602418"/>
                <a:ext cx="210264" cy="14957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EEFA765-8E45-3148-B99C-EF736E6EC8D4}"/>
                  </a:ext>
                </a:extLst>
              </p:cNvPr>
              <p:cNvCxnSpPr/>
              <p:nvPr/>
            </p:nvCxnSpPr>
            <p:spPr>
              <a:xfrm>
                <a:off x="1676400" y="4836480"/>
                <a:ext cx="3048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1910DB2-6806-0842-9279-8DD0C8BE7786}"/>
              </a:ext>
            </a:extLst>
          </p:cNvPr>
          <p:cNvSpPr txBox="1"/>
          <p:nvPr/>
        </p:nvSpPr>
        <p:spPr>
          <a:xfrm>
            <a:off x="6903785" y="351637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✅</a:t>
            </a:r>
            <a:endParaRPr lang="en-US" sz="3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086257-9E89-F245-A83C-B8A5993D9872}"/>
              </a:ext>
            </a:extLst>
          </p:cNvPr>
          <p:cNvSpPr txBox="1"/>
          <p:nvPr/>
        </p:nvSpPr>
        <p:spPr>
          <a:xfrm>
            <a:off x="6903786" y="208634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✅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3134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86434-AFCB-5547-B680-ADB4977E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balance for Case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8573F-D9CB-3845-80C0-AC012C7FF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ea typeface="ＭＳ Ｐゴシック" pitchFamily="34" charset="-128"/>
                            <a:sym typeface="Symbol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D"/>
                            </a:solidFill>
                            <a:sym typeface="Symbol" pitchFamily="2" charset="2"/>
                          </a:rPr>
                          <m:t>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ea typeface="ＭＳ Ｐゴシック" pitchFamily="34" charset="-128"/>
                            <a:sym typeface="Symbol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’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D"/>
                            </a:solidFill>
                            <a:sym typeface="Symbol" pitchFamily="2" charset="2"/>
                          </a:rPr>
                          <m:t>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CC00CC"/>
                    </a:solidFill>
                    <a:sym typeface="Symbol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D"/>
                            </a:solidFill>
                            <a:sym typeface="Symbol" pitchFamily="2" charset="2"/>
                          </a:rPr>
                          <m:t>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D"/>
                            </a:solidFill>
                            <a:sym typeface="Symbol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D"/>
                            </a:solidFill>
                            <a:sym typeface="Symbol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D"/>
                            </a:solidFill>
                            <a:sym typeface="Symbol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D"/>
                            </a:solidFill>
                            <a:sym typeface="Symbol" pitchFamily="2" charset="2"/>
                          </a:rPr>
                          <m:t>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D"/>
                            </a:solidFill>
                            <a:sym typeface="Symbol" pitchFamily="2" charset="2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D"/>
                            </a:solidFill>
                            <a:sym typeface="Symbol" pitchFamily="2" charset="2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D"/>
                            </a:solidFill>
                            <a:sym typeface="Symbol" pitchFamily="2" charset="2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C00CC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 b="1" i="0" dirty="0" smtClean="0">
                            <a:solidFill>
                              <a:srgbClr val="CC00CC"/>
                            </a:solidFill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b="0" i="0" baseline="-25000" dirty="0" smtClean="0">
                            <a:solidFill>
                              <a:srgbClr val="CC00CC"/>
                            </a:solidFill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rgbClr val="CC00CC"/>
                            </a:solidFill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 b="1" i="0" dirty="0" smtClean="0">
                            <a:solidFill>
                              <a:srgbClr val="CC00CC"/>
                            </a:solidFill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b="0" i="0" baseline="-25000" dirty="0" smtClean="0">
                            <a:solidFill>
                              <a:srgbClr val="CC00CC"/>
                            </a:solidFill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800" b="0" i="0" dirty="0" smtClean="0">
                            <a:solidFill>
                              <a:srgbClr val="CC00CC"/>
                            </a:solidFill>
                            <a:sym typeface="Symbo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sz="2800" i="1" baseline="-25000" dirty="0">
                            <a:solidFill>
                              <a:srgbClr val="CC00CC"/>
                            </a:solidFill>
                            <a:sym typeface="Symbol"/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C00CC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sym typeface="Symbol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’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i="1" dirty="0">
                            <a:solidFill>
                              <a:srgbClr val="CC00CC"/>
                            </a:solidFill>
                            <a:sym typeface="Symbol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CC00CC"/>
                            </a:solidFill>
                            <a:sym typeface="Symbol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CC00CC"/>
                            </a:solidFill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0090"/>
                    </a:solidFill>
                    <a:ea typeface="ＭＳ Ｐゴシック" pitchFamily="34" charset="-128"/>
                    <a:sym typeface="Symbol"/>
                  </a:rPr>
                  <a:t>Hence detailed balanced is satisfied by </a:t>
                </a:r>
                <a:r>
                  <a:rPr lang="en-US" i="1" dirty="0">
                    <a:solidFill>
                      <a:srgbClr val="CC00CC"/>
                    </a:solidFill>
                    <a:sym typeface="Symbol"/>
                  </a:rPr>
                  <a:t>π</a:t>
                </a:r>
                <a:r>
                  <a:rPr lang="en-US" dirty="0">
                    <a:solidFill>
                      <a:srgbClr val="CC00CC"/>
                    </a:solidFill>
                    <a:sym typeface="Symbol"/>
                  </a:rPr>
                  <a:t>(</a:t>
                </a:r>
                <a:r>
                  <a:rPr lang="en-US" b="1" dirty="0">
                    <a:solidFill>
                      <a:srgbClr val="CC00CC"/>
                    </a:solidFill>
                    <a:sym typeface="Symbol"/>
                  </a:rPr>
                  <a:t>x</a:t>
                </a:r>
                <a:r>
                  <a:rPr lang="en-US" dirty="0">
                    <a:solidFill>
                      <a:srgbClr val="CC00CC"/>
                    </a:solidFill>
                    <a:sym typeface="Symbol"/>
                  </a:rPr>
                  <a:t>) = </a:t>
                </a:r>
                <a:r>
                  <a:rPr lang="en-US" i="1" dirty="0">
                    <a:solidFill>
                      <a:srgbClr val="CC00CC"/>
                    </a:solidFill>
                    <a:sym typeface="Symbol"/>
                  </a:rPr>
                  <a:t>P</a:t>
                </a:r>
                <a:r>
                  <a:rPr lang="en-US" dirty="0">
                    <a:solidFill>
                      <a:srgbClr val="CC00CC"/>
                    </a:solidFill>
                    <a:sym typeface="Symbol"/>
                  </a:rPr>
                  <a:t>(</a:t>
                </a:r>
                <a:r>
                  <a:rPr lang="en-US" b="1" dirty="0" err="1">
                    <a:solidFill>
                      <a:srgbClr val="CC00CC"/>
                    </a:solidFill>
                    <a:sym typeface="Symbol"/>
                  </a:rPr>
                  <a:t>x</a:t>
                </a:r>
                <a:r>
                  <a:rPr lang="en-US" dirty="0" err="1">
                    <a:solidFill>
                      <a:srgbClr val="CC00CC"/>
                    </a:solidFill>
                    <a:sym typeface="Symbol"/>
                  </a:rPr>
                  <a:t>|</a:t>
                </a:r>
                <a:r>
                  <a:rPr lang="en-US" b="1" dirty="0" err="1">
                    <a:solidFill>
                      <a:srgbClr val="CC00CC"/>
                    </a:solidFill>
                    <a:sym typeface="Symbol"/>
                  </a:rPr>
                  <a:t>e</a:t>
                </a:r>
                <a:r>
                  <a:rPr lang="en-US" dirty="0">
                    <a:solidFill>
                      <a:srgbClr val="CC00CC"/>
                    </a:solidFill>
                    <a:sym typeface="Symbol"/>
                  </a:rPr>
                  <a:t>)</a:t>
                </a:r>
              </a:p>
              <a:p>
                <a:r>
                  <a:rPr lang="en-US" dirty="0">
                    <a:solidFill>
                      <a:srgbClr val="000090"/>
                    </a:solidFill>
                    <a:ea typeface="ＭＳ Ｐゴシック" pitchFamily="34" charset="-128"/>
                    <a:sym typeface="Symbol"/>
                  </a:rPr>
                  <a:t>So in the limit, a sample generated by Gibbs is drawn from the true posterior </a:t>
                </a:r>
                <a:r>
                  <a:rPr lang="en-US" i="1" dirty="0">
                    <a:solidFill>
                      <a:srgbClr val="CC00CC"/>
                    </a:solidFill>
                    <a:sym typeface="Symbol"/>
                  </a:rPr>
                  <a:t>P</a:t>
                </a:r>
                <a:r>
                  <a:rPr lang="en-US" dirty="0">
                    <a:solidFill>
                      <a:srgbClr val="CC00CC"/>
                    </a:solidFill>
                    <a:sym typeface="Symbol"/>
                  </a:rPr>
                  <a:t>(</a:t>
                </a:r>
                <a:r>
                  <a:rPr lang="en-US" b="1" dirty="0" err="1">
                    <a:solidFill>
                      <a:srgbClr val="CC00CC"/>
                    </a:solidFill>
                    <a:sym typeface="Symbol"/>
                  </a:rPr>
                  <a:t>x</a:t>
                </a:r>
                <a:r>
                  <a:rPr lang="en-US" dirty="0" err="1">
                    <a:solidFill>
                      <a:srgbClr val="CC00CC"/>
                    </a:solidFill>
                    <a:sym typeface="Symbol"/>
                  </a:rPr>
                  <a:t>|</a:t>
                </a:r>
                <a:r>
                  <a:rPr lang="en-US" b="1" dirty="0" err="1">
                    <a:solidFill>
                      <a:srgbClr val="CC00CC"/>
                    </a:solidFill>
                    <a:sym typeface="Symbol"/>
                  </a:rPr>
                  <a:t>e</a:t>
                </a:r>
                <a:r>
                  <a:rPr lang="en-US" dirty="0">
                    <a:solidFill>
                      <a:srgbClr val="CC00CC"/>
                    </a:solidFill>
                    <a:sym typeface="Symbol"/>
                  </a:rPr>
                  <a:t>)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8573F-D9CB-3845-80C0-AC012C7FF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8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D06BB-9C13-E243-B874-E2D93C5B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BA2E-7FD9-46B8-A226-C36B49A97BF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ADD5C-312E-274C-B8D2-87D2629E6BCF}"/>
              </a:ext>
            </a:extLst>
          </p:cNvPr>
          <p:cNvSpPr txBox="1"/>
          <p:nvPr/>
        </p:nvSpPr>
        <p:spPr>
          <a:xfrm>
            <a:off x="9541398" y="411602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Symbol"/>
              </a:rPr>
              <a:t>✅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325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75283</TotalTime>
  <Words>766</Words>
  <Application>Microsoft Macintosh PowerPoint</Application>
  <PresentationFormat>Widescreen</PresentationFormat>
  <Paragraphs>126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dan-berkeley-nlp-v1</vt:lpstr>
      <vt:lpstr>CS 188: Artificial Intelligence </vt:lpstr>
      <vt:lpstr>Gibbs sampling</vt:lpstr>
      <vt:lpstr>Gibbs Sampling Example: P( S | r)</vt:lpstr>
      <vt:lpstr>Markov chain given s, w</vt:lpstr>
      <vt:lpstr>Why does it work? Overview</vt:lpstr>
      <vt:lpstr>Detailed balance</vt:lpstr>
      <vt:lpstr>What is the transition probability k(x  x’)?</vt:lpstr>
      <vt:lpstr>Detailed balance for Case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Stuart RUSSELL</cp:lastModifiedBy>
  <cp:revision>3757</cp:revision>
  <cp:lastPrinted>2013-10-23T02:18:13Z</cp:lastPrinted>
  <dcterms:created xsi:type="dcterms:W3CDTF">2004-08-27T04:16:05Z</dcterms:created>
  <dcterms:modified xsi:type="dcterms:W3CDTF">2021-03-07T22:18:10Z</dcterms:modified>
</cp:coreProperties>
</file>