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7"/>
  </p:notesMasterIdLst>
  <p:handoutMasterIdLst>
    <p:handoutMasterId r:id="rId18"/>
  </p:handoutMasterIdLst>
  <p:sldIdLst>
    <p:sldId id="759" r:id="rId2"/>
    <p:sldId id="765" r:id="rId3"/>
    <p:sldId id="743" r:id="rId4"/>
    <p:sldId id="742" r:id="rId5"/>
    <p:sldId id="744" r:id="rId6"/>
    <p:sldId id="745" r:id="rId7"/>
    <p:sldId id="746" r:id="rId8"/>
    <p:sldId id="768" r:id="rId9"/>
    <p:sldId id="747" r:id="rId10"/>
    <p:sldId id="816" r:id="rId11"/>
    <p:sldId id="749" r:id="rId12"/>
    <p:sldId id="769" r:id="rId13"/>
    <p:sldId id="751" r:id="rId14"/>
    <p:sldId id="752" r:id="rId15"/>
    <p:sldId id="788" r:id="rId16"/>
  </p:sldIdLst>
  <p:sldSz cx="12192000" cy="6858000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18FF00"/>
    <a:srgbClr val="C505BF"/>
    <a:srgbClr val="99CCFF"/>
    <a:srgbClr val="B5EDC2"/>
    <a:srgbClr val="FFCCFF"/>
    <a:srgbClr val="E8D1FF"/>
    <a:srgbClr val="ADF5B4"/>
    <a:srgbClr val="DEBDFF"/>
    <a:srgbClr val="CC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 autoAdjust="0"/>
    <p:restoredTop sz="94683" autoAdjust="0"/>
  </p:normalViewPr>
  <p:slideViewPr>
    <p:cSldViewPr>
      <p:cViewPr varScale="1">
        <p:scale>
          <a:sx n="194" d="100"/>
          <a:sy n="194" d="100"/>
        </p:scale>
        <p:origin x="208" y="1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22A2D14-6BC9-4113-98E1-F44AD3AE5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2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C3ED746-492E-4D0C-832A-ACED5D621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ED746-492E-4D0C-832A-ACED5D621C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F12C2-6B70-47BE-8D0C-A492A0D8319E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Apple, banana, carrot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A7C6D-2FF4-4AE8-921F-BA4CD0961139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0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Draw Jensen’s for utility curve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40384-0448-47C6-BDE1-0574BBB738D1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4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BFB3C-35FA-41D9-9291-A2F98ED5BB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DFAE6-F228-4E2F-A0AC-226F064B1B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88A1-2DCF-4BB2-94BA-C293321F0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BCBDB-77C9-44E1-B8B8-0FED19A87A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E2D8-2A86-4844-83F1-0F33DD9CDB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78B60-0F5B-4FD9-A706-2B636321CE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A90FF-2AD2-44F2-AE19-EAFC48E5B7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CD500-0052-49A9-87B8-ECFA543AB6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52C2-0A90-443A-A81B-9E5D1442F9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6F06B-1413-4079-B097-2DE271D9A3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345D6EE-11CE-4895-A65B-A0F0C6A7FE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4565" y="1447800"/>
            <a:ext cx="6578036" cy="41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/>
              <a:t>Rational Decisions</a:t>
            </a:r>
            <a:endParaRPr lang="en-US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594" y="1785276"/>
            <a:ext cx="5296017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66800" y="1900535"/>
            <a:ext cx="5715000" cy="3509665"/>
          </a:xfrm>
          <a:prstGeom prst="roundRect">
            <a:avLst>
              <a:gd name="adj" fmla="val 93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Orderability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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Transitivity: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Continuity: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</a:t>
            </a:r>
            <a:r>
              <a:rPr lang="en-US" i="1" dirty="0">
                <a:solidFill>
                  <a:srgbClr val="000000"/>
                </a:solidFill>
              </a:rPr>
              <a:t>p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] ~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dirty="0">
                <a:solidFill>
                  <a:srgbClr val="000000"/>
                </a:solidFill>
              </a:rPr>
              <a:t>Substitutability: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] ~ 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] </a:t>
            </a:r>
          </a:p>
          <a:p>
            <a:r>
              <a:rPr lang="en-US" dirty="0">
                <a:solidFill>
                  <a:srgbClr val="000000"/>
                </a:solidFill>
              </a:rPr>
              <a:t>Monotonicity: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</a:t>
            </a:r>
          </a:p>
          <a:p>
            <a:r>
              <a:rPr lang="en-US" dirty="0">
                <a:solidFill>
                  <a:srgbClr val="000000"/>
                </a:solidFill>
                <a:sym typeface="Symbol"/>
              </a:rPr>
              <a:t>	     (</a:t>
            </a:r>
            <a:r>
              <a:rPr lang="en-US" i="1" dirty="0">
                <a:solidFill>
                  <a:srgbClr val="000000"/>
                </a:solidFill>
                <a:sym typeface="Symbol"/>
              </a:rPr>
              <a:t>p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 </a:t>
            </a:r>
            <a:r>
              <a:rPr lang="en-US" i="1" dirty="0">
                <a:solidFill>
                  <a:srgbClr val="000000"/>
                </a:solidFill>
                <a:sym typeface="Symbol"/>
              </a:rPr>
              <a:t>q</a:t>
            </a:r>
            <a:r>
              <a:rPr lang="en-US" dirty="0">
                <a:solidFill>
                  <a:srgbClr val="000000"/>
                </a:solidFill>
                <a:sym typeface="Symbol"/>
              </a:rPr>
              <a:t>) 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]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 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1-q,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]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Preferences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8629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Theorem: Rational preferences imply behavior describable as maximization of expected utility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290935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The Axioms of Rationality</a:t>
            </a:r>
          </a:p>
        </p:txBody>
      </p:sp>
    </p:spTree>
    <p:extLst>
      <p:ext uri="{BB962C8B-B14F-4D97-AF65-F5344CB8AC3E}">
        <p14:creationId xmlns:p14="http://schemas.microsoft.com/office/powerpoint/2010/main" val="9779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214" y="1713765"/>
            <a:ext cx="2432050" cy="29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58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3538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Theorem [Ramsey, 1931; von Neumann &amp; Morgenstern, 1944]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Given any preferences satisfying these constraints, there exists a real-valued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sz="2000" dirty="0"/>
              <a:t>	function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/>
              <a:t> such that:</a:t>
            </a:r>
          </a:p>
          <a:p>
            <a:pPr marL="0" indent="0">
              <a:buNone/>
            </a:pPr>
            <a:r>
              <a:rPr lang="en-US" sz="2000" dirty="0">
                <a:sym typeface="Symbol"/>
              </a:rPr>
              <a:t>	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 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 </a:t>
            </a:r>
            <a:r>
              <a:rPr lang="en-US" dirty="0">
                <a:solidFill>
                  <a:srgbClr val="C505BF"/>
                </a:solidFill>
              </a:rPr>
              <a:t> </a:t>
            </a:r>
            <a:r>
              <a:rPr lang="en-US" dirty="0">
                <a:solidFill>
                  <a:srgbClr val="C505BF"/>
                </a:solidFill>
                <a:sym typeface="Symbol"/>
              </a:rPr>
              <a:t> </a:t>
            </a:r>
            <a:r>
              <a:rPr lang="en-US" dirty="0">
                <a:solidFill>
                  <a:srgbClr val="C505BF"/>
                </a:solidFill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>
                <a:solidFill>
                  <a:srgbClr val="C505B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505BF"/>
                </a:solidFill>
                <a:sym typeface="Symbol"/>
              </a:rPr>
              <a:t></a:t>
            </a:r>
            <a:r>
              <a:rPr lang="en-US" dirty="0">
                <a:solidFill>
                  <a:srgbClr val="C505BF"/>
                </a:solidFill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([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p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dirty="0">
                <a:solidFill>
                  <a:srgbClr val="C505BF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S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dirty="0">
                <a:solidFill>
                  <a:srgbClr val="C505BF"/>
                </a:solidFill>
                <a:sym typeface="Symbol"/>
              </a:rPr>
              <a:t>; … ; 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p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dirty="0" err="1">
                <a:solidFill>
                  <a:srgbClr val="C505BF"/>
                </a:solidFill>
                <a:sym typeface="Symbol"/>
              </a:rPr>
              <a:t>,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S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dirty="0">
                <a:solidFill>
                  <a:srgbClr val="C505BF"/>
                </a:solidFill>
                <a:sym typeface="Symbol"/>
              </a:rPr>
              <a:t>]) = 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p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S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+ … + 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p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S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I.e. values assigned by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/>
              <a:t> preserve preferences of both prizes and lotteries!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Optimal policy invariant under </a:t>
            </a:r>
            <a:r>
              <a:rPr lang="en-US" sz="2000" b="1" i="1" dirty="0">
                <a:solidFill>
                  <a:srgbClr val="FF0000"/>
                </a:solidFill>
              </a:rPr>
              <a:t>positive affine transformation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>
                <a:solidFill>
                  <a:srgbClr val="C505BF"/>
                </a:solidFill>
              </a:rPr>
              <a:t>’ = </a:t>
            </a:r>
            <a:r>
              <a:rPr lang="en-US" sz="2000" i="1" dirty="0" err="1">
                <a:solidFill>
                  <a:srgbClr val="C505BF"/>
                </a:solidFill>
              </a:rPr>
              <a:t>aU</a:t>
            </a:r>
            <a:r>
              <a:rPr lang="en-US" sz="2000" dirty="0" err="1">
                <a:solidFill>
                  <a:srgbClr val="C505BF"/>
                </a:solidFill>
              </a:rPr>
              <a:t>+</a:t>
            </a:r>
            <a:r>
              <a:rPr lang="en-US" sz="2000" i="1" dirty="0" err="1">
                <a:solidFill>
                  <a:srgbClr val="C505BF"/>
                </a:solidFill>
              </a:rPr>
              <a:t>b</a:t>
            </a:r>
            <a:r>
              <a:rPr lang="en-US" sz="2000" dirty="0">
                <a:solidFill>
                  <a:srgbClr val="C505BF"/>
                </a:solidFill>
              </a:rPr>
              <a:t>, </a:t>
            </a:r>
            <a:r>
              <a:rPr lang="en-US" sz="2000" i="1" dirty="0">
                <a:solidFill>
                  <a:srgbClr val="C505BF"/>
                </a:solidFill>
              </a:rPr>
              <a:t>a</a:t>
            </a:r>
            <a:r>
              <a:rPr lang="en-US" sz="2000" dirty="0">
                <a:solidFill>
                  <a:srgbClr val="C505BF"/>
                </a:solidFill>
              </a:rPr>
              <a:t>&gt;0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Maximum expected utility (MEU) principle: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Choose the action that maximizes expected utility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Note: rationality does </a:t>
            </a:r>
            <a:r>
              <a:rPr lang="en-US" sz="2000" b="1" i="1" dirty="0">
                <a:solidFill>
                  <a:srgbClr val="0000FF"/>
                </a:solidFill>
              </a:rPr>
              <a:t>not</a:t>
            </a:r>
            <a:r>
              <a:rPr lang="en-US" sz="2000" dirty="0"/>
              <a:t> require representing or manipulating utilities and probabilities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E.g., a lookup table for perfect tic-tac-toe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MEU 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0764" y="1276350"/>
            <a:ext cx="5960434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Utilities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11379200" cy="4729164"/>
          </a:xfrm>
        </p:spPr>
        <p:txBody>
          <a:bodyPr/>
          <a:lstStyle/>
          <a:p>
            <a:r>
              <a:rPr lang="en-US" sz="2400" dirty="0"/>
              <a:t>Utilities map states to real numbers. Which numbers?</a:t>
            </a:r>
          </a:p>
          <a:p>
            <a:r>
              <a:rPr lang="en-US" sz="2400" dirty="0"/>
              <a:t>Standard approach to assessment (elicitation) of human utilities:</a:t>
            </a:r>
          </a:p>
          <a:p>
            <a:pPr lvl="1"/>
            <a:r>
              <a:rPr lang="en-US" sz="2200" dirty="0"/>
              <a:t>Compare a prize </a:t>
            </a:r>
            <a:r>
              <a:rPr lang="en-US" sz="2200" i="1" dirty="0">
                <a:solidFill>
                  <a:srgbClr val="C505BF"/>
                </a:solidFill>
              </a:rPr>
              <a:t>A</a:t>
            </a:r>
            <a:r>
              <a:rPr lang="en-US" sz="2200" dirty="0"/>
              <a:t> to a </a:t>
            </a:r>
            <a:r>
              <a:rPr lang="en-US" sz="2200" b="1" i="1" dirty="0">
                <a:solidFill>
                  <a:srgbClr val="CC0000"/>
                </a:solidFill>
              </a:rPr>
              <a:t>standard lottery</a:t>
            </a:r>
            <a:r>
              <a:rPr lang="en-US" sz="2200" dirty="0"/>
              <a:t> </a:t>
            </a:r>
            <a:r>
              <a:rPr lang="en-US" sz="2200" i="1" dirty="0" err="1">
                <a:solidFill>
                  <a:srgbClr val="C505BF"/>
                </a:solidFill>
              </a:rPr>
              <a:t>L</a:t>
            </a:r>
            <a:r>
              <a:rPr lang="en-US" i="1" baseline="-25000" dirty="0" err="1">
                <a:solidFill>
                  <a:srgbClr val="C505BF"/>
                </a:solidFill>
              </a:rPr>
              <a:t>p</a:t>
            </a:r>
            <a:r>
              <a:rPr lang="en-US" sz="2200" dirty="0"/>
              <a:t> between</a:t>
            </a:r>
          </a:p>
          <a:p>
            <a:pPr lvl="2"/>
            <a:r>
              <a:rPr lang="en-US" sz="2000" dirty="0"/>
              <a:t>“best possible prize” </a:t>
            </a:r>
            <a:r>
              <a:rPr lang="en-US" sz="2000" i="1" dirty="0" err="1">
                <a:solidFill>
                  <a:srgbClr val="C505BF"/>
                </a:solidFill>
              </a:rPr>
              <a:t>u</a:t>
            </a:r>
            <a:r>
              <a:rPr lang="en-US" baseline="-25000" dirty="0" err="1">
                <a:solidFill>
                  <a:srgbClr val="C505BF"/>
                </a:solidFill>
              </a:rPr>
              <a:t>T</a:t>
            </a:r>
            <a:r>
              <a:rPr lang="en-US" sz="2000" dirty="0">
                <a:solidFill>
                  <a:srgbClr val="C505BF"/>
                </a:solidFill>
              </a:rPr>
              <a:t> </a:t>
            </a:r>
            <a:r>
              <a:rPr lang="en-US" sz="2000" dirty="0"/>
              <a:t>with probability </a:t>
            </a:r>
            <a:r>
              <a:rPr lang="en-US" sz="2000" i="1" dirty="0">
                <a:solidFill>
                  <a:srgbClr val="C505BF"/>
                </a:solidFill>
              </a:rPr>
              <a:t>p</a:t>
            </a:r>
          </a:p>
          <a:p>
            <a:pPr lvl="2"/>
            <a:r>
              <a:rPr lang="en-US" sz="2000" dirty="0"/>
              <a:t>“worst possible catastrophe”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b="1" baseline="-25000" dirty="0">
                <a:solidFill>
                  <a:srgbClr val="C505BF"/>
                </a:solidFill>
                <a:sym typeface="Symbol"/>
              </a:rPr>
              <a:t></a:t>
            </a:r>
            <a:r>
              <a:rPr lang="en-US" sz="2000" dirty="0">
                <a:solidFill>
                  <a:srgbClr val="C505BF"/>
                </a:solidFill>
              </a:rPr>
              <a:t>  </a:t>
            </a:r>
            <a:r>
              <a:rPr lang="en-US" sz="2000" dirty="0"/>
              <a:t>with probability </a:t>
            </a:r>
            <a:r>
              <a:rPr lang="en-US" sz="2000" dirty="0">
                <a:solidFill>
                  <a:srgbClr val="C505BF"/>
                </a:solidFill>
              </a:rPr>
              <a:t>1-</a:t>
            </a:r>
            <a:r>
              <a:rPr lang="en-US" sz="2000" i="1" dirty="0">
                <a:solidFill>
                  <a:srgbClr val="C505BF"/>
                </a:solidFill>
              </a:rPr>
              <a:t>p</a:t>
            </a:r>
          </a:p>
          <a:p>
            <a:pPr lvl="1"/>
            <a:r>
              <a:rPr lang="en-US" sz="2200" dirty="0"/>
              <a:t>Adjust lottery probability </a:t>
            </a:r>
            <a:r>
              <a:rPr lang="en-US" sz="2200" i="1" dirty="0">
                <a:solidFill>
                  <a:srgbClr val="C505BF"/>
                </a:solidFill>
              </a:rPr>
              <a:t>p</a:t>
            </a:r>
            <a:r>
              <a:rPr lang="en-US" sz="2200" dirty="0"/>
              <a:t> until indifference: </a:t>
            </a:r>
            <a:r>
              <a:rPr lang="en-US" sz="2200" i="1" dirty="0">
                <a:solidFill>
                  <a:srgbClr val="C505BF"/>
                </a:solidFill>
              </a:rPr>
              <a:t>A</a:t>
            </a:r>
            <a:r>
              <a:rPr lang="en-US" sz="2200" dirty="0">
                <a:solidFill>
                  <a:srgbClr val="C505BF"/>
                </a:solidFill>
              </a:rPr>
              <a:t> ~ </a:t>
            </a:r>
            <a:r>
              <a:rPr lang="en-US" sz="2200" i="1" dirty="0" err="1">
                <a:solidFill>
                  <a:srgbClr val="C505BF"/>
                </a:solidFill>
              </a:rPr>
              <a:t>L</a:t>
            </a:r>
            <a:r>
              <a:rPr lang="en-US" i="1" baseline="-25000" dirty="0" err="1">
                <a:solidFill>
                  <a:srgbClr val="C505BF"/>
                </a:solidFill>
              </a:rPr>
              <a:t>p</a:t>
            </a:r>
            <a:endParaRPr lang="en-US" i="1" baseline="-25000" dirty="0">
              <a:solidFill>
                <a:srgbClr val="C505BF"/>
              </a:solidFill>
            </a:endParaRPr>
          </a:p>
          <a:p>
            <a:pPr lvl="1"/>
            <a:r>
              <a:rPr lang="en-US" sz="2200" dirty="0"/>
              <a:t>Resulting </a:t>
            </a:r>
            <a:r>
              <a:rPr lang="en-US" sz="2200" i="1" dirty="0">
                <a:solidFill>
                  <a:srgbClr val="C505BF"/>
                </a:solidFill>
              </a:rPr>
              <a:t>p</a:t>
            </a:r>
            <a:r>
              <a:rPr lang="en-US" sz="2200" dirty="0"/>
              <a:t> is a utility in </a:t>
            </a:r>
            <a:r>
              <a:rPr lang="en-US" sz="2200" dirty="0">
                <a:solidFill>
                  <a:srgbClr val="C505BF"/>
                </a:solidFill>
              </a:rPr>
              <a:t>[0,1]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313" y="2712720"/>
            <a:ext cx="848743" cy="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9516" y="1395953"/>
            <a:ext cx="2805152" cy="230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Utilities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 l="24887" t="41739" r="68892" b="37391"/>
          <a:stretch>
            <a:fillRect/>
          </a:stretch>
        </p:blipFill>
        <p:spPr bwMode="auto">
          <a:xfrm>
            <a:off x="3810000" y="48768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817576" y="48768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itchFamily="34" charset="0"/>
                <a:cs typeface="Times New Roman" pitchFamily="18" charset="0"/>
              </a:rPr>
              <a:t>0.999999                             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0.000001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8800" y="5638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No change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410200" y="4191000"/>
            <a:ext cx="5486400" cy="2133600"/>
            <a:chOff x="5410200" y="4191000"/>
            <a:chExt cx="5486400" cy="2133600"/>
          </a:xfrm>
        </p:grpSpPr>
        <p:sp>
          <p:nvSpPr>
            <p:cNvPr id="12" name="Oval 11"/>
            <p:cNvSpPr/>
            <p:nvPr/>
          </p:nvSpPr>
          <p:spPr>
            <a:xfrm>
              <a:off x="7772400" y="4419600"/>
              <a:ext cx="457200" cy="457200"/>
            </a:xfrm>
            <a:prstGeom prst="ellipse">
              <a:avLst/>
            </a:prstGeom>
            <a:solidFill>
              <a:srgbClr val="B5ED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>
            <a:xfrm flipH="1">
              <a:off x="6553200" y="4876800"/>
              <a:ext cx="1447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4"/>
            </p:cNvCxnSpPr>
            <p:nvPr/>
          </p:nvCxnSpPr>
          <p:spPr>
            <a:xfrm>
              <a:off x="8001000" y="4876800"/>
              <a:ext cx="17526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410200" y="4191000"/>
              <a:ext cx="5486400" cy="2133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6400" y="4800600"/>
            <a:ext cx="2438400" cy="838200"/>
            <a:chOff x="6858000" y="3505200"/>
            <a:chExt cx="24384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6858000" y="3505200"/>
              <a:ext cx="1600200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0400" y="3657600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C00000"/>
                  </a:solidFill>
                  <a:latin typeface="Calibri" pitchFamily="34" charset="0"/>
                  <a:cs typeface="Times New Roman" pitchFamily="18" charset="0"/>
                </a:rPr>
                <a:t>Pay $50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610600" y="56388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Instant 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0" y="1143000"/>
            <a:ext cx="4546600" cy="261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Money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6324600" cy="30480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Money </a:t>
            </a:r>
            <a:r>
              <a:rPr lang="en-US" sz="2000" b="1" i="1" dirty="0">
                <a:solidFill>
                  <a:srgbClr val="0000FF"/>
                </a:solidFill>
              </a:rPr>
              <a:t>does not </a:t>
            </a:r>
            <a:r>
              <a:rPr lang="en-US" sz="2000" dirty="0"/>
              <a:t>behave as a utility function, but we can talk about the utility of having money (or being in debt)</a:t>
            </a:r>
          </a:p>
          <a:p>
            <a:pPr>
              <a:defRPr/>
            </a:pPr>
            <a:r>
              <a:rPr lang="en-US" sz="2000" dirty="0"/>
              <a:t>Given a lottery 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 = [</a:t>
            </a:r>
            <a:r>
              <a:rPr lang="en-US" sz="2000" i="1" dirty="0">
                <a:solidFill>
                  <a:srgbClr val="C505BF"/>
                </a:solidFill>
              </a:rPr>
              <a:t>p</a:t>
            </a:r>
            <a:r>
              <a:rPr lang="en-US" sz="2000" dirty="0">
                <a:solidFill>
                  <a:srgbClr val="C505BF"/>
                </a:solidFill>
              </a:rPr>
              <a:t>, $</a:t>
            </a:r>
            <a:r>
              <a:rPr lang="en-US" sz="2000" i="1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C505BF"/>
                </a:solidFill>
              </a:rPr>
              <a:t>; (1-</a:t>
            </a:r>
            <a:r>
              <a:rPr lang="en-US" sz="2000" i="1" dirty="0">
                <a:solidFill>
                  <a:srgbClr val="C505BF"/>
                </a:solidFill>
              </a:rPr>
              <a:t>p</a:t>
            </a:r>
            <a:r>
              <a:rPr lang="en-US" sz="2000" dirty="0">
                <a:solidFill>
                  <a:srgbClr val="C505BF"/>
                </a:solidFill>
              </a:rPr>
              <a:t>), $</a:t>
            </a:r>
            <a:r>
              <a:rPr lang="en-US" sz="2000" i="1" dirty="0">
                <a:solidFill>
                  <a:srgbClr val="C505BF"/>
                </a:solidFill>
              </a:rPr>
              <a:t>Y</a:t>
            </a:r>
            <a:r>
              <a:rPr lang="en-US" sz="2000" dirty="0">
                <a:solidFill>
                  <a:srgbClr val="C505BF"/>
                </a:solidFill>
              </a:rPr>
              <a:t>]</a:t>
            </a:r>
          </a:p>
          <a:p>
            <a:pPr lvl="1">
              <a:defRPr/>
            </a:pPr>
            <a:r>
              <a:rPr lang="en-US" sz="2000" dirty="0"/>
              <a:t>The </a:t>
            </a:r>
            <a:r>
              <a:rPr lang="en-US" sz="2000" b="1" i="1" dirty="0">
                <a:solidFill>
                  <a:srgbClr val="CC0000"/>
                </a:solidFill>
              </a:rPr>
              <a:t>expected monetary value </a:t>
            </a:r>
            <a:r>
              <a:rPr lang="en-US" sz="2000" dirty="0">
                <a:solidFill>
                  <a:srgbClr val="C505BF"/>
                </a:solidFill>
              </a:rPr>
              <a:t>EMV(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 =</a:t>
            </a:r>
            <a:r>
              <a:rPr lang="en-US" sz="2000" dirty="0"/>
              <a:t> </a:t>
            </a:r>
            <a:r>
              <a:rPr lang="en-US" sz="2000" i="1" dirty="0" err="1">
                <a:solidFill>
                  <a:srgbClr val="C505BF"/>
                </a:solidFill>
              </a:rPr>
              <a:t>pX</a:t>
            </a:r>
            <a:r>
              <a:rPr lang="en-US" sz="2000" dirty="0">
                <a:solidFill>
                  <a:srgbClr val="C505BF"/>
                </a:solidFill>
              </a:rPr>
              <a:t> + (1-</a:t>
            </a:r>
            <a:r>
              <a:rPr lang="en-US" sz="2000" i="1" dirty="0">
                <a:solidFill>
                  <a:srgbClr val="C505BF"/>
                </a:solidFill>
              </a:rPr>
              <a:t>p</a:t>
            </a:r>
            <a:r>
              <a:rPr lang="en-US" sz="2000" dirty="0">
                <a:solidFill>
                  <a:srgbClr val="C505BF"/>
                </a:solidFill>
              </a:rPr>
              <a:t>)</a:t>
            </a:r>
            <a:r>
              <a:rPr lang="en-US" sz="2000" i="1" dirty="0">
                <a:solidFill>
                  <a:srgbClr val="C505BF"/>
                </a:solidFill>
              </a:rPr>
              <a:t>Y</a:t>
            </a:r>
          </a:p>
          <a:p>
            <a:pPr lvl="1">
              <a:defRPr/>
            </a:pPr>
            <a:r>
              <a:rPr lang="en-US" sz="2000" dirty="0"/>
              <a:t>The utility is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>
                <a:solidFill>
                  <a:srgbClr val="C505BF"/>
                </a:solidFill>
              </a:rPr>
              <a:t>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 = </a:t>
            </a:r>
            <a:r>
              <a:rPr lang="en-US" sz="2000" i="1" dirty="0" err="1">
                <a:solidFill>
                  <a:srgbClr val="C505BF"/>
                </a:solidFill>
              </a:rPr>
              <a:t>pU</a:t>
            </a:r>
            <a:r>
              <a:rPr lang="en-US" sz="2000" dirty="0">
                <a:solidFill>
                  <a:srgbClr val="C505BF"/>
                </a:solidFill>
              </a:rPr>
              <a:t>($</a:t>
            </a:r>
            <a:r>
              <a:rPr lang="en-US" sz="2000" i="1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C505BF"/>
                </a:solidFill>
              </a:rPr>
              <a:t>) + (1-</a:t>
            </a:r>
            <a:r>
              <a:rPr lang="en-US" sz="2000" i="1" dirty="0">
                <a:solidFill>
                  <a:srgbClr val="C505BF"/>
                </a:solidFill>
              </a:rPr>
              <a:t>p</a:t>
            </a:r>
            <a:r>
              <a:rPr lang="en-US" sz="2000" dirty="0">
                <a:solidFill>
                  <a:srgbClr val="C505BF"/>
                </a:solidFill>
              </a:rPr>
              <a:t>)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>
                <a:solidFill>
                  <a:srgbClr val="C505BF"/>
                </a:solidFill>
              </a:rPr>
              <a:t>($</a:t>
            </a:r>
            <a:r>
              <a:rPr lang="en-US" sz="2000" i="1" dirty="0">
                <a:solidFill>
                  <a:srgbClr val="C505BF"/>
                </a:solidFill>
              </a:rPr>
              <a:t>Y</a:t>
            </a:r>
            <a:r>
              <a:rPr lang="en-US" sz="2000" dirty="0">
                <a:solidFill>
                  <a:srgbClr val="C505BF"/>
                </a:solidFill>
              </a:rPr>
              <a:t>)</a:t>
            </a:r>
          </a:p>
          <a:p>
            <a:pPr lvl="1">
              <a:defRPr/>
            </a:pPr>
            <a:r>
              <a:rPr lang="en-US" sz="2000" dirty="0"/>
              <a:t>Typically,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>
                <a:solidFill>
                  <a:srgbClr val="C505BF"/>
                </a:solidFill>
              </a:rPr>
              <a:t>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 &lt;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>
                <a:solidFill>
                  <a:srgbClr val="C505BF"/>
                </a:solidFill>
              </a:rPr>
              <a:t>( EMV(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 )</a:t>
            </a:r>
          </a:p>
          <a:p>
            <a:pPr lvl="1">
              <a:defRPr/>
            </a:pPr>
            <a:r>
              <a:rPr lang="en-US" sz="2000" dirty="0"/>
              <a:t>In this sense, people are </a:t>
            </a:r>
            <a:r>
              <a:rPr lang="en-US" sz="2000" b="1" i="1" dirty="0">
                <a:solidFill>
                  <a:srgbClr val="CC0000"/>
                </a:solidFill>
              </a:rPr>
              <a:t>risk-averse</a:t>
            </a:r>
          </a:p>
          <a:p>
            <a:pPr lvl="1">
              <a:defRPr/>
            </a:pPr>
            <a:r>
              <a:rPr lang="en-US" sz="2000" dirty="0"/>
              <a:t>E.g., how much would you pay for a lottery ticket  </a:t>
            </a:r>
            <a:r>
              <a:rPr lang="en-US" sz="2000" dirty="0">
                <a:solidFill>
                  <a:srgbClr val="C505BF"/>
                </a:solidFill>
              </a:rPr>
              <a:t>L=[0.5, $10,000;  0.5, $0]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certainty equivalent </a:t>
            </a:r>
            <a:r>
              <a:rPr lang="en-US" sz="2000" dirty="0">
                <a:solidFill>
                  <a:srgbClr val="000000"/>
                </a:solidFill>
              </a:rPr>
              <a:t>of a lottery </a:t>
            </a:r>
            <a:r>
              <a:rPr lang="en-US" sz="2000" dirty="0">
                <a:solidFill>
                  <a:srgbClr val="C505BF"/>
                </a:solidFill>
              </a:rPr>
              <a:t>CE(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is the cash amount such that </a:t>
            </a:r>
            <a:r>
              <a:rPr lang="en-US" sz="2000" dirty="0">
                <a:solidFill>
                  <a:srgbClr val="C505BF"/>
                </a:solidFill>
              </a:rPr>
              <a:t>CE(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 ~ 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endParaRPr lang="en-US" sz="2000" i="1" dirty="0"/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insurance premium </a:t>
            </a:r>
            <a:r>
              <a:rPr lang="en-US" sz="2000" dirty="0">
                <a:solidFill>
                  <a:srgbClr val="000000"/>
                </a:solidFill>
              </a:rPr>
              <a:t>is </a:t>
            </a:r>
            <a:r>
              <a:rPr lang="en-US" sz="2000" dirty="0">
                <a:solidFill>
                  <a:srgbClr val="C505BF"/>
                </a:solidFill>
              </a:rPr>
              <a:t>EMV(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 - CE(</a:t>
            </a:r>
            <a:r>
              <a:rPr lang="en-US" sz="2000" i="1" dirty="0">
                <a:solidFill>
                  <a:srgbClr val="C505BF"/>
                </a:solidFill>
              </a:rPr>
              <a:t>L</a:t>
            </a:r>
            <a:r>
              <a:rPr lang="en-US" sz="2000" dirty="0">
                <a:solidFill>
                  <a:srgbClr val="C505BF"/>
                </a:solidFill>
              </a:rPr>
              <a:t>)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</a:rPr>
              <a:t>If people were risk-neutral, this would be zero!</a:t>
            </a:r>
          </a:p>
          <a:p>
            <a:pPr lvl="1">
              <a:defRPr/>
            </a:pPr>
            <a:endParaRPr lang="en-US" sz="2000" dirty="0"/>
          </a:p>
        </p:txBody>
      </p:sp>
      <p:pic>
        <p:nvPicPr>
          <p:cNvPr id="2" name="Picture 1" descr="utility-curve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12" y="3962400"/>
            <a:ext cx="5603488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Post-decision Disappointment: the Optimizer’s Curse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7000"/>
            <a:ext cx="6477000" cy="52323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Usually we don’t have direct access to exact utilities, only </a:t>
            </a:r>
            <a:r>
              <a:rPr lang="en-US" sz="2800" b="1" i="1" dirty="0">
                <a:solidFill>
                  <a:srgbClr val="0000FF"/>
                </a:solidFill>
              </a:rPr>
              <a:t>estimates</a:t>
            </a:r>
          </a:p>
          <a:p>
            <a:pPr lvl="1"/>
            <a:r>
              <a:rPr lang="en-US" sz="2400" dirty="0"/>
              <a:t>E.g., you could make one of </a:t>
            </a:r>
            <a:r>
              <a:rPr lang="en-US" sz="2400" i="1" dirty="0">
                <a:solidFill>
                  <a:srgbClr val="C505BF"/>
                </a:solidFill>
              </a:rPr>
              <a:t>k</a:t>
            </a:r>
            <a:r>
              <a:rPr lang="en-US" sz="2400" dirty="0"/>
              <a:t> investments</a:t>
            </a:r>
          </a:p>
          <a:p>
            <a:pPr lvl="1"/>
            <a:r>
              <a:rPr lang="en-US" sz="2400" dirty="0"/>
              <a:t>An unbiased expert assesses their expected net profit </a:t>
            </a:r>
            <a:r>
              <a:rPr lang="en-US" sz="2400" i="1" dirty="0">
                <a:solidFill>
                  <a:srgbClr val="C505BF"/>
                </a:solidFill>
              </a:rPr>
              <a:t>V</a:t>
            </a:r>
            <a:r>
              <a:rPr lang="en-US" sz="3200" baseline="-25000" dirty="0">
                <a:solidFill>
                  <a:srgbClr val="C505BF"/>
                </a:solidFill>
              </a:rPr>
              <a:t>1</a:t>
            </a:r>
            <a:r>
              <a:rPr lang="en-US" sz="2400" dirty="0">
                <a:solidFill>
                  <a:srgbClr val="C505BF"/>
                </a:solidFill>
              </a:rPr>
              <a:t>,…,</a:t>
            </a:r>
            <a:r>
              <a:rPr lang="en-US" sz="2400" i="1" dirty="0" err="1">
                <a:solidFill>
                  <a:srgbClr val="C505BF"/>
                </a:solidFill>
              </a:rPr>
              <a:t>V</a:t>
            </a:r>
            <a:r>
              <a:rPr lang="en-US" sz="3200" i="1" baseline="-25000" dirty="0" err="1">
                <a:solidFill>
                  <a:srgbClr val="C505BF"/>
                </a:solidFill>
              </a:rPr>
              <a:t>k</a:t>
            </a:r>
            <a:endParaRPr lang="en-US" sz="3200" i="1" baseline="-25000" dirty="0">
              <a:solidFill>
                <a:srgbClr val="C505BF"/>
              </a:solidFill>
            </a:endParaRPr>
          </a:p>
          <a:p>
            <a:pPr lvl="1">
              <a:buClr>
                <a:srgbClr val="000000"/>
              </a:buClr>
            </a:pPr>
            <a:r>
              <a:rPr lang="en-US" sz="2400" dirty="0"/>
              <a:t>You choose the best one </a:t>
            </a:r>
            <a:r>
              <a:rPr lang="en-US" sz="2400" i="1" dirty="0">
                <a:solidFill>
                  <a:srgbClr val="C505BF"/>
                </a:solidFill>
              </a:rPr>
              <a:t>V</a:t>
            </a:r>
            <a:r>
              <a:rPr lang="en-US" sz="2400" dirty="0">
                <a:solidFill>
                  <a:srgbClr val="C505BF"/>
                </a:solidFill>
              </a:rPr>
              <a:t>*</a:t>
            </a:r>
            <a:endParaRPr lang="en-US" sz="3200" i="1" baseline="-25000" dirty="0">
              <a:solidFill>
                <a:srgbClr val="C505BF"/>
              </a:solidFill>
            </a:endParaRPr>
          </a:p>
          <a:p>
            <a:pPr lvl="1"/>
            <a:r>
              <a:rPr lang="en-US" sz="2400" dirty="0"/>
              <a:t>With high probability, </a:t>
            </a:r>
            <a:r>
              <a:rPr lang="en-US" sz="2400" b="1" i="1" dirty="0">
                <a:solidFill>
                  <a:srgbClr val="0000FF"/>
                </a:solidFill>
              </a:rPr>
              <a:t>its actual value is considerably less </a:t>
            </a:r>
            <a:r>
              <a:rPr lang="en-US" sz="2400" dirty="0"/>
              <a:t>than </a:t>
            </a:r>
            <a:r>
              <a:rPr lang="en-US" sz="2400" i="1" dirty="0">
                <a:solidFill>
                  <a:srgbClr val="C505BF"/>
                </a:solidFill>
              </a:rPr>
              <a:t>V</a:t>
            </a:r>
            <a:r>
              <a:rPr lang="en-US" sz="2400" dirty="0">
                <a:solidFill>
                  <a:srgbClr val="C505BF"/>
                </a:solidFill>
              </a:rPr>
              <a:t>*</a:t>
            </a:r>
          </a:p>
          <a:p>
            <a:r>
              <a:rPr lang="en-US" sz="2800" dirty="0"/>
              <a:t>This is a serious problem in many areas:</a:t>
            </a:r>
          </a:p>
          <a:p>
            <a:pPr lvl="1"/>
            <a:r>
              <a:rPr lang="en-US" sz="2400" dirty="0"/>
              <a:t>Future performance of mutual funds</a:t>
            </a:r>
          </a:p>
          <a:p>
            <a:pPr lvl="1"/>
            <a:r>
              <a:rPr lang="en-US" sz="2400" dirty="0"/>
              <a:t>Efficacy of drugs measured by trials</a:t>
            </a:r>
          </a:p>
          <a:p>
            <a:pPr lvl="1"/>
            <a:r>
              <a:rPr lang="en-US" sz="2400" dirty="0"/>
              <a:t>Statistical significance in scientific papers</a:t>
            </a:r>
          </a:p>
          <a:p>
            <a:pPr lvl="1"/>
            <a:r>
              <a:rPr lang="en-US" sz="2400" dirty="0"/>
              <a:t>Winning an auction</a:t>
            </a:r>
          </a:p>
        </p:txBody>
      </p:sp>
      <p:pic>
        <p:nvPicPr>
          <p:cNvPr id="4" name="Picture 3" descr="curse-gaussia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895600"/>
            <a:ext cx="5650923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1905000"/>
            <a:ext cx="2943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true net profit is 0</a:t>
            </a:r>
          </a:p>
          <a:p>
            <a:r>
              <a:rPr lang="en-US" dirty="0"/>
              <a:t>and estimate ~ N(0,1);</a:t>
            </a:r>
          </a:p>
          <a:p>
            <a:r>
              <a:rPr lang="en-US" dirty="0"/>
              <a:t>Max of k estimates:</a:t>
            </a:r>
          </a:p>
        </p:txBody>
      </p:sp>
    </p:spTree>
    <p:extLst>
      <p:ext uri="{BB962C8B-B14F-4D97-AF65-F5344CB8AC3E}">
        <p14:creationId xmlns:p14="http://schemas.microsoft.com/office/powerpoint/2010/main" val="133801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1987" y="1568450"/>
            <a:ext cx="638933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4824" y="1504578"/>
            <a:ext cx="3704463" cy="27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Expected Utility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79248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Principle of maximum expected utility: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rational agent should choose the action that </a:t>
            </a:r>
            <a:r>
              <a:rPr lang="en-US" sz="2000" dirty="0">
                <a:solidFill>
                  <a:srgbClr val="CC0000"/>
                </a:solidFill>
              </a:rPr>
              <a:t>maximizes its expected utility, given its knowledge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r>
              <a:rPr lang="en-US" sz="2400" dirty="0"/>
              <a:t>Questions:</a:t>
            </a:r>
          </a:p>
          <a:p>
            <a:pPr lvl="1"/>
            <a:r>
              <a:rPr lang="en-US" sz="2000" dirty="0"/>
              <a:t>Where do utilities come from?</a:t>
            </a:r>
          </a:p>
          <a:p>
            <a:pPr lvl="1"/>
            <a:r>
              <a:rPr lang="en-US" sz="2000" dirty="0"/>
              <a:t>How do we know such utilities even exist?</a:t>
            </a:r>
          </a:p>
          <a:p>
            <a:pPr lvl="1"/>
            <a:r>
              <a:rPr lang="en-US" sz="2000" dirty="0"/>
              <a:t>How do we know that averaging even makes sense?</a:t>
            </a:r>
          </a:p>
          <a:p>
            <a:pPr lvl="1"/>
            <a:r>
              <a:rPr lang="en-US" sz="2000" dirty="0"/>
              <a:t>What if our behavior (preferences) can’t be described by utilities?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743200" y="2414952"/>
            <a:ext cx="6553200" cy="386864"/>
            <a:chOff x="2743200" y="2414952"/>
            <a:chExt cx="6553200" cy="386864"/>
          </a:xfrm>
        </p:grpSpPr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 rot="10800000">
              <a:off x="2743200" y="2414952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 rot="10800000">
              <a:off x="4419600" y="2420815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auto">
            <a:xfrm rot="10800000">
              <a:off x="7162800" y="2420815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 rot="10800000">
              <a:off x="8820150" y="2420816"/>
              <a:ext cx="476250" cy="381000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numbers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91000"/>
            <a:ext cx="11049000" cy="2362200"/>
          </a:xfrm>
        </p:spPr>
        <p:txBody>
          <a:bodyPr/>
          <a:lstStyle/>
          <a:p>
            <a:r>
              <a:rPr lang="en-US" sz="2400" dirty="0"/>
              <a:t>For worst-case </a:t>
            </a:r>
            <a:r>
              <a:rPr lang="en-US" sz="2400" dirty="0" err="1"/>
              <a:t>minimax</a:t>
            </a:r>
            <a:r>
              <a:rPr lang="en-US" sz="2400" dirty="0"/>
              <a:t> reasoning, terminal value scale doesn’t matter</a:t>
            </a:r>
          </a:p>
          <a:p>
            <a:pPr lvl="1"/>
            <a:r>
              <a:rPr lang="en-US" sz="2400" dirty="0"/>
              <a:t>We just want better states to have higher evaluations (get the ordering right)</a:t>
            </a:r>
          </a:p>
          <a:p>
            <a:pPr lvl="1"/>
            <a:r>
              <a:rPr lang="en-US" sz="2400" dirty="0"/>
              <a:t>The optimal decision is invariant under any </a:t>
            </a:r>
            <a:r>
              <a:rPr lang="en-US" sz="2400" b="1" i="1" dirty="0">
                <a:solidFill>
                  <a:srgbClr val="C00000"/>
                </a:solidFill>
              </a:rPr>
              <a:t>monotonic transformation</a:t>
            </a:r>
          </a:p>
          <a:p>
            <a:pPr lvl="2"/>
            <a:endParaRPr lang="en-US" sz="1600" dirty="0"/>
          </a:p>
          <a:p>
            <a:r>
              <a:rPr lang="en-US" sz="2400" dirty="0"/>
              <a:t>For average-case </a:t>
            </a:r>
            <a:r>
              <a:rPr lang="en-US" sz="2400" dirty="0" err="1"/>
              <a:t>expectimax</a:t>
            </a:r>
            <a:r>
              <a:rPr lang="en-US" sz="2400" dirty="0"/>
              <a:t> reasoning, we need </a:t>
            </a:r>
            <a:r>
              <a:rPr lang="en-US" sz="2400" b="1" i="1" dirty="0">
                <a:solidFill>
                  <a:srgbClr val="0000FF"/>
                </a:solidFill>
              </a:rPr>
              <a:t>magnitudes</a:t>
            </a:r>
            <a:r>
              <a:rPr lang="en-US" sz="2400" dirty="0"/>
              <a:t> to be meaningful</a:t>
            </a:r>
          </a:p>
        </p:txBody>
      </p:sp>
      <p:cxnSp>
        <p:nvCxnSpPr>
          <p:cNvPr id="10260" name="AutoShape 43"/>
          <p:cNvCxnSpPr>
            <a:cxnSpLocks noChangeShapeType="1"/>
            <a:stCxn id="10261" idx="4"/>
            <a:endCxn id="9" idx="0"/>
          </p:cNvCxnSpPr>
          <p:nvPr/>
        </p:nvCxnSpPr>
        <p:spPr bwMode="auto">
          <a:xfrm rot="16200000" flipH="1">
            <a:off x="3005137" y="2795587"/>
            <a:ext cx="24765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Rectangle 7"/>
          <p:cNvSpPr/>
          <p:nvPr/>
        </p:nvSpPr>
        <p:spPr bwMode="auto">
          <a:xfrm>
            <a:off x="2438400" y="3067050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71800" y="3067050"/>
            <a:ext cx="6096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40</a:t>
            </a:r>
          </a:p>
        </p:txBody>
      </p:sp>
      <p:cxnSp>
        <p:nvCxnSpPr>
          <p:cNvPr id="10264" name="AutoShape 43"/>
          <p:cNvCxnSpPr>
            <a:cxnSpLocks noChangeShapeType="1"/>
            <a:stCxn id="10261" idx="4"/>
            <a:endCxn id="8" idx="0"/>
          </p:cNvCxnSpPr>
          <p:nvPr/>
        </p:nvCxnSpPr>
        <p:spPr bwMode="auto">
          <a:xfrm rot="5400000">
            <a:off x="2700338" y="2786063"/>
            <a:ext cx="2476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5" name="AutoShape 43"/>
          <p:cNvCxnSpPr>
            <a:cxnSpLocks noChangeShapeType="1"/>
            <a:stCxn id="10266" idx="4"/>
            <a:endCxn id="21" idx="0"/>
          </p:cNvCxnSpPr>
          <p:nvPr/>
        </p:nvCxnSpPr>
        <p:spPr bwMode="auto">
          <a:xfrm rot="16200000" flipH="1">
            <a:off x="4700587" y="2757487"/>
            <a:ext cx="2476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Rectangle 19"/>
          <p:cNvSpPr/>
          <p:nvPr/>
        </p:nvSpPr>
        <p:spPr bwMode="auto">
          <a:xfrm>
            <a:off x="40386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20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244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30</a:t>
            </a:r>
          </a:p>
        </p:txBody>
      </p:sp>
      <p:cxnSp>
        <p:nvCxnSpPr>
          <p:cNvPr id="10269" name="AutoShape 43"/>
          <p:cNvCxnSpPr>
            <a:cxnSpLocks noChangeShapeType="1"/>
            <a:stCxn id="10266" idx="4"/>
            <a:endCxn id="20" idx="0"/>
          </p:cNvCxnSpPr>
          <p:nvPr/>
        </p:nvCxnSpPr>
        <p:spPr bwMode="auto">
          <a:xfrm rot="5400000">
            <a:off x="4357688" y="2747963"/>
            <a:ext cx="2476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43"/>
          <p:cNvCxnSpPr>
            <a:cxnSpLocks noChangeShapeType="1"/>
            <a:stCxn id="10272" idx="3"/>
            <a:endCxn id="10266" idx="0"/>
          </p:cNvCxnSpPr>
          <p:nvPr/>
        </p:nvCxnSpPr>
        <p:spPr bwMode="auto">
          <a:xfrm rot="16200000" flipH="1">
            <a:off x="4119563" y="1824037"/>
            <a:ext cx="228600" cy="847725"/>
          </a:xfrm>
          <a:prstGeom prst="straightConnector1">
            <a:avLst/>
          </a:prstGeom>
          <a:ln w="127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71" name="AutoShape 43"/>
          <p:cNvCxnSpPr>
            <a:cxnSpLocks noChangeShapeType="1"/>
            <a:stCxn id="10272" idx="3"/>
            <a:endCxn id="10261" idx="0"/>
          </p:cNvCxnSpPr>
          <p:nvPr/>
        </p:nvCxnSpPr>
        <p:spPr bwMode="auto">
          <a:xfrm rot="5400000">
            <a:off x="3271838" y="1843088"/>
            <a:ext cx="2476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72" name="Isosceles Triangle 32"/>
          <p:cNvSpPr>
            <a:spLocks noChangeArrowheads="1"/>
          </p:cNvSpPr>
          <p:nvPr/>
        </p:nvSpPr>
        <p:spPr bwMode="auto">
          <a:xfrm>
            <a:off x="3581400" y="1752600"/>
            <a:ext cx="457200" cy="381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791200" y="2971800"/>
            <a:ext cx="609600" cy="533400"/>
          </a:xfrm>
          <a:prstGeom prst="rightArrow">
            <a:avLst>
              <a:gd name="adj1" fmla="val 100000"/>
              <a:gd name="adj2" fmla="val 26972"/>
            </a:avLst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x</a:t>
            </a:r>
            <a:r>
              <a:rPr lang="en-US" baseline="30000" dirty="0">
                <a:latin typeface="Calibri"/>
                <a:cs typeface="Calibri"/>
              </a:rPr>
              <a:t>2</a:t>
            </a:r>
          </a:p>
        </p:txBody>
      </p:sp>
      <p:cxnSp>
        <p:nvCxnSpPr>
          <p:cNvPr id="10247" name="AutoShape 43"/>
          <p:cNvCxnSpPr>
            <a:cxnSpLocks noChangeShapeType="1"/>
            <a:stCxn id="10248" idx="4"/>
            <a:endCxn id="64" idx="0"/>
          </p:cNvCxnSpPr>
          <p:nvPr/>
        </p:nvCxnSpPr>
        <p:spPr bwMode="auto">
          <a:xfrm rot="16200000" flipH="1">
            <a:off x="7424737" y="2795587"/>
            <a:ext cx="247650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3" name="Rectangle 62"/>
          <p:cNvSpPr/>
          <p:nvPr/>
        </p:nvSpPr>
        <p:spPr bwMode="auto">
          <a:xfrm>
            <a:off x="6858000" y="3067050"/>
            <a:ext cx="4572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7391400" y="3067050"/>
            <a:ext cx="6096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1600</a:t>
            </a:r>
          </a:p>
        </p:txBody>
      </p:sp>
      <p:cxnSp>
        <p:nvCxnSpPr>
          <p:cNvPr id="10251" name="AutoShape 43"/>
          <p:cNvCxnSpPr>
            <a:cxnSpLocks noChangeShapeType="1"/>
            <a:stCxn id="10248" idx="4"/>
            <a:endCxn id="63" idx="0"/>
          </p:cNvCxnSpPr>
          <p:nvPr/>
        </p:nvCxnSpPr>
        <p:spPr bwMode="auto">
          <a:xfrm rot="5400000">
            <a:off x="7119938" y="2786063"/>
            <a:ext cx="247650" cy="31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2" name="AutoShape 43"/>
          <p:cNvCxnSpPr>
            <a:cxnSpLocks noChangeShapeType="1"/>
            <a:stCxn id="10253" idx="4"/>
            <a:endCxn id="69" idx="0"/>
          </p:cNvCxnSpPr>
          <p:nvPr/>
        </p:nvCxnSpPr>
        <p:spPr bwMode="auto">
          <a:xfrm rot="16200000" flipH="1">
            <a:off x="9120187" y="2757487"/>
            <a:ext cx="2476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9" name="Group 38"/>
          <p:cNvGrpSpPr/>
          <p:nvPr/>
        </p:nvGrpSpPr>
        <p:grpSpPr>
          <a:xfrm>
            <a:off x="2762250" y="2362200"/>
            <a:ext cx="6534150" cy="457200"/>
            <a:chOff x="2762250" y="2362200"/>
            <a:chExt cx="6534150" cy="457200"/>
          </a:xfrm>
        </p:grpSpPr>
        <p:sp>
          <p:nvSpPr>
            <p:cNvPr id="10261" name="Oval 39"/>
            <p:cNvSpPr>
              <a:spLocks noChangeArrowheads="1"/>
            </p:cNvSpPr>
            <p:nvPr/>
          </p:nvSpPr>
          <p:spPr bwMode="auto">
            <a:xfrm>
              <a:off x="2762250" y="238125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Oval 39"/>
            <p:cNvSpPr>
              <a:spLocks noChangeArrowheads="1"/>
            </p:cNvSpPr>
            <p:nvPr/>
          </p:nvSpPr>
          <p:spPr bwMode="auto">
            <a:xfrm>
              <a:off x="4438650" y="236220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Oval 39"/>
            <p:cNvSpPr>
              <a:spLocks noChangeArrowheads="1"/>
            </p:cNvSpPr>
            <p:nvPr/>
          </p:nvSpPr>
          <p:spPr bwMode="auto">
            <a:xfrm>
              <a:off x="7181850" y="238125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Oval 39"/>
            <p:cNvSpPr>
              <a:spLocks noChangeArrowheads="1"/>
            </p:cNvSpPr>
            <p:nvPr/>
          </p:nvSpPr>
          <p:spPr bwMode="auto">
            <a:xfrm>
              <a:off x="8858250" y="2362200"/>
              <a:ext cx="438150" cy="438150"/>
            </a:xfrm>
            <a:prstGeom prst="ellipse">
              <a:avLst/>
            </a:prstGeom>
            <a:solidFill>
              <a:srgbClr val="B5EDC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Rectangle 67"/>
          <p:cNvSpPr/>
          <p:nvPr/>
        </p:nvSpPr>
        <p:spPr bwMode="auto">
          <a:xfrm>
            <a:off x="84582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400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9144000" y="3048000"/>
            <a:ext cx="533400" cy="381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900</a:t>
            </a:r>
          </a:p>
        </p:txBody>
      </p:sp>
      <p:cxnSp>
        <p:nvCxnSpPr>
          <p:cNvPr id="10256" name="AutoShape 43"/>
          <p:cNvCxnSpPr>
            <a:cxnSpLocks noChangeShapeType="1"/>
            <a:stCxn id="10253" idx="4"/>
            <a:endCxn id="68" idx="0"/>
          </p:cNvCxnSpPr>
          <p:nvPr/>
        </p:nvCxnSpPr>
        <p:spPr bwMode="auto">
          <a:xfrm rot="5400000">
            <a:off x="8777288" y="2747963"/>
            <a:ext cx="2476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7" name="AutoShape 43"/>
          <p:cNvCxnSpPr>
            <a:cxnSpLocks noChangeShapeType="1"/>
            <a:stCxn id="10259" idx="3"/>
            <a:endCxn id="10253" idx="0"/>
          </p:cNvCxnSpPr>
          <p:nvPr/>
        </p:nvCxnSpPr>
        <p:spPr bwMode="auto">
          <a:xfrm rot="16200000" flipH="1">
            <a:off x="8539162" y="1824037"/>
            <a:ext cx="228600" cy="847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" name="AutoShape 43"/>
          <p:cNvCxnSpPr>
            <a:cxnSpLocks noChangeShapeType="1"/>
            <a:stCxn id="10259" idx="3"/>
            <a:endCxn id="10248" idx="0"/>
          </p:cNvCxnSpPr>
          <p:nvPr/>
        </p:nvCxnSpPr>
        <p:spPr bwMode="auto">
          <a:xfrm rot="5400000">
            <a:off x="7691438" y="1843087"/>
            <a:ext cx="247650" cy="828675"/>
          </a:xfrm>
          <a:prstGeom prst="straightConnector1">
            <a:avLst/>
          </a:prstGeom>
          <a:ln w="127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59" name="Isosceles Triangle 72"/>
          <p:cNvSpPr>
            <a:spLocks noChangeArrowheads="1"/>
          </p:cNvSpPr>
          <p:nvPr/>
        </p:nvSpPr>
        <p:spPr bwMode="auto">
          <a:xfrm>
            <a:off x="8001000" y="1752600"/>
            <a:ext cx="457200" cy="3810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</a:rPr>
              <a:t>Utilities are functions from outcomes (states of the world) to real numbers that describe an agent’s preferences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Where do utilities come from?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a game, may be simple (+1/-1)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Utilities summarize the agent’s goals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Theorem: any “rational” preferences can be summarized as a utility function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We hard-wire utilities and let behaviors emerge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Why don’t we let agents pick utilities?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Why don’t we prescribe behaviors?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343" y="1905000"/>
            <a:ext cx="1446714" cy="2133600"/>
          </a:xfrm>
          <a:prstGeom prst="rect">
            <a:avLst/>
          </a:prstGeom>
          <a:noFill/>
        </p:spPr>
      </p:pic>
      <p:pic>
        <p:nvPicPr>
          <p:cNvPr id="13" name="Picture 1" descr="C:\Users\Dan\Dropbox\Office\CS 188\Ketrina Art\Utilities\IceCreamUtilities.png"/>
          <p:cNvPicPr>
            <a:picLocks noChangeAspect="1" noChangeArrowheads="1"/>
          </p:cNvPicPr>
          <p:nvPr/>
        </p:nvPicPr>
        <p:blipFill>
          <a:blip r:embed="rId3" cstate="print"/>
          <a:srcRect l="57903" t="75000" r="32764" b="9000"/>
          <a:stretch>
            <a:fillRect/>
          </a:stretch>
        </p:blipFill>
        <p:spPr bwMode="auto">
          <a:xfrm>
            <a:off x="6477000" y="2667000"/>
            <a:ext cx="1066800" cy="1219200"/>
          </a:xfrm>
          <a:prstGeom prst="rect">
            <a:avLst/>
          </a:prstGeom>
          <a:noFill/>
        </p:spPr>
      </p:pic>
      <p:pic>
        <p:nvPicPr>
          <p:cNvPr id="16" name="Picture 1" descr="C:\Users\Dan\Dropbox\Office\CS 188\Ketrina Art\Utilities\IceCreamUtilities.png"/>
          <p:cNvPicPr>
            <a:picLocks noChangeAspect="1" noChangeArrowheads="1"/>
          </p:cNvPicPr>
          <p:nvPr/>
        </p:nvPicPr>
        <p:blipFill>
          <a:blip r:embed="rId3" cstate="print"/>
          <a:srcRect l="41236" t="67000" r="48764" b="9000"/>
          <a:stretch>
            <a:fillRect/>
          </a:stretch>
        </p:blipFill>
        <p:spPr bwMode="auto">
          <a:xfrm>
            <a:off x="8077200" y="2133600"/>
            <a:ext cx="11430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4114800"/>
            <a:ext cx="24923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2469" y="4411212"/>
            <a:ext cx="2748262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600" y="4343400"/>
            <a:ext cx="2233454" cy="2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Utilities: Uncertain Outcomes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5257800" y="1676400"/>
            <a:ext cx="762000" cy="533400"/>
          </a:xfrm>
          <a:prstGeom prst="triangle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Calibri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95600" y="2819400"/>
            <a:ext cx="609600" cy="609600"/>
          </a:xfrm>
          <a:prstGeom prst="ellipse">
            <a:avLst/>
          </a:prstGeom>
          <a:solidFill>
            <a:srgbClr val="B5ED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48600" y="2819400"/>
            <a:ext cx="609600" cy="609600"/>
          </a:xfrm>
          <a:prstGeom prst="ellipse">
            <a:avLst/>
          </a:prstGeom>
          <a:solidFill>
            <a:srgbClr val="B5ED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>
            <a:off x="5638800" y="2209800"/>
            <a:ext cx="251460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0"/>
          </p:cNvCxnSpPr>
          <p:nvPr/>
        </p:nvCxnSpPr>
        <p:spPr>
          <a:xfrm flipH="1">
            <a:off x="3200400" y="2209800"/>
            <a:ext cx="243840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4"/>
          </p:cNvCxnSpPr>
          <p:nvPr/>
        </p:nvCxnSpPr>
        <p:spPr>
          <a:xfrm>
            <a:off x="3200400" y="34290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153400" y="3429000"/>
            <a:ext cx="114300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4"/>
          </p:cNvCxnSpPr>
          <p:nvPr/>
        </p:nvCxnSpPr>
        <p:spPr>
          <a:xfrm flipH="1">
            <a:off x="7086600" y="3429000"/>
            <a:ext cx="1066800" cy="9144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9"/>
          <p:cNvSpPr txBox="1">
            <a:spLocks noChangeArrowheads="1"/>
          </p:cNvSpPr>
          <p:nvPr/>
        </p:nvSpPr>
        <p:spPr bwMode="auto">
          <a:xfrm>
            <a:off x="4191000" y="1219200"/>
            <a:ext cx="297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Getting ice cream</a:t>
            </a:r>
          </a:p>
        </p:txBody>
      </p:sp>
      <p:sp>
        <p:nvSpPr>
          <p:cNvPr id="21518" name="TextBox 30"/>
          <p:cNvSpPr txBox="1">
            <a:spLocks noChangeArrowheads="1"/>
          </p:cNvSpPr>
          <p:nvPr/>
        </p:nvSpPr>
        <p:spPr bwMode="auto">
          <a:xfrm>
            <a:off x="2971800" y="2133600"/>
            <a:ext cx="2438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Get Single</a:t>
            </a:r>
          </a:p>
        </p:txBody>
      </p:sp>
      <p:sp>
        <p:nvSpPr>
          <p:cNvPr id="21519" name="TextBox 31"/>
          <p:cNvSpPr txBox="1">
            <a:spLocks noChangeArrowheads="1"/>
          </p:cNvSpPr>
          <p:nvPr/>
        </p:nvSpPr>
        <p:spPr bwMode="auto">
          <a:xfrm>
            <a:off x="7162800" y="2133600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Get Double</a:t>
            </a:r>
          </a:p>
        </p:txBody>
      </p:sp>
      <p:sp>
        <p:nvSpPr>
          <p:cNvPr id="15376" name="TextBox 36"/>
          <p:cNvSpPr txBox="1">
            <a:spLocks noChangeArrowheads="1"/>
          </p:cNvSpPr>
          <p:nvPr/>
        </p:nvSpPr>
        <p:spPr bwMode="auto">
          <a:xfrm>
            <a:off x="6705600" y="35814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Oops</a:t>
            </a:r>
          </a:p>
        </p:txBody>
      </p:sp>
      <p:sp>
        <p:nvSpPr>
          <p:cNvPr id="15377" name="TextBox 37"/>
          <p:cNvSpPr txBox="1">
            <a:spLocks noChangeArrowheads="1"/>
          </p:cNvSpPr>
          <p:nvPr/>
        </p:nvSpPr>
        <p:spPr bwMode="auto">
          <a:xfrm>
            <a:off x="8947640" y="35814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Whew!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/>
      <p:bldP spid="153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7817" y="4584660"/>
            <a:ext cx="6506002" cy="17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Preferences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/>
              <a:t>An agent must have preferences among:</a:t>
            </a:r>
          </a:p>
          <a:p>
            <a:pPr lvl="1"/>
            <a:r>
              <a:rPr lang="en-US" sz="2000" dirty="0"/>
              <a:t>Prizes: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en-US" sz="2000" dirty="0"/>
              <a:t>, etc.</a:t>
            </a:r>
          </a:p>
          <a:p>
            <a:pPr lvl="1"/>
            <a:r>
              <a:rPr lang="en-US" sz="2000" dirty="0"/>
              <a:t>Lotteries: situations with uncertain prizes</a:t>
            </a:r>
          </a:p>
          <a:p>
            <a:pPr marL="457176" lvl="1" indent="0">
              <a:buNone/>
            </a:pPr>
            <a:r>
              <a:rPr lang="en-US" sz="2000" dirty="0"/>
              <a:t>	</a:t>
            </a:r>
            <a:r>
              <a:rPr lang="en-US" sz="2400" i="1" dirty="0"/>
              <a:t>L</a:t>
            </a:r>
            <a:r>
              <a:rPr lang="en-US" sz="2400" dirty="0"/>
              <a:t> = [</a:t>
            </a:r>
            <a:r>
              <a:rPr lang="en-US" sz="2400" i="1" dirty="0"/>
              <a:t>p,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;  (1-</a:t>
            </a:r>
            <a:r>
              <a:rPr lang="en-US" sz="2400" i="1" dirty="0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),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chemeClr val="tx2"/>
                </a:solidFill>
              </a:rPr>
              <a:t>]</a:t>
            </a:r>
            <a:endParaRPr lang="en-US" sz="2400" dirty="0"/>
          </a:p>
          <a:p>
            <a:pPr marL="457176" lvl="1" indent="0">
              <a:buNone/>
            </a:pPr>
            <a:endParaRPr lang="en-US" sz="2000" dirty="0"/>
          </a:p>
          <a:p>
            <a:r>
              <a:rPr lang="en-US" sz="2400" dirty="0"/>
              <a:t>Notation:</a:t>
            </a:r>
          </a:p>
          <a:p>
            <a:pPr lvl="1"/>
            <a:r>
              <a:rPr lang="en-US" sz="2000" dirty="0"/>
              <a:t>Preference:   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/>
          </a:p>
          <a:p>
            <a:pPr lvl="1"/>
            <a:r>
              <a:rPr lang="en-US" sz="2000" dirty="0"/>
              <a:t>Indifference: 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 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9677400" y="2219980"/>
            <a:ext cx="457200" cy="457200"/>
          </a:xfrm>
          <a:prstGeom prst="ellipse">
            <a:avLst/>
          </a:prstGeom>
          <a:solidFill>
            <a:srgbClr val="B5ED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9144000" y="2677180"/>
            <a:ext cx="76200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906000" y="2677180"/>
            <a:ext cx="83820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39200" y="35915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                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67800" y="275338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 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534400" y="2057400"/>
            <a:ext cx="2819400" cy="2133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67800" y="1447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  <a:cs typeface="Times New Roman" pitchFamily="18" charset="0"/>
              </a:rPr>
              <a:t>  A Lottery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1447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  <a:cs typeface="Times New Roman" pitchFamily="18" charset="0"/>
              </a:rPr>
              <a:t>  A Prize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81800" y="20574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10400" y="2209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24" grpId="0"/>
      <p:bldP spid="25" grpId="0" animBg="1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372615"/>
            <a:ext cx="7620000" cy="48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543" y="3272539"/>
            <a:ext cx="3642140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10896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We want some constraints on preferences before we call them rational, such as: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example: an agent with </a:t>
            </a:r>
            <a:r>
              <a:rPr lang="en-US" sz="2400" dirty="0">
                <a:solidFill>
                  <a:srgbClr val="C00000"/>
                </a:solidFill>
              </a:rPr>
              <a:t>intransitive preferences</a:t>
            </a:r>
            <a:r>
              <a:rPr lang="en-US" sz="2400" dirty="0"/>
              <a:t> can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/>
              <a:t>be induced to give away all of its money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B &gt; C, then an agent with C would pay (say) 1 cent to get B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A &gt; B, then an agent with B would pay (say) 1 cent to get 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C &gt; A, then an agent with A would pay (say) 1 cent to get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209800"/>
            <a:ext cx="7239000" cy="609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Preferences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2281535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Calibri" pitchFamily="34" charset="0"/>
              </a:rPr>
              <a:t>Axiom of Transitivity:  (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sym typeface="Symbol"/>
              </a:rPr>
              <a:t></a:t>
            </a:r>
            <a:r>
              <a:rPr lang="en-US" sz="2400" dirty="0"/>
              <a:t> 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sz="2400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42736</TotalTime>
  <Words>1086</Words>
  <Application>Microsoft Macintosh PowerPoint</Application>
  <PresentationFormat>Widescreen</PresentationFormat>
  <Paragraphs>148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dan-berkeley-nlp-v1</vt:lpstr>
      <vt:lpstr>CS 188: Artificial Intelligence </vt:lpstr>
      <vt:lpstr>Utilities</vt:lpstr>
      <vt:lpstr>Maximum Expected Utility</vt:lpstr>
      <vt:lpstr>The need for numbers</vt:lpstr>
      <vt:lpstr>Utilities</vt:lpstr>
      <vt:lpstr>Utilities: Uncertain Outcomes</vt:lpstr>
      <vt:lpstr>Preferences</vt:lpstr>
      <vt:lpstr>Rationality</vt:lpstr>
      <vt:lpstr>Rational Preferences</vt:lpstr>
      <vt:lpstr>Rational Preferences</vt:lpstr>
      <vt:lpstr>MEU Principle</vt:lpstr>
      <vt:lpstr>Human Utilities</vt:lpstr>
      <vt:lpstr>Human Utilities</vt:lpstr>
      <vt:lpstr>Money</vt:lpstr>
      <vt:lpstr>Post-decision Disappointment: the Optimizer’s Curse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Dawn Dawn</cp:lastModifiedBy>
  <cp:revision>2480</cp:revision>
  <cp:lastPrinted>2015-10-27T08:07:59Z</cp:lastPrinted>
  <dcterms:created xsi:type="dcterms:W3CDTF">2004-08-27T04:16:05Z</dcterms:created>
  <dcterms:modified xsi:type="dcterms:W3CDTF">2021-03-12T13:59:33Z</dcterms:modified>
</cp:coreProperties>
</file>