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4"/>
  </p:notesMasterIdLst>
  <p:handoutMasterIdLst>
    <p:handoutMasterId r:id="rId25"/>
  </p:handoutMasterIdLst>
  <p:sldIdLst>
    <p:sldId id="759" r:id="rId2"/>
    <p:sldId id="816" r:id="rId3"/>
    <p:sldId id="820" r:id="rId4"/>
    <p:sldId id="819" r:id="rId5"/>
    <p:sldId id="821" r:id="rId6"/>
    <p:sldId id="789" r:id="rId7"/>
    <p:sldId id="822" r:id="rId8"/>
    <p:sldId id="791" r:id="rId9"/>
    <p:sldId id="823" r:id="rId10"/>
    <p:sldId id="792" r:id="rId11"/>
    <p:sldId id="796" r:id="rId12"/>
    <p:sldId id="812" r:id="rId13"/>
    <p:sldId id="800" r:id="rId14"/>
    <p:sldId id="813" r:id="rId15"/>
    <p:sldId id="814" r:id="rId16"/>
    <p:sldId id="804" r:id="rId17"/>
    <p:sldId id="446" r:id="rId18"/>
    <p:sldId id="362" r:id="rId19"/>
    <p:sldId id="450" r:id="rId20"/>
    <p:sldId id="447" r:id="rId21"/>
    <p:sldId id="448" r:id="rId22"/>
    <p:sldId id="449" r:id="rId23"/>
  </p:sldIdLst>
  <p:sldSz cx="12192000" cy="6858000"/>
  <p:notesSz cx="7099300" cy="10234613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18FF00"/>
    <a:srgbClr val="C505BF"/>
    <a:srgbClr val="99CCFF"/>
    <a:srgbClr val="B5EDC2"/>
    <a:srgbClr val="FFCCFF"/>
    <a:srgbClr val="E8D1FF"/>
    <a:srgbClr val="ADF5B4"/>
    <a:srgbClr val="DEBDFF"/>
    <a:srgbClr val="CC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80" autoAdjust="0"/>
    <p:restoredTop sz="71580" autoAdjust="0"/>
  </p:normalViewPr>
  <p:slideViewPr>
    <p:cSldViewPr>
      <p:cViewPr varScale="1">
        <p:scale>
          <a:sx n="187" d="100"/>
          <a:sy n="187" d="100"/>
        </p:scale>
        <p:origin x="216" y="8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C22A2D14-6BC9-4113-98E1-F44AD3AE52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926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DC3ED746-492E-4D0C-832A-ACED5D621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85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 and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ED746-492E-4D0C-832A-ACED5D621C8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06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3ED746-492E-4D0C-832A-ACED5D621C8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08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Now that we know that </a:t>
            </a:r>
            <a:r>
              <a:rPr lang="en-US" sz="1200" dirty="0"/>
              <a:t>a rational agent chooses the action that maximizes expected utility, how do we calculate the agent’s action given the agent’s state, the environment and utility function?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We will use decision networks to help us.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3ED746-492E-4D0C-832A-ACED5D621C8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09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Now that we know that </a:t>
            </a:r>
            <a:r>
              <a:rPr lang="en-US" sz="1200" dirty="0"/>
              <a:t>a rational agent chooses the action that maximizes expected utility, how do we calculate the agent’s action given the agent’s state, the environment and utility function?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We will use decision networks to help us.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3ED746-492E-4D0C-832A-ACED5D621C8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05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There exists a ghostbusters demo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99ECC27-508E-4753-97C7-4AB399A8CBA1}" type="slidenum">
              <a:rPr lang="en-US" sz="1300"/>
              <a:pPr eaLnBrk="1" hangingPunct="1"/>
              <a:t>8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46393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There exists a ghostbusters demo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99ECC27-508E-4753-97C7-4AB399A8CBA1}" type="slidenum">
              <a:rPr lang="en-US" sz="1300"/>
              <a:pPr eaLnBrk="1" hangingPunct="1"/>
              <a:t>10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784309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case, rather than representing a utility function on outcome states, the utility node represents the expected utility associated with each action.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3ED746-492E-4D0C-832A-ACED5D621C8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52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talk about sensing overhead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3ED746-492E-4D0C-832A-ACED5D621C8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13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/>
              <a:t>This is the problem of </a:t>
            </a:r>
            <a:r>
              <a:rPr lang="en-US" sz="2200" b="1" i="1" dirty="0"/>
              <a:t>value alignment</a:t>
            </a:r>
            <a:r>
              <a:rPr lang="en-US" sz="2200" dirty="0"/>
              <a:t>.</a:t>
            </a:r>
          </a:p>
          <a:p>
            <a:r>
              <a:rPr lang="en-US" sz="2200" dirty="0"/>
              <a:t>And when you mix that with a superintelligent system that can affect the world dramatically, it’s not such a good thing.</a:t>
            </a:r>
          </a:p>
          <a:p>
            <a:r>
              <a:rPr lang="en-US" sz="2200" dirty="0"/>
              <a:t>The point is that a machine can be </a:t>
            </a:r>
            <a:r>
              <a:rPr lang="en-US" sz="2200" b="1" i="1" dirty="0"/>
              <a:t>better at making decisions</a:t>
            </a:r>
          </a:p>
          <a:p>
            <a:r>
              <a:rPr lang="en-US" sz="2200" dirty="0"/>
              <a:t>but still fail to </a:t>
            </a:r>
            <a:r>
              <a:rPr lang="en-US" sz="2200" b="1" i="1" dirty="0"/>
              <a:t>make better decisions</a:t>
            </a:r>
          </a:p>
          <a:p>
            <a:r>
              <a:rPr lang="en-US" sz="2200" dirty="0"/>
              <a:t>if its values are not exactly the same as ours.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19915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BFB3C-35FA-41D9-9291-A2F98ED5BB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DFAE6-F228-4E2F-A0AC-226F064B1BF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E88A1-2DCF-4BB2-94BA-C293321F0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BCBDB-77C9-44E1-B8B8-0FED19A87A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0E2D8-2A86-4844-83F1-0F33DD9CDB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78B60-0F5B-4FD9-A706-2B636321CE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A90FF-2AD2-44F2-AE19-EAFC48E5B76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CD500-0052-49A9-87B8-ECFA543AB6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752C2-0A90-443A-A81B-9E5D1442F90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6F06B-1413-4079-B097-2DE271D9A3E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6345D6EE-11CE-4895-A65B-A0F0C6A7FE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RJ8cAGm6JE?feature=oemb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4565" y="1447800"/>
            <a:ext cx="6578036" cy="419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286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990600"/>
            <a:ext cx="12192000" cy="1524000"/>
          </a:xfrm>
        </p:spPr>
        <p:txBody>
          <a:bodyPr/>
          <a:lstStyle/>
          <a:p>
            <a:pPr eaLnBrk="1" hangingPunct="1"/>
            <a:r>
              <a:rPr lang="en-US" dirty="0"/>
              <a:t>Decision Networks and VPI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5713023"/>
            <a:ext cx="12192000" cy="9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Instructor: Stuart Russell and Dawn Song</a:t>
            </a:r>
          </a:p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University of California, Berkeley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Decision Networks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001000" y="3692525"/>
            <a:ext cx="1222375" cy="2327275"/>
            <a:chOff x="7543800" y="3886200"/>
            <a:chExt cx="1222375" cy="2327275"/>
          </a:xfrm>
        </p:grpSpPr>
        <p:cxnSp>
          <p:nvCxnSpPr>
            <p:cNvPr id="17411" name="AutoShape 4"/>
            <p:cNvCxnSpPr>
              <a:cxnSpLocks noChangeShapeType="1"/>
              <a:stCxn id="17412" idx="4"/>
              <a:endCxn id="17413" idx="0"/>
            </p:cNvCxnSpPr>
            <p:nvPr/>
          </p:nvCxnSpPr>
          <p:spPr bwMode="auto">
            <a:xfrm>
              <a:off x="8154988" y="4475163"/>
              <a:ext cx="0" cy="11493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7543800" y="3886200"/>
              <a:ext cx="1222375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Weather</a:t>
              </a:r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7543800" y="5638800"/>
              <a:ext cx="1222375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>
                  <a:latin typeface="Calibri"/>
                  <a:cs typeface="Calibri"/>
                </a:rPr>
                <a:t>Forecast</a:t>
              </a:r>
            </a:p>
          </p:txBody>
        </p:sp>
      </p:grp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8077200" y="2209800"/>
            <a:ext cx="11430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Umbrella</a:t>
            </a:r>
          </a:p>
        </p:txBody>
      </p:sp>
      <p:grpSp>
        <p:nvGrpSpPr>
          <p:cNvPr id="17415" name="Group 8"/>
          <p:cNvGrpSpPr>
            <a:grpSpLocks/>
          </p:cNvGrpSpPr>
          <p:nvPr/>
        </p:nvGrpSpPr>
        <p:grpSpPr bwMode="auto">
          <a:xfrm>
            <a:off x="10287000" y="2971800"/>
            <a:ext cx="838200" cy="533400"/>
            <a:chOff x="4368" y="1728"/>
            <a:chExt cx="528" cy="336"/>
          </a:xfrm>
        </p:grpSpPr>
        <p:sp>
          <p:nvSpPr>
            <p:cNvPr id="17422" name="Freeform 9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7423" name="Text Box 10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</a:t>
              </a:r>
            </a:p>
          </p:txBody>
        </p:sp>
      </p:grpSp>
      <p:cxnSp>
        <p:nvCxnSpPr>
          <p:cNvPr id="17416" name="AutoShape 11"/>
          <p:cNvCxnSpPr>
            <a:cxnSpLocks noChangeShapeType="1"/>
            <a:stCxn id="17414" idx="3"/>
            <a:endCxn id="17422" idx="1"/>
          </p:cNvCxnSpPr>
          <p:nvPr/>
        </p:nvCxnSpPr>
        <p:spPr bwMode="auto">
          <a:xfrm>
            <a:off x="9234488" y="2476500"/>
            <a:ext cx="1038225" cy="762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17" name="AutoShape 12"/>
          <p:cNvCxnSpPr>
            <a:cxnSpLocks noChangeShapeType="1"/>
            <a:stCxn id="17412" idx="6"/>
            <a:endCxn id="17422" idx="1"/>
          </p:cNvCxnSpPr>
          <p:nvPr/>
        </p:nvCxnSpPr>
        <p:spPr bwMode="auto">
          <a:xfrm flipV="1">
            <a:off x="9237663" y="3238500"/>
            <a:ext cx="1035050" cy="741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503238" y="251460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457200" y="3276600"/>
            <a:ext cx="609600" cy="304800"/>
          </a:xfrm>
          <a:custGeom>
            <a:avLst/>
            <a:gdLst>
              <a:gd name="T0" fmla="*/ 21821033 w 783"/>
              <a:gd name="T1" fmla="*/ 0 h 288"/>
              <a:gd name="T2" fmla="*/ 0 w 783"/>
              <a:gd name="T3" fmla="*/ 407704925 h 288"/>
              <a:gd name="T4" fmla="*/ 21821033 w 783"/>
              <a:gd name="T5" fmla="*/ 813170417 h 288"/>
              <a:gd name="T6" fmla="*/ 44853480 w 783"/>
              <a:gd name="T7" fmla="*/ 398745075 h 288"/>
              <a:gd name="T8" fmla="*/ 21821033 w 783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3"/>
              <a:gd name="T16" fmla="*/ 0 h 288"/>
              <a:gd name="T17" fmla="*/ 783 w 783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3" h="288">
                <a:moveTo>
                  <a:pt x="384" y="0"/>
                </a:moveTo>
                <a:lnTo>
                  <a:pt x="0" y="144"/>
                </a:lnTo>
                <a:lnTo>
                  <a:pt x="384" y="288"/>
                </a:lnTo>
                <a:lnTo>
                  <a:pt x="783" y="141"/>
                </a:lnTo>
                <a:lnTo>
                  <a:pt x="384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85800" y="1600200"/>
            <a:ext cx="7240588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Decision network = Bayes net + Actions + Utilities</a:t>
            </a:r>
          </a:p>
          <a:p>
            <a:pPr lvl="6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b="1" i="1" dirty="0">
                <a:solidFill>
                  <a:srgbClr val="FF0000"/>
                </a:solidFill>
                <a:latin typeface="Calibri"/>
                <a:cs typeface="Calibri"/>
              </a:rPr>
              <a:t>Action nodes </a:t>
            </a:r>
            <a:r>
              <a:rPr lang="en-US" sz="2000" dirty="0">
                <a:latin typeface="Calibri"/>
                <a:cs typeface="Calibri"/>
              </a:rPr>
              <a:t>(rectangles, cannot have parents, will have value fixed by algorithm)</a:t>
            </a:r>
          </a:p>
          <a:p>
            <a:pPr lvl="5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b="1" i="1" dirty="0">
                <a:solidFill>
                  <a:srgbClr val="FF0000"/>
                </a:solidFill>
                <a:latin typeface="Calibri"/>
                <a:cs typeface="Calibri"/>
              </a:rPr>
              <a:t>Utility nodes </a:t>
            </a:r>
            <a:r>
              <a:rPr lang="en-US" sz="2000" dirty="0">
                <a:latin typeface="Calibri"/>
                <a:cs typeface="Calibri"/>
              </a:rPr>
              <a:t>(diamond, depends on action and chance nodes)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Decision algorithm: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Fix evidence </a:t>
            </a:r>
            <a:r>
              <a:rPr lang="en-US" sz="2400" b="1" i="1" dirty="0">
                <a:solidFill>
                  <a:srgbClr val="C505BF"/>
                </a:solidFill>
                <a:latin typeface="Calibri"/>
                <a:cs typeface="Calibri"/>
              </a:rPr>
              <a:t>e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For each possible action </a:t>
            </a:r>
            <a:r>
              <a:rPr lang="en-US" sz="2400" i="1" dirty="0">
                <a:solidFill>
                  <a:srgbClr val="C505BF"/>
                </a:solidFill>
                <a:latin typeface="Calibri"/>
                <a:cs typeface="Calibri"/>
              </a:rPr>
              <a:t>a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Fix action node to </a:t>
            </a:r>
            <a:r>
              <a:rPr lang="en-US" sz="2000" i="1" dirty="0">
                <a:solidFill>
                  <a:srgbClr val="C505BF"/>
                </a:solidFill>
                <a:latin typeface="Calibri"/>
                <a:cs typeface="Calibri"/>
              </a:rPr>
              <a:t>a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Compute posterior </a:t>
            </a:r>
            <a:r>
              <a:rPr lang="en-US" sz="2000" i="1" dirty="0">
                <a:solidFill>
                  <a:srgbClr val="C505BF"/>
                </a:solidFill>
                <a:latin typeface="Calibri"/>
                <a:cs typeface="Calibri"/>
              </a:rPr>
              <a:t>P</a:t>
            </a:r>
            <a:r>
              <a:rPr lang="en-US" sz="2000" dirty="0">
                <a:solidFill>
                  <a:srgbClr val="C505BF"/>
                </a:solidFill>
                <a:latin typeface="Calibri"/>
                <a:cs typeface="Calibri"/>
              </a:rPr>
              <a:t>(</a:t>
            </a:r>
            <a:r>
              <a:rPr lang="en-US" sz="2000" b="1" i="1" dirty="0" err="1">
                <a:solidFill>
                  <a:srgbClr val="C505BF"/>
                </a:solidFill>
                <a:latin typeface="Calibri"/>
                <a:cs typeface="Calibri"/>
              </a:rPr>
              <a:t>W</a:t>
            </a:r>
            <a:r>
              <a:rPr lang="en-US" sz="2000" dirty="0" err="1">
                <a:solidFill>
                  <a:srgbClr val="C505BF"/>
                </a:solidFill>
                <a:latin typeface="Calibri"/>
                <a:cs typeface="Calibri"/>
              </a:rPr>
              <a:t>|</a:t>
            </a:r>
            <a:r>
              <a:rPr lang="en-US" sz="2000" b="1" i="1" dirty="0" err="1">
                <a:solidFill>
                  <a:srgbClr val="C505BF"/>
                </a:solidFill>
                <a:latin typeface="Calibri"/>
                <a:cs typeface="Calibri"/>
              </a:rPr>
              <a:t>e</a:t>
            </a:r>
            <a:r>
              <a:rPr lang="en-US" sz="2000" i="1" dirty="0" err="1">
                <a:solidFill>
                  <a:srgbClr val="C505BF"/>
                </a:solidFill>
                <a:latin typeface="Calibri"/>
                <a:cs typeface="Calibri"/>
              </a:rPr>
              <a:t>,a</a:t>
            </a:r>
            <a:r>
              <a:rPr lang="en-US" sz="2000" dirty="0">
                <a:solidFill>
                  <a:srgbClr val="C505BF"/>
                </a:solidFill>
                <a:latin typeface="Calibri"/>
                <a:cs typeface="Calibri"/>
              </a:rPr>
              <a:t>)</a:t>
            </a:r>
            <a:r>
              <a:rPr lang="en-US" sz="2000" dirty="0">
                <a:latin typeface="Calibri"/>
                <a:cs typeface="Calibri"/>
              </a:rPr>
              <a:t> for parents </a:t>
            </a:r>
            <a:r>
              <a:rPr lang="en-US" sz="2000" b="1" i="1" dirty="0">
                <a:solidFill>
                  <a:srgbClr val="C505BF"/>
                </a:solidFill>
                <a:latin typeface="Calibri"/>
                <a:cs typeface="Calibri"/>
              </a:rPr>
              <a:t>W</a:t>
            </a:r>
            <a:r>
              <a:rPr lang="en-US" sz="2000" dirty="0">
                <a:latin typeface="Calibri"/>
                <a:cs typeface="Calibri"/>
              </a:rPr>
              <a:t> of </a:t>
            </a:r>
            <a:r>
              <a:rPr lang="en-US" sz="2000" i="1" dirty="0">
                <a:solidFill>
                  <a:srgbClr val="C505BF"/>
                </a:solidFill>
                <a:latin typeface="Calibri"/>
                <a:cs typeface="Calibri"/>
              </a:rPr>
              <a:t>U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Compute expected utility 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sz="2000" b="1" i="1" baseline="-25000" dirty="0">
                <a:solidFill>
                  <a:srgbClr val="CC00CC"/>
                </a:solidFill>
                <a:sym typeface="Symbol"/>
              </a:rPr>
              <a:t>w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 P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000" b="1" i="1" dirty="0" err="1">
                <a:solidFill>
                  <a:srgbClr val="CC00CC"/>
                </a:solidFill>
                <a:sym typeface="Symbol"/>
              </a:rPr>
              <a:t>w</a:t>
            </a:r>
            <a:r>
              <a:rPr lang="en-US" sz="2000" dirty="0" err="1">
                <a:solidFill>
                  <a:srgbClr val="CC00CC"/>
                </a:solidFill>
                <a:sym typeface="Symbol"/>
              </a:rPr>
              <a:t>|</a:t>
            </a:r>
            <a:r>
              <a:rPr lang="en-US" sz="2000" b="1" i="1" dirty="0" err="1">
                <a:solidFill>
                  <a:srgbClr val="CC00CC"/>
                </a:solidFill>
                <a:sym typeface="Symbol"/>
              </a:rPr>
              <a:t>e</a:t>
            </a:r>
            <a:r>
              <a:rPr lang="en-US" sz="2000" dirty="0" err="1">
                <a:solidFill>
                  <a:srgbClr val="CC00CC"/>
                </a:solidFill>
                <a:sym typeface="Symbol"/>
              </a:rPr>
              <a:t>,</a:t>
            </a:r>
            <a:r>
              <a:rPr lang="en-US" sz="2000" i="1" dirty="0" err="1">
                <a:solidFill>
                  <a:srgbClr val="CC00CC"/>
                </a:solidFill>
                <a:sym typeface="Symbol"/>
              </a:rPr>
              <a:t>a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) 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U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000" i="1" dirty="0" err="1">
                <a:solidFill>
                  <a:srgbClr val="CC00CC"/>
                </a:solidFill>
                <a:sym typeface="Symbol"/>
              </a:rPr>
              <a:t>a,</a:t>
            </a:r>
            <a:r>
              <a:rPr lang="en-US" sz="2000" b="1" i="1" dirty="0" err="1">
                <a:solidFill>
                  <a:srgbClr val="CC00CC"/>
                </a:solidFill>
                <a:sym typeface="Symbol"/>
              </a:rPr>
              <a:t>w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)</a:t>
            </a:r>
            <a:endParaRPr lang="en-US" sz="2000" dirty="0">
              <a:sym typeface="Symbol"/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sym typeface="Symbol"/>
              </a:rPr>
              <a:t>Return action with highest expected utility</a:t>
            </a:r>
            <a:endParaRPr lang="en-US" sz="2400" dirty="0"/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4800600" y="4114800"/>
            <a:ext cx="2667000" cy="685800"/>
          </a:xfrm>
          <a:prstGeom prst="wedgeRoundRectCallout">
            <a:avLst>
              <a:gd name="adj1" fmla="val -61309"/>
              <a:gd name="adj2" fmla="val 147685"/>
              <a:gd name="adj3" fmla="val 16667"/>
            </a:avLst>
          </a:prstGeom>
          <a:solidFill>
            <a:srgbClr val="FFFFFF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Bayes net inference!</a:t>
            </a:r>
          </a:p>
        </p:txBody>
      </p:sp>
    </p:spTree>
    <p:extLst>
      <p:ext uri="{BB962C8B-B14F-4D97-AF65-F5344CB8AC3E}">
        <p14:creationId xmlns:p14="http://schemas.microsoft.com/office/powerpoint/2010/main" val="427083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4" name="Group 7"/>
          <p:cNvGrpSpPr>
            <a:grpSpLocks/>
          </p:cNvGrpSpPr>
          <p:nvPr/>
        </p:nvGrpSpPr>
        <p:grpSpPr bwMode="auto">
          <a:xfrm>
            <a:off x="9829800" y="3291666"/>
            <a:ext cx="838200" cy="533400"/>
            <a:chOff x="4368" y="1728"/>
            <a:chExt cx="528" cy="336"/>
          </a:xfrm>
        </p:grpSpPr>
        <p:sp>
          <p:nvSpPr>
            <p:cNvPr id="22588" name="Freeform 8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2589" name="Text Box 9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</a:t>
              </a:r>
            </a:p>
          </p:txBody>
        </p:sp>
      </p:grp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381000" y="1269999"/>
            <a:ext cx="7240588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Decision algorithm: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Fix evidence </a:t>
            </a:r>
            <a:r>
              <a:rPr lang="en-US" sz="2000" b="1" i="1" dirty="0">
                <a:solidFill>
                  <a:srgbClr val="C505BF"/>
                </a:solidFill>
                <a:latin typeface="Calibri"/>
                <a:cs typeface="Calibri"/>
              </a:rPr>
              <a:t>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For each possible action </a:t>
            </a:r>
            <a:r>
              <a:rPr lang="en-US" sz="2000" i="1" dirty="0">
                <a:solidFill>
                  <a:srgbClr val="C505BF"/>
                </a:solidFill>
                <a:latin typeface="Calibri"/>
                <a:cs typeface="Calibri"/>
              </a:rPr>
              <a:t>a</a:t>
            </a:r>
          </a:p>
          <a:p>
            <a:pPr lvl="2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Fix action node to </a:t>
            </a:r>
            <a:r>
              <a:rPr lang="en-US" sz="1800" i="1" dirty="0">
                <a:solidFill>
                  <a:srgbClr val="C505BF"/>
                </a:solidFill>
                <a:latin typeface="Calibri"/>
                <a:cs typeface="Calibri"/>
              </a:rPr>
              <a:t>a</a:t>
            </a:r>
          </a:p>
          <a:p>
            <a:pPr lvl="2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Compute posterior </a:t>
            </a:r>
            <a:r>
              <a:rPr lang="en-US" sz="1800" i="1" dirty="0">
                <a:solidFill>
                  <a:srgbClr val="C505BF"/>
                </a:solidFill>
                <a:latin typeface="Calibri"/>
                <a:cs typeface="Calibri"/>
              </a:rPr>
              <a:t>P</a:t>
            </a:r>
            <a:r>
              <a:rPr lang="en-US" sz="1800" dirty="0">
                <a:solidFill>
                  <a:srgbClr val="C505BF"/>
                </a:solidFill>
                <a:latin typeface="Calibri"/>
                <a:cs typeface="Calibri"/>
              </a:rPr>
              <a:t>(</a:t>
            </a:r>
            <a:r>
              <a:rPr lang="en-US" sz="1800" b="1" i="1" dirty="0" err="1">
                <a:solidFill>
                  <a:srgbClr val="C505BF"/>
                </a:solidFill>
                <a:latin typeface="Calibri"/>
                <a:cs typeface="Calibri"/>
              </a:rPr>
              <a:t>W</a:t>
            </a:r>
            <a:r>
              <a:rPr lang="en-US" sz="1800" dirty="0" err="1">
                <a:solidFill>
                  <a:srgbClr val="C505BF"/>
                </a:solidFill>
                <a:latin typeface="Calibri"/>
                <a:cs typeface="Calibri"/>
              </a:rPr>
              <a:t>|</a:t>
            </a:r>
            <a:r>
              <a:rPr lang="en-US" sz="1800" b="1" i="1" dirty="0" err="1">
                <a:solidFill>
                  <a:srgbClr val="C505BF"/>
                </a:solidFill>
                <a:latin typeface="Calibri"/>
                <a:cs typeface="Calibri"/>
              </a:rPr>
              <a:t>e</a:t>
            </a:r>
            <a:r>
              <a:rPr lang="en-US" sz="1800" i="1" dirty="0" err="1">
                <a:solidFill>
                  <a:srgbClr val="C505BF"/>
                </a:solidFill>
                <a:latin typeface="Calibri"/>
                <a:cs typeface="Calibri"/>
              </a:rPr>
              <a:t>,a</a:t>
            </a:r>
            <a:r>
              <a:rPr lang="en-US" sz="1800" dirty="0">
                <a:solidFill>
                  <a:srgbClr val="C505BF"/>
                </a:solidFill>
                <a:latin typeface="Calibri"/>
                <a:cs typeface="Calibri"/>
              </a:rPr>
              <a:t>)</a:t>
            </a:r>
            <a:r>
              <a:rPr lang="en-US" sz="1800" dirty="0">
                <a:latin typeface="Calibri"/>
                <a:cs typeface="Calibri"/>
              </a:rPr>
              <a:t> for parents </a:t>
            </a:r>
            <a:r>
              <a:rPr lang="en-US" sz="1800" b="1" i="1" dirty="0">
                <a:solidFill>
                  <a:srgbClr val="C505BF"/>
                </a:solidFill>
                <a:latin typeface="Calibri"/>
                <a:cs typeface="Calibri"/>
              </a:rPr>
              <a:t>W</a:t>
            </a:r>
            <a:r>
              <a:rPr lang="en-US" sz="1800" dirty="0">
                <a:latin typeface="Calibri"/>
                <a:cs typeface="Calibri"/>
              </a:rPr>
              <a:t> of </a:t>
            </a:r>
            <a:r>
              <a:rPr lang="en-US" sz="1800" i="1" dirty="0">
                <a:solidFill>
                  <a:srgbClr val="C505BF"/>
                </a:solidFill>
                <a:latin typeface="Calibri"/>
                <a:cs typeface="Calibri"/>
              </a:rPr>
              <a:t>U</a:t>
            </a:r>
          </a:p>
          <a:p>
            <a:pPr lvl="2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Compute expected utility of action </a:t>
            </a:r>
            <a:r>
              <a:rPr lang="en-US" sz="1800" i="1" dirty="0">
                <a:solidFill>
                  <a:srgbClr val="C505BF"/>
                </a:solidFill>
                <a:latin typeface="Calibri"/>
                <a:cs typeface="Calibri"/>
              </a:rPr>
              <a:t>a</a:t>
            </a:r>
            <a:r>
              <a:rPr lang="en-US" sz="1800" dirty="0">
                <a:latin typeface="Calibri"/>
                <a:cs typeface="Calibri"/>
              </a:rPr>
              <a:t>: </a:t>
            </a:r>
            <a:r>
              <a:rPr lang="en-US" sz="1800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sz="1800" b="1" i="1" baseline="-25000" dirty="0">
                <a:solidFill>
                  <a:srgbClr val="CC00CC"/>
                </a:solidFill>
                <a:sym typeface="Symbol"/>
              </a:rPr>
              <a:t>w</a:t>
            </a:r>
            <a:r>
              <a:rPr lang="en-US" sz="1800" i="1" dirty="0">
                <a:solidFill>
                  <a:srgbClr val="CC00CC"/>
                </a:solidFill>
                <a:sym typeface="Symbol"/>
              </a:rPr>
              <a:t> P</a:t>
            </a:r>
            <a:r>
              <a:rPr lang="en-US" sz="1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1800" b="1" i="1" dirty="0" err="1">
                <a:solidFill>
                  <a:srgbClr val="CC00CC"/>
                </a:solidFill>
                <a:sym typeface="Symbol"/>
              </a:rPr>
              <a:t>w</a:t>
            </a:r>
            <a:r>
              <a:rPr lang="en-US" sz="1800" dirty="0" err="1">
                <a:solidFill>
                  <a:srgbClr val="CC00CC"/>
                </a:solidFill>
                <a:sym typeface="Symbol"/>
              </a:rPr>
              <a:t>|</a:t>
            </a:r>
            <a:r>
              <a:rPr lang="en-US" sz="1800" b="1" i="1" dirty="0" err="1">
                <a:solidFill>
                  <a:srgbClr val="CC00CC"/>
                </a:solidFill>
                <a:sym typeface="Symbol"/>
              </a:rPr>
              <a:t>e</a:t>
            </a:r>
            <a:r>
              <a:rPr lang="en-US" sz="1800" dirty="0" err="1">
                <a:solidFill>
                  <a:srgbClr val="CC00CC"/>
                </a:solidFill>
                <a:sym typeface="Symbol"/>
              </a:rPr>
              <a:t>,</a:t>
            </a:r>
            <a:r>
              <a:rPr lang="en-US" sz="1800" i="1" dirty="0" err="1">
                <a:solidFill>
                  <a:srgbClr val="CC00CC"/>
                </a:solidFill>
                <a:sym typeface="Symbol"/>
              </a:rPr>
              <a:t>a</a:t>
            </a:r>
            <a:r>
              <a:rPr lang="en-US" sz="1800" dirty="0">
                <a:solidFill>
                  <a:srgbClr val="CC00CC"/>
                </a:solidFill>
                <a:sym typeface="Symbol"/>
              </a:rPr>
              <a:t>) </a:t>
            </a:r>
            <a:r>
              <a:rPr lang="en-US" sz="1800" i="1" dirty="0">
                <a:solidFill>
                  <a:srgbClr val="CC00CC"/>
                </a:solidFill>
                <a:sym typeface="Symbol"/>
              </a:rPr>
              <a:t>U</a:t>
            </a:r>
            <a:r>
              <a:rPr lang="en-US" sz="1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1800" i="1" dirty="0" err="1">
                <a:solidFill>
                  <a:srgbClr val="CC00CC"/>
                </a:solidFill>
                <a:sym typeface="Symbol"/>
              </a:rPr>
              <a:t>a,</a:t>
            </a:r>
            <a:r>
              <a:rPr lang="en-US" sz="1800" b="1" i="1" dirty="0" err="1">
                <a:solidFill>
                  <a:srgbClr val="CC00CC"/>
                </a:solidFill>
                <a:sym typeface="Symbol"/>
              </a:rPr>
              <a:t>w</a:t>
            </a:r>
            <a:r>
              <a:rPr lang="en-US" sz="1800" dirty="0">
                <a:solidFill>
                  <a:srgbClr val="CC00CC"/>
                </a:solidFill>
                <a:sym typeface="Symbol"/>
              </a:rPr>
              <a:t>)</a:t>
            </a:r>
            <a:endParaRPr lang="en-US" sz="1800" dirty="0">
              <a:sym typeface="Symbol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sym typeface="Symbol"/>
              </a:rPr>
              <a:t>Return action with highest expected utility</a:t>
            </a:r>
            <a:endParaRPr lang="en-US" sz="2000" dirty="0"/>
          </a:p>
          <a:p>
            <a:pPr lvl="2">
              <a:lnSpc>
                <a:spcPct val="80000"/>
              </a:lnSpc>
            </a:pPr>
            <a:endParaRPr lang="en-US" sz="1400" dirty="0">
              <a:latin typeface="Calibri"/>
              <a:cs typeface="Calibri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820" y="4681175"/>
            <a:ext cx="3158180" cy="2176824"/>
          </a:xfrm>
          <a:prstGeom prst="rect">
            <a:avLst/>
          </a:prstGeom>
        </p:spPr>
      </p:pic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Example: Take an umbrella?</a:t>
            </a:r>
          </a:p>
        </p:txBody>
      </p:sp>
      <p:cxnSp>
        <p:nvCxnSpPr>
          <p:cNvPr id="22530" name="AutoShape 3"/>
          <p:cNvCxnSpPr>
            <a:cxnSpLocks noChangeShapeType="1"/>
            <a:stCxn id="22531" idx="4"/>
            <a:endCxn id="22532" idx="0"/>
          </p:cNvCxnSpPr>
          <p:nvPr/>
        </p:nvCxnSpPr>
        <p:spPr bwMode="auto">
          <a:xfrm>
            <a:off x="8154988" y="4601354"/>
            <a:ext cx="0" cy="1149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31" name="Oval 4"/>
          <p:cNvSpPr>
            <a:spLocks noChangeArrowheads="1"/>
          </p:cNvSpPr>
          <p:nvPr/>
        </p:nvSpPr>
        <p:spPr bwMode="auto">
          <a:xfrm>
            <a:off x="7543800" y="4012391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Weather</a:t>
            </a:r>
          </a:p>
        </p:txBody>
      </p:sp>
      <p:sp>
        <p:nvSpPr>
          <p:cNvPr id="22532" name="Oval 5"/>
          <p:cNvSpPr>
            <a:spLocks noChangeArrowheads="1"/>
          </p:cNvSpPr>
          <p:nvPr/>
        </p:nvSpPr>
        <p:spPr bwMode="auto">
          <a:xfrm>
            <a:off x="7543800" y="5764991"/>
            <a:ext cx="1222375" cy="574675"/>
          </a:xfrm>
          <a:prstGeom prst="ellipse">
            <a:avLst/>
          </a:prstGeom>
          <a:solidFill>
            <a:srgbClr val="C0C0C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>
                <a:latin typeface="Calibri"/>
                <a:cs typeface="Calibri"/>
              </a:rPr>
              <a:t>Forecast</a:t>
            </a:r>
          </a:p>
          <a:p>
            <a:pPr algn="ctr" rtl="1"/>
            <a:r>
              <a:rPr lang="en-US">
                <a:latin typeface="Calibri"/>
                <a:cs typeface="Calibri"/>
              </a:rPr>
              <a:t>=bad</a:t>
            </a:r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7620000" y="2224866"/>
            <a:ext cx="11430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Umbrella</a:t>
            </a:r>
          </a:p>
        </p:txBody>
      </p:sp>
      <p:cxnSp>
        <p:nvCxnSpPr>
          <p:cNvPr id="22535" name="AutoShape 10"/>
          <p:cNvCxnSpPr>
            <a:cxnSpLocks noChangeShapeType="1"/>
            <a:stCxn id="22533" idx="3"/>
            <a:endCxn id="22588" idx="1"/>
          </p:cNvCxnSpPr>
          <p:nvPr/>
        </p:nvCxnSpPr>
        <p:spPr bwMode="auto">
          <a:xfrm>
            <a:off x="8763000" y="2491566"/>
            <a:ext cx="1066800" cy="11112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36" name="AutoShape 11"/>
          <p:cNvCxnSpPr>
            <a:cxnSpLocks noChangeShapeType="1"/>
            <a:stCxn id="22531" idx="6"/>
            <a:endCxn id="22588" idx="1"/>
          </p:cNvCxnSpPr>
          <p:nvPr/>
        </p:nvCxnSpPr>
        <p:spPr bwMode="auto">
          <a:xfrm flipV="1">
            <a:off x="8780463" y="3558366"/>
            <a:ext cx="1035050" cy="741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1184780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0380"/>
              </p:ext>
            </p:extLst>
          </p:nvPr>
        </p:nvGraphicFramePr>
        <p:xfrm>
          <a:off x="9601200" y="1325608"/>
          <a:ext cx="2286000" cy="1722392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U(A,W)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leave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leave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take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take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70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84865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000865"/>
              </p:ext>
            </p:extLst>
          </p:nvPr>
        </p:nvGraphicFramePr>
        <p:xfrm>
          <a:off x="5735432" y="4612153"/>
          <a:ext cx="2057400" cy="1006322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P(W|F=bad)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0.34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0.66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579" name="Text Box 83"/>
          <p:cNvSpPr txBox="1">
            <a:spLocks noChangeArrowheads="1"/>
          </p:cNvSpPr>
          <p:nvPr/>
        </p:nvSpPr>
        <p:spPr bwMode="auto">
          <a:xfrm>
            <a:off x="457200" y="3671887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Umbrella = leave</a:t>
            </a:r>
          </a:p>
        </p:txBody>
      </p:sp>
      <p:sp>
        <p:nvSpPr>
          <p:cNvPr id="22580" name="Text Box 84"/>
          <p:cNvSpPr txBox="1">
            <a:spLocks noChangeArrowheads="1"/>
          </p:cNvSpPr>
          <p:nvPr/>
        </p:nvSpPr>
        <p:spPr bwMode="auto">
          <a:xfrm>
            <a:off x="457200" y="4967287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Umbrella = take</a:t>
            </a:r>
          </a:p>
        </p:txBody>
      </p:sp>
      <p:sp>
        <p:nvSpPr>
          <p:cNvPr id="22583" name="Text Box 89"/>
          <p:cNvSpPr txBox="1">
            <a:spLocks noChangeArrowheads="1"/>
          </p:cNvSpPr>
          <p:nvPr/>
        </p:nvSpPr>
        <p:spPr bwMode="auto">
          <a:xfrm>
            <a:off x="457200" y="6262687"/>
            <a:ext cx="2743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Optimal decision = take!</a:t>
            </a:r>
          </a:p>
        </p:txBody>
      </p:sp>
      <p:graphicFrame>
        <p:nvGraphicFramePr>
          <p:cNvPr id="23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690"/>
              </p:ext>
            </p:extLst>
          </p:nvPr>
        </p:nvGraphicFramePr>
        <p:xfrm>
          <a:off x="6477794" y="3520392"/>
          <a:ext cx="990600" cy="518208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P(W)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0.7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307854"/>
              </p:ext>
            </p:extLst>
          </p:nvPr>
        </p:nvGraphicFramePr>
        <p:xfrm>
          <a:off x="5885978" y="5862303"/>
          <a:ext cx="1524000" cy="823134"/>
        </p:xfrm>
        <a:graphic>
          <a:graphicData uri="http://schemas.openxmlformats.org/drawingml/2006/table">
            <a:tbl>
              <a:tblPr/>
              <a:tblGrid>
                <a:gridCol w="56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9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P(F=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bad|W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0.17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0.77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8200" y="4052887"/>
            <a:ext cx="489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505BF"/>
                </a:solidFill>
              </a:rPr>
              <a:t>EU(</a:t>
            </a:r>
            <a:r>
              <a:rPr lang="en-US" dirty="0" err="1">
                <a:solidFill>
                  <a:srgbClr val="C505BF"/>
                </a:solidFill>
              </a:rPr>
              <a:t>leave|</a:t>
            </a:r>
            <a:r>
              <a:rPr lang="en-US" i="1" dirty="0" err="1">
                <a:solidFill>
                  <a:srgbClr val="C505BF"/>
                </a:solidFill>
              </a:rPr>
              <a:t>F</a:t>
            </a:r>
            <a:r>
              <a:rPr lang="en-US" dirty="0">
                <a:solidFill>
                  <a:srgbClr val="C505BF"/>
                </a:solidFill>
              </a:rPr>
              <a:t>=bad) =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w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i="1" dirty="0" err="1">
                <a:solidFill>
                  <a:srgbClr val="CC00CC"/>
                </a:solidFill>
                <a:sym typeface="Symbol"/>
              </a:rPr>
              <a:t>w</a:t>
            </a:r>
            <a:r>
              <a:rPr lang="en-US" dirty="0" err="1">
                <a:solidFill>
                  <a:srgbClr val="CC00CC"/>
                </a:solidFill>
                <a:sym typeface="Symbol"/>
              </a:rPr>
              <a:t>|</a:t>
            </a:r>
            <a:r>
              <a:rPr lang="en-US" i="1" dirty="0" err="1">
                <a:solidFill>
                  <a:srgbClr val="CC00CC"/>
                </a:solidFill>
                <a:sym typeface="Symbol"/>
              </a:rPr>
              <a:t>F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=</a:t>
            </a:r>
            <a:r>
              <a:rPr lang="en-US" dirty="0">
                <a:solidFill>
                  <a:srgbClr val="CC00CC"/>
                </a:solidFill>
                <a:sym typeface="Symbol"/>
              </a:rPr>
              <a:t>bad)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U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dirty="0" err="1">
                <a:solidFill>
                  <a:srgbClr val="CC00CC"/>
                </a:solidFill>
                <a:sym typeface="Symbol"/>
              </a:rPr>
              <a:t>leave,</a:t>
            </a:r>
            <a:r>
              <a:rPr lang="en-US" i="1" dirty="0" err="1">
                <a:solidFill>
                  <a:srgbClr val="CC00CC"/>
                </a:solidFill>
                <a:sym typeface="Symbol"/>
              </a:rPr>
              <a:t>w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38200" y="4521755"/>
            <a:ext cx="3065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505BF"/>
                </a:solidFill>
              </a:rPr>
              <a:t>    = </a:t>
            </a:r>
            <a:r>
              <a:rPr lang="en-US" dirty="0">
                <a:solidFill>
                  <a:srgbClr val="FF0000"/>
                </a:solidFill>
              </a:rPr>
              <a:t>0.34</a:t>
            </a:r>
            <a:r>
              <a:rPr lang="en-US" dirty="0">
                <a:solidFill>
                  <a:srgbClr val="C505B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100</a:t>
            </a:r>
            <a:r>
              <a:rPr lang="en-US" dirty="0">
                <a:solidFill>
                  <a:srgbClr val="C505BF"/>
                </a:solidFill>
              </a:rPr>
              <a:t> + </a:t>
            </a:r>
            <a:r>
              <a:rPr lang="en-US" dirty="0">
                <a:solidFill>
                  <a:srgbClr val="FF0000"/>
                </a:solidFill>
              </a:rPr>
              <a:t>0.66</a:t>
            </a:r>
            <a:r>
              <a:rPr lang="en-US" dirty="0">
                <a:solidFill>
                  <a:srgbClr val="C505B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0</a:t>
            </a:r>
            <a:r>
              <a:rPr lang="en-US" dirty="0">
                <a:solidFill>
                  <a:srgbClr val="C505BF"/>
                </a:solidFill>
              </a:rPr>
              <a:t> = </a:t>
            </a:r>
            <a:r>
              <a:rPr lang="en-US" dirty="0">
                <a:solidFill>
                  <a:srgbClr val="0000FF"/>
                </a:solidFill>
              </a:rPr>
              <a:t>34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" y="5348287"/>
            <a:ext cx="4666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505BF"/>
                </a:solidFill>
              </a:rPr>
              <a:t>EU(</a:t>
            </a:r>
            <a:r>
              <a:rPr lang="en-US" dirty="0" err="1">
                <a:solidFill>
                  <a:srgbClr val="C505BF"/>
                </a:solidFill>
              </a:rPr>
              <a:t>take|</a:t>
            </a:r>
            <a:r>
              <a:rPr lang="en-US" i="1" dirty="0" err="1">
                <a:solidFill>
                  <a:srgbClr val="C505BF"/>
                </a:solidFill>
              </a:rPr>
              <a:t>F</a:t>
            </a:r>
            <a:r>
              <a:rPr lang="en-US" dirty="0">
                <a:solidFill>
                  <a:srgbClr val="C505BF"/>
                </a:solidFill>
              </a:rPr>
              <a:t>=bad) =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w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i="1" dirty="0" err="1">
                <a:solidFill>
                  <a:srgbClr val="CC00CC"/>
                </a:solidFill>
                <a:sym typeface="Symbol"/>
              </a:rPr>
              <a:t>w</a:t>
            </a:r>
            <a:r>
              <a:rPr lang="en-US" dirty="0" err="1">
                <a:solidFill>
                  <a:srgbClr val="CC00CC"/>
                </a:solidFill>
                <a:sym typeface="Symbol"/>
              </a:rPr>
              <a:t>|</a:t>
            </a:r>
            <a:r>
              <a:rPr lang="en-US" i="1" dirty="0" err="1">
                <a:solidFill>
                  <a:srgbClr val="CC00CC"/>
                </a:solidFill>
                <a:sym typeface="Symbol"/>
              </a:rPr>
              <a:t>F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=</a:t>
            </a:r>
            <a:r>
              <a:rPr lang="en-US" dirty="0">
                <a:solidFill>
                  <a:srgbClr val="CC00CC"/>
                </a:solidFill>
                <a:sym typeface="Symbol"/>
              </a:rPr>
              <a:t>bad)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U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dirty="0" err="1">
                <a:solidFill>
                  <a:srgbClr val="CC00CC"/>
                </a:solidFill>
                <a:sym typeface="Symbol"/>
              </a:rPr>
              <a:t>take,</a:t>
            </a:r>
            <a:r>
              <a:rPr lang="en-US" i="1" dirty="0" err="1">
                <a:solidFill>
                  <a:srgbClr val="CC00CC"/>
                </a:solidFill>
                <a:sym typeface="Symbol"/>
              </a:rPr>
              <a:t>w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" y="5817155"/>
            <a:ext cx="3065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505BF"/>
                </a:solidFill>
              </a:rPr>
              <a:t>    = </a:t>
            </a:r>
            <a:r>
              <a:rPr lang="en-US" dirty="0">
                <a:solidFill>
                  <a:srgbClr val="FF0000"/>
                </a:solidFill>
              </a:rPr>
              <a:t>0.34</a:t>
            </a:r>
            <a:r>
              <a:rPr lang="en-US" dirty="0">
                <a:solidFill>
                  <a:srgbClr val="C505B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20</a:t>
            </a:r>
            <a:r>
              <a:rPr lang="en-US" dirty="0">
                <a:solidFill>
                  <a:srgbClr val="C505BF"/>
                </a:solidFill>
              </a:rPr>
              <a:t> + </a:t>
            </a:r>
            <a:r>
              <a:rPr lang="en-US" dirty="0">
                <a:solidFill>
                  <a:srgbClr val="FF0000"/>
                </a:solidFill>
              </a:rPr>
              <a:t>0.66</a:t>
            </a:r>
            <a:r>
              <a:rPr lang="en-US" dirty="0">
                <a:solidFill>
                  <a:srgbClr val="C505B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70</a:t>
            </a:r>
            <a:r>
              <a:rPr lang="en-US" dirty="0">
                <a:solidFill>
                  <a:srgbClr val="C505BF"/>
                </a:solidFill>
              </a:rPr>
              <a:t> = </a:t>
            </a:r>
            <a:r>
              <a:rPr lang="en-US" dirty="0">
                <a:solidFill>
                  <a:srgbClr val="0000FF"/>
                </a:solidFill>
              </a:rPr>
              <a:t>53</a:t>
            </a:r>
          </a:p>
        </p:txBody>
      </p:sp>
      <p:sp>
        <p:nvSpPr>
          <p:cNvPr id="30" name="Rounded Rectangular Callout 29"/>
          <p:cNvSpPr/>
          <p:nvPr/>
        </p:nvSpPr>
        <p:spPr>
          <a:xfrm>
            <a:off x="4267200" y="1394847"/>
            <a:ext cx="2496932" cy="510153"/>
          </a:xfrm>
          <a:prstGeom prst="wedgeRoundRectCallout">
            <a:avLst>
              <a:gd name="adj1" fmla="val -61309"/>
              <a:gd name="adj2" fmla="val 147685"/>
              <a:gd name="adj3" fmla="val 16667"/>
            </a:avLst>
          </a:prstGeom>
          <a:solidFill>
            <a:srgbClr val="FFFFFF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Bayes net inference!</a:t>
            </a:r>
          </a:p>
        </p:txBody>
      </p:sp>
    </p:spTree>
    <p:extLst>
      <p:ext uri="{BB962C8B-B14F-4D97-AF65-F5344CB8AC3E}">
        <p14:creationId xmlns:p14="http://schemas.microsoft.com/office/powerpoint/2010/main" val="36927027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79" grpId="0"/>
      <p:bldP spid="22580" grpId="0"/>
      <p:bldP spid="22583" grpId="0"/>
      <p:bldP spid="2" grpId="0"/>
      <p:bldP spid="27" grpId="0"/>
      <p:bldP spid="28" grpId="0"/>
      <p:bldP spid="29" grpId="0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820" y="4681175"/>
            <a:ext cx="3158180" cy="2176824"/>
          </a:xfrm>
          <a:prstGeom prst="rect">
            <a:avLst/>
          </a:prstGeom>
        </p:spPr>
      </p:pic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Decision network with utilities on outcome states</a:t>
            </a:r>
          </a:p>
        </p:txBody>
      </p:sp>
      <p:cxnSp>
        <p:nvCxnSpPr>
          <p:cNvPr id="22530" name="AutoShape 3"/>
          <p:cNvCxnSpPr>
            <a:cxnSpLocks noChangeShapeType="1"/>
            <a:stCxn id="22531" idx="4"/>
            <a:endCxn id="22532" idx="0"/>
          </p:cNvCxnSpPr>
          <p:nvPr/>
        </p:nvCxnSpPr>
        <p:spPr bwMode="auto">
          <a:xfrm>
            <a:off x="3278188" y="4129088"/>
            <a:ext cx="0" cy="1149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31" name="Oval 4"/>
          <p:cNvSpPr>
            <a:spLocks noChangeArrowheads="1"/>
          </p:cNvSpPr>
          <p:nvPr/>
        </p:nvSpPr>
        <p:spPr bwMode="auto">
          <a:xfrm>
            <a:off x="2667000" y="3540125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Weather</a:t>
            </a:r>
          </a:p>
        </p:txBody>
      </p:sp>
      <p:sp>
        <p:nvSpPr>
          <p:cNvPr id="22532" name="Oval 5"/>
          <p:cNvSpPr>
            <a:spLocks noChangeArrowheads="1"/>
          </p:cNvSpPr>
          <p:nvPr/>
        </p:nvSpPr>
        <p:spPr bwMode="auto">
          <a:xfrm>
            <a:off x="2667000" y="5292725"/>
            <a:ext cx="1222375" cy="574675"/>
          </a:xfrm>
          <a:prstGeom prst="ellipse">
            <a:avLst/>
          </a:prstGeom>
          <a:solidFill>
            <a:srgbClr val="C0C0C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>
                <a:latin typeface="Calibri"/>
                <a:cs typeface="Calibri"/>
              </a:rPr>
              <a:t>Forecast</a:t>
            </a:r>
          </a:p>
          <a:p>
            <a:pPr algn="ctr" rtl="1"/>
            <a:r>
              <a:rPr lang="en-US">
                <a:latin typeface="Calibri"/>
                <a:cs typeface="Calibri"/>
              </a:rPr>
              <a:t>=bad</a:t>
            </a:r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2743200" y="1752600"/>
            <a:ext cx="11430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Umbrella</a:t>
            </a:r>
          </a:p>
        </p:txBody>
      </p:sp>
      <p:grpSp>
        <p:nvGrpSpPr>
          <p:cNvPr id="22534" name="Group 7"/>
          <p:cNvGrpSpPr>
            <a:grpSpLocks/>
          </p:cNvGrpSpPr>
          <p:nvPr/>
        </p:nvGrpSpPr>
        <p:grpSpPr bwMode="auto">
          <a:xfrm>
            <a:off x="6172200" y="2819400"/>
            <a:ext cx="838200" cy="533400"/>
            <a:chOff x="4368" y="1728"/>
            <a:chExt cx="528" cy="336"/>
          </a:xfrm>
        </p:grpSpPr>
        <p:sp>
          <p:nvSpPr>
            <p:cNvPr id="22588" name="Freeform 8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2589" name="Text Box 9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</a:t>
              </a:r>
            </a:p>
          </p:txBody>
        </p:sp>
      </p:grpSp>
      <p:cxnSp>
        <p:nvCxnSpPr>
          <p:cNvPr id="22535" name="AutoShape 10"/>
          <p:cNvCxnSpPr>
            <a:cxnSpLocks noChangeShapeType="1"/>
            <a:stCxn id="22533" idx="3"/>
            <a:endCxn id="30" idx="1"/>
          </p:cNvCxnSpPr>
          <p:nvPr/>
        </p:nvCxnSpPr>
        <p:spPr bwMode="auto">
          <a:xfrm>
            <a:off x="3886200" y="2019300"/>
            <a:ext cx="636213" cy="122398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36" name="AutoShape 11"/>
          <p:cNvCxnSpPr>
            <a:cxnSpLocks noChangeShapeType="1"/>
            <a:stCxn id="22531" idx="6"/>
            <a:endCxn id="30" idx="3"/>
          </p:cNvCxnSpPr>
          <p:nvPr/>
        </p:nvCxnSpPr>
        <p:spPr bwMode="auto">
          <a:xfrm flipV="1">
            <a:off x="3889375" y="3649641"/>
            <a:ext cx="633038" cy="17782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1184780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527575"/>
              </p:ext>
            </p:extLst>
          </p:nvPr>
        </p:nvGraphicFramePr>
        <p:xfrm>
          <a:off x="7315200" y="1295400"/>
          <a:ext cx="2590800" cy="1722392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FeelStupid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U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damp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70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688293"/>
              </p:ext>
            </p:extLst>
          </p:nvPr>
        </p:nvGraphicFramePr>
        <p:xfrm>
          <a:off x="1828800" y="2910792"/>
          <a:ext cx="990600" cy="518208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P(W)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0.7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459229"/>
              </p:ext>
            </p:extLst>
          </p:nvPr>
        </p:nvGraphicFramePr>
        <p:xfrm>
          <a:off x="1295400" y="4419600"/>
          <a:ext cx="1524000" cy="823134"/>
        </p:xfrm>
        <a:graphic>
          <a:graphicData uri="http://schemas.openxmlformats.org/drawingml/2006/table">
            <a:tbl>
              <a:tblPr/>
              <a:tblGrid>
                <a:gridCol w="56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P(F=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bad|W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0.17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0.77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4340225" y="22860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Wet</a:t>
            </a: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4343400" y="3159125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latin typeface="Calibri"/>
                <a:cs typeface="Calibri"/>
              </a:rPr>
              <a:t>FeelStupid</a:t>
            </a:r>
            <a:endParaRPr lang="en-US" dirty="0">
              <a:latin typeface="Calibri"/>
              <a:cs typeface="Calibri"/>
            </a:endParaRPr>
          </a:p>
        </p:txBody>
      </p:sp>
      <p:cxnSp>
        <p:nvCxnSpPr>
          <p:cNvPr id="31" name="AutoShape 11"/>
          <p:cNvCxnSpPr>
            <a:cxnSpLocks noChangeShapeType="1"/>
            <a:stCxn id="22531" idx="6"/>
            <a:endCxn id="26" idx="3"/>
          </p:cNvCxnSpPr>
          <p:nvPr/>
        </p:nvCxnSpPr>
        <p:spPr bwMode="auto">
          <a:xfrm flipV="1">
            <a:off x="3889375" y="2776516"/>
            <a:ext cx="629863" cy="105094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10"/>
          <p:cNvCxnSpPr>
            <a:cxnSpLocks noChangeShapeType="1"/>
            <a:stCxn id="22533" idx="3"/>
            <a:endCxn id="26" idx="1"/>
          </p:cNvCxnSpPr>
          <p:nvPr/>
        </p:nvCxnSpPr>
        <p:spPr bwMode="auto">
          <a:xfrm>
            <a:off x="3886200" y="2019300"/>
            <a:ext cx="633038" cy="35085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" name="AutoShape 10"/>
          <p:cNvCxnSpPr>
            <a:cxnSpLocks noChangeShapeType="1"/>
            <a:stCxn id="26" idx="6"/>
          </p:cNvCxnSpPr>
          <p:nvPr/>
        </p:nvCxnSpPr>
        <p:spPr bwMode="auto">
          <a:xfrm>
            <a:off x="5562600" y="2573338"/>
            <a:ext cx="685800" cy="4746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0" name="AutoShape 10"/>
          <p:cNvCxnSpPr>
            <a:cxnSpLocks noChangeShapeType="1"/>
            <a:stCxn id="30" idx="6"/>
          </p:cNvCxnSpPr>
          <p:nvPr/>
        </p:nvCxnSpPr>
        <p:spPr bwMode="auto">
          <a:xfrm flipV="1">
            <a:off x="5565775" y="3124200"/>
            <a:ext cx="682625" cy="3222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5029200" y="4495800"/>
            <a:ext cx="37260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U is a true utility.</a:t>
            </a:r>
          </a:p>
          <a:p>
            <a:endParaRPr lang="en-US" dirty="0"/>
          </a:p>
          <a:p>
            <a:r>
              <a:rPr lang="en-US" dirty="0"/>
              <a:t>With an action node as parent, it is</a:t>
            </a:r>
          </a:p>
          <a:p>
            <a:r>
              <a:rPr lang="en-US" dirty="0"/>
              <a:t>sometimes called a </a:t>
            </a:r>
            <a:r>
              <a:rPr lang="en-US" b="1" i="1" dirty="0">
                <a:solidFill>
                  <a:srgbClr val="FF0000"/>
                </a:solidFill>
              </a:rPr>
              <a:t>Q-value</a:t>
            </a:r>
          </a:p>
        </p:txBody>
      </p:sp>
    </p:spTree>
    <p:extLst>
      <p:ext uri="{BB962C8B-B14F-4D97-AF65-F5344CB8AC3E}">
        <p14:creationId xmlns:p14="http://schemas.microsoft.com/office/powerpoint/2010/main" val="41254257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of Information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29311"/>
            <a:ext cx="8885899" cy="562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79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066800"/>
            <a:ext cx="6502400" cy="4729164"/>
          </a:xfrm>
        </p:spPr>
        <p:txBody>
          <a:bodyPr/>
          <a:lstStyle/>
          <a:p>
            <a:r>
              <a:rPr lang="en-US" sz="2400" dirty="0"/>
              <a:t>Suppose you haven’t yet seen the forecast </a:t>
            </a:r>
          </a:p>
          <a:p>
            <a:pPr lvl="1"/>
            <a:r>
              <a:rPr lang="en-US" sz="2000" dirty="0">
                <a:solidFill>
                  <a:srgbClr val="C505BF"/>
                </a:solidFill>
              </a:rPr>
              <a:t>EU(leave |  ) = </a:t>
            </a:r>
            <a:r>
              <a:rPr lang="en-US" sz="2000" dirty="0">
                <a:solidFill>
                  <a:srgbClr val="FF0000"/>
                </a:solidFill>
              </a:rPr>
              <a:t>0.7</a:t>
            </a:r>
            <a:r>
              <a:rPr lang="en-US" sz="2000" dirty="0">
                <a:solidFill>
                  <a:srgbClr val="C505BF"/>
                </a:solidFill>
              </a:rPr>
              <a:t>x</a:t>
            </a:r>
            <a:r>
              <a:rPr lang="en-US" sz="2000" dirty="0">
                <a:solidFill>
                  <a:srgbClr val="0000FF"/>
                </a:solidFill>
              </a:rPr>
              <a:t>100</a:t>
            </a:r>
            <a:r>
              <a:rPr lang="en-US" sz="2000" dirty="0">
                <a:solidFill>
                  <a:srgbClr val="C505BF"/>
                </a:solidFill>
              </a:rPr>
              <a:t> + </a:t>
            </a:r>
            <a:r>
              <a:rPr lang="en-US" sz="2000" dirty="0">
                <a:solidFill>
                  <a:srgbClr val="FF0000"/>
                </a:solidFill>
              </a:rPr>
              <a:t>0.3</a:t>
            </a:r>
            <a:r>
              <a:rPr lang="en-US" sz="2000" dirty="0">
                <a:solidFill>
                  <a:srgbClr val="C505BF"/>
                </a:solidFill>
              </a:rPr>
              <a:t>x</a:t>
            </a:r>
            <a:r>
              <a:rPr lang="en-US" sz="2000" dirty="0">
                <a:solidFill>
                  <a:srgbClr val="0000FF"/>
                </a:solidFill>
              </a:rPr>
              <a:t>0</a:t>
            </a:r>
            <a:r>
              <a:rPr lang="en-US" sz="2000" dirty="0">
                <a:solidFill>
                  <a:srgbClr val="C505BF"/>
                </a:solidFill>
              </a:rPr>
              <a:t> = </a:t>
            </a:r>
            <a:r>
              <a:rPr lang="en-US" sz="2000" dirty="0">
                <a:solidFill>
                  <a:srgbClr val="0000FF"/>
                </a:solidFill>
              </a:rPr>
              <a:t>70</a:t>
            </a:r>
          </a:p>
          <a:p>
            <a:pPr lvl="1"/>
            <a:r>
              <a:rPr lang="en-US" sz="2000" dirty="0">
                <a:solidFill>
                  <a:srgbClr val="C505BF"/>
                </a:solidFill>
              </a:rPr>
              <a:t>EU(take |  ) = </a:t>
            </a:r>
            <a:r>
              <a:rPr lang="en-US" sz="2000" dirty="0">
                <a:solidFill>
                  <a:srgbClr val="FF0000"/>
                </a:solidFill>
              </a:rPr>
              <a:t>0.7</a:t>
            </a:r>
            <a:r>
              <a:rPr lang="en-US" sz="2000" dirty="0">
                <a:solidFill>
                  <a:srgbClr val="C505BF"/>
                </a:solidFill>
              </a:rPr>
              <a:t>x</a:t>
            </a:r>
            <a:r>
              <a:rPr lang="en-US" sz="2000" dirty="0">
                <a:solidFill>
                  <a:srgbClr val="0000FF"/>
                </a:solidFill>
              </a:rPr>
              <a:t>20</a:t>
            </a:r>
            <a:r>
              <a:rPr lang="en-US" sz="2000" dirty="0">
                <a:solidFill>
                  <a:srgbClr val="C505BF"/>
                </a:solidFill>
              </a:rPr>
              <a:t> + </a:t>
            </a:r>
            <a:r>
              <a:rPr lang="en-US" sz="2000" dirty="0">
                <a:solidFill>
                  <a:srgbClr val="FF0000"/>
                </a:solidFill>
              </a:rPr>
              <a:t>0.3</a:t>
            </a:r>
            <a:r>
              <a:rPr lang="en-US" sz="2000" dirty="0">
                <a:solidFill>
                  <a:srgbClr val="C505BF"/>
                </a:solidFill>
              </a:rPr>
              <a:t>x</a:t>
            </a:r>
            <a:r>
              <a:rPr lang="en-US" sz="2000" dirty="0">
                <a:solidFill>
                  <a:srgbClr val="0000FF"/>
                </a:solidFill>
              </a:rPr>
              <a:t>70</a:t>
            </a:r>
            <a:r>
              <a:rPr lang="en-US" sz="2000" dirty="0">
                <a:solidFill>
                  <a:srgbClr val="C505BF"/>
                </a:solidFill>
              </a:rPr>
              <a:t> = </a:t>
            </a:r>
            <a:r>
              <a:rPr lang="en-US" sz="2000" dirty="0">
                <a:solidFill>
                  <a:srgbClr val="0000FF"/>
                </a:solidFill>
              </a:rPr>
              <a:t>35</a:t>
            </a:r>
          </a:p>
          <a:p>
            <a:r>
              <a:rPr lang="en-US" sz="2400" b="1" i="1" dirty="0">
                <a:solidFill>
                  <a:srgbClr val="0000FF"/>
                </a:solidFill>
              </a:rPr>
              <a:t>What if you look at the forecast?</a:t>
            </a:r>
          </a:p>
          <a:p>
            <a:r>
              <a:rPr lang="en-US" sz="2400" dirty="0"/>
              <a:t>If Forecast=good</a:t>
            </a:r>
          </a:p>
          <a:p>
            <a:pPr lvl="1">
              <a:buClr>
                <a:srgbClr val="000000"/>
              </a:buClr>
            </a:pPr>
            <a:r>
              <a:rPr lang="en-US" sz="2000" dirty="0">
                <a:solidFill>
                  <a:srgbClr val="C505BF"/>
                </a:solidFill>
              </a:rPr>
              <a:t>EU(leave | F=good) = </a:t>
            </a:r>
            <a:r>
              <a:rPr lang="en-US" sz="2000" dirty="0">
                <a:solidFill>
                  <a:srgbClr val="FF0000"/>
                </a:solidFill>
              </a:rPr>
              <a:t>0.89</a:t>
            </a:r>
            <a:r>
              <a:rPr lang="en-US" sz="2000" dirty="0">
                <a:solidFill>
                  <a:srgbClr val="C505BF"/>
                </a:solidFill>
              </a:rPr>
              <a:t>x</a:t>
            </a:r>
            <a:r>
              <a:rPr lang="en-US" sz="2000" dirty="0">
                <a:solidFill>
                  <a:srgbClr val="0000FF"/>
                </a:solidFill>
              </a:rPr>
              <a:t>100</a:t>
            </a:r>
            <a:r>
              <a:rPr lang="en-US" sz="2000" dirty="0">
                <a:solidFill>
                  <a:srgbClr val="C505BF"/>
                </a:solidFill>
              </a:rPr>
              <a:t> + </a:t>
            </a:r>
            <a:r>
              <a:rPr lang="en-US" sz="2000" dirty="0">
                <a:solidFill>
                  <a:srgbClr val="FF0000"/>
                </a:solidFill>
              </a:rPr>
              <a:t>0.11</a:t>
            </a:r>
            <a:r>
              <a:rPr lang="en-US" sz="2000" dirty="0">
                <a:solidFill>
                  <a:srgbClr val="C505BF"/>
                </a:solidFill>
              </a:rPr>
              <a:t>x</a:t>
            </a:r>
            <a:r>
              <a:rPr lang="en-US" sz="2000" dirty="0">
                <a:solidFill>
                  <a:srgbClr val="0000FF"/>
                </a:solidFill>
              </a:rPr>
              <a:t>0</a:t>
            </a:r>
            <a:r>
              <a:rPr lang="en-US" sz="2000" dirty="0">
                <a:solidFill>
                  <a:srgbClr val="C505BF"/>
                </a:solidFill>
              </a:rPr>
              <a:t> = </a:t>
            </a:r>
            <a:r>
              <a:rPr lang="en-US" sz="2000" dirty="0">
                <a:solidFill>
                  <a:srgbClr val="0000FF"/>
                </a:solidFill>
              </a:rPr>
              <a:t>89</a:t>
            </a:r>
          </a:p>
          <a:p>
            <a:pPr lvl="1">
              <a:buClr>
                <a:srgbClr val="000000"/>
              </a:buClr>
            </a:pPr>
            <a:r>
              <a:rPr lang="en-US" sz="2000" dirty="0">
                <a:solidFill>
                  <a:srgbClr val="C505BF"/>
                </a:solidFill>
              </a:rPr>
              <a:t>EU(take | F=good) = </a:t>
            </a:r>
            <a:r>
              <a:rPr lang="en-US" sz="2000" dirty="0">
                <a:solidFill>
                  <a:srgbClr val="FF0000"/>
                </a:solidFill>
              </a:rPr>
              <a:t>0.89</a:t>
            </a:r>
            <a:r>
              <a:rPr lang="en-US" sz="2000" dirty="0">
                <a:solidFill>
                  <a:srgbClr val="C505BF"/>
                </a:solidFill>
              </a:rPr>
              <a:t>x</a:t>
            </a:r>
            <a:r>
              <a:rPr lang="en-US" sz="2000" dirty="0">
                <a:solidFill>
                  <a:srgbClr val="0000FF"/>
                </a:solidFill>
              </a:rPr>
              <a:t>20</a:t>
            </a:r>
            <a:r>
              <a:rPr lang="en-US" sz="2000" dirty="0">
                <a:solidFill>
                  <a:srgbClr val="C505BF"/>
                </a:solidFill>
              </a:rPr>
              <a:t> + </a:t>
            </a:r>
            <a:r>
              <a:rPr lang="en-US" sz="2000" dirty="0">
                <a:solidFill>
                  <a:srgbClr val="FF0000"/>
                </a:solidFill>
              </a:rPr>
              <a:t>0.11</a:t>
            </a:r>
            <a:r>
              <a:rPr lang="en-US" sz="2000" dirty="0">
                <a:solidFill>
                  <a:srgbClr val="C505BF"/>
                </a:solidFill>
              </a:rPr>
              <a:t>x</a:t>
            </a:r>
            <a:r>
              <a:rPr lang="en-US" sz="2000" dirty="0">
                <a:solidFill>
                  <a:srgbClr val="0000FF"/>
                </a:solidFill>
              </a:rPr>
              <a:t>70</a:t>
            </a:r>
            <a:r>
              <a:rPr lang="en-US" sz="2000" dirty="0">
                <a:solidFill>
                  <a:srgbClr val="C505BF"/>
                </a:solidFill>
              </a:rPr>
              <a:t> = </a:t>
            </a:r>
            <a:r>
              <a:rPr lang="en-US" sz="2000" dirty="0">
                <a:solidFill>
                  <a:srgbClr val="0000FF"/>
                </a:solidFill>
              </a:rPr>
              <a:t>25</a:t>
            </a:r>
          </a:p>
          <a:p>
            <a:r>
              <a:rPr lang="en-US" sz="2400" dirty="0"/>
              <a:t>If Forecast=bad</a:t>
            </a:r>
          </a:p>
          <a:p>
            <a:pPr lvl="1">
              <a:buClr>
                <a:srgbClr val="000000"/>
              </a:buClr>
            </a:pPr>
            <a:r>
              <a:rPr lang="en-US" sz="2000" dirty="0">
                <a:solidFill>
                  <a:srgbClr val="C505BF"/>
                </a:solidFill>
              </a:rPr>
              <a:t>EU(leave | F=bad) = </a:t>
            </a:r>
            <a:r>
              <a:rPr lang="en-US" sz="2000" dirty="0">
                <a:solidFill>
                  <a:srgbClr val="FF0000"/>
                </a:solidFill>
              </a:rPr>
              <a:t>0.34</a:t>
            </a:r>
            <a:r>
              <a:rPr lang="en-US" sz="2000" dirty="0">
                <a:solidFill>
                  <a:srgbClr val="C505BF"/>
                </a:solidFill>
              </a:rPr>
              <a:t>x</a:t>
            </a:r>
            <a:r>
              <a:rPr lang="en-US" sz="2000" dirty="0">
                <a:solidFill>
                  <a:srgbClr val="0000FF"/>
                </a:solidFill>
              </a:rPr>
              <a:t>100</a:t>
            </a:r>
            <a:r>
              <a:rPr lang="en-US" sz="2000" dirty="0">
                <a:solidFill>
                  <a:srgbClr val="C505BF"/>
                </a:solidFill>
              </a:rPr>
              <a:t> + </a:t>
            </a:r>
            <a:r>
              <a:rPr lang="en-US" sz="2000" dirty="0">
                <a:solidFill>
                  <a:srgbClr val="FF0000"/>
                </a:solidFill>
              </a:rPr>
              <a:t>0.66</a:t>
            </a:r>
            <a:r>
              <a:rPr lang="en-US" sz="2000" dirty="0">
                <a:solidFill>
                  <a:srgbClr val="C505BF"/>
                </a:solidFill>
              </a:rPr>
              <a:t>x</a:t>
            </a:r>
            <a:r>
              <a:rPr lang="en-US" sz="2000" dirty="0">
                <a:solidFill>
                  <a:srgbClr val="0000FF"/>
                </a:solidFill>
              </a:rPr>
              <a:t>0</a:t>
            </a:r>
            <a:r>
              <a:rPr lang="en-US" sz="2000" dirty="0">
                <a:solidFill>
                  <a:srgbClr val="C505BF"/>
                </a:solidFill>
              </a:rPr>
              <a:t> = </a:t>
            </a:r>
            <a:r>
              <a:rPr lang="en-US" sz="2000" dirty="0">
                <a:solidFill>
                  <a:srgbClr val="0000FF"/>
                </a:solidFill>
              </a:rPr>
              <a:t>34</a:t>
            </a:r>
          </a:p>
          <a:p>
            <a:pPr lvl="1">
              <a:buClr>
                <a:srgbClr val="000000"/>
              </a:buClr>
            </a:pPr>
            <a:r>
              <a:rPr lang="en-US" sz="2000" dirty="0">
                <a:solidFill>
                  <a:srgbClr val="C505BF"/>
                </a:solidFill>
              </a:rPr>
              <a:t>EU(take | F=bad) = </a:t>
            </a:r>
            <a:r>
              <a:rPr lang="en-US" sz="2000" dirty="0">
                <a:solidFill>
                  <a:srgbClr val="FF0000"/>
                </a:solidFill>
              </a:rPr>
              <a:t>0.34</a:t>
            </a:r>
            <a:r>
              <a:rPr lang="en-US" sz="2000" dirty="0">
                <a:solidFill>
                  <a:srgbClr val="C505BF"/>
                </a:solidFill>
              </a:rPr>
              <a:t>x</a:t>
            </a:r>
            <a:r>
              <a:rPr lang="en-US" sz="2000" dirty="0">
                <a:solidFill>
                  <a:srgbClr val="0000FF"/>
                </a:solidFill>
              </a:rPr>
              <a:t>20</a:t>
            </a:r>
            <a:r>
              <a:rPr lang="en-US" sz="2000" dirty="0">
                <a:solidFill>
                  <a:srgbClr val="C505BF"/>
                </a:solidFill>
              </a:rPr>
              <a:t> + </a:t>
            </a:r>
            <a:r>
              <a:rPr lang="en-US" sz="2000" dirty="0">
                <a:solidFill>
                  <a:srgbClr val="FF0000"/>
                </a:solidFill>
              </a:rPr>
              <a:t>0.66</a:t>
            </a:r>
            <a:r>
              <a:rPr lang="en-US" sz="2000" dirty="0">
                <a:solidFill>
                  <a:srgbClr val="C505BF"/>
                </a:solidFill>
              </a:rPr>
              <a:t>x</a:t>
            </a:r>
            <a:r>
              <a:rPr lang="en-US" sz="2000" dirty="0">
                <a:solidFill>
                  <a:srgbClr val="0000FF"/>
                </a:solidFill>
              </a:rPr>
              <a:t>70</a:t>
            </a:r>
            <a:r>
              <a:rPr lang="en-US" sz="2000" dirty="0">
                <a:solidFill>
                  <a:srgbClr val="C505BF"/>
                </a:solidFill>
              </a:rPr>
              <a:t> = </a:t>
            </a:r>
            <a:r>
              <a:rPr lang="en-US" sz="2000" dirty="0">
                <a:solidFill>
                  <a:srgbClr val="0000FF"/>
                </a:solidFill>
              </a:rPr>
              <a:t>53</a:t>
            </a:r>
          </a:p>
          <a:p>
            <a:pPr>
              <a:buClr>
                <a:srgbClr val="000000"/>
              </a:buClr>
            </a:pPr>
            <a:r>
              <a:rPr lang="en-US" sz="2400" dirty="0"/>
              <a:t>P(Forecast) = &lt;0.65,0.35&gt;</a:t>
            </a:r>
          </a:p>
          <a:p>
            <a:pPr>
              <a:buClr>
                <a:srgbClr val="000000"/>
              </a:buClr>
            </a:pPr>
            <a:r>
              <a:rPr lang="en-US" sz="2400" dirty="0"/>
              <a:t>Expected utility given forecast</a:t>
            </a:r>
          </a:p>
          <a:p>
            <a:pPr lvl="1">
              <a:buClr>
                <a:srgbClr val="000000"/>
              </a:buClr>
            </a:pPr>
            <a:r>
              <a:rPr lang="en-US" sz="2000" dirty="0">
                <a:solidFill>
                  <a:srgbClr val="C505BF"/>
                </a:solidFill>
              </a:rPr>
              <a:t> = </a:t>
            </a:r>
            <a:r>
              <a:rPr lang="en-US" sz="2000" dirty="0">
                <a:solidFill>
                  <a:srgbClr val="FF0000"/>
                </a:solidFill>
              </a:rPr>
              <a:t>0.65</a:t>
            </a:r>
            <a:r>
              <a:rPr lang="en-US" sz="2000" dirty="0">
                <a:solidFill>
                  <a:srgbClr val="C505BF"/>
                </a:solidFill>
              </a:rPr>
              <a:t>x</a:t>
            </a:r>
            <a:r>
              <a:rPr lang="en-US" sz="2000" dirty="0">
                <a:solidFill>
                  <a:srgbClr val="0000FF"/>
                </a:solidFill>
              </a:rPr>
              <a:t>89</a:t>
            </a:r>
            <a:r>
              <a:rPr lang="en-US" sz="2000" dirty="0">
                <a:solidFill>
                  <a:srgbClr val="C505BF"/>
                </a:solidFill>
              </a:rPr>
              <a:t> + </a:t>
            </a:r>
            <a:r>
              <a:rPr lang="en-US" sz="2000" dirty="0">
                <a:solidFill>
                  <a:srgbClr val="FF0000"/>
                </a:solidFill>
              </a:rPr>
              <a:t>0.35</a:t>
            </a:r>
            <a:r>
              <a:rPr lang="en-US" sz="2000" dirty="0">
                <a:solidFill>
                  <a:srgbClr val="C505BF"/>
                </a:solidFill>
              </a:rPr>
              <a:t>x</a:t>
            </a:r>
            <a:r>
              <a:rPr lang="en-US" sz="2000" dirty="0">
                <a:solidFill>
                  <a:srgbClr val="0000FF"/>
                </a:solidFill>
              </a:rPr>
              <a:t>53</a:t>
            </a:r>
            <a:r>
              <a:rPr lang="en-US" sz="2000" dirty="0">
                <a:solidFill>
                  <a:srgbClr val="C505BF"/>
                </a:solidFill>
              </a:rPr>
              <a:t> = </a:t>
            </a:r>
            <a:r>
              <a:rPr lang="en-US" sz="2000" dirty="0">
                <a:solidFill>
                  <a:srgbClr val="0000FF"/>
                </a:solidFill>
              </a:rPr>
              <a:t>76.4</a:t>
            </a:r>
          </a:p>
          <a:p>
            <a:pPr lvl="0">
              <a:buClr>
                <a:srgbClr val="000000"/>
              </a:buClr>
            </a:pPr>
            <a:r>
              <a:rPr lang="en-US" sz="2400" b="1" i="1" dirty="0">
                <a:solidFill>
                  <a:srgbClr val="FF0000"/>
                </a:solidFill>
              </a:rPr>
              <a:t>Value of information </a:t>
            </a:r>
            <a:r>
              <a:rPr lang="en-US" sz="2400" dirty="0">
                <a:solidFill>
                  <a:srgbClr val="333399"/>
                </a:solidFill>
              </a:rPr>
              <a:t>= </a:t>
            </a:r>
            <a:r>
              <a:rPr lang="en-US" sz="2400" dirty="0">
                <a:solidFill>
                  <a:srgbClr val="0000FF"/>
                </a:solidFill>
              </a:rPr>
              <a:t>76.4</a:t>
            </a:r>
            <a:r>
              <a:rPr lang="en-US" sz="2400" dirty="0">
                <a:solidFill>
                  <a:srgbClr val="333399"/>
                </a:solidFill>
              </a:rPr>
              <a:t>-</a:t>
            </a:r>
            <a:r>
              <a:rPr lang="en-US" sz="2400" dirty="0">
                <a:solidFill>
                  <a:srgbClr val="0000FF"/>
                </a:solidFill>
              </a:rPr>
              <a:t>70</a:t>
            </a:r>
            <a:r>
              <a:rPr lang="en-US" sz="2400" dirty="0">
                <a:solidFill>
                  <a:srgbClr val="333399"/>
                </a:solidFill>
              </a:rPr>
              <a:t> = </a:t>
            </a:r>
            <a:r>
              <a:rPr lang="en-US" sz="2400" dirty="0">
                <a:solidFill>
                  <a:srgbClr val="0000FF"/>
                </a:solidFill>
              </a:rPr>
              <a:t>6.4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endParaRPr lang="en-US" sz="1600" dirty="0">
              <a:solidFill>
                <a:srgbClr val="0000FF"/>
              </a:solidFill>
            </a:endParaRPr>
          </a:p>
          <a:p>
            <a:pPr lvl="1"/>
            <a:endParaRPr lang="en-US" sz="2000" dirty="0"/>
          </a:p>
          <a:p>
            <a:endParaRPr lang="en-US" sz="2400" dirty="0">
              <a:solidFill>
                <a:srgbClr val="0000FF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633093" y="4648200"/>
            <a:ext cx="1447800" cy="1470865"/>
            <a:chOff x="5867400" y="2514600"/>
            <a:chExt cx="2590800" cy="2632075"/>
          </a:xfrm>
        </p:grpSpPr>
        <p:cxnSp>
          <p:nvCxnSpPr>
            <p:cNvPr id="4" name="AutoShape 3"/>
            <p:cNvCxnSpPr>
              <a:cxnSpLocks noChangeShapeType="1"/>
              <a:stCxn id="5" idx="4"/>
              <a:endCxn id="6" idx="0"/>
            </p:cNvCxnSpPr>
            <p:nvPr/>
          </p:nvCxnSpPr>
          <p:spPr bwMode="auto">
            <a:xfrm>
              <a:off x="6478588" y="4114800"/>
              <a:ext cx="0" cy="4572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5867400" y="3540125"/>
              <a:ext cx="1222375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alibri"/>
                  <a:cs typeface="Calibri"/>
                </a:rPr>
                <a:t>Weather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5867400" y="4572000"/>
              <a:ext cx="1222375" cy="574675"/>
            </a:xfrm>
            <a:prstGeom prst="ellipse">
              <a:avLst/>
            </a:prstGeom>
            <a:solidFill>
              <a:srgbClr val="FF66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 dirty="0">
                  <a:latin typeface="Calibri"/>
                  <a:cs typeface="Calibri"/>
                </a:rPr>
                <a:t>bad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943600" y="2514600"/>
              <a:ext cx="1143000" cy="533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alibri"/>
                  <a:cs typeface="Calibri"/>
                </a:rPr>
                <a:t>Umbrella</a:t>
              </a:r>
            </a:p>
          </p:txBody>
        </p: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7620000" y="3124200"/>
              <a:ext cx="838200" cy="533400"/>
              <a:chOff x="4368" y="1728"/>
              <a:chExt cx="528" cy="336"/>
            </a:xfrm>
          </p:grpSpPr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200">
                  <a:latin typeface="Calibri"/>
                  <a:cs typeface="Calibri"/>
                </a:endParaRPr>
              </a:p>
            </p:txBody>
          </p:sp>
          <p:sp>
            <p:nvSpPr>
              <p:cNvPr id="10" name="Text Box 9"/>
              <p:cNvSpPr txBox="1">
                <a:spLocks noChangeArrowheads="1"/>
              </p:cNvSpPr>
              <p:nvPr/>
            </p:nvSpPr>
            <p:spPr bwMode="auto">
              <a:xfrm>
                <a:off x="4484" y="1730"/>
                <a:ext cx="240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200" dirty="0">
                    <a:latin typeface="Calibri"/>
                    <a:cs typeface="Calibri"/>
                  </a:rPr>
                  <a:t>U</a:t>
                </a:r>
              </a:p>
            </p:txBody>
          </p:sp>
        </p:grpSp>
        <p:cxnSp>
          <p:nvCxnSpPr>
            <p:cNvPr id="11" name="AutoShape 10"/>
            <p:cNvCxnSpPr>
              <a:cxnSpLocks noChangeShapeType="1"/>
              <a:stCxn id="7" idx="3"/>
            </p:cNvCxnSpPr>
            <p:nvPr/>
          </p:nvCxnSpPr>
          <p:spPr bwMode="auto">
            <a:xfrm>
              <a:off x="7086600" y="2781300"/>
              <a:ext cx="609600" cy="5715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" name="AutoShape 11"/>
            <p:cNvCxnSpPr>
              <a:cxnSpLocks noChangeShapeType="1"/>
            </p:cNvCxnSpPr>
            <p:nvPr/>
          </p:nvCxnSpPr>
          <p:spPr bwMode="auto">
            <a:xfrm flipV="1">
              <a:off x="7086600" y="3429000"/>
              <a:ext cx="609600" cy="3810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8" name="Group 17"/>
          <p:cNvGrpSpPr/>
          <p:nvPr/>
        </p:nvGrpSpPr>
        <p:grpSpPr>
          <a:xfrm>
            <a:off x="6889893" y="4648200"/>
            <a:ext cx="1447800" cy="1470865"/>
            <a:chOff x="5867400" y="2514600"/>
            <a:chExt cx="2590800" cy="2632075"/>
          </a:xfrm>
        </p:grpSpPr>
        <p:cxnSp>
          <p:nvCxnSpPr>
            <p:cNvPr id="19" name="AutoShape 3"/>
            <p:cNvCxnSpPr>
              <a:cxnSpLocks noChangeShapeType="1"/>
              <a:stCxn id="20" idx="4"/>
              <a:endCxn id="21" idx="0"/>
            </p:cNvCxnSpPr>
            <p:nvPr/>
          </p:nvCxnSpPr>
          <p:spPr bwMode="auto">
            <a:xfrm>
              <a:off x="6478588" y="4114800"/>
              <a:ext cx="0" cy="4572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5867400" y="3540125"/>
              <a:ext cx="1222375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alibri"/>
                  <a:cs typeface="Calibri"/>
                </a:rPr>
                <a:t>Weather</a:t>
              </a: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5867400" y="4572000"/>
              <a:ext cx="1222375" cy="574675"/>
            </a:xfrm>
            <a:prstGeom prst="ellipse">
              <a:avLst/>
            </a:prstGeom>
            <a:solidFill>
              <a:srgbClr val="18FF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2000" dirty="0">
                  <a:latin typeface="Calibri"/>
                  <a:cs typeface="Calibri"/>
                </a:rPr>
                <a:t>good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5943600" y="2514600"/>
              <a:ext cx="1143000" cy="533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alibri"/>
                  <a:cs typeface="Calibri"/>
                </a:rPr>
                <a:t>Umbrella</a:t>
              </a:r>
            </a:p>
          </p:txBody>
        </p:sp>
        <p:grpSp>
          <p:nvGrpSpPr>
            <p:cNvPr id="23" name="Group 22"/>
            <p:cNvGrpSpPr>
              <a:grpSpLocks/>
            </p:cNvGrpSpPr>
            <p:nvPr/>
          </p:nvGrpSpPr>
          <p:grpSpPr bwMode="auto">
            <a:xfrm>
              <a:off x="7620000" y="3124200"/>
              <a:ext cx="838200" cy="533400"/>
              <a:chOff x="4368" y="1728"/>
              <a:chExt cx="528" cy="336"/>
            </a:xfrm>
          </p:grpSpPr>
          <p:sp>
            <p:nvSpPr>
              <p:cNvPr id="26" name="Freeform 25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200">
                  <a:latin typeface="Calibri"/>
                  <a:cs typeface="Calibri"/>
                </a:endParaRPr>
              </a:p>
            </p:txBody>
          </p:sp>
          <p:sp>
            <p:nvSpPr>
              <p:cNvPr id="27" name="Text Box 9"/>
              <p:cNvSpPr txBox="1">
                <a:spLocks noChangeArrowheads="1"/>
              </p:cNvSpPr>
              <p:nvPr/>
            </p:nvSpPr>
            <p:spPr bwMode="auto">
              <a:xfrm>
                <a:off x="4484" y="1730"/>
                <a:ext cx="240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200" dirty="0">
                    <a:latin typeface="Calibri"/>
                    <a:cs typeface="Calibri"/>
                  </a:rPr>
                  <a:t>U</a:t>
                </a:r>
              </a:p>
            </p:txBody>
          </p:sp>
        </p:grpSp>
        <p:cxnSp>
          <p:nvCxnSpPr>
            <p:cNvPr id="24" name="AutoShape 10"/>
            <p:cNvCxnSpPr>
              <a:cxnSpLocks noChangeShapeType="1"/>
              <a:stCxn id="22" idx="3"/>
            </p:cNvCxnSpPr>
            <p:nvPr/>
          </p:nvCxnSpPr>
          <p:spPr bwMode="auto">
            <a:xfrm>
              <a:off x="7086600" y="2781300"/>
              <a:ext cx="609600" cy="5715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" name="AutoShape 11"/>
            <p:cNvCxnSpPr>
              <a:cxnSpLocks noChangeShapeType="1"/>
            </p:cNvCxnSpPr>
            <p:nvPr/>
          </p:nvCxnSpPr>
          <p:spPr bwMode="auto">
            <a:xfrm flipV="1">
              <a:off x="7086600" y="3429000"/>
              <a:ext cx="609600" cy="3810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8" name="Group 27"/>
          <p:cNvGrpSpPr/>
          <p:nvPr/>
        </p:nvGrpSpPr>
        <p:grpSpPr>
          <a:xfrm>
            <a:off x="8293100" y="1409700"/>
            <a:ext cx="1447800" cy="1470865"/>
            <a:chOff x="5867400" y="2514600"/>
            <a:chExt cx="2590800" cy="2632075"/>
          </a:xfrm>
        </p:grpSpPr>
        <p:cxnSp>
          <p:nvCxnSpPr>
            <p:cNvPr id="29" name="AutoShape 3"/>
            <p:cNvCxnSpPr>
              <a:cxnSpLocks noChangeShapeType="1"/>
              <a:stCxn id="30" idx="4"/>
              <a:endCxn id="31" idx="0"/>
            </p:cNvCxnSpPr>
            <p:nvPr/>
          </p:nvCxnSpPr>
          <p:spPr bwMode="auto">
            <a:xfrm>
              <a:off x="6478588" y="4114800"/>
              <a:ext cx="0" cy="4572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5867400" y="3540125"/>
              <a:ext cx="1222375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alibri"/>
                  <a:cs typeface="Calibri"/>
                </a:rPr>
                <a:t>Weather</a:t>
              </a: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5867400" y="4572000"/>
              <a:ext cx="1222375" cy="5746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sz="1100" dirty="0">
                  <a:latin typeface="Calibri"/>
                  <a:cs typeface="Calibri"/>
                </a:rPr>
                <a:t>Forecast</a:t>
              </a: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5943600" y="2514600"/>
              <a:ext cx="1143000" cy="533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alibri"/>
                  <a:cs typeface="Calibri"/>
                </a:rPr>
                <a:t>Umbrella</a:t>
              </a:r>
            </a:p>
          </p:txBody>
        </p: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7620000" y="3124200"/>
              <a:ext cx="838200" cy="533400"/>
              <a:chOff x="4368" y="1728"/>
              <a:chExt cx="528" cy="336"/>
            </a:xfrm>
          </p:grpSpPr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200">
                  <a:latin typeface="Calibri"/>
                  <a:cs typeface="Calibri"/>
                </a:endParaRPr>
              </a:p>
            </p:txBody>
          </p:sp>
          <p:sp>
            <p:nvSpPr>
              <p:cNvPr id="37" name="Text Box 9"/>
              <p:cNvSpPr txBox="1">
                <a:spLocks noChangeArrowheads="1"/>
              </p:cNvSpPr>
              <p:nvPr/>
            </p:nvSpPr>
            <p:spPr bwMode="auto">
              <a:xfrm>
                <a:off x="4484" y="1730"/>
                <a:ext cx="240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200" dirty="0">
                    <a:latin typeface="Calibri"/>
                    <a:cs typeface="Calibri"/>
                  </a:rPr>
                  <a:t>U</a:t>
                </a:r>
              </a:p>
            </p:txBody>
          </p:sp>
        </p:grpSp>
        <p:cxnSp>
          <p:nvCxnSpPr>
            <p:cNvPr id="34" name="AutoShape 10"/>
            <p:cNvCxnSpPr>
              <a:cxnSpLocks noChangeShapeType="1"/>
              <a:stCxn id="32" idx="3"/>
            </p:cNvCxnSpPr>
            <p:nvPr/>
          </p:nvCxnSpPr>
          <p:spPr bwMode="auto">
            <a:xfrm>
              <a:off x="7086600" y="2781300"/>
              <a:ext cx="609600" cy="5715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5" name="AutoShape 11"/>
            <p:cNvCxnSpPr>
              <a:cxnSpLocks noChangeShapeType="1"/>
            </p:cNvCxnSpPr>
            <p:nvPr/>
          </p:nvCxnSpPr>
          <p:spPr bwMode="auto">
            <a:xfrm flipV="1">
              <a:off x="7086600" y="3429000"/>
              <a:ext cx="609600" cy="3810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8" name="Rectangle 37"/>
          <p:cNvSpPr/>
          <p:nvPr/>
        </p:nvSpPr>
        <p:spPr>
          <a:xfrm>
            <a:off x="812800" y="1498599"/>
            <a:ext cx="4178300" cy="393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43000" y="3098799"/>
            <a:ext cx="4800600" cy="393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43000" y="4622799"/>
            <a:ext cx="4572000" cy="393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8915400" y="6096000"/>
            <a:ext cx="2089293" cy="609600"/>
            <a:chOff x="6140307" y="6096000"/>
            <a:chExt cx="2089293" cy="609600"/>
          </a:xfrm>
        </p:grpSpPr>
        <p:sp>
          <p:nvSpPr>
            <p:cNvPr id="47" name="AutoShape 19"/>
            <p:cNvSpPr>
              <a:spLocks noChangeArrowheads="1"/>
            </p:cNvSpPr>
            <p:nvPr/>
          </p:nvSpPr>
          <p:spPr bwMode="auto">
            <a:xfrm>
              <a:off x="7027583" y="6096000"/>
              <a:ext cx="382588" cy="271463"/>
            </a:xfrm>
            <a:prstGeom prst="triangle">
              <a:avLst>
                <a:gd name="adj" fmla="val 50000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cxnSp>
          <p:nvCxnSpPr>
            <p:cNvPr id="48" name="AutoShape 10"/>
            <p:cNvCxnSpPr>
              <a:cxnSpLocks noChangeShapeType="1"/>
            </p:cNvCxnSpPr>
            <p:nvPr/>
          </p:nvCxnSpPr>
          <p:spPr bwMode="auto">
            <a:xfrm>
              <a:off x="7226300" y="6359338"/>
              <a:ext cx="698500" cy="18977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9" name="AutoShape 10"/>
            <p:cNvCxnSpPr>
              <a:cxnSpLocks noChangeShapeType="1"/>
            </p:cNvCxnSpPr>
            <p:nvPr/>
          </p:nvCxnSpPr>
          <p:spPr bwMode="auto">
            <a:xfrm flipH="1">
              <a:off x="6477000" y="6359338"/>
              <a:ext cx="741082" cy="20134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0" name="TextBox 49"/>
            <p:cNvSpPr txBox="1"/>
            <p:nvPr/>
          </p:nvSpPr>
          <p:spPr>
            <a:xfrm>
              <a:off x="6259015" y="6138446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505BF"/>
                  </a:solidFill>
                </a:rPr>
                <a:t>leave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467600" y="6126778"/>
              <a:ext cx="5724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505BF"/>
                  </a:solidFill>
                </a:rPr>
                <a:t>take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40307" y="6367046"/>
              <a:ext cx="4128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sz="1600" dirty="0">
                  <a:solidFill>
                    <a:srgbClr val="0000FF"/>
                  </a:solidFill>
                </a:rPr>
                <a:t>34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816707" y="6367046"/>
              <a:ext cx="4128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sz="1600" dirty="0">
                  <a:solidFill>
                    <a:srgbClr val="0000FF"/>
                  </a:solidFill>
                </a:rPr>
                <a:t>53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7010400" y="3022600"/>
            <a:ext cx="3276600" cy="821154"/>
            <a:chOff x="7010400" y="3022600"/>
            <a:chExt cx="3276600" cy="821154"/>
          </a:xfrm>
        </p:grpSpPr>
        <p:sp>
          <p:nvSpPr>
            <p:cNvPr id="41" name="AutoShape 19"/>
            <p:cNvSpPr>
              <a:spLocks noChangeArrowheads="1"/>
            </p:cNvSpPr>
            <p:nvPr/>
          </p:nvSpPr>
          <p:spPr bwMode="auto">
            <a:xfrm>
              <a:off x="8483601" y="3022600"/>
              <a:ext cx="382588" cy="271463"/>
            </a:xfrm>
            <a:prstGeom prst="triangle">
              <a:avLst>
                <a:gd name="adj" fmla="val 50000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cxnSp>
          <p:nvCxnSpPr>
            <p:cNvPr id="42" name="AutoShape 10"/>
            <p:cNvCxnSpPr>
              <a:cxnSpLocks noChangeShapeType="1"/>
            </p:cNvCxnSpPr>
            <p:nvPr/>
          </p:nvCxnSpPr>
          <p:spPr bwMode="auto">
            <a:xfrm>
              <a:off x="8682318" y="3285938"/>
              <a:ext cx="1274482" cy="3462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4" name="AutoShape 10"/>
            <p:cNvCxnSpPr>
              <a:cxnSpLocks noChangeShapeType="1"/>
            </p:cNvCxnSpPr>
            <p:nvPr/>
          </p:nvCxnSpPr>
          <p:spPr bwMode="auto">
            <a:xfrm flipH="1">
              <a:off x="7399618" y="3285938"/>
              <a:ext cx="1274482" cy="3462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5" name="TextBox 44"/>
            <p:cNvSpPr txBox="1"/>
            <p:nvPr/>
          </p:nvSpPr>
          <p:spPr>
            <a:xfrm>
              <a:off x="7429500" y="3135868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505BF"/>
                  </a:solidFill>
                </a:rPr>
                <a:t>leave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154615" y="3124200"/>
              <a:ext cx="5724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505BF"/>
                  </a:solidFill>
                </a:rPr>
                <a:t>take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010400" y="3505200"/>
              <a:ext cx="4128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sz="1600" dirty="0">
                  <a:solidFill>
                    <a:srgbClr val="0000FF"/>
                  </a:solidFill>
                </a:rPr>
                <a:t>70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874107" y="3505200"/>
              <a:ext cx="4128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sz="1600" dirty="0">
                  <a:solidFill>
                    <a:srgbClr val="0000FF"/>
                  </a:solidFill>
                </a:rPr>
                <a:t>35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172200" y="6096000"/>
            <a:ext cx="2063893" cy="609600"/>
            <a:chOff x="8959707" y="6096000"/>
            <a:chExt cx="2063893" cy="609600"/>
          </a:xfrm>
        </p:grpSpPr>
        <p:sp>
          <p:nvSpPr>
            <p:cNvPr id="63" name="AutoShape 19"/>
            <p:cNvSpPr>
              <a:spLocks noChangeArrowheads="1"/>
            </p:cNvSpPr>
            <p:nvPr/>
          </p:nvSpPr>
          <p:spPr bwMode="auto">
            <a:xfrm>
              <a:off x="9821583" y="6096000"/>
              <a:ext cx="382588" cy="271463"/>
            </a:xfrm>
            <a:prstGeom prst="triangle">
              <a:avLst>
                <a:gd name="adj" fmla="val 50000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cxnSp>
          <p:nvCxnSpPr>
            <p:cNvPr id="64" name="AutoShape 10"/>
            <p:cNvCxnSpPr>
              <a:cxnSpLocks noChangeShapeType="1"/>
            </p:cNvCxnSpPr>
            <p:nvPr/>
          </p:nvCxnSpPr>
          <p:spPr bwMode="auto">
            <a:xfrm>
              <a:off x="10020300" y="6359338"/>
              <a:ext cx="698500" cy="18977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5" name="TextBox 64"/>
            <p:cNvSpPr txBox="1"/>
            <p:nvPr/>
          </p:nvSpPr>
          <p:spPr>
            <a:xfrm>
              <a:off x="9053015" y="6138446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505BF"/>
                  </a:solidFill>
                </a:rPr>
                <a:t>leave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261600" y="6126778"/>
              <a:ext cx="5724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505BF"/>
                  </a:solidFill>
                </a:rPr>
                <a:t>take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959707" y="6367046"/>
              <a:ext cx="4128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sz="1600" dirty="0">
                  <a:solidFill>
                    <a:srgbClr val="0000FF"/>
                  </a:solidFill>
                </a:rPr>
                <a:t>89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610707" y="6367046"/>
              <a:ext cx="4128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sz="1600" dirty="0">
                  <a:solidFill>
                    <a:srgbClr val="0000FF"/>
                  </a:solidFill>
                </a:rPr>
                <a:t>25</a:t>
              </a:r>
            </a:p>
          </p:txBody>
        </p:sp>
        <p:cxnSp>
          <p:nvCxnSpPr>
            <p:cNvPr id="69" name="AutoShape 10"/>
            <p:cNvCxnSpPr>
              <a:cxnSpLocks noChangeShapeType="1"/>
            </p:cNvCxnSpPr>
            <p:nvPr/>
          </p:nvCxnSpPr>
          <p:spPr bwMode="auto">
            <a:xfrm flipH="1">
              <a:off x="9271000" y="6351857"/>
              <a:ext cx="741082" cy="20134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85" name="Group 84"/>
          <p:cNvGrpSpPr/>
          <p:nvPr/>
        </p:nvGrpSpPr>
        <p:grpSpPr>
          <a:xfrm>
            <a:off x="7620000" y="3276600"/>
            <a:ext cx="1096975" cy="914400"/>
            <a:chOff x="7620000" y="3276600"/>
            <a:chExt cx="1096975" cy="914400"/>
          </a:xfrm>
        </p:grpSpPr>
        <p:cxnSp>
          <p:nvCxnSpPr>
            <p:cNvPr id="70" name="AutoShape 10"/>
            <p:cNvCxnSpPr>
              <a:cxnSpLocks noChangeShapeType="1"/>
            </p:cNvCxnSpPr>
            <p:nvPr/>
          </p:nvCxnSpPr>
          <p:spPr bwMode="auto">
            <a:xfrm>
              <a:off x="8686800" y="3276600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72" name="TextBox 71"/>
            <p:cNvSpPr txBox="1"/>
            <p:nvPr/>
          </p:nvSpPr>
          <p:spPr>
            <a:xfrm>
              <a:off x="7620000" y="3733800"/>
              <a:ext cx="10969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505BF"/>
                  </a:solidFill>
                </a:rPr>
                <a:t>observe F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772400" y="4191000"/>
            <a:ext cx="1803214" cy="609600"/>
            <a:chOff x="7772400" y="4191000"/>
            <a:chExt cx="1803214" cy="609600"/>
          </a:xfrm>
        </p:grpSpPr>
        <p:cxnSp>
          <p:nvCxnSpPr>
            <p:cNvPr id="74" name="AutoShape 10"/>
            <p:cNvCxnSpPr>
              <a:cxnSpLocks noChangeShapeType="1"/>
            </p:cNvCxnSpPr>
            <p:nvPr/>
          </p:nvCxnSpPr>
          <p:spPr bwMode="auto">
            <a:xfrm>
              <a:off x="8674100" y="4454338"/>
              <a:ext cx="698500" cy="3462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" name="AutoShape 10"/>
            <p:cNvCxnSpPr>
              <a:cxnSpLocks noChangeShapeType="1"/>
            </p:cNvCxnSpPr>
            <p:nvPr/>
          </p:nvCxnSpPr>
          <p:spPr bwMode="auto">
            <a:xfrm flipH="1">
              <a:off x="7924800" y="4454338"/>
              <a:ext cx="741082" cy="3462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73" name="Oval 25"/>
            <p:cNvSpPr>
              <a:spLocks noChangeArrowheads="1"/>
            </p:cNvSpPr>
            <p:nvPr/>
          </p:nvSpPr>
          <p:spPr bwMode="auto">
            <a:xfrm>
              <a:off x="8534400" y="4191000"/>
              <a:ext cx="282576" cy="282576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991600" y="4309646"/>
              <a:ext cx="5840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sz="1600" dirty="0">
                  <a:solidFill>
                    <a:srgbClr val="FF0000"/>
                  </a:solidFill>
                </a:rPr>
                <a:t>0.35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772400" y="4309646"/>
              <a:ext cx="5840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sz="1600" dirty="0">
                  <a:solidFill>
                    <a:srgbClr val="FF0000"/>
                  </a:solidFill>
                </a:rPr>
                <a:t>0.65</a:t>
              </a:r>
            </a:p>
          </p:txBody>
        </p:sp>
      </p:grpSp>
      <p:sp>
        <p:nvSpPr>
          <p:cNvPr id="83" name="Rounded Rectangular Callout 82"/>
          <p:cNvSpPr/>
          <p:nvPr/>
        </p:nvSpPr>
        <p:spPr>
          <a:xfrm>
            <a:off x="3124200" y="3886200"/>
            <a:ext cx="2667000" cy="457200"/>
          </a:xfrm>
          <a:prstGeom prst="wedgeRoundRectCallout">
            <a:avLst>
              <a:gd name="adj1" fmla="val -83690"/>
              <a:gd name="adj2" fmla="val 233796"/>
              <a:gd name="adj3" fmla="val 16667"/>
            </a:avLst>
          </a:prstGeom>
          <a:solidFill>
            <a:srgbClr val="FFFFFF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Bayes net inference!</a:t>
            </a:r>
          </a:p>
        </p:txBody>
      </p:sp>
    </p:spTree>
    <p:extLst>
      <p:ext uri="{BB962C8B-B14F-4D97-AF65-F5344CB8AC3E}">
        <p14:creationId xmlns:p14="http://schemas.microsoft.com/office/powerpoint/2010/main" val="427831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83" grpId="0" animBg="1"/>
      <p:bldP spid="8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of information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7001"/>
            <a:ext cx="12192000" cy="4729164"/>
          </a:xfrm>
        </p:spPr>
        <p:txBody>
          <a:bodyPr/>
          <a:lstStyle/>
          <a:p>
            <a:r>
              <a:rPr lang="en-US" sz="2800" dirty="0"/>
              <a:t>General idea: value of information = </a:t>
            </a:r>
            <a:r>
              <a:rPr lang="en-US" sz="2800" b="1" i="1" dirty="0">
                <a:solidFill>
                  <a:srgbClr val="0000FF"/>
                </a:solidFill>
              </a:rPr>
              <a:t>expected improvement in decision quality</a:t>
            </a:r>
            <a:r>
              <a:rPr lang="en-US" sz="2800" dirty="0"/>
              <a:t> from observing value of a variable </a:t>
            </a:r>
          </a:p>
          <a:p>
            <a:pPr lvl="1"/>
            <a:r>
              <a:rPr lang="en-US" sz="2400" dirty="0"/>
              <a:t>E.g., oil company deciding on seismic exploration and test drilling</a:t>
            </a:r>
          </a:p>
          <a:p>
            <a:pPr lvl="1"/>
            <a:r>
              <a:rPr lang="en-US" sz="2400" dirty="0"/>
              <a:t>E.g., doctor deciding whether to order a blood test</a:t>
            </a:r>
          </a:p>
          <a:p>
            <a:pPr lvl="1"/>
            <a:r>
              <a:rPr lang="en-US" sz="2400" dirty="0"/>
              <a:t>E.g., person deciding on whether to look before crossing the road</a:t>
            </a:r>
          </a:p>
          <a:p>
            <a:r>
              <a:rPr lang="en-US" sz="2800" dirty="0"/>
              <a:t>Key point: decision network contains everything needed to compute it!</a:t>
            </a:r>
          </a:p>
          <a:p>
            <a:r>
              <a:rPr lang="en-US" sz="2800" dirty="0">
                <a:solidFill>
                  <a:srgbClr val="C505BF"/>
                </a:solidFill>
              </a:rPr>
              <a:t>VPI(</a:t>
            </a:r>
            <a:r>
              <a:rPr lang="en-US" sz="2800" i="1" dirty="0" err="1">
                <a:solidFill>
                  <a:srgbClr val="C505BF"/>
                </a:solidFill>
              </a:rPr>
              <a:t>E</a:t>
            </a:r>
            <a:r>
              <a:rPr lang="en-US" i="1" baseline="-25000" dirty="0" err="1">
                <a:solidFill>
                  <a:srgbClr val="C505BF"/>
                </a:solidFill>
              </a:rPr>
              <a:t>i</a:t>
            </a:r>
            <a:r>
              <a:rPr lang="en-US" sz="2800" dirty="0">
                <a:solidFill>
                  <a:srgbClr val="C505BF"/>
                </a:solidFill>
              </a:rPr>
              <a:t> | e) = </a:t>
            </a:r>
            <a:r>
              <a:rPr lang="en-US" sz="3600" dirty="0">
                <a:solidFill>
                  <a:srgbClr val="C505BF"/>
                </a:solidFill>
              </a:rPr>
              <a:t>[</a:t>
            </a:r>
            <a:r>
              <a:rPr lang="en-US" sz="2800" dirty="0">
                <a:solidFill>
                  <a:srgbClr val="C505BF"/>
                </a:solidFill>
              </a:rPr>
              <a:t> 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sz="2800" i="1" baseline="-25000" dirty="0" err="1">
                <a:solidFill>
                  <a:srgbClr val="CC00CC"/>
                </a:solidFill>
                <a:sym typeface="Symbol"/>
              </a:rPr>
              <a:t>e</a:t>
            </a:r>
            <a:r>
              <a:rPr lang="en-US" sz="2800" i="1" baseline="-41000" dirty="0" err="1">
                <a:solidFill>
                  <a:srgbClr val="CC00CC"/>
                </a:solidFill>
                <a:sym typeface="Symbol"/>
              </a:rPr>
              <a:t>i</a:t>
            </a:r>
            <a:r>
              <a:rPr lang="en-US" sz="2800" baseline="-41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 err="1">
                <a:solidFill>
                  <a:srgbClr val="CC00CC"/>
                </a:solidFill>
                <a:sym typeface="Symbol"/>
              </a:rPr>
              <a:t>e</a:t>
            </a:r>
            <a:r>
              <a:rPr lang="en-US" sz="2800" i="1" baseline="-25000" dirty="0" err="1">
                <a:solidFill>
                  <a:srgbClr val="CC00CC"/>
                </a:solidFill>
                <a:sym typeface="Symbol"/>
              </a:rPr>
              <a:t>i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 |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e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 </a:t>
            </a:r>
            <a:r>
              <a:rPr lang="en-US" sz="2800" dirty="0" err="1">
                <a:solidFill>
                  <a:srgbClr val="CC00CC"/>
                </a:solidFill>
                <a:sym typeface="Symbol"/>
              </a:rPr>
              <a:t>max</a:t>
            </a:r>
            <a:r>
              <a:rPr lang="en-US" sz="2800" i="1" baseline="-25000" dirty="0" err="1">
                <a:solidFill>
                  <a:srgbClr val="CC00CC"/>
                </a:solidFill>
                <a:sym typeface="Symbol"/>
              </a:rPr>
              <a:t>a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 EU(</a:t>
            </a:r>
            <a:r>
              <a:rPr lang="en-US" sz="2800" i="1" dirty="0" err="1">
                <a:solidFill>
                  <a:srgbClr val="CC00CC"/>
                </a:solidFill>
                <a:sym typeface="Symbol"/>
              </a:rPr>
              <a:t>a</a:t>
            </a:r>
            <a:r>
              <a:rPr lang="en-US" sz="2800" dirty="0" err="1">
                <a:solidFill>
                  <a:srgbClr val="CC00CC"/>
                </a:solidFill>
                <a:sym typeface="Symbol"/>
              </a:rPr>
              <a:t>|</a:t>
            </a:r>
            <a:r>
              <a:rPr lang="en-US" sz="2800" i="1" dirty="0" err="1">
                <a:solidFill>
                  <a:srgbClr val="CC00CC"/>
                </a:solidFill>
                <a:sym typeface="Symbol"/>
              </a:rPr>
              <a:t>e</a:t>
            </a:r>
            <a:r>
              <a:rPr lang="en-US" sz="2800" i="1" baseline="-25000" dirty="0" err="1">
                <a:solidFill>
                  <a:srgbClr val="CC00CC"/>
                </a:solidFill>
                <a:sym typeface="Symbol"/>
              </a:rPr>
              <a:t>i</a:t>
            </a:r>
            <a:r>
              <a:rPr lang="en-US" sz="2800" dirty="0" err="1">
                <a:solidFill>
                  <a:srgbClr val="CC00CC"/>
                </a:solidFill>
                <a:sym typeface="Symbol"/>
              </a:rPr>
              <a:t>,</a:t>
            </a:r>
            <a:r>
              <a:rPr lang="en-US" sz="2800" i="1" dirty="0" err="1">
                <a:solidFill>
                  <a:srgbClr val="CC00CC"/>
                </a:solidFill>
                <a:sym typeface="Symbol"/>
              </a:rPr>
              <a:t>e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 </a:t>
            </a:r>
            <a:r>
              <a:rPr lang="en-US" sz="3600" dirty="0">
                <a:solidFill>
                  <a:srgbClr val="CC00CC"/>
                </a:solidFill>
                <a:sym typeface="Symbol"/>
              </a:rPr>
              <a:t>]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 - </a:t>
            </a:r>
            <a:r>
              <a:rPr lang="en-US" sz="2800" dirty="0" err="1">
                <a:solidFill>
                  <a:srgbClr val="CC00CC"/>
                </a:solidFill>
                <a:sym typeface="Symbol"/>
              </a:rPr>
              <a:t>max</a:t>
            </a:r>
            <a:r>
              <a:rPr lang="en-US" sz="2800" i="1" baseline="-25000" dirty="0" err="1">
                <a:solidFill>
                  <a:srgbClr val="CC00CC"/>
                </a:solidFill>
                <a:sym typeface="Symbol"/>
              </a:rPr>
              <a:t>a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 EU(</a:t>
            </a:r>
            <a:r>
              <a:rPr lang="en-US" sz="2800" i="1" dirty="0" err="1">
                <a:solidFill>
                  <a:srgbClr val="CC00CC"/>
                </a:solidFill>
                <a:sym typeface="Symbol"/>
              </a:rPr>
              <a:t>a</a:t>
            </a:r>
            <a:r>
              <a:rPr lang="en-US" sz="2800" dirty="0" err="1">
                <a:solidFill>
                  <a:srgbClr val="CC00CC"/>
                </a:solidFill>
                <a:sym typeface="Symbol"/>
              </a:rPr>
              <a:t>|</a:t>
            </a:r>
            <a:r>
              <a:rPr lang="en-US" sz="2800" i="1" dirty="0" err="1">
                <a:solidFill>
                  <a:srgbClr val="CC00CC"/>
                </a:solidFill>
                <a:sym typeface="Symbol"/>
              </a:rPr>
              <a:t>e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7526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VPI Properties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4953000"/>
            <a:ext cx="2438400" cy="162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199" y="2895600"/>
            <a:ext cx="2397201" cy="1703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371600"/>
            <a:ext cx="4114800" cy="12398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2400" y="1828800"/>
            <a:ext cx="9448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VPI is non-negative! </a:t>
            </a:r>
            <a:r>
              <a:rPr lang="en-US" sz="2400" dirty="0">
                <a:solidFill>
                  <a:srgbClr val="C505BF"/>
                </a:solidFill>
              </a:rPr>
              <a:t>VPI(</a:t>
            </a:r>
            <a:r>
              <a:rPr lang="en-US" sz="2400" i="1" dirty="0" err="1">
                <a:solidFill>
                  <a:srgbClr val="C505BF"/>
                </a:solidFill>
              </a:rPr>
              <a:t>E</a:t>
            </a:r>
            <a:r>
              <a:rPr lang="en-US" sz="2400" i="1" baseline="-25000" dirty="0" err="1">
                <a:solidFill>
                  <a:srgbClr val="C505BF"/>
                </a:solidFill>
              </a:rPr>
              <a:t>i</a:t>
            </a:r>
            <a:r>
              <a:rPr lang="en-US" sz="2400" dirty="0">
                <a:solidFill>
                  <a:srgbClr val="C505BF"/>
                </a:solidFill>
              </a:rPr>
              <a:t> | e) </a:t>
            </a:r>
            <a:r>
              <a:rPr lang="en-US" sz="2400" dirty="0">
                <a:solidFill>
                  <a:srgbClr val="C505BF"/>
                </a:solidFill>
                <a:sym typeface="Symbol"/>
              </a:rPr>
              <a:t></a:t>
            </a:r>
            <a:r>
              <a:rPr lang="en-US" sz="2400" dirty="0">
                <a:solidFill>
                  <a:srgbClr val="C505BF"/>
                </a:solidFill>
              </a:rPr>
              <a:t> 0</a:t>
            </a:r>
          </a:p>
          <a:p>
            <a:endParaRPr lang="en-US" sz="2400" dirty="0">
              <a:solidFill>
                <a:srgbClr val="C505BF"/>
              </a:solidFill>
            </a:endParaRPr>
          </a:p>
          <a:p>
            <a:endParaRPr lang="en-US" sz="2400" dirty="0">
              <a:solidFill>
                <a:srgbClr val="C505BF"/>
              </a:solidFill>
            </a:endParaRPr>
          </a:p>
          <a:p>
            <a:endParaRPr lang="en-US" sz="2400" dirty="0">
              <a:solidFill>
                <a:srgbClr val="C505BF"/>
              </a:solidFill>
            </a:endParaRPr>
          </a:p>
          <a:p>
            <a:r>
              <a:rPr lang="en-US" sz="2400" dirty="0"/>
              <a:t>VPI is not (usually) additive: </a:t>
            </a:r>
            <a:r>
              <a:rPr lang="en-US" sz="2400" dirty="0">
                <a:solidFill>
                  <a:srgbClr val="C505BF"/>
                </a:solidFill>
              </a:rPr>
              <a:t>VPI(</a:t>
            </a:r>
            <a:r>
              <a:rPr lang="en-US" sz="2400" i="1" dirty="0" err="1">
                <a:solidFill>
                  <a:srgbClr val="C505BF"/>
                </a:solidFill>
              </a:rPr>
              <a:t>E</a:t>
            </a:r>
            <a:r>
              <a:rPr lang="en-US" sz="2400" i="1" baseline="-25000" dirty="0" err="1">
                <a:solidFill>
                  <a:srgbClr val="C505BF"/>
                </a:solidFill>
              </a:rPr>
              <a:t>i</a:t>
            </a:r>
            <a:r>
              <a:rPr lang="en-US" sz="2400" dirty="0">
                <a:solidFill>
                  <a:srgbClr val="C505BF"/>
                </a:solidFill>
              </a:rPr>
              <a:t> , </a:t>
            </a:r>
            <a:r>
              <a:rPr lang="en-US" sz="2400" i="1" dirty="0" err="1">
                <a:solidFill>
                  <a:srgbClr val="C505BF"/>
                </a:solidFill>
              </a:rPr>
              <a:t>E</a:t>
            </a:r>
            <a:r>
              <a:rPr lang="en-US" sz="2400" i="1" baseline="-25000" dirty="0" err="1">
                <a:solidFill>
                  <a:srgbClr val="C505BF"/>
                </a:solidFill>
              </a:rPr>
              <a:t>j</a:t>
            </a:r>
            <a:r>
              <a:rPr lang="en-US" sz="2400" dirty="0">
                <a:solidFill>
                  <a:srgbClr val="C505BF"/>
                </a:solidFill>
              </a:rPr>
              <a:t> | e) </a:t>
            </a:r>
            <a:r>
              <a:rPr lang="en-US" sz="2400" dirty="0">
                <a:solidFill>
                  <a:srgbClr val="C505BF"/>
                </a:solidFill>
                <a:sym typeface="Symbol"/>
              </a:rPr>
              <a:t></a:t>
            </a:r>
            <a:r>
              <a:rPr lang="en-US" sz="2400" dirty="0">
                <a:solidFill>
                  <a:srgbClr val="C505BF"/>
                </a:solidFill>
              </a:rPr>
              <a:t> VPI(</a:t>
            </a:r>
            <a:r>
              <a:rPr lang="en-US" sz="2400" i="1" dirty="0" err="1">
                <a:solidFill>
                  <a:srgbClr val="C505BF"/>
                </a:solidFill>
              </a:rPr>
              <a:t>E</a:t>
            </a:r>
            <a:r>
              <a:rPr lang="en-US" sz="2400" i="1" baseline="-25000" dirty="0" err="1">
                <a:solidFill>
                  <a:srgbClr val="C505BF"/>
                </a:solidFill>
              </a:rPr>
              <a:t>i</a:t>
            </a:r>
            <a:r>
              <a:rPr lang="en-US" sz="2400" dirty="0">
                <a:solidFill>
                  <a:srgbClr val="C505BF"/>
                </a:solidFill>
              </a:rPr>
              <a:t> | e) + VPI(</a:t>
            </a:r>
            <a:r>
              <a:rPr lang="en-US" sz="2400" i="1" dirty="0" err="1">
                <a:solidFill>
                  <a:srgbClr val="C505BF"/>
                </a:solidFill>
              </a:rPr>
              <a:t>E</a:t>
            </a:r>
            <a:r>
              <a:rPr lang="en-US" sz="2400" i="1" baseline="-25000" dirty="0" err="1">
                <a:solidFill>
                  <a:srgbClr val="C505BF"/>
                </a:solidFill>
              </a:rPr>
              <a:t>j</a:t>
            </a:r>
            <a:r>
              <a:rPr lang="en-US" sz="2400" dirty="0">
                <a:solidFill>
                  <a:srgbClr val="C505BF"/>
                </a:solidFill>
              </a:rPr>
              <a:t> | e) </a:t>
            </a:r>
          </a:p>
          <a:p>
            <a:endParaRPr lang="en-US" sz="2400" dirty="0">
              <a:solidFill>
                <a:srgbClr val="C505BF"/>
              </a:solidFill>
            </a:endParaRPr>
          </a:p>
          <a:p>
            <a:endParaRPr lang="en-US" sz="2400" dirty="0">
              <a:solidFill>
                <a:srgbClr val="C505BF"/>
              </a:solidFill>
            </a:endParaRPr>
          </a:p>
          <a:p>
            <a:endParaRPr lang="en-US" sz="2400" dirty="0">
              <a:solidFill>
                <a:srgbClr val="C505BF"/>
              </a:solidFill>
            </a:endParaRPr>
          </a:p>
          <a:p>
            <a:r>
              <a:rPr lang="en-US" sz="2400" dirty="0"/>
              <a:t>VPI is order-independent: </a:t>
            </a:r>
            <a:r>
              <a:rPr lang="en-US" sz="2400" dirty="0">
                <a:solidFill>
                  <a:srgbClr val="C505BF"/>
                </a:solidFill>
              </a:rPr>
              <a:t>VPI(</a:t>
            </a:r>
            <a:r>
              <a:rPr lang="en-US" sz="2400" i="1" dirty="0" err="1">
                <a:solidFill>
                  <a:srgbClr val="C505BF"/>
                </a:solidFill>
              </a:rPr>
              <a:t>E</a:t>
            </a:r>
            <a:r>
              <a:rPr lang="en-US" sz="2400" i="1" baseline="-25000" dirty="0" err="1">
                <a:solidFill>
                  <a:srgbClr val="C505BF"/>
                </a:solidFill>
              </a:rPr>
              <a:t>i</a:t>
            </a:r>
            <a:r>
              <a:rPr lang="en-US" sz="2400" dirty="0">
                <a:solidFill>
                  <a:srgbClr val="C505BF"/>
                </a:solidFill>
              </a:rPr>
              <a:t> , </a:t>
            </a:r>
            <a:r>
              <a:rPr lang="en-US" sz="2400" i="1" dirty="0" err="1">
                <a:solidFill>
                  <a:srgbClr val="C505BF"/>
                </a:solidFill>
              </a:rPr>
              <a:t>E</a:t>
            </a:r>
            <a:r>
              <a:rPr lang="en-US" sz="2400" i="1" baseline="-25000" dirty="0" err="1">
                <a:solidFill>
                  <a:srgbClr val="C505BF"/>
                </a:solidFill>
              </a:rPr>
              <a:t>j</a:t>
            </a:r>
            <a:r>
              <a:rPr lang="en-US" sz="2400" dirty="0">
                <a:solidFill>
                  <a:srgbClr val="C505BF"/>
                </a:solidFill>
              </a:rPr>
              <a:t> | e) = VPI(</a:t>
            </a:r>
            <a:r>
              <a:rPr lang="en-US" sz="2400" i="1" dirty="0" err="1">
                <a:solidFill>
                  <a:srgbClr val="C505BF"/>
                </a:solidFill>
              </a:rPr>
              <a:t>E</a:t>
            </a:r>
            <a:r>
              <a:rPr lang="en-US" sz="2400" i="1" baseline="-25000" dirty="0" err="1">
                <a:solidFill>
                  <a:srgbClr val="C505BF"/>
                </a:solidFill>
              </a:rPr>
              <a:t>j</a:t>
            </a:r>
            <a:r>
              <a:rPr lang="en-US" sz="2400" dirty="0">
                <a:solidFill>
                  <a:srgbClr val="C505BF"/>
                </a:solidFill>
              </a:rPr>
              <a:t> , </a:t>
            </a:r>
            <a:r>
              <a:rPr lang="en-US" sz="2400" i="1" dirty="0" err="1">
                <a:solidFill>
                  <a:srgbClr val="C505BF"/>
                </a:solidFill>
              </a:rPr>
              <a:t>E</a:t>
            </a:r>
            <a:r>
              <a:rPr lang="en-US" sz="2400" i="1" baseline="-25000" dirty="0" err="1">
                <a:solidFill>
                  <a:srgbClr val="C505BF"/>
                </a:solidFill>
              </a:rPr>
              <a:t>i</a:t>
            </a:r>
            <a:r>
              <a:rPr lang="en-US" sz="2400" dirty="0">
                <a:solidFill>
                  <a:srgbClr val="C505BF"/>
                </a:solidFill>
              </a:rPr>
              <a:t> | 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with unknown 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reality the assumption that we can write down our exact preferences for the machine to optimize is false</a:t>
            </a:r>
          </a:p>
          <a:p>
            <a:r>
              <a:rPr lang="en-US" dirty="0">
                <a:solidFill>
                  <a:srgbClr val="000090"/>
                </a:solidFill>
                <a:sym typeface="Symbol"/>
              </a:rPr>
              <a:t>A machine optimizing the wrong preferences causes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fld id="{451BBA2E-7FD9-46B8-A226-C36B49A97BF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1372" y="4883676"/>
            <a:ext cx="11184565" cy="209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121915" tIns="60957" rIns="121915" bIns="60957" rtlCol="0">
            <a:spAutoFit/>
          </a:bodyPr>
          <a:lstStyle/>
          <a:p>
            <a:pPr algn="ctr"/>
            <a:r>
              <a:rPr lang="en-US" sz="6400" dirty="0">
                <a:solidFill>
                  <a:srgbClr val="FFFFFF"/>
                </a:solidFill>
                <a:latin typeface="Helvetica"/>
                <a:cs typeface="Helvetica"/>
              </a:rPr>
              <a:t>I’m sorry, Dave, I’m afraid I </a:t>
            </a:r>
          </a:p>
          <a:p>
            <a:pPr algn="ctr"/>
            <a:r>
              <a:rPr lang="en-US" sz="6400" dirty="0">
                <a:solidFill>
                  <a:srgbClr val="FFFFFF"/>
                </a:solidFill>
                <a:latin typeface="Helvetica"/>
                <a:cs typeface="Helvetica"/>
              </a:rPr>
              <a:t>can’t do that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31800"/>
            <a:ext cx="12192000" cy="91760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372" y="5867401"/>
            <a:ext cx="11184565" cy="1918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121915" tIns="60957" rIns="121915" bIns="60957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rgbClr val="FFFFFF"/>
                </a:solidFill>
                <a:latin typeface="Helvetica"/>
                <a:cs typeface="Helvetica"/>
              </a:rPr>
              <a:t>I’m sorry, Dave, I’m afraid I can’t do that</a:t>
            </a:r>
          </a:p>
          <a:p>
            <a:pPr algn="ctr">
              <a:lnSpc>
                <a:spcPct val="80000"/>
              </a:lnSpc>
            </a:pPr>
            <a:endParaRPr lang="en-US" sz="4800" dirty="0">
              <a:solidFill>
                <a:srgbClr val="FFFFFF"/>
              </a:solidFill>
              <a:latin typeface="Helvetica"/>
              <a:cs typeface="Helvetica"/>
            </a:endParaRPr>
          </a:p>
          <a:p>
            <a:pPr algn="ctr">
              <a:lnSpc>
                <a:spcPct val="80000"/>
              </a:lnSpc>
            </a:pPr>
            <a:r>
              <a:rPr lang="en-US" sz="4800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1051691"/>
      </p:ext>
    </p:extLst>
  </p:cSld>
  <p:clrMapOvr>
    <a:masterClrMapping/>
  </p:clrMapOvr>
  <p:transition advClick="0" advTm="20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A2D7-4D4C-2643-AABC-5A3D274B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49A43-A159-D14D-8D90-6C15702E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fld id="{451BBA2E-7FD9-46B8-A226-C36B49A97BFD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Online Media 4" descr="HAL 9000: &quot;I'm sorry Dave, I'm afraid I can't do that&quot;">
            <a:hlinkClick r:id="" action="ppaction://media"/>
            <a:extLst>
              <a:ext uri="{FF2B5EF4-FFF2-40B4-BE49-F238E27FC236}">
                <a16:creationId xmlns:a16="http://schemas.microsoft.com/office/drawing/2014/main" id="{087F1848-2B92-B340-8E76-A4F73AB97BD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516184" y="2196069"/>
            <a:ext cx="4823935" cy="272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1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8594" y="1785276"/>
            <a:ext cx="5296017" cy="370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Rational Preferences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800" y="1290935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The Axioms of Rationality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0032F0-6954-B947-9D4B-996543575D2F}"/>
              </a:ext>
            </a:extLst>
          </p:cNvPr>
          <p:cNvSpPr txBox="1"/>
          <p:nvPr/>
        </p:nvSpPr>
        <p:spPr>
          <a:xfrm>
            <a:off x="3218123" y="2514600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77914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with unknown 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reality the assumption that we can write down our exact preferences for the machine to optimize is false</a:t>
            </a:r>
          </a:p>
          <a:p>
            <a:r>
              <a:rPr lang="en-US" dirty="0">
                <a:solidFill>
                  <a:srgbClr val="000090"/>
                </a:solidFill>
                <a:sym typeface="Symbol"/>
              </a:rPr>
              <a:t>A machine optimizing the wrong preferences causes problems</a:t>
            </a:r>
          </a:p>
          <a:p>
            <a:r>
              <a:rPr lang="en-US" dirty="0">
                <a:solidFill>
                  <a:srgbClr val="000090"/>
                </a:solidFill>
                <a:sym typeface="Symbol"/>
              </a:rPr>
              <a:t>A machine that is explicitly uncertain about the human’s preferences will defer to the human (e.g., allow itself to be switched off)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fld id="{451BBA2E-7FD9-46B8-A226-C36B49A97BF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E89E-5935-5941-83D5-2AD4DBA2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Off-switch problem (example)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3FC39-E8F1-DF42-A727-DB2F6FE6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fld id="{451BBA2E-7FD9-46B8-A226-C36B49A97BF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48CB6C-2F25-2447-827B-26D7FA3CD73F}"/>
              </a:ext>
            </a:extLst>
          </p:cNvPr>
          <p:cNvSpPr/>
          <p:nvPr/>
        </p:nvSpPr>
        <p:spPr>
          <a:xfrm>
            <a:off x="4269591" y="1493386"/>
            <a:ext cx="480508" cy="360381"/>
          </a:xfrm>
          <a:prstGeom prst="rect">
            <a:avLst/>
          </a:prstGeom>
          <a:solidFill>
            <a:srgbClr val="00B0F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200" tIns="45600" rIns="91200" bIns="4560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29F079-4316-4E4B-8DD5-3482AC2C2B38}"/>
              </a:ext>
            </a:extLst>
          </p:cNvPr>
          <p:cNvSpPr/>
          <p:nvPr/>
        </p:nvSpPr>
        <p:spPr>
          <a:xfrm>
            <a:off x="4269591" y="2707083"/>
            <a:ext cx="480508" cy="360381"/>
          </a:xfrm>
          <a:prstGeom prst="rect">
            <a:avLst/>
          </a:prstGeom>
          <a:solidFill>
            <a:srgbClr val="FF33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200" tIns="45600" rIns="91200" bIns="4560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A94387-1A7F-8744-882B-DB85D2E204FE}"/>
              </a:ext>
            </a:extLst>
          </p:cNvPr>
          <p:cNvCxnSpPr>
            <a:stCxn id="6" idx="2"/>
          </p:cNvCxnSpPr>
          <p:nvPr/>
        </p:nvCxnSpPr>
        <p:spPr>
          <a:xfrm flipH="1">
            <a:off x="3112767" y="1853744"/>
            <a:ext cx="1397029" cy="8533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8C61F2-1707-144A-B348-6BC03F798C42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509796" y="1853744"/>
            <a:ext cx="0" cy="8533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302BE9-A8D2-EA4C-910D-4977B5651C68}"/>
              </a:ext>
            </a:extLst>
          </p:cNvPr>
          <p:cNvCxnSpPr>
            <a:stCxn id="6" idx="2"/>
          </p:cNvCxnSpPr>
          <p:nvPr/>
        </p:nvCxnSpPr>
        <p:spPr>
          <a:xfrm>
            <a:off x="4509846" y="1853767"/>
            <a:ext cx="1396979" cy="85328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36D712-0E02-4647-AD67-910CA2024F99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509846" y="3067464"/>
            <a:ext cx="0" cy="85331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688136-6E58-A54B-B08E-6689353C8862}"/>
              </a:ext>
            </a:extLst>
          </p:cNvPr>
          <p:cNvCxnSpPr>
            <a:stCxn id="7" idx="2"/>
          </p:cNvCxnSpPr>
          <p:nvPr/>
        </p:nvCxnSpPr>
        <p:spPr>
          <a:xfrm>
            <a:off x="4509846" y="3067464"/>
            <a:ext cx="1396979" cy="85328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EBD5A4C-8B18-C847-BC1A-B3AE17884D81}"/>
              </a:ext>
            </a:extLst>
          </p:cNvPr>
          <p:cNvSpPr txBox="1"/>
          <p:nvPr/>
        </p:nvSpPr>
        <p:spPr>
          <a:xfrm>
            <a:off x="5270201" y="3182678"/>
            <a:ext cx="2172320" cy="470694"/>
          </a:xfrm>
          <a:prstGeom prst="rect">
            <a:avLst/>
          </a:prstGeom>
          <a:noFill/>
          <a:effectLst/>
        </p:spPr>
        <p:txBody>
          <a:bodyPr wrap="none" lIns="91200" tIns="45600" rIns="91200" bIns="45600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switch robot off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8928FA-6E55-2A43-95EE-9978BFD7B8CE}"/>
              </a:ext>
            </a:extLst>
          </p:cNvPr>
          <p:cNvSpPr txBox="1"/>
          <p:nvPr/>
        </p:nvSpPr>
        <p:spPr>
          <a:xfrm>
            <a:off x="5239448" y="1964235"/>
            <a:ext cx="1954125" cy="470694"/>
          </a:xfrm>
          <a:prstGeom prst="rect">
            <a:avLst/>
          </a:prstGeom>
          <a:noFill/>
          <a:effectLst/>
        </p:spPr>
        <p:txBody>
          <a:bodyPr wrap="none" lIns="91200" tIns="45600" rIns="91200" bIns="45600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switch self off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6104AF-9FCF-5A4B-BEDF-136CA96749D9}"/>
              </a:ext>
            </a:extLst>
          </p:cNvPr>
          <p:cNvSpPr txBox="1"/>
          <p:nvPr/>
        </p:nvSpPr>
        <p:spPr>
          <a:xfrm>
            <a:off x="3203383" y="1964235"/>
            <a:ext cx="694687" cy="470694"/>
          </a:xfrm>
          <a:prstGeom prst="rect">
            <a:avLst/>
          </a:prstGeom>
          <a:noFill/>
          <a:effectLst/>
        </p:spPr>
        <p:txBody>
          <a:bodyPr wrap="none" lIns="91200" tIns="45600" rIns="91200" bIns="45600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act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25B21F-C84A-3746-BD4C-22EC08838451}"/>
              </a:ext>
            </a:extLst>
          </p:cNvPr>
          <p:cNvSpPr txBox="1"/>
          <p:nvPr/>
        </p:nvSpPr>
        <p:spPr>
          <a:xfrm>
            <a:off x="2566442" y="2652852"/>
            <a:ext cx="891337" cy="470694"/>
          </a:xfrm>
          <a:prstGeom prst="rect">
            <a:avLst/>
          </a:prstGeom>
          <a:noFill/>
          <a:effectLst/>
        </p:spPr>
        <p:txBody>
          <a:bodyPr wrap="none" lIns="91200" tIns="45600" rIns="91200" bIns="45600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U = ?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EF05D2-D73F-724D-ACB6-2F9D4F85FD97}"/>
              </a:ext>
            </a:extLst>
          </p:cNvPr>
          <p:cNvSpPr txBox="1"/>
          <p:nvPr/>
        </p:nvSpPr>
        <p:spPr>
          <a:xfrm>
            <a:off x="5451831" y="2652849"/>
            <a:ext cx="760680" cy="470694"/>
          </a:xfrm>
          <a:prstGeom prst="rect">
            <a:avLst/>
          </a:prstGeom>
          <a:noFill/>
          <a:effectLst/>
        </p:spPr>
        <p:txBody>
          <a:bodyPr wrap="none" lIns="91200" tIns="45600" rIns="91200" bIns="45600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U=0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373428-5411-1741-AA57-6F6A34440FD7}"/>
              </a:ext>
            </a:extLst>
          </p:cNvPr>
          <p:cNvSpPr txBox="1"/>
          <p:nvPr/>
        </p:nvSpPr>
        <p:spPr>
          <a:xfrm>
            <a:off x="3244648" y="3197140"/>
            <a:ext cx="1422435" cy="470694"/>
          </a:xfrm>
          <a:prstGeom prst="rect">
            <a:avLst/>
          </a:prstGeom>
          <a:noFill/>
          <a:effectLst/>
        </p:spPr>
        <p:txBody>
          <a:bodyPr wrap="none" lIns="91200" tIns="45600" rIns="91200" bIns="45600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  <a:sym typeface="Symbol"/>
              </a:rPr>
              <a:t>go ahead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93F1BD-AC6E-264A-862E-66F5A213B0C8}"/>
              </a:ext>
            </a:extLst>
          </p:cNvPr>
          <p:cNvSpPr txBox="1"/>
          <p:nvPr/>
        </p:nvSpPr>
        <p:spPr>
          <a:xfrm>
            <a:off x="3812756" y="2193036"/>
            <a:ext cx="765843" cy="470694"/>
          </a:xfrm>
          <a:prstGeom prst="rect">
            <a:avLst/>
          </a:prstGeom>
          <a:noFill/>
          <a:effectLst/>
        </p:spPr>
        <p:txBody>
          <a:bodyPr wrap="none" lIns="91200" tIns="45600" rIns="91200" bIns="45600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wait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CF7CAC-E08D-6A4B-84C4-E1BD6F461D8F}"/>
              </a:ext>
            </a:extLst>
          </p:cNvPr>
          <p:cNvSpPr txBox="1"/>
          <p:nvPr/>
        </p:nvSpPr>
        <p:spPr>
          <a:xfrm>
            <a:off x="5526485" y="3863154"/>
            <a:ext cx="760680" cy="470694"/>
          </a:xfrm>
          <a:prstGeom prst="rect">
            <a:avLst/>
          </a:prstGeom>
          <a:noFill/>
          <a:effectLst/>
        </p:spPr>
        <p:txBody>
          <a:bodyPr wrap="none" lIns="91200" tIns="45600" rIns="91200" bIns="45600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U=0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4CD9451-FD9B-E34B-B43C-C13A64B27FF9}"/>
              </a:ext>
            </a:extLst>
          </p:cNvPr>
          <p:cNvGrpSpPr/>
          <p:nvPr/>
        </p:nvGrpSpPr>
        <p:grpSpPr>
          <a:xfrm>
            <a:off x="615417" y="2199231"/>
            <a:ext cx="1951039" cy="1159918"/>
            <a:chOff x="615417" y="2199231"/>
            <a:chExt cx="1951039" cy="115991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9CD9B70-194F-DC47-903E-46DAC585B501}"/>
                </a:ext>
              </a:extLst>
            </p:cNvPr>
            <p:cNvSpPr/>
            <p:nvPr/>
          </p:nvSpPr>
          <p:spPr>
            <a:xfrm>
              <a:off x="894800" y="2563389"/>
              <a:ext cx="1388815" cy="49459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355C3A6-3AE6-AB4E-8C8A-0B5130A48D01}"/>
                </a:ext>
              </a:extLst>
            </p:cNvPr>
            <p:cNvCxnSpPr/>
            <p:nvPr/>
          </p:nvCxnSpPr>
          <p:spPr>
            <a:xfrm>
              <a:off x="713599" y="3070490"/>
              <a:ext cx="1852857" cy="0"/>
            </a:xfrm>
            <a:prstGeom prst="straightConnector1">
              <a:avLst/>
            </a:prstGeom>
            <a:ln>
              <a:solidFill>
                <a:srgbClr val="40404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FB637E2-6B81-5F49-8758-E0B2B6CE0BDA}"/>
                </a:ext>
              </a:extLst>
            </p:cNvPr>
            <p:cNvCxnSpPr/>
            <p:nvPr/>
          </p:nvCxnSpPr>
          <p:spPr>
            <a:xfrm flipV="1">
              <a:off x="1453077" y="2199231"/>
              <a:ext cx="0" cy="854701"/>
            </a:xfrm>
            <a:prstGeom prst="straightConnector1">
              <a:avLst/>
            </a:prstGeom>
            <a:ln>
              <a:solidFill>
                <a:srgbClr val="40404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7DCE22-E9F9-124B-8EB3-8F5BA3444BF3}"/>
                </a:ext>
              </a:extLst>
            </p:cNvPr>
            <p:cNvSpPr txBox="1"/>
            <p:nvPr/>
          </p:nvSpPr>
          <p:spPr>
            <a:xfrm>
              <a:off x="615417" y="3006206"/>
              <a:ext cx="496488" cy="352943"/>
            </a:xfrm>
            <a:prstGeom prst="rect">
              <a:avLst/>
            </a:prstGeom>
            <a:noFill/>
            <a:effectLst/>
          </p:spPr>
          <p:txBody>
            <a:bodyPr wrap="none" lIns="91200" tIns="45600" rIns="91200" bIns="45600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-40</a:t>
              </a:r>
              <a:endParaRPr lang="en-US" sz="1200" baseline="-250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AD240E1-E91C-E34F-9436-6AE222C3EA06}"/>
                </a:ext>
              </a:extLst>
            </p:cNvPr>
            <p:cNvSpPr txBox="1"/>
            <p:nvPr/>
          </p:nvSpPr>
          <p:spPr>
            <a:xfrm>
              <a:off x="1289876" y="3006206"/>
              <a:ext cx="333008" cy="352943"/>
            </a:xfrm>
            <a:prstGeom prst="rect">
              <a:avLst/>
            </a:prstGeom>
            <a:noFill/>
            <a:effectLst/>
          </p:spPr>
          <p:txBody>
            <a:bodyPr wrap="none" lIns="91200" tIns="45600" rIns="91200" bIns="45600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1200" baseline="-250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236D9B-6735-D54B-B194-99A79795BF29}"/>
                </a:ext>
              </a:extLst>
            </p:cNvPr>
            <p:cNvSpPr txBox="1"/>
            <p:nvPr/>
          </p:nvSpPr>
          <p:spPr>
            <a:xfrm>
              <a:off x="1990151" y="3006206"/>
              <a:ext cx="541813" cy="352943"/>
            </a:xfrm>
            <a:prstGeom prst="rect">
              <a:avLst/>
            </a:prstGeom>
            <a:noFill/>
            <a:effectLst/>
          </p:spPr>
          <p:txBody>
            <a:bodyPr wrap="none" lIns="91200" tIns="45600" rIns="91200" bIns="45600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+60</a:t>
              </a:r>
              <a:endParaRPr lang="en-US" sz="1200" baseline="-250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BADB5A3-2D0E-D24F-B716-AC676B91493B}"/>
              </a:ext>
            </a:extLst>
          </p:cNvPr>
          <p:cNvGrpSpPr/>
          <p:nvPr/>
        </p:nvGrpSpPr>
        <p:grpSpPr>
          <a:xfrm>
            <a:off x="609505" y="3920775"/>
            <a:ext cx="6580067" cy="1948663"/>
            <a:chOff x="609505" y="3920775"/>
            <a:chExt cx="6580067" cy="19486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8A9CAB-FACB-5E4B-83AD-538BE282D41F}"/>
                </a:ext>
              </a:extLst>
            </p:cNvPr>
            <p:cNvSpPr/>
            <p:nvPr/>
          </p:nvSpPr>
          <p:spPr>
            <a:xfrm>
              <a:off x="4269591" y="3920775"/>
              <a:ext cx="480508" cy="360381"/>
            </a:xfrm>
            <a:prstGeom prst="rect">
              <a:avLst/>
            </a:prstGeom>
            <a:solidFill>
              <a:srgbClr val="00B0F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200" tIns="45600" rIns="91200" bIns="45600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Times New Roman"/>
                  <a:cs typeface="Times New Roman"/>
                </a:rPr>
                <a:t>R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01357D5-B3F7-8040-95CD-26171B32EFA7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3112767" y="4281156"/>
              <a:ext cx="1397079" cy="85328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D2E1FBC-771D-0E4A-9C02-3A237C476B8C}"/>
                </a:ext>
              </a:extLst>
            </p:cNvPr>
            <p:cNvSpPr txBox="1"/>
            <p:nvPr/>
          </p:nvSpPr>
          <p:spPr>
            <a:xfrm>
              <a:off x="3116613" y="4427287"/>
              <a:ext cx="694687" cy="470694"/>
            </a:xfrm>
            <a:prstGeom prst="rect">
              <a:avLst/>
            </a:prstGeom>
            <a:noFill/>
            <a:effectLst/>
          </p:spPr>
          <p:txBody>
            <a:bodyPr wrap="none" lIns="91200" tIns="45600" rIns="91200" bIns="45600" rtlCol="0">
              <a:spAutoFit/>
            </a:bodyPr>
            <a:lstStyle/>
            <a:p>
              <a:r>
                <a:rPr lang="en-US" i="1" dirty="0">
                  <a:latin typeface="Times New Roman"/>
                  <a:cs typeface="Times New Roman"/>
                </a:rPr>
                <a:t>act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582180A-0D48-7D45-870E-E85EC42FA05A}"/>
                </a:ext>
              </a:extLst>
            </p:cNvPr>
            <p:cNvSpPr txBox="1"/>
            <p:nvPr/>
          </p:nvSpPr>
          <p:spPr>
            <a:xfrm>
              <a:off x="2566456" y="5111852"/>
              <a:ext cx="891337" cy="470694"/>
            </a:xfrm>
            <a:prstGeom prst="rect">
              <a:avLst/>
            </a:prstGeom>
            <a:noFill/>
            <a:effectLst/>
          </p:spPr>
          <p:txBody>
            <a:bodyPr wrap="none" lIns="91200" tIns="45600" rIns="91200" bIns="45600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Times New Roman"/>
                  <a:cs typeface="Times New Roman"/>
                </a:rPr>
                <a:t>U = ?</a:t>
              </a:r>
              <a:endParaRPr lang="en-US" sz="2400" baseline="-250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85E8796-8F59-6543-AC42-A5401220EB38}"/>
                </a:ext>
              </a:extLst>
            </p:cNvPr>
            <p:cNvGrpSpPr/>
            <p:nvPr/>
          </p:nvGrpSpPr>
          <p:grpSpPr>
            <a:xfrm>
              <a:off x="609505" y="4709520"/>
              <a:ext cx="1951038" cy="1159918"/>
              <a:chOff x="609505" y="4709520"/>
              <a:chExt cx="1951038" cy="115991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E4C614F-60EC-8B44-9720-B85E1DC95BDC}"/>
                  </a:ext>
                </a:extLst>
              </p:cNvPr>
              <p:cNvSpPr/>
              <p:nvPr/>
            </p:nvSpPr>
            <p:spPr>
              <a:xfrm>
                <a:off x="1447164" y="5073678"/>
                <a:ext cx="830538" cy="494592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E712868D-931E-CA44-8147-BE7C38D4C1C9}"/>
                  </a:ext>
                </a:extLst>
              </p:cNvPr>
              <p:cNvCxnSpPr/>
              <p:nvPr/>
            </p:nvCxnSpPr>
            <p:spPr>
              <a:xfrm>
                <a:off x="707686" y="5580779"/>
                <a:ext cx="1852857" cy="0"/>
              </a:xfrm>
              <a:prstGeom prst="straightConnector1">
                <a:avLst/>
              </a:prstGeom>
              <a:ln>
                <a:solidFill>
                  <a:srgbClr val="40404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50A85BA6-8478-AF49-A04A-58EB3361ACE1}"/>
                  </a:ext>
                </a:extLst>
              </p:cNvPr>
              <p:cNvCxnSpPr/>
              <p:nvPr/>
            </p:nvCxnSpPr>
            <p:spPr>
              <a:xfrm flipV="1">
                <a:off x="1447164" y="4709520"/>
                <a:ext cx="0" cy="854701"/>
              </a:xfrm>
              <a:prstGeom prst="straightConnector1">
                <a:avLst/>
              </a:prstGeom>
              <a:ln>
                <a:solidFill>
                  <a:srgbClr val="40404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0A2369D-BA77-C947-A428-A0A472F78B83}"/>
                  </a:ext>
                </a:extLst>
              </p:cNvPr>
              <p:cNvSpPr txBox="1"/>
              <p:nvPr/>
            </p:nvSpPr>
            <p:spPr>
              <a:xfrm>
                <a:off x="609505" y="5516495"/>
                <a:ext cx="496488" cy="352943"/>
              </a:xfrm>
              <a:prstGeom prst="rect">
                <a:avLst/>
              </a:prstGeom>
              <a:noFill/>
              <a:effectLst/>
            </p:spPr>
            <p:txBody>
              <a:bodyPr wrap="none" lIns="91200" tIns="45600" rIns="91200" bIns="45600" rtlCol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-40</a:t>
                </a:r>
                <a:endParaRPr lang="en-US" sz="1200" baseline="-250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DFA410-9E5F-2E48-89E9-C8C2EC3A8139}"/>
                  </a:ext>
                </a:extLst>
              </p:cNvPr>
              <p:cNvSpPr txBox="1"/>
              <p:nvPr/>
            </p:nvSpPr>
            <p:spPr>
              <a:xfrm>
                <a:off x="1283964" y="5516495"/>
                <a:ext cx="333008" cy="352943"/>
              </a:xfrm>
              <a:prstGeom prst="rect">
                <a:avLst/>
              </a:prstGeom>
              <a:noFill/>
              <a:effectLst/>
            </p:spPr>
            <p:txBody>
              <a:bodyPr wrap="none" lIns="91200" tIns="45600" rIns="91200" bIns="45600" rtlCol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0</a:t>
                </a:r>
                <a:endParaRPr lang="en-US" sz="1200" baseline="-250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1D591E7-40FB-C14E-B595-465CF986284F}"/>
                  </a:ext>
                </a:extLst>
              </p:cNvPr>
              <p:cNvSpPr txBox="1"/>
              <p:nvPr/>
            </p:nvSpPr>
            <p:spPr>
              <a:xfrm>
                <a:off x="1984238" y="5516495"/>
                <a:ext cx="541813" cy="352943"/>
              </a:xfrm>
              <a:prstGeom prst="rect">
                <a:avLst/>
              </a:prstGeom>
              <a:noFill/>
              <a:effectLst/>
            </p:spPr>
            <p:txBody>
              <a:bodyPr wrap="none" lIns="91200" tIns="45600" rIns="91200" bIns="45600" rtlCol="0"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+60</a:t>
                </a:r>
                <a:endParaRPr lang="en-US" sz="1200" baseline="-250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FF1DA0E-4C9A-724B-97A7-48B8646243A4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4509846" y="4281156"/>
              <a:ext cx="1392979" cy="87240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D789DA-71DB-C647-904A-E6FAE383D62B}"/>
                </a:ext>
              </a:extLst>
            </p:cNvPr>
            <p:cNvSpPr txBox="1"/>
            <p:nvPr/>
          </p:nvSpPr>
          <p:spPr>
            <a:xfrm>
              <a:off x="5235447" y="4410741"/>
              <a:ext cx="1954125" cy="470694"/>
            </a:xfrm>
            <a:prstGeom prst="rect">
              <a:avLst/>
            </a:prstGeom>
            <a:noFill/>
            <a:effectLst/>
          </p:spPr>
          <p:txBody>
            <a:bodyPr wrap="none" lIns="91200" tIns="45600" rIns="91200" bIns="45600" rtlCol="0">
              <a:spAutoFit/>
            </a:bodyPr>
            <a:lstStyle/>
            <a:p>
              <a:r>
                <a:rPr lang="en-US" i="1" dirty="0">
                  <a:latin typeface="Times New Roman"/>
                  <a:cs typeface="Times New Roman"/>
                </a:rPr>
                <a:t>switch self off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EDF1652-B75F-434B-A087-BD0CBEA94430}"/>
                </a:ext>
              </a:extLst>
            </p:cNvPr>
            <p:cNvSpPr txBox="1"/>
            <p:nvPr/>
          </p:nvSpPr>
          <p:spPr>
            <a:xfrm>
              <a:off x="5447830" y="5099356"/>
              <a:ext cx="760680" cy="470694"/>
            </a:xfrm>
            <a:prstGeom prst="rect">
              <a:avLst/>
            </a:prstGeom>
            <a:noFill/>
            <a:effectLst/>
          </p:spPr>
          <p:txBody>
            <a:bodyPr wrap="none" lIns="91200" tIns="45600" rIns="91200" bIns="45600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Times New Roman"/>
                  <a:cs typeface="Times New Roman"/>
                </a:rPr>
                <a:t>U=0</a:t>
              </a:r>
              <a:endParaRPr lang="en-US" sz="2400" baseline="-250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8678643-5F16-C040-BEA9-6283DDC13521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4509796" y="4281156"/>
              <a:ext cx="50" cy="87240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69F169A-8C31-FA4E-8892-A36BD8B816CF}"/>
                </a:ext>
              </a:extLst>
            </p:cNvPr>
            <p:cNvSpPr txBox="1"/>
            <p:nvPr/>
          </p:nvSpPr>
          <p:spPr>
            <a:xfrm>
              <a:off x="3819204" y="4637149"/>
              <a:ext cx="765843" cy="470694"/>
            </a:xfrm>
            <a:prstGeom prst="rect">
              <a:avLst/>
            </a:prstGeom>
            <a:noFill/>
            <a:effectLst/>
          </p:spPr>
          <p:txBody>
            <a:bodyPr wrap="none" lIns="91200" tIns="45600" rIns="91200" bIns="45600" rtlCol="0">
              <a:spAutoFit/>
            </a:bodyPr>
            <a:lstStyle/>
            <a:p>
              <a:r>
                <a:rPr lang="en-US" i="1" dirty="0">
                  <a:latin typeface="Times New Roman"/>
                  <a:cs typeface="Times New Roman"/>
                </a:rPr>
                <a:t>wait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CE90B01-ACBA-F746-B617-5B573A5F196B}"/>
              </a:ext>
            </a:extLst>
          </p:cNvPr>
          <p:cNvSpPr txBox="1"/>
          <p:nvPr/>
        </p:nvSpPr>
        <p:spPr>
          <a:xfrm>
            <a:off x="7620000" y="2322539"/>
            <a:ext cx="4274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EU(act) = +10</a:t>
            </a:r>
          </a:p>
          <a:p>
            <a:endParaRPr lang="en-US" dirty="0"/>
          </a:p>
          <a:p>
            <a:r>
              <a:rPr lang="en-US" dirty="0"/>
              <a:t>EU(wait) = (0.4 * 0) + (0.6 * 30) = +18</a:t>
            </a:r>
          </a:p>
        </p:txBody>
      </p:sp>
    </p:spTree>
    <p:extLst>
      <p:ext uri="{BB962C8B-B14F-4D97-AF65-F5344CB8AC3E}">
        <p14:creationId xmlns:p14="http://schemas.microsoft.com/office/powerpoint/2010/main" val="104708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A19F-91C7-4F49-87A4-342BC070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Off-switch problem (general proof)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32166F-FE0F-C348-B9E6-5A9285D90C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229" y="1397001"/>
                <a:ext cx="11876688" cy="472916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𝑎𝑐𝑡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baseline="1200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= 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i="1" baseline="120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  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i="1" baseline="120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𝑤𝑎𝑖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i="1" baseline="120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</m:e>
                    </m:nary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i="1" baseline="120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Obviously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i="1" baseline="120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i="1" baseline="120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Hence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𝑎𝑐𝑡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𝑤𝑎𝑖𝑡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32166F-FE0F-C348-B9E6-5A9285D90C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229" y="1397001"/>
                <a:ext cx="11876688" cy="4729164"/>
              </a:xfrm>
              <a:blipFill>
                <a:blip r:embed="rId2"/>
                <a:stretch>
                  <a:fillRect l="-1175" t="-18984" r="-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6BE81-98D1-5340-9B73-74AE118CC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fld id="{451BBA2E-7FD9-46B8-A226-C36B49A97BF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4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8594" y="1785276"/>
            <a:ext cx="5296017" cy="370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066800" y="1900535"/>
            <a:ext cx="5715000" cy="3509665"/>
          </a:xfrm>
          <a:prstGeom prst="roundRect">
            <a:avLst>
              <a:gd name="adj" fmla="val 936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0000"/>
                </a:solidFill>
              </a:rPr>
              <a:t>Orderability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 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solidFill>
                  <a:srgbClr val="000000"/>
                </a:solidFill>
                <a:sym typeface="Symbol"/>
              </a:rPr>
              <a:t>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 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solidFill>
                  <a:srgbClr val="000000"/>
                </a:solidFill>
                <a:sym typeface="Symbol"/>
              </a:rPr>
              <a:t>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~  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Transitivity: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 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solidFill>
                  <a:srgbClr val="000000"/>
                </a:solidFill>
                <a:sym typeface="Symbol"/>
              </a:rPr>
              <a:t>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 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solidFill>
                  <a:srgbClr val="000000"/>
                </a:solidFill>
                <a:sym typeface="Symbol"/>
              </a:rPr>
              <a:t>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  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Continuity: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 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 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solidFill>
                  <a:srgbClr val="000000"/>
                </a:solidFill>
                <a:sym typeface="Symbol"/>
              </a:rPr>
              <a:t>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  <a:sym typeface="Symbol"/>
              </a:rPr>
              <a:t></a:t>
            </a:r>
            <a:r>
              <a:rPr lang="en-US" i="1" dirty="0">
                <a:solidFill>
                  <a:srgbClr val="000000"/>
                </a:solidFill>
              </a:rPr>
              <a:t>p 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i="1" dirty="0">
                <a:solidFill>
                  <a:srgbClr val="000000"/>
                </a:solidFill>
              </a:rPr>
              <a:t>p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</a:rPr>
              <a:t>;  1-p, 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solidFill>
                  <a:srgbClr val="000000"/>
                </a:solidFill>
              </a:rPr>
              <a:t>] ~ 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r>
              <a:rPr lang="en-US" dirty="0">
                <a:solidFill>
                  <a:srgbClr val="000000"/>
                </a:solidFill>
              </a:rPr>
              <a:t>Substitutability: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~  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solidFill>
                  <a:srgbClr val="000000"/>
                </a:solidFill>
                <a:sym typeface="Symbol"/>
              </a:rPr>
              <a:t> 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i="1" dirty="0">
                <a:solidFill>
                  <a:srgbClr val="000000"/>
                </a:solidFill>
              </a:rPr>
              <a:t>p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</a:rPr>
              <a:t>;  1-p, 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solidFill>
                  <a:srgbClr val="000000"/>
                </a:solidFill>
              </a:rPr>
              <a:t>] ~ [</a:t>
            </a:r>
            <a:r>
              <a:rPr lang="en-US" i="1" dirty="0">
                <a:solidFill>
                  <a:srgbClr val="000000"/>
                </a:solidFill>
              </a:rPr>
              <a:t>p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</a:rPr>
              <a:t>;  1-p, 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solidFill>
                  <a:srgbClr val="000000"/>
                </a:solidFill>
              </a:rPr>
              <a:t>] </a:t>
            </a:r>
          </a:p>
          <a:p>
            <a:r>
              <a:rPr lang="en-US" dirty="0">
                <a:solidFill>
                  <a:srgbClr val="000000"/>
                </a:solidFill>
              </a:rPr>
              <a:t>Monotonicity: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  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solidFill>
                  <a:srgbClr val="000000"/>
                </a:solidFill>
                <a:sym typeface="Symbol"/>
              </a:rPr>
              <a:t></a:t>
            </a:r>
          </a:p>
          <a:p>
            <a:r>
              <a:rPr lang="en-US" dirty="0">
                <a:solidFill>
                  <a:srgbClr val="000000"/>
                </a:solidFill>
                <a:sym typeface="Symbol"/>
              </a:rPr>
              <a:t>	     (</a:t>
            </a:r>
            <a:r>
              <a:rPr lang="en-US" i="1" dirty="0">
                <a:solidFill>
                  <a:srgbClr val="000000"/>
                </a:solidFill>
                <a:sym typeface="Symbol"/>
              </a:rPr>
              <a:t>p</a:t>
            </a:r>
            <a:r>
              <a:rPr lang="en-US" dirty="0">
                <a:solidFill>
                  <a:srgbClr val="000000"/>
                </a:solidFill>
                <a:sym typeface="Symbol"/>
              </a:rPr>
              <a:t>  </a:t>
            </a:r>
            <a:r>
              <a:rPr lang="en-US" i="1" dirty="0">
                <a:solidFill>
                  <a:srgbClr val="000000"/>
                </a:solidFill>
                <a:sym typeface="Symbol"/>
              </a:rPr>
              <a:t>q</a:t>
            </a:r>
            <a:r>
              <a:rPr lang="en-US" dirty="0">
                <a:solidFill>
                  <a:srgbClr val="000000"/>
                </a:solidFill>
                <a:sym typeface="Symbol"/>
              </a:rPr>
              <a:t>) 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sym typeface="Symbol"/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i="1" dirty="0">
                <a:solidFill>
                  <a:srgbClr val="000000"/>
                </a:solidFill>
              </a:rPr>
              <a:t>p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</a:rPr>
              <a:t>;  1-p, 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</a:rPr>
              <a:t>] </a:t>
            </a:r>
            <a:r>
              <a:rPr lang="en-US" dirty="0">
                <a:solidFill>
                  <a:srgbClr val="000000"/>
                </a:solidFill>
                <a:sym typeface="Symbol"/>
              </a:rPr>
              <a:t>  </a:t>
            </a:r>
            <a:r>
              <a:rPr lang="en-US" dirty="0">
                <a:solidFill>
                  <a:srgbClr val="000000"/>
                </a:solidFill>
              </a:rPr>
              <a:t>[</a:t>
            </a:r>
            <a:r>
              <a:rPr lang="en-US" i="1" dirty="0">
                <a:solidFill>
                  <a:srgbClr val="000000"/>
                </a:solidFill>
              </a:rPr>
              <a:t>q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</a:rPr>
              <a:t>;  1-q, 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</a:rPr>
              <a:t>] 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Rational Preferences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800" y="1290935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The Axioms of Rationality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75D29E-3533-3F40-B006-2D768A0AD841}"/>
              </a:ext>
            </a:extLst>
          </p:cNvPr>
          <p:cNvSpPr txBox="1"/>
          <p:nvPr/>
        </p:nvSpPr>
        <p:spPr>
          <a:xfrm>
            <a:off x="2695077" y="5943600"/>
            <a:ext cx="4391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What’s the implication?</a:t>
            </a:r>
          </a:p>
        </p:txBody>
      </p:sp>
    </p:spTree>
    <p:extLst>
      <p:ext uri="{BB962C8B-B14F-4D97-AF65-F5344CB8AC3E}">
        <p14:creationId xmlns:p14="http://schemas.microsoft.com/office/powerpoint/2010/main" val="14476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42214" y="1713765"/>
            <a:ext cx="2432050" cy="291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58147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600200"/>
            <a:ext cx="113538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Theorem [Ramsey, 1931; von Neumann &amp; Morgenstern, 1944]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Given any preferences satisfying the previous constraints, there exists a real-valued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None/>
            </a:pPr>
            <a:r>
              <a:rPr lang="en-US" sz="2000" dirty="0"/>
              <a:t>	function </a:t>
            </a:r>
            <a:r>
              <a:rPr lang="en-US" sz="2000" i="1" dirty="0">
                <a:solidFill>
                  <a:srgbClr val="C505BF"/>
                </a:solidFill>
              </a:rPr>
              <a:t>U</a:t>
            </a:r>
            <a:r>
              <a:rPr lang="en-US" sz="2000" dirty="0"/>
              <a:t> such that: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MEU Principle</a:t>
            </a:r>
          </a:p>
        </p:txBody>
      </p:sp>
    </p:spTree>
    <p:extLst>
      <p:ext uri="{BB962C8B-B14F-4D97-AF65-F5344CB8AC3E}">
        <p14:creationId xmlns:p14="http://schemas.microsoft.com/office/powerpoint/2010/main" val="236880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42214" y="1713765"/>
            <a:ext cx="2432050" cy="291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58147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600200"/>
            <a:ext cx="113538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Theorem [Ramsey, 1931; von Neumann &amp; Morgenstern, 1944]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Given any preferences satisfying the previous constraints, there exists a real-valued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None/>
            </a:pPr>
            <a:r>
              <a:rPr lang="en-US" sz="2000" dirty="0"/>
              <a:t>	function </a:t>
            </a:r>
            <a:r>
              <a:rPr lang="en-US" sz="2000" i="1" dirty="0">
                <a:solidFill>
                  <a:srgbClr val="C505BF"/>
                </a:solidFill>
              </a:rPr>
              <a:t>U</a:t>
            </a:r>
            <a:r>
              <a:rPr lang="en-US" sz="2000" dirty="0"/>
              <a:t> such that:</a:t>
            </a:r>
          </a:p>
          <a:p>
            <a:pPr marL="0" indent="0">
              <a:buNone/>
            </a:pPr>
            <a:r>
              <a:rPr lang="en-US" sz="2000" dirty="0">
                <a:sym typeface="Symbol"/>
              </a:rPr>
              <a:t>	</a:t>
            </a:r>
            <a:r>
              <a:rPr lang="en-US" i="1" dirty="0">
                <a:solidFill>
                  <a:srgbClr val="C505BF"/>
                </a:solidFill>
                <a:sym typeface="Symbol"/>
              </a:rPr>
              <a:t>U</a:t>
            </a:r>
            <a:r>
              <a:rPr lang="en-US" dirty="0">
                <a:solidFill>
                  <a:srgbClr val="C505BF"/>
                </a:solidFill>
                <a:sym typeface="Symbol"/>
              </a:rPr>
              <a:t>(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solidFill>
                  <a:srgbClr val="C505BF"/>
                </a:solidFill>
                <a:sym typeface="Symbol"/>
              </a:rPr>
              <a:t>) &gt;</a:t>
            </a:r>
            <a:r>
              <a:rPr lang="en-US" i="1" dirty="0">
                <a:solidFill>
                  <a:srgbClr val="C505BF"/>
                </a:solidFill>
                <a:sym typeface="Symbol"/>
              </a:rPr>
              <a:t>U</a:t>
            </a:r>
            <a:r>
              <a:rPr lang="en-US" dirty="0">
                <a:solidFill>
                  <a:srgbClr val="C505BF"/>
                </a:solidFill>
                <a:sym typeface="Symbol"/>
              </a:rPr>
              <a:t>(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dirty="0">
                <a:solidFill>
                  <a:srgbClr val="C505BF"/>
                </a:solidFill>
                <a:sym typeface="Symbol"/>
              </a:rPr>
              <a:t>)  </a:t>
            </a:r>
            <a:r>
              <a:rPr lang="en-US" dirty="0">
                <a:solidFill>
                  <a:srgbClr val="C505BF"/>
                </a:solidFill>
              </a:rPr>
              <a:t> </a:t>
            </a:r>
            <a:r>
              <a:rPr lang="en-US" dirty="0">
                <a:solidFill>
                  <a:srgbClr val="C505BF"/>
                </a:solidFill>
                <a:sym typeface="Symbol"/>
              </a:rPr>
              <a:t> </a:t>
            </a:r>
            <a:r>
              <a:rPr lang="en-US" dirty="0">
                <a:solidFill>
                  <a:srgbClr val="C505BF"/>
                </a:solidFill>
              </a:rPr>
              <a:t> 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solidFill>
                  <a:srgbClr val="C505BF"/>
                </a:solidFill>
                <a:sym typeface="Symbol"/>
              </a:rPr>
              <a:t>&gt;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i="1" dirty="0">
                <a:solidFill>
                  <a:srgbClr val="C505BF"/>
                </a:solidFill>
                <a:sym typeface="Symbol"/>
              </a:rPr>
              <a:t>U</a:t>
            </a:r>
            <a:r>
              <a:rPr lang="en-US" dirty="0">
                <a:solidFill>
                  <a:srgbClr val="C505BF"/>
                </a:solidFill>
                <a:sym typeface="Symbol"/>
              </a:rPr>
              <a:t>(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solidFill>
                  <a:srgbClr val="C505BF"/>
                </a:solidFill>
                <a:sym typeface="Symbol"/>
              </a:rPr>
              <a:t>) ~ </a:t>
            </a:r>
            <a:r>
              <a:rPr lang="en-US" i="1" dirty="0">
                <a:solidFill>
                  <a:srgbClr val="C505BF"/>
                </a:solidFill>
                <a:sym typeface="Symbol"/>
              </a:rPr>
              <a:t>U</a:t>
            </a:r>
            <a:r>
              <a:rPr lang="en-US" dirty="0">
                <a:solidFill>
                  <a:srgbClr val="C505BF"/>
                </a:solidFill>
                <a:sym typeface="Symbol"/>
              </a:rPr>
              <a:t>(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dirty="0">
                <a:solidFill>
                  <a:srgbClr val="C505BF"/>
                </a:solidFill>
                <a:sym typeface="Symbol"/>
              </a:rPr>
              <a:t>)  </a:t>
            </a:r>
            <a:r>
              <a:rPr lang="en-US" dirty="0">
                <a:solidFill>
                  <a:srgbClr val="C505BF"/>
                </a:solidFill>
              </a:rPr>
              <a:t> </a:t>
            </a:r>
            <a:r>
              <a:rPr lang="en-US" dirty="0">
                <a:solidFill>
                  <a:srgbClr val="C505BF"/>
                </a:solidFill>
                <a:sym typeface="Symbol"/>
              </a:rPr>
              <a:t> </a:t>
            </a:r>
            <a:r>
              <a:rPr lang="en-US" dirty="0">
                <a:solidFill>
                  <a:srgbClr val="C505BF"/>
                </a:solidFill>
              </a:rPr>
              <a:t> 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solidFill>
                  <a:srgbClr val="C505BF"/>
                </a:solidFill>
                <a:sym typeface="Symbol"/>
              </a:rPr>
              <a:t>~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i="1" dirty="0">
                <a:solidFill>
                  <a:srgbClr val="C505BF"/>
                </a:solidFill>
                <a:sym typeface="Symbol"/>
              </a:rPr>
              <a:t>U</a:t>
            </a:r>
            <a:r>
              <a:rPr lang="en-US" dirty="0">
                <a:solidFill>
                  <a:srgbClr val="C505BF"/>
                </a:solidFill>
                <a:sym typeface="Symbol"/>
              </a:rPr>
              <a:t>([</a:t>
            </a:r>
            <a:r>
              <a:rPr lang="en-US" i="1" dirty="0">
                <a:solidFill>
                  <a:srgbClr val="C505BF"/>
                </a:solidFill>
                <a:sym typeface="Symbol"/>
              </a:rPr>
              <a:t>p</a:t>
            </a:r>
            <a:r>
              <a:rPr lang="en-US" baseline="-25000" dirty="0">
                <a:solidFill>
                  <a:srgbClr val="C505BF"/>
                </a:solidFill>
                <a:sym typeface="Symbol"/>
              </a:rPr>
              <a:t>1</a:t>
            </a:r>
            <a:r>
              <a:rPr lang="en-US" dirty="0">
                <a:solidFill>
                  <a:srgbClr val="C505BF"/>
                </a:solidFill>
                <a:sym typeface="Symbol"/>
              </a:rPr>
              <a:t>,</a:t>
            </a:r>
            <a:r>
              <a:rPr lang="en-US" i="1" dirty="0">
                <a:solidFill>
                  <a:srgbClr val="C505BF"/>
                </a:solidFill>
                <a:sym typeface="Symbol"/>
              </a:rPr>
              <a:t>S</a:t>
            </a:r>
            <a:r>
              <a:rPr lang="en-US" baseline="-25000" dirty="0">
                <a:solidFill>
                  <a:srgbClr val="C505BF"/>
                </a:solidFill>
                <a:sym typeface="Symbol"/>
              </a:rPr>
              <a:t>1</a:t>
            </a:r>
            <a:r>
              <a:rPr lang="en-US" dirty="0">
                <a:solidFill>
                  <a:srgbClr val="C505BF"/>
                </a:solidFill>
                <a:sym typeface="Symbol"/>
              </a:rPr>
              <a:t>; … ; </a:t>
            </a:r>
            <a:r>
              <a:rPr lang="en-US" i="1" dirty="0" err="1">
                <a:solidFill>
                  <a:srgbClr val="C505BF"/>
                </a:solidFill>
                <a:sym typeface="Symbol"/>
              </a:rPr>
              <a:t>p</a:t>
            </a:r>
            <a:r>
              <a:rPr lang="en-US" i="1" baseline="-25000" dirty="0" err="1">
                <a:solidFill>
                  <a:srgbClr val="C505BF"/>
                </a:solidFill>
                <a:sym typeface="Symbol"/>
              </a:rPr>
              <a:t>n</a:t>
            </a:r>
            <a:r>
              <a:rPr lang="en-US" dirty="0" err="1">
                <a:solidFill>
                  <a:srgbClr val="C505BF"/>
                </a:solidFill>
                <a:sym typeface="Symbol"/>
              </a:rPr>
              <a:t>,</a:t>
            </a:r>
            <a:r>
              <a:rPr lang="en-US" i="1" dirty="0" err="1">
                <a:solidFill>
                  <a:srgbClr val="C505BF"/>
                </a:solidFill>
                <a:sym typeface="Symbol"/>
              </a:rPr>
              <a:t>S</a:t>
            </a:r>
            <a:r>
              <a:rPr lang="en-US" i="1" baseline="-25000" dirty="0" err="1">
                <a:solidFill>
                  <a:srgbClr val="C505BF"/>
                </a:solidFill>
                <a:sym typeface="Symbol"/>
              </a:rPr>
              <a:t>n</a:t>
            </a:r>
            <a:r>
              <a:rPr lang="en-US" dirty="0">
                <a:solidFill>
                  <a:srgbClr val="C505BF"/>
                </a:solidFill>
                <a:sym typeface="Symbol"/>
              </a:rPr>
              <a:t>]) = </a:t>
            </a:r>
            <a:r>
              <a:rPr lang="en-US" i="1" dirty="0">
                <a:solidFill>
                  <a:srgbClr val="C505BF"/>
                </a:solidFill>
                <a:sym typeface="Symbol"/>
              </a:rPr>
              <a:t>p</a:t>
            </a:r>
            <a:r>
              <a:rPr lang="en-US" baseline="-25000" dirty="0">
                <a:solidFill>
                  <a:srgbClr val="C505BF"/>
                </a:solidFill>
                <a:sym typeface="Symbol"/>
              </a:rPr>
              <a:t>1</a:t>
            </a:r>
            <a:r>
              <a:rPr lang="en-US" i="1" dirty="0">
                <a:solidFill>
                  <a:srgbClr val="C505BF"/>
                </a:solidFill>
                <a:sym typeface="Symbol"/>
              </a:rPr>
              <a:t>U</a:t>
            </a:r>
            <a:r>
              <a:rPr lang="en-US" dirty="0">
                <a:solidFill>
                  <a:srgbClr val="C505BF"/>
                </a:solidFill>
                <a:sym typeface="Symbol"/>
              </a:rPr>
              <a:t>(</a:t>
            </a:r>
            <a:r>
              <a:rPr lang="en-US" i="1" dirty="0">
                <a:solidFill>
                  <a:srgbClr val="C505BF"/>
                </a:solidFill>
                <a:sym typeface="Symbol"/>
              </a:rPr>
              <a:t>S</a:t>
            </a:r>
            <a:r>
              <a:rPr lang="en-US" baseline="-25000" dirty="0">
                <a:solidFill>
                  <a:srgbClr val="C505BF"/>
                </a:solidFill>
                <a:sym typeface="Symbol"/>
              </a:rPr>
              <a:t>1</a:t>
            </a:r>
            <a:r>
              <a:rPr lang="en-US" dirty="0">
                <a:solidFill>
                  <a:srgbClr val="C505BF"/>
                </a:solidFill>
                <a:sym typeface="Symbol"/>
              </a:rPr>
              <a:t>) + … + </a:t>
            </a:r>
            <a:r>
              <a:rPr lang="en-US" i="1" dirty="0" err="1">
                <a:solidFill>
                  <a:srgbClr val="C505BF"/>
                </a:solidFill>
                <a:sym typeface="Symbol"/>
              </a:rPr>
              <a:t>p</a:t>
            </a:r>
            <a:r>
              <a:rPr lang="en-US" i="1" baseline="-25000" dirty="0" err="1">
                <a:solidFill>
                  <a:srgbClr val="C505BF"/>
                </a:solidFill>
                <a:sym typeface="Symbol"/>
              </a:rPr>
              <a:t>n</a:t>
            </a:r>
            <a:r>
              <a:rPr lang="en-US" i="1" dirty="0" err="1">
                <a:solidFill>
                  <a:srgbClr val="C505BF"/>
                </a:solidFill>
                <a:sym typeface="Symbol"/>
              </a:rPr>
              <a:t>U</a:t>
            </a:r>
            <a:r>
              <a:rPr lang="en-US" dirty="0">
                <a:solidFill>
                  <a:srgbClr val="C505BF"/>
                </a:solidFill>
                <a:sym typeface="Symbol"/>
              </a:rPr>
              <a:t>(</a:t>
            </a:r>
            <a:r>
              <a:rPr lang="en-US" i="1" dirty="0" err="1">
                <a:solidFill>
                  <a:srgbClr val="C505BF"/>
                </a:solidFill>
                <a:sym typeface="Symbol"/>
              </a:rPr>
              <a:t>S</a:t>
            </a:r>
            <a:r>
              <a:rPr lang="en-US" i="1" baseline="-25000" dirty="0" err="1">
                <a:solidFill>
                  <a:srgbClr val="C505BF"/>
                </a:solidFill>
                <a:sym typeface="Symbol"/>
              </a:rPr>
              <a:t>n</a:t>
            </a:r>
            <a:r>
              <a:rPr lang="en-US" dirty="0">
                <a:solidFill>
                  <a:srgbClr val="C505BF"/>
                </a:solidFill>
                <a:sym typeface="Symbol"/>
              </a:rPr>
              <a:t>) </a:t>
            </a:r>
            <a:endParaRPr lang="en-US" sz="2000" dirty="0"/>
          </a:p>
          <a:p>
            <a:pPr marL="914353" lvl="2" indent="0">
              <a:lnSpc>
                <a:spcPct val="80000"/>
              </a:lnSpc>
              <a:buNone/>
            </a:pPr>
            <a:endParaRPr lang="en-US" sz="1600" dirty="0"/>
          </a:p>
          <a:p>
            <a:pPr lvl="2"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2400" dirty="0"/>
              <a:t>Maximum expected utility (MEU) principle: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 rational agent chooses the action that maximizes expected utility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MEU Principle</a:t>
            </a:r>
          </a:p>
        </p:txBody>
      </p:sp>
    </p:spTree>
    <p:extLst>
      <p:ext uri="{BB962C8B-B14F-4D97-AF65-F5344CB8AC3E}">
        <p14:creationId xmlns:p14="http://schemas.microsoft.com/office/powerpoint/2010/main" val="191638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Networks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295400"/>
            <a:ext cx="7085861" cy="524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54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Networks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362200"/>
            <a:ext cx="4321411" cy="3200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5297E2-E9DE-644B-BAA7-40B9F9220A56}"/>
              </a:ext>
            </a:extLst>
          </p:cNvPr>
          <p:cNvSpPr txBox="1"/>
          <p:nvPr/>
        </p:nvSpPr>
        <p:spPr>
          <a:xfrm>
            <a:off x="457200" y="2057400"/>
            <a:ext cx="76354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its most general form, a decision network represents information about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Its current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Its possible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state that will result from its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utility of that state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DBB9D8-9B29-D048-ADB7-69D1425898C9}"/>
              </a:ext>
            </a:extLst>
          </p:cNvPr>
          <p:cNvSpPr/>
          <p:nvPr/>
        </p:nvSpPr>
        <p:spPr>
          <a:xfrm>
            <a:off x="420914" y="3962400"/>
            <a:ext cx="4794454" cy="319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0070C0"/>
                </a:solidFill>
                <a:latin typeface="Calibri"/>
                <a:ea typeface="ＭＳ Ｐゴシック" pitchFamily="34" charset="-128"/>
                <a:cs typeface="Calibri"/>
              </a:rPr>
              <a:t>Decision network = Bayes net + Actions + Utilities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97BB85-CF85-E741-8D84-68FB142B650B}"/>
              </a:ext>
            </a:extLst>
          </p:cNvPr>
          <p:cNvSpPr/>
          <p:nvPr/>
        </p:nvSpPr>
        <p:spPr>
          <a:xfrm>
            <a:off x="685800" y="4648200"/>
            <a:ext cx="6096000" cy="13295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FF0000"/>
                </a:solidFill>
                <a:latin typeface="Calibri"/>
                <a:cs typeface="Calibri"/>
              </a:rPr>
              <a:t>Action nodes </a:t>
            </a:r>
            <a:r>
              <a:rPr lang="en-US" sz="2000" dirty="0">
                <a:latin typeface="Calibri"/>
                <a:cs typeface="Calibri"/>
              </a:rPr>
              <a:t>(rectangles, cannot have parents, will have value fixed by algorithm)</a:t>
            </a:r>
          </a:p>
          <a:p>
            <a:pPr marL="2457450" lvl="5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500" dirty="0">
              <a:latin typeface="Calibri"/>
              <a:cs typeface="Calibri"/>
            </a:endParaRPr>
          </a:p>
          <a:p>
            <a:pPr marL="2457450" lvl="5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500" dirty="0">
              <a:latin typeface="Calibri"/>
              <a:cs typeface="Calibri"/>
            </a:endParaRPr>
          </a:p>
          <a:p>
            <a:pPr marL="2457450" lvl="5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500" dirty="0">
              <a:latin typeface="Calibri"/>
              <a:cs typeface="Calibri"/>
            </a:endParaRPr>
          </a:p>
          <a:p>
            <a:pPr marL="2457450" lvl="5" indent="-17145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sz="500" dirty="0">
              <a:latin typeface="Calibri"/>
              <a:cs typeface="Calibri"/>
            </a:endParaRP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FF0000"/>
                </a:solidFill>
                <a:latin typeface="Calibri"/>
                <a:cs typeface="Calibri"/>
              </a:rPr>
              <a:t>Utility nodes </a:t>
            </a:r>
            <a:r>
              <a:rPr lang="en-US" sz="2000" dirty="0">
                <a:latin typeface="Calibri"/>
                <a:cs typeface="Calibri"/>
              </a:rPr>
              <a:t>(diamond, depends on action and chance nodes)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E3CB545-66DA-B744-BBDC-131E5498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8" y="4724400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8" name="Freeform 9">
            <a:extLst>
              <a:ext uri="{FF2B5EF4-FFF2-40B4-BE49-F238E27FC236}">
                <a16:creationId xmlns:a16="http://schemas.microsoft.com/office/drawing/2014/main" id="{8F5E5B36-53A4-5C45-AC8F-69596D46D01D}"/>
              </a:ext>
            </a:extLst>
          </p:cNvPr>
          <p:cNvSpPr>
            <a:spLocks/>
          </p:cNvSpPr>
          <p:nvPr/>
        </p:nvSpPr>
        <p:spPr bwMode="auto">
          <a:xfrm>
            <a:off x="381000" y="5486400"/>
            <a:ext cx="609600" cy="304800"/>
          </a:xfrm>
          <a:custGeom>
            <a:avLst/>
            <a:gdLst>
              <a:gd name="T0" fmla="*/ 21821033 w 783"/>
              <a:gd name="T1" fmla="*/ 0 h 288"/>
              <a:gd name="T2" fmla="*/ 0 w 783"/>
              <a:gd name="T3" fmla="*/ 407704925 h 288"/>
              <a:gd name="T4" fmla="*/ 21821033 w 783"/>
              <a:gd name="T5" fmla="*/ 813170417 h 288"/>
              <a:gd name="T6" fmla="*/ 44853480 w 783"/>
              <a:gd name="T7" fmla="*/ 398745075 h 288"/>
              <a:gd name="T8" fmla="*/ 21821033 w 783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3"/>
              <a:gd name="T16" fmla="*/ 0 h 288"/>
              <a:gd name="T17" fmla="*/ 783 w 783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3" h="288">
                <a:moveTo>
                  <a:pt x="384" y="0"/>
                </a:moveTo>
                <a:lnTo>
                  <a:pt x="0" y="144"/>
                </a:lnTo>
                <a:lnTo>
                  <a:pt x="384" y="288"/>
                </a:lnTo>
                <a:lnTo>
                  <a:pt x="783" y="141"/>
                </a:lnTo>
                <a:lnTo>
                  <a:pt x="384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758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Decision Networks</a:t>
            </a:r>
          </a:p>
        </p:txBody>
      </p:sp>
      <p:cxnSp>
        <p:nvCxnSpPr>
          <p:cNvPr id="17411" name="AutoShape 4"/>
          <p:cNvCxnSpPr>
            <a:cxnSpLocks noChangeShapeType="1"/>
            <a:stCxn id="17412" idx="4"/>
            <a:endCxn id="17413" idx="0"/>
          </p:cNvCxnSpPr>
          <p:nvPr/>
        </p:nvCxnSpPr>
        <p:spPr bwMode="auto">
          <a:xfrm>
            <a:off x="5335588" y="4170363"/>
            <a:ext cx="0" cy="1149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4724400" y="35814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Weather</a:t>
            </a:r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4724400" y="53340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>
                <a:latin typeface="Calibri" pitchFamily="34" charset="0"/>
                <a:cs typeface="Calibri" pitchFamily="34" charset="0"/>
              </a:rPr>
              <a:t>Forecast</a:t>
            </a: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4800600" y="2098675"/>
            <a:ext cx="11430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Umbrella</a:t>
            </a:r>
          </a:p>
        </p:txBody>
      </p:sp>
      <p:grpSp>
        <p:nvGrpSpPr>
          <p:cNvPr id="17415" name="Group 8"/>
          <p:cNvGrpSpPr>
            <a:grpSpLocks/>
          </p:cNvGrpSpPr>
          <p:nvPr/>
        </p:nvGrpSpPr>
        <p:grpSpPr bwMode="auto">
          <a:xfrm>
            <a:off x="7010400" y="2860675"/>
            <a:ext cx="838200" cy="533400"/>
            <a:chOff x="4368" y="1728"/>
            <a:chExt cx="528" cy="336"/>
          </a:xfrm>
        </p:grpSpPr>
        <p:sp>
          <p:nvSpPr>
            <p:cNvPr id="17422" name="Freeform 9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423" name="Text Box 10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 pitchFamily="34" charset="0"/>
                  <a:cs typeface="Calibri" pitchFamily="34" charset="0"/>
                </a:rPr>
                <a:t>U</a:t>
              </a:r>
            </a:p>
          </p:txBody>
        </p:sp>
      </p:grpSp>
      <p:cxnSp>
        <p:nvCxnSpPr>
          <p:cNvPr id="17416" name="AutoShape 11"/>
          <p:cNvCxnSpPr>
            <a:cxnSpLocks noChangeShapeType="1"/>
            <a:stCxn id="17414" idx="3"/>
            <a:endCxn id="17422" idx="1"/>
          </p:cNvCxnSpPr>
          <p:nvPr/>
        </p:nvCxnSpPr>
        <p:spPr bwMode="auto">
          <a:xfrm>
            <a:off x="5957888" y="2365375"/>
            <a:ext cx="1038225" cy="762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17" name="AutoShape 12"/>
          <p:cNvCxnSpPr>
            <a:cxnSpLocks noChangeShapeType="1"/>
            <a:stCxn id="17412" idx="6"/>
            <a:endCxn id="17422" idx="1"/>
          </p:cNvCxnSpPr>
          <p:nvPr/>
        </p:nvCxnSpPr>
        <p:spPr bwMode="auto">
          <a:xfrm flipV="1">
            <a:off x="5961063" y="3127375"/>
            <a:ext cx="1035050" cy="741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00200"/>
            <a:ext cx="2071456" cy="12191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87" y="3505200"/>
            <a:ext cx="1923112" cy="10834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098676"/>
            <a:ext cx="2057400" cy="114972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752600"/>
            <a:ext cx="4717564" cy="319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2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4" name="Group 7"/>
          <p:cNvGrpSpPr>
            <a:grpSpLocks/>
          </p:cNvGrpSpPr>
          <p:nvPr/>
        </p:nvGrpSpPr>
        <p:grpSpPr bwMode="auto">
          <a:xfrm>
            <a:off x="5087937" y="3238500"/>
            <a:ext cx="838200" cy="533400"/>
            <a:chOff x="4368" y="1728"/>
            <a:chExt cx="528" cy="336"/>
          </a:xfrm>
        </p:grpSpPr>
        <p:sp>
          <p:nvSpPr>
            <p:cNvPr id="22588" name="Freeform 8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2589" name="Text Box 9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</a:t>
              </a: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820" y="4681175"/>
            <a:ext cx="3158180" cy="2176824"/>
          </a:xfrm>
          <a:prstGeom prst="rect">
            <a:avLst/>
          </a:prstGeom>
        </p:spPr>
      </p:pic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Example: Take an umbrella?</a:t>
            </a:r>
          </a:p>
        </p:txBody>
      </p:sp>
      <p:cxnSp>
        <p:nvCxnSpPr>
          <p:cNvPr id="22530" name="AutoShape 3"/>
          <p:cNvCxnSpPr>
            <a:cxnSpLocks noChangeShapeType="1"/>
            <a:stCxn id="22531" idx="4"/>
            <a:endCxn id="22532" idx="0"/>
          </p:cNvCxnSpPr>
          <p:nvPr/>
        </p:nvCxnSpPr>
        <p:spPr bwMode="auto">
          <a:xfrm>
            <a:off x="3413125" y="4548188"/>
            <a:ext cx="0" cy="1149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31" name="Oval 4"/>
          <p:cNvSpPr>
            <a:spLocks noChangeArrowheads="1"/>
          </p:cNvSpPr>
          <p:nvPr/>
        </p:nvSpPr>
        <p:spPr bwMode="auto">
          <a:xfrm>
            <a:off x="2801937" y="3959225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Weather</a:t>
            </a:r>
          </a:p>
        </p:txBody>
      </p:sp>
      <p:sp>
        <p:nvSpPr>
          <p:cNvPr id="22532" name="Oval 5"/>
          <p:cNvSpPr>
            <a:spLocks noChangeArrowheads="1"/>
          </p:cNvSpPr>
          <p:nvPr/>
        </p:nvSpPr>
        <p:spPr bwMode="auto">
          <a:xfrm>
            <a:off x="2801937" y="5711825"/>
            <a:ext cx="1222375" cy="574675"/>
          </a:xfrm>
          <a:prstGeom prst="ellipse">
            <a:avLst/>
          </a:prstGeom>
          <a:solidFill>
            <a:srgbClr val="C0C0C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>
                <a:latin typeface="Calibri"/>
                <a:cs typeface="Calibri"/>
              </a:rPr>
              <a:t>Forecast</a:t>
            </a:r>
          </a:p>
          <a:p>
            <a:pPr algn="ctr" rtl="1"/>
            <a:r>
              <a:rPr lang="en-US">
                <a:latin typeface="Calibri"/>
                <a:cs typeface="Calibri"/>
              </a:rPr>
              <a:t>=bad</a:t>
            </a:r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2878137" y="2171700"/>
            <a:ext cx="11430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Umbrella</a:t>
            </a:r>
          </a:p>
        </p:txBody>
      </p:sp>
      <p:cxnSp>
        <p:nvCxnSpPr>
          <p:cNvPr id="22535" name="AutoShape 10"/>
          <p:cNvCxnSpPr>
            <a:cxnSpLocks noChangeShapeType="1"/>
            <a:stCxn id="22533" idx="3"/>
            <a:endCxn id="22588" idx="1"/>
          </p:cNvCxnSpPr>
          <p:nvPr/>
        </p:nvCxnSpPr>
        <p:spPr bwMode="auto">
          <a:xfrm>
            <a:off x="4021137" y="2438400"/>
            <a:ext cx="1066800" cy="11112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536" name="AutoShape 11"/>
          <p:cNvCxnSpPr>
            <a:cxnSpLocks noChangeShapeType="1"/>
            <a:stCxn id="22531" idx="6"/>
            <a:endCxn id="22588" idx="1"/>
          </p:cNvCxnSpPr>
          <p:nvPr/>
        </p:nvCxnSpPr>
        <p:spPr bwMode="auto">
          <a:xfrm flipV="1">
            <a:off x="4038600" y="3505200"/>
            <a:ext cx="1035050" cy="741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1184780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842845"/>
              </p:ext>
            </p:extLst>
          </p:nvPr>
        </p:nvGraphicFramePr>
        <p:xfrm>
          <a:off x="4859337" y="1272442"/>
          <a:ext cx="2286000" cy="1722392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U(A,W)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leave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leave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take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take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70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927635"/>
              </p:ext>
            </p:extLst>
          </p:nvPr>
        </p:nvGraphicFramePr>
        <p:xfrm>
          <a:off x="1735931" y="3467226"/>
          <a:ext cx="990600" cy="518208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P(W)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0.7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561862"/>
              </p:ext>
            </p:extLst>
          </p:nvPr>
        </p:nvGraphicFramePr>
        <p:xfrm>
          <a:off x="1144115" y="5809137"/>
          <a:ext cx="1524000" cy="823134"/>
        </p:xfrm>
        <a:graphic>
          <a:graphicData uri="http://schemas.openxmlformats.org/drawingml/2006/table">
            <a:tbl>
              <a:tblPr/>
              <a:tblGrid>
                <a:gridCol w="56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9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P(F=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bad|W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0.17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0.77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" name="Picture 30">
            <a:extLst>
              <a:ext uri="{FF2B5EF4-FFF2-40B4-BE49-F238E27FC236}">
                <a16:creationId xmlns:a16="http://schemas.microsoft.com/office/drawing/2014/main" id="{9F052159-C9DF-D54C-841F-2FAB32F3DA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1386115"/>
            <a:ext cx="2983668" cy="201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65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46422</TotalTime>
  <Words>1579</Words>
  <Application>Microsoft Macintosh PowerPoint</Application>
  <PresentationFormat>Widescreen</PresentationFormat>
  <Paragraphs>335</Paragraphs>
  <Slides>22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Helvetica</vt:lpstr>
      <vt:lpstr>Times New Roman</vt:lpstr>
      <vt:lpstr>Wingdings</vt:lpstr>
      <vt:lpstr>dan-berkeley-nlp-v1</vt:lpstr>
      <vt:lpstr>CS 188: Artificial Intelligence </vt:lpstr>
      <vt:lpstr>Rational Preferences</vt:lpstr>
      <vt:lpstr>Rational Preferences</vt:lpstr>
      <vt:lpstr>MEU Principle</vt:lpstr>
      <vt:lpstr>MEU Principle</vt:lpstr>
      <vt:lpstr>Decision Networks</vt:lpstr>
      <vt:lpstr>Decision Networks</vt:lpstr>
      <vt:lpstr>Decision Networks</vt:lpstr>
      <vt:lpstr>Example: Take an umbrella?</vt:lpstr>
      <vt:lpstr>Decision Networks</vt:lpstr>
      <vt:lpstr>Example: Take an umbrella?</vt:lpstr>
      <vt:lpstr>Decision network with utilities on outcome states</vt:lpstr>
      <vt:lpstr>Value of Information</vt:lpstr>
      <vt:lpstr>Value of information</vt:lpstr>
      <vt:lpstr>Value of information contd.</vt:lpstr>
      <vt:lpstr>VPI Properties</vt:lpstr>
      <vt:lpstr>Decisions with unknown preferences</vt:lpstr>
      <vt:lpstr>PowerPoint Presentation</vt:lpstr>
      <vt:lpstr>PowerPoint Presentation</vt:lpstr>
      <vt:lpstr>Decisions with unknown preferences</vt:lpstr>
      <vt:lpstr>Off-switch problem (example)</vt:lpstr>
      <vt:lpstr>Off-switch problem (general proof)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Dawn Dawn</cp:lastModifiedBy>
  <cp:revision>2490</cp:revision>
  <cp:lastPrinted>2015-10-27T08:07:59Z</cp:lastPrinted>
  <dcterms:created xsi:type="dcterms:W3CDTF">2004-08-27T04:16:05Z</dcterms:created>
  <dcterms:modified xsi:type="dcterms:W3CDTF">2021-03-15T16:10:17Z</dcterms:modified>
</cp:coreProperties>
</file>