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notesMasterIdLst>
    <p:notesMasterId r:id="rId29"/>
  </p:notesMasterIdLst>
  <p:handoutMasterIdLst>
    <p:handoutMasterId r:id="rId30"/>
  </p:handoutMasterIdLst>
  <p:sldIdLst>
    <p:sldId id="893" r:id="rId2"/>
    <p:sldId id="974" r:id="rId3"/>
    <p:sldId id="977" r:id="rId4"/>
    <p:sldId id="976" r:id="rId5"/>
    <p:sldId id="978" r:id="rId6"/>
    <p:sldId id="446" r:id="rId7"/>
    <p:sldId id="362" r:id="rId8"/>
    <p:sldId id="450" r:id="rId9"/>
    <p:sldId id="447" r:id="rId10"/>
    <p:sldId id="448" r:id="rId11"/>
    <p:sldId id="449" r:id="rId12"/>
    <p:sldId id="860" r:id="rId13"/>
    <p:sldId id="980" r:id="rId14"/>
    <p:sldId id="859" r:id="rId15"/>
    <p:sldId id="820" r:id="rId16"/>
    <p:sldId id="825" r:id="rId17"/>
    <p:sldId id="982" r:id="rId18"/>
    <p:sldId id="968" r:id="rId19"/>
    <p:sldId id="979" r:id="rId20"/>
    <p:sldId id="897" r:id="rId21"/>
    <p:sldId id="898" r:id="rId22"/>
    <p:sldId id="862" r:id="rId23"/>
    <p:sldId id="899" r:id="rId24"/>
    <p:sldId id="932" r:id="rId25"/>
    <p:sldId id="969" r:id="rId26"/>
    <p:sldId id="917" r:id="rId27"/>
    <p:sldId id="901" r:id="rId28"/>
  </p:sldIdLst>
  <p:sldSz cx="12192000" cy="6858000"/>
  <p:notesSz cx="7099300" cy="10234613"/>
  <p:custDataLst>
    <p:tags r:id="rId3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clrMru>
    <a:srgbClr val="CC00CC"/>
    <a:srgbClr val="0000FF"/>
    <a:srgbClr val="008000"/>
    <a:srgbClr val="8FAAFF"/>
    <a:srgbClr val="7F2727"/>
    <a:srgbClr val="0066FF"/>
    <a:srgbClr val="B8EAC0"/>
    <a:srgbClr val="A3FFCD"/>
    <a:srgbClr val="A50021"/>
    <a:srgbClr val="7D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1"/>
    <p:restoredTop sz="78505" autoAdjust="0"/>
  </p:normalViewPr>
  <p:slideViewPr>
    <p:cSldViewPr>
      <p:cViewPr varScale="1">
        <p:scale>
          <a:sx n="203" d="100"/>
          <a:sy n="203" d="100"/>
        </p:scale>
        <p:origin x="168" y="6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37" cy="511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9" tIns="49511" rIns="99019" bIns="49511" numCol="1" anchor="t" anchorCtr="0" compatLnSpc="1">
            <a:prstTxWarp prst="textNoShape">
              <a:avLst/>
            </a:prstTxWarp>
          </a:bodyPr>
          <a:lstStyle>
            <a:lvl1pPr defTabSz="990387">
              <a:defRPr sz="13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340" y="1"/>
            <a:ext cx="3077337" cy="511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9" tIns="49511" rIns="99019" bIns="49511" numCol="1" anchor="t" anchorCtr="0" compatLnSpc="1">
            <a:prstTxWarp prst="textNoShape">
              <a:avLst/>
            </a:prstTxWarp>
          </a:bodyPr>
          <a:lstStyle>
            <a:lvl1pPr algn="r" defTabSz="990387">
              <a:defRPr sz="13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708"/>
            <a:ext cx="3077337" cy="510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9" tIns="49511" rIns="99019" bIns="49511" numCol="1" anchor="b" anchorCtr="0" compatLnSpc="1">
            <a:prstTxWarp prst="textNoShape">
              <a:avLst/>
            </a:prstTxWarp>
          </a:bodyPr>
          <a:lstStyle>
            <a:lvl1pPr defTabSz="990387">
              <a:defRPr sz="13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340" y="9722708"/>
            <a:ext cx="3077337" cy="510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9" tIns="49511" rIns="99019" bIns="49511" numCol="1" anchor="b" anchorCtr="0" compatLnSpc="1">
            <a:prstTxWarp prst="textNoShape">
              <a:avLst/>
            </a:prstTxWarp>
          </a:bodyPr>
          <a:lstStyle>
            <a:lvl1pPr algn="r" defTabSz="989801">
              <a:defRPr sz="1300"/>
            </a:lvl1pPr>
          </a:lstStyle>
          <a:p>
            <a:fld id="{370EF009-23CE-4081-AF56-082D82CEF6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1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37" cy="511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9" tIns="49511" rIns="99019" bIns="49511" numCol="1" anchor="t" anchorCtr="0" compatLnSpc="1">
            <a:prstTxWarp prst="textNoShape">
              <a:avLst/>
            </a:prstTxWarp>
          </a:bodyPr>
          <a:lstStyle>
            <a:lvl1pPr defTabSz="990387">
              <a:defRPr sz="13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340" y="1"/>
            <a:ext cx="3077337" cy="511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9" tIns="49511" rIns="99019" bIns="49511" numCol="1" anchor="t" anchorCtr="0" compatLnSpc="1">
            <a:prstTxWarp prst="textNoShape">
              <a:avLst/>
            </a:prstTxWarp>
          </a:bodyPr>
          <a:lstStyle>
            <a:lvl1pPr algn="r" defTabSz="990387">
              <a:defRPr sz="13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905" y="4862233"/>
            <a:ext cx="5677492" cy="4603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9" tIns="49511" rIns="99019" bIns="49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708"/>
            <a:ext cx="3077337" cy="510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9" tIns="49511" rIns="99019" bIns="49511" numCol="1" anchor="b" anchorCtr="0" compatLnSpc="1">
            <a:prstTxWarp prst="textNoShape">
              <a:avLst/>
            </a:prstTxWarp>
          </a:bodyPr>
          <a:lstStyle>
            <a:lvl1pPr defTabSz="990387">
              <a:defRPr sz="13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340" y="9722708"/>
            <a:ext cx="3077337" cy="510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9" tIns="49511" rIns="99019" bIns="49511" numCol="1" anchor="b" anchorCtr="0" compatLnSpc="1">
            <a:prstTxWarp prst="textNoShape">
              <a:avLst/>
            </a:prstTxWarp>
          </a:bodyPr>
          <a:lstStyle>
            <a:lvl1pPr algn="r" defTabSz="989801">
              <a:defRPr sz="1300"/>
            </a:lvl1pPr>
          </a:lstStyle>
          <a:p>
            <a:fld id="{72CC9163-7EC6-4747-8782-88871FDBE1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623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 and the reference to </a:t>
            </a:r>
            <a:r>
              <a:rPr lang="en-US" baseline="0" dirty="0" err="1"/>
              <a:t>ai.berkeley.edu</a:t>
            </a:r>
            <a:r>
              <a:rPr lang="en-US" baseline="0" dirty="0"/>
              <a:t>.  Thanks!</a:t>
            </a:r>
            <a:endParaRPr lang="en-US" sz="1200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943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Dan has a DEMO for this.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1600E29C-1E14-41D6-ACAF-300C17152C85}" type="slidenum">
              <a:rPr lang="en-US"/>
              <a:pPr defTabSz="988101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265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Quiz 1: left, left, left</a:t>
            </a:r>
          </a:p>
          <a:p>
            <a:r>
              <a:rPr lang="en-US" dirty="0"/>
              <a:t>Quiz 2: left, left, right</a:t>
            </a:r>
          </a:p>
          <a:p>
            <a:r>
              <a:rPr lang="en-US" dirty="0"/>
              <a:t>Quiz 3: \gamma^3 * 10 = \gamma, \gamma = 0.1^1/2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422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[Note:</a:t>
            </a:r>
            <a:r>
              <a:rPr lang="en-US" baseline="0" dirty="0"/>
              <a:t> this demo doesn’t show anything in action, just pops up V and Q values.]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81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pitchFamily="34" charset="0"/>
                <a:ea typeface="ＭＳ Ｐゴシック" pitchFamily="34" charset="-128"/>
              </a:rPr>
              <a:t>There exists a ghostbusters demo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999ECC27-508E-4753-97C7-4AB399A8CBA1}" type="slidenum">
              <a:rPr lang="en-US" sz="1300"/>
              <a:pPr eaLnBrk="1" hangingPunct="1"/>
              <a:t>2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2017209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pitchFamily="34" charset="0"/>
                <a:ea typeface="ＭＳ Ｐゴシック" pitchFamily="34" charset="-128"/>
              </a:rPr>
              <a:t>There exists a ghostbusters demo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999ECC27-508E-4753-97C7-4AB399A8CBA1}" type="slidenum">
              <a:rPr lang="en-US" sz="1300"/>
              <a:pPr eaLnBrk="1" hangingPunct="1"/>
              <a:t>3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771556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pitchFamily="34" charset="0"/>
                <a:ea typeface="ＭＳ Ｐゴシック" pitchFamily="34" charset="-128"/>
              </a:rPr>
              <a:t>There exists a ghostbusters demo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999ECC27-508E-4753-97C7-4AB399A8CBA1}" type="slidenum">
              <a:rPr lang="en-US" sz="1300"/>
              <a:pPr eaLnBrk="1" hangingPunct="1"/>
              <a:t>4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188991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pitchFamily="34" charset="0"/>
                <a:ea typeface="ＭＳ Ｐゴシック" pitchFamily="34" charset="-128"/>
              </a:rPr>
              <a:t>There exists a ghostbusters demo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999ECC27-508E-4753-97C7-4AB399A8CBA1}" type="slidenum">
              <a:rPr lang="en-US" sz="1300"/>
              <a:pPr eaLnBrk="1" hangingPunct="1"/>
              <a:t>5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809328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dirty="0"/>
              <a:t>This is the problem of </a:t>
            </a:r>
            <a:r>
              <a:rPr lang="en-US" sz="2200" b="1" i="1" dirty="0"/>
              <a:t>value alignment</a:t>
            </a:r>
            <a:r>
              <a:rPr lang="en-US" sz="2200" dirty="0"/>
              <a:t>.</a:t>
            </a:r>
          </a:p>
          <a:p>
            <a:r>
              <a:rPr lang="en-US" sz="2200" dirty="0"/>
              <a:t>And when you mix that with a superintelligent system that can affect the world dramatically, it’s not such a good thing.</a:t>
            </a:r>
          </a:p>
          <a:p>
            <a:r>
              <a:rPr lang="en-US" sz="2200" dirty="0"/>
              <a:t>The point is that a machine can be </a:t>
            </a:r>
            <a:r>
              <a:rPr lang="en-US" sz="2200" b="1" i="1" dirty="0"/>
              <a:t>better at making decisions</a:t>
            </a:r>
          </a:p>
          <a:p>
            <a:r>
              <a:rPr lang="en-US" sz="2200" dirty="0"/>
              <a:t>but still fail to </a:t>
            </a:r>
            <a:r>
              <a:rPr lang="en-US" sz="2200" b="1" i="1" dirty="0"/>
              <a:t>make better decisions</a:t>
            </a:r>
          </a:p>
          <a:p>
            <a:r>
              <a:rPr lang="en-US" sz="2200" dirty="0"/>
              <a:t>if its values are not exactly the same as ours.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2117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Like search: successor function only depended on current state</a:t>
            </a:r>
          </a:p>
          <a:p>
            <a:endParaRPr lang="en-US">
              <a:ea typeface="ＭＳ Ｐゴシック" pitchFamily="34" charset="-128"/>
            </a:endParaRPr>
          </a:p>
          <a:p>
            <a:r>
              <a:rPr lang="en-US">
                <a:ea typeface="ＭＳ Ｐゴシック" pitchFamily="34" charset="-128"/>
              </a:rPr>
              <a:t>Can make this happen by stuffing more into the state;  </a:t>
            </a:r>
          </a:p>
          <a:p>
            <a:endParaRPr lang="en-US">
              <a:ea typeface="ＭＳ Ｐゴシック" pitchFamily="34" charset="-128"/>
            </a:endParaRPr>
          </a:p>
          <a:p>
            <a:r>
              <a:rPr lang="en-US">
                <a:ea typeface="ＭＳ Ｐゴシック" pitchFamily="34" charset="-128"/>
              </a:rPr>
              <a:t>Very similar to search problems: when solving a maze with food pellets, we stored which food pellets were eaten </a:t>
            </a:r>
          </a:p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ACAB68C1-092D-468B-8690-7D27B27041C8}" type="slidenum">
              <a:rPr lang="en-US"/>
              <a:pPr defTabSz="988101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07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In search problems: did not talk about actions, but about successor functions --- now the information inside the successor function is unpacked into actions, transitions and reward</a:t>
            </a: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Write out S, A, example entry in T, entry in R</a:t>
            </a: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Reward function different from the book : R(</a:t>
            </a:r>
            <a:r>
              <a:rPr lang="en-US" dirty="0" err="1">
                <a:ea typeface="ＭＳ Ｐゴシック" pitchFamily="34" charset="-128"/>
              </a:rPr>
              <a:t>s,a,s</a:t>
            </a:r>
            <a:r>
              <a:rPr lang="ja-JP" altLang="en-US" dirty="0">
                <a:ea typeface="ＭＳ Ｐゴシック" pitchFamily="34" charset="-128"/>
              </a:rPr>
              <a:t>’</a:t>
            </a:r>
            <a:r>
              <a:rPr lang="en-US" altLang="ja-JP" dirty="0">
                <a:ea typeface="ＭＳ Ｐゴシック" pitchFamily="34" charset="-128"/>
              </a:rPr>
              <a:t>)</a:t>
            </a:r>
          </a:p>
          <a:p>
            <a:r>
              <a:rPr lang="en-US" dirty="0">
                <a:ea typeface="ＭＳ Ｐゴシック" pitchFamily="34" charset="-128"/>
              </a:rPr>
              <a:t>In book simpler for equations, but not useful for the projects.</a:t>
            </a: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Need to modify </a:t>
            </a:r>
            <a:r>
              <a:rPr lang="en-US" dirty="0" err="1">
                <a:ea typeface="ＭＳ Ｐゴシック" pitchFamily="34" charset="-128"/>
              </a:rPr>
              <a:t>expectimax</a:t>
            </a:r>
            <a:r>
              <a:rPr lang="en-US" dirty="0">
                <a:ea typeface="ＭＳ Ｐゴシック" pitchFamily="34" charset="-128"/>
              </a:rPr>
              <a:t> a tiny little bit to account for rewards along the way, but that</a:t>
            </a:r>
            <a:r>
              <a:rPr lang="en-US" altLang="en-US" dirty="0">
                <a:ea typeface="ＭＳ Ｐゴシック" pitchFamily="34" charset="-128"/>
              </a:rPr>
              <a:t>’</a:t>
            </a:r>
            <a:r>
              <a:rPr lang="en-US" dirty="0">
                <a:ea typeface="ＭＳ Ｐゴシック" pitchFamily="34" charset="-128"/>
              </a:rPr>
              <a:t>s something you should be able to do, and so you can already solve MDP</a:t>
            </a:r>
            <a:r>
              <a:rPr lang="en-US" altLang="en-US" dirty="0">
                <a:ea typeface="ＭＳ Ｐゴシック" pitchFamily="34" charset="-128"/>
              </a:rPr>
              <a:t>’</a:t>
            </a:r>
            <a:r>
              <a:rPr lang="en-US" dirty="0">
                <a:ea typeface="ＭＳ Ｐゴシック" pitchFamily="34" charset="-128"/>
              </a:rPr>
              <a:t>s  (not in most efficient way)</a:t>
            </a: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69A4D5-BA7F-4965-9F32-D31D11C0DA97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44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[cut demo of moving around in grid world program]</a:t>
            </a: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552C0BAA-F2C0-47C6-A20B-733CA31DCFFD}" type="slidenum">
              <a:rPr lang="en-US"/>
              <a:pPr defTabSz="988101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110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4.xml"/><Relationship Id="rId7" Type="http://schemas.openxmlformats.org/officeDocument/2006/relationships/image" Target="../media/image6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5.jpe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wmf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wmf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ARJ8cAGm6JE?feature=oembed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62200" y="1544224"/>
            <a:ext cx="7510462" cy="4018097"/>
          </a:xfrm>
          <a:prstGeom prst="rect">
            <a:avLst/>
          </a:prstGeom>
          <a:noFill/>
        </p:spPr>
      </p:pic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03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/>
              <a:t>CS 188: Artificial Intelligence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123950"/>
            <a:ext cx="12192000" cy="1524000"/>
          </a:xfrm>
        </p:spPr>
        <p:txBody>
          <a:bodyPr/>
          <a:lstStyle/>
          <a:p>
            <a:pPr eaLnBrk="1" hangingPunct="1"/>
            <a:r>
              <a:rPr lang="en-US" sz="3600" dirty="0"/>
              <a:t>Markov Decision Processes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5486400"/>
            <a:ext cx="12192000" cy="992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Instructor: Stuart Russell and Dawn Song</a:t>
            </a:r>
          </a:p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University of California, Berkeley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AE89E-5935-5941-83D5-2AD4DBA25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Off-switch problem (example)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3FC39-E8F1-DF42-A727-DB2F6FE6B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fld id="{451BBA2E-7FD9-46B8-A226-C36B49A97BF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48CB6C-2F25-2447-827B-26D7FA3CD73F}"/>
              </a:ext>
            </a:extLst>
          </p:cNvPr>
          <p:cNvSpPr/>
          <p:nvPr/>
        </p:nvSpPr>
        <p:spPr>
          <a:xfrm>
            <a:off x="4269591" y="1493386"/>
            <a:ext cx="480508" cy="360381"/>
          </a:xfrm>
          <a:prstGeom prst="rect">
            <a:avLst/>
          </a:prstGeom>
          <a:solidFill>
            <a:srgbClr val="00B0F0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200" tIns="45600" rIns="91200" bIns="45600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29F079-4316-4E4B-8DD5-3482AC2C2B38}"/>
              </a:ext>
            </a:extLst>
          </p:cNvPr>
          <p:cNvSpPr/>
          <p:nvPr/>
        </p:nvSpPr>
        <p:spPr>
          <a:xfrm>
            <a:off x="4269591" y="2707083"/>
            <a:ext cx="480508" cy="360381"/>
          </a:xfrm>
          <a:prstGeom prst="rect">
            <a:avLst/>
          </a:prstGeom>
          <a:solidFill>
            <a:srgbClr val="FF3300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200" tIns="45600" rIns="91200" bIns="45600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DA94387-1A7F-8744-882B-DB85D2E204FE}"/>
              </a:ext>
            </a:extLst>
          </p:cNvPr>
          <p:cNvCxnSpPr>
            <a:stCxn id="6" idx="2"/>
          </p:cNvCxnSpPr>
          <p:nvPr/>
        </p:nvCxnSpPr>
        <p:spPr>
          <a:xfrm flipH="1">
            <a:off x="3112767" y="1853744"/>
            <a:ext cx="1397029" cy="85331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8C61F2-1707-144A-B348-6BC03F798C42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4509796" y="1853744"/>
            <a:ext cx="0" cy="85331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302BE9-A8D2-EA4C-910D-4977B5651C68}"/>
              </a:ext>
            </a:extLst>
          </p:cNvPr>
          <p:cNvCxnSpPr>
            <a:stCxn id="6" idx="2"/>
          </p:cNvCxnSpPr>
          <p:nvPr/>
        </p:nvCxnSpPr>
        <p:spPr>
          <a:xfrm>
            <a:off x="4509846" y="1853767"/>
            <a:ext cx="1396979" cy="85328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36D712-0E02-4647-AD67-910CA2024F99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4509846" y="3067464"/>
            <a:ext cx="0" cy="85331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6688136-6E58-A54B-B08E-6689353C8862}"/>
              </a:ext>
            </a:extLst>
          </p:cNvPr>
          <p:cNvCxnSpPr>
            <a:stCxn id="7" idx="2"/>
          </p:cNvCxnSpPr>
          <p:nvPr/>
        </p:nvCxnSpPr>
        <p:spPr>
          <a:xfrm>
            <a:off x="4509846" y="3067464"/>
            <a:ext cx="1396979" cy="85328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EBD5A4C-8B18-C847-BC1A-B3AE17884D81}"/>
              </a:ext>
            </a:extLst>
          </p:cNvPr>
          <p:cNvSpPr txBox="1"/>
          <p:nvPr/>
        </p:nvSpPr>
        <p:spPr>
          <a:xfrm>
            <a:off x="5270201" y="3182678"/>
            <a:ext cx="2172320" cy="470694"/>
          </a:xfrm>
          <a:prstGeom prst="rect">
            <a:avLst/>
          </a:prstGeom>
          <a:noFill/>
          <a:effectLst/>
        </p:spPr>
        <p:txBody>
          <a:bodyPr wrap="none" lIns="91200" tIns="45600" rIns="91200" bIns="45600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switch robot off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8928FA-6E55-2A43-95EE-9978BFD7B8CE}"/>
              </a:ext>
            </a:extLst>
          </p:cNvPr>
          <p:cNvSpPr txBox="1"/>
          <p:nvPr/>
        </p:nvSpPr>
        <p:spPr>
          <a:xfrm>
            <a:off x="5239448" y="1964235"/>
            <a:ext cx="1954125" cy="470694"/>
          </a:xfrm>
          <a:prstGeom prst="rect">
            <a:avLst/>
          </a:prstGeom>
          <a:noFill/>
          <a:effectLst/>
        </p:spPr>
        <p:txBody>
          <a:bodyPr wrap="none" lIns="91200" tIns="45600" rIns="91200" bIns="45600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switch self off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6104AF-9FCF-5A4B-BEDF-136CA96749D9}"/>
              </a:ext>
            </a:extLst>
          </p:cNvPr>
          <p:cNvSpPr txBox="1"/>
          <p:nvPr/>
        </p:nvSpPr>
        <p:spPr>
          <a:xfrm>
            <a:off x="3203383" y="1964235"/>
            <a:ext cx="694687" cy="470694"/>
          </a:xfrm>
          <a:prstGeom prst="rect">
            <a:avLst/>
          </a:prstGeom>
          <a:noFill/>
          <a:effectLst/>
        </p:spPr>
        <p:txBody>
          <a:bodyPr wrap="none" lIns="91200" tIns="45600" rIns="91200" bIns="45600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act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25B21F-C84A-3746-BD4C-22EC08838451}"/>
              </a:ext>
            </a:extLst>
          </p:cNvPr>
          <p:cNvSpPr txBox="1"/>
          <p:nvPr/>
        </p:nvSpPr>
        <p:spPr>
          <a:xfrm>
            <a:off x="2566442" y="2652852"/>
            <a:ext cx="891337" cy="470694"/>
          </a:xfrm>
          <a:prstGeom prst="rect">
            <a:avLst/>
          </a:prstGeom>
          <a:noFill/>
          <a:effectLst/>
        </p:spPr>
        <p:txBody>
          <a:bodyPr wrap="none" lIns="91200" tIns="45600" rIns="91200" bIns="45600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U = ?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EF05D2-D73F-724D-ACB6-2F9D4F85FD97}"/>
              </a:ext>
            </a:extLst>
          </p:cNvPr>
          <p:cNvSpPr txBox="1"/>
          <p:nvPr/>
        </p:nvSpPr>
        <p:spPr>
          <a:xfrm>
            <a:off x="5451831" y="2652849"/>
            <a:ext cx="760680" cy="470694"/>
          </a:xfrm>
          <a:prstGeom prst="rect">
            <a:avLst/>
          </a:prstGeom>
          <a:noFill/>
          <a:effectLst/>
        </p:spPr>
        <p:txBody>
          <a:bodyPr wrap="none" lIns="91200" tIns="45600" rIns="91200" bIns="45600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U=0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373428-5411-1741-AA57-6F6A34440FD7}"/>
              </a:ext>
            </a:extLst>
          </p:cNvPr>
          <p:cNvSpPr txBox="1"/>
          <p:nvPr/>
        </p:nvSpPr>
        <p:spPr>
          <a:xfrm>
            <a:off x="3244648" y="3197140"/>
            <a:ext cx="1422435" cy="470694"/>
          </a:xfrm>
          <a:prstGeom prst="rect">
            <a:avLst/>
          </a:prstGeom>
          <a:noFill/>
          <a:effectLst/>
        </p:spPr>
        <p:txBody>
          <a:bodyPr wrap="none" lIns="91200" tIns="45600" rIns="91200" bIns="45600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  <a:sym typeface="Symbol"/>
              </a:rPr>
              <a:t>go ahead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93F1BD-AC6E-264A-862E-66F5A213B0C8}"/>
              </a:ext>
            </a:extLst>
          </p:cNvPr>
          <p:cNvSpPr txBox="1"/>
          <p:nvPr/>
        </p:nvSpPr>
        <p:spPr>
          <a:xfrm>
            <a:off x="3812756" y="2193036"/>
            <a:ext cx="765843" cy="470694"/>
          </a:xfrm>
          <a:prstGeom prst="rect">
            <a:avLst/>
          </a:prstGeom>
          <a:noFill/>
          <a:effectLst/>
        </p:spPr>
        <p:txBody>
          <a:bodyPr wrap="none" lIns="91200" tIns="45600" rIns="91200" bIns="45600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wait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CF7CAC-E08D-6A4B-84C4-E1BD6F461D8F}"/>
              </a:ext>
            </a:extLst>
          </p:cNvPr>
          <p:cNvSpPr txBox="1"/>
          <p:nvPr/>
        </p:nvSpPr>
        <p:spPr>
          <a:xfrm>
            <a:off x="5526485" y="3863154"/>
            <a:ext cx="760680" cy="470694"/>
          </a:xfrm>
          <a:prstGeom prst="rect">
            <a:avLst/>
          </a:prstGeom>
          <a:noFill/>
          <a:effectLst/>
        </p:spPr>
        <p:txBody>
          <a:bodyPr wrap="none" lIns="91200" tIns="45600" rIns="91200" bIns="45600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U=0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4CD9451-FD9B-E34B-B43C-C13A64B27FF9}"/>
              </a:ext>
            </a:extLst>
          </p:cNvPr>
          <p:cNvGrpSpPr/>
          <p:nvPr/>
        </p:nvGrpSpPr>
        <p:grpSpPr>
          <a:xfrm>
            <a:off x="615417" y="2199231"/>
            <a:ext cx="1951039" cy="1159918"/>
            <a:chOff x="615417" y="2199231"/>
            <a:chExt cx="1951039" cy="115991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9CD9B70-194F-DC47-903E-46DAC585B501}"/>
                </a:ext>
              </a:extLst>
            </p:cNvPr>
            <p:cNvSpPr/>
            <p:nvPr/>
          </p:nvSpPr>
          <p:spPr>
            <a:xfrm>
              <a:off x="894800" y="2563389"/>
              <a:ext cx="1388815" cy="49459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355C3A6-3AE6-AB4E-8C8A-0B5130A48D01}"/>
                </a:ext>
              </a:extLst>
            </p:cNvPr>
            <p:cNvCxnSpPr/>
            <p:nvPr/>
          </p:nvCxnSpPr>
          <p:spPr>
            <a:xfrm>
              <a:off x="713599" y="3070490"/>
              <a:ext cx="1852857" cy="0"/>
            </a:xfrm>
            <a:prstGeom prst="straightConnector1">
              <a:avLst/>
            </a:prstGeom>
            <a:ln>
              <a:solidFill>
                <a:srgbClr val="40404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FB637E2-6B81-5F49-8758-E0B2B6CE0BDA}"/>
                </a:ext>
              </a:extLst>
            </p:cNvPr>
            <p:cNvCxnSpPr/>
            <p:nvPr/>
          </p:nvCxnSpPr>
          <p:spPr>
            <a:xfrm flipV="1">
              <a:off x="1453077" y="2199231"/>
              <a:ext cx="0" cy="854701"/>
            </a:xfrm>
            <a:prstGeom prst="straightConnector1">
              <a:avLst/>
            </a:prstGeom>
            <a:ln>
              <a:solidFill>
                <a:srgbClr val="40404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7DCE22-E9F9-124B-8EB3-8F5BA3444BF3}"/>
                </a:ext>
              </a:extLst>
            </p:cNvPr>
            <p:cNvSpPr txBox="1"/>
            <p:nvPr/>
          </p:nvSpPr>
          <p:spPr>
            <a:xfrm>
              <a:off x="615417" y="3006206"/>
              <a:ext cx="496488" cy="352943"/>
            </a:xfrm>
            <a:prstGeom prst="rect">
              <a:avLst/>
            </a:prstGeom>
            <a:noFill/>
            <a:effectLst/>
          </p:spPr>
          <p:txBody>
            <a:bodyPr wrap="none" lIns="91200" tIns="45600" rIns="91200" bIns="45600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-40</a:t>
              </a:r>
              <a:endParaRPr lang="en-US" sz="1200" baseline="-250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AD240E1-E91C-E34F-9436-6AE222C3EA06}"/>
                </a:ext>
              </a:extLst>
            </p:cNvPr>
            <p:cNvSpPr txBox="1"/>
            <p:nvPr/>
          </p:nvSpPr>
          <p:spPr>
            <a:xfrm>
              <a:off x="1289876" y="3006206"/>
              <a:ext cx="333008" cy="352943"/>
            </a:xfrm>
            <a:prstGeom prst="rect">
              <a:avLst/>
            </a:prstGeom>
            <a:noFill/>
            <a:effectLst/>
          </p:spPr>
          <p:txBody>
            <a:bodyPr wrap="none" lIns="91200" tIns="45600" rIns="91200" bIns="45600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0</a:t>
              </a:r>
              <a:endParaRPr lang="en-US" sz="1200" baseline="-250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C236D9B-6735-D54B-B194-99A79795BF29}"/>
                </a:ext>
              </a:extLst>
            </p:cNvPr>
            <p:cNvSpPr txBox="1"/>
            <p:nvPr/>
          </p:nvSpPr>
          <p:spPr>
            <a:xfrm>
              <a:off x="1990151" y="3006206"/>
              <a:ext cx="541813" cy="352943"/>
            </a:xfrm>
            <a:prstGeom prst="rect">
              <a:avLst/>
            </a:prstGeom>
            <a:noFill/>
            <a:effectLst/>
          </p:spPr>
          <p:txBody>
            <a:bodyPr wrap="none" lIns="91200" tIns="45600" rIns="91200" bIns="45600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+60</a:t>
              </a:r>
              <a:endParaRPr lang="en-US" sz="1200" baseline="-250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BADB5A3-2D0E-D24F-B716-AC676B91493B}"/>
              </a:ext>
            </a:extLst>
          </p:cNvPr>
          <p:cNvGrpSpPr/>
          <p:nvPr/>
        </p:nvGrpSpPr>
        <p:grpSpPr>
          <a:xfrm>
            <a:off x="609505" y="3920775"/>
            <a:ext cx="6580067" cy="1948663"/>
            <a:chOff x="609505" y="3920775"/>
            <a:chExt cx="6580067" cy="194866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08A9CAB-FACB-5E4B-83AD-538BE282D41F}"/>
                </a:ext>
              </a:extLst>
            </p:cNvPr>
            <p:cNvSpPr/>
            <p:nvPr/>
          </p:nvSpPr>
          <p:spPr>
            <a:xfrm>
              <a:off x="4269591" y="3920775"/>
              <a:ext cx="480508" cy="360381"/>
            </a:xfrm>
            <a:prstGeom prst="rect">
              <a:avLst/>
            </a:prstGeom>
            <a:solidFill>
              <a:srgbClr val="00B0F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200" tIns="45600" rIns="91200" bIns="45600"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Times New Roman"/>
                  <a:cs typeface="Times New Roman"/>
                </a:rPr>
                <a:t>R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01357D5-B3F7-8040-95CD-26171B32EFA7}"/>
                </a:ext>
              </a:extLst>
            </p:cNvPr>
            <p:cNvCxnSpPr>
              <a:stCxn id="8" idx="2"/>
            </p:cNvCxnSpPr>
            <p:nvPr/>
          </p:nvCxnSpPr>
          <p:spPr>
            <a:xfrm flipH="1">
              <a:off x="3112767" y="4281156"/>
              <a:ext cx="1397079" cy="853289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D2E1FBC-771D-0E4A-9C02-3A237C476B8C}"/>
                </a:ext>
              </a:extLst>
            </p:cNvPr>
            <p:cNvSpPr txBox="1"/>
            <p:nvPr/>
          </p:nvSpPr>
          <p:spPr>
            <a:xfrm>
              <a:off x="3116613" y="4427287"/>
              <a:ext cx="694687" cy="470694"/>
            </a:xfrm>
            <a:prstGeom prst="rect">
              <a:avLst/>
            </a:prstGeom>
            <a:noFill/>
            <a:effectLst/>
          </p:spPr>
          <p:txBody>
            <a:bodyPr wrap="none" lIns="91200" tIns="45600" rIns="91200" bIns="45600" rtlCol="0">
              <a:spAutoFit/>
            </a:bodyPr>
            <a:lstStyle/>
            <a:p>
              <a:r>
                <a:rPr lang="en-US" i="1" dirty="0">
                  <a:latin typeface="Times New Roman"/>
                  <a:cs typeface="Times New Roman"/>
                </a:rPr>
                <a:t>act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582180A-0D48-7D45-870E-E85EC42FA05A}"/>
                </a:ext>
              </a:extLst>
            </p:cNvPr>
            <p:cNvSpPr txBox="1"/>
            <p:nvPr/>
          </p:nvSpPr>
          <p:spPr>
            <a:xfrm>
              <a:off x="2566456" y="5111852"/>
              <a:ext cx="891337" cy="470694"/>
            </a:xfrm>
            <a:prstGeom prst="rect">
              <a:avLst/>
            </a:prstGeom>
            <a:noFill/>
            <a:effectLst/>
          </p:spPr>
          <p:txBody>
            <a:bodyPr wrap="none" lIns="91200" tIns="45600" rIns="91200" bIns="45600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Times New Roman"/>
                  <a:cs typeface="Times New Roman"/>
                </a:rPr>
                <a:t>U = ?</a:t>
              </a:r>
              <a:endParaRPr lang="en-US" sz="2400" baseline="-250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85E8796-8F59-6543-AC42-A5401220EB38}"/>
                </a:ext>
              </a:extLst>
            </p:cNvPr>
            <p:cNvGrpSpPr/>
            <p:nvPr/>
          </p:nvGrpSpPr>
          <p:grpSpPr>
            <a:xfrm>
              <a:off x="609505" y="4709520"/>
              <a:ext cx="1951038" cy="1159918"/>
              <a:chOff x="609505" y="4709520"/>
              <a:chExt cx="1951038" cy="1159918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E4C614F-60EC-8B44-9720-B85E1DC95BDC}"/>
                  </a:ext>
                </a:extLst>
              </p:cNvPr>
              <p:cNvSpPr/>
              <p:nvPr/>
            </p:nvSpPr>
            <p:spPr>
              <a:xfrm>
                <a:off x="1447164" y="5073678"/>
                <a:ext cx="830538" cy="494592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E712868D-931E-CA44-8147-BE7C38D4C1C9}"/>
                  </a:ext>
                </a:extLst>
              </p:cNvPr>
              <p:cNvCxnSpPr/>
              <p:nvPr/>
            </p:nvCxnSpPr>
            <p:spPr>
              <a:xfrm>
                <a:off x="707686" y="5580779"/>
                <a:ext cx="1852857" cy="0"/>
              </a:xfrm>
              <a:prstGeom prst="straightConnector1">
                <a:avLst/>
              </a:prstGeom>
              <a:ln>
                <a:solidFill>
                  <a:srgbClr val="40404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50A85BA6-8478-AF49-A04A-58EB3361ACE1}"/>
                  </a:ext>
                </a:extLst>
              </p:cNvPr>
              <p:cNvCxnSpPr/>
              <p:nvPr/>
            </p:nvCxnSpPr>
            <p:spPr>
              <a:xfrm flipV="1">
                <a:off x="1447164" y="4709520"/>
                <a:ext cx="0" cy="854701"/>
              </a:xfrm>
              <a:prstGeom prst="straightConnector1">
                <a:avLst/>
              </a:prstGeom>
              <a:ln>
                <a:solidFill>
                  <a:srgbClr val="40404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0A2369D-BA77-C947-A428-A0A472F78B83}"/>
                  </a:ext>
                </a:extLst>
              </p:cNvPr>
              <p:cNvSpPr txBox="1"/>
              <p:nvPr/>
            </p:nvSpPr>
            <p:spPr>
              <a:xfrm>
                <a:off x="609505" y="5516495"/>
                <a:ext cx="496488" cy="352943"/>
              </a:xfrm>
              <a:prstGeom prst="rect">
                <a:avLst/>
              </a:prstGeom>
              <a:noFill/>
              <a:effectLst/>
            </p:spPr>
            <p:txBody>
              <a:bodyPr wrap="none" lIns="91200" tIns="45600" rIns="91200" bIns="45600" rtlCol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-40</a:t>
                </a:r>
                <a:endParaRPr lang="en-US" sz="1200" baseline="-250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3DFA410-9E5F-2E48-89E9-C8C2EC3A8139}"/>
                  </a:ext>
                </a:extLst>
              </p:cNvPr>
              <p:cNvSpPr txBox="1"/>
              <p:nvPr/>
            </p:nvSpPr>
            <p:spPr>
              <a:xfrm>
                <a:off x="1283964" y="5516495"/>
                <a:ext cx="333008" cy="352943"/>
              </a:xfrm>
              <a:prstGeom prst="rect">
                <a:avLst/>
              </a:prstGeom>
              <a:noFill/>
              <a:effectLst/>
            </p:spPr>
            <p:txBody>
              <a:bodyPr wrap="none" lIns="91200" tIns="45600" rIns="91200" bIns="45600" rtlCol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0</a:t>
                </a:r>
                <a:endParaRPr lang="en-US" sz="1200" baseline="-250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1D591E7-40FB-C14E-B595-465CF986284F}"/>
                  </a:ext>
                </a:extLst>
              </p:cNvPr>
              <p:cNvSpPr txBox="1"/>
              <p:nvPr/>
            </p:nvSpPr>
            <p:spPr>
              <a:xfrm>
                <a:off x="1984238" y="5516495"/>
                <a:ext cx="541813" cy="352943"/>
              </a:xfrm>
              <a:prstGeom prst="rect">
                <a:avLst/>
              </a:prstGeom>
              <a:noFill/>
              <a:effectLst/>
            </p:spPr>
            <p:txBody>
              <a:bodyPr wrap="none" lIns="91200" tIns="45600" rIns="91200" bIns="45600" rtlCol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+60</a:t>
                </a:r>
                <a:endParaRPr lang="en-US" sz="1200" baseline="-250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</p:grp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FF1DA0E-4C9A-724B-97A7-48B8646243A4}"/>
                </a:ext>
              </a:extLst>
            </p:cNvPr>
            <p:cNvCxnSpPr>
              <a:stCxn id="8" idx="2"/>
            </p:cNvCxnSpPr>
            <p:nvPr/>
          </p:nvCxnSpPr>
          <p:spPr>
            <a:xfrm>
              <a:off x="4509846" y="4281156"/>
              <a:ext cx="1392979" cy="872407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BD789DA-71DB-C647-904A-E6FAE383D62B}"/>
                </a:ext>
              </a:extLst>
            </p:cNvPr>
            <p:cNvSpPr txBox="1"/>
            <p:nvPr/>
          </p:nvSpPr>
          <p:spPr>
            <a:xfrm>
              <a:off x="5235447" y="4410741"/>
              <a:ext cx="1954125" cy="470694"/>
            </a:xfrm>
            <a:prstGeom prst="rect">
              <a:avLst/>
            </a:prstGeom>
            <a:noFill/>
            <a:effectLst/>
          </p:spPr>
          <p:txBody>
            <a:bodyPr wrap="none" lIns="91200" tIns="45600" rIns="91200" bIns="45600" rtlCol="0">
              <a:spAutoFit/>
            </a:bodyPr>
            <a:lstStyle/>
            <a:p>
              <a:r>
                <a:rPr lang="en-US" i="1" dirty="0">
                  <a:latin typeface="Times New Roman"/>
                  <a:cs typeface="Times New Roman"/>
                </a:rPr>
                <a:t>switch self off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EDF1652-B75F-434B-A087-BD0CBEA94430}"/>
                </a:ext>
              </a:extLst>
            </p:cNvPr>
            <p:cNvSpPr txBox="1"/>
            <p:nvPr/>
          </p:nvSpPr>
          <p:spPr>
            <a:xfrm>
              <a:off x="5447830" y="5099356"/>
              <a:ext cx="760680" cy="470694"/>
            </a:xfrm>
            <a:prstGeom prst="rect">
              <a:avLst/>
            </a:prstGeom>
            <a:noFill/>
            <a:effectLst/>
          </p:spPr>
          <p:txBody>
            <a:bodyPr wrap="none" lIns="91200" tIns="45600" rIns="91200" bIns="45600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Times New Roman"/>
                  <a:cs typeface="Times New Roman"/>
                </a:rPr>
                <a:t>U=0</a:t>
              </a:r>
              <a:endParaRPr lang="en-US" sz="2400" baseline="-250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8678643-5F16-C040-BEA9-6283DDC13521}"/>
                </a:ext>
              </a:extLst>
            </p:cNvPr>
            <p:cNvCxnSpPr>
              <a:stCxn id="8" idx="2"/>
            </p:cNvCxnSpPr>
            <p:nvPr/>
          </p:nvCxnSpPr>
          <p:spPr>
            <a:xfrm flipH="1">
              <a:off x="4509796" y="4281156"/>
              <a:ext cx="50" cy="872407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69F169A-8C31-FA4E-8892-A36BD8B816CF}"/>
                </a:ext>
              </a:extLst>
            </p:cNvPr>
            <p:cNvSpPr txBox="1"/>
            <p:nvPr/>
          </p:nvSpPr>
          <p:spPr>
            <a:xfrm>
              <a:off x="3819204" y="4637149"/>
              <a:ext cx="765843" cy="470694"/>
            </a:xfrm>
            <a:prstGeom prst="rect">
              <a:avLst/>
            </a:prstGeom>
            <a:noFill/>
            <a:effectLst/>
          </p:spPr>
          <p:txBody>
            <a:bodyPr wrap="none" lIns="91200" tIns="45600" rIns="91200" bIns="45600" rtlCol="0">
              <a:spAutoFit/>
            </a:bodyPr>
            <a:lstStyle/>
            <a:p>
              <a:r>
                <a:rPr lang="en-US" i="1" dirty="0">
                  <a:latin typeface="Times New Roman"/>
                  <a:cs typeface="Times New Roman"/>
                </a:rPr>
                <a:t>wait</a:t>
              </a:r>
              <a:endParaRPr lang="en-US" dirty="0">
                <a:latin typeface="Times New Roman"/>
                <a:cs typeface="Times New Roman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6CE90B01-ACBA-F746-B617-5B573A5F196B}"/>
              </a:ext>
            </a:extLst>
          </p:cNvPr>
          <p:cNvSpPr txBox="1"/>
          <p:nvPr/>
        </p:nvSpPr>
        <p:spPr>
          <a:xfrm>
            <a:off x="7620000" y="2322539"/>
            <a:ext cx="4274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EU(act) = +10</a:t>
            </a:r>
          </a:p>
          <a:p>
            <a:endParaRPr lang="en-US" dirty="0"/>
          </a:p>
          <a:p>
            <a:r>
              <a:rPr lang="en-US" dirty="0"/>
              <a:t>EU(wait) = (0.4 * 0) + (0.6 * 30) = +18</a:t>
            </a:r>
          </a:p>
        </p:txBody>
      </p:sp>
    </p:spTree>
    <p:extLst>
      <p:ext uri="{BB962C8B-B14F-4D97-AF65-F5344CB8AC3E}">
        <p14:creationId xmlns:p14="http://schemas.microsoft.com/office/powerpoint/2010/main" val="214487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5" grpId="0"/>
      <p:bldP spid="16" grpId="0"/>
      <p:bldP spid="17" grpId="0"/>
      <p:bldP spid="19" grpId="0"/>
      <p:bldP spid="20" grpId="0"/>
      <p:bldP spid="21" grpId="0"/>
      <p:bldP spid="2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BA19F-91C7-4F49-87A4-342BC070B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Off-switch problem (general proof)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32166F-FE0F-C348-B9E6-5A9285D90C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1229" y="1397001"/>
                <a:ext cx="11876688" cy="472916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𝑎𝑐𝑡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b="0" i="1" baseline="1200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= 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i="1" baseline="1200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  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/>
                          </m:rP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i="1" baseline="1200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nary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𝑤𝑎𝑖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i="1" baseline="1200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</m:e>
                    </m:nary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/>
                          </m:rP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i="1" baseline="1200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Obviously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i="1" baseline="1200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i="1" baseline="1200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𝑑𝑢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Hence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𝑎𝑐𝑡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𝑤𝑎𝑖𝑡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32166F-FE0F-C348-B9E6-5A9285D90C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229" y="1397001"/>
                <a:ext cx="11876688" cy="4729164"/>
              </a:xfrm>
              <a:blipFill>
                <a:blip r:embed="rId2"/>
                <a:stretch>
                  <a:fillRect l="-1175" t="-18984" r="-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6BE81-98D1-5340-9B73-74AE118CC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fld id="{451BBA2E-7FD9-46B8-A226-C36B49A97BF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30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Sequential decisions under uncertainty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48600" y="3161774"/>
            <a:ext cx="3994194" cy="3460031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3910152-A341-A142-8112-EECFBCE518FC}"/>
              </a:ext>
            </a:extLst>
          </p:cNvPr>
          <p:cNvSpPr txBox="1"/>
          <p:nvPr/>
        </p:nvSpPr>
        <p:spPr>
          <a:xfrm>
            <a:off x="276567" y="1771471"/>
            <a:ext cx="987424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So far, decision problem is one-shot --- concerning only one action</a:t>
            </a:r>
          </a:p>
          <a:p>
            <a:endParaRPr lang="en-US" sz="2400" dirty="0">
              <a:latin typeface="Calibri"/>
              <a:cs typeface="Calibri"/>
            </a:endParaRPr>
          </a:p>
          <a:p>
            <a:r>
              <a:rPr lang="en-US" sz="2400" dirty="0">
                <a:latin typeface="Calibri"/>
                <a:cs typeface="Calibri"/>
              </a:rPr>
              <a:t>Sequential decision problem: agent’s utility depends on a sequence of actions</a:t>
            </a:r>
          </a:p>
          <a:p>
            <a:endParaRPr lang="en-US" sz="2400" dirty="0">
              <a:latin typeface="Calibri"/>
              <a:cs typeface="Calibri"/>
            </a:endParaRPr>
          </a:p>
          <a:p>
            <a:endParaRPr lang="en-US"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Markov Decision Process (MDP)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610600" cy="5181600"/>
          </a:xfrm>
        </p:spPr>
        <p:txBody>
          <a:bodyPr/>
          <a:lstStyle/>
          <a:p>
            <a:r>
              <a:rPr lang="en-US" altLang="ja-JP" sz="2400" dirty="0">
                <a:ea typeface="ＭＳ Ｐゴシック" pitchFamily="34" charset="-128"/>
              </a:rPr>
              <a:t>Environment history: [s</a:t>
            </a:r>
            <a:r>
              <a:rPr lang="en-US" altLang="ja-JP" sz="2400" baseline="-25000" dirty="0">
                <a:ea typeface="ＭＳ Ｐゴシック" pitchFamily="34" charset="-128"/>
              </a:rPr>
              <a:t>0</a:t>
            </a:r>
            <a:r>
              <a:rPr lang="en-US" altLang="ja-JP" sz="2400" dirty="0">
                <a:ea typeface="ＭＳ Ｐゴシック" pitchFamily="34" charset="-128"/>
              </a:rPr>
              <a:t>, a</a:t>
            </a:r>
            <a:r>
              <a:rPr lang="en-US" altLang="ja-JP" sz="2400" baseline="-25000" dirty="0">
                <a:ea typeface="ＭＳ Ｐゴシック" pitchFamily="34" charset="-128"/>
              </a:rPr>
              <a:t>0</a:t>
            </a:r>
            <a:r>
              <a:rPr lang="en-US" altLang="ja-JP" sz="2400" dirty="0">
                <a:ea typeface="ＭＳ Ｐゴシック" pitchFamily="34" charset="-128"/>
              </a:rPr>
              <a:t>, s</a:t>
            </a:r>
            <a:r>
              <a:rPr lang="en-US" altLang="ja-JP" sz="2400" baseline="-25000" dirty="0">
                <a:ea typeface="ＭＳ Ｐゴシック" pitchFamily="34" charset="-128"/>
              </a:rPr>
              <a:t>1</a:t>
            </a:r>
            <a:r>
              <a:rPr lang="en-US" altLang="ja-JP" sz="2400" dirty="0">
                <a:ea typeface="ＭＳ Ｐゴシック" pitchFamily="34" charset="-128"/>
              </a:rPr>
              <a:t>, a</a:t>
            </a:r>
            <a:r>
              <a:rPr lang="en-US" altLang="ja-JP" sz="2400" baseline="-25000" dirty="0">
                <a:ea typeface="ＭＳ Ｐゴシック" pitchFamily="34" charset="-128"/>
              </a:rPr>
              <a:t>1</a:t>
            </a:r>
            <a:r>
              <a:rPr lang="en-US" altLang="ja-JP" sz="2400" dirty="0">
                <a:ea typeface="ＭＳ Ｐゴシック" pitchFamily="34" charset="-128"/>
              </a:rPr>
              <a:t>, …, </a:t>
            </a:r>
            <a:r>
              <a:rPr lang="en-US" altLang="ja-JP" sz="2400" dirty="0" err="1">
                <a:ea typeface="ＭＳ Ｐゴシック" pitchFamily="34" charset="-128"/>
              </a:rPr>
              <a:t>s</a:t>
            </a:r>
            <a:r>
              <a:rPr lang="en-US" altLang="ja-JP" sz="2400" baseline="-25000" dirty="0" err="1">
                <a:ea typeface="ＭＳ Ｐゴシック" pitchFamily="34" charset="-128"/>
              </a:rPr>
              <a:t>t</a:t>
            </a:r>
            <a:r>
              <a:rPr lang="en-US" altLang="ja-JP" sz="2400" dirty="0">
                <a:ea typeface="ＭＳ Ｐゴシック" pitchFamily="34" charset="-128"/>
              </a:rPr>
              <a:t>]</a:t>
            </a:r>
          </a:p>
          <a:p>
            <a:r>
              <a:rPr lang="en-US" altLang="ja-JP" sz="2400" dirty="0">
                <a:ea typeface="ＭＳ Ｐゴシック" pitchFamily="34" charset="-128"/>
              </a:rPr>
              <a:t>“Markov” generally means that given the present state, the future and the past are independent</a:t>
            </a:r>
          </a:p>
          <a:p>
            <a:pPr lvl="2"/>
            <a:endParaRPr lang="en-US" sz="1600" dirty="0">
              <a:ea typeface="ＭＳ Ｐゴシック" pitchFamily="34" charset="-128"/>
            </a:endParaRPr>
          </a:p>
          <a:p>
            <a:r>
              <a:rPr lang="en-US" sz="2400" dirty="0">
                <a:ea typeface="ＭＳ Ｐゴシック" pitchFamily="34" charset="-128"/>
              </a:rPr>
              <a:t>For Markov decision processes, </a:t>
            </a:r>
            <a:r>
              <a:rPr lang="en-US" altLang="ja-JP" sz="2400" dirty="0">
                <a:ea typeface="ＭＳ Ｐゴシック" pitchFamily="34" charset="-128"/>
              </a:rPr>
              <a:t>“Markov” means action outcomes depend only on the current state</a:t>
            </a:r>
          </a:p>
          <a:p>
            <a:endParaRPr lang="en-US" altLang="ja-JP" sz="2400" dirty="0">
              <a:ea typeface="ＭＳ Ｐゴシック" pitchFamily="34" charset="-128"/>
            </a:endParaRPr>
          </a:p>
          <a:p>
            <a:endParaRPr lang="en-US" altLang="ja-JP" sz="2400" dirty="0">
              <a:ea typeface="ＭＳ Ｐゴシック" pitchFamily="34" charset="-128"/>
            </a:endParaRPr>
          </a:p>
          <a:p>
            <a:endParaRPr lang="en-US" altLang="ja-JP" sz="2000" dirty="0">
              <a:ea typeface="ＭＳ Ｐゴシック" pitchFamily="34" charset="-128"/>
            </a:endParaRPr>
          </a:p>
          <a:p>
            <a:endParaRPr lang="en-US" altLang="ja-JP" sz="2000" dirty="0">
              <a:ea typeface="ＭＳ Ｐゴシック" pitchFamily="34" charset="-128"/>
            </a:endParaRPr>
          </a:p>
          <a:p>
            <a:endParaRPr lang="en-US" altLang="ja-JP" sz="2000" dirty="0">
              <a:ea typeface="ＭＳ Ｐゴシック" pitchFamily="34" charset="-128"/>
            </a:endParaRPr>
          </a:p>
          <a:p>
            <a:r>
              <a:rPr lang="en-US" altLang="ja-JP" sz="2400" dirty="0">
                <a:ea typeface="ＭＳ Ｐゴシック" pitchFamily="34" charset="-128"/>
              </a:rPr>
              <a:t>This is just like search, where the successor function could only depend on the current state (not the history)</a:t>
            </a:r>
          </a:p>
          <a:p>
            <a:pPr>
              <a:buFont typeface="Wingdings" pitchFamily="2" charset="2"/>
              <a:buNone/>
            </a:pPr>
            <a:endParaRPr lang="en-US" sz="2400" dirty="0">
              <a:ea typeface="ＭＳ Ｐゴシック" pitchFamily="34" charset="-128"/>
            </a:endParaRPr>
          </a:p>
        </p:txBody>
      </p:sp>
      <p:pic>
        <p:nvPicPr>
          <p:cNvPr id="24579" name="Picture 2" descr="\\.host\Shared Folders\Shared with PC\images\Markov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296400" y="1447800"/>
            <a:ext cx="214312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11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06613" y="4724400"/>
            <a:ext cx="193675" cy="8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1" name="Picture 9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44613" y="4114800"/>
            <a:ext cx="71897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10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344613" y="5181600"/>
            <a:ext cx="34972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9448800" y="433447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alibri" pitchFamily="34" charset="0"/>
              </a:rPr>
              <a:t>Andrey</a:t>
            </a:r>
            <a:r>
              <a:rPr lang="en-US" dirty="0">
                <a:latin typeface="Calibri" pitchFamily="34" charset="0"/>
              </a:rPr>
              <a:t> Markov (1856-1922)</a:t>
            </a:r>
          </a:p>
          <a:p>
            <a:pPr algn="ctr"/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589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Markov Decision Process (MDP)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93838"/>
            <a:ext cx="8205820" cy="45259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>
                <a:ea typeface="ＭＳ Ｐゴシック" pitchFamily="34" charset="-128"/>
              </a:rPr>
              <a:t>An MDP is defined by: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ea typeface="ＭＳ Ｐゴシック" pitchFamily="34" charset="-128"/>
              </a:rPr>
              <a:t>A </a:t>
            </a:r>
            <a:r>
              <a:rPr lang="en-US" sz="2000" dirty="0">
                <a:solidFill>
                  <a:srgbClr val="CC0000"/>
                </a:solidFill>
                <a:ea typeface="ＭＳ Ｐゴシック" pitchFamily="34" charset="-128"/>
              </a:rPr>
              <a:t>set of states </a:t>
            </a:r>
            <a:r>
              <a:rPr lang="en-US" sz="2000" i="1" dirty="0">
                <a:solidFill>
                  <a:srgbClr val="CC00CC"/>
                </a:solidFill>
                <a:ea typeface="ＭＳ Ｐゴシック" pitchFamily="34" charset="-128"/>
              </a:rPr>
              <a:t>s</a:t>
            </a:r>
            <a:r>
              <a:rPr lang="en-US" sz="2000" dirty="0">
                <a:solidFill>
                  <a:srgbClr val="CC00CC"/>
                </a:solidFill>
                <a:ea typeface="ＭＳ Ｐゴシック" pitchFamily="34" charset="-128"/>
              </a:rPr>
              <a:t> </a:t>
            </a:r>
            <a:r>
              <a:rPr lang="en-US" sz="2000" dirty="0">
                <a:solidFill>
                  <a:srgbClr val="CC00CC"/>
                </a:solidFill>
                <a:ea typeface="ＭＳ Ｐゴシック" pitchFamily="34" charset="-128"/>
                <a:sym typeface="Symbol" pitchFamily="18" charset="2"/>
              </a:rPr>
              <a:t> </a:t>
            </a:r>
            <a:r>
              <a:rPr lang="en-US" sz="2000" i="1" dirty="0">
                <a:solidFill>
                  <a:srgbClr val="CC00CC"/>
                </a:solidFill>
                <a:ea typeface="ＭＳ Ｐゴシック" pitchFamily="34" charset="-128"/>
              </a:rPr>
              <a:t>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ea typeface="ＭＳ Ｐゴシック" pitchFamily="34" charset="-128"/>
              </a:rPr>
              <a:t>A </a:t>
            </a:r>
            <a:r>
              <a:rPr lang="en-US" sz="2000" dirty="0">
                <a:solidFill>
                  <a:srgbClr val="CC0000"/>
                </a:solidFill>
                <a:ea typeface="ＭＳ Ｐゴシック" pitchFamily="34" charset="-128"/>
              </a:rPr>
              <a:t>set of actions</a:t>
            </a:r>
            <a:r>
              <a:rPr lang="en-US" sz="2000" dirty="0">
                <a:solidFill>
                  <a:srgbClr val="CC00CC"/>
                </a:solidFill>
                <a:ea typeface="ＭＳ Ｐゴシック" pitchFamily="34" charset="-128"/>
              </a:rPr>
              <a:t> </a:t>
            </a:r>
            <a:r>
              <a:rPr lang="en-US" sz="2000" i="1" dirty="0">
                <a:solidFill>
                  <a:srgbClr val="CC00CC"/>
                </a:solidFill>
                <a:ea typeface="ＭＳ Ｐゴシック" pitchFamily="34" charset="-128"/>
              </a:rPr>
              <a:t>a</a:t>
            </a:r>
            <a:r>
              <a:rPr lang="en-US" sz="2000" dirty="0">
                <a:solidFill>
                  <a:srgbClr val="CC00CC"/>
                </a:solidFill>
                <a:ea typeface="ＭＳ Ｐゴシック" pitchFamily="34" charset="-128"/>
              </a:rPr>
              <a:t> </a:t>
            </a:r>
            <a:r>
              <a:rPr lang="en-US" sz="2000" dirty="0">
                <a:solidFill>
                  <a:srgbClr val="CC00CC"/>
                </a:solidFill>
                <a:ea typeface="ＭＳ Ｐゴシック" pitchFamily="34" charset="-128"/>
                <a:sym typeface="Symbol" pitchFamily="18" charset="2"/>
              </a:rPr>
              <a:t> </a:t>
            </a:r>
            <a:r>
              <a:rPr lang="en-US" sz="2000" i="1" dirty="0">
                <a:solidFill>
                  <a:srgbClr val="CC00CC"/>
                </a:solidFill>
                <a:ea typeface="ＭＳ Ｐゴシック" pitchFamily="34" charset="-128"/>
                <a:sym typeface="Symbol" pitchFamily="18" charset="2"/>
              </a:rPr>
              <a:t>A</a:t>
            </a:r>
            <a:endParaRPr lang="en-US" sz="2000" i="1" dirty="0">
              <a:solidFill>
                <a:srgbClr val="CC00CC"/>
              </a:solidFill>
              <a:ea typeface="ＭＳ Ｐゴシック" pitchFamily="34" charset="-128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ea typeface="ＭＳ Ｐゴシック" pitchFamily="34" charset="-128"/>
              </a:rPr>
              <a:t>A </a:t>
            </a:r>
            <a:r>
              <a:rPr lang="en-US" sz="2000" dirty="0">
                <a:solidFill>
                  <a:srgbClr val="CC0000"/>
                </a:solidFill>
                <a:ea typeface="ＭＳ Ｐゴシック" pitchFamily="34" charset="-128"/>
              </a:rPr>
              <a:t>transition model </a:t>
            </a:r>
            <a:r>
              <a:rPr lang="en-US" sz="2000" i="1" dirty="0">
                <a:solidFill>
                  <a:srgbClr val="CC00CC"/>
                </a:solidFill>
                <a:ea typeface="ＭＳ Ｐゴシック" pitchFamily="34" charset="-128"/>
              </a:rPr>
              <a:t>T</a:t>
            </a:r>
            <a:r>
              <a:rPr lang="en-US" sz="2000" dirty="0">
                <a:solidFill>
                  <a:srgbClr val="CC00CC"/>
                </a:solidFill>
                <a:ea typeface="ＭＳ Ｐゴシック" pitchFamily="34" charset="-128"/>
              </a:rPr>
              <a:t>(</a:t>
            </a:r>
            <a:r>
              <a:rPr lang="en-US" sz="2000" i="1" dirty="0">
                <a:solidFill>
                  <a:srgbClr val="CC00CC"/>
                </a:solidFill>
                <a:ea typeface="ＭＳ Ｐゴシック" pitchFamily="34" charset="-128"/>
              </a:rPr>
              <a:t>s</a:t>
            </a:r>
            <a:r>
              <a:rPr lang="en-US" sz="2000" dirty="0">
                <a:solidFill>
                  <a:srgbClr val="CC00CC"/>
                </a:solidFill>
                <a:ea typeface="ＭＳ Ｐゴシック" pitchFamily="34" charset="-128"/>
              </a:rPr>
              <a:t>, </a:t>
            </a:r>
            <a:r>
              <a:rPr lang="en-US" sz="2000" i="1" dirty="0">
                <a:solidFill>
                  <a:srgbClr val="CC00CC"/>
                </a:solidFill>
                <a:ea typeface="ＭＳ Ｐゴシック" pitchFamily="34" charset="-128"/>
              </a:rPr>
              <a:t>a</a:t>
            </a:r>
            <a:r>
              <a:rPr lang="en-US" sz="2000" dirty="0">
                <a:solidFill>
                  <a:srgbClr val="CC00CC"/>
                </a:solidFill>
                <a:ea typeface="ＭＳ Ｐゴシック" pitchFamily="34" charset="-128"/>
              </a:rPr>
              <a:t>, </a:t>
            </a:r>
            <a:r>
              <a:rPr lang="en-US" sz="2000" i="1" dirty="0">
                <a:solidFill>
                  <a:srgbClr val="CC00CC"/>
                </a:solidFill>
                <a:ea typeface="ＭＳ Ｐゴシック" pitchFamily="34" charset="-128"/>
              </a:rPr>
              <a:t>s</a:t>
            </a:r>
            <a:r>
              <a:rPr lang="en-US" altLang="ja-JP" sz="2000" dirty="0">
                <a:solidFill>
                  <a:srgbClr val="CC00CC"/>
                </a:solidFill>
                <a:ea typeface="ＭＳ Ｐゴシック" pitchFamily="34" charset="-128"/>
              </a:rPr>
              <a:t>’)</a:t>
            </a:r>
          </a:p>
          <a:p>
            <a:pPr lvl="2">
              <a:lnSpc>
                <a:spcPct val="80000"/>
              </a:lnSpc>
            </a:pPr>
            <a:r>
              <a:rPr lang="en-US" sz="1800" dirty="0">
                <a:ea typeface="ＭＳ Ｐゴシック" pitchFamily="34" charset="-128"/>
              </a:rPr>
              <a:t>Probability that</a:t>
            </a:r>
            <a:r>
              <a:rPr lang="en-US" sz="1800" i="1" dirty="0">
                <a:solidFill>
                  <a:srgbClr val="CC00CC"/>
                </a:solidFill>
                <a:ea typeface="ＭＳ Ｐゴシック" pitchFamily="34" charset="-128"/>
              </a:rPr>
              <a:t> a</a:t>
            </a:r>
            <a:r>
              <a:rPr lang="en-US" sz="1800" dirty="0">
                <a:ea typeface="ＭＳ Ｐゴシック" pitchFamily="34" charset="-128"/>
              </a:rPr>
              <a:t> from</a:t>
            </a:r>
            <a:r>
              <a:rPr lang="en-US" sz="1800" i="1" dirty="0">
                <a:solidFill>
                  <a:srgbClr val="CC00CC"/>
                </a:solidFill>
                <a:ea typeface="ＭＳ Ｐゴシック" pitchFamily="34" charset="-128"/>
              </a:rPr>
              <a:t> s</a:t>
            </a:r>
            <a:r>
              <a:rPr lang="en-US" sz="1800" dirty="0">
                <a:ea typeface="ＭＳ Ｐゴシック" pitchFamily="34" charset="-128"/>
              </a:rPr>
              <a:t> leads to </a:t>
            </a:r>
            <a:r>
              <a:rPr lang="en-US" sz="1800" i="1" dirty="0">
                <a:solidFill>
                  <a:srgbClr val="CC00CC"/>
                </a:solidFill>
                <a:ea typeface="ＭＳ Ｐゴシック" pitchFamily="34" charset="-128"/>
              </a:rPr>
              <a:t>s</a:t>
            </a:r>
            <a:r>
              <a:rPr lang="en-US" sz="1800" dirty="0">
                <a:solidFill>
                  <a:srgbClr val="CC00CC"/>
                </a:solidFill>
                <a:ea typeface="ＭＳ Ｐゴシック" pitchFamily="34" charset="-128"/>
              </a:rPr>
              <a:t>’</a:t>
            </a:r>
            <a:r>
              <a:rPr lang="en-US" sz="1800" dirty="0">
                <a:ea typeface="ＭＳ Ｐゴシック" pitchFamily="34" charset="-128"/>
              </a:rPr>
              <a:t>, i.e.,</a:t>
            </a:r>
            <a:r>
              <a:rPr lang="en-US" sz="1800" dirty="0">
                <a:solidFill>
                  <a:srgbClr val="CC00CC"/>
                </a:solidFill>
                <a:ea typeface="ＭＳ Ｐゴシック" pitchFamily="34" charset="-128"/>
              </a:rPr>
              <a:t> </a:t>
            </a:r>
            <a:r>
              <a:rPr lang="en-US" sz="1800" i="1" dirty="0">
                <a:solidFill>
                  <a:srgbClr val="CC00CC"/>
                </a:solidFill>
                <a:ea typeface="ＭＳ Ｐゴシック" pitchFamily="34" charset="-128"/>
              </a:rPr>
              <a:t>P</a:t>
            </a:r>
            <a:r>
              <a:rPr lang="en-US" sz="1800" dirty="0">
                <a:solidFill>
                  <a:srgbClr val="CC00CC"/>
                </a:solidFill>
                <a:ea typeface="ＭＳ Ｐゴシック" pitchFamily="34" charset="-128"/>
              </a:rPr>
              <a:t>(</a:t>
            </a:r>
            <a:r>
              <a:rPr lang="en-US" sz="1800" i="1" dirty="0">
                <a:solidFill>
                  <a:srgbClr val="CC00CC"/>
                </a:solidFill>
                <a:ea typeface="ＭＳ Ｐゴシック" pitchFamily="34" charset="-128"/>
              </a:rPr>
              <a:t>s</a:t>
            </a:r>
            <a:r>
              <a:rPr lang="en-US" altLang="ja-JP" sz="1800" dirty="0">
                <a:solidFill>
                  <a:srgbClr val="CC00CC"/>
                </a:solidFill>
                <a:ea typeface="ＭＳ Ｐゴシック" pitchFamily="34" charset="-128"/>
              </a:rPr>
              <a:t>’|</a:t>
            </a:r>
            <a:r>
              <a:rPr lang="en-US" altLang="ja-JP" sz="1800" i="1" dirty="0">
                <a:solidFill>
                  <a:srgbClr val="CC00CC"/>
                </a:solidFill>
                <a:ea typeface="ＭＳ Ｐゴシック" pitchFamily="34" charset="-128"/>
              </a:rPr>
              <a:t> s</a:t>
            </a:r>
            <a:r>
              <a:rPr lang="en-US" altLang="ja-JP" sz="1800" dirty="0">
                <a:solidFill>
                  <a:srgbClr val="CC00CC"/>
                </a:solidFill>
                <a:ea typeface="ＭＳ Ｐゴシック" pitchFamily="34" charset="-128"/>
              </a:rPr>
              <a:t>, </a:t>
            </a:r>
            <a:r>
              <a:rPr lang="en-US" altLang="ja-JP" sz="1800" i="1" dirty="0">
                <a:solidFill>
                  <a:srgbClr val="CC00CC"/>
                </a:solidFill>
                <a:ea typeface="ＭＳ Ｐゴシック" pitchFamily="34" charset="-128"/>
              </a:rPr>
              <a:t>a</a:t>
            </a:r>
            <a:r>
              <a:rPr lang="en-US" altLang="ja-JP" sz="1800" dirty="0">
                <a:solidFill>
                  <a:srgbClr val="CC00CC"/>
                </a:solidFill>
                <a:ea typeface="ＭＳ Ｐゴシック" pitchFamily="34" charset="-128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ea typeface="ＭＳ Ｐゴシック" pitchFamily="34" charset="-128"/>
              </a:rPr>
              <a:t>A </a:t>
            </a:r>
            <a:r>
              <a:rPr lang="en-US" sz="2000" dirty="0">
                <a:solidFill>
                  <a:srgbClr val="CC0000"/>
                </a:solidFill>
                <a:ea typeface="ＭＳ Ｐゴシック" pitchFamily="34" charset="-128"/>
              </a:rPr>
              <a:t>reward function </a:t>
            </a:r>
            <a:r>
              <a:rPr lang="en-US" sz="1800" i="1" dirty="0">
                <a:solidFill>
                  <a:srgbClr val="CC00CC"/>
                </a:solidFill>
                <a:ea typeface="ＭＳ Ｐゴシック" pitchFamily="34" charset="-128"/>
              </a:rPr>
              <a:t>R</a:t>
            </a:r>
            <a:r>
              <a:rPr lang="en-US" sz="1800" dirty="0">
                <a:solidFill>
                  <a:srgbClr val="CC00CC"/>
                </a:solidFill>
                <a:ea typeface="ＭＳ Ｐゴシック" pitchFamily="34" charset="-128"/>
              </a:rPr>
              <a:t>(</a:t>
            </a:r>
            <a:r>
              <a:rPr lang="en-US" sz="1800" i="1" dirty="0">
                <a:solidFill>
                  <a:srgbClr val="CC00CC"/>
                </a:solidFill>
                <a:ea typeface="ＭＳ Ｐゴシック" pitchFamily="34" charset="-128"/>
              </a:rPr>
              <a:t>s, a, s’</a:t>
            </a:r>
            <a:r>
              <a:rPr lang="en-US" altLang="ja-JP" sz="1800" dirty="0">
                <a:solidFill>
                  <a:srgbClr val="CC00CC"/>
                </a:solidFill>
                <a:ea typeface="ＭＳ Ｐゴシック" pitchFamily="34" charset="-128"/>
              </a:rPr>
              <a:t>) for each transition </a:t>
            </a:r>
            <a:endParaRPr lang="en-US" altLang="ja-JP" sz="1800" dirty="0">
              <a:ea typeface="ＭＳ Ｐゴシック" pitchFamily="34" charset="-128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ea typeface="ＭＳ Ｐゴシック" pitchFamily="34" charset="-128"/>
              </a:rPr>
              <a:t>A </a:t>
            </a:r>
            <a:r>
              <a:rPr lang="en-US" sz="2000" dirty="0">
                <a:solidFill>
                  <a:srgbClr val="CC0000"/>
                </a:solidFill>
                <a:ea typeface="ＭＳ Ｐゴシック" pitchFamily="34" charset="-128"/>
              </a:rPr>
              <a:t>start state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ea typeface="ＭＳ Ｐゴシック" pitchFamily="34" charset="-128"/>
              </a:rPr>
              <a:t>Possibly a </a:t>
            </a:r>
            <a:r>
              <a:rPr lang="en-US" sz="2000" dirty="0">
                <a:solidFill>
                  <a:srgbClr val="CC0000"/>
                </a:solidFill>
                <a:ea typeface="ＭＳ Ｐゴシック" pitchFamily="34" charset="-128"/>
              </a:rPr>
              <a:t>terminal state</a:t>
            </a:r>
            <a:r>
              <a:rPr lang="en-US" sz="2000" dirty="0">
                <a:ea typeface="ＭＳ Ｐゴシック" pitchFamily="34" charset="-128"/>
              </a:rPr>
              <a:t> (or </a:t>
            </a:r>
            <a:r>
              <a:rPr lang="en-US" sz="2000" dirty="0">
                <a:solidFill>
                  <a:srgbClr val="FF0000"/>
                </a:solidFill>
                <a:ea typeface="ＭＳ Ｐゴシック" pitchFamily="34" charset="-128"/>
              </a:rPr>
              <a:t>absorbing</a:t>
            </a:r>
            <a:r>
              <a:rPr lang="en-US" sz="2000" dirty="0">
                <a:ea typeface="ＭＳ Ｐゴシック" pitchFamily="34" charset="-128"/>
              </a:rPr>
              <a:t> state)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ea typeface="ＭＳ Ｐゴシック" pitchFamily="34" charset="-128"/>
              </a:rPr>
              <a:t>Utility function which is additive (discounted) rewards</a:t>
            </a:r>
          </a:p>
          <a:p>
            <a:pPr marL="457176" lvl="1" indent="0">
              <a:lnSpc>
                <a:spcPct val="80000"/>
              </a:lnSpc>
              <a:buNone/>
            </a:pPr>
            <a:endParaRPr lang="en-US" sz="3200" dirty="0">
              <a:ea typeface="ＭＳ Ｐゴシック" pitchFamily="34" charset="-128"/>
            </a:endParaRPr>
          </a:p>
          <a:p>
            <a:pPr marL="457176" lvl="1" indent="0">
              <a:lnSpc>
                <a:spcPct val="80000"/>
              </a:lnSpc>
              <a:buNone/>
            </a:pPr>
            <a:endParaRPr lang="en-US" sz="3200" dirty="0">
              <a:ea typeface="ＭＳ Ｐゴシック" pitchFamily="34" charset="-128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ea typeface="ＭＳ Ｐゴシック" pitchFamily="34" charset="-128"/>
              </a:rPr>
              <a:t>MDPs are fully observable but probabilistic search problems</a:t>
            </a:r>
          </a:p>
          <a:p>
            <a:pPr lvl="1">
              <a:lnSpc>
                <a:spcPct val="80000"/>
              </a:lnSpc>
            </a:pPr>
            <a:endParaRPr lang="en-US" sz="2000" dirty="0">
              <a:ea typeface="ＭＳ Ｐゴシック" pitchFamily="34" charset="-128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90735" y="1371600"/>
            <a:ext cx="4495800" cy="348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43135" y="1374999"/>
            <a:ext cx="4439265" cy="3197001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210800" y="3896549"/>
            <a:ext cx="457200" cy="244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067801" y="3886200"/>
            <a:ext cx="509618" cy="218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677400" y="2895600"/>
            <a:ext cx="433322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6" name="Picture 2" descr="C:\Users\Dan\Dropbox\Office\CS 188\Ketrina Art\MDPs\AgentTopDown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471422" y="3581400"/>
            <a:ext cx="815578" cy="762000"/>
          </a:xfrm>
          <a:prstGeom prst="rect">
            <a:avLst/>
          </a:prstGeom>
          <a:noFill/>
        </p:spPr>
      </p:pic>
      <p:sp>
        <p:nvSpPr>
          <p:cNvPr id="20" name="Text Box 28"/>
          <p:cNvSpPr txBox="1">
            <a:spLocks noChangeArrowheads="1"/>
          </p:cNvSpPr>
          <p:nvPr/>
        </p:nvSpPr>
        <p:spPr bwMode="auto">
          <a:xfrm>
            <a:off x="7086600" y="6488112"/>
            <a:ext cx="5105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>
                <a:solidFill>
                  <a:srgbClr val="CC0000"/>
                </a:solidFill>
                <a:latin typeface="Calibri" pitchFamily="34" charset="0"/>
              </a:rPr>
              <a:t>[Demo – </a:t>
            </a:r>
            <a:r>
              <a:rPr lang="en-US" dirty="0" err="1">
                <a:solidFill>
                  <a:srgbClr val="CC0000"/>
                </a:solidFill>
                <a:latin typeface="Calibri" pitchFamily="34" charset="0"/>
              </a:rPr>
              <a:t>gridworld</a:t>
            </a:r>
            <a:r>
              <a:rPr lang="en-US" dirty="0">
                <a:solidFill>
                  <a:srgbClr val="CC0000"/>
                </a:solidFill>
                <a:latin typeface="Calibri" pitchFamily="34" charset="0"/>
              </a:rPr>
              <a:t> manual intro (L8D1)]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Example: Grid World</a:t>
            </a:r>
          </a:p>
        </p:txBody>
      </p:sp>
      <p:pic>
        <p:nvPicPr>
          <p:cNvPr id="1843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90735" y="1371600"/>
            <a:ext cx="4495800" cy="348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Rectangle 3"/>
          <p:cNvSpPr txBox="1">
            <a:spLocks noChangeArrowheads="1"/>
          </p:cNvSpPr>
          <p:nvPr/>
        </p:nvSpPr>
        <p:spPr bwMode="auto">
          <a:xfrm>
            <a:off x="228600" y="1493838"/>
            <a:ext cx="64770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accent2"/>
                </a:solidFill>
                <a:latin typeface="Calibri" pitchFamily="34" charset="0"/>
              </a:rPr>
              <a:t>A maze-like problem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The agent lives in a grid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Walls block the agent’</a:t>
            </a:r>
            <a:r>
              <a:rPr lang="en-US" altLang="ja-JP" dirty="0">
                <a:latin typeface="Calibri" pitchFamily="34" charset="0"/>
              </a:rPr>
              <a:t>s path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altLang="ja-JP" sz="600" dirty="0"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accent2"/>
                </a:solidFill>
                <a:latin typeface="Calibri" pitchFamily="34" charset="0"/>
              </a:rPr>
              <a:t>Noisy movement: </a:t>
            </a:r>
            <a:r>
              <a:rPr lang="en-US" altLang="ja-JP" sz="2000" dirty="0">
                <a:solidFill>
                  <a:schemeClr val="accent2"/>
                </a:solidFill>
                <a:latin typeface="Calibri" pitchFamily="34" charset="0"/>
              </a:rPr>
              <a:t>actions do not always go as planned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80% of the time, the action North takes the agent North 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(if there is no wall there)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10% of the time, North takes the agent West; 10% East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If there is a wall in the direction the agent would have been taken, the agent stays put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600" dirty="0"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accent2"/>
                </a:solidFill>
                <a:latin typeface="Calibri" pitchFamily="34" charset="0"/>
              </a:rPr>
              <a:t>The agent receives rewards each time step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Small </a:t>
            </a:r>
            <a:r>
              <a:rPr lang="en-US" altLang="ja-JP" dirty="0">
                <a:latin typeface="Calibri" pitchFamily="34" charset="0"/>
              </a:rPr>
              <a:t>“living” reward </a:t>
            </a:r>
            <a:r>
              <a:rPr lang="en-US" altLang="ja-JP" dirty="0">
                <a:solidFill>
                  <a:srgbClr val="FF0000"/>
                </a:solidFill>
                <a:latin typeface="Calibri" pitchFamily="34" charset="0"/>
              </a:rPr>
              <a:t>r </a:t>
            </a:r>
            <a:r>
              <a:rPr lang="en-US" altLang="ja-JP" dirty="0">
                <a:latin typeface="Calibri" pitchFamily="34" charset="0"/>
              </a:rPr>
              <a:t>each step (can be negative)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Big rewards come at the end (good or bad)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sz="600" dirty="0"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accent2"/>
                </a:solidFill>
                <a:latin typeface="Calibri" pitchFamily="34" charset="0"/>
              </a:rPr>
              <a:t>Goal: maximize sum of rewards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43135" y="1373299"/>
            <a:ext cx="4439265" cy="3197001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210800" y="3896549"/>
            <a:ext cx="457200" cy="244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067801" y="3886200"/>
            <a:ext cx="509618" cy="218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677400" y="2895600"/>
            <a:ext cx="433322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 descr="C:\Users\Dan\Dropbox\Office\CS 188\Ketrina Art\MDPs\AgentTopDown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471422" y="3581400"/>
            <a:ext cx="815578" cy="762000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7C63ADF-BF4C-034F-A8D1-8EA4AE9454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72400" y="4978400"/>
            <a:ext cx="1409390" cy="127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Policies</a:t>
            </a:r>
          </a:p>
        </p:txBody>
      </p:sp>
      <p:pic>
        <p:nvPicPr>
          <p:cNvPr id="2662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1524000"/>
            <a:ext cx="4013200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53200" y="1295742"/>
            <a:ext cx="5410200" cy="3162994"/>
          </a:xfrm>
          <a:prstGeom prst="rect">
            <a:avLst/>
          </a:prstGeom>
          <a:noFill/>
        </p:spPr>
      </p:pic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6781800" cy="4525963"/>
          </a:xfrm>
        </p:spPr>
        <p:txBody>
          <a:bodyPr/>
          <a:lstStyle/>
          <a:p>
            <a:r>
              <a:rPr lang="en-US" sz="2400" dirty="0">
                <a:ea typeface="ＭＳ Ｐゴシック" pitchFamily="34" charset="-128"/>
                <a:sym typeface="Symbol" pitchFamily="18" charset="2"/>
              </a:rPr>
              <a:t>A policy </a:t>
            </a:r>
            <a:r>
              <a:rPr lang="en-US" sz="2400" dirty="0">
                <a:solidFill>
                  <a:srgbClr val="CC00CC"/>
                </a:solidFill>
                <a:ea typeface="ＭＳ Ｐゴシック" pitchFamily="34" charset="-128"/>
                <a:sym typeface="Symbol" pitchFamily="18" charset="2"/>
              </a:rPr>
              <a:t></a:t>
            </a:r>
            <a:r>
              <a:rPr lang="en-US" sz="2400" dirty="0">
                <a:ea typeface="ＭＳ Ｐゴシック" pitchFamily="34" charset="-128"/>
                <a:sym typeface="Symbol" pitchFamily="18" charset="2"/>
              </a:rPr>
              <a:t> gives an action for each state, </a:t>
            </a:r>
            <a:r>
              <a:rPr lang="en-US" sz="2400" dirty="0">
                <a:solidFill>
                  <a:srgbClr val="CC00CC"/>
                </a:solidFill>
                <a:ea typeface="ＭＳ Ｐゴシック" pitchFamily="34" charset="-128"/>
                <a:sym typeface="Symbol" pitchFamily="18" charset="2"/>
              </a:rPr>
              <a:t>: </a:t>
            </a:r>
            <a:r>
              <a:rPr lang="en-US" sz="2400" i="1" dirty="0">
                <a:solidFill>
                  <a:srgbClr val="CC00CC"/>
                </a:solidFill>
                <a:ea typeface="ＭＳ Ｐゴシック" pitchFamily="34" charset="-128"/>
                <a:sym typeface="Symbol" pitchFamily="18" charset="2"/>
              </a:rPr>
              <a:t>S</a:t>
            </a:r>
            <a:r>
              <a:rPr lang="en-US" sz="2400" dirty="0">
                <a:solidFill>
                  <a:srgbClr val="CC00CC"/>
                </a:solidFill>
                <a:ea typeface="ＭＳ Ｐゴシック" pitchFamily="34" charset="-128"/>
                <a:sym typeface="Symbol" pitchFamily="18" charset="2"/>
              </a:rPr>
              <a:t> → </a:t>
            </a:r>
            <a:r>
              <a:rPr lang="en-US" sz="2400" i="1" dirty="0">
                <a:solidFill>
                  <a:srgbClr val="CC00CC"/>
                </a:solidFill>
                <a:ea typeface="ＭＳ Ｐゴシック" pitchFamily="34" charset="-128"/>
                <a:sym typeface="Symbol" pitchFamily="18" charset="2"/>
              </a:rPr>
              <a:t>A</a:t>
            </a:r>
            <a:endParaRPr lang="en-US" sz="2400" dirty="0">
              <a:ea typeface="ＭＳ Ｐゴシック" pitchFamily="34" charset="-128"/>
              <a:sym typeface="Symbol" pitchFamily="18" charset="2"/>
            </a:endParaRPr>
          </a:p>
          <a:p>
            <a:endParaRPr lang="en-US" sz="2400" dirty="0">
              <a:ea typeface="ＭＳ Ｐゴシック" pitchFamily="34" charset="-128"/>
            </a:endParaRPr>
          </a:p>
          <a:p>
            <a:r>
              <a:rPr lang="en-US" sz="2400" dirty="0">
                <a:ea typeface="ＭＳ Ｐゴシック" pitchFamily="34" charset="-128"/>
              </a:rPr>
              <a:t>In deterministic single-agent search problems, we wanted an optimal </a:t>
            </a:r>
            <a:r>
              <a:rPr lang="en-US" sz="2400" b="1" i="1" dirty="0">
                <a:solidFill>
                  <a:srgbClr val="CC0000"/>
                </a:solidFill>
                <a:ea typeface="ＭＳ Ｐゴシック" pitchFamily="34" charset="-128"/>
              </a:rPr>
              <a:t>plan</a:t>
            </a:r>
            <a:r>
              <a:rPr lang="en-US" sz="2400" dirty="0">
                <a:ea typeface="ＭＳ Ｐゴシック" pitchFamily="34" charset="-128"/>
              </a:rPr>
              <a:t>, or sequence of actions, from start to a goal</a:t>
            </a:r>
          </a:p>
          <a:p>
            <a:endParaRPr lang="en-US" sz="2400" dirty="0">
              <a:ea typeface="ＭＳ Ｐゴシック" pitchFamily="34" charset="-128"/>
            </a:endParaRPr>
          </a:p>
          <a:p>
            <a:r>
              <a:rPr lang="en-US" sz="2400" dirty="0">
                <a:ea typeface="ＭＳ Ｐゴシック" pitchFamily="34" charset="-128"/>
              </a:rPr>
              <a:t>For MDPs, we want an optimal </a:t>
            </a:r>
            <a:r>
              <a:rPr lang="en-US" sz="2400" b="1" i="1" dirty="0">
                <a:solidFill>
                  <a:srgbClr val="CC0000"/>
                </a:solidFill>
                <a:ea typeface="ＭＳ Ｐゴシック" pitchFamily="34" charset="-128"/>
              </a:rPr>
              <a:t>policy</a:t>
            </a:r>
            <a:r>
              <a:rPr lang="en-US" sz="2400" dirty="0">
                <a:solidFill>
                  <a:srgbClr val="CC0000"/>
                </a:solidFill>
                <a:ea typeface="ＭＳ Ｐゴシック" pitchFamily="34" charset="-128"/>
              </a:rPr>
              <a:t> </a:t>
            </a:r>
            <a:r>
              <a:rPr lang="en-US" sz="2400" dirty="0">
                <a:solidFill>
                  <a:srgbClr val="CC00CC"/>
                </a:solidFill>
                <a:ea typeface="ＭＳ Ｐゴシック" pitchFamily="34" charset="-128"/>
                <a:sym typeface="Symbol" pitchFamily="18" charset="2"/>
              </a:rPr>
              <a:t>*: </a:t>
            </a:r>
            <a:r>
              <a:rPr lang="en-US" sz="2400" i="1" dirty="0">
                <a:solidFill>
                  <a:srgbClr val="CC00CC"/>
                </a:solidFill>
                <a:ea typeface="ＭＳ Ｐゴシック" pitchFamily="34" charset="-128"/>
                <a:sym typeface="Symbol" pitchFamily="18" charset="2"/>
              </a:rPr>
              <a:t>S</a:t>
            </a:r>
            <a:r>
              <a:rPr lang="en-US" sz="2400" dirty="0">
                <a:solidFill>
                  <a:srgbClr val="CC00CC"/>
                </a:solidFill>
                <a:ea typeface="ＭＳ Ｐゴシック" pitchFamily="34" charset="-128"/>
                <a:sym typeface="Symbol" pitchFamily="18" charset="2"/>
              </a:rPr>
              <a:t> → </a:t>
            </a:r>
            <a:r>
              <a:rPr lang="en-US" sz="2400" i="1" dirty="0">
                <a:solidFill>
                  <a:srgbClr val="CC00CC"/>
                </a:solidFill>
                <a:ea typeface="ＭＳ Ｐゴシック" pitchFamily="34" charset="-128"/>
                <a:sym typeface="Symbol" pitchFamily="18" charset="2"/>
              </a:rPr>
              <a:t>A</a:t>
            </a:r>
          </a:p>
          <a:p>
            <a:pPr lvl="1"/>
            <a:r>
              <a:rPr lang="en-US" sz="2000" dirty="0">
                <a:ea typeface="ＭＳ Ｐゴシック" pitchFamily="34" charset="-128"/>
                <a:sym typeface="Symbol" pitchFamily="18" charset="2"/>
              </a:rPr>
              <a:t>An optimal policy maximizes expected utility</a:t>
            </a:r>
          </a:p>
          <a:p>
            <a:pPr lvl="1"/>
            <a:r>
              <a:rPr lang="en-US" sz="2000" dirty="0">
                <a:ea typeface="ＭＳ Ｐゴシック" pitchFamily="34" charset="-128"/>
                <a:sym typeface="Symbol" pitchFamily="18" charset="2"/>
              </a:rPr>
              <a:t>An explicit policy defines a reflex agent</a:t>
            </a:r>
          </a:p>
          <a:p>
            <a:pPr marL="457176" lvl="1" indent="0">
              <a:buNone/>
            </a:pPr>
            <a:endParaRPr lang="en-US" sz="2000" dirty="0">
              <a:ea typeface="ＭＳ Ｐゴシック" pitchFamily="34" charset="-128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policy for r&gt;0</a:t>
            </a: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5486400" y="5105400"/>
            <a:ext cx="1447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latin typeface="Calibri"/>
                <a:cs typeface="Calibri"/>
              </a:rPr>
              <a:t>r &gt; 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F2F029-C775-654B-AE4B-B2C38895F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1828800"/>
            <a:ext cx="406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671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policy for r&gt;0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1524000"/>
            <a:ext cx="4744493" cy="3662224"/>
          </a:xfrm>
          <a:prstGeom prst="rect">
            <a:avLst/>
          </a:prstGeom>
        </p:spPr>
      </p:pic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5486400" y="5105400"/>
            <a:ext cx="1447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latin typeface="Calibri"/>
                <a:cs typeface="Calibri"/>
              </a:rPr>
              <a:t>r &gt; 0</a:t>
            </a:r>
          </a:p>
        </p:txBody>
      </p:sp>
    </p:spTree>
    <p:extLst>
      <p:ext uri="{BB962C8B-B14F-4D97-AF65-F5344CB8AC3E}">
        <p14:creationId xmlns:p14="http://schemas.microsoft.com/office/powerpoint/2010/main" val="73261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35CE4-662F-F44E-8DB5-EEB785D67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Optimal Policies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1C452C-4F0F-FA49-AE9C-A4EE54532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752600"/>
            <a:ext cx="9164516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42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/>
          <a:lstStyle/>
          <a:p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Recap: Decision Networks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685800" y="1600200"/>
            <a:ext cx="7240588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What is a decision network?</a:t>
            </a:r>
          </a:p>
        </p:txBody>
      </p:sp>
    </p:spTree>
    <p:extLst>
      <p:ext uri="{BB962C8B-B14F-4D97-AF65-F5344CB8AC3E}">
        <p14:creationId xmlns:p14="http://schemas.microsoft.com/office/powerpoint/2010/main" val="2194912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Utilities of Sequences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59012" y="1248279"/>
            <a:ext cx="7875588" cy="49996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Utilities of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What preferences should an agent have over reward sequences?</a:t>
            </a:r>
          </a:p>
          <a:p>
            <a:endParaRPr lang="en-US" sz="2800" dirty="0"/>
          </a:p>
          <a:p>
            <a:r>
              <a:rPr lang="en-US" sz="2800" dirty="0"/>
              <a:t>More or less?</a:t>
            </a:r>
          </a:p>
          <a:p>
            <a:endParaRPr lang="en-US" sz="2800" dirty="0"/>
          </a:p>
          <a:p>
            <a:r>
              <a:rPr lang="en-US" sz="2800" dirty="0"/>
              <a:t>Now or later?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5200" y="3505497"/>
            <a:ext cx="4648200" cy="295079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124200" y="2409825"/>
            <a:ext cx="1297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[1, 2, 2]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78253" y="2409825"/>
            <a:ext cx="1297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[2, 3, 4]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94595" y="2409825"/>
            <a:ext cx="580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 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24200" y="3439180"/>
            <a:ext cx="1297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[0, 0, 1]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78253" y="3439180"/>
            <a:ext cx="1297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[1, 0, 0]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94595" y="3439180"/>
            <a:ext cx="580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 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Stationary Preferences</a:t>
            </a:r>
          </a:p>
        </p:txBody>
      </p:sp>
      <p:sp>
        <p:nvSpPr>
          <p:cNvPr id="1724419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371600"/>
            <a:ext cx="87630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ea typeface="ＭＳ Ｐゴシック" pitchFamily="34" charset="-128"/>
              </a:rPr>
              <a:t>Theorem: if we assume </a:t>
            </a:r>
            <a:r>
              <a:rPr lang="en-US" sz="2800" b="1" i="1" dirty="0">
                <a:solidFill>
                  <a:srgbClr val="C00000"/>
                </a:solidFill>
                <a:ea typeface="ＭＳ Ｐゴシック" pitchFamily="34" charset="-128"/>
              </a:rPr>
              <a:t>stationary preferences</a:t>
            </a:r>
            <a:r>
              <a:rPr lang="en-US" sz="2800" dirty="0">
                <a:ea typeface="ＭＳ Ｐゴシック" pitchFamily="34" charset="-128"/>
              </a:rPr>
              <a:t>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>
                <a:solidFill>
                  <a:srgbClr val="C505BF"/>
                </a:solidFill>
                <a:ea typeface="ＭＳ Ｐゴシック" pitchFamily="34" charset="-128"/>
              </a:rPr>
              <a:t>          &gt;                     &gt;                         ,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>
                <a:solidFill>
                  <a:srgbClr val="C505BF"/>
                </a:solidFill>
                <a:ea typeface="ＭＳ Ｐゴシック" pitchFamily="34" charset="-128"/>
              </a:rPr>
              <a:t>	 </a:t>
            </a:r>
            <a:r>
              <a:rPr lang="en-US" sz="2800" dirty="0">
                <a:sym typeface="Symbol"/>
              </a:rPr>
              <a:t>                    &gt;                 </a:t>
            </a:r>
            <a:endParaRPr lang="en-US" sz="2800" dirty="0">
              <a:ea typeface="ＭＳ Ｐゴシック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>
                <a:ea typeface="ＭＳ Ｐゴシック" pitchFamily="34" charset="-128"/>
              </a:rPr>
              <a:t>    then there is only one way to define utilities:</a:t>
            </a:r>
          </a:p>
          <a:p>
            <a:pPr marL="457176" lvl="1" indent="0">
              <a:lnSpc>
                <a:spcPct val="90000"/>
              </a:lnSpc>
              <a:buNone/>
            </a:pPr>
            <a:endParaRPr lang="en-US" sz="1200" dirty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b="1" i="1" dirty="0">
                <a:solidFill>
                  <a:srgbClr val="FF0000"/>
                </a:solidFill>
                <a:ea typeface="ＭＳ Ｐゴシック" pitchFamily="34" charset="-128"/>
              </a:rPr>
              <a:t>Additive discounted utility</a:t>
            </a:r>
            <a:r>
              <a:rPr lang="en-US" dirty="0">
                <a:ea typeface="ＭＳ Ｐゴシック" pitchFamily="34" charset="-128"/>
              </a:rPr>
              <a:t>:</a:t>
            </a:r>
          </a:p>
          <a:p>
            <a:pPr marL="457176" lvl="1" indent="0">
              <a:lnSpc>
                <a:spcPct val="90000"/>
              </a:lnSpc>
              <a:buNone/>
            </a:pPr>
            <a:endParaRPr lang="en-US" dirty="0">
              <a:ea typeface="ＭＳ Ｐゴシック" pitchFamily="34" charset="-128"/>
            </a:endParaRPr>
          </a:p>
          <a:p>
            <a:pPr marL="457176" lvl="1" indent="0">
              <a:lnSpc>
                <a:spcPct val="90000"/>
              </a:lnSpc>
              <a:buNone/>
            </a:pPr>
            <a:r>
              <a:rPr lang="en-US" dirty="0">
                <a:ea typeface="ＭＳ Ｐゴシック" pitchFamily="34" charset="-128"/>
              </a:rPr>
              <a:t>where </a:t>
            </a:r>
            <a:r>
              <a:rPr lang="en-US" dirty="0" err="1">
                <a:solidFill>
                  <a:srgbClr val="CC00CC"/>
                </a:solidFill>
                <a:ea typeface="ＭＳ Ｐゴシック" pitchFamily="34" charset="-128"/>
              </a:rPr>
              <a:t>γ</a:t>
            </a:r>
            <a:r>
              <a:rPr lang="en-US" dirty="0">
                <a:solidFill>
                  <a:srgbClr val="CC00CC"/>
                </a:solidFill>
                <a:ea typeface="ＭＳ Ｐゴシック" pitchFamily="34" charset="-128"/>
              </a:rPr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</a:t>
            </a:r>
            <a:r>
              <a:rPr lang="en-US" dirty="0">
                <a:solidFill>
                  <a:srgbClr val="CC00CC"/>
                </a:solidFill>
              </a:rPr>
              <a:t> [0,1]</a:t>
            </a:r>
            <a:r>
              <a:rPr lang="en-US" dirty="0">
                <a:solidFill>
                  <a:srgbClr val="CC00CC"/>
                </a:solidFill>
                <a:ea typeface="ＭＳ Ｐゴシック" pitchFamily="34" charset="-128"/>
              </a:rPr>
              <a:t>  </a:t>
            </a:r>
            <a:r>
              <a:rPr lang="en-US" dirty="0">
                <a:ea typeface="ＭＳ Ｐゴシック" pitchFamily="34" charset="-128"/>
              </a:rPr>
              <a:t>is the </a:t>
            </a:r>
            <a:r>
              <a:rPr lang="en-US" b="1" i="1" dirty="0">
                <a:solidFill>
                  <a:srgbClr val="FF0000"/>
                </a:solidFill>
                <a:ea typeface="ＭＳ Ｐゴシック" pitchFamily="34" charset="-128"/>
              </a:rPr>
              <a:t>discount factor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03432" y="1320800"/>
            <a:ext cx="3927056" cy="3276600"/>
          </a:xfrm>
          <a:prstGeom prst="rect">
            <a:avLst/>
          </a:prstGeom>
          <a:noFill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C78A3E3-783B-9642-9F7F-A8E168298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038600"/>
            <a:ext cx="6324600" cy="304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88CF33-8BAE-BF48-9513-E3BB2F869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905000"/>
            <a:ext cx="2235200" cy="381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187F54-7603-A14C-899F-D78A902FB7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5800" y="1950484"/>
            <a:ext cx="1803400" cy="3355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3C6BBF-EE45-0540-982E-EC2A24D928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6400" y="2362200"/>
            <a:ext cx="1430215" cy="30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A900D3-739F-DE47-B547-8100270B2C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1954" y="2362200"/>
            <a:ext cx="1216246" cy="3355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2F311B-EAF7-8540-ABED-00334372BA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57799" y="1990600"/>
            <a:ext cx="2228533" cy="2192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Discounting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581400"/>
            <a:ext cx="12192000" cy="1752600"/>
          </a:xfrm>
        </p:spPr>
        <p:txBody>
          <a:bodyPr/>
          <a:lstStyle/>
          <a:p>
            <a:r>
              <a:rPr lang="en-US" sz="2800" dirty="0"/>
              <a:t>Discounting with conveniently solves the problem of infinite reward streams!</a:t>
            </a:r>
          </a:p>
          <a:p>
            <a:pPr lvl="1"/>
            <a:r>
              <a:rPr lang="en-US" sz="2400" dirty="0"/>
              <a:t>Geometric series: </a:t>
            </a:r>
            <a:r>
              <a:rPr lang="en-US" sz="2400" dirty="0">
                <a:solidFill>
                  <a:srgbClr val="CC00CC"/>
                </a:solidFill>
                <a:ea typeface="ＭＳ Ｐゴシック" pitchFamily="34" charset="-128"/>
              </a:rPr>
              <a:t>1 + </a:t>
            </a:r>
            <a:r>
              <a:rPr lang="en-US" sz="2400" dirty="0" err="1">
                <a:solidFill>
                  <a:srgbClr val="CC00CC"/>
                </a:solidFill>
                <a:ea typeface="ＭＳ Ｐゴシック" pitchFamily="34" charset="-128"/>
              </a:rPr>
              <a:t>γ</a:t>
            </a:r>
            <a:r>
              <a:rPr lang="en-US" sz="2400" dirty="0">
                <a:solidFill>
                  <a:srgbClr val="CC00CC"/>
                </a:solidFill>
                <a:ea typeface="ＭＳ Ｐゴシック" pitchFamily="34" charset="-128"/>
              </a:rPr>
              <a:t> + γ</a:t>
            </a:r>
            <a:r>
              <a:rPr lang="en-US" sz="2400" baseline="30000" dirty="0">
                <a:solidFill>
                  <a:srgbClr val="CC00CC"/>
                </a:solidFill>
                <a:ea typeface="ＭＳ Ｐゴシック" pitchFamily="34" charset="-128"/>
              </a:rPr>
              <a:t>2</a:t>
            </a:r>
            <a:r>
              <a:rPr lang="en-US" sz="2400" dirty="0">
                <a:solidFill>
                  <a:srgbClr val="CC00CC"/>
                </a:solidFill>
                <a:ea typeface="ＭＳ Ｐゴシック" pitchFamily="34" charset="-128"/>
              </a:rPr>
              <a:t> + … = 1/(1 - </a:t>
            </a:r>
            <a:r>
              <a:rPr lang="en-US" sz="2400" dirty="0" err="1">
                <a:solidFill>
                  <a:srgbClr val="CC00CC"/>
                </a:solidFill>
                <a:ea typeface="ＭＳ Ｐゴシック" pitchFamily="34" charset="-128"/>
              </a:rPr>
              <a:t>γ</a:t>
            </a:r>
            <a:r>
              <a:rPr lang="en-US" sz="2400" dirty="0">
                <a:solidFill>
                  <a:srgbClr val="CC00CC"/>
                </a:solidFill>
                <a:ea typeface="ＭＳ Ｐゴシック" pitchFamily="34" charset="-128"/>
              </a:rPr>
              <a:t>)</a:t>
            </a:r>
          </a:p>
          <a:p>
            <a:pPr lvl="1"/>
            <a:r>
              <a:rPr lang="en-US" sz="2400" dirty="0"/>
              <a:t>Assume rewards bounded by </a:t>
            </a:r>
            <a:r>
              <a:rPr lang="en-US" sz="2400" dirty="0">
                <a:solidFill>
                  <a:srgbClr val="CC00CC"/>
                </a:solidFill>
              </a:rPr>
              <a:t>±</a:t>
            </a:r>
            <a:r>
              <a:rPr lang="en-US" sz="2400" dirty="0"/>
              <a:t> </a:t>
            </a:r>
            <a:r>
              <a:rPr lang="en-US" sz="2400" i="1" dirty="0" err="1">
                <a:solidFill>
                  <a:srgbClr val="CC00CC"/>
                </a:solidFill>
                <a:ea typeface="ＭＳ Ｐゴシック" pitchFamily="34" charset="-128"/>
              </a:rPr>
              <a:t>R</a:t>
            </a:r>
            <a:r>
              <a:rPr lang="en-US" sz="2400" baseline="-25000" dirty="0" err="1">
                <a:solidFill>
                  <a:srgbClr val="CC00CC"/>
                </a:solidFill>
                <a:ea typeface="ＭＳ Ｐゴシック" pitchFamily="34" charset="-128"/>
              </a:rPr>
              <a:t>max</a:t>
            </a:r>
            <a:endParaRPr lang="en-US" sz="2400" baseline="-25000" dirty="0">
              <a:solidFill>
                <a:srgbClr val="CC00CC"/>
              </a:solidFill>
              <a:ea typeface="ＭＳ Ｐゴシック" pitchFamily="34" charset="-128"/>
            </a:endParaRPr>
          </a:p>
          <a:p>
            <a:pPr lvl="1"/>
            <a:r>
              <a:rPr lang="en-US" sz="2400" dirty="0"/>
              <a:t>Then </a:t>
            </a:r>
            <a:r>
              <a:rPr lang="en-US" sz="2400" i="1" dirty="0">
                <a:solidFill>
                  <a:srgbClr val="CC00CC"/>
                </a:solidFill>
                <a:ea typeface="ＭＳ Ｐゴシック" pitchFamily="34" charset="-128"/>
              </a:rPr>
              <a:t>r</a:t>
            </a:r>
            <a:r>
              <a:rPr lang="en-US" sz="2400" baseline="-25000" dirty="0">
                <a:solidFill>
                  <a:srgbClr val="CC00CC"/>
                </a:solidFill>
                <a:ea typeface="ＭＳ Ｐゴシック" pitchFamily="34" charset="-128"/>
              </a:rPr>
              <a:t>0</a:t>
            </a:r>
            <a:r>
              <a:rPr lang="en-US" sz="2400" dirty="0">
                <a:solidFill>
                  <a:srgbClr val="CC00CC"/>
                </a:solidFill>
                <a:ea typeface="ＭＳ Ｐゴシック" pitchFamily="34" charset="-128"/>
              </a:rPr>
              <a:t> + γ</a:t>
            </a:r>
            <a:r>
              <a:rPr lang="en-US" sz="2400" i="1" dirty="0">
                <a:solidFill>
                  <a:srgbClr val="CC00CC"/>
                </a:solidFill>
                <a:ea typeface="ＭＳ Ｐゴシック" pitchFamily="34" charset="-128"/>
              </a:rPr>
              <a:t>r</a:t>
            </a:r>
            <a:r>
              <a:rPr lang="en-US" sz="2400" baseline="-25000" dirty="0">
                <a:solidFill>
                  <a:srgbClr val="CC00CC"/>
                </a:solidFill>
                <a:ea typeface="ＭＳ Ｐゴシック" pitchFamily="34" charset="-128"/>
              </a:rPr>
              <a:t>1</a:t>
            </a:r>
            <a:r>
              <a:rPr lang="en-US" sz="2400" dirty="0">
                <a:solidFill>
                  <a:srgbClr val="CC00CC"/>
                </a:solidFill>
                <a:ea typeface="ＭＳ Ｐゴシック" pitchFamily="34" charset="-128"/>
              </a:rPr>
              <a:t> + γ</a:t>
            </a:r>
            <a:r>
              <a:rPr lang="en-US" sz="2400" baseline="30000" dirty="0">
                <a:solidFill>
                  <a:srgbClr val="CC00CC"/>
                </a:solidFill>
                <a:ea typeface="ＭＳ Ｐゴシック" pitchFamily="34" charset="-128"/>
              </a:rPr>
              <a:t>2</a:t>
            </a:r>
            <a:r>
              <a:rPr lang="en-US" sz="2400" i="1" dirty="0">
                <a:solidFill>
                  <a:srgbClr val="CC00CC"/>
                </a:solidFill>
                <a:ea typeface="ＭＳ Ｐゴシック" pitchFamily="34" charset="-128"/>
              </a:rPr>
              <a:t>r</a:t>
            </a:r>
            <a:r>
              <a:rPr lang="en-US" sz="2400" baseline="-25000" dirty="0">
                <a:solidFill>
                  <a:srgbClr val="CC00CC"/>
                </a:solidFill>
                <a:ea typeface="ＭＳ Ｐゴシック" pitchFamily="34" charset="-128"/>
              </a:rPr>
              <a:t>2</a:t>
            </a:r>
            <a:r>
              <a:rPr lang="en-US" sz="2400" dirty="0">
                <a:solidFill>
                  <a:srgbClr val="CC00CC"/>
                </a:solidFill>
                <a:ea typeface="ＭＳ Ｐゴシック" pitchFamily="34" charset="-128"/>
              </a:rPr>
              <a:t> + … </a:t>
            </a:r>
            <a:r>
              <a:rPr lang="en-US" sz="2400" dirty="0"/>
              <a:t> is bounded by </a:t>
            </a:r>
            <a:r>
              <a:rPr lang="en-US" sz="2400" dirty="0">
                <a:solidFill>
                  <a:srgbClr val="CC00CC"/>
                </a:solidFill>
              </a:rPr>
              <a:t>±</a:t>
            </a:r>
            <a:r>
              <a:rPr lang="en-US" sz="2400" dirty="0"/>
              <a:t> </a:t>
            </a:r>
            <a:r>
              <a:rPr lang="en-US" sz="2400" i="1" dirty="0" err="1">
                <a:solidFill>
                  <a:srgbClr val="CC00CC"/>
                </a:solidFill>
                <a:ea typeface="ＭＳ Ｐゴシック" pitchFamily="34" charset="-128"/>
              </a:rPr>
              <a:t>R</a:t>
            </a:r>
            <a:r>
              <a:rPr lang="en-US" sz="2400" baseline="-25000" dirty="0" err="1">
                <a:solidFill>
                  <a:srgbClr val="CC00CC"/>
                </a:solidFill>
                <a:ea typeface="ＭＳ Ｐゴシック" pitchFamily="34" charset="-128"/>
              </a:rPr>
              <a:t>max</a:t>
            </a:r>
            <a:r>
              <a:rPr lang="en-US" sz="2400" dirty="0">
                <a:solidFill>
                  <a:srgbClr val="CC00CC"/>
                </a:solidFill>
                <a:ea typeface="ＭＳ Ｐゴシック" pitchFamily="34" charset="-128"/>
              </a:rPr>
              <a:t>/(1 - </a:t>
            </a:r>
            <a:r>
              <a:rPr lang="en-US" sz="2400" dirty="0" err="1">
                <a:solidFill>
                  <a:srgbClr val="CC00CC"/>
                </a:solidFill>
                <a:ea typeface="ＭＳ Ｐゴシック" pitchFamily="34" charset="-128"/>
              </a:rPr>
              <a:t>γ</a:t>
            </a:r>
            <a:r>
              <a:rPr lang="en-US" sz="2400" dirty="0">
                <a:solidFill>
                  <a:srgbClr val="CC00CC"/>
                </a:solidFill>
                <a:ea typeface="ＭＳ Ｐゴシック" pitchFamily="34" charset="-128"/>
              </a:rPr>
              <a:t>)</a:t>
            </a:r>
          </a:p>
          <a:p>
            <a:r>
              <a:rPr lang="en-US" sz="2400" dirty="0"/>
              <a:t>(Another solution: environment contains a </a:t>
            </a:r>
            <a:r>
              <a:rPr lang="en-US" sz="2400" b="1" i="1" dirty="0">
                <a:solidFill>
                  <a:srgbClr val="FF0000"/>
                </a:solidFill>
              </a:rPr>
              <a:t>terminal state</a:t>
            </a:r>
            <a:r>
              <a:rPr lang="en-US" sz="2400" dirty="0"/>
              <a:t>; </a:t>
            </a:r>
            <a:r>
              <a:rPr lang="en-US" sz="2400" b="1" i="1" dirty="0">
                <a:solidFill>
                  <a:srgbClr val="0000FF"/>
                </a:solidFill>
              </a:rPr>
              <a:t>and</a:t>
            </a:r>
            <a:r>
              <a:rPr lang="en-US" sz="2400" dirty="0"/>
              <a:t> agent reaches it with probability 1)</a:t>
            </a:r>
          </a:p>
          <a:p>
            <a:pPr marL="457176" lvl="1" indent="0">
              <a:buNone/>
            </a:pPr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1447800" y="1143000"/>
            <a:ext cx="9372600" cy="2208778"/>
            <a:chOff x="1447800" y="3663087"/>
            <a:chExt cx="9372600" cy="2208778"/>
          </a:xfrm>
        </p:grpSpPr>
        <p:pic>
          <p:nvPicPr>
            <p:cNvPr id="7171" name="Picture 3" descr="C:\Users\Dan\Dropbox\Office\CS 188\Ketrina Art\MDPs\Discounting.png"/>
            <p:cNvPicPr>
              <a:picLocks noChangeAspect="1" noChangeArrowheads="1"/>
            </p:cNvPicPr>
            <p:nvPr/>
          </p:nvPicPr>
          <p:blipFill>
            <a:blip r:embed="rId2" cstate="print"/>
            <a:srcRect l="73764" t="76543" r="1569"/>
            <a:stretch>
              <a:fillRect/>
            </a:stretch>
          </p:blipFill>
          <p:spPr bwMode="auto">
            <a:xfrm>
              <a:off x="8003286" y="4117544"/>
              <a:ext cx="2283714" cy="1447800"/>
            </a:xfrm>
            <a:prstGeom prst="rect">
              <a:avLst/>
            </a:prstGeom>
            <a:noFill/>
          </p:spPr>
        </p:pic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447800" y="3663087"/>
              <a:ext cx="2283714" cy="1975713"/>
            </a:xfrm>
            <a:prstGeom prst="rect">
              <a:avLst/>
            </a:prstGeom>
            <a:noFill/>
          </p:spPr>
        </p:pic>
        <p:pic>
          <p:nvPicPr>
            <p:cNvPr id="8" name="Picture 3" descr="C:\Users\Dan\Dropbox\Office\CS 188\Ketrina Art\MDPs\Discounting.png"/>
            <p:cNvPicPr>
              <a:picLocks noChangeAspect="1" noChangeArrowheads="1"/>
            </p:cNvPicPr>
            <p:nvPr/>
          </p:nvPicPr>
          <p:blipFill>
            <a:blip r:embed="rId2" cstate="print"/>
            <a:srcRect l="73764" t="38272" r="1569" b="35802"/>
            <a:stretch>
              <a:fillRect/>
            </a:stretch>
          </p:blipFill>
          <p:spPr bwMode="auto">
            <a:xfrm>
              <a:off x="4802886" y="3888944"/>
              <a:ext cx="2283714" cy="1600200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1447800" y="5410200"/>
              <a:ext cx="2057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libri" pitchFamily="34" charset="0"/>
                </a:rPr>
                <a:t>Worth </a:t>
              </a:r>
              <a:r>
                <a:rPr lang="en-US" sz="2400" i="1" dirty="0">
                  <a:solidFill>
                    <a:srgbClr val="CC00CC"/>
                  </a:solidFill>
                  <a:latin typeface="Calibri" pitchFamily="34" charset="0"/>
                </a:rPr>
                <a:t>r</a:t>
              </a:r>
              <a:r>
                <a:rPr lang="en-US" sz="2400" dirty="0">
                  <a:latin typeface="Calibri" pitchFamily="34" charset="0"/>
                </a:rPr>
                <a:t> now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48200" y="5410200"/>
              <a:ext cx="2590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itchFamily="34" charset="0"/>
                </a:rPr>
                <a:t>Worth </a:t>
              </a:r>
              <a:r>
                <a:rPr lang="en-US" sz="2400" dirty="0" err="1">
                  <a:solidFill>
                    <a:srgbClr val="CC00CC"/>
                  </a:solidFill>
                </a:rPr>
                <a:t>γ</a:t>
              </a:r>
              <a:r>
                <a:rPr lang="en-US" sz="2400" i="1" dirty="0" err="1">
                  <a:solidFill>
                    <a:srgbClr val="CC00CC"/>
                  </a:solidFill>
                  <a:latin typeface="Calibri" pitchFamily="34" charset="0"/>
                </a:rPr>
                <a:t>r</a:t>
              </a:r>
              <a:r>
                <a:rPr lang="en-US" sz="2400" i="1" dirty="0">
                  <a:solidFill>
                    <a:srgbClr val="CC00CC"/>
                  </a:solidFill>
                  <a:latin typeface="Calibri" pitchFamily="34" charset="0"/>
                </a:rPr>
                <a:t> </a:t>
              </a:r>
              <a:r>
                <a:rPr lang="en-US" sz="2400" dirty="0">
                  <a:latin typeface="Calibri" pitchFamily="34" charset="0"/>
                </a:rPr>
                <a:t>next step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72400" y="5410200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libri" pitchFamily="34" charset="0"/>
                </a:rPr>
                <a:t>Worth </a:t>
              </a:r>
              <a:r>
                <a:rPr lang="en-US" sz="2400" dirty="0">
                  <a:solidFill>
                    <a:srgbClr val="CC00CC"/>
                  </a:solidFill>
                </a:rPr>
                <a:t>γ</a:t>
              </a:r>
              <a:r>
                <a:rPr lang="en-US" sz="2400" baseline="30000" dirty="0">
                  <a:solidFill>
                    <a:srgbClr val="CC00CC"/>
                  </a:solidFill>
                </a:rPr>
                <a:t>2</a:t>
              </a:r>
              <a:r>
                <a:rPr lang="en-US" sz="2400" i="1" dirty="0">
                  <a:solidFill>
                    <a:srgbClr val="CC00CC"/>
                  </a:solidFill>
                  <a:latin typeface="Calibri" pitchFamily="34" charset="0"/>
                </a:rPr>
                <a:t>r </a:t>
              </a:r>
              <a:r>
                <a:rPr lang="en-US" sz="2400" dirty="0">
                  <a:latin typeface="Calibri" pitchFamily="34" charset="0"/>
                </a:rPr>
                <a:t>in two steps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Quiz: Discounting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397001"/>
            <a:ext cx="11480800" cy="4729164"/>
          </a:xfrm>
        </p:spPr>
        <p:txBody>
          <a:bodyPr/>
          <a:lstStyle/>
          <a:p>
            <a:r>
              <a:rPr lang="en-US" sz="2800" dirty="0"/>
              <a:t>Given: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Actions: East, West, and Exit (only available in exit states a, e)</a:t>
            </a:r>
          </a:p>
          <a:p>
            <a:pPr lvl="1"/>
            <a:r>
              <a:rPr lang="en-US" sz="2400" dirty="0"/>
              <a:t>Transitions: deterministic</a:t>
            </a:r>
          </a:p>
          <a:p>
            <a:endParaRPr lang="en-US" sz="2800" dirty="0"/>
          </a:p>
          <a:p>
            <a:r>
              <a:rPr lang="en-US" sz="2800" dirty="0"/>
              <a:t>Quiz 1: For </a:t>
            </a:r>
            <a:r>
              <a:rPr lang="en-US" sz="2800" dirty="0">
                <a:sym typeface="Symbol" charset="0"/>
              </a:rPr>
              <a:t></a:t>
            </a:r>
            <a:r>
              <a:rPr lang="en-US" sz="2800" dirty="0"/>
              <a:t> = 1, what is the optimal policy?</a:t>
            </a:r>
          </a:p>
          <a:p>
            <a:pPr lvl="2"/>
            <a:endParaRPr lang="en-US" sz="2000" dirty="0"/>
          </a:p>
          <a:p>
            <a:r>
              <a:rPr lang="en-US" sz="2800" dirty="0"/>
              <a:t>Quiz 2: For </a:t>
            </a:r>
            <a:r>
              <a:rPr lang="en-US" sz="2800" dirty="0">
                <a:sym typeface="Symbol" charset="0"/>
              </a:rPr>
              <a:t></a:t>
            </a:r>
            <a:r>
              <a:rPr lang="en-US" sz="2800" dirty="0"/>
              <a:t> = 0.1, what is the optimal policy?</a:t>
            </a:r>
          </a:p>
          <a:p>
            <a:pPr lvl="2"/>
            <a:endParaRPr lang="en-US" sz="2000" dirty="0"/>
          </a:p>
          <a:p>
            <a:r>
              <a:rPr lang="en-US" sz="2800" dirty="0"/>
              <a:t>Quiz 3: For which </a:t>
            </a:r>
            <a:r>
              <a:rPr lang="en-US" sz="2800" dirty="0">
                <a:sym typeface="Symbol" charset="0"/>
              </a:rPr>
              <a:t></a:t>
            </a:r>
            <a:r>
              <a:rPr lang="en-US" sz="2800" dirty="0">
                <a:latin typeface="cmmi10"/>
                <a:ea typeface="cmmi10"/>
                <a:cs typeface="cmmi10"/>
              </a:rPr>
              <a:t> </a:t>
            </a:r>
            <a:r>
              <a:rPr lang="en-US" sz="2800" dirty="0"/>
              <a:t>are West and East equally good when in state d?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276600" y="1219200"/>
            <a:ext cx="3594100" cy="1168400"/>
            <a:chOff x="3352800" y="3505200"/>
            <a:chExt cx="3594100" cy="1168400"/>
          </a:xfrm>
        </p:grpSpPr>
        <p:pic>
          <p:nvPicPr>
            <p:cNvPr id="4" name="Picture 3" descr="discounting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3505200"/>
              <a:ext cx="3594100" cy="11684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5486400" y="3733800"/>
              <a:ext cx="5334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9372600" y="1676400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8229600" y="3657600"/>
            <a:ext cx="3289300" cy="685800"/>
            <a:chOff x="7870815" y="3645405"/>
            <a:chExt cx="3289300" cy="685800"/>
          </a:xfrm>
        </p:grpSpPr>
        <p:pic>
          <p:nvPicPr>
            <p:cNvPr id="17" name="Picture 16" descr="discounting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0815" y="3645405"/>
              <a:ext cx="3289300" cy="68580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9886156" y="3760395"/>
              <a:ext cx="5334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229600" y="4572000"/>
            <a:ext cx="3289300" cy="685800"/>
            <a:chOff x="7870815" y="3645405"/>
            <a:chExt cx="3289300" cy="685800"/>
          </a:xfrm>
        </p:grpSpPr>
        <p:pic>
          <p:nvPicPr>
            <p:cNvPr id="21" name="Picture 20" descr="discounting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0815" y="3645405"/>
              <a:ext cx="3289300" cy="685800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9886156" y="3760395"/>
              <a:ext cx="5334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67319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utility of a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397001"/>
            <a:ext cx="8204200" cy="4729164"/>
          </a:xfrm>
        </p:spPr>
        <p:txBody>
          <a:bodyPr/>
          <a:lstStyle/>
          <a:p>
            <a:pPr marL="342882" lvl="1" indent="-342882">
              <a:buClr>
                <a:schemeClr val="accent2"/>
              </a:buClr>
            </a:pPr>
            <a:r>
              <a:rPr lang="en-US" sz="2400" dirty="0">
                <a:ea typeface="ＭＳ Ｐゴシック" pitchFamily="34" charset="-128"/>
              </a:rPr>
              <a:t>Executing a policy </a:t>
            </a:r>
            <a:r>
              <a:rPr lang="en-US" sz="2400" dirty="0">
                <a:solidFill>
                  <a:srgbClr val="CC00CC"/>
                </a:solidFill>
                <a:ea typeface="ＭＳ Ｐゴシック" pitchFamily="34" charset="-128"/>
                <a:sym typeface="Symbol" pitchFamily="18" charset="2"/>
              </a:rPr>
              <a:t> </a:t>
            </a:r>
            <a:r>
              <a:rPr lang="en-US" sz="2400" dirty="0">
                <a:ea typeface="ＭＳ Ｐゴシック" pitchFamily="34" charset="-128"/>
              </a:rPr>
              <a:t>from any state </a:t>
            </a:r>
            <a:r>
              <a:rPr lang="en-US" sz="2400" dirty="0">
                <a:solidFill>
                  <a:srgbClr val="CC00CC"/>
                </a:solidFill>
                <a:ea typeface="ＭＳ Ｐゴシック" pitchFamily="34" charset="-128"/>
              </a:rPr>
              <a:t>s</a:t>
            </a:r>
            <a:r>
              <a:rPr lang="en-US" sz="2400" baseline="-25000" dirty="0">
                <a:solidFill>
                  <a:srgbClr val="CC00CC"/>
                </a:solidFill>
                <a:ea typeface="ＭＳ Ｐゴシック" pitchFamily="34" charset="-128"/>
              </a:rPr>
              <a:t>0</a:t>
            </a:r>
            <a:r>
              <a:rPr lang="en-US" sz="2400" dirty="0">
                <a:ea typeface="ＭＳ Ｐゴシック" pitchFamily="34" charset="-128"/>
              </a:rPr>
              <a:t> generates a sequence</a:t>
            </a:r>
          </a:p>
          <a:p>
            <a:pPr marL="400029" lvl="2" indent="0">
              <a:buNone/>
            </a:pPr>
            <a:r>
              <a:rPr lang="en-US" dirty="0">
                <a:solidFill>
                  <a:srgbClr val="CC00CC"/>
                </a:solidFill>
                <a:ea typeface="ＭＳ Ｐゴシック" pitchFamily="34" charset="-128"/>
              </a:rPr>
              <a:t>s</a:t>
            </a:r>
            <a:r>
              <a:rPr lang="en-US" baseline="-25000" dirty="0">
                <a:solidFill>
                  <a:srgbClr val="CC00CC"/>
                </a:solidFill>
                <a:ea typeface="ＭＳ Ｐゴシック" pitchFamily="34" charset="-128"/>
              </a:rPr>
              <a:t>0</a:t>
            </a:r>
            <a:r>
              <a:rPr lang="en-US" dirty="0">
                <a:solidFill>
                  <a:srgbClr val="CC00CC"/>
                </a:solidFill>
                <a:ea typeface="ＭＳ Ｐゴシック" pitchFamily="34" charset="-128"/>
              </a:rPr>
              <a:t>, </a:t>
            </a:r>
            <a:r>
              <a:rPr lang="en-US" dirty="0">
                <a:solidFill>
                  <a:srgbClr val="0000FF"/>
                </a:solidFill>
                <a:ea typeface="ＭＳ Ｐゴシック" pitchFamily="34" charset="-128"/>
                <a:cs typeface="+mn-cs"/>
                <a:sym typeface="Symbol" pitchFamily="18" charset="2"/>
              </a:rPr>
              <a:t>(</a:t>
            </a:r>
            <a:r>
              <a:rPr lang="en-US" dirty="0">
                <a:solidFill>
                  <a:srgbClr val="0000FF"/>
                </a:solidFill>
                <a:ea typeface="ＭＳ Ｐゴシック" pitchFamily="34" charset="-128"/>
              </a:rPr>
              <a:t>s</a:t>
            </a:r>
            <a:r>
              <a:rPr lang="en-US" baseline="-25000" dirty="0">
                <a:solidFill>
                  <a:srgbClr val="0000FF"/>
                </a:solidFill>
                <a:ea typeface="ＭＳ Ｐゴシック" pitchFamily="34" charset="-128"/>
              </a:rPr>
              <a:t>0</a:t>
            </a:r>
            <a:r>
              <a:rPr lang="en-US" dirty="0">
                <a:solidFill>
                  <a:srgbClr val="0000FF"/>
                </a:solidFill>
                <a:ea typeface="ＭＳ Ｐゴシック" pitchFamily="34" charset="-128"/>
                <a:cs typeface="+mn-cs"/>
                <a:sym typeface="Symbol" pitchFamily="18" charset="2"/>
              </a:rPr>
              <a:t>)</a:t>
            </a:r>
            <a:r>
              <a:rPr lang="en-US" dirty="0">
                <a:solidFill>
                  <a:srgbClr val="CC00CC"/>
                </a:solidFill>
                <a:ea typeface="ＭＳ Ｐゴシック" pitchFamily="34" charset="-128"/>
                <a:cs typeface="+mn-cs"/>
                <a:sym typeface="Symbol" pitchFamily="18" charset="2"/>
              </a:rPr>
              <a:t>, </a:t>
            </a:r>
            <a:r>
              <a:rPr lang="en-US" dirty="0">
                <a:solidFill>
                  <a:srgbClr val="CC00CC"/>
                </a:solidFill>
                <a:ea typeface="ＭＳ Ｐゴシック" pitchFamily="34" charset="-128"/>
                <a:cs typeface="+mn-cs"/>
              </a:rPr>
              <a:t>s</a:t>
            </a:r>
            <a:r>
              <a:rPr lang="en-US" baseline="-25000" dirty="0">
                <a:solidFill>
                  <a:srgbClr val="CC00CC"/>
                </a:solidFill>
                <a:ea typeface="ＭＳ Ｐゴシック" pitchFamily="34" charset="-128"/>
                <a:cs typeface="+mn-cs"/>
              </a:rPr>
              <a:t>1</a:t>
            </a:r>
            <a:r>
              <a:rPr lang="en-US" dirty="0">
                <a:solidFill>
                  <a:srgbClr val="CC00CC"/>
                </a:solidFill>
                <a:ea typeface="ＭＳ Ｐゴシック" pitchFamily="34" charset="-128"/>
                <a:cs typeface="+mn-cs"/>
              </a:rPr>
              <a:t>, </a:t>
            </a:r>
            <a:r>
              <a:rPr lang="en-US" dirty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(</a:t>
            </a:r>
            <a:r>
              <a:rPr lang="en-US" dirty="0">
                <a:solidFill>
                  <a:srgbClr val="0000FF"/>
                </a:solidFill>
                <a:ea typeface="ＭＳ Ｐゴシック" pitchFamily="34" charset="-128"/>
              </a:rPr>
              <a:t>s</a:t>
            </a:r>
            <a:r>
              <a:rPr lang="en-US" baseline="-25000" dirty="0">
                <a:solidFill>
                  <a:srgbClr val="0000FF"/>
                </a:solidFill>
                <a:ea typeface="ＭＳ Ｐゴシック" pitchFamily="34" charset="-128"/>
              </a:rPr>
              <a:t>1</a:t>
            </a:r>
            <a:r>
              <a:rPr lang="en-US" dirty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)</a:t>
            </a:r>
            <a:r>
              <a:rPr lang="en-US" dirty="0">
                <a:solidFill>
                  <a:srgbClr val="CC00CC"/>
                </a:solidFill>
                <a:ea typeface="ＭＳ Ｐゴシック" pitchFamily="34" charset="-128"/>
                <a:sym typeface="Symbol" pitchFamily="18" charset="2"/>
              </a:rPr>
              <a:t>, </a:t>
            </a:r>
            <a:r>
              <a:rPr lang="en-US" dirty="0">
                <a:solidFill>
                  <a:srgbClr val="CC00CC"/>
                </a:solidFill>
                <a:ea typeface="ＭＳ Ｐゴシック" pitchFamily="34" charset="-128"/>
              </a:rPr>
              <a:t>s</a:t>
            </a:r>
            <a:r>
              <a:rPr lang="en-US" baseline="-25000" dirty="0">
                <a:solidFill>
                  <a:srgbClr val="CC00CC"/>
                </a:solidFill>
                <a:ea typeface="ＭＳ Ｐゴシック" pitchFamily="34" charset="-128"/>
              </a:rPr>
              <a:t>2</a:t>
            </a:r>
            <a:r>
              <a:rPr lang="en-US" dirty="0">
                <a:solidFill>
                  <a:srgbClr val="CC00CC"/>
                </a:solidFill>
                <a:ea typeface="ＭＳ Ｐゴシック" pitchFamily="34" charset="-128"/>
              </a:rPr>
              <a:t>, …</a:t>
            </a:r>
          </a:p>
          <a:p>
            <a:pPr marL="342882" lvl="1" indent="-342882"/>
            <a:r>
              <a:rPr lang="en-US" sz="2400" dirty="0">
                <a:ea typeface="ＭＳ Ｐゴシック" pitchFamily="34" charset="-128"/>
              </a:rPr>
              <a:t>This corresponds to a sequence of rewards</a:t>
            </a:r>
          </a:p>
          <a:p>
            <a:pPr marL="400029" lvl="2" indent="0">
              <a:buClr>
                <a:srgbClr val="333399"/>
              </a:buClr>
              <a:buNone/>
            </a:pPr>
            <a:r>
              <a:rPr lang="en-US" dirty="0">
                <a:solidFill>
                  <a:srgbClr val="CC00CC"/>
                </a:solidFill>
                <a:ea typeface="ＭＳ Ｐゴシック" pitchFamily="34" charset="-128"/>
              </a:rPr>
              <a:t>R(s</a:t>
            </a:r>
            <a:r>
              <a:rPr lang="en-US" baseline="-25000" dirty="0">
                <a:solidFill>
                  <a:srgbClr val="CC00CC"/>
                </a:solidFill>
                <a:ea typeface="ＭＳ Ｐゴシック" pitchFamily="34" charset="-128"/>
              </a:rPr>
              <a:t>0</a:t>
            </a:r>
            <a:r>
              <a:rPr lang="en-US" dirty="0">
                <a:solidFill>
                  <a:srgbClr val="CC00CC"/>
                </a:solidFill>
                <a:ea typeface="ＭＳ Ｐゴシック" pitchFamily="34" charset="-128"/>
              </a:rPr>
              <a:t>, </a:t>
            </a:r>
            <a:r>
              <a:rPr lang="en-US" dirty="0">
                <a:solidFill>
                  <a:srgbClr val="0000FF"/>
                </a:solidFill>
                <a:ea typeface="ＭＳ Ｐゴシック" pitchFamily="34" charset="-128"/>
                <a:cs typeface="+mn-cs"/>
                <a:sym typeface="Symbol" pitchFamily="18" charset="2"/>
              </a:rPr>
              <a:t>(</a:t>
            </a:r>
            <a:r>
              <a:rPr lang="en-US" dirty="0">
                <a:solidFill>
                  <a:srgbClr val="0000FF"/>
                </a:solidFill>
                <a:ea typeface="ＭＳ Ｐゴシック" pitchFamily="34" charset="-128"/>
              </a:rPr>
              <a:t>s</a:t>
            </a:r>
            <a:r>
              <a:rPr lang="en-US" baseline="-25000" dirty="0">
                <a:solidFill>
                  <a:srgbClr val="0000FF"/>
                </a:solidFill>
                <a:ea typeface="ＭＳ Ｐゴシック" pitchFamily="34" charset="-128"/>
              </a:rPr>
              <a:t>0</a:t>
            </a:r>
            <a:r>
              <a:rPr lang="en-US" dirty="0">
                <a:solidFill>
                  <a:srgbClr val="0000FF"/>
                </a:solidFill>
                <a:ea typeface="ＭＳ Ｐゴシック" pitchFamily="34" charset="-128"/>
                <a:cs typeface="+mn-cs"/>
                <a:sym typeface="Symbol" pitchFamily="18" charset="2"/>
              </a:rPr>
              <a:t>)</a:t>
            </a:r>
            <a:r>
              <a:rPr lang="en-US" dirty="0">
                <a:solidFill>
                  <a:srgbClr val="CC00CC"/>
                </a:solidFill>
                <a:ea typeface="ＭＳ Ｐゴシック" pitchFamily="34" charset="-128"/>
                <a:cs typeface="+mn-cs"/>
                <a:sym typeface="Symbol" pitchFamily="18" charset="2"/>
              </a:rPr>
              <a:t>,</a:t>
            </a:r>
            <a:r>
              <a:rPr lang="en-US" dirty="0">
                <a:solidFill>
                  <a:srgbClr val="CC00CC"/>
                </a:solidFill>
                <a:ea typeface="ＭＳ Ｐゴシック" pitchFamily="34" charset="-128"/>
              </a:rPr>
              <a:t> s</a:t>
            </a:r>
            <a:r>
              <a:rPr lang="en-US" baseline="-25000" dirty="0">
                <a:solidFill>
                  <a:srgbClr val="CC00CC"/>
                </a:solidFill>
                <a:ea typeface="ＭＳ Ｐゴシック" pitchFamily="34" charset="-128"/>
              </a:rPr>
              <a:t>1</a:t>
            </a:r>
            <a:r>
              <a:rPr lang="en-US" dirty="0">
                <a:solidFill>
                  <a:srgbClr val="CC00CC"/>
                </a:solidFill>
                <a:ea typeface="ＭＳ Ｐゴシック" pitchFamily="34" charset="-128"/>
              </a:rPr>
              <a:t>)</a:t>
            </a:r>
            <a:r>
              <a:rPr lang="en-US" dirty="0">
                <a:solidFill>
                  <a:srgbClr val="CC00CC"/>
                </a:solidFill>
                <a:ea typeface="ＭＳ Ｐゴシック" pitchFamily="34" charset="-128"/>
                <a:cs typeface="+mn-cs"/>
              </a:rPr>
              <a:t>, R(s</a:t>
            </a:r>
            <a:r>
              <a:rPr lang="en-US" baseline="-25000" dirty="0">
                <a:solidFill>
                  <a:srgbClr val="CC00CC"/>
                </a:solidFill>
                <a:ea typeface="ＭＳ Ｐゴシック" pitchFamily="34" charset="-128"/>
                <a:cs typeface="+mn-cs"/>
              </a:rPr>
              <a:t>1</a:t>
            </a:r>
            <a:r>
              <a:rPr lang="en-US" dirty="0">
                <a:solidFill>
                  <a:srgbClr val="CC00CC"/>
                </a:solidFill>
                <a:ea typeface="ＭＳ Ｐゴシック" pitchFamily="34" charset="-128"/>
                <a:cs typeface="+mn-cs"/>
              </a:rPr>
              <a:t>,</a:t>
            </a:r>
            <a:r>
              <a:rPr lang="en-US" dirty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(</a:t>
            </a:r>
            <a:r>
              <a:rPr lang="en-US" dirty="0">
                <a:solidFill>
                  <a:srgbClr val="0000FF"/>
                </a:solidFill>
                <a:ea typeface="ＭＳ Ｐゴシック" pitchFamily="34" charset="-128"/>
              </a:rPr>
              <a:t>s</a:t>
            </a:r>
            <a:r>
              <a:rPr lang="en-US" baseline="-25000" dirty="0">
                <a:solidFill>
                  <a:srgbClr val="0000FF"/>
                </a:solidFill>
                <a:ea typeface="ＭＳ Ｐゴシック" pitchFamily="34" charset="-128"/>
              </a:rPr>
              <a:t>1</a:t>
            </a:r>
            <a:r>
              <a:rPr lang="en-US" dirty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)</a:t>
            </a:r>
            <a:r>
              <a:rPr lang="en-US" dirty="0">
                <a:solidFill>
                  <a:srgbClr val="CC00CC"/>
                </a:solidFill>
                <a:ea typeface="ＭＳ Ｐゴシック" pitchFamily="34" charset="-128"/>
                <a:sym typeface="Symbol" pitchFamily="18" charset="2"/>
              </a:rPr>
              <a:t>, </a:t>
            </a:r>
            <a:r>
              <a:rPr lang="en-US" dirty="0">
                <a:solidFill>
                  <a:srgbClr val="CC00CC"/>
                </a:solidFill>
                <a:ea typeface="ＭＳ Ｐゴシック" pitchFamily="34" charset="-128"/>
              </a:rPr>
              <a:t>s</a:t>
            </a:r>
            <a:r>
              <a:rPr lang="en-US" baseline="-25000" dirty="0">
                <a:solidFill>
                  <a:srgbClr val="CC00CC"/>
                </a:solidFill>
                <a:ea typeface="ＭＳ Ｐゴシック" pitchFamily="34" charset="-128"/>
              </a:rPr>
              <a:t>2</a:t>
            </a:r>
            <a:r>
              <a:rPr lang="en-US" dirty="0">
                <a:solidFill>
                  <a:srgbClr val="CC00CC"/>
                </a:solidFill>
                <a:ea typeface="ＭＳ Ｐゴシック" pitchFamily="34" charset="-128"/>
              </a:rPr>
              <a:t>), …</a:t>
            </a:r>
          </a:p>
          <a:p>
            <a:pPr marL="342882" lvl="1" indent="-342882"/>
            <a:r>
              <a:rPr lang="en-US" sz="2400" dirty="0">
                <a:ea typeface="ＭＳ Ｐゴシック" pitchFamily="34" charset="-128"/>
              </a:rPr>
              <a:t>This reward sequence happens with probability</a:t>
            </a:r>
          </a:p>
          <a:p>
            <a:pPr marL="400029" lvl="2" indent="0">
              <a:buClr>
                <a:srgbClr val="333399"/>
              </a:buClr>
              <a:buNone/>
            </a:pPr>
            <a:r>
              <a:rPr lang="en-US" dirty="0">
                <a:solidFill>
                  <a:srgbClr val="CC00CC"/>
                </a:solidFill>
                <a:ea typeface="ＭＳ Ｐゴシック" pitchFamily="34" charset="-128"/>
              </a:rPr>
              <a:t>P(s</a:t>
            </a:r>
            <a:r>
              <a:rPr lang="en-US" baseline="-25000" dirty="0">
                <a:solidFill>
                  <a:srgbClr val="CC00CC"/>
                </a:solidFill>
                <a:ea typeface="ＭＳ Ｐゴシック" pitchFamily="34" charset="-128"/>
              </a:rPr>
              <a:t>1</a:t>
            </a:r>
            <a:r>
              <a:rPr lang="en-US" dirty="0">
                <a:solidFill>
                  <a:srgbClr val="CC00CC"/>
                </a:solidFill>
                <a:ea typeface="ＭＳ Ｐゴシック" pitchFamily="34" charset="-128"/>
              </a:rPr>
              <a:t> | s</a:t>
            </a:r>
            <a:r>
              <a:rPr lang="en-US" baseline="-25000" dirty="0">
                <a:solidFill>
                  <a:srgbClr val="CC00CC"/>
                </a:solidFill>
                <a:ea typeface="ＭＳ Ｐゴシック" pitchFamily="34" charset="-128"/>
              </a:rPr>
              <a:t>0</a:t>
            </a:r>
            <a:r>
              <a:rPr lang="en-US" dirty="0">
                <a:solidFill>
                  <a:srgbClr val="CC00CC"/>
                </a:solidFill>
                <a:ea typeface="ＭＳ Ｐゴシック" pitchFamily="34" charset="-128"/>
              </a:rPr>
              <a:t>, </a:t>
            </a:r>
            <a:r>
              <a:rPr lang="en-US" dirty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(</a:t>
            </a:r>
            <a:r>
              <a:rPr lang="en-US" dirty="0">
                <a:solidFill>
                  <a:srgbClr val="0000FF"/>
                </a:solidFill>
                <a:ea typeface="ＭＳ Ｐゴシック" pitchFamily="34" charset="-128"/>
              </a:rPr>
              <a:t>s</a:t>
            </a:r>
            <a:r>
              <a:rPr lang="en-US" baseline="-25000" dirty="0">
                <a:solidFill>
                  <a:srgbClr val="0000FF"/>
                </a:solidFill>
                <a:ea typeface="ＭＳ Ｐゴシック" pitchFamily="34" charset="-128"/>
              </a:rPr>
              <a:t>0</a:t>
            </a:r>
            <a:r>
              <a:rPr lang="en-US" dirty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)</a:t>
            </a:r>
            <a:r>
              <a:rPr lang="en-US" dirty="0">
                <a:solidFill>
                  <a:srgbClr val="CC00CC"/>
                </a:solidFill>
                <a:ea typeface="ＭＳ Ｐゴシック" pitchFamily="34" charset="-128"/>
              </a:rPr>
              <a:t>) x P(s</a:t>
            </a:r>
            <a:r>
              <a:rPr lang="en-US" baseline="-25000" dirty="0">
                <a:solidFill>
                  <a:srgbClr val="CC00CC"/>
                </a:solidFill>
                <a:ea typeface="ＭＳ Ｐゴシック" pitchFamily="34" charset="-128"/>
              </a:rPr>
              <a:t>2</a:t>
            </a:r>
            <a:r>
              <a:rPr lang="en-US" dirty="0">
                <a:solidFill>
                  <a:srgbClr val="CC00CC"/>
                </a:solidFill>
                <a:ea typeface="ＭＳ Ｐゴシック" pitchFamily="34" charset="-128"/>
              </a:rPr>
              <a:t> | s</a:t>
            </a:r>
            <a:r>
              <a:rPr lang="en-US" baseline="-25000" dirty="0">
                <a:solidFill>
                  <a:srgbClr val="CC00CC"/>
                </a:solidFill>
                <a:ea typeface="ＭＳ Ｐゴシック" pitchFamily="34" charset="-128"/>
              </a:rPr>
              <a:t>1</a:t>
            </a:r>
            <a:r>
              <a:rPr lang="en-US" dirty="0">
                <a:solidFill>
                  <a:srgbClr val="CC00CC"/>
                </a:solidFill>
                <a:ea typeface="ＭＳ Ｐゴシック" pitchFamily="34" charset="-128"/>
              </a:rPr>
              <a:t>, </a:t>
            </a:r>
            <a:r>
              <a:rPr lang="en-US" dirty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(</a:t>
            </a:r>
            <a:r>
              <a:rPr lang="en-US" dirty="0">
                <a:solidFill>
                  <a:srgbClr val="0000FF"/>
                </a:solidFill>
                <a:ea typeface="ＭＳ Ｐゴシック" pitchFamily="34" charset="-128"/>
              </a:rPr>
              <a:t>s</a:t>
            </a:r>
            <a:r>
              <a:rPr lang="en-US" baseline="-25000" dirty="0">
                <a:solidFill>
                  <a:srgbClr val="0000FF"/>
                </a:solidFill>
                <a:ea typeface="ＭＳ Ｐゴシック" pitchFamily="34" charset="-128"/>
              </a:rPr>
              <a:t>1</a:t>
            </a:r>
            <a:r>
              <a:rPr lang="en-US" dirty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)</a:t>
            </a:r>
            <a:r>
              <a:rPr lang="en-US" dirty="0">
                <a:solidFill>
                  <a:srgbClr val="CC00CC"/>
                </a:solidFill>
                <a:ea typeface="ＭＳ Ｐゴシック" pitchFamily="34" charset="-128"/>
              </a:rPr>
              <a:t>) x …</a:t>
            </a:r>
          </a:p>
          <a:p>
            <a:pPr marL="342882" lvl="1" indent="-342882"/>
            <a:r>
              <a:rPr lang="en-US" sz="2400" dirty="0">
                <a:ea typeface="ＭＳ Ｐゴシック" pitchFamily="34" charset="-128"/>
              </a:rPr>
              <a:t>The value (expected utility) of </a:t>
            </a:r>
            <a:r>
              <a:rPr lang="en-US" sz="2400" dirty="0">
                <a:solidFill>
                  <a:srgbClr val="CC00CC"/>
                </a:solidFill>
                <a:ea typeface="ＭＳ Ｐゴシック" pitchFamily="34" charset="-128"/>
                <a:sym typeface="Symbol" pitchFamily="18" charset="2"/>
              </a:rPr>
              <a:t> </a:t>
            </a:r>
            <a:r>
              <a:rPr lang="en-US" sz="2400" dirty="0">
                <a:ea typeface="ＭＳ Ｐゴシック" pitchFamily="34" charset="-128"/>
                <a:sym typeface="Symbol" pitchFamily="18" charset="2"/>
              </a:rPr>
              <a:t>in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en-US" sz="2400" dirty="0">
                <a:solidFill>
                  <a:srgbClr val="CC00CC"/>
                </a:solidFill>
                <a:ea typeface="ＭＳ Ｐゴシック" pitchFamily="34" charset="-128"/>
              </a:rPr>
              <a:t>s</a:t>
            </a:r>
            <a:r>
              <a:rPr lang="en-US" sz="2400" baseline="-25000" dirty="0">
                <a:solidFill>
                  <a:srgbClr val="CC00CC"/>
                </a:solidFill>
                <a:ea typeface="ＭＳ Ｐゴシック" pitchFamily="34" charset="-128"/>
              </a:rPr>
              <a:t>0</a:t>
            </a:r>
            <a:r>
              <a:rPr lang="en-US" sz="2400" dirty="0">
                <a:ea typeface="ＭＳ Ｐゴシック" pitchFamily="34" charset="-128"/>
              </a:rPr>
              <a:t> is written </a:t>
            </a:r>
            <a:r>
              <a:rPr lang="en-US" sz="2400" dirty="0">
                <a:solidFill>
                  <a:srgbClr val="CC00CC"/>
                </a:solidFill>
                <a:ea typeface="ＭＳ Ｐゴシック" pitchFamily="34" charset="-128"/>
              </a:rPr>
              <a:t>U</a:t>
            </a:r>
            <a:r>
              <a:rPr lang="en-US" sz="2400" baseline="30000" dirty="0">
                <a:solidFill>
                  <a:srgbClr val="CC00CC"/>
                </a:solidFill>
                <a:ea typeface="ＭＳ Ｐゴシック" pitchFamily="34" charset="-128"/>
                <a:sym typeface="Symbol" pitchFamily="18" charset="2"/>
              </a:rPr>
              <a:t></a:t>
            </a:r>
            <a:r>
              <a:rPr lang="en-US" sz="2400" dirty="0">
                <a:solidFill>
                  <a:srgbClr val="CC00CC"/>
                </a:solidFill>
                <a:ea typeface="ＭＳ Ｐゴシック" pitchFamily="34" charset="-128"/>
              </a:rPr>
              <a:t>(s</a:t>
            </a:r>
            <a:r>
              <a:rPr lang="en-US" sz="2400" baseline="-25000" dirty="0">
                <a:solidFill>
                  <a:srgbClr val="CC00CC"/>
                </a:solidFill>
                <a:ea typeface="ＭＳ Ｐゴシック" pitchFamily="34" charset="-128"/>
              </a:rPr>
              <a:t>0</a:t>
            </a:r>
            <a:r>
              <a:rPr lang="en-US" sz="2400" dirty="0">
                <a:solidFill>
                  <a:srgbClr val="CC00CC"/>
                </a:solidFill>
                <a:ea typeface="ＭＳ Ｐゴシック" pitchFamily="34" charset="-128"/>
              </a:rPr>
              <a:t>)</a:t>
            </a:r>
            <a:endParaRPr lang="en-US" sz="2400" dirty="0">
              <a:ea typeface="ＭＳ Ｐゴシック" pitchFamily="34" charset="-128"/>
            </a:endParaRPr>
          </a:p>
          <a:p>
            <a:pPr marL="742929" lvl="2" indent="-342900">
              <a:buClr>
                <a:srgbClr val="333399"/>
              </a:buClr>
            </a:pPr>
            <a:r>
              <a:rPr lang="en-US" dirty="0">
                <a:solidFill>
                  <a:srgbClr val="000090"/>
                </a:solidFill>
                <a:ea typeface="ＭＳ Ｐゴシック" pitchFamily="34" charset="-128"/>
              </a:rPr>
              <a:t>It’s the sum over all possible state sequences of                                   </a:t>
            </a:r>
            <a:r>
              <a:rPr lang="en-US" sz="2000" dirty="0">
                <a:solidFill>
                  <a:srgbClr val="000090"/>
                </a:solidFill>
                <a:ea typeface="ＭＳ Ｐゴシック" pitchFamily="34" charset="-128"/>
              </a:rPr>
              <a:t>(discounted sum of rewards) x (probability of state sequence)</a:t>
            </a:r>
          </a:p>
          <a:p>
            <a:pPr marL="400029" lvl="2" indent="0">
              <a:buClr>
                <a:srgbClr val="333399"/>
              </a:buClr>
              <a:buNone/>
            </a:pPr>
            <a:r>
              <a:rPr lang="en-US" sz="2000" dirty="0">
                <a:solidFill>
                  <a:srgbClr val="CC00CC"/>
                </a:solidFill>
                <a:ea typeface="ＭＳ Ｐゴシック" pitchFamily="34" charset="-128"/>
                <a:sym typeface="Symbol" pitchFamily="18" charset="2"/>
              </a:rPr>
              <a:t>U</a:t>
            </a:r>
            <a:r>
              <a:rPr lang="en-US" sz="2000" baseline="30000" dirty="0">
                <a:solidFill>
                  <a:srgbClr val="CC00CC"/>
                </a:solidFill>
                <a:ea typeface="ＭＳ Ｐゴシック" pitchFamily="34" charset="-128"/>
                <a:sym typeface="Symbol" pitchFamily="18" charset="2"/>
              </a:rPr>
              <a:t></a:t>
            </a:r>
            <a:r>
              <a:rPr lang="en-US" sz="2000" dirty="0">
                <a:solidFill>
                  <a:srgbClr val="CC00CC"/>
                </a:solidFill>
                <a:ea typeface="ＭＳ Ｐゴシック" pitchFamily="34" charset="-128"/>
              </a:rPr>
              <a:t>(s</a:t>
            </a:r>
            <a:r>
              <a:rPr lang="en-US" sz="2000" baseline="-25000" dirty="0">
                <a:solidFill>
                  <a:srgbClr val="CC00CC"/>
                </a:solidFill>
                <a:ea typeface="ＭＳ Ｐゴシック" pitchFamily="34" charset="-128"/>
              </a:rPr>
              <a:t>0</a:t>
            </a:r>
            <a:r>
              <a:rPr lang="en-US" sz="2000" dirty="0">
                <a:solidFill>
                  <a:srgbClr val="CC00CC"/>
                </a:solidFill>
                <a:ea typeface="ＭＳ Ｐゴシック" pitchFamily="34" charset="-128"/>
              </a:rPr>
              <a:t>)</a:t>
            </a:r>
            <a:r>
              <a:rPr lang="en-US" sz="2000" dirty="0">
                <a:ea typeface="ＭＳ Ｐゴシック" pitchFamily="34" charset="-128"/>
              </a:rPr>
              <a:t> = </a:t>
            </a:r>
            <a:endParaRPr lang="en-US" sz="2000" dirty="0">
              <a:solidFill>
                <a:srgbClr val="000090"/>
              </a:solidFill>
              <a:ea typeface="ＭＳ Ｐゴシック" pitchFamily="34" charset="-128"/>
            </a:endParaRP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8991600" y="1600200"/>
            <a:ext cx="3048000" cy="2754586"/>
            <a:chOff x="2400" y="1401"/>
            <a:chExt cx="1392" cy="1258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529" y="1617"/>
              <a:ext cx="1263" cy="361"/>
              <a:chOff x="1584" y="1680"/>
              <a:chExt cx="2352" cy="336"/>
            </a:xfrm>
          </p:grpSpPr>
          <p:sp>
            <p:nvSpPr>
              <p:cNvPr id="19" name="Line 7"/>
              <p:cNvSpPr>
                <a:spLocks noChangeShapeType="1"/>
              </p:cNvSpPr>
              <p:nvPr/>
            </p:nvSpPr>
            <p:spPr bwMode="auto">
              <a:xfrm flipH="1">
                <a:off x="1584" y="1680"/>
                <a:ext cx="115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0" name="Line 8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120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1" name="Line 9"/>
              <p:cNvSpPr>
                <a:spLocks noChangeShapeType="1"/>
              </p:cNvSpPr>
              <p:nvPr/>
            </p:nvSpPr>
            <p:spPr bwMode="auto">
              <a:xfrm flipH="1">
                <a:off x="2304" y="1680"/>
                <a:ext cx="432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2" name="Line 10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7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8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15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16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17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18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9" name="Text Box 17"/>
            <p:cNvSpPr txBox="1">
              <a:spLocks noChangeArrowheads="1"/>
            </p:cNvSpPr>
            <p:nvPr/>
          </p:nvSpPr>
          <p:spPr bwMode="auto">
            <a:xfrm>
              <a:off x="3071" y="1680"/>
              <a:ext cx="23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a</a:t>
              </a:r>
              <a:r>
                <a:rPr lang="en-US" sz="2400" baseline="-25000" dirty="0">
                  <a:solidFill>
                    <a:srgbClr val="0000FF"/>
                  </a:solidFill>
                  <a:latin typeface="Calibri"/>
                  <a:cs typeface="Calibri"/>
                </a:rPr>
                <a:t>0</a:t>
              </a:r>
              <a:endParaRPr lang="en-US" sz="24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  <p:sp>
          <p:nvSpPr>
            <p:cNvPr id="10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29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CC00CC"/>
                  </a:solidFill>
                  <a:latin typeface="Calibri"/>
                  <a:cs typeface="Calibri"/>
                </a:rPr>
                <a:t>s</a:t>
              </a:r>
              <a:r>
                <a:rPr lang="en-US" sz="2400" baseline="-25000" dirty="0">
                  <a:solidFill>
                    <a:srgbClr val="CC00CC"/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1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CC00CC"/>
                  </a:solidFill>
                  <a:latin typeface="Calibri"/>
                  <a:cs typeface="Calibri"/>
                </a:rPr>
                <a:t>s</a:t>
              </a:r>
              <a:r>
                <a:rPr lang="en-US" sz="2400" baseline="-25000" dirty="0">
                  <a:solidFill>
                    <a:srgbClr val="CC00CC"/>
                  </a:solidFill>
                  <a:latin typeface="Calibri"/>
                  <a:cs typeface="Calibri"/>
                </a:rPr>
                <a:t>0</a:t>
              </a: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, </a:t>
              </a: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a</a:t>
              </a:r>
              <a:r>
                <a:rPr lang="en-US" sz="2400" baseline="-25000" dirty="0">
                  <a:solidFill>
                    <a:srgbClr val="0000FF"/>
                  </a:solidFill>
                  <a:latin typeface="Calibri"/>
                  <a:cs typeface="Calibri"/>
                </a:rPr>
                <a:t>0</a:t>
              </a:r>
              <a:endParaRPr lang="en-US" sz="24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  <p:sp>
          <p:nvSpPr>
            <p:cNvPr id="12" name="Text Box 20"/>
            <p:cNvSpPr txBox="1">
              <a:spLocks noChangeArrowheads="1"/>
            </p:cNvSpPr>
            <p:nvPr/>
          </p:nvSpPr>
          <p:spPr bwMode="auto">
            <a:xfrm>
              <a:off x="2609" y="2261"/>
              <a:ext cx="50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CC00CC"/>
                  </a:solidFill>
                  <a:latin typeface="Calibri"/>
                  <a:cs typeface="Calibri"/>
                </a:rPr>
                <a:t>s</a:t>
              </a:r>
              <a:r>
                <a:rPr lang="en-US" sz="2400" baseline="-25000" dirty="0">
                  <a:solidFill>
                    <a:srgbClr val="CC00CC"/>
                  </a:solidFill>
                  <a:latin typeface="Calibri"/>
                  <a:cs typeface="Calibri"/>
                </a:rPr>
                <a:t>0</a:t>
              </a:r>
              <a:r>
                <a:rPr lang="en-US" sz="2400" dirty="0">
                  <a:latin typeface="Calibri"/>
                  <a:cs typeface="Calibri"/>
                </a:rPr>
                <a:t>,</a:t>
              </a: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a</a:t>
              </a:r>
              <a:r>
                <a:rPr lang="en-US" sz="2400" baseline="-25000" dirty="0">
                  <a:solidFill>
                    <a:srgbClr val="0000FF"/>
                  </a:solidFill>
                  <a:latin typeface="Calibri"/>
                  <a:cs typeface="Calibri"/>
                </a:rPr>
                <a:t>0</a:t>
              </a:r>
              <a:r>
                <a:rPr lang="en-US" sz="2400" dirty="0">
                  <a:latin typeface="Calibri"/>
                  <a:cs typeface="Calibri"/>
                </a:rPr>
                <a:t>,</a:t>
              </a:r>
              <a:r>
                <a:rPr lang="en-US" sz="2400" dirty="0">
                  <a:solidFill>
                    <a:srgbClr val="CC00CC"/>
                  </a:solidFill>
                  <a:latin typeface="Calibri"/>
                  <a:cs typeface="Calibri"/>
                </a:rPr>
                <a:t>s</a:t>
              </a:r>
              <a:r>
                <a:rPr lang="en-US" sz="2400" baseline="-25000" dirty="0">
                  <a:solidFill>
                    <a:srgbClr val="CC00CC"/>
                  </a:solidFill>
                  <a:latin typeface="Calibri"/>
                  <a:cs typeface="Calibri"/>
                </a:rPr>
                <a:t>1</a:t>
              </a:r>
              <a:endParaRPr lang="en-US" sz="2400" dirty="0">
                <a:solidFill>
                  <a:srgbClr val="CC00CC"/>
                </a:solidFill>
                <a:latin typeface="Calibri"/>
                <a:cs typeface="Calibri"/>
              </a:endParaRPr>
            </a:p>
          </p:txBody>
        </p:sp>
        <p:sp>
          <p:nvSpPr>
            <p:cNvPr id="13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14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CC00CC"/>
                  </a:solidFill>
                  <a:latin typeface="Calibri"/>
                  <a:cs typeface="Calibri"/>
                </a:rPr>
                <a:t>s</a:t>
              </a:r>
              <a:r>
                <a:rPr lang="en-US" sz="2400" baseline="-25000" dirty="0">
                  <a:solidFill>
                    <a:srgbClr val="CC00CC"/>
                  </a:solidFill>
                  <a:latin typeface="Calibri"/>
                  <a:cs typeface="Calibri"/>
                </a:rPr>
                <a:t>1</a:t>
              </a:r>
              <a:endParaRPr lang="en-US" sz="2400" dirty="0">
                <a:solidFill>
                  <a:srgbClr val="CC00CC"/>
                </a:solidFill>
                <a:latin typeface="Calibri"/>
                <a:cs typeface="Calibri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6418A841-98A2-8F4A-8E58-73DD216F4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599" y="5181600"/>
            <a:ext cx="1925053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01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Quantities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28600" y="1295400"/>
            <a:ext cx="7086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882" lvl="0" indent="-342882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800" kern="0" dirty="0">
                <a:solidFill>
                  <a:schemeClr val="accent2"/>
                </a:solidFill>
                <a:latin typeface="Calibri" pitchFamily="34" charset="0"/>
              </a:rPr>
              <a:t>The optimal policy:</a:t>
            </a:r>
          </a:p>
          <a:p>
            <a:pPr marL="742913" lvl="1" indent="-285737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800" kern="0" dirty="0">
                <a:solidFill>
                  <a:srgbClr val="CC00CC"/>
                </a:solidFill>
                <a:latin typeface="Calibri" pitchFamily="34" charset="0"/>
                <a:sym typeface="Symbol" pitchFamily="18" charset="2"/>
              </a:rPr>
              <a:t></a:t>
            </a:r>
            <a:r>
              <a:rPr lang="en-US" sz="2800" kern="0" baseline="30000" dirty="0">
                <a:solidFill>
                  <a:srgbClr val="CC00CC"/>
                </a:solidFill>
                <a:latin typeface="Calibri" pitchFamily="34" charset="0"/>
                <a:sym typeface="Symbol" pitchFamily="18" charset="2"/>
              </a:rPr>
              <a:t>*</a:t>
            </a:r>
            <a:r>
              <a:rPr lang="en-US" sz="2800" kern="0" dirty="0">
                <a:solidFill>
                  <a:srgbClr val="CC00CC"/>
                </a:solidFill>
                <a:latin typeface="Calibri" pitchFamily="34" charset="0"/>
              </a:rPr>
              <a:t>(s) </a:t>
            </a:r>
            <a:r>
              <a:rPr lang="en-US" sz="2800" kern="0" dirty="0">
                <a:latin typeface="Calibri" pitchFamily="34" charset="0"/>
              </a:rPr>
              <a:t>= optimal action from state </a:t>
            </a:r>
            <a:r>
              <a:rPr lang="en-US" sz="2800" kern="0" dirty="0">
                <a:solidFill>
                  <a:srgbClr val="CC00CC"/>
                </a:solidFill>
                <a:latin typeface="Calibri" pitchFamily="34" charset="0"/>
              </a:rPr>
              <a:t>s</a:t>
            </a:r>
          </a:p>
          <a:p>
            <a:pPr marL="742913" lvl="1" indent="-285737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800" kern="0" dirty="0">
                <a:latin typeface="Calibri" pitchFamily="34" charset="0"/>
              </a:rPr>
              <a:t>Gives highest </a:t>
            </a:r>
            <a:r>
              <a:rPr lang="en-US" sz="2800" dirty="0">
                <a:solidFill>
                  <a:srgbClr val="CC00CC"/>
                </a:solidFill>
                <a:latin typeface="Calibri"/>
                <a:cs typeface="Calibri"/>
              </a:rPr>
              <a:t>U</a:t>
            </a:r>
            <a:r>
              <a:rPr lang="en-US" sz="3200" baseline="30000" dirty="0">
                <a:solidFill>
                  <a:srgbClr val="CC00CC"/>
                </a:solidFill>
                <a:latin typeface="Calibri"/>
                <a:cs typeface="Calibri"/>
                <a:sym typeface="Symbol" pitchFamily="18" charset="2"/>
              </a:rPr>
              <a:t></a:t>
            </a:r>
            <a:r>
              <a:rPr lang="en-US" sz="2800" dirty="0">
                <a:solidFill>
                  <a:srgbClr val="CC00CC"/>
                </a:solidFill>
                <a:latin typeface="Calibri"/>
                <a:cs typeface="Calibri"/>
              </a:rPr>
              <a:t>(s) </a:t>
            </a:r>
            <a:r>
              <a:rPr lang="en-US" sz="2800" kern="0" dirty="0">
                <a:latin typeface="Calibri" pitchFamily="34" charset="0"/>
              </a:rPr>
              <a:t>for any </a:t>
            </a:r>
            <a:r>
              <a:rPr lang="en-US" sz="2800" kern="0" dirty="0">
                <a:solidFill>
                  <a:srgbClr val="CC00CC"/>
                </a:solidFill>
                <a:latin typeface="Calibri" pitchFamily="34" charset="0"/>
                <a:sym typeface="Symbol" pitchFamily="18" charset="2"/>
              </a:rPr>
              <a:t></a:t>
            </a:r>
            <a:endParaRPr lang="en-US" sz="2800" kern="0" dirty="0">
              <a:latin typeface="Calibri" pitchFamily="34" charset="0"/>
            </a:endParaRP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The value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(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utility) of a state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:</a:t>
            </a:r>
          </a:p>
          <a:p>
            <a:pPr marL="742913" lvl="1" indent="-285737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800" kern="0" dirty="0">
                <a:solidFill>
                  <a:srgbClr val="CC00CC"/>
                </a:solidFill>
                <a:latin typeface="Calibri" pitchFamily="34" charset="0"/>
                <a:sym typeface="Symbol" pitchFamily="18" charset="2"/>
              </a:rPr>
              <a:t>U</a:t>
            </a:r>
            <a:r>
              <a:rPr kumimoji="0" lang="en-US" sz="2800" b="0" i="0" u="none" strike="noStrike" kern="0" cap="none" spc="0" normalizeH="0" baseline="3000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Calibri" pitchFamily="34" charset="0"/>
                <a:sym typeface="Symbol" pitchFamily="18" charset="2"/>
              </a:rPr>
              <a:t>*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Calibri" pitchFamily="34" charset="0"/>
              </a:rPr>
              <a:t>(s)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= </a:t>
            </a:r>
            <a:r>
              <a:rPr lang="en-US" sz="2800" noProof="0" dirty="0">
                <a:solidFill>
                  <a:srgbClr val="CC00CC"/>
                </a:solidFill>
                <a:latin typeface="Calibri"/>
                <a:cs typeface="Calibri"/>
              </a:rPr>
              <a:t>U</a:t>
            </a:r>
            <a:r>
              <a:rPr lang="en-US" sz="3200" baseline="30000" dirty="0">
                <a:solidFill>
                  <a:srgbClr val="CC00CC"/>
                </a:solidFill>
                <a:latin typeface="Calibri"/>
                <a:cs typeface="Calibri"/>
                <a:sym typeface="Symbol" pitchFamily="18" charset="2"/>
              </a:rPr>
              <a:t>*</a:t>
            </a:r>
            <a:r>
              <a:rPr lang="en-US" sz="2800" dirty="0">
                <a:solidFill>
                  <a:srgbClr val="CC00CC"/>
                </a:solidFill>
                <a:latin typeface="Calibri"/>
                <a:cs typeface="Calibri"/>
              </a:rPr>
              <a:t>(s)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= expected utility starting in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Calibri" pitchFamily="34" charset="0"/>
              </a:rPr>
              <a:t>s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and acting optimally</a:t>
            </a: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The value (utility) of a q-state (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s,a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):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Calibri" pitchFamily="34" charset="0"/>
              </a:rPr>
              <a:t>Q</a:t>
            </a:r>
            <a:r>
              <a:rPr kumimoji="0" lang="en-US" sz="2800" b="0" i="0" u="none" strike="noStrike" kern="0" cap="none" spc="0" normalizeH="0" baseline="3000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Calibri" pitchFamily="34" charset="0"/>
                <a:sym typeface="Symbol" pitchFamily="18" charset="2"/>
              </a:rPr>
              <a:t>*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Calibri" pitchFamily="34" charset="0"/>
              </a:rPr>
              <a:t>(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Calibri" pitchFamily="34" charset="0"/>
              </a:rPr>
              <a:t>s,a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Calibri" pitchFamily="34" charset="0"/>
              </a:rPr>
              <a:t>)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= expected utility </a:t>
            </a:r>
            <a:r>
              <a:rPr lang="en-US" sz="2800" kern="0" dirty="0">
                <a:latin typeface="Calibri" pitchFamily="34" charset="0"/>
              </a:rPr>
              <a:t>of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taking action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Calibri" pitchFamily="34" charset="0"/>
              </a:rPr>
              <a:t>a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</a:t>
            </a:r>
            <a:r>
              <a:rPr lang="en-US" sz="2800" kern="0" dirty="0">
                <a:latin typeface="Calibri" pitchFamily="34" charset="0"/>
              </a:rPr>
              <a:t>in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state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Calibri" pitchFamily="34" charset="0"/>
              </a:rPr>
              <a:t>s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and (thereafter) acting optimally</a:t>
            </a:r>
          </a:p>
          <a:p>
            <a:pPr marL="742913" lvl="1" indent="-285737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800" kern="0" dirty="0">
                <a:solidFill>
                  <a:srgbClr val="CC00CC"/>
                </a:solidFill>
                <a:latin typeface="Calibri" pitchFamily="34" charset="0"/>
                <a:sym typeface="Symbol" pitchFamily="18" charset="2"/>
              </a:rPr>
              <a:t>U</a:t>
            </a:r>
            <a:r>
              <a:rPr lang="en-US" sz="2800" kern="0" baseline="30000" dirty="0">
                <a:solidFill>
                  <a:srgbClr val="CC00CC"/>
                </a:solidFill>
                <a:latin typeface="Calibri" pitchFamily="34" charset="0"/>
                <a:sym typeface="Symbol" pitchFamily="18" charset="2"/>
              </a:rPr>
              <a:t>*</a:t>
            </a:r>
            <a:r>
              <a:rPr lang="en-US" sz="2800" kern="0" dirty="0">
                <a:solidFill>
                  <a:srgbClr val="CC00CC"/>
                </a:solidFill>
                <a:latin typeface="Calibri" pitchFamily="34" charset="0"/>
              </a:rPr>
              <a:t>(s) =</a:t>
            </a:r>
            <a:r>
              <a:rPr lang="en-US" sz="2800" kern="0" dirty="0">
                <a:latin typeface="Calibri" pitchFamily="34" charset="0"/>
              </a:rPr>
              <a:t> </a:t>
            </a:r>
            <a:r>
              <a:rPr lang="en-US" sz="2800" dirty="0" err="1">
                <a:solidFill>
                  <a:srgbClr val="CC00CC"/>
                </a:solidFill>
                <a:latin typeface="Calibri"/>
                <a:cs typeface="Calibri"/>
              </a:rPr>
              <a:t>max</a:t>
            </a:r>
            <a:r>
              <a:rPr lang="en-US" sz="2800" baseline="-25000" dirty="0" err="1">
                <a:solidFill>
                  <a:srgbClr val="CC00CC"/>
                </a:solidFill>
                <a:latin typeface="Calibri"/>
                <a:cs typeface="Calibri"/>
              </a:rPr>
              <a:t>a</a:t>
            </a:r>
            <a:r>
              <a:rPr lang="en-US" sz="2800" kern="0" dirty="0" err="1">
                <a:solidFill>
                  <a:srgbClr val="CC00CC"/>
                </a:solidFill>
                <a:latin typeface="Calibri" pitchFamily="34" charset="0"/>
              </a:rPr>
              <a:t>Q</a:t>
            </a:r>
            <a:r>
              <a:rPr lang="en-US" sz="2800" kern="0" baseline="30000" dirty="0">
                <a:solidFill>
                  <a:srgbClr val="CC00CC"/>
                </a:solidFill>
                <a:latin typeface="Calibri" pitchFamily="34" charset="0"/>
                <a:sym typeface="Symbol" pitchFamily="18" charset="2"/>
              </a:rPr>
              <a:t>*</a:t>
            </a:r>
            <a:r>
              <a:rPr lang="en-US" sz="2800" kern="0" dirty="0">
                <a:solidFill>
                  <a:srgbClr val="CC00CC"/>
                </a:solidFill>
                <a:latin typeface="Calibri" pitchFamily="34" charset="0"/>
              </a:rPr>
              <a:t>(</a:t>
            </a:r>
            <a:r>
              <a:rPr lang="en-US" sz="2800" kern="0" dirty="0" err="1">
                <a:solidFill>
                  <a:srgbClr val="CC00CC"/>
                </a:solidFill>
                <a:latin typeface="Calibri" pitchFamily="34" charset="0"/>
              </a:rPr>
              <a:t>s,a</a:t>
            </a:r>
            <a:r>
              <a:rPr lang="en-US" sz="2800" kern="0" dirty="0">
                <a:solidFill>
                  <a:srgbClr val="CC00CC"/>
                </a:solidFill>
                <a:latin typeface="Calibri" pitchFamily="34" charset="0"/>
              </a:rPr>
              <a:t>) 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</a:endParaRP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226425" y="2076450"/>
            <a:ext cx="3736975" cy="3071813"/>
            <a:chOff x="7388225" y="2076450"/>
            <a:chExt cx="4008549" cy="3071813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8732838" y="2209800"/>
              <a:ext cx="350837" cy="276225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8615363" y="4468813"/>
              <a:ext cx="350837" cy="276225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H="1">
              <a:off x="7504113" y="2498725"/>
              <a:ext cx="1403350" cy="806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H="1">
              <a:off x="8382000" y="2498725"/>
              <a:ext cx="525463" cy="8064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8907463" y="2498725"/>
              <a:ext cx="525462" cy="6905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8264525" y="3305175"/>
              <a:ext cx="292100" cy="287338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 flipH="1">
              <a:off x="7696200" y="3592513"/>
              <a:ext cx="690563" cy="465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8386763" y="3592513"/>
              <a:ext cx="757237" cy="388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 flipH="1">
              <a:off x="7945438" y="3592513"/>
              <a:ext cx="441325" cy="86360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8386763" y="3592513"/>
              <a:ext cx="423862" cy="86360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8674100" y="2740025"/>
              <a:ext cx="2921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9083675" y="2209800"/>
              <a:ext cx="2921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8991600" y="4456113"/>
              <a:ext cx="38100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>
                  <a:solidFill>
                    <a:srgbClr val="0000FF"/>
                  </a:solidFill>
                  <a:latin typeface="Calibri"/>
                  <a:cs typeface="Calibri"/>
                </a:rPr>
                <a:t>s’</a:t>
              </a:r>
            </a:p>
          </p:txBody>
        </p:sp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8556625" y="3305175"/>
              <a:ext cx="584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008000"/>
                  </a:solidFill>
                  <a:latin typeface="Calibri"/>
                  <a:cs typeface="Calibri"/>
                </a:rPr>
                <a:t>s, a</a:t>
              </a:r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 flipH="1">
              <a:off x="7388225" y="4745038"/>
              <a:ext cx="1401763" cy="403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0" name="Line 24"/>
            <p:cNvSpPr>
              <a:spLocks noChangeShapeType="1"/>
            </p:cNvSpPr>
            <p:nvPr/>
          </p:nvSpPr>
          <p:spPr bwMode="auto">
            <a:xfrm flipH="1">
              <a:off x="8264525" y="4745038"/>
              <a:ext cx="525463" cy="403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1" name="Line 25"/>
            <p:cNvSpPr>
              <a:spLocks noChangeShapeType="1"/>
            </p:cNvSpPr>
            <p:nvPr/>
          </p:nvSpPr>
          <p:spPr bwMode="auto">
            <a:xfrm>
              <a:off x="8789988" y="4745038"/>
              <a:ext cx="527050" cy="3444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2" name="Text Box 27"/>
            <p:cNvSpPr txBox="1">
              <a:spLocks noChangeArrowheads="1"/>
            </p:cNvSpPr>
            <p:nvPr/>
          </p:nvSpPr>
          <p:spPr bwMode="auto">
            <a:xfrm>
              <a:off x="9723438" y="4016375"/>
              <a:ext cx="1673336" cy="70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  <a:latin typeface="Calibri"/>
                  <a:cs typeface="Calibri"/>
                </a:rPr>
                <a:t>(</a:t>
              </a:r>
              <a:r>
                <a:rPr lang="en-US" sz="2000" dirty="0" err="1">
                  <a:solidFill>
                    <a:srgbClr val="C00000"/>
                  </a:solidFill>
                  <a:latin typeface="Calibri"/>
                  <a:cs typeface="Calibri"/>
                </a:rPr>
                <a:t>s,a,s</a:t>
              </a:r>
              <a:r>
                <a:rPr lang="en-US" sz="2000" dirty="0">
                  <a:solidFill>
                    <a:srgbClr val="C00000"/>
                  </a:solidFill>
                  <a:latin typeface="Calibri"/>
                  <a:cs typeface="Calibri"/>
                </a:rPr>
                <a:t>’) is a </a:t>
              </a:r>
              <a:br>
                <a:rPr lang="en-US" sz="2000" dirty="0">
                  <a:solidFill>
                    <a:srgbClr val="C00000"/>
                  </a:solidFill>
                  <a:latin typeface="Calibri"/>
                  <a:cs typeface="Calibri"/>
                </a:rPr>
              </a:br>
              <a:r>
                <a:rPr lang="en-US" sz="2000" i="1" dirty="0">
                  <a:solidFill>
                    <a:srgbClr val="C00000"/>
                  </a:solidFill>
                  <a:latin typeface="Calibri"/>
                  <a:cs typeface="Calibri"/>
                </a:rPr>
                <a:t>transition</a:t>
              </a:r>
            </a:p>
          </p:txBody>
        </p:sp>
        <p:sp>
          <p:nvSpPr>
            <p:cNvPr id="23" name="Text Box 28"/>
            <p:cNvSpPr txBox="1">
              <a:spLocks noChangeArrowheads="1"/>
            </p:cNvSpPr>
            <p:nvPr/>
          </p:nvSpPr>
          <p:spPr bwMode="auto">
            <a:xfrm>
              <a:off x="7924800" y="4008438"/>
              <a:ext cx="8191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alibri"/>
                  <a:cs typeface="Calibri"/>
                </a:rPr>
                <a:t>s,a,s’</a:t>
              </a:r>
            </a:p>
          </p:txBody>
        </p:sp>
        <p:sp>
          <p:nvSpPr>
            <p:cNvPr id="24" name="Text Box 30"/>
            <p:cNvSpPr txBox="1">
              <a:spLocks noChangeArrowheads="1"/>
            </p:cNvSpPr>
            <p:nvPr/>
          </p:nvSpPr>
          <p:spPr bwMode="auto">
            <a:xfrm>
              <a:off x="9723438" y="2076450"/>
              <a:ext cx="1052512" cy="70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0000FF"/>
                  </a:solidFill>
                  <a:latin typeface="Calibri"/>
                  <a:cs typeface="Calibri"/>
                </a:rPr>
                <a:t>s is a </a:t>
              </a:r>
              <a:r>
                <a:rPr lang="en-US" sz="2000" i="1">
                  <a:solidFill>
                    <a:srgbClr val="0000FF"/>
                  </a:solidFill>
                  <a:latin typeface="Calibri"/>
                  <a:cs typeface="Calibri"/>
                </a:rPr>
                <a:t>state</a:t>
              </a:r>
            </a:p>
          </p:txBody>
        </p:sp>
        <p:sp>
          <p:nvSpPr>
            <p:cNvPr id="25" name="Text Box 32"/>
            <p:cNvSpPr txBox="1">
              <a:spLocks noChangeArrowheads="1"/>
            </p:cNvSpPr>
            <p:nvPr/>
          </p:nvSpPr>
          <p:spPr bwMode="auto">
            <a:xfrm>
              <a:off x="9723438" y="3048000"/>
              <a:ext cx="1295400" cy="70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008000"/>
                  </a:solidFill>
                  <a:latin typeface="Calibri"/>
                  <a:cs typeface="Calibri"/>
                </a:rPr>
                <a:t>(s, a) is a </a:t>
              </a:r>
              <a:r>
                <a:rPr lang="en-US" sz="2000" i="1" dirty="0">
                  <a:solidFill>
                    <a:srgbClr val="008000"/>
                  </a:solidFill>
                  <a:latin typeface="Calibri"/>
                  <a:cs typeface="Calibri"/>
                </a:rPr>
                <a:t>q-state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 equations </a:t>
            </a:r>
            <a:r>
              <a:rPr lang="en-US" sz="2400" dirty="0"/>
              <a:t>(Shapley, 1953)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value/utility of a state is</a:t>
            </a:r>
          </a:p>
          <a:p>
            <a:pPr lvl="1"/>
            <a:r>
              <a:rPr lang="en-US" sz="2400" dirty="0"/>
              <a:t>The expected reward for the next transition plus the discounted value/utility of the next state, assuming the agent chooses the optimal action</a:t>
            </a:r>
          </a:p>
          <a:p>
            <a:pPr lvl="1"/>
            <a:endParaRPr lang="en-US" sz="2400" dirty="0"/>
          </a:p>
          <a:p>
            <a:r>
              <a:rPr lang="en-US" sz="2800" dirty="0"/>
              <a:t>Hence we have a recursive definition of value (Bellman equation):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Similarly, Bellman equation for Q-functions</a:t>
            </a:r>
          </a:p>
          <a:p>
            <a:pPr marL="0" lvl="1" indent="0">
              <a:buClr>
                <a:schemeClr val="accent2"/>
              </a:buClr>
              <a:buNone/>
            </a:pPr>
            <a:r>
              <a:rPr lang="en-US" sz="2800" dirty="0"/>
              <a:t>     </a:t>
            </a:r>
            <a:endParaRPr lang="en-US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AEDCE7-0DFF-F345-8992-9799F2F8C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886200"/>
            <a:ext cx="3016469" cy="533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D2064A-4E2C-C042-8260-AA5831D29043}"/>
              </a:ext>
            </a:extLst>
          </p:cNvPr>
          <p:cNvSpPr txBox="1"/>
          <p:nvPr/>
        </p:nvSpPr>
        <p:spPr>
          <a:xfrm>
            <a:off x="1365441" y="3918300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U(s) =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0A7D00-EB5B-104B-8775-4652EFE1D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5410200"/>
            <a:ext cx="4120548" cy="8103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/>
          <a:lstStyle/>
          <a:p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Recap: Decision Networks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839200" y="3692525"/>
            <a:ext cx="1222375" cy="2327275"/>
            <a:chOff x="7543800" y="3886200"/>
            <a:chExt cx="1222375" cy="2327275"/>
          </a:xfrm>
        </p:grpSpPr>
        <p:cxnSp>
          <p:nvCxnSpPr>
            <p:cNvPr id="17411" name="AutoShape 4"/>
            <p:cNvCxnSpPr>
              <a:cxnSpLocks noChangeShapeType="1"/>
              <a:stCxn id="17412" idx="4"/>
              <a:endCxn id="17413" idx="0"/>
            </p:cNvCxnSpPr>
            <p:nvPr/>
          </p:nvCxnSpPr>
          <p:spPr bwMode="auto">
            <a:xfrm>
              <a:off x="8154988" y="4475163"/>
              <a:ext cx="0" cy="11493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12" name="Oval 5"/>
            <p:cNvSpPr>
              <a:spLocks noChangeArrowheads="1"/>
            </p:cNvSpPr>
            <p:nvPr/>
          </p:nvSpPr>
          <p:spPr bwMode="auto">
            <a:xfrm>
              <a:off x="7543800" y="3886200"/>
              <a:ext cx="1222375" cy="5746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alibri"/>
                  <a:cs typeface="Calibri"/>
                </a:rPr>
                <a:t>Weather</a:t>
              </a:r>
            </a:p>
          </p:txBody>
        </p:sp>
        <p:sp>
          <p:nvSpPr>
            <p:cNvPr id="17413" name="Oval 6"/>
            <p:cNvSpPr>
              <a:spLocks noChangeArrowheads="1"/>
            </p:cNvSpPr>
            <p:nvPr/>
          </p:nvSpPr>
          <p:spPr bwMode="auto">
            <a:xfrm>
              <a:off x="7543800" y="5638800"/>
              <a:ext cx="1222375" cy="5746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>
                  <a:latin typeface="Calibri"/>
                  <a:cs typeface="Calibri"/>
                </a:rPr>
                <a:t>Forecast</a:t>
              </a:r>
            </a:p>
          </p:txBody>
        </p:sp>
      </p:grp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8915400" y="2209800"/>
            <a:ext cx="1143000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Umbrella</a:t>
            </a:r>
          </a:p>
        </p:txBody>
      </p:sp>
      <p:grpSp>
        <p:nvGrpSpPr>
          <p:cNvPr id="17415" name="Group 8"/>
          <p:cNvGrpSpPr>
            <a:grpSpLocks/>
          </p:cNvGrpSpPr>
          <p:nvPr/>
        </p:nvGrpSpPr>
        <p:grpSpPr bwMode="auto">
          <a:xfrm>
            <a:off x="11125200" y="2971800"/>
            <a:ext cx="838200" cy="533400"/>
            <a:chOff x="4368" y="1728"/>
            <a:chExt cx="528" cy="336"/>
          </a:xfrm>
        </p:grpSpPr>
        <p:sp>
          <p:nvSpPr>
            <p:cNvPr id="17422" name="Freeform 9"/>
            <p:cNvSpPr>
              <a:spLocks/>
            </p:cNvSpPr>
            <p:nvPr/>
          </p:nvSpPr>
          <p:spPr bwMode="auto">
            <a:xfrm>
              <a:off x="4368" y="1728"/>
              <a:ext cx="528" cy="336"/>
            </a:xfrm>
            <a:custGeom>
              <a:avLst/>
              <a:gdLst>
                <a:gd name="T0" fmla="*/ 16 w 783"/>
                <a:gd name="T1" fmla="*/ 0 h 288"/>
                <a:gd name="T2" fmla="*/ 0 w 783"/>
                <a:gd name="T3" fmla="*/ 496 h 288"/>
                <a:gd name="T4" fmla="*/ 16 w 783"/>
                <a:gd name="T5" fmla="*/ 988 h 288"/>
                <a:gd name="T6" fmla="*/ 34 w 783"/>
                <a:gd name="T7" fmla="*/ 484 h 288"/>
                <a:gd name="T8" fmla="*/ 16 w 783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3"/>
                <a:gd name="T16" fmla="*/ 0 h 288"/>
                <a:gd name="T17" fmla="*/ 783 w 783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3" h="288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7423" name="Text Box 10"/>
            <p:cNvSpPr txBox="1">
              <a:spLocks noChangeArrowheads="1"/>
            </p:cNvSpPr>
            <p:nvPr/>
          </p:nvSpPr>
          <p:spPr bwMode="auto">
            <a:xfrm>
              <a:off x="4512" y="177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Calibri"/>
                  <a:cs typeface="Calibri"/>
                </a:rPr>
                <a:t>U</a:t>
              </a:r>
            </a:p>
          </p:txBody>
        </p:sp>
      </p:grpSp>
      <p:cxnSp>
        <p:nvCxnSpPr>
          <p:cNvPr id="17416" name="AutoShape 11"/>
          <p:cNvCxnSpPr>
            <a:cxnSpLocks noChangeShapeType="1"/>
            <a:stCxn id="17414" idx="3"/>
            <a:endCxn id="17422" idx="1"/>
          </p:cNvCxnSpPr>
          <p:nvPr/>
        </p:nvCxnSpPr>
        <p:spPr bwMode="auto">
          <a:xfrm>
            <a:off x="10072688" y="2476500"/>
            <a:ext cx="1038225" cy="762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17" name="AutoShape 12"/>
          <p:cNvCxnSpPr>
            <a:cxnSpLocks noChangeShapeType="1"/>
            <a:stCxn id="17412" idx="6"/>
            <a:endCxn id="17422" idx="1"/>
          </p:cNvCxnSpPr>
          <p:nvPr/>
        </p:nvCxnSpPr>
        <p:spPr bwMode="auto">
          <a:xfrm flipV="1">
            <a:off x="10075863" y="3238500"/>
            <a:ext cx="1035050" cy="7413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503238" y="2514600"/>
            <a:ext cx="533400" cy="228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17" name="Freeform 9"/>
          <p:cNvSpPr>
            <a:spLocks/>
          </p:cNvSpPr>
          <p:nvPr/>
        </p:nvSpPr>
        <p:spPr bwMode="auto">
          <a:xfrm>
            <a:off x="457200" y="3276600"/>
            <a:ext cx="609600" cy="304800"/>
          </a:xfrm>
          <a:custGeom>
            <a:avLst/>
            <a:gdLst>
              <a:gd name="T0" fmla="*/ 21821033 w 783"/>
              <a:gd name="T1" fmla="*/ 0 h 288"/>
              <a:gd name="T2" fmla="*/ 0 w 783"/>
              <a:gd name="T3" fmla="*/ 407704925 h 288"/>
              <a:gd name="T4" fmla="*/ 21821033 w 783"/>
              <a:gd name="T5" fmla="*/ 813170417 h 288"/>
              <a:gd name="T6" fmla="*/ 44853480 w 783"/>
              <a:gd name="T7" fmla="*/ 398745075 h 288"/>
              <a:gd name="T8" fmla="*/ 21821033 w 783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3"/>
              <a:gd name="T16" fmla="*/ 0 h 288"/>
              <a:gd name="T17" fmla="*/ 783 w 783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3" h="288">
                <a:moveTo>
                  <a:pt x="384" y="0"/>
                </a:moveTo>
                <a:lnTo>
                  <a:pt x="0" y="144"/>
                </a:lnTo>
                <a:lnTo>
                  <a:pt x="384" y="288"/>
                </a:lnTo>
                <a:lnTo>
                  <a:pt x="783" y="141"/>
                </a:lnTo>
                <a:lnTo>
                  <a:pt x="384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762001" y="1600200"/>
            <a:ext cx="8078779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Decision network = Bayes net + Actions + Utilities</a:t>
            </a:r>
          </a:p>
          <a:p>
            <a:pPr lvl="6">
              <a:lnSpc>
                <a:spcPct val="80000"/>
              </a:lnSpc>
            </a:pPr>
            <a:endParaRPr lang="en-US" sz="500" dirty="0">
              <a:latin typeface="Calibri"/>
              <a:cs typeface="Calibri"/>
            </a:endParaRPr>
          </a:p>
          <a:p>
            <a:pPr lvl="6">
              <a:lnSpc>
                <a:spcPct val="80000"/>
              </a:lnSpc>
            </a:pPr>
            <a:endParaRPr lang="en-US" sz="500" dirty="0">
              <a:latin typeface="Calibri"/>
              <a:cs typeface="Calibri"/>
            </a:endParaRPr>
          </a:p>
          <a:p>
            <a:pPr lvl="6">
              <a:lnSpc>
                <a:spcPct val="80000"/>
              </a:lnSpc>
            </a:pPr>
            <a:endParaRPr lang="en-US" sz="500" dirty="0">
              <a:latin typeface="Calibri"/>
              <a:cs typeface="Calibri"/>
            </a:endParaRPr>
          </a:p>
          <a:p>
            <a:pPr lvl="6">
              <a:lnSpc>
                <a:spcPct val="80000"/>
              </a:lnSpc>
            </a:pPr>
            <a:endParaRPr lang="en-US" sz="500" dirty="0">
              <a:latin typeface="Calibri"/>
              <a:cs typeface="Calibri"/>
            </a:endParaRPr>
          </a:p>
          <a:p>
            <a:pPr lvl="6">
              <a:lnSpc>
                <a:spcPct val="80000"/>
              </a:lnSpc>
            </a:pPr>
            <a:endParaRPr lang="en-US" sz="500" dirty="0">
              <a:latin typeface="Calibri"/>
              <a:cs typeface="Calibri"/>
            </a:endParaRPr>
          </a:p>
          <a:p>
            <a:pPr lvl="6">
              <a:lnSpc>
                <a:spcPct val="80000"/>
              </a:lnSpc>
            </a:pPr>
            <a:endParaRPr lang="en-US" sz="5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2000" b="1" i="1" dirty="0">
                <a:solidFill>
                  <a:srgbClr val="FF0000"/>
                </a:solidFill>
                <a:latin typeface="Calibri"/>
                <a:cs typeface="Calibri"/>
              </a:rPr>
              <a:t>Action nodes </a:t>
            </a:r>
            <a:r>
              <a:rPr lang="en-US" sz="2000" dirty="0">
                <a:latin typeface="Calibri"/>
                <a:cs typeface="Calibri"/>
              </a:rPr>
              <a:t>(rectangles, cannot have parents, will have value fixed by algorithm)</a:t>
            </a:r>
          </a:p>
          <a:p>
            <a:pPr lvl="5">
              <a:lnSpc>
                <a:spcPct val="80000"/>
              </a:lnSpc>
            </a:pPr>
            <a:endParaRPr lang="en-US" sz="500" dirty="0">
              <a:latin typeface="Calibri"/>
              <a:cs typeface="Calibri"/>
            </a:endParaRPr>
          </a:p>
          <a:p>
            <a:pPr lvl="5">
              <a:lnSpc>
                <a:spcPct val="80000"/>
              </a:lnSpc>
            </a:pPr>
            <a:endParaRPr lang="en-US" sz="500" dirty="0">
              <a:latin typeface="Calibri"/>
              <a:cs typeface="Calibri"/>
            </a:endParaRPr>
          </a:p>
          <a:p>
            <a:pPr lvl="5">
              <a:lnSpc>
                <a:spcPct val="80000"/>
              </a:lnSpc>
            </a:pPr>
            <a:endParaRPr lang="en-US" sz="500" dirty="0">
              <a:latin typeface="Calibri"/>
              <a:cs typeface="Calibri"/>
            </a:endParaRPr>
          </a:p>
          <a:p>
            <a:pPr lvl="5">
              <a:lnSpc>
                <a:spcPct val="80000"/>
              </a:lnSpc>
            </a:pPr>
            <a:endParaRPr lang="en-US" sz="5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2000" b="1" i="1" dirty="0">
                <a:solidFill>
                  <a:srgbClr val="FF0000"/>
                </a:solidFill>
                <a:latin typeface="Calibri"/>
                <a:cs typeface="Calibri"/>
              </a:rPr>
              <a:t>Utility nodes </a:t>
            </a:r>
            <a:r>
              <a:rPr lang="en-US" sz="2000" dirty="0">
                <a:latin typeface="Calibri"/>
                <a:cs typeface="Calibri"/>
              </a:rPr>
              <a:t>(diamond, depends on action and chance nodes)</a:t>
            </a:r>
            <a:br>
              <a:rPr lang="en-US" sz="2000" dirty="0">
                <a:latin typeface="Calibri"/>
                <a:cs typeface="Calibri"/>
              </a:rPr>
            </a:br>
            <a:endParaRPr lang="en-US" sz="20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Decision network represents a decision problem, containing all the information needed to for the agent to decide</a:t>
            </a:r>
          </a:p>
          <a:p>
            <a:pPr lvl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marL="914353" lvl="2" indent="0">
              <a:lnSpc>
                <a:spcPct val="80000"/>
              </a:lnSpc>
              <a:buNone/>
            </a:pP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16" name="Rounded Rectangular Callout 15">
            <a:extLst>
              <a:ext uri="{FF2B5EF4-FFF2-40B4-BE49-F238E27FC236}">
                <a16:creationId xmlns:a16="http://schemas.microsoft.com/office/drawing/2014/main" id="{F4E9608F-A777-6649-B73F-297919DA4735}"/>
              </a:ext>
            </a:extLst>
          </p:cNvPr>
          <p:cNvSpPr/>
          <p:nvPr/>
        </p:nvSpPr>
        <p:spPr>
          <a:xfrm>
            <a:off x="4790504" y="4877934"/>
            <a:ext cx="2895600" cy="685800"/>
          </a:xfrm>
          <a:prstGeom prst="wedgeRoundRectCallout">
            <a:avLst>
              <a:gd name="adj1" fmla="val 41868"/>
              <a:gd name="adj2" fmla="val -117735"/>
              <a:gd name="adj3" fmla="val 16667"/>
            </a:avLst>
          </a:prstGeom>
          <a:solidFill>
            <a:srgbClr val="FFFFFF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types of decisions?</a:t>
            </a:r>
          </a:p>
        </p:txBody>
      </p:sp>
    </p:spTree>
    <p:extLst>
      <p:ext uri="{BB962C8B-B14F-4D97-AF65-F5344CB8AC3E}">
        <p14:creationId xmlns:p14="http://schemas.microsoft.com/office/powerpoint/2010/main" val="2559941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/>
          <a:lstStyle/>
          <a:p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Recap: Decision Networks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839200" y="3692525"/>
            <a:ext cx="1222375" cy="2327275"/>
            <a:chOff x="7543800" y="3886200"/>
            <a:chExt cx="1222375" cy="2327275"/>
          </a:xfrm>
        </p:grpSpPr>
        <p:cxnSp>
          <p:nvCxnSpPr>
            <p:cNvPr id="17411" name="AutoShape 4"/>
            <p:cNvCxnSpPr>
              <a:cxnSpLocks noChangeShapeType="1"/>
              <a:stCxn id="17412" idx="4"/>
              <a:endCxn id="17413" idx="0"/>
            </p:cNvCxnSpPr>
            <p:nvPr/>
          </p:nvCxnSpPr>
          <p:spPr bwMode="auto">
            <a:xfrm>
              <a:off x="8154988" y="4475163"/>
              <a:ext cx="0" cy="11493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12" name="Oval 5"/>
            <p:cNvSpPr>
              <a:spLocks noChangeArrowheads="1"/>
            </p:cNvSpPr>
            <p:nvPr/>
          </p:nvSpPr>
          <p:spPr bwMode="auto">
            <a:xfrm>
              <a:off x="7543800" y="3886200"/>
              <a:ext cx="1222375" cy="5746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alibri"/>
                  <a:cs typeface="Calibri"/>
                </a:rPr>
                <a:t>Weather</a:t>
              </a:r>
            </a:p>
          </p:txBody>
        </p:sp>
        <p:sp>
          <p:nvSpPr>
            <p:cNvPr id="17413" name="Oval 6"/>
            <p:cNvSpPr>
              <a:spLocks noChangeArrowheads="1"/>
            </p:cNvSpPr>
            <p:nvPr/>
          </p:nvSpPr>
          <p:spPr bwMode="auto">
            <a:xfrm>
              <a:off x="7543800" y="5638800"/>
              <a:ext cx="1222375" cy="5746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>
                  <a:latin typeface="Calibri"/>
                  <a:cs typeface="Calibri"/>
                </a:rPr>
                <a:t>Forecast</a:t>
              </a:r>
            </a:p>
          </p:txBody>
        </p:sp>
      </p:grp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8915400" y="2209800"/>
            <a:ext cx="1143000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Umbrella</a:t>
            </a:r>
          </a:p>
        </p:txBody>
      </p:sp>
      <p:grpSp>
        <p:nvGrpSpPr>
          <p:cNvPr id="17415" name="Group 8"/>
          <p:cNvGrpSpPr>
            <a:grpSpLocks/>
          </p:cNvGrpSpPr>
          <p:nvPr/>
        </p:nvGrpSpPr>
        <p:grpSpPr bwMode="auto">
          <a:xfrm>
            <a:off x="11125200" y="2971800"/>
            <a:ext cx="838200" cy="533400"/>
            <a:chOff x="4368" y="1728"/>
            <a:chExt cx="528" cy="336"/>
          </a:xfrm>
        </p:grpSpPr>
        <p:sp>
          <p:nvSpPr>
            <p:cNvPr id="17422" name="Freeform 9"/>
            <p:cNvSpPr>
              <a:spLocks/>
            </p:cNvSpPr>
            <p:nvPr/>
          </p:nvSpPr>
          <p:spPr bwMode="auto">
            <a:xfrm>
              <a:off x="4368" y="1728"/>
              <a:ext cx="528" cy="336"/>
            </a:xfrm>
            <a:custGeom>
              <a:avLst/>
              <a:gdLst>
                <a:gd name="T0" fmla="*/ 16 w 783"/>
                <a:gd name="T1" fmla="*/ 0 h 288"/>
                <a:gd name="T2" fmla="*/ 0 w 783"/>
                <a:gd name="T3" fmla="*/ 496 h 288"/>
                <a:gd name="T4" fmla="*/ 16 w 783"/>
                <a:gd name="T5" fmla="*/ 988 h 288"/>
                <a:gd name="T6" fmla="*/ 34 w 783"/>
                <a:gd name="T7" fmla="*/ 484 h 288"/>
                <a:gd name="T8" fmla="*/ 16 w 783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3"/>
                <a:gd name="T16" fmla="*/ 0 h 288"/>
                <a:gd name="T17" fmla="*/ 783 w 783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3" h="288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7423" name="Text Box 10"/>
            <p:cNvSpPr txBox="1">
              <a:spLocks noChangeArrowheads="1"/>
            </p:cNvSpPr>
            <p:nvPr/>
          </p:nvSpPr>
          <p:spPr bwMode="auto">
            <a:xfrm>
              <a:off x="4512" y="177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Calibri"/>
                  <a:cs typeface="Calibri"/>
                </a:rPr>
                <a:t>U</a:t>
              </a:r>
            </a:p>
          </p:txBody>
        </p:sp>
      </p:grpSp>
      <p:cxnSp>
        <p:nvCxnSpPr>
          <p:cNvPr id="17416" name="AutoShape 11"/>
          <p:cNvCxnSpPr>
            <a:cxnSpLocks noChangeShapeType="1"/>
            <a:stCxn id="17414" idx="3"/>
            <a:endCxn id="17422" idx="1"/>
          </p:cNvCxnSpPr>
          <p:nvPr/>
        </p:nvCxnSpPr>
        <p:spPr bwMode="auto">
          <a:xfrm>
            <a:off x="10072688" y="2476500"/>
            <a:ext cx="1038225" cy="762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17" name="AutoShape 12"/>
          <p:cNvCxnSpPr>
            <a:cxnSpLocks noChangeShapeType="1"/>
            <a:stCxn id="17412" idx="6"/>
            <a:endCxn id="17422" idx="1"/>
          </p:cNvCxnSpPr>
          <p:nvPr/>
        </p:nvCxnSpPr>
        <p:spPr bwMode="auto">
          <a:xfrm flipV="1">
            <a:off x="10075863" y="3238500"/>
            <a:ext cx="1035050" cy="7413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503238" y="2514600"/>
            <a:ext cx="533400" cy="228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17" name="Freeform 9"/>
          <p:cNvSpPr>
            <a:spLocks/>
          </p:cNvSpPr>
          <p:nvPr/>
        </p:nvSpPr>
        <p:spPr bwMode="auto">
          <a:xfrm>
            <a:off x="457200" y="3276600"/>
            <a:ext cx="609600" cy="304800"/>
          </a:xfrm>
          <a:custGeom>
            <a:avLst/>
            <a:gdLst>
              <a:gd name="T0" fmla="*/ 21821033 w 783"/>
              <a:gd name="T1" fmla="*/ 0 h 288"/>
              <a:gd name="T2" fmla="*/ 0 w 783"/>
              <a:gd name="T3" fmla="*/ 407704925 h 288"/>
              <a:gd name="T4" fmla="*/ 21821033 w 783"/>
              <a:gd name="T5" fmla="*/ 813170417 h 288"/>
              <a:gd name="T6" fmla="*/ 44853480 w 783"/>
              <a:gd name="T7" fmla="*/ 398745075 h 288"/>
              <a:gd name="T8" fmla="*/ 21821033 w 783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3"/>
              <a:gd name="T16" fmla="*/ 0 h 288"/>
              <a:gd name="T17" fmla="*/ 783 w 783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3" h="288">
                <a:moveTo>
                  <a:pt x="384" y="0"/>
                </a:moveTo>
                <a:lnTo>
                  <a:pt x="0" y="144"/>
                </a:lnTo>
                <a:lnTo>
                  <a:pt x="384" y="288"/>
                </a:lnTo>
                <a:lnTo>
                  <a:pt x="783" y="141"/>
                </a:lnTo>
                <a:lnTo>
                  <a:pt x="384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762001" y="1600200"/>
            <a:ext cx="8078779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Decision network = Bayes net + Actions + Utilities</a:t>
            </a:r>
          </a:p>
          <a:p>
            <a:pPr lvl="6">
              <a:lnSpc>
                <a:spcPct val="80000"/>
              </a:lnSpc>
            </a:pPr>
            <a:endParaRPr lang="en-US" sz="500" dirty="0">
              <a:latin typeface="Calibri"/>
              <a:cs typeface="Calibri"/>
            </a:endParaRPr>
          </a:p>
          <a:p>
            <a:pPr lvl="6">
              <a:lnSpc>
                <a:spcPct val="80000"/>
              </a:lnSpc>
            </a:pPr>
            <a:endParaRPr lang="en-US" sz="500" dirty="0">
              <a:latin typeface="Calibri"/>
              <a:cs typeface="Calibri"/>
            </a:endParaRPr>
          </a:p>
          <a:p>
            <a:pPr lvl="6">
              <a:lnSpc>
                <a:spcPct val="80000"/>
              </a:lnSpc>
            </a:pPr>
            <a:endParaRPr lang="en-US" sz="500" dirty="0">
              <a:latin typeface="Calibri"/>
              <a:cs typeface="Calibri"/>
            </a:endParaRPr>
          </a:p>
          <a:p>
            <a:pPr lvl="6">
              <a:lnSpc>
                <a:spcPct val="80000"/>
              </a:lnSpc>
            </a:pPr>
            <a:endParaRPr lang="en-US" sz="500" dirty="0">
              <a:latin typeface="Calibri"/>
              <a:cs typeface="Calibri"/>
            </a:endParaRPr>
          </a:p>
          <a:p>
            <a:pPr lvl="6">
              <a:lnSpc>
                <a:spcPct val="80000"/>
              </a:lnSpc>
            </a:pPr>
            <a:endParaRPr lang="en-US" sz="500" dirty="0">
              <a:latin typeface="Calibri"/>
              <a:cs typeface="Calibri"/>
            </a:endParaRPr>
          </a:p>
          <a:p>
            <a:pPr lvl="6">
              <a:lnSpc>
                <a:spcPct val="80000"/>
              </a:lnSpc>
            </a:pPr>
            <a:endParaRPr lang="en-US" sz="5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2000" b="1" i="1" dirty="0">
                <a:solidFill>
                  <a:srgbClr val="FF0000"/>
                </a:solidFill>
                <a:latin typeface="Calibri"/>
                <a:cs typeface="Calibri"/>
              </a:rPr>
              <a:t>Action nodes </a:t>
            </a:r>
            <a:r>
              <a:rPr lang="en-US" sz="2000" dirty="0">
                <a:latin typeface="Calibri"/>
                <a:cs typeface="Calibri"/>
              </a:rPr>
              <a:t>(rectangles, cannot have parents, will have value fixed by algorithm)</a:t>
            </a:r>
          </a:p>
          <a:p>
            <a:pPr lvl="5">
              <a:lnSpc>
                <a:spcPct val="80000"/>
              </a:lnSpc>
            </a:pPr>
            <a:endParaRPr lang="en-US" sz="500" dirty="0">
              <a:latin typeface="Calibri"/>
              <a:cs typeface="Calibri"/>
            </a:endParaRPr>
          </a:p>
          <a:p>
            <a:pPr lvl="5">
              <a:lnSpc>
                <a:spcPct val="80000"/>
              </a:lnSpc>
            </a:pPr>
            <a:endParaRPr lang="en-US" sz="500" dirty="0">
              <a:latin typeface="Calibri"/>
              <a:cs typeface="Calibri"/>
            </a:endParaRPr>
          </a:p>
          <a:p>
            <a:pPr lvl="5">
              <a:lnSpc>
                <a:spcPct val="80000"/>
              </a:lnSpc>
            </a:pPr>
            <a:endParaRPr lang="en-US" sz="500" dirty="0">
              <a:latin typeface="Calibri"/>
              <a:cs typeface="Calibri"/>
            </a:endParaRPr>
          </a:p>
          <a:p>
            <a:pPr lvl="5">
              <a:lnSpc>
                <a:spcPct val="80000"/>
              </a:lnSpc>
            </a:pPr>
            <a:endParaRPr lang="en-US" sz="5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2000" b="1" i="1" dirty="0">
                <a:solidFill>
                  <a:srgbClr val="FF0000"/>
                </a:solidFill>
                <a:latin typeface="Calibri"/>
                <a:cs typeface="Calibri"/>
              </a:rPr>
              <a:t>Utility nodes </a:t>
            </a:r>
            <a:r>
              <a:rPr lang="en-US" sz="2000" dirty="0">
                <a:latin typeface="Calibri"/>
                <a:cs typeface="Calibri"/>
              </a:rPr>
              <a:t>(diamond, depends on action and chance nodes)</a:t>
            </a:r>
            <a:br>
              <a:rPr lang="en-US" sz="2000" dirty="0">
                <a:latin typeface="Calibri"/>
                <a:cs typeface="Calibri"/>
              </a:rPr>
            </a:br>
            <a:endParaRPr lang="en-US" sz="20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Decision network represents a decision problem, containing all the information needed to for the agent to decide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What action to take given evidence </a:t>
            </a:r>
            <a:r>
              <a:rPr lang="en-US" sz="2000" b="1" i="1" dirty="0">
                <a:solidFill>
                  <a:srgbClr val="C505BF"/>
                </a:solidFill>
                <a:latin typeface="Calibri"/>
                <a:cs typeface="Calibri"/>
              </a:rPr>
              <a:t>e</a:t>
            </a:r>
            <a:endParaRPr lang="en-US" sz="2000" dirty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r>
              <a:rPr lang="en-US" sz="1600" dirty="0">
                <a:latin typeface="Calibri"/>
                <a:cs typeface="Calibri"/>
              </a:rPr>
              <a:t>Decision algorithm</a:t>
            </a:r>
          </a:p>
          <a:p>
            <a:pPr lvl="3">
              <a:lnSpc>
                <a:spcPct val="80000"/>
              </a:lnSpc>
            </a:pPr>
            <a:r>
              <a:rPr lang="en-US" sz="1600" dirty="0">
                <a:latin typeface="Calibri"/>
                <a:cs typeface="Calibri"/>
              </a:rPr>
              <a:t>Fix evidence </a:t>
            </a:r>
            <a:r>
              <a:rPr lang="en-US" sz="1600" b="1" i="1" dirty="0">
                <a:solidFill>
                  <a:srgbClr val="C505BF"/>
                </a:solidFill>
                <a:latin typeface="Calibri"/>
                <a:cs typeface="Calibri"/>
              </a:rPr>
              <a:t>e</a:t>
            </a:r>
          </a:p>
          <a:p>
            <a:pPr lvl="3">
              <a:lnSpc>
                <a:spcPct val="80000"/>
              </a:lnSpc>
            </a:pPr>
            <a:r>
              <a:rPr lang="en-US" sz="1600" dirty="0">
                <a:latin typeface="Calibri"/>
                <a:cs typeface="Calibri"/>
              </a:rPr>
              <a:t>For each possible action </a:t>
            </a:r>
            <a:r>
              <a:rPr lang="en-US" sz="1600" i="1" dirty="0">
                <a:solidFill>
                  <a:srgbClr val="C505BF"/>
                </a:solidFill>
                <a:latin typeface="Calibri"/>
                <a:cs typeface="Calibri"/>
              </a:rPr>
              <a:t>a</a:t>
            </a:r>
          </a:p>
          <a:p>
            <a:pPr lvl="4">
              <a:lnSpc>
                <a:spcPct val="80000"/>
              </a:lnSpc>
            </a:pPr>
            <a:r>
              <a:rPr lang="en-US" sz="1600" dirty="0">
                <a:latin typeface="Calibri"/>
                <a:cs typeface="Calibri"/>
              </a:rPr>
              <a:t>Fix action node to </a:t>
            </a:r>
            <a:r>
              <a:rPr lang="en-US" sz="1600" i="1" dirty="0">
                <a:solidFill>
                  <a:srgbClr val="C505BF"/>
                </a:solidFill>
                <a:latin typeface="Calibri"/>
                <a:cs typeface="Calibri"/>
              </a:rPr>
              <a:t>a</a:t>
            </a:r>
          </a:p>
          <a:p>
            <a:pPr lvl="4">
              <a:lnSpc>
                <a:spcPct val="80000"/>
              </a:lnSpc>
            </a:pPr>
            <a:r>
              <a:rPr lang="en-US" sz="1600" dirty="0">
                <a:latin typeface="Calibri"/>
                <a:cs typeface="Calibri"/>
              </a:rPr>
              <a:t>Compute posterior </a:t>
            </a:r>
            <a:r>
              <a:rPr lang="en-US" sz="1600" i="1" dirty="0">
                <a:solidFill>
                  <a:srgbClr val="C505BF"/>
                </a:solidFill>
                <a:latin typeface="Calibri"/>
                <a:cs typeface="Calibri"/>
              </a:rPr>
              <a:t>P</a:t>
            </a:r>
            <a:r>
              <a:rPr lang="en-US" sz="1600" dirty="0">
                <a:solidFill>
                  <a:srgbClr val="C505BF"/>
                </a:solidFill>
                <a:latin typeface="Calibri"/>
                <a:cs typeface="Calibri"/>
              </a:rPr>
              <a:t>(</a:t>
            </a:r>
            <a:r>
              <a:rPr lang="en-US" sz="1600" b="1" i="1" dirty="0" err="1">
                <a:solidFill>
                  <a:srgbClr val="C505BF"/>
                </a:solidFill>
                <a:latin typeface="Calibri"/>
                <a:cs typeface="Calibri"/>
              </a:rPr>
              <a:t>W</a:t>
            </a:r>
            <a:r>
              <a:rPr lang="en-US" sz="1600" dirty="0" err="1">
                <a:solidFill>
                  <a:srgbClr val="C505BF"/>
                </a:solidFill>
                <a:latin typeface="Calibri"/>
                <a:cs typeface="Calibri"/>
              </a:rPr>
              <a:t>|</a:t>
            </a:r>
            <a:r>
              <a:rPr lang="en-US" sz="1600" b="1" i="1" dirty="0" err="1">
                <a:solidFill>
                  <a:srgbClr val="C505BF"/>
                </a:solidFill>
                <a:latin typeface="Calibri"/>
                <a:cs typeface="Calibri"/>
              </a:rPr>
              <a:t>e</a:t>
            </a:r>
            <a:r>
              <a:rPr lang="en-US" sz="1600" i="1" dirty="0" err="1">
                <a:solidFill>
                  <a:srgbClr val="C505BF"/>
                </a:solidFill>
                <a:latin typeface="Calibri"/>
                <a:cs typeface="Calibri"/>
              </a:rPr>
              <a:t>,a</a:t>
            </a:r>
            <a:r>
              <a:rPr lang="en-US" sz="1600" dirty="0">
                <a:solidFill>
                  <a:srgbClr val="C505BF"/>
                </a:solidFill>
                <a:latin typeface="Calibri"/>
                <a:cs typeface="Calibri"/>
              </a:rPr>
              <a:t>)</a:t>
            </a:r>
            <a:r>
              <a:rPr lang="en-US" sz="1600" dirty="0">
                <a:latin typeface="Calibri"/>
                <a:cs typeface="Calibri"/>
              </a:rPr>
              <a:t> for parents </a:t>
            </a:r>
            <a:r>
              <a:rPr lang="en-US" sz="1600" b="1" i="1" dirty="0">
                <a:solidFill>
                  <a:srgbClr val="C505BF"/>
                </a:solidFill>
                <a:latin typeface="Calibri"/>
                <a:cs typeface="Calibri"/>
              </a:rPr>
              <a:t>W</a:t>
            </a:r>
            <a:r>
              <a:rPr lang="en-US" sz="1600" dirty="0">
                <a:latin typeface="Calibri"/>
                <a:cs typeface="Calibri"/>
              </a:rPr>
              <a:t> of </a:t>
            </a:r>
            <a:r>
              <a:rPr lang="en-US" sz="1600" i="1" dirty="0">
                <a:solidFill>
                  <a:srgbClr val="C505BF"/>
                </a:solidFill>
                <a:latin typeface="Calibri"/>
                <a:cs typeface="Calibri"/>
              </a:rPr>
              <a:t>U</a:t>
            </a:r>
          </a:p>
          <a:p>
            <a:pPr lvl="4">
              <a:lnSpc>
                <a:spcPct val="80000"/>
              </a:lnSpc>
            </a:pPr>
            <a:r>
              <a:rPr lang="en-US" sz="1600" dirty="0">
                <a:latin typeface="Calibri"/>
                <a:cs typeface="Calibri"/>
              </a:rPr>
              <a:t>Compute expected utility </a:t>
            </a:r>
            <a:r>
              <a:rPr lang="en-US" sz="1600" dirty="0">
                <a:solidFill>
                  <a:srgbClr val="CC00CC"/>
                </a:solidFill>
                <a:sym typeface="Symbol"/>
              </a:rPr>
              <a:t></a:t>
            </a:r>
            <a:r>
              <a:rPr lang="en-US" sz="1600" b="1" i="1" baseline="-25000" dirty="0">
                <a:solidFill>
                  <a:srgbClr val="CC00CC"/>
                </a:solidFill>
                <a:sym typeface="Symbol"/>
              </a:rPr>
              <a:t>w</a:t>
            </a:r>
            <a:r>
              <a:rPr lang="en-US" sz="1600" i="1" dirty="0">
                <a:solidFill>
                  <a:srgbClr val="CC00CC"/>
                </a:solidFill>
                <a:sym typeface="Symbol"/>
              </a:rPr>
              <a:t> P</a:t>
            </a:r>
            <a:r>
              <a:rPr lang="en-US" sz="16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1600" b="1" i="1" dirty="0" err="1">
                <a:solidFill>
                  <a:srgbClr val="CC00CC"/>
                </a:solidFill>
                <a:sym typeface="Symbol"/>
              </a:rPr>
              <a:t>w</a:t>
            </a:r>
            <a:r>
              <a:rPr lang="en-US" sz="1600" dirty="0" err="1">
                <a:solidFill>
                  <a:srgbClr val="CC00CC"/>
                </a:solidFill>
                <a:sym typeface="Symbol"/>
              </a:rPr>
              <a:t>|</a:t>
            </a:r>
            <a:r>
              <a:rPr lang="en-US" sz="1600" b="1" i="1" dirty="0" err="1">
                <a:solidFill>
                  <a:srgbClr val="CC00CC"/>
                </a:solidFill>
                <a:sym typeface="Symbol"/>
              </a:rPr>
              <a:t>e</a:t>
            </a:r>
            <a:r>
              <a:rPr lang="en-US" sz="1600" dirty="0" err="1">
                <a:solidFill>
                  <a:srgbClr val="CC00CC"/>
                </a:solidFill>
                <a:sym typeface="Symbol"/>
              </a:rPr>
              <a:t>,</a:t>
            </a:r>
            <a:r>
              <a:rPr lang="en-US" sz="1600" i="1" dirty="0" err="1">
                <a:solidFill>
                  <a:srgbClr val="CC00CC"/>
                </a:solidFill>
                <a:sym typeface="Symbol"/>
              </a:rPr>
              <a:t>a</a:t>
            </a:r>
            <a:r>
              <a:rPr lang="en-US" sz="1600" dirty="0">
                <a:solidFill>
                  <a:srgbClr val="CC00CC"/>
                </a:solidFill>
                <a:sym typeface="Symbol"/>
              </a:rPr>
              <a:t>) </a:t>
            </a:r>
            <a:r>
              <a:rPr lang="en-US" sz="1600" i="1" dirty="0">
                <a:solidFill>
                  <a:srgbClr val="CC00CC"/>
                </a:solidFill>
                <a:sym typeface="Symbol"/>
              </a:rPr>
              <a:t>U</a:t>
            </a:r>
            <a:r>
              <a:rPr lang="en-US" sz="16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1600" i="1" dirty="0" err="1">
                <a:solidFill>
                  <a:srgbClr val="CC00CC"/>
                </a:solidFill>
                <a:sym typeface="Symbol"/>
              </a:rPr>
              <a:t>a,</a:t>
            </a:r>
            <a:r>
              <a:rPr lang="en-US" sz="1600" b="1" i="1" dirty="0" err="1">
                <a:solidFill>
                  <a:srgbClr val="CC00CC"/>
                </a:solidFill>
                <a:sym typeface="Symbol"/>
              </a:rPr>
              <a:t>w</a:t>
            </a:r>
            <a:r>
              <a:rPr lang="en-US" sz="1600" dirty="0">
                <a:solidFill>
                  <a:srgbClr val="CC00CC"/>
                </a:solidFill>
                <a:sym typeface="Symbol"/>
              </a:rPr>
              <a:t>)</a:t>
            </a:r>
            <a:endParaRPr lang="en-US" sz="1600" dirty="0">
              <a:sym typeface="Symbol"/>
            </a:endParaRPr>
          </a:p>
          <a:p>
            <a:pPr lvl="3">
              <a:lnSpc>
                <a:spcPct val="80000"/>
              </a:lnSpc>
            </a:pPr>
            <a:r>
              <a:rPr lang="en-US" sz="1600" dirty="0">
                <a:sym typeface="Symbol"/>
              </a:rPr>
              <a:t>Return action with highest expected utility</a:t>
            </a:r>
            <a:endParaRPr lang="en-US" sz="1600" dirty="0"/>
          </a:p>
          <a:p>
            <a:pPr lvl="2">
              <a:lnSpc>
                <a:spcPct val="80000"/>
              </a:lnSpc>
            </a:pPr>
            <a:endParaRPr lang="en-US" sz="16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marL="914353" lvl="2" indent="0">
              <a:lnSpc>
                <a:spcPct val="80000"/>
              </a:lnSpc>
              <a:buNone/>
            </a:pPr>
            <a:endParaRPr lang="en-US" sz="1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46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/>
          <a:lstStyle/>
          <a:p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Recap: Decision Networks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839200" y="3692525"/>
            <a:ext cx="1222375" cy="2327275"/>
            <a:chOff x="7543800" y="3886200"/>
            <a:chExt cx="1222375" cy="2327275"/>
          </a:xfrm>
        </p:grpSpPr>
        <p:cxnSp>
          <p:nvCxnSpPr>
            <p:cNvPr id="17411" name="AutoShape 4"/>
            <p:cNvCxnSpPr>
              <a:cxnSpLocks noChangeShapeType="1"/>
              <a:stCxn id="17412" idx="4"/>
              <a:endCxn id="17413" idx="0"/>
            </p:cNvCxnSpPr>
            <p:nvPr/>
          </p:nvCxnSpPr>
          <p:spPr bwMode="auto">
            <a:xfrm>
              <a:off x="8154988" y="4475163"/>
              <a:ext cx="0" cy="11493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7412" name="Oval 5"/>
            <p:cNvSpPr>
              <a:spLocks noChangeArrowheads="1"/>
            </p:cNvSpPr>
            <p:nvPr/>
          </p:nvSpPr>
          <p:spPr bwMode="auto">
            <a:xfrm>
              <a:off x="7543800" y="3886200"/>
              <a:ext cx="1222375" cy="5746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alibri"/>
                  <a:cs typeface="Calibri"/>
                </a:rPr>
                <a:t>Weather</a:t>
              </a:r>
            </a:p>
          </p:txBody>
        </p:sp>
        <p:sp>
          <p:nvSpPr>
            <p:cNvPr id="17413" name="Oval 6"/>
            <p:cNvSpPr>
              <a:spLocks noChangeArrowheads="1"/>
            </p:cNvSpPr>
            <p:nvPr/>
          </p:nvSpPr>
          <p:spPr bwMode="auto">
            <a:xfrm>
              <a:off x="7543800" y="5638800"/>
              <a:ext cx="1222375" cy="5746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>
                  <a:latin typeface="Calibri"/>
                  <a:cs typeface="Calibri"/>
                </a:rPr>
                <a:t>Forecast</a:t>
              </a:r>
            </a:p>
          </p:txBody>
        </p:sp>
      </p:grp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8915400" y="2209800"/>
            <a:ext cx="1143000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Umbrella</a:t>
            </a:r>
          </a:p>
        </p:txBody>
      </p:sp>
      <p:grpSp>
        <p:nvGrpSpPr>
          <p:cNvPr id="17415" name="Group 8"/>
          <p:cNvGrpSpPr>
            <a:grpSpLocks/>
          </p:cNvGrpSpPr>
          <p:nvPr/>
        </p:nvGrpSpPr>
        <p:grpSpPr bwMode="auto">
          <a:xfrm>
            <a:off x="11125200" y="2971800"/>
            <a:ext cx="838200" cy="533400"/>
            <a:chOff x="4368" y="1728"/>
            <a:chExt cx="528" cy="336"/>
          </a:xfrm>
        </p:grpSpPr>
        <p:sp>
          <p:nvSpPr>
            <p:cNvPr id="17422" name="Freeform 9"/>
            <p:cNvSpPr>
              <a:spLocks/>
            </p:cNvSpPr>
            <p:nvPr/>
          </p:nvSpPr>
          <p:spPr bwMode="auto">
            <a:xfrm>
              <a:off x="4368" y="1728"/>
              <a:ext cx="528" cy="336"/>
            </a:xfrm>
            <a:custGeom>
              <a:avLst/>
              <a:gdLst>
                <a:gd name="T0" fmla="*/ 16 w 783"/>
                <a:gd name="T1" fmla="*/ 0 h 288"/>
                <a:gd name="T2" fmla="*/ 0 w 783"/>
                <a:gd name="T3" fmla="*/ 496 h 288"/>
                <a:gd name="T4" fmla="*/ 16 w 783"/>
                <a:gd name="T5" fmla="*/ 988 h 288"/>
                <a:gd name="T6" fmla="*/ 34 w 783"/>
                <a:gd name="T7" fmla="*/ 484 h 288"/>
                <a:gd name="T8" fmla="*/ 16 w 783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3"/>
                <a:gd name="T16" fmla="*/ 0 h 288"/>
                <a:gd name="T17" fmla="*/ 783 w 783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3" h="288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7423" name="Text Box 10"/>
            <p:cNvSpPr txBox="1">
              <a:spLocks noChangeArrowheads="1"/>
            </p:cNvSpPr>
            <p:nvPr/>
          </p:nvSpPr>
          <p:spPr bwMode="auto">
            <a:xfrm>
              <a:off x="4512" y="177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Calibri"/>
                  <a:cs typeface="Calibri"/>
                </a:rPr>
                <a:t>U</a:t>
              </a:r>
            </a:p>
          </p:txBody>
        </p:sp>
      </p:grpSp>
      <p:cxnSp>
        <p:nvCxnSpPr>
          <p:cNvPr id="17416" name="AutoShape 11"/>
          <p:cNvCxnSpPr>
            <a:cxnSpLocks noChangeShapeType="1"/>
            <a:stCxn id="17414" idx="3"/>
            <a:endCxn id="17422" idx="1"/>
          </p:cNvCxnSpPr>
          <p:nvPr/>
        </p:nvCxnSpPr>
        <p:spPr bwMode="auto">
          <a:xfrm>
            <a:off x="10072688" y="2476500"/>
            <a:ext cx="1038225" cy="762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17" name="AutoShape 12"/>
          <p:cNvCxnSpPr>
            <a:cxnSpLocks noChangeShapeType="1"/>
            <a:stCxn id="17412" idx="6"/>
            <a:endCxn id="17422" idx="1"/>
          </p:cNvCxnSpPr>
          <p:nvPr/>
        </p:nvCxnSpPr>
        <p:spPr bwMode="auto">
          <a:xfrm flipV="1">
            <a:off x="10075863" y="3238500"/>
            <a:ext cx="1035050" cy="7413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503238" y="2514600"/>
            <a:ext cx="533400" cy="228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17" name="Freeform 9"/>
          <p:cNvSpPr>
            <a:spLocks/>
          </p:cNvSpPr>
          <p:nvPr/>
        </p:nvSpPr>
        <p:spPr bwMode="auto">
          <a:xfrm>
            <a:off x="457200" y="3276600"/>
            <a:ext cx="609600" cy="304800"/>
          </a:xfrm>
          <a:custGeom>
            <a:avLst/>
            <a:gdLst>
              <a:gd name="T0" fmla="*/ 21821033 w 783"/>
              <a:gd name="T1" fmla="*/ 0 h 288"/>
              <a:gd name="T2" fmla="*/ 0 w 783"/>
              <a:gd name="T3" fmla="*/ 407704925 h 288"/>
              <a:gd name="T4" fmla="*/ 21821033 w 783"/>
              <a:gd name="T5" fmla="*/ 813170417 h 288"/>
              <a:gd name="T6" fmla="*/ 44853480 w 783"/>
              <a:gd name="T7" fmla="*/ 398745075 h 288"/>
              <a:gd name="T8" fmla="*/ 21821033 w 783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3"/>
              <a:gd name="T16" fmla="*/ 0 h 288"/>
              <a:gd name="T17" fmla="*/ 783 w 783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3" h="288">
                <a:moveTo>
                  <a:pt x="384" y="0"/>
                </a:moveTo>
                <a:lnTo>
                  <a:pt x="0" y="144"/>
                </a:lnTo>
                <a:lnTo>
                  <a:pt x="384" y="288"/>
                </a:lnTo>
                <a:lnTo>
                  <a:pt x="783" y="141"/>
                </a:lnTo>
                <a:lnTo>
                  <a:pt x="384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762001" y="1600200"/>
            <a:ext cx="8078779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Decision network = Bayes net + Actions + Utilities</a:t>
            </a:r>
          </a:p>
          <a:p>
            <a:pPr lvl="6">
              <a:lnSpc>
                <a:spcPct val="80000"/>
              </a:lnSpc>
            </a:pPr>
            <a:endParaRPr lang="en-US" sz="500" dirty="0">
              <a:latin typeface="Calibri"/>
              <a:cs typeface="Calibri"/>
            </a:endParaRPr>
          </a:p>
          <a:p>
            <a:pPr lvl="6">
              <a:lnSpc>
                <a:spcPct val="80000"/>
              </a:lnSpc>
            </a:pPr>
            <a:endParaRPr lang="en-US" sz="500" dirty="0">
              <a:latin typeface="Calibri"/>
              <a:cs typeface="Calibri"/>
            </a:endParaRPr>
          </a:p>
          <a:p>
            <a:pPr lvl="6">
              <a:lnSpc>
                <a:spcPct val="80000"/>
              </a:lnSpc>
            </a:pPr>
            <a:endParaRPr lang="en-US" sz="500" dirty="0">
              <a:latin typeface="Calibri"/>
              <a:cs typeface="Calibri"/>
            </a:endParaRPr>
          </a:p>
          <a:p>
            <a:pPr lvl="6">
              <a:lnSpc>
                <a:spcPct val="80000"/>
              </a:lnSpc>
            </a:pPr>
            <a:endParaRPr lang="en-US" sz="500" dirty="0">
              <a:latin typeface="Calibri"/>
              <a:cs typeface="Calibri"/>
            </a:endParaRPr>
          </a:p>
          <a:p>
            <a:pPr lvl="6">
              <a:lnSpc>
                <a:spcPct val="80000"/>
              </a:lnSpc>
            </a:pPr>
            <a:endParaRPr lang="en-US" sz="500" dirty="0">
              <a:latin typeface="Calibri"/>
              <a:cs typeface="Calibri"/>
            </a:endParaRPr>
          </a:p>
          <a:p>
            <a:pPr lvl="6">
              <a:lnSpc>
                <a:spcPct val="80000"/>
              </a:lnSpc>
            </a:pPr>
            <a:endParaRPr lang="en-US" sz="5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2000" b="1" i="1" dirty="0">
                <a:solidFill>
                  <a:srgbClr val="FF0000"/>
                </a:solidFill>
                <a:latin typeface="Calibri"/>
                <a:cs typeface="Calibri"/>
              </a:rPr>
              <a:t>Action nodes </a:t>
            </a:r>
            <a:r>
              <a:rPr lang="en-US" sz="2000" dirty="0">
                <a:latin typeface="Calibri"/>
                <a:cs typeface="Calibri"/>
              </a:rPr>
              <a:t>(rectangles, cannot have parents, will have value fixed by algorithm)</a:t>
            </a:r>
          </a:p>
          <a:p>
            <a:pPr lvl="5">
              <a:lnSpc>
                <a:spcPct val="80000"/>
              </a:lnSpc>
            </a:pPr>
            <a:endParaRPr lang="en-US" sz="500" dirty="0">
              <a:latin typeface="Calibri"/>
              <a:cs typeface="Calibri"/>
            </a:endParaRPr>
          </a:p>
          <a:p>
            <a:pPr lvl="5">
              <a:lnSpc>
                <a:spcPct val="80000"/>
              </a:lnSpc>
            </a:pPr>
            <a:endParaRPr lang="en-US" sz="500" dirty="0">
              <a:latin typeface="Calibri"/>
              <a:cs typeface="Calibri"/>
            </a:endParaRPr>
          </a:p>
          <a:p>
            <a:pPr lvl="5">
              <a:lnSpc>
                <a:spcPct val="80000"/>
              </a:lnSpc>
            </a:pPr>
            <a:endParaRPr lang="en-US" sz="500" dirty="0">
              <a:latin typeface="Calibri"/>
              <a:cs typeface="Calibri"/>
            </a:endParaRPr>
          </a:p>
          <a:p>
            <a:pPr lvl="5">
              <a:lnSpc>
                <a:spcPct val="80000"/>
              </a:lnSpc>
            </a:pPr>
            <a:endParaRPr lang="en-US" sz="5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2000" b="1" i="1" dirty="0">
                <a:solidFill>
                  <a:srgbClr val="FF0000"/>
                </a:solidFill>
                <a:latin typeface="Calibri"/>
                <a:cs typeface="Calibri"/>
              </a:rPr>
              <a:t>Utility nodes </a:t>
            </a:r>
            <a:r>
              <a:rPr lang="en-US" sz="2000" dirty="0">
                <a:latin typeface="Calibri"/>
                <a:cs typeface="Calibri"/>
              </a:rPr>
              <a:t>(diamond, depends on action and chance nodes)</a:t>
            </a:r>
            <a:br>
              <a:rPr lang="en-US" sz="2000" dirty="0">
                <a:latin typeface="Calibri"/>
                <a:cs typeface="Calibri"/>
              </a:rPr>
            </a:br>
            <a:endParaRPr lang="en-US" sz="20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Decision network represents a decision problem, containing all the information needed to for the agent to decide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What action to take given evidence </a:t>
            </a:r>
            <a:r>
              <a:rPr lang="en-US" sz="2000" b="1" i="1" dirty="0">
                <a:solidFill>
                  <a:srgbClr val="C505BF"/>
                </a:solidFill>
                <a:latin typeface="Calibri"/>
                <a:cs typeface="Calibri"/>
              </a:rPr>
              <a:t>e</a:t>
            </a:r>
            <a:endParaRPr lang="en-US" sz="2000" dirty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r>
              <a:rPr lang="en-US" sz="1600" dirty="0">
                <a:latin typeface="Calibri"/>
                <a:cs typeface="Calibri"/>
              </a:rPr>
              <a:t>Decision algorithm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Value of information</a:t>
            </a:r>
          </a:p>
          <a:p>
            <a:pPr lvl="2">
              <a:lnSpc>
                <a:spcPct val="80000"/>
              </a:lnSpc>
            </a:pPr>
            <a:r>
              <a:rPr lang="en-US" sz="1600" dirty="0">
                <a:solidFill>
                  <a:srgbClr val="C505BF"/>
                </a:solidFill>
              </a:rPr>
              <a:t>VPI(</a:t>
            </a:r>
            <a:r>
              <a:rPr lang="en-US" sz="1600" i="1" dirty="0" err="1">
                <a:solidFill>
                  <a:srgbClr val="C505BF"/>
                </a:solidFill>
              </a:rPr>
              <a:t>E</a:t>
            </a:r>
            <a:r>
              <a:rPr lang="en-US" sz="1600" i="1" baseline="-25000" dirty="0" err="1">
                <a:solidFill>
                  <a:srgbClr val="C505BF"/>
                </a:solidFill>
              </a:rPr>
              <a:t>i</a:t>
            </a:r>
            <a:r>
              <a:rPr lang="en-US" sz="1600" dirty="0">
                <a:solidFill>
                  <a:srgbClr val="C505BF"/>
                </a:solidFill>
              </a:rPr>
              <a:t> | e) = </a:t>
            </a:r>
            <a:r>
              <a:rPr lang="en-US" sz="2000" dirty="0">
                <a:solidFill>
                  <a:srgbClr val="C505BF"/>
                </a:solidFill>
              </a:rPr>
              <a:t>[</a:t>
            </a:r>
            <a:r>
              <a:rPr lang="en-US" sz="1600" dirty="0">
                <a:solidFill>
                  <a:srgbClr val="C505BF"/>
                </a:solidFill>
              </a:rPr>
              <a:t> </a:t>
            </a:r>
            <a:r>
              <a:rPr lang="en-US" sz="1600" dirty="0">
                <a:solidFill>
                  <a:srgbClr val="CC00CC"/>
                </a:solidFill>
                <a:sym typeface="Symbol"/>
              </a:rPr>
              <a:t></a:t>
            </a:r>
            <a:r>
              <a:rPr lang="en-US" sz="1600" i="1" baseline="-25000" dirty="0" err="1">
                <a:solidFill>
                  <a:srgbClr val="CC00CC"/>
                </a:solidFill>
                <a:sym typeface="Symbol"/>
              </a:rPr>
              <a:t>e</a:t>
            </a:r>
            <a:r>
              <a:rPr lang="en-US" sz="1600" i="1" baseline="-41000" dirty="0" err="1">
                <a:solidFill>
                  <a:srgbClr val="CC00CC"/>
                </a:solidFill>
                <a:sym typeface="Symbol"/>
              </a:rPr>
              <a:t>i</a:t>
            </a:r>
            <a:r>
              <a:rPr lang="en-US" sz="1600" baseline="-41000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1600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sz="16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1600" i="1" dirty="0" err="1">
                <a:solidFill>
                  <a:srgbClr val="CC00CC"/>
                </a:solidFill>
                <a:sym typeface="Symbol"/>
              </a:rPr>
              <a:t>e</a:t>
            </a:r>
            <a:r>
              <a:rPr lang="en-US" sz="1600" i="1" baseline="-25000" dirty="0" err="1">
                <a:solidFill>
                  <a:srgbClr val="CC00CC"/>
                </a:solidFill>
                <a:sym typeface="Symbol"/>
              </a:rPr>
              <a:t>i</a:t>
            </a:r>
            <a:r>
              <a:rPr lang="en-US" sz="1600" dirty="0">
                <a:solidFill>
                  <a:srgbClr val="CC00CC"/>
                </a:solidFill>
                <a:sym typeface="Symbol"/>
              </a:rPr>
              <a:t> | </a:t>
            </a:r>
            <a:r>
              <a:rPr lang="en-US" sz="1600" i="1" dirty="0">
                <a:solidFill>
                  <a:srgbClr val="CC00CC"/>
                </a:solidFill>
                <a:sym typeface="Symbol"/>
              </a:rPr>
              <a:t>e</a:t>
            </a:r>
            <a:r>
              <a:rPr lang="en-US" sz="1600" dirty="0">
                <a:solidFill>
                  <a:srgbClr val="CC00CC"/>
                </a:solidFill>
                <a:sym typeface="Symbol"/>
              </a:rPr>
              <a:t>) </a:t>
            </a:r>
            <a:r>
              <a:rPr lang="en-US" sz="1600" dirty="0" err="1">
                <a:solidFill>
                  <a:srgbClr val="CC00CC"/>
                </a:solidFill>
                <a:sym typeface="Symbol"/>
              </a:rPr>
              <a:t>max</a:t>
            </a:r>
            <a:r>
              <a:rPr lang="en-US" sz="1600" i="1" baseline="-25000" dirty="0" err="1">
                <a:solidFill>
                  <a:srgbClr val="CC00CC"/>
                </a:solidFill>
                <a:sym typeface="Symbol"/>
              </a:rPr>
              <a:t>a</a:t>
            </a:r>
            <a:r>
              <a:rPr lang="en-US" sz="1600" dirty="0">
                <a:solidFill>
                  <a:srgbClr val="CC00CC"/>
                </a:solidFill>
                <a:sym typeface="Symbol"/>
              </a:rPr>
              <a:t> EU(</a:t>
            </a:r>
            <a:r>
              <a:rPr lang="en-US" sz="1600" i="1" dirty="0" err="1">
                <a:solidFill>
                  <a:srgbClr val="CC00CC"/>
                </a:solidFill>
                <a:sym typeface="Symbol"/>
              </a:rPr>
              <a:t>a</a:t>
            </a:r>
            <a:r>
              <a:rPr lang="en-US" sz="1600" dirty="0" err="1">
                <a:solidFill>
                  <a:srgbClr val="CC00CC"/>
                </a:solidFill>
                <a:sym typeface="Symbol"/>
              </a:rPr>
              <a:t>|</a:t>
            </a:r>
            <a:r>
              <a:rPr lang="en-US" sz="1600" i="1" dirty="0" err="1">
                <a:solidFill>
                  <a:srgbClr val="CC00CC"/>
                </a:solidFill>
                <a:sym typeface="Symbol"/>
              </a:rPr>
              <a:t>e</a:t>
            </a:r>
            <a:r>
              <a:rPr lang="en-US" sz="1600" i="1" baseline="-25000" dirty="0" err="1">
                <a:solidFill>
                  <a:srgbClr val="CC00CC"/>
                </a:solidFill>
                <a:sym typeface="Symbol"/>
              </a:rPr>
              <a:t>i</a:t>
            </a:r>
            <a:r>
              <a:rPr lang="en-US" sz="1600" dirty="0" err="1">
                <a:solidFill>
                  <a:srgbClr val="CC00CC"/>
                </a:solidFill>
                <a:sym typeface="Symbol"/>
              </a:rPr>
              <a:t>,</a:t>
            </a:r>
            <a:r>
              <a:rPr lang="en-US" sz="1600" i="1" dirty="0" err="1">
                <a:solidFill>
                  <a:srgbClr val="CC00CC"/>
                </a:solidFill>
                <a:sym typeface="Symbol"/>
              </a:rPr>
              <a:t>e</a:t>
            </a:r>
            <a:r>
              <a:rPr lang="en-US" sz="1600" dirty="0">
                <a:solidFill>
                  <a:srgbClr val="CC00CC"/>
                </a:solidFill>
                <a:sym typeface="Symbol"/>
              </a:rPr>
              <a:t>) 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]</a:t>
            </a:r>
            <a:r>
              <a:rPr lang="en-US" sz="1600" dirty="0">
                <a:solidFill>
                  <a:srgbClr val="CC00CC"/>
                </a:solidFill>
                <a:sym typeface="Symbol"/>
              </a:rPr>
              <a:t> - </a:t>
            </a:r>
            <a:r>
              <a:rPr lang="en-US" sz="1600" dirty="0" err="1">
                <a:solidFill>
                  <a:srgbClr val="CC00CC"/>
                </a:solidFill>
                <a:sym typeface="Symbol"/>
              </a:rPr>
              <a:t>max</a:t>
            </a:r>
            <a:r>
              <a:rPr lang="en-US" sz="1600" i="1" baseline="-25000" dirty="0" err="1">
                <a:solidFill>
                  <a:srgbClr val="CC00CC"/>
                </a:solidFill>
                <a:sym typeface="Symbol"/>
              </a:rPr>
              <a:t>a</a:t>
            </a:r>
            <a:r>
              <a:rPr lang="en-US" sz="1600" dirty="0">
                <a:solidFill>
                  <a:srgbClr val="CC00CC"/>
                </a:solidFill>
                <a:sym typeface="Symbol"/>
              </a:rPr>
              <a:t> EU(</a:t>
            </a:r>
            <a:r>
              <a:rPr lang="en-US" sz="1600" i="1" dirty="0" err="1">
                <a:solidFill>
                  <a:srgbClr val="CC00CC"/>
                </a:solidFill>
                <a:sym typeface="Symbol"/>
              </a:rPr>
              <a:t>a</a:t>
            </a:r>
            <a:r>
              <a:rPr lang="en-US" sz="1600" dirty="0" err="1">
                <a:solidFill>
                  <a:srgbClr val="CC00CC"/>
                </a:solidFill>
                <a:sym typeface="Symbol"/>
              </a:rPr>
              <a:t>|</a:t>
            </a:r>
            <a:r>
              <a:rPr lang="en-US" sz="1600" i="1" dirty="0" err="1">
                <a:solidFill>
                  <a:srgbClr val="CC00CC"/>
                </a:solidFill>
                <a:sym typeface="Symbol"/>
              </a:rPr>
              <a:t>e</a:t>
            </a:r>
            <a:r>
              <a:rPr lang="en-US" sz="1600" dirty="0">
                <a:solidFill>
                  <a:srgbClr val="CC00CC"/>
                </a:solidFill>
                <a:sym typeface="Symbol"/>
              </a:rPr>
              <a:t>) </a:t>
            </a:r>
          </a:p>
          <a:p>
            <a:pPr marL="914353" lvl="2" indent="0">
              <a:lnSpc>
                <a:spcPct val="80000"/>
              </a:lnSpc>
              <a:buNone/>
            </a:pPr>
            <a:endParaRPr lang="en-US" sz="1600" dirty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endParaRPr lang="en-US" sz="16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marL="914353" lvl="2" indent="0">
              <a:lnSpc>
                <a:spcPct val="80000"/>
              </a:lnSpc>
              <a:buNone/>
            </a:pPr>
            <a:endParaRPr lang="en-US" sz="1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08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with unknown preferences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reality the assumption that we can write down our exact preferences for the machine to optimize is false</a:t>
            </a:r>
          </a:p>
          <a:p>
            <a:r>
              <a:rPr lang="en-US" dirty="0">
                <a:solidFill>
                  <a:srgbClr val="000090"/>
                </a:solidFill>
                <a:sym typeface="Symbol"/>
              </a:rPr>
              <a:t>A machine optimizing the wrong preferences causes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fld id="{451BBA2E-7FD9-46B8-A226-C36B49A97BF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7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1372" y="4883676"/>
            <a:ext cx="11184565" cy="2092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121915" tIns="60957" rIns="121915" bIns="60957" rtlCol="0">
            <a:spAutoFit/>
          </a:bodyPr>
          <a:lstStyle/>
          <a:p>
            <a:pPr algn="ctr"/>
            <a:r>
              <a:rPr lang="en-US" sz="6400" dirty="0">
                <a:solidFill>
                  <a:srgbClr val="FFFFFF"/>
                </a:solidFill>
                <a:latin typeface="Helvetica"/>
                <a:cs typeface="Helvetica"/>
              </a:rPr>
              <a:t>I’m sorry, Dave, I’m afraid I </a:t>
            </a:r>
          </a:p>
          <a:p>
            <a:pPr algn="ctr"/>
            <a:r>
              <a:rPr lang="en-US" sz="6400" dirty="0">
                <a:solidFill>
                  <a:srgbClr val="FFFFFF"/>
                </a:solidFill>
                <a:latin typeface="Helvetica"/>
                <a:cs typeface="Helvetica"/>
              </a:rPr>
              <a:t>can’t do that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31800"/>
            <a:ext cx="12192000" cy="91760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1372" y="5867401"/>
            <a:ext cx="11184565" cy="1918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121915" tIns="60957" rIns="121915" bIns="60957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800" dirty="0">
                <a:solidFill>
                  <a:srgbClr val="FFFFFF"/>
                </a:solidFill>
                <a:latin typeface="Helvetica"/>
                <a:cs typeface="Helvetica"/>
              </a:rPr>
              <a:t>I’m sorry, Dave, I’m afraid I can’t do that</a:t>
            </a:r>
          </a:p>
          <a:p>
            <a:pPr algn="ctr">
              <a:lnSpc>
                <a:spcPct val="80000"/>
              </a:lnSpc>
            </a:pPr>
            <a:endParaRPr lang="en-US" sz="4800" dirty="0">
              <a:solidFill>
                <a:srgbClr val="FFFFFF"/>
              </a:solidFill>
              <a:latin typeface="Helvetica"/>
              <a:cs typeface="Helvetica"/>
            </a:endParaRPr>
          </a:p>
          <a:p>
            <a:pPr algn="ctr">
              <a:lnSpc>
                <a:spcPct val="80000"/>
              </a:lnSpc>
            </a:pPr>
            <a:r>
              <a:rPr lang="en-US" sz="4800" dirty="0">
                <a:solidFill>
                  <a:srgbClr val="FFFFFF"/>
                </a:solidFill>
                <a:latin typeface="Helvetica"/>
                <a:cs typeface="Helvetic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952575"/>
      </p:ext>
    </p:extLst>
  </p:cSld>
  <p:clrMapOvr>
    <a:masterClrMapping/>
  </p:clrMapOvr>
  <p:transition advClick="0" advTm="20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BA2D7-4D4C-2643-AABC-5A3D274BA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949A43-A159-D14D-8D90-6C15702EC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fld id="{451BBA2E-7FD9-46B8-A226-C36B49A97BFD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Online Media 4" descr="HAL 9000: &quot;I'm sorry Dave, I'm afraid I can't do that&quot;">
            <a:hlinkClick r:id="" action="ppaction://media"/>
            <a:extLst>
              <a:ext uri="{FF2B5EF4-FFF2-40B4-BE49-F238E27FC236}">
                <a16:creationId xmlns:a16="http://schemas.microsoft.com/office/drawing/2014/main" id="{087F1848-2B92-B340-8E76-A4F73AB97BD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516184" y="2196069"/>
            <a:ext cx="4823935" cy="272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53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with unknown preferences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reality the assumption that we can write down our exact preferences for the machine to optimize is false</a:t>
            </a:r>
          </a:p>
          <a:p>
            <a:r>
              <a:rPr lang="en-US" dirty="0">
                <a:solidFill>
                  <a:srgbClr val="000090"/>
                </a:solidFill>
                <a:sym typeface="Symbol"/>
              </a:rPr>
              <a:t>A machine optimizing the wrong preferences causes problems</a:t>
            </a:r>
          </a:p>
          <a:p>
            <a:r>
              <a:rPr lang="en-US" dirty="0">
                <a:solidFill>
                  <a:srgbClr val="000090"/>
                </a:solidFill>
                <a:sym typeface="Symbol"/>
              </a:rPr>
              <a:t>A machine that is explicitly uncertain about the human’s preferences will defer to the human (e.g., allow itself to be switched off)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fld id="{451BBA2E-7FD9-46B8-A226-C36B49A97BF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4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=  template TPT1  env TPENV1  fore 0  back 16777215  eqnno 1"/>
  <p:tag name="FILENAME" val="TP_tmp"/>
  <p:tag name="ORIGWIDTH" val="7"/>
  <p:tag name="PICTUREFILESIZE" val="16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(S_{t+1} = s' | S_t = s_t, A_t = a_t, S_{t-1}=s_{t-1},A_{t-1}, \ldots S_0 = s_0)  template TPT1  env TPENV1  fore 0  back 16777215  eqnno 1"/>
  <p:tag name="FILENAME" val="TP_tmp"/>
  <p:tag name="ORIGWIDTH" val="259"/>
  <p:tag name="PICTUREFILESIZE" val="824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(S_{t+1} = s' | S_t = s_t, A_t = a_t)  template TPT1  env TPENV1  fore 0  back 16777215  eqnno 1"/>
  <p:tag name="FILENAME" val="TP_tmp"/>
  <p:tag name="ORIGWIDTH" val="126"/>
  <p:tag name="PICTUREFILESIZE" val="4726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Calibri"/>
            <a:cs typeface="Calibri"/>
          </a:defRPr>
        </a:defPPr>
      </a:lstStyle>
    </a:txDef>
  </a:objectDefaults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3 -- a-star search</Template>
  <TotalTime>64354</TotalTime>
  <Words>1911</Words>
  <Application>Microsoft Macintosh PowerPoint</Application>
  <PresentationFormat>Widescreen</PresentationFormat>
  <Paragraphs>315</Paragraphs>
  <Slides>27</Slides>
  <Notes>12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cmmi10</vt:lpstr>
      <vt:lpstr>Arial</vt:lpstr>
      <vt:lpstr>Calibri</vt:lpstr>
      <vt:lpstr>Cambria Math</vt:lpstr>
      <vt:lpstr>Helvetica</vt:lpstr>
      <vt:lpstr>Times New Roman</vt:lpstr>
      <vt:lpstr>Wingdings</vt:lpstr>
      <vt:lpstr>dan-berkeley-nlp-v1</vt:lpstr>
      <vt:lpstr>CS 188: Artificial Intelligence </vt:lpstr>
      <vt:lpstr>Recap: Decision Networks</vt:lpstr>
      <vt:lpstr>Recap: Decision Networks</vt:lpstr>
      <vt:lpstr>Recap: Decision Networks</vt:lpstr>
      <vt:lpstr>Recap: Decision Networks</vt:lpstr>
      <vt:lpstr>Decisions with unknown preferences</vt:lpstr>
      <vt:lpstr>PowerPoint Presentation</vt:lpstr>
      <vt:lpstr>PowerPoint Presentation</vt:lpstr>
      <vt:lpstr>Decisions with unknown preferences</vt:lpstr>
      <vt:lpstr>Off-switch problem (example)</vt:lpstr>
      <vt:lpstr>Off-switch problem (general proof)</vt:lpstr>
      <vt:lpstr>Sequential decisions under uncertainty</vt:lpstr>
      <vt:lpstr>Markov Decision Process (MDP)</vt:lpstr>
      <vt:lpstr>Markov Decision Process (MDP)</vt:lpstr>
      <vt:lpstr>Example: Grid World</vt:lpstr>
      <vt:lpstr>Policies</vt:lpstr>
      <vt:lpstr>Optimal policy for r&gt;0</vt:lpstr>
      <vt:lpstr>Optimal policy for r&gt;0</vt:lpstr>
      <vt:lpstr>Sample Optimal Policies</vt:lpstr>
      <vt:lpstr>Utilities of Sequences</vt:lpstr>
      <vt:lpstr>Utilities of Sequences</vt:lpstr>
      <vt:lpstr>Stationary Preferences</vt:lpstr>
      <vt:lpstr>Discounting</vt:lpstr>
      <vt:lpstr>Quiz: Discounting</vt:lpstr>
      <vt:lpstr>The utility of a policy</vt:lpstr>
      <vt:lpstr>Optimal Quantities</vt:lpstr>
      <vt:lpstr>Bellman equations (Shapley, 1953)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Dawn Dawn</cp:lastModifiedBy>
  <cp:revision>2785</cp:revision>
  <cp:lastPrinted>2014-02-13T17:51:45Z</cp:lastPrinted>
  <dcterms:created xsi:type="dcterms:W3CDTF">2004-08-27T04:16:05Z</dcterms:created>
  <dcterms:modified xsi:type="dcterms:W3CDTF">2021-03-19T11:31:05Z</dcterms:modified>
</cp:coreProperties>
</file>