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0"/>
  </p:notesMasterIdLst>
  <p:handoutMasterIdLst>
    <p:handoutMasterId r:id="rId31"/>
  </p:handoutMasterIdLst>
  <p:sldIdLst>
    <p:sldId id="893" r:id="rId2"/>
    <p:sldId id="989" r:id="rId3"/>
    <p:sldId id="988" r:id="rId4"/>
    <p:sldId id="991" r:id="rId5"/>
    <p:sldId id="990" r:id="rId6"/>
    <p:sldId id="983" r:id="rId7"/>
    <p:sldId id="984" r:id="rId8"/>
    <p:sldId id="985" r:id="rId9"/>
    <p:sldId id="987" r:id="rId10"/>
    <p:sldId id="986" r:id="rId11"/>
    <p:sldId id="992" r:id="rId12"/>
    <p:sldId id="970" r:id="rId13"/>
    <p:sldId id="993" r:id="rId14"/>
    <p:sldId id="903" r:id="rId15"/>
    <p:sldId id="904" r:id="rId16"/>
    <p:sldId id="905" r:id="rId17"/>
    <p:sldId id="906" r:id="rId18"/>
    <p:sldId id="907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15" r:id="rId27"/>
    <p:sldId id="916" r:id="rId28"/>
    <p:sldId id="994" r:id="rId29"/>
  </p:sldIdLst>
  <p:sldSz cx="12192000" cy="6858000"/>
  <p:notesSz cx="7099300" cy="10234613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CC00CC"/>
    <a:srgbClr val="0000FF"/>
    <a:srgbClr val="008000"/>
    <a:srgbClr val="8FAAFF"/>
    <a:srgbClr val="7F2727"/>
    <a:srgbClr val="0066FF"/>
    <a:srgbClr val="B8EAC0"/>
    <a:srgbClr val="A3FFCD"/>
    <a:srgbClr val="A50021"/>
    <a:srgbClr val="7D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78518" autoAdjust="0"/>
  </p:normalViewPr>
  <p:slideViewPr>
    <p:cSldViewPr>
      <p:cViewPr varScale="1">
        <p:scale>
          <a:sx n="89" d="100"/>
          <a:sy n="89" d="100"/>
        </p:scale>
        <p:origin x="1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370EF009-23CE-4081-AF56-082D82CEF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905" y="4862233"/>
            <a:ext cx="5677492" cy="460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72CC9163-7EC6-4747-8782-88871FDBE1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  <a:p>
            <a:r>
              <a:rPr lang="en-US" dirty="0"/>
              <a:t>Next: .8*.9=.72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4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  <a:p>
            <a:r>
              <a:rPr lang="en-US" dirty="0"/>
              <a:t>Just went up – because you can try to get back now if you get carried out by the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9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35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2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4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29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8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6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0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5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2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1: left, left, left</a:t>
            </a:r>
          </a:p>
          <a:p>
            <a:r>
              <a:rPr lang="en-US" dirty="0"/>
              <a:t>Quiz 2: left, left, right</a:t>
            </a:r>
          </a:p>
          <a:p>
            <a:r>
              <a:rPr lang="en-US" dirty="0"/>
              <a:t>Quiz 3: \gamma^3 * 10 = \gamma, \gamma = 0.1^1/2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[Note:</a:t>
            </a:r>
            <a:r>
              <a:rPr lang="en-US" baseline="0" dirty="0"/>
              <a:t> this demo doesn’t show anything in action, just pops up V and Q values.]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4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[Note:</a:t>
            </a:r>
            <a:r>
              <a:rPr lang="en-US" baseline="0" dirty="0"/>
              <a:t> this demo doesn’t show anything in action, just pops up V and Q values.]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3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1544224"/>
            <a:ext cx="7510462" cy="4018097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12395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MDP II: Value/Policy Iteration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equations </a:t>
            </a:r>
            <a:r>
              <a:rPr lang="en-US" sz="2400" dirty="0"/>
              <a:t>(Shapley, 1953)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value/utility of a state is</a:t>
            </a:r>
          </a:p>
          <a:p>
            <a:pPr lvl="1"/>
            <a:r>
              <a:rPr lang="en-US" sz="2400" dirty="0"/>
              <a:t>The expected reward for the next transition plus the discounted value/utility of the next state, assuming the agent chooses the optimal action</a:t>
            </a:r>
          </a:p>
          <a:p>
            <a:pPr lvl="1"/>
            <a:endParaRPr lang="en-US" sz="2400" dirty="0"/>
          </a:p>
          <a:p>
            <a:r>
              <a:rPr lang="en-US" sz="2800" dirty="0"/>
              <a:t>Hence we have a recursive definition of value (Bellman equation):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Similarly, Bellman equation for Q-functions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2800" dirty="0"/>
              <a:t>     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EDCE7-0DFF-F345-8992-9799F2F8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86200"/>
            <a:ext cx="3016469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2064A-4E2C-C042-8260-AA5831D29043}"/>
              </a:ext>
            </a:extLst>
          </p:cNvPr>
          <p:cNvSpPr txBox="1"/>
          <p:nvPr/>
        </p:nvSpPr>
        <p:spPr>
          <a:xfrm>
            <a:off x="1365441" y="39183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U(s) =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A7D00-EB5B-104B-8775-4652EFE1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410200"/>
            <a:ext cx="4120548" cy="8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5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383C-6175-A346-9EE5-24926E0C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ADC7-9995-9741-AEBB-D60CDD4B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  <a:p>
            <a:endParaRPr lang="en-US" dirty="0"/>
          </a:p>
          <a:p>
            <a:r>
              <a:rPr lang="en-US" dirty="0"/>
              <a:t>Policy iteration</a:t>
            </a:r>
          </a:p>
        </p:txBody>
      </p:sp>
    </p:spTree>
    <p:extLst>
      <p:ext uri="{BB962C8B-B14F-4D97-AF65-F5344CB8AC3E}">
        <p14:creationId xmlns:p14="http://schemas.microsoft.com/office/powerpoint/2010/main" val="238426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1600200"/>
            <a:ext cx="6067425" cy="4200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26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Start with (say)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U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(s) = 0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and some termination parameter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</a:t>
            </a:r>
            <a:endParaRPr lang="en-US" sz="2400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Repeat until convergence (i.e., until all updates smaller than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</a:t>
            </a:r>
            <a:r>
              <a:rPr lang="en-US" sz="2400" dirty="0"/>
              <a:t> )</a:t>
            </a: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Do a </a:t>
            </a:r>
            <a:r>
              <a:rPr lang="en-US" sz="2400" b="1" i="1" dirty="0">
                <a:solidFill>
                  <a:srgbClr val="FF0000"/>
                </a:solidFill>
                <a:ea typeface="ＭＳ Ｐゴシック" pitchFamily="34" charset="-128"/>
              </a:rPr>
              <a:t>Bellman update </a:t>
            </a:r>
            <a:r>
              <a:rPr lang="en-US" sz="2400" dirty="0">
                <a:ea typeface="ＭＳ Ｐゴシック" pitchFamily="34" charset="-128"/>
              </a:rPr>
              <a:t>(essentially one ply of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) from each state:</a:t>
            </a:r>
          </a:p>
          <a:p>
            <a:pPr marL="457176" lvl="1" indent="0">
              <a:lnSpc>
                <a:spcPct val="80000"/>
              </a:lnSpc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  <a:sym typeface="Symbol" pitchFamily="18" charset="2"/>
              </a:rPr>
              <a:t>k+1</a:t>
            </a:r>
            <a:r>
              <a:rPr lang="en-US" sz="2400" dirty="0">
                <a:solidFill>
                  <a:srgbClr val="CC00CC"/>
                </a:solidFill>
              </a:rPr>
              <a:t>(s)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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C00CC"/>
                </a:solidFill>
                <a:latin typeface="Calibri"/>
                <a:cs typeface="Calibri"/>
              </a:rPr>
              <a:t>max</a:t>
            </a:r>
            <a:r>
              <a:rPr lang="en-US" sz="2400" baseline="-25000" dirty="0" err="1">
                <a:solidFill>
                  <a:srgbClr val="CC00CC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CC00CC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s’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(s’ | 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a,s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[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s,a,s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’)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+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 err="1">
                <a:solidFill>
                  <a:srgbClr val="CC00CC"/>
                </a:solidFill>
                <a:ea typeface="ＭＳ Ｐゴシック" pitchFamily="34" charset="-128"/>
              </a:rPr>
              <a:t>γ</a:t>
            </a:r>
            <a:r>
              <a:rPr lang="en-US" sz="2400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(s’) ]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marL="457176" lvl="1" indent="0">
              <a:lnSpc>
                <a:spcPct val="8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Theorem: will converge to unique optimal values</a:t>
            </a: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Runtime per iteration?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Complexity of each iteration: O(S</a:t>
            </a:r>
            <a:r>
              <a:rPr lang="en-US" sz="2000" baseline="30000" dirty="0">
                <a:ea typeface="ＭＳ Ｐゴシック" pitchFamily="34" charset="-128"/>
              </a:rPr>
              <a:t>2</a:t>
            </a:r>
            <a:r>
              <a:rPr lang="en-US" sz="2000" dirty="0">
                <a:ea typeface="ＭＳ Ｐゴシック" pitchFamily="34" charset="-128"/>
              </a:rPr>
              <a:t>A)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9296400" y="2819400"/>
            <a:ext cx="1828800" cy="1143000"/>
          </a:xfrm>
          <a:prstGeom prst="wedgeRoundRectCallout">
            <a:avLst>
              <a:gd name="adj1" fmla="val -152498"/>
              <a:gd name="adj2" fmla="val -37079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kern="0" dirty="0">
                <a:solidFill>
                  <a:srgbClr val="CC00CC"/>
                </a:solidFill>
                <a:latin typeface="Calibri" pitchFamily="34" charset="0"/>
              </a:rPr>
              <a:t>U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</a:rPr>
              <a:t> 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 B</a:t>
            </a:r>
            <a:r>
              <a:rPr lang="en-US" sz="3200" b="1" i="1" kern="0" dirty="0">
                <a:solidFill>
                  <a:srgbClr val="CC00CC"/>
                </a:solidFill>
                <a:latin typeface="Calibri" pitchFamily="34" charset="0"/>
              </a:rPr>
              <a:t>U</a:t>
            </a:r>
            <a:endParaRPr lang="en-US" sz="2400" dirty="0">
              <a:solidFill>
                <a:srgbClr val="CC00CC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51193" y="3547533"/>
            <a:ext cx="2590362" cy="2754586"/>
            <a:chOff x="2400" y="1401"/>
            <a:chExt cx="1183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a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solidFill>
                    <a:srgbClr val="008000"/>
                  </a:solidFill>
                  <a:latin typeface="Calibri"/>
                  <a:cs typeface="Calibri"/>
                </a:rPr>
                <a:t>s,</a:t>
              </a:r>
              <a:r>
                <a:rPr lang="en-US" sz="2400" dirty="0" err="1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a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71" y="2277"/>
              <a:ext cx="43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</a:t>
              </a:r>
              <a:r>
                <a:rPr lang="en-US" sz="2400" dirty="0" err="1">
                  <a:latin typeface="Calibri"/>
                  <a:cs typeface="Calibri"/>
                  <a:sym typeface="Symbol" pitchFamily="18" charset="2"/>
                </a:rPr>
                <a:t>a</a:t>
              </a:r>
              <a:r>
                <a:rPr lang="en-US" sz="2400" dirty="0" err="1">
                  <a:latin typeface="Calibri"/>
                  <a:cs typeface="Calibri"/>
                </a:rPr>
                <a:t>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687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CD5E5-3410-BD48-834A-30713721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214838"/>
            <a:ext cx="4517209" cy="66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3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95536-E5AB-A542-8815-5C2E0EF60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14838"/>
            <a:ext cx="4517209" cy="66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1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6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6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8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Recap: Markov Decision Process (MDP)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81600"/>
          </a:xfrm>
        </p:spPr>
        <p:txBody>
          <a:bodyPr/>
          <a:lstStyle/>
          <a:p>
            <a:r>
              <a:rPr lang="en-US" altLang="ja-JP" sz="2400" dirty="0">
                <a:ea typeface="ＭＳ Ｐゴシック" pitchFamily="34" charset="-128"/>
              </a:rPr>
              <a:t>What is a Markov Decision Process?</a:t>
            </a:r>
          </a:p>
          <a:p>
            <a:pPr marL="0" indent="0"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4579" name="Picture 2" descr="\\.host\Shared Folders\Shared with PC\images\Mark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0" y="1447800"/>
            <a:ext cx="2143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Andrey</a:t>
            </a:r>
            <a:r>
              <a:rPr lang="en-US" dirty="0">
                <a:latin typeface="Calibri" pitchFamily="34" charset="0"/>
              </a:rPr>
              <a:t> Markov (1856-1922)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5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4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6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6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0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4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7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7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 will converge?*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4729164"/>
          </a:xfrm>
        </p:spPr>
        <p:txBody>
          <a:bodyPr/>
          <a:lstStyle/>
          <a:p>
            <a:r>
              <a:rPr lang="en-US" dirty="0"/>
              <a:t>New concept: </a:t>
            </a:r>
            <a:r>
              <a:rPr lang="en-US" b="1" i="1" dirty="0">
                <a:solidFill>
                  <a:srgbClr val="FF0000"/>
                </a:solidFill>
              </a:rPr>
              <a:t>contraction</a:t>
            </a:r>
          </a:p>
          <a:p>
            <a:pPr lvl="1"/>
            <a:r>
              <a:rPr lang="en-US" dirty="0"/>
              <a:t>If some operator </a:t>
            </a:r>
            <a:r>
              <a:rPr lang="en-US" dirty="0">
                <a:solidFill>
                  <a:srgbClr val="CC00CC"/>
                </a:solidFill>
              </a:rPr>
              <a:t>F</a:t>
            </a:r>
            <a:r>
              <a:rPr lang="en-US" dirty="0"/>
              <a:t> is a contraction by a factor, it brings any pair of objects </a:t>
            </a:r>
            <a:r>
              <a:rPr lang="en-US" b="1" i="1" dirty="0">
                <a:solidFill>
                  <a:srgbClr val="0000FF"/>
                </a:solidFill>
              </a:rPr>
              <a:t>closer</a:t>
            </a:r>
            <a:r>
              <a:rPr lang="en-US" dirty="0"/>
              <a:t> to each other (according to some metric </a:t>
            </a:r>
            <a:r>
              <a:rPr lang="en-US" dirty="0">
                <a:solidFill>
                  <a:srgbClr val="CC00CC"/>
                </a:solidFill>
              </a:rPr>
              <a:t>d( , )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any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CC00CC"/>
                </a:solidFill>
              </a:rPr>
              <a:t>y  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d(</a:t>
            </a:r>
            <a:r>
              <a:rPr lang="en-US" dirty="0" err="1">
                <a:solidFill>
                  <a:srgbClr val="CC00CC"/>
                </a:solidFill>
              </a:rPr>
              <a:t>Fx,Fy</a:t>
            </a:r>
            <a:r>
              <a:rPr lang="en-US" dirty="0">
                <a:solidFill>
                  <a:srgbClr val="CC00CC"/>
                </a:solidFill>
              </a:rPr>
              <a:t>)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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c d(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/>
              <a:t>where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c &lt;1</a:t>
            </a:r>
            <a:endParaRPr lang="en-US" dirty="0">
              <a:solidFill>
                <a:srgbClr val="CC00CC"/>
              </a:solidFill>
            </a:endParaRP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</a:rPr>
              <a:t>F</a:t>
            </a:r>
            <a:r>
              <a:rPr lang="en-US" dirty="0"/>
              <a:t> is a contraction it has a unique fixed point </a:t>
            </a:r>
            <a:r>
              <a:rPr lang="en-US" dirty="0">
                <a:solidFill>
                  <a:srgbClr val="CC00CC"/>
                </a:solidFill>
              </a:rPr>
              <a:t>z</a:t>
            </a:r>
            <a:r>
              <a:rPr lang="en-US" dirty="0"/>
              <a:t> (i.e., </a:t>
            </a:r>
            <a:r>
              <a:rPr lang="en-US" dirty="0" err="1">
                <a:solidFill>
                  <a:srgbClr val="CC00CC"/>
                </a:solidFill>
              </a:rPr>
              <a:t>Fz</a:t>
            </a:r>
            <a:r>
              <a:rPr lang="en-US" dirty="0">
                <a:solidFill>
                  <a:srgbClr val="CC00CC"/>
                </a:solidFill>
              </a:rPr>
              <a:t>=z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Proof: Suppose it had two fixed points z and z’</a:t>
            </a:r>
          </a:p>
          <a:p>
            <a:pPr lvl="2"/>
            <a:r>
              <a:rPr lang="en-US" dirty="0"/>
              <a:t>Then </a:t>
            </a:r>
            <a:r>
              <a:rPr lang="en-US" dirty="0">
                <a:solidFill>
                  <a:srgbClr val="CC00CC"/>
                </a:solidFill>
              </a:rPr>
              <a:t>d(</a:t>
            </a:r>
            <a:r>
              <a:rPr lang="en-US" dirty="0" err="1">
                <a:solidFill>
                  <a:srgbClr val="CC00CC"/>
                </a:solidFill>
              </a:rPr>
              <a:t>Fz,Fz</a:t>
            </a:r>
            <a:r>
              <a:rPr lang="en-US" dirty="0">
                <a:solidFill>
                  <a:srgbClr val="CC00CC"/>
                </a:solidFill>
              </a:rPr>
              <a:t>’) = d(</a:t>
            </a:r>
            <a:r>
              <a:rPr lang="en-US" dirty="0" err="1">
                <a:solidFill>
                  <a:srgbClr val="CC00CC"/>
                </a:solidFill>
              </a:rPr>
              <a:t>z,z</a:t>
            </a:r>
            <a:r>
              <a:rPr lang="en-US" dirty="0">
                <a:solidFill>
                  <a:srgbClr val="CC00CC"/>
                </a:solidFill>
              </a:rPr>
              <a:t>’)  </a:t>
            </a:r>
            <a:r>
              <a:rPr lang="en-US" spc="-500" dirty="0">
                <a:solidFill>
                  <a:srgbClr val="CC00CC"/>
                </a:solidFill>
              </a:rPr>
              <a:t> </a:t>
            </a:r>
            <a:r>
              <a:rPr lang="en-US" dirty="0"/>
              <a:t>violating the contraction property</a:t>
            </a:r>
          </a:p>
          <a:p>
            <a:r>
              <a:rPr lang="en-US" dirty="0"/>
              <a:t>Reminder: Value iteration is just </a:t>
            </a:r>
            <a:r>
              <a:rPr lang="en-US" b="1" i="1" spc="-500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baseline="-25000" dirty="0">
                <a:solidFill>
                  <a:srgbClr val="CC00CC"/>
                </a:solidFill>
              </a:rPr>
              <a:t>k+1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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B</a:t>
            </a:r>
            <a:r>
              <a:rPr lang="en-US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endParaRPr lang="en-US" dirty="0"/>
          </a:p>
          <a:p>
            <a:r>
              <a:rPr lang="en-US" b="1" dirty="0"/>
              <a:t>The Bellman update </a:t>
            </a:r>
            <a:r>
              <a:rPr lang="en-US" b="1" dirty="0">
                <a:solidFill>
                  <a:srgbClr val="CC00CC"/>
                </a:solidFill>
              </a:rPr>
              <a:t>B</a:t>
            </a:r>
            <a:r>
              <a:rPr lang="en-US" b="1" dirty="0"/>
              <a:t> is a contraction by 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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Metric is the </a:t>
            </a:r>
            <a:r>
              <a:rPr lang="en-US" b="1" i="1" dirty="0">
                <a:solidFill>
                  <a:srgbClr val="FF0000"/>
                </a:solidFill>
              </a:rPr>
              <a:t>max norm</a:t>
            </a:r>
            <a:r>
              <a:rPr lang="en-US" dirty="0">
                <a:solidFill>
                  <a:srgbClr val="000090"/>
                </a:solidFill>
              </a:rPr>
              <a:t>: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spc="-500" dirty="0">
                <a:solidFill>
                  <a:srgbClr val="CC00CC"/>
                </a:solidFill>
              </a:rPr>
              <a:t>V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W</a:t>
            </a:r>
            <a:r>
              <a:rPr lang="en-US" spc="-500" dirty="0">
                <a:solidFill>
                  <a:srgbClr val="CC00CC"/>
                </a:solidFill>
              </a:rPr>
              <a:t>||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CC00CC"/>
                </a:solidFill>
              </a:rPr>
              <a:t>max</a:t>
            </a:r>
            <a:r>
              <a:rPr lang="en-US" baseline="-25000" dirty="0" err="1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 |V(s) – W(s)|</a:t>
            </a:r>
          </a:p>
          <a:p>
            <a:pPr lvl="1"/>
            <a:r>
              <a:rPr lang="en-US" dirty="0"/>
              <a:t>Proof: follows from definition of </a:t>
            </a:r>
            <a:r>
              <a:rPr lang="en-US" dirty="0">
                <a:solidFill>
                  <a:srgbClr val="CC00CC"/>
                </a:solidFill>
              </a:rPr>
              <a:t>B</a:t>
            </a:r>
            <a:r>
              <a:rPr lang="en-US" dirty="0"/>
              <a:t>, i.e., Bellman equation</a:t>
            </a:r>
            <a:endParaRPr lang="en-US" dirty="0">
              <a:solidFill>
                <a:srgbClr val="00009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763000" y="2590800"/>
            <a:ext cx="3429000" cy="457200"/>
          </a:xfrm>
          <a:prstGeom prst="wedgeRoundRectCallout">
            <a:avLst>
              <a:gd name="adj1" fmla="val -109016"/>
              <a:gd name="adj2" fmla="val -3183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E.g., </a:t>
            </a:r>
            <a:r>
              <a:rPr lang="en-US" dirty="0" err="1">
                <a:solidFill>
                  <a:srgbClr val="CC00CC"/>
                </a:solidFill>
              </a:rPr>
              <a:t>Fx</a:t>
            </a:r>
            <a:r>
              <a:rPr lang="en-US" dirty="0">
                <a:solidFill>
                  <a:srgbClr val="CC00CC"/>
                </a:solidFill>
              </a:rPr>
              <a:t> = x/2</a:t>
            </a:r>
          </a:p>
        </p:txBody>
      </p:sp>
    </p:spTree>
    <p:extLst>
      <p:ext uri="{BB962C8B-B14F-4D97-AF65-F5344CB8AC3E}">
        <p14:creationId xmlns:p14="http://schemas.microsoft.com/office/powerpoint/2010/main" val="3039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Recap: Markov Decision Process (MDP)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81600"/>
          </a:xfrm>
        </p:spPr>
        <p:txBody>
          <a:bodyPr/>
          <a:lstStyle/>
          <a:p>
            <a:r>
              <a:rPr lang="en-US" altLang="ja-JP" sz="2400" dirty="0">
                <a:ea typeface="ＭＳ Ｐゴシック" pitchFamily="34" charset="-128"/>
              </a:rPr>
              <a:t>What is a Markov Decision Process?</a:t>
            </a:r>
          </a:p>
          <a:p>
            <a:pPr lvl="1"/>
            <a:r>
              <a:rPr lang="en-US" altLang="ja-JP" sz="2000" dirty="0">
                <a:ea typeface="ＭＳ Ｐゴシック" pitchFamily="34" charset="-128"/>
              </a:rPr>
              <a:t>State transition model is </a:t>
            </a:r>
            <a:r>
              <a:rPr lang="en-US" altLang="ja-JP" sz="2000" dirty="0" err="1">
                <a:ea typeface="ＭＳ Ｐゴシック" pitchFamily="34" charset="-128"/>
              </a:rPr>
              <a:t>markov</a:t>
            </a:r>
            <a:endParaRPr lang="en-US" altLang="ja-JP" sz="2000" dirty="0">
              <a:ea typeface="ＭＳ Ｐゴシック" pitchFamily="34" charset="-128"/>
            </a:endParaRPr>
          </a:p>
          <a:p>
            <a:pPr lvl="1"/>
            <a:r>
              <a:rPr lang="en-US" altLang="ja-JP" sz="2000" dirty="0">
                <a:ea typeface="ＭＳ Ｐゴシック" pitchFamily="34" charset="-128"/>
              </a:rPr>
              <a:t>Utility function is additive discounted rewards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An MDP is defined by: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set of states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set of actions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a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A</a:t>
            </a:r>
            <a:endParaRPr lang="en-US" sz="2000" i="1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transition model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T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a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altLang="ja-JP" sz="2000" dirty="0">
                <a:solidFill>
                  <a:srgbClr val="CC00CC"/>
                </a:solidFill>
                <a:ea typeface="ＭＳ Ｐゴシック" pitchFamily="34" charset="-128"/>
              </a:rPr>
              <a:t>’)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Probability that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 a</a:t>
            </a:r>
            <a:r>
              <a:rPr lang="en-US" sz="1800" dirty="0">
                <a:ea typeface="ＭＳ Ｐゴシック" pitchFamily="34" charset="-128"/>
              </a:rPr>
              <a:t> from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 s</a:t>
            </a:r>
            <a:r>
              <a:rPr lang="en-US" sz="1800" dirty="0">
                <a:ea typeface="ＭＳ Ｐゴシック" pitchFamily="34" charset="-128"/>
              </a:rPr>
              <a:t> leads to 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’</a:t>
            </a:r>
            <a:r>
              <a:rPr lang="en-US" sz="1800" dirty="0">
                <a:ea typeface="ＭＳ Ｐゴシック" pitchFamily="34" charset="-128"/>
              </a:rPr>
              <a:t>, i.e.,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P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altLang="ja-JP" sz="1800" dirty="0">
                <a:solidFill>
                  <a:srgbClr val="CC00CC"/>
                </a:solidFill>
                <a:ea typeface="ＭＳ Ｐゴシック" pitchFamily="34" charset="-128"/>
              </a:rPr>
              <a:t>’|</a:t>
            </a:r>
            <a:r>
              <a:rPr lang="en-US" altLang="ja-JP" sz="1800" i="1" dirty="0">
                <a:solidFill>
                  <a:srgbClr val="CC00CC"/>
                </a:solidFill>
                <a:ea typeface="ＭＳ Ｐゴシック" pitchFamily="34" charset="-128"/>
              </a:rPr>
              <a:t> s</a:t>
            </a:r>
            <a:r>
              <a:rPr lang="en-US" altLang="ja-JP" sz="1800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altLang="ja-JP" sz="1800" i="1" dirty="0">
                <a:solidFill>
                  <a:srgbClr val="CC00CC"/>
                </a:solidFill>
                <a:ea typeface="ＭＳ Ｐゴシック" pitchFamily="34" charset="-128"/>
              </a:rPr>
              <a:t>a</a:t>
            </a:r>
            <a:r>
              <a:rPr lang="en-US" altLang="ja-JP" sz="18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reward function 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s, a, s’</a:t>
            </a:r>
            <a:r>
              <a:rPr lang="en-US" altLang="ja-JP" sz="1800" dirty="0">
                <a:solidFill>
                  <a:srgbClr val="CC00CC"/>
                </a:solidFill>
                <a:ea typeface="ＭＳ Ｐゴシック" pitchFamily="34" charset="-128"/>
              </a:rPr>
              <a:t>) for each transition </a:t>
            </a:r>
            <a:endParaRPr lang="en-US" altLang="ja-JP" sz="18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start state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Possibly 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terminal state</a:t>
            </a:r>
            <a:r>
              <a:rPr lang="en-US" sz="2000" dirty="0">
                <a:ea typeface="ＭＳ Ｐゴシック" pitchFamily="34" charset="-128"/>
              </a:rPr>
              <a:t> (or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absorbing</a:t>
            </a:r>
            <a:r>
              <a:rPr lang="en-US" sz="2000" dirty="0">
                <a:ea typeface="ＭＳ Ｐゴシック" pitchFamily="34" charset="-128"/>
              </a:rPr>
              <a:t> state)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Utility function which is additive discounted rewards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marL="457176" lvl="1" indent="0">
              <a:lnSpc>
                <a:spcPct val="8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  <a:p>
            <a:pPr marL="457176" lvl="1" indent="0">
              <a:lnSpc>
                <a:spcPct val="80000"/>
              </a:lnSpc>
              <a:buNone/>
            </a:pPr>
            <a:r>
              <a:rPr lang="en-US" sz="2000" dirty="0">
                <a:ea typeface="ＭＳ Ｐゴシック" pitchFamily="34" charset="-128"/>
              </a:rPr>
              <a:t>     where </a:t>
            </a:r>
            <a:r>
              <a:rPr lang="en-US" sz="2000" dirty="0" err="1">
                <a:solidFill>
                  <a:srgbClr val="CC00CC"/>
                </a:solidFill>
                <a:ea typeface="ＭＳ Ｐゴシック" pitchFamily="34" charset="-128"/>
              </a:rPr>
              <a:t>γ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</a:t>
            </a:r>
            <a:r>
              <a:rPr lang="en-US" sz="2000" dirty="0">
                <a:solidFill>
                  <a:srgbClr val="CC00CC"/>
                </a:solidFill>
              </a:rPr>
              <a:t> [0,1]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 </a:t>
            </a:r>
            <a:r>
              <a:rPr lang="en-US" sz="2000" dirty="0">
                <a:ea typeface="ＭＳ Ｐゴシック" pitchFamily="34" charset="-128"/>
              </a:rPr>
              <a:t>is the </a:t>
            </a:r>
            <a:r>
              <a:rPr lang="en-US" sz="2000" b="1" i="1" dirty="0">
                <a:solidFill>
                  <a:srgbClr val="FF0000"/>
                </a:solidFill>
                <a:ea typeface="ＭＳ Ｐゴシック" pitchFamily="34" charset="-128"/>
              </a:rPr>
              <a:t>discount factor</a:t>
            </a:r>
            <a:endParaRPr lang="en-US" sz="20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4579" name="Picture 2" descr="\\.host\Shared Folders\Shared with PC\images\Mark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0" y="1447800"/>
            <a:ext cx="2143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Andrey</a:t>
            </a:r>
            <a:r>
              <a:rPr lang="en-US" dirty="0">
                <a:latin typeface="Calibri" pitchFamily="34" charset="0"/>
              </a:rPr>
              <a:t> Markov (1856-1922)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503898-7705-0C44-B78D-BA2B83CF8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486400"/>
            <a:ext cx="6324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1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Recap: Policies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524000"/>
            <a:ext cx="4013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295742"/>
            <a:ext cx="5410200" cy="3162994"/>
          </a:xfrm>
          <a:prstGeom prst="rect">
            <a:avLst/>
          </a:prstGeom>
          <a:noFill/>
        </p:spPr>
      </p:pic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6781800" cy="45259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  <a:sym typeface="Symbol" pitchFamily="18" charset="2"/>
              </a:rPr>
              <a:t>What is a policy? </a:t>
            </a: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pitchFamily="34" charset="-128"/>
            </a:endParaRPr>
          </a:p>
          <a:p>
            <a:pPr marL="457176" lvl="1" indent="0">
              <a:buNone/>
            </a:pPr>
            <a:endParaRPr lang="en-US" sz="2000" dirty="0">
              <a:ea typeface="ＭＳ Ｐゴシック" pitchFamily="34" charset="-128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41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Recap: Policies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524000"/>
            <a:ext cx="4013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295742"/>
            <a:ext cx="5410200" cy="3162994"/>
          </a:xfrm>
          <a:prstGeom prst="rect">
            <a:avLst/>
          </a:prstGeom>
          <a:noFill/>
        </p:spPr>
      </p:pic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6781800" cy="45259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  <a:sym typeface="Symbol" pitchFamily="18" charset="2"/>
              </a:rPr>
              <a:t>A policy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 gives an action for each state,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: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 →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A</a:t>
            </a:r>
            <a:endParaRPr lang="en-US" sz="2400" dirty="0">
              <a:ea typeface="ＭＳ Ｐゴシック" pitchFamily="34" charset="-128"/>
              <a:sym typeface="Symbol" pitchFamily="18" charset="2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MDPs, we want an optimal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policy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*: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 →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A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An optimal policy maximizes expected utility</a:t>
            </a:r>
          </a:p>
          <a:p>
            <a:pPr marL="457176" lvl="1" indent="0">
              <a:buNone/>
            </a:pPr>
            <a:endParaRPr lang="en-US" sz="2000" dirty="0">
              <a:ea typeface="ＭＳ Ｐゴシック" pitchFamily="34" charset="-128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85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480800" cy="4729164"/>
          </a:xfrm>
        </p:spPr>
        <p:txBody>
          <a:bodyPr/>
          <a:lstStyle/>
          <a:p>
            <a:r>
              <a:rPr lang="en-US" sz="2800" dirty="0"/>
              <a:t>Given: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Actions: East, West, and Exit (only available in exit states a, e)</a:t>
            </a:r>
          </a:p>
          <a:p>
            <a:pPr lvl="1"/>
            <a:r>
              <a:rPr lang="en-US" sz="2400" dirty="0"/>
              <a:t>Transitions: deterministic</a:t>
            </a:r>
          </a:p>
          <a:p>
            <a:endParaRPr lang="en-US" sz="2800" dirty="0"/>
          </a:p>
          <a:p>
            <a:r>
              <a:rPr lang="en-US" sz="2800" dirty="0"/>
              <a:t>Quiz 1: 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1, what is the optimal policy?</a:t>
            </a:r>
          </a:p>
          <a:p>
            <a:pPr lvl="2"/>
            <a:endParaRPr lang="en-US" sz="2000" dirty="0"/>
          </a:p>
          <a:p>
            <a:r>
              <a:rPr lang="en-US" sz="2800" dirty="0"/>
              <a:t>Quiz 2: 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0.1, what is the optimal policy?</a:t>
            </a:r>
          </a:p>
          <a:p>
            <a:pPr lvl="2"/>
            <a:endParaRPr lang="en-US" sz="2000" dirty="0"/>
          </a:p>
          <a:p>
            <a:r>
              <a:rPr lang="en-US" sz="2800" dirty="0"/>
              <a:t>Quiz 3: For which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>
                <a:latin typeface="cmmi10"/>
                <a:ea typeface="cmmi10"/>
                <a:cs typeface="cmmi10"/>
              </a:rPr>
              <a:t> </a:t>
            </a:r>
            <a:r>
              <a:rPr lang="en-US" sz="2800" dirty="0"/>
              <a:t>are West and East equally good when in state d?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76600" y="1219200"/>
            <a:ext cx="3594100" cy="11684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9372600" y="1676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29600" y="3657600"/>
            <a:ext cx="3289300" cy="685800"/>
            <a:chOff x="7870815" y="3645405"/>
            <a:chExt cx="3289300" cy="685800"/>
          </a:xfrm>
        </p:grpSpPr>
        <p:pic>
          <p:nvPicPr>
            <p:cNvPr id="17" name="Picture 16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29600" y="4572000"/>
            <a:ext cx="3289300" cy="685800"/>
            <a:chOff x="7870815" y="3645405"/>
            <a:chExt cx="3289300" cy="685800"/>
          </a:xfrm>
        </p:grpSpPr>
        <p:pic>
          <p:nvPicPr>
            <p:cNvPr id="21" name="Picture 20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444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utility of a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8204200" cy="4729164"/>
          </a:xfrm>
        </p:spPr>
        <p:txBody>
          <a:bodyPr/>
          <a:lstStyle/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ea typeface="ＭＳ Ｐゴシック" pitchFamily="34" charset="-128"/>
              </a:rPr>
              <a:t>Executing a policy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 </a:t>
            </a:r>
            <a:r>
              <a:rPr lang="en-US" sz="2400" dirty="0">
                <a:ea typeface="ＭＳ Ｐゴシック" pitchFamily="34" charset="-128"/>
              </a:rPr>
              <a:t>from any state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ea typeface="ＭＳ Ｐゴシック" pitchFamily="34" charset="-128"/>
              </a:rPr>
              <a:t> generates a sequence</a:t>
            </a:r>
          </a:p>
          <a:p>
            <a:pPr marL="400029" lvl="2" indent="0">
              <a:buNone/>
            </a:pP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,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…</a:t>
            </a:r>
          </a:p>
          <a:p>
            <a:pPr marL="342882" lvl="1" indent="-342882"/>
            <a:r>
              <a:rPr lang="en-US" sz="2400" dirty="0">
                <a:ea typeface="ＭＳ Ｐゴシック" pitchFamily="34" charset="-128"/>
              </a:rPr>
              <a:t>This corresponds to a sequence of rewards</a:t>
            </a:r>
          </a:p>
          <a:p>
            <a:pPr marL="400029" lvl="2" indent="0">
              <a:buClr>
                <a:srgbClr val="333399"/>
              </a:buClr>
              <a:buNone/>
            </a:pP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R(s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,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, R(s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,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), …</a:t>
            </a:r>
          </a:p>
          <a:p>
            <a:pPr marL="342882" lvl="1" indent="-342882"/>
            <a:r>
              <a:rPr lang="en-US" sz="2400" dirty="0">
                <a:ea typeface="ＭＳ Ｐゴシック" pitchFamily="34" charset="-128"/>
              </a:rPr>
              <a:t>This reward sequence happens with probability</a:t>
            </a:r>
          </a:p>
          <a:p>
            <a:pPr marL="400029" lvl="2" indent="0">
              <a:buClr>
                <a:srgbClr val="333399"/>
              </a:buClr>
              <a:buNone/>
            </a:pP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P(s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| 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 x P(s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| 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 x …</a:t>
            </a:r>
          </a:p>
          <a:p>
            <a:pPr marL="342882" lvl="1" indent="-342882"/>
            <a:r>
              <a:rPr lang="en-US" sz="2400" dirty="0">
                <a:ea typeface="ＭＳ Ｐゴシック" pitchFamily="34" charset="-128"/>
              </a:rPr>
              <a:t>The value (expected utility) of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 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in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ea typeface="ＭＳ Ｐゴシック" pitchFamily="34" charset="-128"/>
              </a:rPr>
              <a:t> is written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U</a:t>
            </a:r>
            <a:r>
              <a:rPr lang="en-US" sz="2400" baseline="30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(s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endParaRPr lang="en-US" sz="2400" dirty="0">
              <a:ea typeface="ＭＳ Ｐゴシック" pitchFamily="34" charset="-128"/>
            </a:endParaRPr>
          </a:p>
          <a:p>
            <a:pPr marL="742929" lvl="2" indent="-342900">
              <a:buClr>
                <a:srgbClr val="333399"/>
              </a:buClr>
            </a:pPr>
            <a:r>
              <a:rPr lang="en-US" dirty="0">
                <a:solidFill>
                  <a:srgbClr val="000090"/>
                </a:solidFill>
                <a:ea typeface="ＭＳ Ｐゴシック" pitchFamily="34" charset="-128"/>
              </a:rPr>
              <a:t>It’s the sum over all possible state sequences of                                   </a:t>
            </a:r>
            <a:r>
              <a:rPr lang="en-US" sz="2000" dirty="0">
                <a:solidFill>
                  <a:srgbClr val="000090"/>
                </a:solidFill>
                <a:ea typeface="ＭＳ Ｐゴシック" pitchFamily="34" charset="-128"/>
              </a:rPr>
              <a:t>(discounted sum of rewards) x (probability of state sequence)</a:t>
            </a:r>
          </a:p>
          <a:p>
            <a:pPr marL="400029" lvl="2" indent="0">
              <a:buClr>
                <a:srgbClr val="333399"/>
              </a:buClr>
              <a:buNone/>
            </a:pP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U</a:t>
            </a:r>
            <a:r>
              <a:rPr lang="en-US" sz="2000" baseline="30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(s</a:t>
            </a:r>
            <a:r>
              <a:rPr lang="en-US" sz="20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r>
              <a:rPr lang="en-US" sz="2000" dirty="0">
                <a:ea typeface="ＭＳ Ｐゴシック" pitchFamily="34" charset="-128"/>
              </a:rPr>
              <a:t> = </a:t>
            </a:r>
            <a:endParaRPr lang="en-US" sz="2000" dirty="0">
              <a:solidFill>
                <a:srgbClr val="000090"/>
              </a:solidFill>
              <a:ea typeface="ＭＳ Ｐゴシック" pitchFamily="34" charset="-128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991600" y="1600200"/>
            <a:ext cx="3048000" cy="2754586"/>
            <a:chOff x="2400" y="1401"/>
            <a:chExt cx="1392" cy="125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23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a</a:t>
              </a:r>
              <a:r>
                <a:rPr lang="en-US" sz="2400" baseline="-25000" dirty="0">
                  <a:solidFill>
                    <a:srgbClr val="0000FF"/>
                  </a:solidFill>
                  <a:latin typeface="Calibri"/>
                  <a:cs typeface="Calibri"/>
                </a:rPr>
                <a:t>0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2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a</a:t>
              </a:r>
              <a:r>
                <a:rPr lang="en-US" sz="2400" baseline="-25000" dirty="0">
                  <a:solidFill>
                    <a:srgbClr val="0000FF"/>
                  </a:solidFill>
                  <a:latin typeface="Calibri"/>
                  <a:cs typeface="Calibri"/>
                </a:rPr>
                <a:t>0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,</a:t>
              </a: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a</a:t>
              </a:r>
              <a:r>
                <a:rPr lang="en-US" sz="2400" baseline="-25000" dirty="0">
                  <a:solidFill>
                    <a:srgbClr val="0000FF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,</a:t>
              </a: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1</a:t>
              </a:r>
              <a:endParaRPr lang="en-US" sz="2400" dirty="0">
                <a:solidFill>
                  <a:srgbClr val="CC00CC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1</a:t>
              </a:r>
              <a:endParaRPr lang="en-US" sz="2400" dirty="0">
                <a:solidFill>
                  <a:srgbClr val="CC00CC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418A841-98A2-8F4A-8E58-73DD216F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5181600"/>
            <a:ext cx="19250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7086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accent2"/>
                </a:solidFill>
                <a:latin typeface="Calibri" pitchFamily="34" charset="0"/>
              </a:rPr>
              <a:t>The optimal policy: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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*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(s) </a:t>
            </a:r>
            <a:r>
              <a:rPr lang="en-US" sz="2800" kern="0" dirty="0">
                <a:latin typeface="Calibri" pitchFamily="34" charset="0"/>
              </a:rPr>
              <a:t>= optimal action from state 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s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latin typeface="Calibri" pitchFamily="34" charset="0"/>
              </a:rPr>
              <a:t>Gives highest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U</a:t>
            </a:r>
            <a:r>
              <a:rPr lang="en-US" sz="3200" baseline="30000" dirty="0">
                <a:solidFill>
                  <a:srgbClr val="CC00CC"/>
                </a:solidFill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(s) </a:t>
            </a:r>
            <a:r>
              <a:rPr lang="en-US" sz="2800" kern="0" dirty="0">
                <a:latin typeface="Calibri" pitchFamily="34" charset="0"/>
              </a:rPr>
              <a:t>for any 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</a:t>
            </a:r>
            <a:endParaRPr lang="en-US" sz="2800" kern="0" dirty="0"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U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(s)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</a:t>
            </a:r>
            <a:r>
              <a:rPr lang="en-US" sz="2800" noProof="0" dirty="0">
                <a:solidFill>
                  <a:srgbClr val="CC00CC"/>
                </a:solidFill>
                <a:latin typeface="Calibri"/>
                <a:cs typeface="Calibri"/>
              </a:rPr>
              <a:t>U</a:t>
            </a:r>
            <a:r>
              <a:rPr lang="en-US" sz="3200" baseline="30000" dirty="0">
                <a:solidFill>
                  <a:srgbClr val="CC00CC"/>
                </a:solidFill>
                <a:latin typeface="Calibri"/>
                <a:cs typeface="Calibri"/>
                <a:sym typeface="Symbol" pitchFamily="18" charset="2"/>
              </a:rPr>
              <a:t>*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(s)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starting in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</a:t>
            </a:r>
            <a:r>
              <a:rPr lang="en-US" sz="2800" kern="0" dirty="0">
                <a:latin typeface="Calibri" pitchFamily="34" charset="0"/>
              </a:rPr>
              <a:t>of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taking action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sz="2800" kern="0" dirty="0">
                <a:latin typeface="Calibri" pitchFamily="34" charset="0"/>
              </a:rPr>
              <a:t>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state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and (thereafter) acting optimally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U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*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(s)  </a:t>
            </a:r>
            <a:r>
              <a:rPr lang="en-US" sz="2800" kern="0" dirty="0">
                <a:solidFill>
                  <a:srgbClr val="FF0000"/>
                </a:solidFill>
                <a:latin typeface="Calibri" pitchFamily="34" charset="0"/>
              </a:rPr>
              <a:t>?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  Q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*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(</a:t>
            </a:r>
            <a:r>
              <a:rPr lang="en-US" sz="2800" kern="0" dirty="0" err="1">
                <a:solidFill>
                  <a:srgbClr val="CC00CC"/>
                </a:solidFill>
                <a:latin typeface="Calibri" pitchFamily="34" charset="0"/>
              </a:rPr>
              <a:t>s,a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)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26425" y="2076450"/>
            <a:ext cx="3736975" cy="3071813"/>
            <a:chOff x="7388225" y="2076450"/>
            <a:chExt cx="4008549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  <a:latin typeface="Calibri"/>
                  <a:cs typeface="Calibri"/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673336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  <a:latin typeface="Calibri"/>
                  <a:cs typeface="Calibri"/>
                </a:rPr>
                <a:t>(</a:t>
              </a:r>
              <a:r>
                <a:rPr lang="en-US" sz="2000" dirty="0" err="1">
                  <a:solidFill>
                    <a:srgbClr val="C00000"/>
                  </a:solidFill>
                  <a:latin typeface="Calibri"/>
                  <a:cs typeface="Calibri"/>
                </a:rPr>
                <a:t>s,a,s</a:t>
              </a:r>
              <a:r>
                <a:rPr lang="en-US" sz="2000" dirty="0">
                  <a:solidFill>
                    <a:srgbClr val="C00000"/>
                  </a:solidFill>
                  <a:latin typeface="Calibri"/>
                  <a:cs typeface="Calibri"/>
                </a:rPr>
                <a:t>’) is a </a:t>
              </a:r>
              <a:br>
                <a:rPr lang="en-US" sz="2000" dirty="0">
                  <a:solidFill>
                    <a:srgbClr val="C00000"/>
                  </a:solidFill>
                  <a:latin typeface="Calibri"/>
                  <a:cs typeface="Calibri"/>
                </a:rPr>
              </a:br>
              <a:r>
                <a:rPr lang="en-US" sz="2000" i="1" dirty="0">
                  <a:solidFill>
                    <a:srgbClr val="C00000"/>
                  </a:solidFill>
                  <a:latin typeface="Calibri"/>
                  <a:cs typeface="Calibri"/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  <a:latin typeface="Calibri"/>
                  <a:cs typeface="Calibri"/>
                </a:rPr>
                <a:t>s is a </a:t>
              </a:r>
              <a:r>
                <a:rPr lang="en-US" sz="2000" i="1">
                  <a:solidFill>
                    <a:srgbClr val="0000FF"/>
                  </a:solidFill>
                  <a:latin typeface="Calibri"/>
                  <a:cs typeface="Calibri"/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  <a:latin typeface="Calibri"/>
                  <a:cs typeface="Calibri"/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  <a:latin typeface="Calibri"/>
                  <a:cs typeface="Calibri"/>
                </a:rPr>
                <a:t>q-state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7086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accent2"/>
                </a:solidFill>
                <a:latin typeface="Calibri" pitchFamily="34" charset="0"/>
              </a:rPr>
              <a:t>The optimal policy: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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*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(s) </a:t>
            </a:r>
            <a:r>
              <a:rPr lang="en-US" sz="2800" kern="0" dirty="0">
                <a:latin typeface="Calibri" pitchFamily="34" charset="0"/>
              </a:rPr>
              <a:t>= optimal action from state 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s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latin typeface="Calibri" pitchFamily="34" charset="0"/>
              </a:rPr>
              <a:t>Gives highest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U</a:t>
            </a:r>
            <a:r>
              <a:rPr lang="en-US" sz="3200" baseline="30000" dirty="0">
                <a:solidFill>
                  <a:srgbClr val="CC00CC"/>
                </a:solidFill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(s) </a:t>
            </a:r>
            <a:r>
              <a:rPr lang="en-US" sz="2800" kern="0" dirty="0">
                <a:latin typeface="Calibri" pitchFamily="34" charset="0"/>
              </a:rPr>
              <a:t>for any 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</a:t>
            </a:r>
            <a:endParaRPr lang="en-US" sz="2800" kern="0" dirty="0"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U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(s)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</a:t>
            </a:r>
            <a:r>
              <a:rPr lang="en-US" sz="2800" noProof="0" dirty="0">
                <a:solidFill>
                  <a:srgbClr val="CC00CC"/>
                </a:solidFill>
                <a:latin typeface="Calibri"/>
                <a:cs typeface="Calibri"/>
              </a:rPr>
              <a:t>U</a:t>
            </a:r>
            <a:r>
              <a:rPr lang="en-US" sz="3200" baseline="30000" dirty="0">
                <a:solidFill>
                  <a:srgbClr val="CC00CC"/>
                </a:solidFill>
                <a:latin typeface="Calibri"/>
                <a:cs typeface="Calibri"/>
                <a:sym typeface="Symbol" pitchFamily="18" charset="2"/>
              </a:rPr>
              <a:t>*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(s)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starting in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</a:t>
            </a:r>
            <a:r>
              <a:rPr lang="en-US" sz="2800" kern="0" dirty="0">
                <a:latin typeface="Calibri" pitchFamily="34" charset="0"/>
              </a:rPr>
              <a:t>of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taking action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sz="2800" kern="0" dirty="0">
                <a:latin typeface="Calibri" pitchFamily="34" charset="0"/>
              </a:rPr>
              <a:t>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state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and (thereafter) acting optimally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U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*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(s) =</a:t>
            </a:r>
            <a:r>
              <a:rPr lang="en-US" sz="2800" kern="0" dirty="0">
                <a:latin typeface="Calibri" pitchFamily="34" charset="0"/>
              </a:rPr>
              <a:t> </a:t>
            </a:r>
            <a:r>
              <a:rPr lang="en-US" sz="2800" dirty="0" err="1">
                <a:solidFill>
                  <a:srgbClr val="CC00CC"/>
                </a:solidFill>
                <a:latin typeface="Calibri"/>
                <a:cs typeface="Calibri"/>
              </a:rPr>
              <a:t>max</a:t>
            </a:r>
            <a:r>
              <a:rPr lang="en-US" sz="2800" baseline="-25000" dirty="0" err="1">
                <a:solidFill>
                  <a:srgbClr val="CC00CC"/>
                </a:solidFill>
                <a:latin typeface="Calibri"/>
                <a:cs typeface="Calibri"/>
              </a:rPr>
              <a:t>a</a:t>
            </a:r>
            <a:r>
              <a:rPr lang="en-US" sz="2800" kern="0" dirty="0" err="1">
                <a:solidFill>
                  <a:srgbClr val="CC00CC"/>
                </a:solidFill>
                <a:latin typeface="Calibri" pitchFamily="34" charset="0"/>
              </a:rPr>
              <a:t>Q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*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(</a:t>
            </a:r>
            <a:r>
              <a:rPr lang="en-US" sz="2800" kern="0" dirty="0" err="1">
                <a:solidFill>
                  <a:srgbClr val="CC00CC"/>
                </a:solidFill>
                <a:latin typeface="Calibri" pitchFamily="34" charset="0"/>
              </a:rPr>
              <a:t>s,a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)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26425" y="2076450"/>
            <a:ext cx="3736975" cy="3071813"/>
            <a:chOff x="7388225" y="2076450"/>
            <a:chExt cx="4008549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  <a:latin typeface="Calibri"/>
                  <a:cs typeface="Calibri"/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673336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  <a:latin typeface="Calibri"/>
                  <a:cs typeface="Calibri"/>
                </a:rPr>
                <a:t>(</a:t>
              </a:r>
              <a:r>
                <a:rPr lang="en-US" sz="2000" dirty="0" err="1">
                  <a:solidFill>
                    <a:srgbClr val="C00000"/>
                  </a:solidFill>
                  <a:latin typeface="Calibri"/>
                  <a:cs typeface="Calibri"/>
                </a:rPr>
                <a:t>s,a,s</a:t>
              </a:r>
              <a:r>
                <a:rPr lang="en-US" sz="2000" dirty="0">
                  <a:solidFill>
                    <a:srgbClr val="C00000"/>
                  </a:solidFill>
                  <a:latin typeface="Calibri"/>
                  <a:cs typeface="Calibri"/>
                </a:rPr>
                <a:t>’) is a </a:t>
              </a:r>
              <a:br>
                <a:rPr lang="en-US" sz="2000" dirty="0">
                  <a:solidFill>
                    <a:srgbClr val="C00000"/>
                  </a:solidFill>
                  <a:latin typeface="Calibri"/>
                  <a:cs typeface="Calibri"/>
                </a:rPr>
              </a:br>
              <a:r>
                <a:rPr lang="en-US" sz="2000" i="1" dirty="0">
                  <a:solidFill>
                    <a:srgbClr val="C00000"/>
                  </a:solidFill>
                  <a:latin typeface="Calibri"/>
                  <a:cs typeface="Calibri"/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  <a:latin typeface="Calibri"/>
                  <a:cs typeface="Calibri"/>
                </a:rPr>
                <a:t>s is a </a:t>
              </a:r>
              <a:r>
                <a:rPr lang="en-US" sz="2000" i="1">
                  <a:solidFill>
                    <a:srgbClr val="0000FF"/>
                  </a:solidFill>
                  <a:latin typeface="Calibri"/>
                  <a:cs typeface="Calibri"/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  <a:latin typeface="Calibri"/>
                  <a:cs typeface="Calibri"/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  <a:latin typeface="Calibri"/>
                  <a:cs typeface="Calibri"/>
                </a:rPr>
                <a:t>q-state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0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65262</TotalTime>
  <Words>1593</Words>
  <Application>Microsoft Macintosh PowerPoint</Application>
  <PresentationFormat>Widescreen</PresentationFormat>
  <Paragraphs>261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cmmi10</vt:lpstr>
      <vt:lpstr>Arial</vt:lpstr>
      <vt:lpstr>Calibri</vt:lpstr>
      <vt:lpstr>Wingdings</vt:lpstr>
      <vt:lpstr>dan-berkeley-nlp-v1</vt:lpstr>
      <vt:lpstr>CS 188: Artificial Intelligence </vt:lpstr>
      <vt:lpstr>Recap: Markov Decision Process (MDP)</vt:lpstr>
      <vt:lpstr>Recap: Markov Decision Process (MDP)</vt:lpstr>
      <vt:lpstr>Recap: Policies</vt:lpstr>
      <vt:lpstr>Recap: Policies</vt:lpstr>
      <vt:lpstr>Quiz: Discounting</vt:lpstr>
      <vt:lpstr>The utility of a policy</vt:lpstr>
      <vt:lpstr>Optimal Quantities</vt:lpstr>
      <vt:lpstr>Optimal Quantities</vt:lpstr>
      <vt:lpstr>Bellman equations (Shapley, 1953)</vt:lpstr>
      <vt:lpstr>Solving MDPs</vt:lpstr>
      <vt:lpstr>Value Iteration</vt:lpstr>
      <vt:lpstr>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How do we know it will converge?*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Dawn Dawn</cp:lastModifiedBy>
  <cp:revision>2807</cp:revision>
  <cp:lastPrinted>2014-02-13T17:51:45Z</cp:lastPrinted>
  <dcterms:created xsi:type="dcterms:W3CDTF">2004-08-27T04:16:05Z</dcterms:created>
  <dcterms:modified xsi:type="dcterms:W3CDTF">2021-03-29T23:54:00Z</dcterms:modified>
</cp:coreProperties>
</file>