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27"/>
  </p:notesMasterIdLst>
  <p:handoutMasterIdLst>
    <p:handoutMasterId r:id="rId28"/>
  </p:handoutMasterIdLst>
  <p:sldIdLst>
    <p:sldId id="893" r:id="rId2"/>
    <p:sldId id="1000" r:id="rId3"/>
    <p:sldId id="986" r:id="rId4"/>
    <p:sldId id="993" r:id="rId5"/>
    <p:sldId id="994" r:id="rId6"/>
    <p:sldId id="1002" r:id="rId7"/>
    <p:sldId id="995" r:id="rId8"/>
    <p:sldId id="1003" r:id="rId9"/>
    <p:sldId id="1001" r:id="rId10"/>
    <p:sldId id="918" r:id="rId11"/>
    <p:sldId id="997" r:id="rId12"/>
    <p:sldId id="849" r:id="rId13"/>
    <p:sldId id="998" r:id="rId14"/>
    <p:sldId id="885" r:id="rId15"/>
    <p:sldId id="886" r:id="rId16"/>
    <p:sldId id="999" r:id="rId17"/>
    <p:sldId id="925" r:id="rId18"/>
    <p:sldId id="926" r:id="rId19"/>
    <p:sldId id="927" r:id="rId20"/>
    <p:sldId id="930" r:id="rId21"/>
    <p:sldId id="931" r:id="rId22"/>
    <p:sldId id="750" r:id="rId23"/>
    <p:sldId id="770" r:id="rId24"/>
    <p:sldId id="848" r:id="rId25"/>
    <p:sldId id="798" r:id="rId26"/>
  </p:sldIdLst>
  <p:sldSz cx="12192000" cy="6858000"/>
  <p:notesSz cx="7099300" cy="10234613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0000FF"/>
    <a:srgbClr val="CC00CC"/>
    <a:srgbClr val="008000"/>
    <a:srgbClr val="8FAAFF"/>
    <a:srgbClr val="7F2727"/>
    <a:srgbClr val="0066FF"/>
    <a:srgbClr val="B8EAC0"/>
    <a:srgbClr val="A3FFCD"/>
    <a:srgbClr val="A50021"/>
    <a:srgbClr val="7D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67"/>
    <p:restoredTop sz="78518" autoAdjust="0"/>
  </p:normalViewPr>
  <p:slideViewPr>
    <p:cSldViewPr>
      <p:cViewPr varScale="1">
        <p:scale>
          <a:sx n="81" d="100"/>
          <a:sy n="81" d="100"/>
        </p:scale>
        <p:origin x="184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37" cy="511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t" anchorCtr="0" compatLnSpc="1">
            <a:prstTxWarp prst="textNoShape">
              <a:avLst/>
            </a:prstTxWarp>
          </a:bodyPr>
          <a:lstStyle>
            <a:lvl1pPr defTabSz="990387">
              <a:defRPr sz="13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340" y="1"/>
            <a:ext cx="3077337" cy="511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t" anchorCtr="0" compatLnSpc="1">
            <a:prstTxWarp prst="textNoShape">
              <a:avLst/>
            </a:prstTxWarp>
          </a:bodyPr>
          <a:lstStyle>
            <a:lvl1pPr algn="r" defTabSz="990387">
              <a:defRPr sz="13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708"/>
            <a:ext cx="3077337" cy="51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b" anchorCtr="0" compatLnSpc="1">
            <a:prstTxWarp prst="textNoShape">
              <a:avLst/>
            </a:prstTxWarp>
          </a:bodyPr>
          <a:lstStyle>
            <a:lvl1pPr defTabSz="990387">
              <a:defRPr sz="13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340" y="9722708"/>
            <a:ext cx="3077337" cy="51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b" anchorCtr="0" compatLnSpc="1">
            <a:prstTxWarp prst="textNoShape">
              <a:avLst/>
            </a:prstTxWarp>
          </a:bodyPr>
          <a:lstStyle>
            <a:lvl1pPr algn="r" defTabSz="989801">
              <a:defRPr sz="1300"/>
            </a:lvl1pPr>
          </a:lstStyle>
          <a:p>
            <a:fld id="{370EF009-23CE-4081-AF56-082D82CEF6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37" cy="511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t" anchorCtr="0" compatLnSpc="1">
            <a:prstTxWarp prst="textNoShape">
              <a:avLst/>
            </a:prstTxWarp>
          </a:bodyPr>
          <a:lstStyle>
            <a:lvl1pPr defTabSz="990387">
              <a:defRPr sz="13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340" y="1"/>
            <a:ext cx="3077337" cy="511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t" anchorCtr="0" compatLnSpc="1">
            <a:prstTxWarp prst="textNoShape">
              <a:avLst/>
            </a:prstTxWarp>
          </a:bodyPr>
          <a:lstStyle>
            <a:lvl1pPr algn="r" defTabSz="990387">
              <a:defRPr sz="13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905" y="4862233"/>
            <a:ext cx="5677492" cy="4603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708"/>
            <a:ext cx="3077337" cy="51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b" anchorCtr="0" compatLnSpc="1">
            <a:prstTxWarp prst="textNoShape">
              <a:avLst/>
            </a:prstTxWarp>
          </a:bodyPr>
          <a:lstStyle>
            <a:lvl1pPr defTabSz="990387">
              <a:defRPr sz="13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340" y="9722708"/>
            <a:ext cx="3077337" cy="51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b" anchorCtr="0" compatLnSpc="1">
            <a:prstTxWarp prst="textNoShape">
              <a:avLst/>
            </a:prstTxWarp>
          </a:bodyPr>
          <a:lstStyle>
            <a:lvl1pPr algn="r" defTabSz="989801">
              <a:defRPr sz="1300"/>
            </a:lvl1pPr>
          </a:lstStyle>
          <a:p>
            <a:fld id="{72CC9163-7EC6-4747-8782-88871FDBE1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62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 and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94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Discuss computational complexity: S * A * S   times number of iterations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Note: updates not in place [if in place, it means something else and not even clear what it means]</a:t>
            </a: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AD2D01F0-63A4-49FC-8DAB-288B21321D7F}" type="slidenum">
              <a:rPr lang="en-US"/>
              <a:pPr defTabSz="988101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1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 through value iteration; snapshots of values shown on next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46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45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42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2200" y="1544224"/>
            <a:ext cx="7510462" cy="4018097"/>
          </a:xfrm>
          <a:prstGeom prst="rect">
            <a:avLst/>
          </a:prstGeom>
          <a:noFill/>
        </p:spPr>
      </p:pic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123950"/>
            <a:ext cx="12192000" cy="1524000"/>
          </a:xfrm>
        </p:spPr>
        <p:txBody>
          <a:bodyPr/>
          <a:lstStyle/>
          <a:p>
            <a:pPr eaLnBrk="1" hangingPunct="1"/>
            <a:r>
              <a:rPr lang="en-US" sz="3600" dirty="0"/>
              <a:t>MDP II: Value/Policy Iteration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5486400"/>
            <a:ext cx="12192000" cy="9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Instructor: Stuart Russell and Dawn Song</a:t>
            </a:r>
          </a:p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University of California, Berkeley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Wait! The agent needs a policy, not a value function!</a:t>
            </a:r>
          </a:p>
        </p:txBody>
      </p:sp>
      <p:sp>
        <p:nvSpPr>
          <p:cNvPr id="1733635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8280400" cy="4729164"/>
          </a:xfrm>
        </p:spPr>
        <p:txBody>
          <a:bodyPr/>
          <a:lstStyle/>
          <a:p>
            <a:r>
              <a:rPr lang="en-US" sz="2800" dirty="0"/>
              <a:t>How should the agent act given </a:t>
            </a:r>
            <a:r>
              <a:rPr lang="en-US" sz="2800" b="1" i="1" dirty="0">
                <a:solidFill>
                  <a:srgbClr val="CC00CC"/>
                </a:solidFill>
              </a:rPr>
              <a:t>U </a:t>
            </a:r>
            <a:r>
              <a:rPr lang="en-US" sz="2800" dirty="0">
                <a:solidFill>
                  <a:srgbClr val="CC00CC"/>
                </a:solidFill>
              </a:rPr>
              <a:t>(s)</a:t>
            </a:r>
            <a:r>
              <a:rPr lang="en-US" sz="2800" dirty="0"/>
              <a:t>?</a:t>
            </a:r>
          </a:p>
          <a:p>
            <a:r>
              <a:rPr lang="en-US" sz="2800" dirty="0"/>
              <a:t>Maximize expected utility! (as if </a:t>
            </a:r>
            <a:r>
              <a:rPr lang="en-US" sz="2800" b="1" i="1" dirty="0">
                <a:solidFill>
                  <a:srgbClr val="CC00CC"/>
                </a:solidFill>
              </a:rPr>
              <a:t>U</a:t>
            </a:r>
            <a:r>
              <a:rPr lang="en-US" sz="2800" dirty="0"/>
              <a:t> is correct)</a:t>
            </a:r>
            <a:endParaRPr lang="en-US" sz="2400" dirty="0"/>
          </a:p>
          <a:p>
            <a:pPr lvl="1"/>
            <a:endParaRPr lang="en-US" sz="2000" dirty="0"/>
          </a:p>
          <a:p>
            <a:r>
              <a:rPr lang="en-US" sz="2800" dirty="0"/>
              <a:t>I.e., do a mini-</a:t>
            </a:r>
            <a:r>
              <a:rPr lang="en-US" sz="2800" dirty="0" err="1"/>
              <a:t>expectimax</a:t>
            </a:r>
            <a:r>
              <a:rPr lang="en-US" sz="2800" dirty="0"/>
              <a:t> (greedy one-step):</a:t>
            </a:r>
          </a:p>
          <a:p>
            <a:pPr marL="0" lvl="1" indent="0">
              <a:buClr>
                <a:schemeClr val="accent2"/>
              </a:buClr>
              <a:buNone/>
            </a:pPr>
            <a:r>
              <a:rPr lang="en-US" dirty="0">
                <a:solidFill>
                  <a:srgbClr val="CC00CC"/>
                </a:solidFill>
                <a:sym typeface="Symbol"/>
              </a:rPr>
              <a:t>          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U</a:t>
            </a:r>
            <a:r>
              <a:rPr lang="en-US" dirty="0">
                <a:solidFill>
                  <a:srgbClr val="CC00CC"/>
                </a:solidFill>
              </a:rPr>
              <a:t>(s) =</a:t>
            </a:r>
            <a:r>
              <a:rPr lang="en-US" dirty="0"/>
              <a:t> </a:t>
            </a:r>
            <a:r>
              <a:rPr lang="en-US" dirty="0" err="1">
                <a:solidFill>
                  <a:srgbClr val="CC00CC"/>
                </a:solidFill>
              </a:rPr>
              <a:t>arg</a:t>
            </a:r>
            <a:r>
              <a:rPr lang="en-US" dirty="0" err="1">
                <a:solidFill>
                  <a:srgbClr val="CC00CC"/>
                </a:solidFill>
                <a:latin typeface="Calibri"/>
                <a:cs typeface="Calibri"/>
              </a:rPr>
              <a:t>max</a:t>
            </a:r>
            <a:r>
              <a:rPr lang="en-US" baseline="-25000" dirty="0" err="1">
                <a:solidFill>
                  <a:srgbClr val="CC00CC"/>
                </a:solidFill>
                <a:latin typeface="Calibri"/>
                <a:cs typeface="Calibri"/>
              </a:rPr>
              <a:t>a</a:t>
            </a:r>
            <a:r>
              <a:rPr lang="en-US" dirty="0">
                <a:solidFill>
                  <a:srgbClr val="CC00CC"/>
                </a:solidFill>
                <a:cs typeface="Calibri"/>
              </a:rPr>
              <a:t> 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s’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(s’ | </a:t>
            </a:r>
            <a:r>
              <a:rPr lang="en-US" dirty="0" err="1">
                <a:solidFill>
                  <a:srgbClr val="CC00CC"/>
                </a:solidFill>
                <a:sym typeface="Symbol"/>
              </a:rPr>
              <a:t>a,s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 [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R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dirty="0" err="1">
                <a:solidFill>
                  <a:srgbClr val="CC00CC"/>
                </a:solidFill>
                <a:sym typeface="Symbol"/>
              </a:rPr>
              <a:t>s,a,s</a:t>
            </a:r>
            <a:r>
              <a:rPr lang="en-US" dirty="0">
                <a:solidFill>
                  <a:srgbClr val="CC00CC"/>
                </a:solidFill>
                <a:sym typeface="Symbol"/>
              </a:rPr>
              <a:t>’)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+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dirty="0" err="1">
                <a:solidFill>
                  <a:srgbClr val="CC00CC"/>
                </a:solidFill>
                <a:ea typeface="ＭＳ Ｐゴシック" pitchFamily="34" charset="-128"/>
              </a:rPr>
              <a:t>γ</a:t>
            </a:r>
            <a:r>
              <a:rPr lang="en-US" b="1" i="1" dirty="0" err="1">
                <a:solidFill>
                  <a:srgbClr val="CC00CC"/>
                </a:solidFill>
              </a:rPr>
              <a:t>U</a:t>
            </a:r>
            <a:r>
              <a:rPr lang="en-US" dirty="0">
                <a:solidFill>
                  <a:srgbClr val="CC00CC"/>
                </a:solidFill>
              </a:rPr>
              <a:t>(s’) ]</a:t>
            </a:r>
          </a:p>
          <a:p>
            <a:r>
              <a:rPr lang="en-US" sz="2800" dirty="0"/>
              <a:t>This is called </a:t>
            </a:r>
            <a:r>
              <a:rPr lang="en-US" sz="2800" b="1" i="1" dirty="0">
                <a:solidFill>
                  <a:srgbClr val="C00000"/>
                </a:solidFill>
              </a:rPr>
              <a:t>policy extraction</a:t>
            </a:r>
            <a:r>
              <a:rPr lang="en-US" sz="2800" dirty="0"/>
              <a:t>, since it finds the policy 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</a:t>
            </a:r>
            <a:r>
              <a:rPr lang="en-US" sz="2800" baseline="-25000" dirty="0">
                <a:solidFill>
                  <a:srgbClr val="CC00CC"/>
                </a:solidFill>
                <a:sym typeface="Symbol"/>
              </a:rPr>
              <a:t>U</a:t>
            </a:r>
            <a:r>
              <a:rPr lang="en-US" sz="2800" dirty="0"/>
              <a:t> implied by the values </a:t>
            </a:r>
            <a:r>
              <a:rPr lang="en-US" sz="2800" b="1" i="1" dirty="0">
                <a:solidFill>
                  <a:srgbClr val="CC00CC"/>
                </a:solidFill>
              </a:rPr>
              <a:t>U</a:t>
            </a:r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pic>
        <p:nvPicPr>
          <p:cNvPr id="7" name="Picture 6" descr="Screen Shot 2014-08-10 at 7.49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261" y="1066800"/>
            <a:ext cx="3307951" cy="306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331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48000"/>
            <a:ext cx="4800600" cy="38734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is the policy extracted from VI?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2036"/>
            <a:ext cx="12192000" cy="2443164"/>
          </a:xfrm>
        </p:spPr>
        <p:txBody>
          <a:bodyPr/>
          <a:lstStyle/>
          <a:p>
            <a:r>
              <a:rPr lang="en-US" dirty="0"/>
              <a:t>The quality of a policy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</a:t>
            </a:r>
            <a:r>
              <a:rPr lang="en-US" dirty="0">
                <a:sym typeface="Symbol"/>
              </a:rPr>
              <a:t> is measured by the</a:t>
            </a:r>
            <a:r>
              <a:rPr lang="en-US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policy loss </a:t>
            </a:r>
            <a:r>
              <a:rPr lang="en-US" spc="-500" dirty="0">
                <a:solidFill>
                  <a:srgbClr val="CC00CC"/>
                </a:solidFill>
              </a:rPr>
              <a:t>||      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sz="3600" baseline="30000" dirty="0">
                <a:solidFill>
                  <a:srgbClr val="CC00CC"/>
                </a:solidFill>
                <a:sym typeface="Symbol"/>
              </a:rPr>
              <a:t></a:t>
            </a:r>
            <a:r>
              <a:rPr lang="en-US" dirty="0">
                <a:solidFill>
                  <a:srgbClr val="CC00CC"/>
                </a:solidFill>
              </a:rPr>
              <a:t> – 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dirty="0">
                <a:solidFill>
                  <a:srgbClr val="CC00CC"/>
                </a:solidFill>
              </a:rPr>
              <a:t>*</a:t>
            </a:r>
            <a:r>
              <a:rPr lang="en-US" spc="-500" dirty="0">
                <a:solidFill>
                  <a:srgbClr val="CC00CC"/>
                </a:solidFill>
              </a:rPr>
              <a:t>||</a:t>
            </a:r>
            <a:r>
              <a:rPr lang="en-US" dirty="0">
                <a:solidFill>
                  <a:srgbClr val="CC00CC"/>
                </a:solidFill>
              </a:rPr>
              <a:t> </a:t>
            </a:r>
            <a:endParaRPr lang="en-US" dirty="0"/>
          </a:p>
          <a:p>
            <a:r>
              <a:rPr lang="en-US" dirty="0"/>
              <a:t>Let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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k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= </a:t>
            </a:r>
            <a:r>
              <a:rPr lang="en-US" baseline="-25000" dirty="0" err="1">
                <a:solidFill>
                  <a:srgbClr val="CC00CC"/>
                </a:solidFill>
                <a:sym typeface="Symbol"/>
              </a:rPr>
              <a:t>U</a:t>
            </a:r>
            <a:r>
              <a:rPr lang="en-US" sz="2800" baseline="-45000" dirty="0" err="1">
                <a:solidFill>
                  <a:srgbClr val="CC00CC"/>
                </a:solidFill>
                <a:sym typeface="Symbol"/>
              </a:rPr>
              <a:t>k</a:t>
            </a:r>
            <a:r>
              <a:rPr lang="en-US" dirty="0" err="1">
                <a:sym typeface="Symbol"/>
              </a:rPr>
              <a:t>i.e</a:t>
            </a:r>
            <a:r>
              <a:rPr lang="en-US" dirty="0">
                <a:sym typeface="Symbol"/>
              </a:rPr>
              <a:t>. the implied policy at step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k</a:t>
            </a:r>
            <a:r>
              <a:rPr lang="en-US" dirty="0">
                <a:sym typeface="Symbol"/>
              </a:rPr>
              <a:t>; i</a:t>
            </a:r>
            <a:r>
              <a:rPr lang="en-US" dirty="0"/>
              <a:t>n case you were worried:</a:t>
            </a:r>
          </a:p>
          <a:p>
            <a:pPr lvl="1"/>
            <a:r>
              <a:rPr lang="en-US" dirty="0"/>
              <a:t>When </a:t>
            </a:r>
            <a:r>
              <a:rPr lang="en-US" spc="-500" dirty="0">
                <a:solidFill>
                  <a:srgbClr val="CC00CC"/>
                </a:solidFill>
              </a:rPr>
              <a:t>||      </a:t>
            </a:r>
            <a:r>
              <a:rPr lang="en-US" b="1" i="1" dirty="0" err="1">
                <a:solidFill>
                  <a:srgbClr val="CC00CC"/>
                </a:solidFill>
              </a:rPr>
              <a:t>U</a:t>
            </a:r>
            <a:r>
              <a:rPr lang="en-US" baseline="-25000" dirty="0" err="1">
                <a:solidFill>
                  <a:srgbClr val="CC00CC"/>
                </a:solidFill>
              </a:rPr>
              <a:t>k</a:t>
            </a:r>
            <a:r>
              <a:rPr lang="en-US" dirty="0">
                <a:solidFill>
                  <a:srgbClr val="CC00CC"/>
                </a:solidFill>
              </a:rPr>
              <a:t> – 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dirty="0">
                <a:solidFill>
                  <a:srgbClr val="CC00CC"/>
                </a:solidFill>
              </a:rPr>
              <a:t>*</a:t>
            </a:r>
            <a:r>
              <a:rPr lang="en-US" spc="-500" dirty="0">
                <a:solidFill>
                  <a:srgbClr val="CC00CC"/>
                </a:solidFill>
              </a:rPr>
              <a:t>||</a:t>
            </a:r>
            <a:r>
              <a:rPr lang="en-US" dirty="0">
                <a:solidFill>
                  <a:srgbClr val="CC00CC"/>
                </a:solidFill>
              </a:rPr>
              <a:t>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  </a:t>
            </a:r>
            <a:r>
              <a:rPr lang="en-US" dirty="0"/>
              <a:t>, policy loss is bounded: </a:t>
            </a:r>
            <a:r>
              <a:rPr lang="en-US" spc="-500" dirty="0">
                <a:solidFill>
                  <a:srgbClr val="CC00CC"/>
                </a:solidFill>
              </a:rPr>
              <a:t>||      </a:t>
            </a:r>
            <a:r>
              <a:rPr lang="en-US" b="1" i="1" dirty="0" err="1">
                <a:solidFill>
                  <a:srgbClr val="CC00CC"/>
                </a:solidFill>
              </a:rPr>
              <a:t>U</a:t>
            </a:r>
            <a:r>
              <a:rPr lang="en-US" sz="3600" baseline="30000" dirty="0" err="1">
                <a:solidFill>
                  <a:srgbClr val="CC00CC"/>
                </a:solidFill>
                <a:ea typeface="+mn-ea"/>
                <a:cs typeface="+mn-cs"/>
                <a:sym typeface="Symbol"/>
              </a:rPr>
              <a:t></a:t>
            </a:r>
            <a:r>
              <a:rPr lang="en-US" baseline="22000" dirty="0" err="1">
                <a:solidFill>
                  <a:srgbClr val="CC00CC"/>
                </a:solidFill>
              </a:rPr>
              <a:t>k</a:t>
            </a:r>
            <a:r>
              <a:rPr lang="en-US" dirty="0">
                <a:solidFill>
                  <a:srgbClr val="CC00CC"/>
                </a:solidFill>
              </a:rPr>
              <a:t> – 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dirty="0">
                <a:solidFill>
                  <a:srgbClr val="CC00CC"/>
                </a:solidFill>
              </a:rPr>
              <a:t>*</a:t>
            </a:r>
            <a:r>
              <a:rPr lang="en-US" spc="-500" dirty="0">
                <a:solidFill>
                  <a:srgbClr val="CC00CC"/>
                </a:solidFill>
              </a:rPr>
              <a:t>||</a:t>
            </a:r>
            <a:r>
              <a:rPr lang="en-US" dirty="0">
                <a:solidFill>
                  <a:srgbClr val="CC00CC"/>
                </a:solidFill>
              </a:rPr>
              <a:t>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  2/(1-)</a:t>
            </a:r>
          </a:p>
          <a:p>
            <a:r>
              <a:rPr lang="en-US" dirty="0"/>
              <a:t>Let’s measure the policy loss of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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k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dirty="0"/>
              <a:t>as we run VI: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725569" y="3276601"/>
            <a:ext cx="5018631" cy="3507920"/>
            <a:chOff x="5725569" y="3276601"/>
            <a:chExt cx="5018631" cy="3507920"/>
          </a:xfrm>
        </p:grpSpPr>
        <p:pic>
          <p:nvPicPr>
            <p:cNvPr id="6" name="Picture 5" descr="4x3.9-vi-error+loss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5569" y="3276601"/>
              <a:ext cx="5018631" cy="3507920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 flipH="1" flipV="1">
              <a:off x="7338786" y="5243286"/>
              <a:ext cx="226785" cy="879928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7075714" y="4572000"/>
              <a:ext cx="272143" cy="689430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6785430" y="4381500"/>
              <a:ext cx="299356" cy="208643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6558644" y="4327072"/>
              <a:ext cx="217713" cy="54428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9674059" y="3755571"/>
              <a:ext cx="567584" cy="9073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493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Value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Value iteration repeats the Bellman updates: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CC00CC"/>
                </a:solidFill>
              </a:rPr>
              <a:t>U</a:t>
            </a:r>
            <a:r>
              <a:rPr lang="en-US" sz="2800" baseline="-25000" dirty="0">
                <a:solidFill>
                  <a:srgbClr val="CC00CC"/>
                </a:solidFill>
                <a:sym typeface="Symbol" pitchFamily="18" charset="2"/>
              </a:rPr>
              <a:t>k+1</a:t>
            </a:r>
            <a:r>
              <a:rPr lang="en-US" sz="2800" dirty="0">
                <a:solidFill>
                  <a:srgbClr val="CC00CC"/>
                </a:solidFill>
              </a:rPr>
              <a:t>(s) 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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CC00CC"/>
                </a:solidFill>
                <a:latin typeface="Calibri"/>
                <a:cs typeface="Calibri"/>
              </a:rPr>
              <a:t>max</a:t>
            </a:r>
            <a:r>
              <a:rPr lang="en-US" sz="2800" baseline="-25000" dirty="0" err="1">
                <a:solidFill>
                  <a:srgbClr val="CC00CC"/>
                </a:solidFill>
                <a:latin typeface="Calibri"/>
                <a:cs typeface="Calibri"/>
              </a:rPr>
              <a:t>a</a:t>
            </a:r>
            <a:r>
              <a:rPr lang="en-US" sz="2800" dirty="0">
                <a:solidFill>
                  <a:srgbClr val="CC00CC"/>
                </a:solidFill>
                <a:cs typeface="Calibri"/>
              </a:rPr>
              <a:t> </a:t>
            </a:r>
            <a:r>
              <a:rPr lang="en-US" sz="2800" dirty="0">
                <a:solidFill>
                  <a:srgbClr val="CC00CC"/>
                </a:solidFill>
              </a:rPr>
              <a:t> 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s’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 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(s’ | </a:t>
            </a:r>
            <a:r>
              <a:rPr lang="en-US" sz="2800" dirty="0" err="1">
                <a:solidFill>
                  <a:srgbClr val="CC00CC"/>
                </a:solidFill>
                <a:sym typeface="Symbol"/>
              </a:rPr>
              <a:t>a,s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 [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R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dirty="0" err="1">
                <a:solidFill>
                  <a:srgbClr val="CC00CC"/>
                </a:solidFill>
                <a:sym typeface="Symbol"/>
              </a:rPr>
              <a:t>s,a,s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’)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+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800" dirty="0" err="1">
                <a:solidFill>
                  <a:srgbClr val="CC00CC"/>
                </a:solidFill>
                <a:ea typeface="ＭＳ Ｐゴシック" pitchFamily="34" charset="-128"/>
              </a:rPr>
              <a:t>γ</a:t>
            </a:r>
            <a:r>
              <a:rPr lang="en-US" sz="2800" dirty="0" err="1">
                <a:solidFill>
                  <a:srgbClr val="CC00CC"/>
                </a:solidFill>
              </a:rPr>
              <a:t>U</a:t>
            </a:r>
            <a:r>
              <a:rPr lang="en-US" sz="2800" baseline="-25000" dirty="0" err="1">
                <a:solidFill>
                  <a:srgbClr val="CC00CC"/>
                </a:solidFill>
                <a:sym typeface="Symbol" pitchFamily="18" charset="2"/>
              </a:rPr>
              <a:t>k</a:t>
            </a:r>
            <a:r>
              <a:rPr lang="en-US" sz="2800" dirty="0">
                <a:solidFill>
                  <a:srgbClr val="CC00CC"/>
                </a:solidFill>
              </a:rPr>
              <a:t>(s’) ]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Problem 1: It’s slow – O(S</a:t>
            </a:r>
            <a:r>
              <a:rPr lang="en-US" sz="2800" baseline="30000" dirty="0"/>
              <a:t>2</a:t>
            </a:r>
            <a:r>
              <a:rPr lang="en-US" sz="2800" dirty="0"/>
              <a:t>A) per iteration</a:t>
            </a:r>
          </a:p>
          <a:p>
            <a:endParaRPr lang="en-US" sz="2800" dirty="0"/>
          </a:p>
          <a:p>
            <a:r>
              <a:rPr lang="en-US" sz="2800" dirty="0"/>
              <a:t>Problem 2: The “max” at each state rarely changes</a:t>
            </a:r>
          </a:p>
          <a:p>
            <a:endParaRPr lang="en-US" sz="2800" dirty="0"/>
          </a:p>
          <a:p>
            <a:r>
              <a:rPr lang="en-US" sz="2800" dirty="0"/>
              <a:t>Problem 3: The policy often converges long before the values</a:t>
            </a:r>
          </a:p>
          <a:p>
            <a:pPr lvl="1"/>
            <a:endParaRPr lang="en-US" sz="2400" dirty="0"/>
          </a:p>
          <a:p>
            <a:endParaRPr lang="en-US" sz="2400" dirty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8534400" y="1447800"/>
            <a:ext cx="3048000" cy="2754586"/>
            <a:chOff x="2400" y="1401"/>
            <a:chExt cx="1392" cy="1258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Palatino"/>
                <a:cs typeface="Palatino"/>
              </a:endParaRP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1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  <p:sp>
            <p:nvSpPr>
              <p:cNvPr id="22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  <p:sp>
            <p:nvSpPr>
              <p:cNvPr id="23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  <p:sp>
            <p:nvSpPr>
              <p:cNvPr id="24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</p:grp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Palatino"/>
                <a:cs typeface="Palatino"/>
              </a:endParaRPr>
            </a:p>
          </p:txBody>
        </p:sp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</p:grp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306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00000"/>
                  </a:solidFill>
                  <a:latin typeface="Palatino"/>
                  <a:cs typeface="Palatino"/>
                </a:rPr>
                <a:t>a</a:t>
              </a: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Palatino"/>
                  <a:cs typeface="Palatino"/>
                </a:rPr>
                <a:t>s</a:t>
              </a:r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Palatino"/>
                  <a:cs typeface="Palatino"/>
                </a:rPr>
                <a:t>s, a</a:t>
              </a:r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Palatino"/>
                  <a:cs typeface="Palatino"/>
                </a:rPr>
                <a:t>s,a,s</a:t>
              </a:r>
              <a:r>
                <a:rPr lang="ja-JP" altLang="en-US" sz="2400">
                  <a:latin typeface="Palatino"/>
                  <a:cs typeface="Palatino"/>
                </a:rPr>
                <a:t>’</a:t>
              </a:r>
              <a:endParaRPr lang="en-US" sz="2400" dirty="0">
                <a:latin typeface="Palatino"/>
                <a:cs typeface="Palatino"/>
              </a:endParaRPr>
            </a:p>
          </p:txBody>
        </p:sp>
        <p:sp>
          <p:nvSpPr>
            <p:cNvPr id="15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Palatino"/>
                <a:cs typeface="Palatino"/>
              </a:endParaRP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Palatino"/>
                  <a:cs typeface="Palatino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Palatino"/>
                  <a:cs typeface="Palatino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Palatino"/>
                <a:cs typeface="Palatin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361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Iteration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9800" y="1219756"/>
            <a:ext cx="7608888" cy="53328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5334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25" y="1143000"/>
            <a:ext cx="61965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77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9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46" y="1130418"/>
            <a:ext cx="6190508" cy="57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83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Iteration</a:t>
            </a:r>
          </a:p>
        </p:txBody>
      </p:sp>
      <p:sp>
        <p:nvSpPr>
          <p:cNvPr id="176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Basic idea: make the implied policy in </a:t>
            </a:r>
            <a:r>
              <a:rPr lang="en-US" sz="2800" dirty="0">
                <a:solidFill>
                  <a:srgbClr val="CC00CC"/>
                </a:solidFill>
              </a:rPr>
              <a:t>U</a:t>
            </a:r>
            <a:r>
              <a:rPr lang="en-US" sz="2800" dirty="0"/>
              <a:t> explicit, compute its </a:t>
            </a:r>
            <a:r>
              <a:rPr lang="en-US" sz="2800" b="1" i="1" dirty="0">
                <a:solidFill>
                  <a:srgbClr val="0000FF"/>
                </a:solidFill>
              </a:rPr>
              <a:t>long-term </a:t>
            </a:r>
            <a:r>
              <a:rPr lang="en-US" sz="2800" dirty="0"/>
              <a:t>implications for value</a:t>
            </a:r>
          </a:p>
          <a:p>
            <a:r>
              <a:rPr lang="en-US" sz="2800" dirty="0"/>
              <a:t>Repeat until no change in policy:</a:t>
            </a:r>
          </a:p>
          <a:p>
            <a:pPr lvl="1"/>
            <a:r>
              <a:rPr lang="en-US" sz="2400" dirty="0">
                <a:solidFill>
                  <a:srgbClr val="CC0000"/>
                </a:solidFill>
              </a:rPr>
              <a:t>Step 1: Policy evaluation: </a:t>
            </a:r>
            <a:r>
              <a:rPr lang="en-US" sz="2400" dirty="0"/>
              <a:t>calculate value </a:t>
            </a:r>
            <a:r>
              <a:rPr lang="en-US" sz="2400" dirty="0" err="1">
                <a:solidFill>
                  <a:srgbClr val="CC00CC"/>
                </a:solidFill>
                <a:ea typeface="ＭＳ Ｐゴシック" pitchFamily="34" charset="-128"/>
              </a:rPr>
              <a:t>U</a:t>
            </a:r>
            <a:r>
              <a:rPr lang="en-US" sz="3200" baseline="30000" dirty="0" err="1">
                <a:solidFill>
                  <a:srgbClr val="CC00CC"/>
                </a:solidFill>
                <a:ea typeface="ＭＳ Ｐゴシック" pitchFamily="34" charset="-128"/>
                <a:sym typeface="Symbol" pitchFamily="18" charset="2"/>
              </a:rPr>
              <a:t></a:t>
            </a:r>
            <a:r>
              <a:rPr lang="en-US" sz="2400" baseline="30000" dirty="0" err="1">
                <a:solidFill>
                  <a:srgbClr val="CC00CC"/>
                </a:solidFill>
                <a:ea typeface="ＭＳ Ｐゴシック" pitchFamily="34" charset="-128"/>
                <a:sym typeface="Symbol" pitchFamily="18" charset="2"/>
              </a:rPr>
              <a:t>k</a:t>
            </a:r>
            <a:r>
              <a:rPr lang="en-US" sz="2400" baseline="30000" dirty="0">
                <a:solidFill>
                  <a:srgbClr val="CC00CC"/>
                </a:solidFill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sz="2400" dirty="0">
                <a:ea typeface="ＭＳ Ｐゴシック" pitchFamily="34" charset="-128"/>
                <a:sym typeface="Symbol" pitchFamily="18" charset="2"/>
              </a:rPr>
              <a:t>for current policy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</a:t>
            </a:r>
            <a:r>
              <a:rPr lang="en-US" sz="2400" baseline="-25000" dirty="0">
                <a:solidFill>
                  <a:srgbClr val="CC00CC"/>
                </a:solidFill>
                <a:sym typeface="Symbol"/>
              </a:rPr>
              <a:t>k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 </a:t>
            </a:r>
            <a:endParaRPr lang="en-US" sz="2400" dirty="0"/>
          </a:p>
          <a:p>
            <a:pPr lvl="1"/>
            <a:r>
              <a:rPr lang="en-US" sz="2400" dirty="0">
                <a:solidFill>
                  <a:srgbClr val="CC0000"/>
                </a:solidFill>
              </a:rPr>
              <a:t>Step 2: Policy improvement: </a:t>
            </a:r>
            <a:r>
              <a:rPr lang="en-US" sz="2400" dirty="0"/>
              <a:t>extract the new implied policy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</a:t>
            </a:r>
            <a:r>
              <a:rPr lang="en-US" sz="2400" baseline="-25000" dirty="0">
                <a:solidFill>
                  <a:srgbClr val="CC00CC"/>
                </a:solidFill>
                <a:sym typeface="Symbol"/>
              </a:rPr>
              <a:t>k+1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400" dirty="0"/>
              <a:t> from  </a:t>
            </a:r>
            <a:r>
              <a:rPr lang="en-US" sz="2400" dirty="0" err="1">
                <a:solidFill>
                  <a:srgbClr val="CC00CC"/>
                </a:solidFill>
                <a:ea typeface="ＭＳ Ｐゴシック" pitchFamily="34" charset="-128"/>
              </a:rPr>
              <a:t>U</a:t>
            </a:r>
            <a:r>
              <a:rPr lang="en-US" sz="3200" baseline="30000" dirty="0" err="1">
                <a:solidFill>
                  <a:srgbClr val="CC00CC"/>
                </a:solidFill>
                <a:ea typeface="ＭＳ Ｐゴシック" pitchFamily="34" charset="-128"/>
                <a:sym typeface="Symbol" pitchFamily="18" charset="2"/>
              </a:rPr>
              <a:t></a:t>
            </a:r>
            <a:r>
              <a:rPr lang="en-US" sz="2400" baseline="30000" dirty="0" err="1">
                <a:solidFill>
                  <a:srgbClr val="CC00CC"/>
                </a:solidFill>
                <a:ea typeface="ＭＳ Ｐゴシック" pitchFamily="34" charset="-128"/>
                <a:sym typeface="Symbol" pitchFamily="18" charset="2"/>
              </a:rPr>
              <a:t>k</a:t>
            </a:r>
            <a:r>
              <a:rPr lang="en-US" sz="2400" baseline="30000" dirty="0">
                <a:solidFill>
                  <a:srgbClr val="CC00CC"/>
                </a:solidFill>
                <a:ea typeface="ＭＳ Ｐゴシック" pitchFamily="34" charset="-128"/>
                <a:sym typeface="Symbol" pitchFamily="18" charset="2"/>
              </a:rPr>
              <a:t> </a:t>
            </a:r>
            <a:endParaRPr lang="en-US" sz="2400" dirty="0"/>
          </a:p>
          <a:p>
            <a:pPr lvl="1"/>
            <a:endParaRPr lang="en-US" sz="2400" dirty="0"/>
          </a:p>
          <a:p>
            <a:r>
              <a:rPr lang="en-US" dirty="0"/>
              <a:t>It’s still optimal!</a:t>
            </a:r>
          </a:p>
          <a:p>
            <a:r>
              <a:rPr lang="en-US" dirty="0"/>
              <a:t>Can converge (much) faster under some conditions</a:t>
            </a:r>
          </a:p>
        </p:txBody>
      </p:sp>
    </p:spTree>
    <p:extLst>
      <p:ext uri="{BB962C8B-B14F-4D97-AF65-F5344CB8AC3E}">
        <p14:creationId xmlns:p14="http://schemas.microsoft.com/office/powerpoint/2010/main" val="350623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Evaluation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3588" y="1476848"/>
            <a:ext cx="5764212" cy="48519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2169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5075235"/>
            <a:ext cx="11379200" cy="1782765"/>
          </a:xfrm>
        </p:spPr>
        <p:txBody>
          <a:bodyPr/>
          <a:lstStyle/>
          <a:p>
            <a:r>
              <a:rPr lang="en-US" sz="2400" dirty="0" err="1"/>
              <a:t>Expectimax</a:t>
            </a:r>
            <a:r>
              <a:rPr lang="en-US" sz="2400" dirty="0"/>
              <a:t> trees max over all actions to compute the optimal values</a:t>
            </a:r>
          </a:p>
          <a:p>
            <a:pPr lvl="5"/>
            <a:endParaRPr lang="en-US" sz="800" dirty="0">
              <a:latin typeface="Palatino"/>
              <a:cs typeface="Palatino"/>
            </a:endParaRPr>
          </a:p>
          <a:p>
            <a:r>
              <a:rPr lang="en-US" sz="2400" dirty="0"/>
              <a:t>If we fixed some policy </a:t>
            </a:r>
            <a:r>
              <a:rPr lang="en-US" sz="2400" dirty="0">
                <a:sym typeface="Symbol" pitchFamily="18" charset="2"/>
              </a:rPr>
              <a:t>(s</a:t>
            </a:r>
            <a:r>
              <a:rPr lang="en-US" sz="2400" dirty="0"/>
              <a:t>), then the tree would be simpler – only one action per state</a:t>
            </a:r>
          </a:p>
          <a:p>
            <a:pPr lvl="1"/>
            <a:r>
              <a:rPr lang="en-US" sz="2000" dirty="0"/>
              <a:t>… though the tree’s value would depend on which policy we fixed</a:t>
            </a:r>
          </a:p>
          <a:p>
            <a:endParaRPr lang="en-US" sz="2400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057400" y="1893614"/>
            <a:ext cx="3048000" cy="2754586"/>
            <a:chOff x="2400" y="1401"/>
            <a:chExt cx="1392" cy="1258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Palatino"/>
                <a:cs typeface="Palatino"/>
              </a:endParaRPr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0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  <p:sp>
            <p:nvSpPr>
              <p:cNvPr id="21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  <p:sp>
            <p:nvSpPr>
              <p:cNvPr id="22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</p:grp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Palatino"/>
                <a:cs typeface="Palatino"/>
              </a:endParaRPr>
            </a:p>
          </p:txBody>
        </p:sp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</p:grp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306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00000"/>
                  </a:solidFill>
                  <a:latin typeface="Palatino"/>
                  <a:cs typeface="Palatino"/>
                </a:rPr>
                <a:t>a</a:t>
              </a: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Palatino"/>
                  <a:cs typeface="Palatino"/>
                </a:rPr>
                <a:t>s</a:t>
              </a:r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Palatino"/>
                  <a:cs typeface="Palatino"/>
                </a:rPr>
                <a:t>s, a</a:t>
              </a: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Palatino"/>
                  <a:cs typeface="Palatino"/>
                </a:rPr>
                <a:t>s,a,s</a:t>
              </a:r>
              <a:r>
                <a:rPr lang="ja-JP" altLang="en-US" sz="2400">
                  <a:latin typeface="Palatino"/>
                  <a:cs typeface="Palatino"/>
                </a:rPr>
                <a:t>’</a:t>
              </a:r>
              <a:endParaRPr lang="en-US" sz="2400" dirty="0">
                <a:latin typeface="Palatino"/>
                <a:cs typeface="Palatino"/>
              </a:endParaRPr>
            </a:p>
          </p:txBody>
        </p:sp>
        <p:sp>
          <p:nvSpPr>
            <p:cNvPr id="14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Palatino"/>
                <a:cs typeface="Palatino"/>
              </a:endParaRP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Palatino"/>
                  <a:cs typeface="Palatino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Palatino"/>
                  <a:cs typeface="Palatino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Palatino"/>
                <a:cs typeface="Palatino"/>
              </a:endParaRP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7239438" y="1893614"/>
            <a:ext cx="2590362" cy="2754586"/>
            <a:chOff x="2400" y="1401"/>
            <a:chExt cx="1183" cy="1258"/>
          </a:xfrm>
        </p:grpSpPr>
        <p:sp>
          <p:nvSpPr>
            <p:cNvPr id="25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Palatino"/>
                <a:cs typeface="Palatino"/>
              </a:endParaRPr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 flipH="1">
              <a:off x="2916" y="1617"/>
              <a:ext cx="232" cy="36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Palatino"/>
                <a:cs typeface="Palatino"/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Palatino"/>
                <a:cs typeface="Palatino"/>
              </a:endParaRPr>
            </a:p>
          </p:txBody>
        </p:sp>
        <p:grpSp>
          <p:nvGrpSpPr>
            <p:cNvPr id="28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5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  <p:sp>
            <p:nvSpPr>
              <p:cNvPr id="36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  <p:sp>
            <p:nvSpPr>
              <p:cNvPr id="37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  <p:sp>
            <p:nvSpPr>
              <p:cNvPr id="38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</p:grpSp>
        <p:sp>
          <p:nvSpPr>
            <p:cNvPr id="29" name="Text Box 17"/>
            <p:cNvSpPr txBox="1">
              <a:spLocks noChangeArrowheads="1"/>
            </p:cNvSpPr>
            <p:nvPr/>
          </p:nvSpPr>
          <p:spPr bwMode="auto">
            <a:xfrm>
              <a:off x="3096" y="1680"/>
              <a:ext cx="37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00000"/>
                  </a:solidFill>
                  <a:latin typeface="Palatino"/>
                  <a:cs typeface="Palatino"/>
                  <a:sym typeface="Symbol" pitchFamily="18" charset="2"/>
                </a:rPr>
                <a:t>(s</a:t>
              </a:r>
              <a:r>
                <a:rPr lang="en-US" sz="2400" dirty="0">
                  <a:solidFill>
                    <a:srgbClr val="C00000"/>
                  </a:solidFill>
                  <a:latin typeface="Palatino"/>
                  <a:cs typeface="Palatino"/>
                </a:rPr>
                <a:t>)</a:t>
              </a:r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Palatino"/>
                  <a:cs typeface="Palatino"/>
                </a:rPr>
                <a:t>s</a:t>
              </a:r>
            </a:p>
          </p:txBody>
        </p:sp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Palatino"/>
                  <a:cs typeface="Palatino"/>
                </a:rPr>
                <a:t>s, </a:t>
              </a:r>
              <a:r>
                <a:rPr lang="en-US" sz="2400" dirty="0">
                  <a:solidFill>
                    <a:srgbClr val="008000"/>
                  </a:solidFill>
                  <a:latin typeface="Palatino"/>
                  <a:cs typeface="Palatino"/>
                  <a:sym typeface="Symbol" pitchFamily="18" charset="2"/>
                </a:rPr>
                <a:t>(s</a:t>
              </a:r>
              <a:r>
                <a:rPr lang="en-US" sz="2400" dirty="0">
                  <a:solidFill>
                    <a:srgbClr val="008000"/>
                  </a:solidFill>
                  <a:latin typeface="Palatino"/>
                  <a:cs typeface="Palatino"/>
                </a:rPr>
                <a:t>)</a:t>
              </a:r>
            </a:p>
          </p:txBody>
        </p:sp>
        <p:sp>
          <p:nvSpPr>
            <p:cNvPr id="32" name="Text Box 20"/>
            <p:cNvSpPr txBox="1">
              <a:spLocks noChangeArrowheads="1"/>
            </p:cNvSpPr>
            <p:nvPr/>
          </p:nvSpPr>
          <p:spPr bwMode="auto">
            <a:xfrm>
              <a:off x="2435" y="2271"/>
              <a:ext cx="66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Palatino"/>
                  <a:cs typeface="Palatino"/>
                </a:rPr>
                <a:t>s,</a:t>
              </a:r>
              <a:r>
                <a:rPr lang="en-US" sz="2400" dirty="0">
                  <a:latin typeface="Palatino"/>
                  <a:cs typeface="Palatino"/>
                  <a:sym typeface="Symbol" pitchFamily="18" charset="2"/>
                </a:rPr>
                <a:t> (s</a:t>
              </a:r>
              <a:r>
                <a:rPr lang="en-US" sz="2400" dirty="0">
                  <a:latin typeface="Palatino"/>
                  <a:cs typeface="Palatino"/>
                </a:rPr>
                <a:t>),s</a:t>
              </a:r>
              <a:r>
                <a:rPr lang="ja-JP" altLang="en-US" sz="2400">
                  <a:latin typeface="Palatino"/>
                  <a:cs typeface="Palatino"/>
                </a:rPr>
                <a:t>’</a:t>
              </a:r>
              <a:endParaRPr lang="en-US" sz="2400" dirty="0">
                <a:latin typeface="Palatino"/>
                <a:cs typeface="Palatino"/>
              </a:endParaRPr>
            </a:p>
          </p:txBody>
        </p:sp>
        <p:sp>
          <p:nvSpPr>
            <p:cNvPr id="33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Palatino"/>
                <a:cs typeface="Palatino"/>
              </a:endParaRPr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Palatino"/>
                  <a:cs typeface="Palatino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Palatino"/>
                  <a:cs typeface="Palatino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Palatino"/>
                <a:cs typeface="Palatino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752600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"/>
                <a:cs typeface="Palatino"/>
              </a:rPr>
              <a:t>Do the optimal action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29400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"/>
                <a:cs typeface="Palatino"/>
              </a:rPr>
              <a:t>Do what </a:t>
            </a:r>
            <a:r>
              <a:rPr lang="en-US" sz="2400" dirty="0">
                <a:latin typeface="Palatino"/>
                <a:cs typeface="Palatino"/>
                <a:sym typeface="Symbol" pitchFamily="18" charset="2"/>
              </a:rPr>
              <a:t></a:t>
            </a:r>
            <a:r>
              <a:rPr lang="en-US" sz="2400" dirty="0">
                <a:latin typeface="Palatino"/>
                <a:cs typeface="Palatino"/>
              </a:rPr>
              <a:t> says to do</a:t>
            </a:r>
          </a:p>
        </p:txBody>
      </p:sp>
    </p:spTree>
    <p:extLst>
      <p:ext uri="{BB962C8B-B14F-4D97-AF65-F5344CB8AC3E}">
        <p14:creationId xmlns:p14="http://schemas.microsoft.com/office/powerpoint/2010/main" val="169807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83" y="-12222"/>
            <a:ext cx="12192000" cy="1143000"/>
          </a:xfrm>
        </p:spPr>
        <p:txBody>
          <a:bodyPr/>
          <a:lstStyle/>
          <a:p>
            <a:r>
              <a:rPr lang="en-US"/>
              <a:t>Utilities for a Fixed Policy</a:t>
            </a:r>
          </a:p>
        </p:txBody>
      </p:sp>
      <p:sp>
        <p:nvSpPr>
          <p:cNvPr id="1727491" name="Rectangle 3"/>
          <p:cNvSpPr>
            <a:spLocks noGrp="1" noChangeArrowheads="1"/>
          </p:cNvSpPr>
          <p:nvPr>
            <p:ph idx="1"/>
          </p:nvPr>
        </p:nvSpPr>
        <p:spPr>
          <a:xfrm>
            <a:off x="469283" y="1460978"/>
            <a:ext cx="8229600" cy="4525963"/>
          </a:xfrm>
        </p:spPr>
        <p:txBody>
          <a:bodyPr/>
          <a:lstStyle/>
          <a:p>
            <a:r>
              <a:rPr lang="en-US" sz="2400" dirty="0"/>
              <a:t>Another basic operation: compute the utility of a state s under a fixed (generally non-optimal) policy</a:t>
            </a:r>
          </a:p>
          <a:p>
            <a:endParaRPr lang="en-US" sz="2400" dirty="0"/>
          </a:p>
          <a:p>
            <a:r>
              <a:rPr lang="en-US" sz="2400" dirty="0"/>
              <a:t>Define the utility of a state s, under a fixed policy </a:t>
            </a:r>
            <a:r>
              <a:rPr lang="en-US" sz="2400" dirty="0">
                <a:sym typeface="Symbol" pitchFamily="18" charset="2"/>
              </a:rPr>
              <a:t></a:t>
            </a:r>
            <a:r>
              <a:rPr lang="en-US" sz="2400" dirty="0"/>
              <a:t>: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/>
              <a:t>U</a:t>
            </a:r>
            <a:r>
              <a:rPr lang="en-US" sz="2000" baseline="30000" dirty="0">
                <a:sym typeface="Symbol" pitchFamily="18" charset="2"/>
              </a:rPr>
              <a:t></a:t>
            </a:r>
            <a:r>
              <a:rPr lang="en-US" sz="2000" dirty="0"/>
              <a:t>(s) = expected total discounted rewards starting in s and following </a:t>
            </a:r>
            <a:r>
              <a:rPr lang="en-US" sz="2000" dirty="0">
                <a:sym typeface="Symbol" pitchFamily="18" charset="2"/>
              </a:rPr>
              <a:t>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/>
              <a:t>Recursive relation (one-step look-ahead / Bellman equation):</a:t>
            </a:r>
          </a:p>
        </p:txBody>
      </p: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9080321" y="1613378"/>
            <a:ext cx="2590362" cy="2754586"/>
            <a:chOff x="2400" y="1401"/>
            <a:chExt cx="1183" cy="1258"/>
          </a:xfrm>
        </p:grpSpPr>
        <p:sp>
          <p:nvSpPr>
            <p:cNvPr id="47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Palatino"/>
                <a:cs typeface="Palatino"/>
              </a:endParaRPr>
            </a:p>
          </p:txBody>
        </p:sp>
        <p:sp>
          <p:nvSpPr>
            <p:cNvPr id="48" name="Line 9"/>
            <p:cNvSpPr>
              <a:spLocks noChangeShapeType="1"/>
            </p:cNvSpPr>
            <p:nvPr/>
          </p:nvSpPr>
          <p:spPr bwMode="auto">
            <a:xfrm flipH="1">
              <a:off x="2916" y="1617"/>
              <a:ext cx="232" cy="36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Palatino"/>
                <a:cs typeface="Palatino"/>
              </a:endParaRPr>
            </a:p>
          </p:txBody>
        </p:sp>
        <p:sp>
          <p:nvSpPr>
            <p:cNvPr id="49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Palatino"/>
                <a:cs typeface="Palatino"/>
              </a:endParaRPr>
            </a:p>
          </p:txBody>
        </p:sp>
        <p:grpSp>
          <p:nvGrpSpPr>
            <p:cNvPr id="50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57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  <p:sp>
            <p:nvSpPr>
              <p:cNvPr id="58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  <p:sp>
            <p:nvSpPr>
              <p:cNvPr id="59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  <p:sp>
            <p:nvSpPr>
              <p:cNvPr id="60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</p:grpSp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>
              <a:off x="3096" y="1680"/>
              <a:ext cx="37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00000"/>
                  </a:solidFill>
                  <a:latin typeface="Palatino"/>
                  <a:cs typeface="Palatino"/>
                  <a:sym typeface="Symbol" pitchFamily="18" charset="2"/>
                </a:rPr>
                <a:t>(s</a:t>
              </a:r>
              <a:r>
                <a:rPr lang="en-US" sz="2400" dirty="0">
                  <a:solidFill>
                    <a:srgbClr val="C00000"/>
                  </a:solidFill>
                  <a:latin typeface="Palatino"/>
                  <a:cs typeface="Palatino"/>
                </a:rPr>
                <a:t>)</a:t>
              </a:r>
            </a:p>
          </p:txBody>
        </p:sp>
        <p:sp>
          <p:nvSpPr>
            <p:cNvPr id="52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Palatino"/>
                  <a:cs typeface="Palatino"/>
                </a:rPr>
                <a:t>s</a:t>
              </a:r>
            </a:p>
          </p:txBody>
        </p:sp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Palatino"/>
                  <a:cs typeface="Palatino"/>
                </a:rPr>
                <a:t>s, </a:t>
              </a:r>
              <a:r>
                <a:rPr lang="en-US" sz="2400" dirty="0">
                  <a:solidFill>
                    <a:srgbClr val="008000"/>
                  </a:solidFill>
                  <a:latin typeface="Palatino"/>
                  <a:cs typeface="Palatino"/>
                  <a:sym typeface="Symbol" pitchFamily="18" charset="2"/>
                </a:rPr>
                <a:t>(s</a:t>
              </a:r>
              <a:r>
                <a:rPr lang="en-US" sz="2400" dirty="0">
                  <a:solidFill>
                    <a:srgbClr val="008000"/>
                  </a:solidFill>
                  <a:latin typeface="Palatino"/>
                  <a:cs typeface="Palatino"/>
                </a:rPr>
                <a:t>)</a:t>
              </a:r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2435" y="2271"/>
              <a:ext cx="66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Palatino"/>
                  <a:cs typeface="Palatino"/>
                </a:rPr>
                <a:t>s,</a:t>
              </a:r>
              <a:r>
                <a:rPr lang="en-US" sz="2400" dirty="0">
                  <a:latin typeface="Palatino"/>
                  <a:cs typeface="Palatino"/>
                  <a:sym typeface="Symbol" pitchFamily="18" charset="2"/>
                </a:rPr>
                <a:t> (s</a:t>
              </a:r>
              <a:r>
                <a:rPr lang="en-US" sz="2400" dirty="0">
                  <a:latin typeface="Palatino"/>
                  <a:cs typeface="Palatino"/>
                </a:rPr>
                <a:t>),s</a:t>
              </a:r>
              <a:r>
                <a:rPr lang="ja-JP" altLang="en-US" sz="2400">
                  <a:latin typeface="Palatino"/>
                  <a:cs typeface="Palatino"/>
                </a:rPr>
                <a:t>’</a:t>
              </a:r>
              <a:endParaRPr lang="en-US" sz="2400" dirty="0">
                <a:latin typeface="Palatino"/>
                <a:cs typeface="Palatino"/>
              </a:endParaRPr>
            </a:p>
          </p:txBody>
        </p:sp>
        <p:sp>
          <p:nvSpPr>
            <p:cNvPr id="55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Palatino"/>
                <a:cs typeface="Palatino"/>
              </a:endParaRPr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Palatino"/>
                  <a:cs typeface="Palatino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Palatino"/>
                  <a:cs typeface="Palatino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Palatino"/>
                <a:cs typeface="Palatino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E3C9406-3644-8E4B-AF41-0ADB88D21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876800"/>
            <a:ext cx="4624552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4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9A09-046F-B546-9BAB-9AEFB6B4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Optimal Quantities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0BC32-0BD1-1B4B-9F36-86F01BF9B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143000"/>
            <a:ext cx="11379200" cy="5461000"/>
          </a:xfrm>
        </p:spPr>
        <p:txBody>
          <a:bodyPr/>
          <a:lstStyle/>
          <a:p>
            <a:pPr marL="342882" lvl="1" indent="-342882"/>
            <a:r>
              <a:rPr lang="en-US" sz="2400" dirty="0">
                <a:ea typeface="ＭＳ Ｐゴシック" pitchFamily="34" charset="-128"/>
              </a:rPr>
              <a:t>The value (expected utility) of 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  <a:sym typeface="Symbol" pitchFamily="18" charset="2"/>
              </a:rPr>
              <a:t> </a:t>
            </a:r>
            <a:r>
              <a:rPr lang="en-US" sz="2400" dirty="0">
                <a:ea typeface="ＭＳ Ｐゴシック" pitchFamily="34" charset="-128"/>
                <a:sym typeface="Symbol" pitchFamily="18" charset="2"/>
              </a:rPr>
              <a:t>in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</a:rPr>
              <a:t>s</a:t>
            </a:r>
            <a:r>
              <a:rPr lang="en-US" sz="2400" baseline="-25000" dirty="0">
                <a:solidFill>
                  <a:srgbClr val="CC00CC"/>
                </a:solidFill>
                <a:ea typeface="ＭＳ Ｐゴシック" pitchFamily="34" charset="-128"/>
              </a:rPr>
              <a:t>0</a:t>
            </a:r>
            <a:r>
              <a:rPr lang="en-US" sz="2400" dirty="0">
                <a:ea typeface="ＭＳ Ｐゴシック" pitchFamily="34" charset="-128"/>
              </a:rPr>
              <a:t> is written 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</a:rPr>
              <a:t>U</a:t>
            </a:r>
            <a:r>
              <a:rPr lang="en-US" sz="2400" baseline="30000" dirty="0">
                <a:solidFill>
                  <a:srgbClr val="CC00CC"/>
                </a:solidFill>
                <a:ea typeface="ＭＳ Ｐゴシック" pitchFamily="34" charset="-128"/>
                <a:sym typeface="Symbol" pitchFamily="18" charset="2"/>
              </a:rPr>
              <a:t>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</a:rPr>
              <a:t>(s</a:t>
            </a:r>
            <a:r>
              <a:rPr lang="en-US" sz="2400" baseline="-25000" dirty="0">
                <a:solidFill>
                  <a:srgbClr val="CC00CC"/>
                </a:solidFill>
                <a:ea typeface="ＭＳ Ｐゴシック" pitchFamily="34" charset="-128"/>
              </a:rPr>
              <a:t>0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</a:rPr>
              <a:t>)</a:t>
            </a:r>
            <a:endParaRPr lang="en-US" sz="2400" dirty="0">
              <a:ea typeface="ＭＳ Ｐゴシック" pitchFamily="34" charset="-128"/>
            </a:endParaRPr>
          </a:p>
          <a:p>
            <a:pPr marL="742929" lvl="2" indent="-342900">
              <a:buClr>
                <a:srgbClr val="333399"/>
              </a:buClr>
            </a:pPr>
            <a:r>
              <a:rPr lang="en-US" dirty="0">
                <a:solidFill>
                  <a:srgbClr val="000090"/>
                </a:solidFill>
                <a:ea typeface="ＭＳ Ｐゴシック" pitchFamily="34" charset="-128"/>
              </a:rPr>
              <a:t>It’s the sum over all possible state sequences of </a:t>
            </a:r>
            <a:r>
              <a:rPr lang="en-US" sz="2000" dirty="0">
                <a:solidFill>
                  <a:srgbClr val="000090"/>
                </a:solidFill>
                <a:ea typeface="ＭＳ Ｐゴシック" pitchFamily="34" charset="-128"/>
              </a:rPr>
              <a:t>(discounted sum of rewards) x (probability of state sequence)</a:t>
            </a:r>
          </a:p>
          <a:p>
            <a:pPr marL="400029" lvl="2" indent="0">
              <a:buClr>
                <a:srgbClr val="333399"/>
              </a:buClr>
              <a:buNone/>
            </a:pPr>
            <a:r>
              <a:rPr lang="en-US" sz="2000" dirty="0">
                <a:solidFill>
                  <a:srgbClr val="CC00CC"/>
                </a:solidFill>
                <a:ea typeface="ＭＳ Ｐゴシック" pitchFamily="34" charset="-128"/>
                <a:sym typeface="Symbol" pitchFamily="18" charset="2"/>
              </a:rPr>
              <a:t>U</a:t>
            </a:r>
            <a:r>
              <a:rPr lang="en-US" sz="2000" baseline="30000" dirty="0">
                <a:solidFill>
                  <a:srgbClr val="CC00CC"/>
                </a:solidFill>
                <a:ea typeface="ＭＳ Ｐゴシック" pitchFamily="34" charset="-128"/>
                <a:sym typeface="Symbol" pitchFamily="18" charset="2"/>
              </a:rPr>
              <a:t></a:t>
            </a:r>
            <a:r>
              <a:rPr lang="en-US" sz="2000" dirty="0">
                <a:solidFill>
                  <a:srgbClr val="CC00CC"/>
                </a:solidFill>
                <a:ea typeface="ＭＳ Ｐゴシック" pitchFamily="34" charset="-128"/>
              </a:rPr>
              <a:t>(s</a:t>
            </a:r>
            <a:r>
              <a:rPr lang="en-US" sz="2000" baseline="-25000" dirty="0">
                <a:solidFill>
                  <a:srgbClr val="CC00CC"/>
                </a:solidFill>
                <a:ea typeface="ＭＳ Ｐゴシック" pitchFamily="34" charset="-128"/>
              </a:rPr>
              <a:t>0</a:t>
            </a:r>
            <a:r>
              <a:rPr lang="en-US" sz="2000" dirty="0">
                <a:solidFill>
                  <a:srgbClr val="CC00CC"/>
                </a:solidFill>
                <a:ea typeface="ＭＳ Ｐゴシック" pitchFamily="34" charset="-128"/>
              </a:rPr>
              <a:t>)</a:t>
            </a:r>
            <a:r>
              <a:rPr lang="en-US" sz="2000" dirty="0">
                <a:ea typeface="ＭＳ Ｐゴシック" pitchFamily="34" charset="-128"/>
              </a:rPr>
              <a:t> = </a:t>
            </a:r>
            <a:endParaRPr lang="en-US" sz="2000" dirty="0">
              <a:solidFill>
                <a:srgbClr val="000090"/>
              </a:solidFill>
              <a:ea typeface="ＭＳ Ｐゴシック" pitchFamily="34" charset="-128"/>
            </a:endParaRPr>
          </a:p>
          <a:p>
            <a:pPr lvl="0">
              <a:lnSpc>
                <a:spcPct val="80000"/>
              </a:lnSpc>
              <a:defRPr/>
            </a:pPr>
            <a:endParaRPr lang="en-US" sz="2400" dirty="0"/>
          </a:p>
          <a:p>
            <a:pPr lvl="0">
              <a:lnSpc>
                <a:spcPct val="80000"/>
              </a:lnSpc>
              <a:defRPr/>
            </a:pPr>
            <a:r>
              <a:rPr lang="en-US" sz="2400" dirty="0"/>
              <a:t>The optimal policy: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>
                <a:solidFill>
                  <a:srgbClr val="CC00CC"/>
                </a:solidFill>
                <a:sym typeface="Symbol" pitchFamily="18" charset="2"/>
              </a:rPr>
              <a:t></a:t>
            </a:r>
            <a:r>
              <a:rPr lang="en-US" sz="2400" baseline="30000" dirty="0">
                <a:solidFill>
                  <a:srgbClr val="CC00CC"/>
                </a:solidFill>
                <a:sym typeface="Symbol" pitchFamily="18" charset="2"/>
              </a:rPr>
              <a:t>*</a:t>
            </a:r>
            <a:r>
              <a:rPr lang="en-US" sz="2400" dirty="0">
                <a:solidFill>
                  <a:srgbClr val="CC00CC"/>
                </a:solidFill>
              </a:rPr>
              <a:t>(s) </a:t>
            </a:r>
            <a:r>
              <a:rPr lang="en-US" sz="2400" dirty="0"/>
              <a:t>= optimal action from state </a:t>
            </a:r>
            <a:r>
              <a:rPr lang="en-US" sz="2400" dirty="0">
                <a:solidFill>
                  <a:srgbClr val="CC00CC"/>
                </a:solidFill>
              </a:rPr>
              <a:t>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/>
              <a:t>Gives highest 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U</a:t>
            </a:r>
            <a:r>
              <a:rPr lang="en-US" baseline="30000" dirty="0">
                <a:solidFill>
                  <a:srgbClr val="CC00CC"/>
                </a:solidFill>
                <a:latin typeface="Calibri"/>
                <a:cs typeface="Calibri"/>
                <a:sym typeface="Symbol" pitchFamily="18" charset="2"/>
              </a:rPr>
              <a:t>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(s) </a:t>
            </a:r>
            <a:r>
              <a:rPr lang="en-US" sz="2400" dirty="0"/>
              <a:t>for any </a:t>
            </a:r>
            <a:r>
              <a:rPr lang="en-US" sz="2400" dirty="0">
                <a:solidFill>
                  <a:srgbClr val="CC00CC"/>
                </a:solidFill>
                <a:sym typeface="Symbol" pitchFamily="18" charset="2"/>
              </a:rPr>
              <a:t></a:t>
            </a:r>
            <a:endParaRPr lang="en-US" sz="2400" dirty="0"/>
          </a:p>
          <a:p>
            <a:pPr lvl="0">
              <a:lnSpc>
                <a:spcPct val="80000"/>
              </a:lnSpc>
              <a:defRPr/>
            </a:pPr>
            <a:endParaRPr lang="en-US" sz="2400" dirty="0"/>
          </a:p>
          <a:p>
            <a:pPr lvl="0">
              <a:lnSpc>
                <a:spcPct val="80000"/>
              </a:lnSpc>
              <a:defRPr/>
            </a:pPr>
            <a:r>
              <a:rPr lang="en-US" sz="2400" dirty="0"/>
              <a:t>The value (utility) of a state </a:t>
            </a:r>
            <a:r>
              <a:rPr lang="en-US" sz="2400" dirty="0">
                <a:solidFill>
                  <a:srgbClr val="CC00CC"/>
                </a:solidFill>
              </a:rPr>
              <a:t>s</a:t>
            </a:r>
            <a:r>
              <a:rPr lang="en-US" sz="2400" dirty="0"/>
              <a:t>: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>
                <a:solidFill>
                  <a:srgbClr val="CC00CC"/>
                </a:solidFill>
                <a:sym typeface="Symbol" pitchFamily="18" charset="2"/>
              </a:rPr>
              <a:t>U</a:t>
            </a:r>
            <a:r>
              <a:rPr lang="en-US" sz="2400" baseline="30000" dirty="0">
                <a:solidFill>
                  <a:srgbClr val="CC00CC"/>
                </a:solidFill>
                <a:sym typeface="Symbol" pitchFamily="18" charset="2"/>
              </a:rPr>
              <a:t>*</a:t>
            </a:r>
            <a:r>
              <a:rPr lang="en-US" sz="2400" dirty="0">
                <a:solidFill>
                  <a:srgbClr val="CC00CC"/>
                </a:solidFill>
              </a:rPr>
              <a:t>(s) 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U</a:t>
            </a:r>
            <a:r>
              <a:rPr lang="en-US" baseline="30000" dirty="0">
                <a:solidFill>
                  <a:srgbClr val="CC00CC"/>
                </a:solidFill>
                <a:latin typeface="Calibri"/>
                <a:cs typeface="Calibri"/>
                <a:sym typeface="Symbol" pitchFamily="18" charset="2"/>
              </a:rPr>
              <a:t>*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(s) 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/>
              <a:t>= expected utility starting in </a:t>
            </a:r>
            <a:r>
              <a:rPr lang="en-US" sz="2400" dirty="0">
                <a:solidFill>
                  <a:srgbClr val="CC00CC"/>
                </a:solidFill>
              </a:rPr>
              <a:t>s</a:t>
            </a:r>
            <a:r>
              <a:rPr lang="en-US" sz="2400" dirty="0"/>
              <a:t> and acting optimally</a:t>
            </a:r>
          </a:p>
          <a:p>
            <a:pPr lvl="0">
              <a:lnSpc>
                <a:spcPct val="80000"/>
              </a:lnSpc>
              <a:defRPr/>
            </a:pPr>
            <a:endParaRPr lang="en-US" sz="2400" dirty="0">
              <a:solidFill>
                <a:srgbClr val="008000"/>
              </a:solidFill>
            </a:endParaRPr>
          </a:p>
          <a:p>
            <a:pPr lvl="0">
              <a:lnSpc>
                <a:spcPct val="80000"/>
              </a:lnSpc>
              <a:defRPr/>
            </a:pPr>
            <a:r>
              <a:rPr lang="en-US" sz="2400" dirty="0">
                <a:solidFill>
                  <a:srgbClr val="008000"/>
                </a:solidFill>
              </a:rPr>
              <a:t>The value (utility) of a q-state (</a:t>
            </a:r>
            <a:r>
              <a:rPr lang="en-US" sz="2400" dirty="0" err="1">
                <a:solidFill>
                  <a:srgbClr val="008000"/>
                </a:solidFill>
              </a:rPr>
              <a:t>s,a</a:t>
            </a:r>
            <a:r>
              <a:rPr lang="en-US" sz="2400" dirty="0">
                <a:solidFill>
                  <a:srgbClr val="008000"/>
                </a:solidFill>
              </a:rPr>
              <a:t>):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sz="2400" dirty="0">
                <a:solidFill>
                  <a:srgbClr val="CC00CC"/>
                </a:solidFill>
              </a:rPr>
              <a:t>Q</a:t>
            </a:r>
            <a:r>
              <a:rPr lang="en-US" sz="2400" baseline="30000" dirty="0">
                <a:solidFill>
                  <a:srgbClr val="CC00CC"/>
                </a:solidFill>
                <a:sym typeface="Symbol" pitchFamily="18" charset="2"/>
              </a:rPr>
              <a:t>*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dirty="0" err="1">
                <a:solidFill>
                  <a:srgbClr val="CC00CC"/>
                </a:solidFill>
              </a:rPr>
              <a:t>s,a</a:t>
            </a:r>
            <a:r>
              <a:rPr lang="en-US" sz="2400" dirty="0">
                <a:solidFill>
                  <a:srgbClr val="CC00CC"/>
                </a:solidFill>
              </a:rPr>
              <a:t>) </a:t>
            </a:r>
            <a:r>
              <a:rPr lang="en-US" sz="2400" dirty="0"/>
              <a:t>= expected utility of taking action </a:t>
            </a:r>
            <a:r>
              <a:rPr lang="en-US" sz="2400" dirty="0">
                <a:solidFill>
                  <a:srgbClr val="CC00CC"/>
                </a:solidFill>
              </a:rPr>
              <a:t>a</a:t>
            </a:r>
            <a:r>
              <a:rPr lang="en-US" sz="2400" dirty="0"/>
              <a:t> in state </a:t>
            </a:r>
            <a:r>
              <a:rPr lang="en-US" sz="2400" dirty="0">
                <a:solidFill>
                  <a:srgbClr val="CC00CC"/>
                </a:solidFill>
              </a:rPr>
              <a:t>s</a:t>
            </a:r>
            <a:r>
              <a:rPr lang="en-US" sz="2400" dirty="0"/>
              <a:t> and (thereafter) acting optimally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>
                <a:solidFill>
                  <a:srgbClr val="CC00CC"/>
                </a:solidFill>
                <a:sym typeface="Symbol" pitchFamily="18" charset="2"/>
              </a:rPr>
              <a:t>U</a:t>
            </a:r>
            <a:r>
              <a:rPr lang="en-US" sz="2400" baseline="30000" dirty="0">
                <a:solidFill>
                  <a:srgbClr val="CC00CC"/>
                </a:solidFill>
                <a:sym typeface="Symbol" pitchFamily="18" charset="2"/>
              </a:rPr>
              <a:t>*</a:t>
            </a:r>
            <a:r>
              <a:rPr lang="en-US" sz="2400" dirty="0">
                <a:solidFill>
                  <a:srgbClr val="CC00CC"/>
                </a:solidFill>
              </a:rPr>
              <a:t>(s) =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CC00CC"/>
                </a:solidFill>
                <a:latin typeface="Calibri"/>
                <a:cs typeface="Calibri"/>
              </a:rPr>
              <a:t>max</a:t>
            </a:r>
            <a:r>
              <a:rPr lang="en-US" sz="2400" baseline="-25000" dirty="0" err="1">
                <a:solidFill>
                  <a:srgbClr val="CC00CC"/>
                </a:solidFill>
                <a:latin typeface="Calibri"/>
                <a:cs typeface="Calibri"/>
              </a:rPr>
              <a:t>a</a:t>
            </a:r>
            <a:r>
              <a:rPr lang="en-US" sz="2400" dirty="0" err="1">
                <a:solidFill>
                  <a:srgbClr val="CC00CC"/>
                </a:solidFill>
              </a:rPr>
              <a:t>Q</a:t>
            </a:r>
            <a:r>
              <a:rPr lang="en-US" sz="2400" baseline="30000" dirty="0">
                <a:solidFill>
                  <a:srgbClr val="CC00CC"/>
                </a:solidFill>
                <a:sym typeface="Symbol" pitchFamily="18" charset="2"/>
              </a:rPr>
              <a:t>*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dirty="0" err="1">
                <a:solidFill>
                  <a:srgbClr val="CC00CC"/>
                </a:solidFill>
              </a:rPr>
              <a:t>s,a</a:t>
            </a:r>
            <a:r>
              <a:rPr lang="en-US" sz="2400" dirty="0">
                <a:solidFill>
                  <a:srgbClr val="CC00CC"/>
                </a:solidFill>
              </a:rPr>
              <a:t>) 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22765-8907-1543-9D56-F357116AD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86000"/>
            <a:ext cx="1925053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8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Evaluation</a:t>
            </a:r>
          </a:p>
        </p:txBody>
      </p:sp>
      <p:sp>
        <p:nvSpPr>
          <p:cNvPr id="1728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How do we calculate the U’s for a fixed policy </a:t>
            </a:r>
            <a:r>
              <a:rPr lang="en-US" sz="2400" dirty="0">
                <a:sym typeface="Symbol" pitchFamily="18" charset="2"/>
              </a:rPr>
              <a:t></a:t>
            </a:r>
            <a:r>
              <a:rPr lang="en-US" sz="2400" dirty="0"/>
              <a:t>?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Idea 1: Turn recursive Bellman equations into updates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	(like value iteration)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/>
              <a:t>             U</a:t>
            </a:r>
            <a:r>
              <a:rPr lang="en-US" sz="2400" baseline="-25000" dirty="0"/>
              <a:t>0</a:t>
            </a:r>
            <a:r>
              <a:rPr lang="en-US" sz="2400" baseline="30000" dirty="0">
                <a:sym typeface="Symbol" pitchFamily="18" charset="2"/>
              </a:rPr>
              <a:t></a:t>
            </a:r>
            <a:r>
              <a:rPr lang="en-US" sz="2400" dirty="0"/>
              <a:t>(s) = 0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 marL="0" indent="0">
              <a:lnSpc>
                <a:spcPct val="80000"/>
              </a:lnSpc>
              <a:buNone/>
            </a:pPr>
            <a:endParaRPr lang="en-US" sz="3600" dirty="0"/>
          </a:p>
          <a:p>
            <a:pPr marL="0" indent="0">
              <a:lnSpc>
                <a:spcPct val="80000"/>
              </a:lnSpc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Efficiency: O(S</a:t>
            </a:r>
            <a:r>
              <a:rPr lang="en-US" sz="2400" baseline="30000" dirty="0"/>
              <a:t>2</a:t>
            </a:r>
            <a:r>
              <a:rPr lang="en-US" sz="2400" dirty="0"/>
              <a:t>) per iteration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Idea 2: Without the maxes, the Bellman equations are just a linear system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Solve with </a:t>
            </a:r>
            <a:r>
              <a:rPr lang="en-US" sz="2000" dirty="0" err="1"/>
              <a:t>Matlab</a:t>
            </a:r>
            <a:r>
              <a:rPr lang="en-US" sz="2000" dirty="0"/>
              <a:t> (or your favorite linear system solver)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9144438" y="1371600"/>
            <a:ext cx="2590362" cy="2754586"/>
            <a:chOff x="2400" y="1401"/>
            <a:chExt cx="1183" cy="1258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Palatino"/>
                <a:cs typeface="Palatino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2916" y="1617"/>
              <a:ext cx="232" cy="36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Palatino"/>
                <a:cs typeface="Palatino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Palatino"/>
                <a:cs typeface="Palatino"/>
              </a:endParaRPr>
            </a:p>
          </p:txBody>
        </p: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20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</p:grp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3096" y="1680"/>
              <a:ext cx="37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00000"/>
                  </a:solidFill>
                  <a:latin typeface="Palatino"/>
                  <a:cs typeface="Palatino"/>
                  <a:sym typeface="Symbol" pitchFamily="18" charset="2"/>
                </a:rPr>
                <a:t>(s</a:t>
              </a:r>
              <a:r>
                <a:rPr lang="en-US" sz="2400" dirty="0">
                  <a:solidFill>
                    <a:srgbClr val="C00000"/>
                  </a:solidFill>
                  <a:latin typeface="Palatino"/>
                  <a:cs typeface="Palatino"/>
                </a:rPr>
                <a:t>)</a:t>
              </a: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Palatino"/>
                  <a:cs typeface="Palatino"/>
                </a:rPr>
                <a:t>s</a:t>
              </a: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Palatino"/>
                  <a:cs typeface="Palatino"/>
                </a:rPr>
                <a:t>s, </a:t>
              </a:r>
              <a:r>
                <a:rPr lang="en-US" sz="2400" dirty="0">
                  <a:solidFill>
                    <a:srgbClr val="008000"/>
                  </a:solidFill>
                  <a:latin typeface="Palatino"/>
                  <a:cs typeface="Palatino"/>
                  <a:sym typeface="Symbol" pitchFamily="18" charset="2"/>
                </a:rPr>
                <a:t>(s</a:t>
              </a:r>
              <a:r>
                <a:rPr lang="en-US" sz="2400" dirty="0">
                  <a:solidFill>
                    <a:srgbClr val="008000"/>
                  </a:solidFill>
                  <a:latin typeface="Palatino"/>
                  <a:cs typeface="Palatino"/>
                </a:rPr>
                <a:t>)</a:t>
              </a: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2435" y="2271"/>
              <a:ext cx="66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Palatino"/>
                  <a:cs typeface="Palatino"/>
                </a:rPr>
                <a:t>s,</a:t>
              </a:r>
              <a:r>
                <a:rPr lang="en-US" sz="2400" dirty="0">
                  <a:latin typeface="Palatino"/>
                  <a:cs typeface="Palatino"/>
                  <a:sym typeface="Symbol" pitchFamily="18" charset="2"/>
                </a:rPr>
                <a:t> (s</a:t>
              </a:r>
              <a:r>
                <a:rPr lang="en-US" sz="2400" dirty="0">
                  <a:latin typeface="Palatino"/>
                  <a:cs typeface="Palatino"/>
                </a:rPr>
                <a:t>),s</a:t>
              </a:r>
              <a:r>
                <a:rPr lang="ja-JP" altLang="en-US" sz="2400">
                  <a:latin typeface="Palatino"/>
                  <a:cs typeface="Palatino"/>
                </a:rPr>
                <a:t>’</a:t>
              </a:r>
              <a:endParaRPr lang="en-US" sz="2400" dirty="0">
                <a:latin typeface="Palatino"/>
                <a:cs typeface="Palatino"/>
              </a:endParaRPr>
            </a:p>
          </p:txBody>
        </p:sp>
        <p:sp>
          <p:nvSpPr>
            <p:cNvPr id="18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Palatino"/>
                <a:cs typeface="Palatino"/>
              </a:endParaRP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Palatino"/>
                  <a:cs typeface="Palatino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Palatino"/>
                  <a:cs typeface="Palatino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Palatino"/>
                <a:cs typeface="Palatino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3CA7104-637A-1148-A183-23932B673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52" y="3461972"/>
            <a:ext cx="5279034" cy="67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4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Iteration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2862" y="1448320"/>
            <a:ext cx="7018338" cy="45995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1362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Policy Iteration</a:t>
            </a:r>
          </a:p>
        </p:txBody>
      </p:sp>
      <p:sp>
        <p:nvSpPr>
          <p:cNvPr id="176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3"/>
            <a:endParaRPr lang="en-US" sz="1200" dirty="0"/>
          </a:p>
          <a:p>
            <a:r>
              <a:rPr lang="en-US" sz="2400" dirty="0"/>
              <a:t>Evaluation: For fixed current policy </a:t>
            </a:r>
            <a:r>
              <a:rPr lang="en-US" sz="2400" dirty="0">
                <a:sym typeface="Symbol" pitchFamily="18" charset="2"/>
              </a:rPr>
              <a:t>, find values with policy evaluation:</a:t>
            </a:r>
          </a:p>
          <a:p>
            <a:pPr lvl="1"/>
            <a:r>
              <a:rPr lang="en-US" sz="2000" dirty="0">
                <a:sym typeface="Symbol" pitchFamily="18" charset="2"/>
              </a:rPr>
              <a:t>Iterate until values converge:</a:t>
            </a:r>
          </a:p>
          <a:p>
            <a:endParaRPr lang="en-US" sz="2400" dirty="0">
              <a:sym typeface="Symbol" pitchFamily="18" charset="2"/>
            </a:endParaRPr>
          </a:p>
          <a:p>
            <a:endParaRPr lang="en-US" sz="2400" dirty="0">
              <a:sym typeface="Symbol" pitchFamily="18" charset="2"/>
            </a:endParaRPr>
          </a:p>
          <a:p>
            <a:endParaRPr lang="en-US" sz="2400" dirty="0">
              <a:sym typeface="Symbol" pitchFamily="18" charset="2"/>
            </a:endParaRPr>
          </a:p>
          <a:p>
            <a:r>
              <a:rPr lang="en-US" sz="2400" dirty="0"/>
              <a:t>Improvement: For fixed values, get a better policy using policy extraction</a:t>
            </a:r>
          </a:p>
          <a:p>
            <a:pPr lvl="1"/>
            <a:r>
              <a:rPr lang="en-US" sz="2000" dirty="0"/>
              <a:t>One-step look-ahead:</a:t>
            </a:r>
          </a:p>
          <a:p>
            <a:endParaRPr lang="en-US" sz="2400" dirty="0">
              <a:sym typeface="Symbol" pitchFamily="18" charset="2"/>
            </a:endParaRP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2030087" y="4921250"/>
            <a:ext cx="7215495" cy="641061"/>
          </a:xfrm>
          <a:prstGeom prst="rect">
            <a:avLst/>
          </a:prstGeom>
          <a:noFill/>
          <a:ln/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7885CC-559E-2748-8C7B-D17DB7CC0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452" y="2743200"/>
            <a:ext cx="5279034" cy="6744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E6F0A7A-B768-F84F-9809-F397DCA3777E}"/>
              </a:ext>
            </a:extLst>
          </p:cNvPr>
          <p:cNvSpPr/>
          <p:nvPr/>
        </p:nvSpPr>
        <p:spPr>
          <a:xfrm>
            <a:off x="4953000" y="4921250"/>
            <a:ext cx="304800" cy="412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49B7A3-92B4-DC44-96B1-D7810A80375D}"/>
              </a:ext>
            </a:extLst>
          </p:cNvPr>
          <p:cNvSpPr/>
          <p:nvPr/>
        </p:nvSpPr>
        <p:spPr>
          <a:xfrm>
            <a:off x="5334000" y="4953000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s’ | </a:t>
            </a:r>
            <a:r>
              <a:rPr lang="en-US" dirty="0" err="1">
                <a:solidFill>
                  <a:schemeClr val="tx1"/>
                </a:solidFill>
              </a:rPr>
              <a:t>s,a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FE7CF1-1775-9742-B3DA-D5DE48B413A4}"/>
              </a:ext>
            </a:extLst>
          </p:cNvPr>
          <p:cNvSpPr/>
          <p:nvPr/>
        </p:nvSpPr>
        <p:spPr>
          <a:xfrm>
            <a:off x="8229600" y="4953000"/>
            <a:ext cx="228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12447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11963400" cy="5257800"/>
          </a:xfrm>
        </p:spPr>
        <p:txBody>
          <a:bodyPr/>
          <a:lstStyle/>
          <a:p>
            <a:r>
              <a:rPr lang="en-US" sz="2000" dirty="0"/>
              <a:t>Both value iteration and policy iteration compute the same thing (all optimal values)</a:t>
            </a:r>
          </a:p>
          <a:p>
            <a:pPr lvl="3"/>
            <a:endParaRPr lang="en-US" sz="1100" dirty="0"/>
          </a:p>
          <a:p>
            <a:r>
              <a:rPr lang="en-US" sz="2000" dirty="0"/>
              <a:t>In value iteration:</a:t>
            </a:r>
          </a:p>
          <a:p>
            <a:pPr lvl="1"/>
            <a:r>
              <a:rPr lang="en-US" sz="2000" dirty="0"/>
              <a:t>Every iteration updates both the values and (implicitly) the policy</a:t>
            </a:r>
          </a:p>
          <a:p>
            <a:pPr lvl="1"/>
            <a:r>
              <a:rPr lang="en-US" sz="2000" dirty="0"/>
              <a:t>We don’t track the policy, but taking the max over actions implicitly </a:t>
            </a:r>
            <a:r>
              <a:rPr lang="en-US" sz="2000" dirty="0" err="1"/>
              <a:t>recomputes</a:t>
            </a:r>
            <a:r>
              <a:rPr lang="en-US" sz="2000" dirty="0"/>
              <a:t> it</a:t>
            </a:r>
          </a:p>
          <a:p>
            <a:pPr lvl="3"/>
            <a:endParaRPr lang="en-US" sz="1100" dirty="0"/>
          </a:p>
          <a:p>
            <a:r>
              <a:rPr lang="en-US" sz="2000" dirty="0"/>
              <a:t>In policy iteration:</a:t>
            </a:r>
          </a:p>
          <a:p>
            <a:pPr lvl="1"/>
            <a:r>
              <a:rPr lang="en-US" sz="2000" dirty="0"/>
              <a:t>We do several passes that update utilities with fixed policy (each pass is fast because we consider only one action, not all of them)</a:t>
            </a:r>
          </a:p>
          <a:p>
            <a:pPr lvl="2"/>
            <a:r>
              <a:rPr lang="en-US" sz="1600" dirty="0"/>
              <a:t>Policy evaluation reveals long-term effects of policy, unlike local value updates </a:t>
            </a:r>
          </a:p>
          <a:p>
            <a:pPr lvl="1"/>
            <a:r>
              <a:rPr lang="en-US" sz="2000" dirty="0"/>
              <a:t>After the policy is evaluated (looking at those long-term effects), a new policy is chosen (slow like a value iteration pass)</a:t>
            </a:r>
          </a:p>
          <a:p>
            <a:pPr lvl="1"/>
            <a:r>
              <a:rPr lang="en-US" sz="2000" dirty="0"/>
              <a:t>The new policy will be better (or we’re done)</a:t>
            </a:r>
            <a:endParaRPr lang="en-US" sz="1100" dirty="0"/>
          </a:p>
          <a:p>
            <a:pPr>
              <a:spcBef>
                <a:spcPts val="1200"/>
              </a:spcBef>
            </a:pPr>
            <a:r>
              <a:rPr lang="en-US" sz="2000" dirty="0"/>
              <a:t>Both are dynamic programs for solving MDPs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In fact, any fair sequence of value and/or policy updates on any states will converge to an optimal solution!</a:t>
            </a:r>
          </a:p>
        </p:txBody>
      </p:sp>
    </p:spTree>
    <p:extLst>
      <p:ext uri="{BB962C8B-B14F-4D97-AF65-F5344CB8AC3E}">
        <p14:creationId xmlns:p14="http://schemas.microsoft.com/office/powerpoint/2010/main" val="220640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MDP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So you want to….</a:t>
            </a:r>
          </a:p>
          <a:p>
            <a:pPr lvl="1"/>
            <a:r>
              <a:rPr lang="en-US" sz="2400" dirty="0"/>
              <a:t>Compute optimal values: use value iteration or policy iteration</a:t>
            </a:r>
          </a:p>
          <a:p>
            <a:pPr lvl="1"/>
            <a:r>
              <a:rPr lang="en-US" sz="2400" dirty="0"/>
              <a:t>Compute values for a particular policy: use policy evaluation</a:t>
            </a:r>
          </a:p>
          <a:p>
            <a:pPr lvl="1"/>
            <a:r>
              <a:rPr lang="en-US" sz="2400" dirty="0"/>
              <a:t>Turn your values into a policy: use policy extraction (one-step </a:t>
            </a:r>
            <a:r>
              <a:rPr lang="en-US" sz="2400" dirty="0" err="1"/>
              <a:t>lookahead</a:t>
            </a:r>
            <a:r>
              <a:rPr lang="en-US" sz="2400" dirty="0"/>
              <a:t>)</a:t>
            </a:r>
          </a:p>
          <a:p>
            <a:pPr lvl="1"/>
            <a:endParaRPr lang="en-US" sz="2400" dirty="0"/>
          </a:p>
          <a:p>
            <a:r>
              <a:rPr lang="en-US" sz="2800" dirty="0"/>
              <a:t>These all look the same!</a:t>
            </a:r>
          </a:p>
          <a:p>
            <a:pPr lvl="1"/>
            <a:r>
              <a:rPr lang="en-US" sz="2400" dirty="0"/>
              <a:t>They basically are – they are all variations of Bellman updates</a:t>
            </a:r>
          </a:p>
          <a:p>
            <a:pPr lvl="1"/>
            <a:r>
              <a:rPr lang="en-US" sz="2400" dirty="0"/>
              <a:t>They all use one-step </a:t>
            </a:r>
            <a:r>
              <a:rPr lang="en-US" sz="2400" dirty="0" err="1"/>
              <a:t>lookahead</a:t>
            </a:r>
            <a:r>
              <a:rPr lang="en-US" sz="2400" dirty="0"/>
              <a:t> </a:t>
            </a:r>
            <a:r>
              <a:rPr lang="en-US" sz="2400" dirty="0" err="1"/>
              <a:t>expectimax</a:t>
            </a:r>
            <a:r>
              <a:rPr lang="en-US" sz="2400" dirty="0"/>
              <a:t> fragments</a:t>
            </a:r>
          </a:p>
          <a:p>
            <a:pPr lvl="1"/>
            <a:r>
              <a:rPr lang="en-US" sz="2400" dirty="0"/>
              <a:t>They differ only in whether we plug in a fixed policy or max over actions</a:t>
            </a:r>
          </a:p>
        </p:txBody>
      </p:sp>
    </p:spTree>
    <p:extLst>
      <p:ext uri="{BB962C8B-B14F-4D97-AF65-F5344CB8AC3E}">
        <p14:creationId xmlns:p14="http://schemas.microsoft.com/office/powerpoint/2010/main" val="30372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Bellman Equations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3875" y="1219677"/>
            <a:ext cx="8551863" cy="514254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871850" y="2057400"/>
            <a:ext cx="556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How to be optimal: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sz="2800" dirty="0">
                <a:latin typeface="Calibri" pitchFamily="34" charset="0"/>
              </a:rPr>
              <a:t>    Step 1: Take correct first action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sz="2800" dirty="0">
                <a:latin typeface="Calibri" pitchFamily="34" charset="0"/>
              </a:rPr>
              <a:t>    Step 2: Keep being optimal</a:t>
            </a:r>
          </a:p>
        </p:txBody>
      </p:sp>
    </p:spTree>
    <p:extLst>
      <p:ext uri="{BB962C8B-B14F-4D97-AF65-F5344CB8AC3E}">
        <p14:creationId xmlns:p14="http://schemas.microsoft.com/office/powerpoint/2010/main" val="144735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Bellman equations </a:t>
            </a:r>
            <a:r>
              <a:rPr lang="en-US" sz="2400" dirty="0"/>
              <a:t>(Shapley, 1953)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value/utility of a state is</a:t>
            </a:r>
          </a:p>
          <a:p>
            <a:pPr lvl="1"/>
            <a:r>
              <a:rPr lang="en-US" sz="2400" dirty="0"/>
              <a:t>The expected reward for the next transition plus the discounted value/utility of the next state, assuming the agent chooses the optimal action</a:t>
            </a:r>
          </a:p>
          <a:p>
            <a:pPr lvl="1"/>
            <a:endParaRPr lang="en-US" sz="2400" dirty="0"/>
          </a:p>
          <a:p>
            <a:r>
              <a:rPr lang="en-US" sz="2800" dirty="0"/>
              <a:t>Hence we have a recursive definition of value (Bellman equation):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Similarly, Bellman equation for Q-functions</a:t>
            </a:r>
          </a:p>
          <a:p>
            <a:pPr marL="0" lvl="1" indent="0">
              <a:buClr>
                <a:schemeClr val="accent2"/>
              </a:buClr>
              <a:buNone/>
            </a:pPr>
            <a:r>
              <a:rPr lang="en-US" sz="2800" dirty="0"/>
              <a:t>     </a:t>
            </a:r>
            <a:endParaRPr lang="en-US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EDCE7-0DFF-F345-8992-9799F2F8C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886200"/>
            <a:ext cx="3016469" cy="53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D2064A-4E2C-C042-8260-AA5831D29043}"/>
              </a:ext>
            </a:extLst>
          </p:cNvPr>
          <p:cNvSpPr txBox="1"/>
          <p:nvPr/>
        </p:nvSpPr>
        <p:spPr>
          <a:xfrm>
            <a:off x="1365441" y="391830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U(s) =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0A7D00-EB5B-104B-8775-4652EFE1D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5410200"/>
            <a:ext cx="4120548" cy="81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5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  <a:sym typeface="Symbol" pitchFamily="18" charset="2"/>
              </a:rPr>
              <a:t>Recap: Value Iteration</a:t>
            </a:r>
          </a:p>
        </p:txBody>
      </p:sp>
      <p:sp>
        <p:nvSpPr>
          <p:cNvPr id="175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277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ea typeface="ＭＳ Ｐゴシック" pitchFamily="34" charset="-128"/>
              </a:rPr>
              <a:t>Start with (say) 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</a:rPr>
              <a:t>U</a:t>
            </a:r>
            <a:r>
              <a:rPr lang="en-US" sz="2400" baseline="-25000" dirty="0">
                <a:solidFill>
                  <a:srgbClr val="CC00CC"/>
                </a:solidFill>
                <a:ea typeface="ＭＳ Ｐゴシック" pitchFamily="34" charset="-128"/>
              </a:rPr>
              <a:t>0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</a:rPr>
              <a:t>(s) = 0 </a:t>
            </a:r>
            <a:r>
              <a:rPr lang="en-US" sz="2400" dirty="0">
                <a:solidFill>
                  <a:srgbClr val="000090"/>
                </a:solidFill>
                <a:ea typeface="ＭＳ Ｐゴシック" pitchFamily="34" charset="-128"/>
              </a:rPr>
              <a:t>and some termination parameter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</a:t>
            </a:r>
            <a:endParaRPr lang="en-US" sz="2400" dirty="0">
              <a:solidFill>
                <a:srgbClr val="CC00CC"/>
              </a:solidFill>
              <a:ea typeface="ＭＳ Ｐゴシック" pitchFamily="34" charset="-128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pitchFamily="34" charset="-128"/>
              </a:rPr>
              <a:t>Repeat until convergence (i.e., until all updates smaller than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</a:t>
            </a:r>
            <a:r>
              <a:rPr lang="en-US" sz="2400" dirty="0"/>
              <a:t> )</a:t>
            </a:r>
            <a:endParaRPr lang="en-US" sz="2400" dirty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pitchFamily="34" charset="-128"/>
              </a:rPr>
              <a:t>Do a </a:t>
            </a:r>
            <a:r>
              <a:rPr lang="en-US" sz="2400" b="1" i="1" dirty="0">
                <a:solidFill>
                  <a:srgbClr val="FF0000"/>
                </a:solidFill>
                <a:ea typeface="ＭＳ Ｐゴシック" pitchFamily="34" charset="-128"/>
              </a:rPr>
              <a:t>Bellman update </a:t>
            </a:r>
            <a:r>
              <a:rPr lang="en-US" sz="2400" dirty="0">
                <a:ea typeface="ＭＳ Ｐゴシック" pitchFamily="34" charset="-128"/>
              </a:rPr>
              <a:t>(essentially one ply of </a:t>
            </a:r>
            <a:r>
              <a:rPr lang="en-US" sz="2400" dirty="0" err="1">
                <a:ea typeface="ＭＳ Ｐゴシック" pitchFamily="34" charset="-128"/>
              </a:rPr>
              <a:t>expectimax</a:t>
            </a:r>
            <a:r>
              <a:rPr lang="en-US" sz="2400" dirty="0">
                <a:ea typeface="ＭＳ Ｐゴシック" pitchFamily="34" charset="-128"/>
              </a:rPr>
              <a:t>) from each state:</a:t>
            </a:r>
          </a:p>
          <a:p>
            <a:pPr marL="457176" lvl="1" indent="0">
              <a:lnSpc>
                <a:spcPct val="80000"/>
              </a:lnSpc>
              <a:buNone/>
            </a:pPr>
            <a:r>
              <a:rPr lang="en-US" sz="2400" dirty="0"/>
              <a:t>     </a:t>
            </a:r>
            <a:r>
              <a:rPr lang="en-US" sz="2400" dirty="0">
                <a:solidFill>
                  <a:srgbClr val="CC00CC"/>
                </a:solidFill>
              </a:rPr>
              <a:t>U</a:t>
            </a:r>
            <a:r>
              <a:rPr lang="en-US" baseline="-25000" dirty="0">
                <a:solidFill>
                  <a:srgbClr val="CC00CC"/>
                </a:solidFill>
                <a:sym typeface="Symbol" pitchFamily="18" charset="2"/>
              </a:rPr>
              <a:t>k+1</a:t>
            </a:r>
            <a:r>
              <a:rPr lang="en-US" sz="2400" dirty="0">
                <a:solidFill>
                  <a:srgbClr val="CC00CC"/>
                </a:solidFill>
              </a:rPr>
              <a:t>(s)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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CC00CC"/>
                </a:solidFill>
                <a:latin typeface="Calibri"/>
                <a:cs typeface="Calibri"/>
              </a:rPr>
              <a:t>max</a:t>
            </a:r>
            <a:r>
              <a:rPr lang="en-US" sz="2400" baseline="-25000" dirty="0" err="1">
                <a:solidFill>
                  <a:srgbClr val="CC00CC"/>
                </a:solidFill>
                <a:latin typeface="Calibri"/>
                <a:cs typeface="Calibri"/>
              </a:rPr>
              <a:t>a</a:t>
            </a:r>
            <a:r>
              <a:rPr lang="en-US" sz="2400" dirty="0">
                <a:solidFill>
                  <a:srgbClr val="CC00CC"/>
                </a:solidFill>
                <a:cs typeface="Calibri"/>
              </a:rPr>
              <a:t> </a:t>
            </a:r>
            <a:r>
              <a:rPr lang="en-US" sz="2400" dirty="0">
                <a:solidFill>
                  <a:srgbClr val="CC00CC"/>
                </a:solidFill>
              </a:rPr>
              <a:t>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sz="2400" i="1" baseline="-25000" dirty="0">
                <a:solidFill>
                  <a:srgbClr val="CC00CC"/>
                </a:solidFill>
                <a:sym typeface="Symbol"/>
              </a:rPr>
              <a:t>s’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 P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(s’ | </a:t>
            </a:r>
            <a:r>
              <a:rPr lang="en-US" sz="2400" dirty="0" err="1">
                <a:solidFill>
                  <a:srgbClr val="CC00CC"/>
                </a:solidFill>
                <a:sym typeface="Symbol"/>
              </a:rPr>
              <a:t>a,s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 [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R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dirty="0" err="1">
                <a:solidFill>
                  <a:srgbClr val="CC00CC"/>
                </a:solidFill>
                <a:sym typeface="Symbol"/>
              </a:rPr>
              <a:t>s,a,s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’)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+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400" dirty="0" err="1">
                <a:solidFill>
                  <a:srgbClr val="CC00CC"/>
                </a:solidFill>
                <a:ea typeface="ＭＳ Ｐゴシック" pitchFamily="34" charset="-128"/>
              </a:rPr>
              <a:t>γ</a:t>
            </a:r>
            <a:r>
              <a:rPr lang="en-US" sz="2400" dirty="0" err="1">
                <a:solidFill>
                  <a:srgbClr val="CC00CC"/>
                </a:solidFill>
              </a:rPr>
              <a:t>U</a:t>
            </a:r>
            <a:r>
              <a:rPr lang="en-US" baseline="-25000" dirty="0" err="1">
                <a:solidFill>
                  <a:srgbClr val="CC00CC"/>
                </a:solidFill>
                <a:sym typeface="Symbol" pitchFamily="18" charset="2"/>
              </a:rPr>
              <a:t>k</a:t>
            </a:r>
            <a:r>
              <a:rPr lang="en-US" sz="2400" dirty="0">
                <a:solidFill>
                  <a:srgbClr val="CC00CC"/>
                </a:solidFill>
              </a:rPr>
              <a:t>(s’) ]</a:t>
            </a:r>
          </a:p>
          <a:p>
            <a:pPr lvl="1">
              <a:lnSpc>
                <a:spcPct val="80000"/>
              </a:lnSpc>
            </a:pPr>
            <a:endParaRPr lang="en-US" sz="2000" dirty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endParaRPr lang="en-US" sz="2000" dirty="0">
              <a:ea typeface="ＭＳ Ｐゴシック" pitchFamily="34" charset="-128"/>
            </a:endParaRPr>
          </a:p>
          <a:p>
            <a:pPr marL="457176" lvl="1" indent="0">
              <a:lnSpc>
                <a:spcPct val="80000"/>
              </a:lnSpc>
              <a:buNone/>
            </a:pPr>
            <a:endParaRPr lang="en-US" sz="2000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pitchFamily="34" charset="-128"/>
              </a:rPr>
              <a:t>Theorem: will converge to unique optimal values</a:t>
            </a:r>
          </a:p>
          <a:p>
            <a:pPr marL="0" indent="0">
              <a:lnSpc>
                <a:spcPct val="80000"/>
              </a:lnSpc>
              <a:buNone/>
            </a:pP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9296400" y="2819400"/>
            <a:ext cx="1828800" cy="1143000"/>
          </a:xfrm>
          <a:prstGeom prst="wedgeRoundRectCallout">
            <a:avLst>
              <a:gd name="adj1" fmla="val -152498"/>
              <a:gd name="adj2" fmla="val -37079"/>
              <a:gd name="adj3" fmla="val 16667"/>
            </a:avLst>
          </a:prstGeom>
          <a:solidFill>
            <a:srgbClr val="FFFFFF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kern="0" dirty="0">
                <a:solidFill>
                  <a:srgbClr val="CC00CC"/>
                </a:solidFill>
                <a:latin typeface="Calibri" pitchFamily="34" charset="0"/>
              </a:rPr>
              <a:t>U</a:t>
            </a:r>
            <a:r>
              <a:rPr lang="en-US" sz="3200" kern="0" dirty="0">
                <a:solidFill>
                  <a:srgbClr val="CC00CC"/>
                </a:solidFill>
                <a:latin typeface="Calibri" pitchFamily="34" charset="0"/>
              </a:rPr>
              <a:t> </a:t>
            </a:r>
            <a:r>
              <a:rPr lang="en-US" sz="3200" kern="0" dirty="0">
                <a:solidFill>
                  <a:srgbClr val="CC00CC"/>
                </a:solidFill>
                <a:latin typeface="Calibri" pitchFamily="34" charset="0"/>
                <a:sym typeface="Symbol"/>
              </a:rPr>
              <a:t> B</a:t>
            </a:r>
            <a:r>
              <a:rPr lang="en-US" sz="3200" b="1" i="1" kern="0" dirty="0">
                <a:solidFill>
                  <a:srgbClr val="CC00CC"/>
                </a:solidFill>
                <a:latin typeface="Calibri" pitchFamily="34" charset="0"/>
              </a:rPr>
              <a:t>U</a:t>
            </a:r>
            <a:endParaRPr lang="en-US" sz="2400" dirty="0">
              <a:solidFill>
                <a:srgbClr val="CC00CC"/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751193" y="3547533"/>
            <a:ext cx="2590362" cy="2754586"/>
            <a:chOff x="2400" y="1401"/>
            <a:chExt cx="1183" cy="1258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 flipH="1">
              <a:off x="2916" y="1617"/>
              <a:ext cx="232" cy="36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3096" y="1680"/>
              <a:ext cx="37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  <a:sym typeface="Symbol" pitchFamily="18" charset="2"/>
                </a:rPr>
                <a:t>a</a:t>
              </a:r>
              <a:endParaRPr lang="en-US" sz="2400" dirty="0">
                <a:solidFill>
                  <a:srgbClr val="C00000"/>
                </a:solidFill>
                <a:latin typeface="Calibri"/>
                <a:cs typeface="Calibri"/>
              </a:endParaRP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solidFill>
                    <a:srgbClr val="008000"/>
                  </a:solidFill>
                  <a:latin typeface="Calibri"/>
                  <a:cs typeface="Calibri"/>
                </a:rPr>
                <a:t>s,</a:t>
              </a:r>
              <a:r>
                <a:rPr lang="en-US" sz="2400" dirty="0" err="1">
                  <a:solidFill>
                    <a:srgbClr val="008000"/>
                  </a:solidFill>
                  <a:latin typeface="Calibri"/>
                  <a:cs typeface="Calibri"/>
                  <a:sym typeface="Symbol" pitchFamily="18" charset="2"/>
                </a:rPr>
                <a:t>a</a:t>
              </a:r>
              <a:endParaRPr lang="en-US" sz="2400" dirty="0">
                <a:solidFill>
                  <a:srgbClr val="008000"/>
                </a:solidFill>
                <a:latin typeface="Calibri"/>
                <a:cs typeface="Calibri"/>
              </a:endParaRP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2671" y="2277"/>
              <a:ext cx="43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</a:t>
              </a:r>
              <a:r>
                <a:rPr lang="en-US" sz="2400" dirty="0" err="1">
                  <a:latin typeface="Calibri"/>
                  <a:cs typeface="Calibri"/>
                  <a:sym typeface="Symbol" pitchFamily="18" charset="2"/>
                </a:rPr>
                <a:t>a</a:t>
              </a:r>
              <a:r>
                <a:rPr lang="en-US" sz="2400" dirty="0" err="1">
                  <a:latin typeface="Calibri"/>
                  <a:cs typeface="Calibri"/>
                </a:rPr>
                <a:t>,s</a:t>
              </a:r>
              <a:r>
                <a:rPr lang="ja-JP" altLang="en-US" sz="2400" dirty="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14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36875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it will converge?*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12192000" cy="5486400"/>
          </a:xfrm>
        </p:spPr>
        <p:txBody>
          <a:bodyPr/>
          <a:lstStyle/>
          <a:p>
            <a:r>
              <a:rPr lang="en-US" dirty="0"/>
              <a:t>New concept: </a:t>
            </a:r>
            <a:r>
              <a:rPr lang="en-US" b="1" i="1" dirty="0">
                <a:solidFill>
                  <a:srgbClr val="FF0000"/>
                </a:solidFill>
              </a:rPr>
              <a:t>contraction</a:t>
            </a:r>
          </a:p>
          <a:p>
            <a:pPr lvl="1"/>
            <a:r>
              <a:rPr lang="en-US" dirty="0"/>
              <a:t>If some operator </a:t>
            </a:r>
            <a:r>
              <a:rPr lang="en-US" dirty="0">
                <a:solidFill>
                  <a:srgbClr val="CC00CC"/>
                </a:solidFill>
              </a:rPr>
              <a:t>F</a:t>
            </a:r>
            <a:r>
              <a:rPr lang="en-US" dirty="0"/>
              <a:t> is a contraction by a factor, it brings any pair of objects </a:t>
            </a:r>
            <a:r>
              <a:rPr lang="en-US" b="1" i="1" dirty="0">
                <a:solidFill>
                  <a:srgbClr val="0000FF"/>
                </a:solidFill>
              </a:rPr>
              <a:t>closer</a:t>
            </a:r>
            <a:r>
              <a:rPr lang="en-US" dirty="0"/>
              <a:t> to each other (according to some metric </a:t>
            </a:r>
            <a:r>
              <a:rPr lang="en-US" dirty="0">
                <a:solidFill>
                  <a:srgbClr val="CC00CC"/>
                </a:solidFill>
              </a:rPr>
              <a:t>d( , )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For any </a:t>
            </a:r>
            <a:r>
              <a:rPr lang="en-US" dirty="0">
                <a:solidFill>
                  <a:srgbClr val="CC00CC"/>
                </a:solidFill>
              </a:rPr>
              <a:t>x</a:t>
            </a:r>
            <a:r>
              <a:rPr lang="en-US" dirty="0"/>
              <a:t>, </a:t>
            </a:r>
            <a:r>
              <a:rPr lang="en-US" dirty="0">
                <a:solidFill>
                  <a:srgbClr val="CC00CC"/>
                </a:solidFill>
              </a:rPr>
              <a:t>y  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</a:rPr>
              <a:t>d(</a:t>
            </a:r>
            <a:r>
              <a:rPr lang="en-US" dirty="0" err="1">
                <a:solidFill>
                  <a:srgbClr val="CC00CC"/>
                </a:solidFill>
              </a:rPr>
              <a:t>Fx,Fy</a:t>
            </a:r>
            <a:r>
              <a:rPr lang="en-US" dirty="0">
                <a:solidFill>
                  <a:srgbClr val="CC00CC"/>
                </a:solidFill>
              </a:rPr>
              <a:t>)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</a:t>
            </a:r>
            <a:r>
              <a:rPr lang="en-US" dirty="0">
                <a:solidFill>
                  <a:srgbClr val="CC00CC"/>
                </a:solidFill>
              </a:rPr>
              <a:t>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c d(</a:t>
            </a:r>
            <a:r>
              <a:rPr lang="en-US" dirty="0" err="1">
                <a:solidFill>
                  <a:srgbClr val="CC00CC"/>
                </a:solidFill>
              </a:rPr>
              <a:t>x,y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dirty="0"/>
              <a:t>where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c &lt;1</a:t>
            </a:r>
            <a:endParaRPr lang="en-US" dirty="0">
              <a:solidFill>
                <a:srgbClr val="CC00CC"/>
              </a:solidFill>
            </a:endParaRP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CC00CC"/>
                </a:solidFill>
              </a:rPr>
              <a:t>F</a:t>
            </a:r>
            <a:r>
              <a:rPr lang="en-US" dirty="0"/>
              <a:t> is a contraction it has a unique fixed point </a:t>
            </a:r>
            <a:r>
              <a:rPr lang="en-US" dirty="0">
                <a:solidFill>
                  <a:srgbClr val="CC00CC"/>
                </a:solidFill>
              </a:rPr>
              <a:t>z</a:t>
            </a:r>
            <a:r>
              <a:rPr lang="en-US" dirty="0"/>
              <a:t> (i.e., </a:t>
            </a:r>
            <a:r>
              <a:rPr lang="en-US" dirty="0" err="1">
                <a:solidFill>
                  <a:srgbClr val="CC00CC"/>
                </a:solidFill>
              </a:rPr>
              <a:t>Fz</a:t>
            </a:r>
            <a:r>
              <a:rPr lang="en-US" dirty="0">
                <a:solidFill>
                  <a:srgbClr val="CC00CC"/>
                </a:solidFill>
              </a:rPr>
              <a:t>=z</a:t>
            </a:r>
            <a:r>
              <a:rPr lang="en-US" dirty="0"/>
              <a:t>)</a:t>
            </a:r>
          </a:p>
          <a:p>
            <a:r>
              <a:rPr lang="en-US" dirty="0"/>
              <a:t>Reminder: Value iteration is just </a:t>
            </a:r>
            <a:r>
              <a:rPr lang="en-US" b="1" i="1" spc="-500" dirty="0">
                <a:solidFill>
                  <a:srgbClr val="CC00CC"/>
                </a:solidFill>
              </a:rPr>
              <a:t>U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baseline="-25000" dirty="0">
                <a:solidFill>
                  <a:srgbClr val="CC00CC"/>
                </a:solidFill>
              </a:rPr>
              <a:t>k+1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 </a:t>
            </a:r>
            <a:r>
              <a:rPr lang="en-US" dirty="0" err="1">
                <a:solidFill>
                  <a:srgbClr val="CC00CC"/>
                </a:solidFill>
                <a:sym typeface="Symbol"/>
              </a:rPr>
              <a:t>B</a:t>
            </a:r>
            <a:r>
              <a:rPr lang="en-US" i="1" dirty="0" err="1">
                <a:solidFill>
                  <a:srgbClr val="CC00CC"/>
                </a:solidFill>
              </a:rPr>
              <a:t>U</a:t>
            </a:r>
            <a:r>
              <a:rPr lang="en-US" baseline="-25000" dirty="0" err="1">
                <a:solidFill>
                  <a:srgbClr val="CC00CC"/>
                </a:solidFill>
              </a:rPr>
              <a:t>k</a:t>
            </a:r>
            <a:endParaRPr lang="en-US" dirty="0"/>
          </a:p>
          <a:p>
            <a:r>
              <a:rPr lang="en-US" b="1" dirty="0"/>
              <a:t>The Bellman update </a:t>
            </a:r>
            <a:r>
              <a:rPr lang="en-US" b="1" dirty="0">
                <a:solidFill>
                  <a:srgbClr val="CC00CC"/>
                </a:solidFill>
              </a:rPr>
              <a:t>B</a:t>
            </a:r>
            <a:r>
              <a:rPr lang="en-US" b="1" dirty="0"/>
              <a:t> is a contraction by </a:t>
            </a:r>
            <a:r>
              <a:rPr lang="en-US" b="1" dirty="0">
                <a:solidFill>
                  <a:srgbClr val="CC00CC"/>
                </a:solidFill>
                <a:sym typeface="Symbol"/>
              </a:rPr>
              <a:t>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Metric is the </a:t>
            </a:r>
            <a:r>
              <a:rPr lang="en-US" b="1" i="1" dirty="0">
                <a:solidFill>
                  <a:srgbClr val="FF0000"/>
                </a:solidFill>
              </a:rPr>
              <a:t>max norm</a:t>
            </a:r>
            <a:r>
              <a:rPr lang="en-US" dirty="0">
                <a:solidFill>
                  <a:srgbClr val="000090"/>
                </a:solidFill>
              </a:rPr>
              <a:t>: </a:t>
            </a:r>
            <a:r>
              <a:rPr lang="en-US" spc="-500" dirty="0">
                <a:solidFill>
                  <a:srgbClr val="CC00CC"/>
                </a:solidFill>
              </a:rPr>
              <a:t>||      </a:t>
            </a:r>
            <a:r>
              <a:rPr lang="en-US" b="1" i="1" spc="-500" dirty="0">
                <a:solidFill>
                  <a:srgbClr val="CC00CC"/>
                </a:solidFill>
              </a:rPr>
              <a:t>V</a:t>
            </a:r>
            <a:r>
              <a:rPr lang="en-US" dirty="0">
                <a:solidFill>
                  <a:srgbClr val="CC00CC"/>
                </a:solidFill>
              </a:rPr>
              <a:t> – </a:t>
            </a:r>
            <a:r>
              <a:rPr lang="en-US" b="1" i="1" dirty="0">
                <a:solidFill>
                  <a:srgbClr val="CC00CC"/>
                </a:solidFill>
              </a:rPr>
              <a:t>W</a:t>
            </a:r>
            <a:r>
              <a:rPr lang="en-US" spc="-500" dirty="0">
                <a:solidFill>
                  <a:srgbClr val="CC00CC"/>
                </a:solidFill>
              </a:rPr>
              <a:t>||       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=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 err="1">
                <a:solidFill>
                  <a:srgbClr val="CC00CC"/>
                </a:solidFill>
              </a:rPr>
              <a:t>max</a:t>
            </a:r>
            <a:r>
              <a:rPr lang="en-US" baseline="-25000" dirty="0" err="1">
                <a:solidFill>
                  <a:srgbClr val="CC00CC"/>
                </a:solidFill>
              </a:rPr>
              <a:t>s</a:t>
            </a:r>
            <a:r>
              <a:rPr lang="en-US" dirty="0">
                <a:solidFill>
                  <a:srgbClr val="CC00CC"/>
                </a:solidFill>
              </a:rPr>
              <a:t> |V(s) – W(s)|</a:t>
            </a:r>
          </a:p>
          <a:p>
            <a:pPr lvl="1"/>
            <a:r>
              <a:rPr lang="en-US" dirty="0"/>
              <a:t>Proof: follows from definition of </a:t>
            </a:r>
            <a:r>
              <a:rPr lang="en-US" dirty="0">
                <a:solidFill>
                  <a:srgbClr val="CC00CC"/>
                </a:solidFill>
              </a:rPr>
              <a:t>B</a:t>
            </a:r>
            <a:r>
              <a:rPr lang="en-US" dirty="0"/>
              <a:t>, i.e., Bellman equation</a:t>
            </a:r>
          </a:p>
          <a:p>
            <a:r>
              <a:rPr lang="en-US" dirty="0">
                <a:solidFill>
                  <a:srgbClr val="000090"/>
                </a:solidFill>
              </a:rPr>
              <a:t>What’s the fixed point for B?</a:t>
            </a:r>
          </a:p>
          <a:p>
            <a:pPr lvl="1"/>
            <a:r>
              <a:rPr lang="en-US" dirty="0">
                <a:solidFill>
                  <a:srgbClr val="000090"/>
                </a:solidFill>
              </a:rPr>
              <a:t>BU* = U*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7CBA2C-8853-4EEC-A9C0-BF38CC3A908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8763000" y="2590800"/>
            <a:ext cx="3429000" cy="457200"/>
          </a:xfrm>
          <a:prstGeom prst="wedgeRoundRectCallout">
            <a:avLst>
              <a:gd name="adj1" fmla="val -109016"/>
              <a:gd name="adj2" fmla="val -3183"/>
              <a:gd name="adj3" fmla="val 16667"/>
            </a:avLst>
          </a:prstGeom>
          <a:solidFill>
            <a:srgbClr val="FFFFFF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E.g., </a:t>
            </a:r>
            <a:r>
              <a:rPr lang="en-US" dirty="0" err="1">
                <a:solidFill>
                  <a:srgbClr val="CC00CC"/>
                </a:solidFill>
              </a:rPr>
              <a:t>Fx</a:t>
            </a:r>
            <a:r>
              <a:rPr lang="en-US" dirty="0">
                <a:solidFill>
                  <a:srgbClr val="CC00CC"/>
                </a:solidFill>
              </a:rPr>
              <a:t> = x/2</a:t>
            </a:r>
          </a:p>
        </p:txBody>
      </p:sp>
    </p:spTree>
    <p:extLst>
      <p:ext uri="{BB962C8B-B14F-4D97-AF65-F5344CB8AC3E}">
        <p14:creationId xmlns:p14="http://schemas.microsoft.com/office/powerpoint/2010/main" val="30394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fast does VI converge?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11785600" cy="4729164"/>
          </a:xfrm>
        </p:spPr>
        <p:txBody>
          <a:bodyPr/>
          <a:lstStyle/>
          <a:p>
            <a:r>
              <a:rPr lang="en-US" dirty="0"/>
              <a:t>Look at what happens to the distance between </a:t>
            </a:r>
            <a:r>
              <a:rPr lang="en-US" b="1" i="1" spc="-500" dirty="0">
                <a:solidFill>
                  <a:srgbClr val="CC00CC"/>
                </a:solidFill>
              </a:rPr>
              <a:t>U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baseline="-25000" dirty="0">
                <a:solidFill>
                  <a:srgbClr val="CC00CC"/>
                </a:solidFill>
              </a:rPr>
              <a:t>k </a:t>
            </a:r>
            <a:r>
              <a:rPr lang="en-US" dirty="0"/>
              <a:t>and </a:t>
            </a:r>
            <a:r>
              <a:rPr lang="en-US" b="1" i="1" spc="-500" dirty="0">
                <a:solidFill>
                  <a:srgbClr val="CC00CC"/>
                </a:solidFill>
              </a:rPr>
              <a:t>U</a:t>
            </a:r>
            <a:r>
              <a:rPr lang="en-US" dirty="0">
                <a:solidFill>
                  <a:srgbClr val="CC00CC"/>
                </a:solidFill>
              </a:rPr>
              <a:t> *</a:t>
            </a:r>
          </a:p>
          <a:p>
            <a:pPr marL="457176" lvl="1" indent="0">
              <a:buNone/>
            </a:pPr>
            <a:r>
              <a:rPr lang="en-US" dirty="0"/>
              <a:t> </a:t>
            </a:r>
            <a:r>
              <a:rPr lang="en-US" spc="-500" dirty="0">
                <a:solidFill>
                  <a:srgbClr val="CC00CC"/>
                </a:solidFill>
              </a:rPr>
              <a:t>||      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baseline="-25000" dirty="0">
                <a:solidFill>
                  <a:srgbClr val="CC00CC"/>
                </a:solidFill>
              </a:rPr>
              <a:t>k+1</a:t>
            </a:r>
            <a:r>
              <a:rPr lang="en-US" dirty="0">
                <a:solidFill>
                  <a:srgbClr val="CC00CC"/>
                </a:solidFill>
              </a:rPr>
              <a:t> – 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dirty="0">
                <a:solidFill>
                  <a:srgbClr val="CC00CC"/>
                </a:solidFill>
              </a:rPr>
              <a:t>*</a:t>
            </a:r>
            <a:r>
              <a:rPr lang="en-US" spc="-500" dirty="0">
                <a:solidFill>
                  <a:srgbClr val="CC00CC"/>
                </a:solidFill>
              </a:rPr>
              <a:t>||</a:t>
            </a:r>
            <a:r>
              <a:rPr lang="en-US" dirty="0">
                <a:solidFill>
                  <a:srgbClr val="CC00CC"/>
                </a:solidFill>
              </a:rPr>
              <a:t>   </a:t>
            </a:r>
            <a:r>
              <a:rPr lang="en-US" b="1" dirty="0">
                <a:solidFill>
                  <a:srgbClr val="FF0000"/>
                </a:solidFill>
              </a:rPr>
              <a:t>?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spc="-500" dirty="0">
                <a:solidFill>
                  <a:srgbClr val="CC00CC"/>
                </a:solidFill>
              </a:rPr>
              <a:t>||      </a:t>
            </a:r>
            <a:r>
              <a:rPr lang="en-US" b="1" i="1" dirty="0" err="1">
                <a:solidFill>
                  <a:srgbClr val="CC00CC"/>
                </a:solidFill>
              </a:rPr>
              <a:t>U</a:t>
            </a:r>
            <a:r>
              <a:rPr lang="en-US" baseline="-25000" dirty="0" err="1">
                <a:solidFill>
                  <a:srgbClr val="CC00CC"/>
                </a:solidFill>
              </a:rPr>
              <a:t>k</a:t>
            </a:r>
            <a:r>
              <a:rPr lang="en-US" dirty="0">
                <a:solidFill>
                  <a:srgbClr val="CC00CC"/>
                </a:solidFill>
              </a:rPr>
              <a:t> – 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dirty="0">
                <a:solidFill>
                  <a:srgbClr val="CC00CC"/>
                </a:solidFill>
              </a:rPr>
              <a:t>*</a:t>
            </a:r>
            <a:r>
              <a:rPr lang="en-US" spc="-500" dirty="0">
                <a:solidFill>
                  <a:srgbClr val="CC00CC"/>
                </a:solidFill>
              </a:rPr>
              <a:t>||</a:t>
            </a:r>
            <a:r>
              <a:rPr lang="en-US" dirty="0">
                <a:solidFill>
                  <a:srgbClr val="CC00CC"/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7CBA2C-8853-4EEC-A9C0-BF38CC3A908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2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fast does VI converge?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11785600" cy="4729164"/>
          </a:xfrm>
        </p:spPr>
        <p:txBody>
          <a:bodyPr/>
          <a:lstStyle/>
          <a:p>
            <a:r>
              <a:rPr lang="en-US" dirty="0"/>
              <a:t>Look at what happens to the distance between </a:t>
            </a:r>
            <a:r>
              <a:rPr lang="en-US" b="1" i="1" spc="-500" dirty="0">
                <a:solidFill>
                  <a:srgbClr val="CC00CC"/>
                </a:solidFill>
              </a:rPr>
              <a:t>U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baseline="-25000" dirty="0">
                <a:solidFill>
                  <a:srgbClr val="CC00CC"/>
                </a:solidFill>
              </a:rPr>
              <a:t>k </a:t>
            </a:r>
            <a:r>
              <a:rPr lang="en-US" dirty="0"/>
              <a:t>and </a:t>
            </a:r>
            <a:r>
              <a:rPr lang="en-US" b="1" i="1" spc="-500" dirty="0">
                <a:solidFill>
                  <a:srgbClr val="CC00CC"/>
                </a:solidFill>
              </a:rPr>
              <a:t>U</a:t>
            </a:r>
            <a:r>
              <a:rPr lang="en-US" dirty="0">
                <a:solidFill>
                  <a:srgbClr val="CC00CC"/>
                </a:solidFill>
              </a:rPr>
              <a:t> *</a:t>
            </a:r>
          </a:p>
          <a:p>
            <a:pPr marL="457176" lvl="1" indent="0">
              <a:buNone/>
            </a:pPr>
            <a:r>
              <a:rPr lang="en-US" dirty="0"/>
              <a:t> </a:t>
            </a:r>
            <a:r>
              <a:rPr lang="en-US" spc="-500" dirty="0">
                <a:solidFill>
                  <a:srgbClr val="CC00CC"/>
                </a:solidFill>
              </a:rPr>
              <a:t>||      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baseline="-25000" dirty="0">
                <a:solidFill>
                  <a:srgbClr val="CC00CC"/>
                </a:solidFill>
              </a:rPr>
              <a:t>k+1</a:t>
            </a:r>
            <a:r>
              <a:rPr lang="en-US" dirty="0">
                <a:solidFill>
                  <a:srgbClr val="CC00CC"/>
                </a:solidFill>
              </a:rPr>
              <a:t> – 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dirty="0">
                <a:solidFill>
                  <a:srgbClr val="CC00CC"/>
                </a:solidFill>
              </a:rPr>
              <a:t>*</a:t>
            </a:r>
            <a:r>
              <a:rPr lang="en-US" spc="-500" dirty="0">
                <a:solidFill>
                  <a:srgbClr val="CC00CC"/>
                </a:solidFill>
              </a:rPr>
              <a:t>||</a:t>
            </a:r>
            <a:r>
              <a:rPr lang="en-US" dirty="0">
                <a:solidFill>
                  <a:srgbClr val="CC00CC"/>
                </a:solidFill>
              </a:rPr>
              <a:t>   </a:t>
            </a:r>
          </a:p>
          <a:p>
            <a:pPr marL="457176" lvl="1" indent="0">
              <a:buNone/>
            </a:pPr>
            <a:r>
              <a:rPr lang="en-US" dirty="0">
                <a:solidFill>
                  <a:srgbClr val="CC00CC"/>
                </a:solidFill>
                <a:sym typeface="Symbol"/>
              </a:rPr>
              <a:t>=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spc="-500" dirty="0">
                <a:solidFill>
                  <a:srgbClr val="CC00CC"/>
                </a:solidFill>
              </a:rPr>
              <a:t>||      </a:t>
            </a:r>
            <a:r>
              <a:rPr lang="en-US" dirty="0" err="1">
                <a:solidFill>
                  <a:srgbClr val="CC00CC"/>
                </a:solidFill>
              </a:rPr>
              <a:t>B</a:t>
            </a:r>
            <a:r>
              <a:rPr lang="en-US" b="1" i="1" dirty="0" err="1">
                <a:solidFill>
                  <a:srgbClr val="CC00CC"/>
                </a:solidFill>
              </a:rPr>
              <a:t>U</a:t>
            </a:r>
            <a:r>
              <a:rPr lang="en-US" baseline="-25000" dirty="0" err="1">
                <a:solidFill>
                  <a:srgbClr val="CC00CC"/>
                </a:solidFill>
              </a:rPr>
              <a:t>k</a:t>
            </a:r>
            <a:r>
              <a:rPr lang="en-US" dirty="0">
                <a:solidFill>
                  <a:srgbClr val="CC00CC"/>
                </a:solidFill>
              </a:rPr>
              <a:t> – 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dirty="0">
                <a:solidFill>
                  <a:srgbClr val="CC00CC"/>
                </a:solidFill>
              </a:rPr>
              <a:t>*</a:t>
            </a:r>
            <a:r>
              <a:rPr lang="en-US" spc="-500" dirty="0">
                <a:solidFill>
                  <a:srgbClr val="CC00CC"/>
                </a:solidFill>
              </a:rPr>
              <a:t>||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/>
              <a:t>     (definition of 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baseline="-25000" dirty="0">
                <a:solidFill>
                  <a:srgbClr val="CC00CC"/>
                </a:solidFill>
              </a:rPr>
              <a:t>k+1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/>
              <a:t>from VI update)</a:t>
            </a:r>
            <a:endParaRPr lang="en-US" dirty="0">
              <a:solidFill>
                <a:srgbClr val="CC00CC"/>
              </a:solidFill>
            </a:endParaRPr>
          </a:p>
          <a:p>
            <a:pPr marL="457176" lvl="1" indent="0">
              <a:buNone/>
            </a:pPr>
            <a:r>
              <a:rPr lang="en-US" dirty="0">
                <a:solidFill>
                  <a:srgbClr val="CC00CC"/>
                </a:solidFill>
              </a:rPr>
              <a:t>= </a:t>
            </a:r>
            <a:r>
              <a:rPr lang="en-US" spc="-500" dirty="0">
                <a:solidFill>
                  <a:srgbClr val="CC00CC"/>
                </a:solidFill>
              </a:rPr>
              <a:t>||      </a:t>
            </a:r>
            <a:r>
              <a:rPr lang="en-US" dirty="0" err="1">
                <a:solidFill>
                  <a:srgbClr val="CC00CC"/>
                </a:solidFill>
              </a:rPr>
              <a:t>B</a:t>
            </a:r>
            <a:r>
              <a:rPr lang="en-US" b="1" i="1" dirty="0" err="1">
                <a:solidFill>
                  <a:srgbClr val="CC00CC"/>
                </a:solidFill>
              </a:rPr>
              <a:t>U</a:t>
            </a:r>
            <a:r>
              <a:rPr lang="en-US" baseline="-25000" dirty="0" err="1">
                <a:solidFill>
                  <a:srgbClr val="CC00CC"/>
                </a:solidFill>
              </a:rPr>
              <a:t>k</a:t>
            </a:r>
            <a:r>
              <a:rPr lang="en-US" dirty="0">
                <a:solidFill>
                  <a:srgbClr val="CC00CC"/>
                </a:solidFill>
              </a:rPr>
              <a:t> – B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dirty="0">
                <a:solidFill>
                  <a:srgbClr val="CC00CC"/>
                </a:solidFill>
              </a:rPr>
              <a:t>*</a:t>
            </a:r>
            <a:r>
              <a:rPr lang="en-US" spc="-500" dirty="0">
                <a:solidFill>
                  <a:srgbClr val="CC00CC"/>
                </a:solidFill>
              </a:rPr>
              <a:t>||</a:t>
            </a:r>
            <a:r>
              <a:rPr lang="en-US" dirty="0">
                <a:solidFill>
                  <a:srgbClr val="CC00CC"/>
                </a:solidFill>
              </a:rPr>
              <a:t>   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dirty="0">
                <a:solidFill>
                  <a:srgbClr val="CC00CC"/>
                </a:solidFill>
              </a:rPr>
              <a:t>* </a:t>
            </a:r>
            <a:r>
              <a:rPr lang="en-US" dirty="0">
                <a:solidFill>
                  <a:srgbClr val="000000"/>
                </a:solidFill>
              </a:rPr>
              <a:t>is the fixed point of </a:t>
            </a:r>
            <a:r>
              <a:rPr lang="en-US" dirty="0">
                <a:solidFill>
                  <a:srgbClr val="CC00CC"/>
                </a:solidFill>
              </a:rPr>
              <a:t>B</a:t>
            </a:r>
            <a:r>
              <a:rPr lang="en-US" dirty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CC00CC"/>
              </a:solidFill>
            </a:endParaRPr>
          </a:p>
          <a:p>
            <a:pPr marL="457176" lvl="1" indent="0">
              <a:buNone/>
            </a:pPr>
            <a:r>
              <a:rPr lang="en-US" dirty="0">
                <a:solidFill>
                  <a:srgbClr val="CC00CC"/>
                </a:solidFill>
                <a:sym typeface="Symbol"/>
              </a:rPr>
              <a:t>  </a:t>
            </a:r>
            <a:r>
              <a:rPr lang="en-US" spc="-500" dirty="0">
                <a:solidFill>
                  <a:srgbClr val="CC00CC"/>
                </a:solidFill>
              </a:rPr>
              <a:t>||      </a:t>
            </a:r>
            <a:r>
              <a:rPr lang="en-US" b="1" i="1" dirty="0" err="1">
                <a:solidFill>
                  <a:srgbClr val="CC00CC"/>
                </a:solidFill>
              </a:rPr>
              <a:t>U</a:t>
            </a:r>
            <a:r>
              <a:rPr lang="en-US" baseline="-25000" dirty="0" err="1">
                <a:solidFill>
                  <a:srgbClr val="CC00CC"/>
                </a:solidFill>
              </a:rPr>
              <a:t>k</a:t>
            </a:r>
            <a:r>
              <a:rPr lang="en-US" dirty="0">
                <a:solidFill>
                  <a:srgbClr val="CC00CC"/>
                </a:solidFill>
              </a:rPr>
              <a:t> – 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dirty="0">
                <a:solidFill>
                  <a:srgbClr val="CC00CC"/>
                </a:solidFill>
              </a:rPr>
              <a:t>*</a:t>
            </a:r>
            <a:r>
              <a:rPr lang="en-US" spc="-500" dirty="0">
                <a:solidFill>
                  <a:srgbClr val="CC00CC"/>
                </a:solidFill>
              </a:rPr>
              <a:t>||</a:t>
            </a:r>
            <a:r>
              <a:rPr lang="en-US" dirty="0">
                <a:solidFill>
                  <a:srgbClr val="CC00CC"/>
                </a:solidFill>
              </a:rPr>
              <a:t>     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CC00CC"/>
                </a:solidFill>
              </a:rPr>
              <a:t>B </a:t>
            </a:r>
            <a:r>
              <a:rPr lang="en-US" dirty="0">
                <a:solidFill>
                  <a:srgbClr val="000000"/>
                </a:solidFill>
              </a:rPr>
              <a:t>is a contraction by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</a:t>
            </a:r>
            <a:r>
              <a:rPr lang="en-US" dirty="0">
                <a:solidFill>
                  <a:srgbClr val="000000"/>
                </a:solidFill>
                <a:sym typeface="Symbol"/>
              </a:rPr>
              <a:t>)</a:t>
            </a:r>
            <a:endParaRPr lang="en-US" dirty="0">
              <a:solidFill>
                <a:srgbClr val="CC00CC"/>
              </a:solidFill>
            </a:endParaRPr>
          </a:p>
          <a:p>
            <a:r>
              <a:rPr lang="en-US" dirty="0"/>
              <a:t>I.e., the </a:t>
            </a:r>
            <a:r>
              <a:rPr lang="en-US" b="1" dirty="0"/>
              <a:t>error is reduced by at least a factor </a:t>
            </a:r>
            <a:r>
              <a:rPr lang="en-US" b="1" dirty="0">
                <a:solidFill>
                  <a:srgbClr val="CC00CC"/>
                </a:solidFill>
                <a:sym typeface="Symbol"/>
              </a:rPr>
              <a:t> </a:t>
            </a:r>
            <a:r>
              <a:rPr lang="en-US" b="1" dirty="0"/>
              <a:t>on every iteration</a:t>
            </a:r>
          </a:p>
          <a:p>
            <a:pPr lvl="1"/>
            <a:r>
              <a:rPr lang="en-US" dirty="0">
                <a:solidFill>
                  <a:srgbClr val="000090"/>
                </a:solidFill>
              </a:rPr>
              <a:t>Exponentially fast convergence!</a:t>
            </a:r>
          </a:p>
          <a:p>
            <a:pPr lvl="1"/>
            <a:r>
              <a:rPr lang="en-US" dirty="0">
                <a:solidFill>
                  <a:srgbClr val="000090"/>
                </a:solidFill>
              </a:rPr>
              <a:t>E.g., if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=0.9</a:t>
            </a:r>
            <a:r>
              <a:rPr lang="en-US" dirty="0">
                <a:solidFill>
                  <a:srgbClr val="000090"/>
                </a:solidFill>
              </a:rPr>
              <a:t>, 22 iterations reduces error by 10 </a:t>
            </a:r>
          </a:p>
          <a:p>
            <a:pPr lvl="2"/>
            <a:r>
              <a:rPr lang="en-US" dirty="0">
                <a:solidFill>
                  <a:srgbClr val="000090"/>
                </a:solidFill>
              </a:rPr>
              <a:t>44 iterations reduces error by 100 </a:t>
            </a:r>
          </a:p>
          <a:p>
            <a:pPr lvl="2"/>
            <a:r>
              <a:rPr lang="en-US" dirty="0">
                <a:solidFill>
                  <a:srgbClr val="000090"/>
                </a:solidFill>
              </a:rPr>
              <a:t>220 iterations reduces error by 10</a:t>
            </a:r>
            <a:r>
              <a:rPr lang="en-US" baseline="30000" dirty="0">
                <a:solidFill>
                  <a:srgbClr val="000090"/>
                </a:solidFill>
              </a:rPr>
              <a:t>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7CBA2C-8853-4EEC-A9C0-BF38CC3A908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55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the answer is (nearly) right?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 doesn’t usually converge exactly; stops when change &lt;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(1-)/</a:t>
            </a:r>
            <a:endParaRPr lang="en-US" dirty="0">
              <a:solidFill>
                <a:srgbClr val="CC00CC"/>
              </a:solidFill>
              <a:ea typeface="ＭＳ Ｐゴシック" pitchFamily="34" charset="-128"/>
            </a:endParaRPr>
          </a:p>
          <a:p>
            <a:pPr marL="342882" lvl="1" indent="-342882">
              <a:buClr>
                <a:schemeClr val="accent2"/>
              </a:buClr>
            </a:pPr>
            <a:r>
              <a:rPr lang="en-US" dirty="0"/>
              <a:t>I.e., </a:t>
            </a:r>
            <a:r>
              <a:rPr lang="en-US" spc="-500" dirty="0">
                <a:solidFill>
                  <a:srgbClr val="CC00CC"/>
                </a:solidFill>
              </a:rPr>
              <a:t>||      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baseline="-25000" dirty="0">
                <a:solidFill>
                  <a:srgbClr val="CC00CC"/>
                </a:solidFill>
              </a:rPr>
              <a:t>k+1</a:t>
            </a:r>
            <a:r>
              <a:rPr lang="en-US" dirty="0">
                <a:solidFill>
                  <a:srgbClr val="CC00CC"/>
                </a:solidFill>
              </a:rPr>
              <a:t> – </a:t>
            </a:r>
            <a:r>
              <a:rPr lang="en-US" b="1" i="1" dirty="0" err="1">
                <a:solidFill>
                  <a:srgbClr val="CC00CC"/>
                </a:solidFill>
              </a:rPr>
              <a:t>U</a:t>
            </a:r>
            <a:r>
              <a:rPr lang="en-US" baseline="-25000" dirty="0" err="1">
                <a:solidFill>
                  <a:srgbClr val="CC00CC"/>
                </a:solidFill>
              </a:rPr>
              <a:t>k</a:t>
            </a:r>
            <a:r>
              <a:rPr lang="en-US" spc="-500" dirty="0">
                <a:solidFill>
                  <a:srgbClr val="CC00CC"/>
                </a:solidFill>
              </a:rPr>
              <a:t>||</a:t>
            </a:r>
            <a:r>
              <a:rPr lang="en-US" dirty="0">
                <a:solidFill>
                  <a:srgbClr val="CC00CC"/>
                </a:solidFill>
              </a:rPr>
              <a:t>  &lt;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(1-)/</a:t>
            </a:r>
          </a:p>
          <a:p>
            <a:pPr marL="342882" lvl="1" indent="-342882">
              <a:buClr>
                <a:schemeClr val="accent2"/>
              </a:buClr>
            </a:pPr>
            <a:r>
              <a:rPr lang="en-US" dirty="0">
                <a:solidFill>
                  <a:srgbClr val="CC00CC"/>
                </a:solidFill>
                <a:sym typeface="Symbol"/>
              </a:rPr>
              <a:t>What about </a:t>
            </a:r>
            <a:r>
              <a:rPr lang="en-US" spc="-500" dirty="0">
                <a:solidFill>
                  <a:srgbClr val="CC00CC"/>
                </a:solidFill>
              </a:rPr>
              <a:t>||      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baseline="-25000" dirty="0">
                <a:solidFill>
                  <a:srgbClr val="CC00CC"/>
                </a:solidFill>
              </a:rPr>
              <a:t>k+1</a:t>
            </a:r>
            <a:r>
              <a:rPr lang="en-US" dirty="0">
                <a:solidFill>
                  <a:srgbClr val="CC00CC"/>
                </a:solidFill>
              </a:rPr>
              <a:t> – 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dirty="0">
                <a:solidFill>
                  <a:srgbClr val="CC00CC"/>
                </a:solidFill>
              </a:rPr>
              <a:t>*</a:t>
            </a:r>
            <a:r>
              <a:rPr lang="en-US" spc="-500" dirty="0">
                <a:solidFill>
                  <a:srgbClr val="CC00CC"/>
                </a:solidFill>
              </a:rPr>
              <a:t>||</a:t>
            </a:r>
            <a:r>
              <a:rPr lang="en-US" dirty="0">
                <a:solidFill>
                  <a:srgbClr val="CC00CC"/>
                </a:solidFill>
              </a:rPr>
              <a:t>  when </a:t>
            </a:r>
            <a:r>
              <a:rPr lang="en-US" spc="-500" dirty="0">
                <a:solidFill>
                  <a:srgbClr val="CC00CC"/>
                </a:solidFill>
              </a:rPr>
              <a:t>||      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baseline="-25000" dirty="0">
                <a:solidFill>
                  <a:srgbClr val="CC00CC"/>
                </a:solidFill>
              </a:rPr>
              <a:t>k+1</a:t>
            </a:r>
            <a:r>
              <a:rPr lang="en-US" dirty="0">
                <a:solidFill>
                  <a:srgbClr val="CC00CC"/>
                </a:solidFill>
              </a:rPr>
              <a:t> – </a:t>
            </a:r>
            <a:r>
              <a:rPr lang="en-US" b="1" i="1" dirty="0" err="1">
                <a:solidFill>
                  <a:srgbClr val="CC00CC"/>
                </a:solidFill>
              </a:rPr>
              <a:t>U</a:t>
            </a:r>
            <a:r>
              <a:rPr lang="en-US" baseline="-25000" dirty="0" err="1">
                <a:solidFill>
                  <a:srgbClr val="CC00CC"/>
                </a:solidFill>
              </a:rPr>
              <a:t>k</a:t>
            </a:r>
            <a:r>
              <a:rPr lang="en-US" spc="-500" dirty="0">
                <a:solidFill>
                  <a:srgbClr val="CC00CC"/>
                </a:solidFill>
              </a:rPr>
              <a:t>||</a:t>
            </a:r>
            <a:r>
              <a:rPr lang="en-US" dirty="0">
                <a:solidFill>
                  <a:srgbClr val="CC00CC"/>
                </a:solidFill>
              </a:rPr>
              <a:t>  &lt;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(1-)/?</a:t>
            </a:r>
          </a:p>
          <a:p>
            <a:pPr marL="342882" lvl="1" indent="-342882">
              <a:buClr>
                <a:schemeClr val="accent2"/>
              </a:buClr>
            </a:pPr>
            <a:r>
              <a:rPr lang="en-US" dirty="0"/>
              <a:t>We need some connection between  </a:t>
            </a:r>
            <a:r>
              <a:rPr lang="en-US" spc="-500" dirty="0">
                <a:solidFill>
                  <a:srgbClr val="CC00CC"/>
                </a:solidFill>
              </a:rPr>
              <a:t>||      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baseline="-25000" dirty="0">
                <a:solidFill>
                  <a:srgbClr val="CC00CC"/>
                </a:solidFill>
              </a:rPr>
              <a:t>k+1</a:t>
            </a:r>
            <a:r>
              <a:rPr lang="en-US" dirty="0">
                <a:solidFill>
                  <a:srgbClr val="CC00CC"/>
                </a:solidFill>
              </a:rPr>
              <a:t> – </a:t>
            </a:r>
            <a:r>
              <a:rPr lang="en-US" b="1" i="1" dirty="0" err="1">
                <a:solidFill>
                  <a:srgbClr val="CC00CC"/>
                </a:solidFill>
              </a:rPr>
              <a:t>U</a:t>
            </a:r>
            <a:r>
              <a:rPr lang="en-US" baseline="-25000" dirty="0" err="1">
                <a:solidFill>
                  <a:srgbClr val="CC00CC"/>
                </a:solidFill>
              </a:rPr>
              <a:t>k</a:t>
            </a:r>
            <a:r>
              <a:rPr lang="en-US" spc="-500" dirty="0">
                <a:solidFill>
                  <a:srgbClr val="CC00CC"/>
                </a:solidFill>
              </a:rPr>
              <a:t>||</a:t>
            </a:r>
            <a:r>
              <a:rPr lang="en-US" dirty="0">
                <a:solidFill>
                  <a:srgbClr val="CC00CC"/>
                </a:solidFill>
              </a:rPr>
              <a:t>  </a:t>
            </a:r>
            <a:r>
              <a:rPr lang="en-US" dirty="0"/>
              <a:t>and </a:t>
            </a:r>
            <a:r>
              <a:rPr lang="en-US" spc="-500" dirty="0">
                <a:solidFill>
                  <a:srgbClr val="CC00CC"/>
                </a:solidFill>
              </a:rPr>
              <a:t>||      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baseline="-25000" dirty="0">
                <a:solidFill>
                  <a:srgbClr val="CC00CC"/>
                </a:solidFill>
              </a:rPr>
              <a:t>k+1</a:t>
            </a:r>
            <a:r>
              <a:rPr lang="en-US" dirty="0">
                <a:solidFill>
                  <a:srgbClr val="CC00CC"/>
                </a:solidFill>
              </a:rPr>
              <a:t> – 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dirty="0">
                <a:solidFill>
                  <a:srgbClr val="CC00CC"/>
                </a:solidFill>
              </a:rPr>
              <a:t>*</a:t>
            </a:r>
            <a:r>
              <a:rPr lang="en-US" spc="-500" dirty="0">
                <a:solidFill>
                  <a:srgbClr val="CC00CC"/>
                </a:solidFill>
              </a:rPr>
              <a:t>||</a:t>
            </a:r>
            <a:r>
              <a:rPr lang="en-US" dirty="0">
                <a:solidFill>
                  <a:srgbClr val="CC00CC"/>
                </a:solidFill>
              </a:rPr>
              <a:t> </a:t>
            </a:r>
          </a:p>
          <a:p>
            <a:pPr marL="342882" lvl="1" indent="-342882">
              <a:buClr>
                <a:schemeClr val="accent2"/>
              </a:buClr>
            </a:pPr>
            <a:r>
              <a:rPr lang="en-US" dirty="0">
                <a:solidFill>
                  <a:srgbClr val="CC00CC"/>
                </a:solidFill>
              </a:rPr>
              <a:t>Useful properties:</a:t>
            </a:r>
          </a:p>
          <a:p>
            <a:pPr marL="742911" lvl="2" indent="-342882"/>
            <a:r>
              <a:rPr lang="en-US" spc="-500" dirty="0">
                <a:solidFill>
                  <a:srgbClr val="CC00CC"/>
                </a:solidFill>
              </a:rPr>
              <a:t>||      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baseline="-25000" dirty="0">
                <a:solidFill>
                  <a:srgbClr val="CC00CC"/>
                </a:solidFill>
              </a:rPr>
              <a:t>k+1</a:t>
            </a:r>
            <a:r>
              <a:rPr lang="en-US" dirty="0">
                <a:solidFill>
                  <a:srgbClr val="CC00CC"/>
                </a:solidFill>
              </a:rPr>
              <a:t> – 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dirty="0">
                <a:solidFill>
                  <a:srgbClr val="CC00CC"/>
                </a:solidFill>
              </a:rPr>
              <a:t>*</a:t>
            </a:r>
            <a:r>
              <a:rPr lang="en-US" spc="-500" dirty="0">
                <a:solidFill>
                  <a:srgbClr val="CC00CC"/>
                </a:solidFill>
              </a:rPr>
              <a:t>||          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 </a:t>
            </a:r>
            <a:r>
              <a:rPr lang="en-US" spc="-500" dirty="0">
                <a:solidFill>
                  <a:srgbClr val="CC00CC"/>
                </a:solidFill>
              </a:rPr>
              <a:t>||      </a:t>
            </a:r>
            <a:r>
              <a:rPr lang="en-US" b="1" i="1" dirty="0" err="1">
                <a:solidFill>
                  <a:srgbClr val="CC00CC"/>
                </a:solidFill>
              </a:rPr>
              <a:t>U</a:t>
            </a:r>
            <a:r>
              <a:rPr lang="en-US" baseline="-25000" dirty="0" err="1">
                <a:solidFill>
                  <a:srgbClr val="CC00CC"/>
                </a:solidFill>
              </a:rPr>
              <a:t>k</a:t>
            </a:r>
            <a:r>
              <a:rPr lang="en-US" dirty="0">
                <a:solidFill>
                  <a:srgbClr val="CC00CC"/>
                </a:solidFill>
              </a:rPr>
              <a:t> – 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dirty="0">
                <a:solidFill>
                  <a:srgbClr val="CC00CC"/>
                </a:solidFill>
              </a:rPr>
              <a:t>*</a:t>
            </a:r>
            <a:r>
              <a:rPr lang="en-US" spc="-500" dirty="0">
                <a:solidFill>
                  <a:srgbClr val="CC00CC"/>
                </a:solidFill>
              </a:rPr>
              <a:t>||                    </a:t>
            </a:r>
            <a:endParaRPr lang="en-US" dirty="0">
              <a:solidFill>
                <a:srgbClr val="CC00CC"/>
              </a:solidFill>
            </a:endParaRPr>
          </a:p>
          <a:p>
            <a:pPr marL="742911" lvl="2" indent="-342882"/>
            <a:r>
              <a:rPr lang="en-US" dirty="0"/>
              <a:t>Triangle inequality!</a:t>
            </a:r>
          </a:p>
          <a:p>
            <a:pPr marL="400029" lvl="2" indent="0">
              <a:buNone/>
            </a:pPr>
            <a:r>
              <a:rPr lang="en-US" spc="-500" dirty="0">
                <a:solidFill>
                  <a:srgbClr val="CC00CC"/>
                </a:solidFill>
              </a:rPr>
              <a:t>	||      </a:t>
            </a:r>
            <a:r>
              <a:rPr lang="en-US" b="1" i="1" dirty="0" err="1">
                <a:solidFill>
                  <a:srgbClr val="CC00CC"/>
                </a:solidFill>
              </a:rPr>
              <a:t>U</a:t>
            </a:r>
            <a:r>
              <a:rPr lang="en-US" baseline="-25000" dirty="0" err="1">
                <a:solidFill>
                  <a:srgbClr val="CC00CC"/>
                </a:solidFill>
              </a:rPr>
              <a:t>k</a:t>
            </a:r>
            <a:r>
              <a:rPr lang="en-US" dirty="0">
                <a:solidFill>
                  <a:srgbClr val="CC00CC"/>
                </a:solidFill>
              </a:rPr>
              <a:t> – 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dirty="0">
                <a:solidFill>
                  <a:srgbClr val="CC00CC"/>
                </a:solidFill>
              </a:rPr>
              <a:t>*</a:t>
            </a:r>
            <a:r>
              <a:rPr lang="en-US" spc="-500" dirty="0">
                <a:solidFill>
                  <a:srgbClr val="CC00CC"/>
                </a:solidFill>
              </a:rPr>
              <a:t>||    </a:t>
            </a:r>
            <a:r>
              <a:rPr lang="en-US" dirty="0">
                <a:solidFill>
                  <a:srgbClr val="CC00CC"/>
                </a:solidFill>
              </a:rPr>
              <a:t>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  </a:t>
            </a:r>
            <a:r>
              <a:rPr lang="en-US" spc="-500" dirty="0">
                <a:solidFill>
                  <a:srgbClr val="CC00CC"/>
                </a:solidFill>
              </a:rPr>
              <a:t>||      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baseline="-25000" dirty="0">
                <a:solidFill>
                  <a:srgbClr val="CC00CC"/>
                </a:solidFill>
              </a:rPr>
              <a:t>k+1</a:t>
            </a:r>
            <a:r>
              <a:rPr lang="en-US" dirty="0">
                <a:solidFill>
                  <a:srgbClr val="CC00CC"/>
                </a:solidFill>
              </a:rPr>
              <a:t> – </a:t>
            </a:r>
            <a:r>
              <a:rPr lang="en-US" b="1" i="1" dirty="0" err="1">
                <a:solidFill>
                  <a:srgbClr val="CC00CC"/>
                </a:solidFill>
              </a:rPr>
              <a:t>U</a:t>
            </a:r>
            <a:r>
              <a:rPr lang="en-US" baseline="-25000" dirty="0" err="1">
                <a:solidFill>
                  <a:srgbClr val="CC00CC"/>
                </a:solidFill>
              </a:rPr>
              <a:t>k</a:t>
            </a:r>
            <a:r>
              <a:rPr lang="en-US" spc="-500" dirty="0">
                <a:solidFill>
                  <a:srgbClr val="CC00CC"/>
                </a:solidFill>
              </a:rPr>
              <a:t>||</a:t>
            </a:r>
            <a:r>
              <a:rPr lang="en-US" dirty="0">
                <a:solidFill>
                  <a:srgbClr val="CC00CC"/>
                </a:solidFill>
              </a:rPr>
              <a:t> + </a:t>
            </a:r>
            <a:r>
              <a:rPr lang="en-US" spc="-500" dirty="0">
                <a:solidFill>
                  <a:srgbClr val="CC00CC"/>
                </a:solidFill>
              </a:rPr>
              <a:t>||      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baseline="-25000" dirty="0">
                <a:solidFill>
                  <a:srgbClr val="CC00CC"/>
                </a:solidFill>
              </a:rPr>
              <a:t>k+1</a:t>
            </a:r>
            <a:r>
              <a:rPr lang="en-US" dirty="0">
                <a:solidFill>
                  <a:srgbClr val="CC00CC"/>
                </a:solidFill>
              </a:rPr>
              <a:t> – 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dirty="0">
                <a:solidFill>
                  <a:srgbClr val="CC00CC"/>
                </a:solidFill>
              </a:rPr>
              <a:t>*</a:t>
            </a:r>
            <a:r>
              <a:rPr lang="en-US" spc="-500" dirty="0">
                <a:solidFill>
                  <a:srgbClr val="CC00CC"/>
                </a:solidFill>
              </a:rPr>
              <a:t>||</a:t>
            </a:r>
            <a:r>
              <a:rPr lang="en-US" dirty="0">
                <a:solidFill>
                  <a:srgbClr val="CC00CC"/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7CBA2C-8853-4EEC-A9C0-BF38CC3A908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0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the answer is (nearly) right?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 doesn’t usually converge exactly; stops when change &lt;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(1-)/</a:t>
            </a:r>
            <a:endParaRPr lang="en-US" dirty="0">
              <a:solidFill>
                <a:srgbClr val="CC00CC"/>
              </a:solidFill>
              <a:ea typeface="ＭＳ Ｐゴシック" pitchFamily="34" charset="-128"/>
            </a:endParaRPr>
          </a:p>
          <a:p>
            <a:pPr marL="342882" lvl="1" indent="-342882">
              <a:buClr>
                <a:schemeClr val="accent2"/>
              </a:buClr>
            </a:pPr>
            <a:r>
              <a:rPr lang="en-US" dirty="0"/>
              <a:t>I.e., </a:t>
            </a:r>
            <a:r>
              <a:rPr lang="en-US" spc="-500" dirty="0">
                <a:solidFill>
                  <a:srgbClr val="CC00CC"/>
                </a:solidFill>
              </a:rPr>
              <a:t>||      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baseline="-25000" dirty="0">
                <a:solidFill>
                  <a:srgbClr val="CC00CC"/>
                </a:solidFill>
              </a:rPr>
              <a:t>k+1</a:t>
            </a:r>
            <a:r>
              <a:rPr lang="en-US" dirty="0">
                <a:solidFill>
                  <a:srgbClr val="CC00CC"/>
                </a:solidFill>
              </a:rPr>
              <a:t> – </a:t>
            </a:r>
            <a:r>
              <a:rPr lang="en-US" b="1" i="1" dirty="0" err="1">
                <a:solidFill>
                  <a:srgbClr val="CC00CC"/>
                </a:solidFill>
              </a:rPr>
              <a:t>U</a:t>
            </a:r>
            <a:r>
              <a:rPr lang="en-US" baseline="-25000" dirty="0" err="1">
                <a:solidFill>
                  <a:srgbClr val="CC00CC"/>
                </a:solidFill>
              </a:rPr>
              <a:t>k</a:t>
            </a:r>
            <a:r>
              <a:rPr lang="en-US" spc="-500" dirty="0">
                <a:solidFill>
                  <a:srgbClr val="CC00CC"/>
                </a:solidFill>
              </a:rPr>
              <a:t>||</a:t>
            </a:r>
            <a:r>
              <a:rPr lang="en-US" dirty="0">
                <a:solidFill>
                  <a:srgbClr val="CC00CC"/>
                </a:solidFill>
              </a:rPr>
              <a:t>  &lt;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(1-)/</a:t>
            </a:r>
          </a:p>
          <a:p>
            <a:pPr marL="342882" lvl="1" indent="-342882">
              <a:buClr>
                <a:schemeClr val="accent2"/>
              </a:buClr>
            </a:pPr>
            <a:r>
              <a:rPr lang="en-US" dirty="0">
                <a:solidFill>
                  <a:srgbClr val="CC00CC"/>
                </a:solidFill>
                <a:sym typeface="Symbol"/>
              </a:rPr>
              <a:t>What about </a:t>
            </a:r>
            <a:r>
              <a:rPr lang="en-US" spc="-500" dirty="0">
                <a:solidFill>
                  <a:srgbClr val="CC00CC"/>
                </a:solidFill>
              </a:rPr>
              <a:t>||      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baseline="-25000" dirty="0">
                <a:solidFill>
                  <a:srgbClr val="CC00CC"/>
                </a:solidFill>
              </a:rPr>
              <a:t>k+1</a:t>
            </a:r>
            <a:r>
              <a:rPr lang="en-US" dirty="0">
                <a:solidFill>
                  <a:srgbClr val="CC00CC"/>
                </a:solidFill>
              </a:rPr>
              <a:t> – 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dirty="0">
                <a:solidFill>
                  <a:srgbClr val="CC00CC"/>
                </a:solidFill>
              </a:rPr>
              <a:t>*</a:t>
            </a:r>
            <a:r>
              <a:rPr lang="en-US" spc="-500" dirty="0">
                <a:solidFill>
                  <a:srgbClr val="CC00CC"/>
                </a:solidFill>
              </a:rPr>
              <a:t>||</a:t>
            </a:r>
            <a:r>
              <a:rPr lang="en-US" dirty="0">
                <a:solidFill>
                  <a:srgbClr val="CC00CC"/>
                </a:solidFill>
              </a:rPr>
              <a:t>  when </a:t>
            </a:r>
            <a:r>
              <a:rPr lang="en-US" spc="-500" dirty="0">
                <a:solidFill>
                  <a:srgbClr val="CC00CC"/>
                </a:solidFill>
              </a:rPr>
              <a:t>||      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baseline="-25000" dirty="0">
                <a:solidFill>
                  <a:srgbClr val="CC00CC"/>
                </a:solidFill>
              </a:rPr>
              <a:t>k+1</a:t>
            </a:r>
            <a:r>
              <a:rPr lang="en-US" dirty="0">
                <a:solidFill>
                  <a:srgbClr val="CC00CC"/>
                </a:solidFill>
              </a:rPr>
              <a:t> – </a:t>
            </a:r>
            <a:r>
              <a:rPr lang="en-US" b="1" i="1" dirty="0" err="1">
                <a:solidFill>
                  <a:srgbClr val="CC00CC"/>
                </a:solidFill>
              </a:rPr>
              <a:t>U</a:t>
            </a:r>
            <a:r>
              <a:rPr lang="en-US" baseline="-25000" dirty="0" err="1">
                <a:solidFill>
                  <a:srgbClr val="CC00CC"/>
                </a:solidFill>
              </a:rPr>
              <a:t>k</a:t>
            </a:r>
            <a:r>
              <a:rPr lang="en-US" spc="-500" dirty="0">
                <a:solidFill>
                  <a:srgbClr val="CC00CC"/>
                </a:solidFill>
              </a:rPr>
              <a:t>||</a:t>
            </a:r>
            <a:r>
              <a:rPr lang="en-US" dirty="0">
                <a:solidFill>
                  <a:srgbClr val="CC00CC"/>
                </a:solidFill>
              </a:rPr>
              <a:t>  &lt;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(1-)/ ?</a:t>
            </a:r>
          </a:p>
          <a:p>
            <a:pPr marL="342882" lvl="1" indent="-342882">
              <a:buClr>
                <a:schemeClr val="accent2"/>
              </a:buClr>
            </a:pPr>
            <a:r>
              <a:rPr lang="en-US" dirty="0"/>
              <a:t>We need some connection between  </a:t>
            </a:r>
            <a:r>
              <a:rPr lang="en-US" spc="-500" dirty="0">
                <a:solidFill>
                  <a:srgbClr val="CC00CC"/>
                </a:solidFill>
              </a:rPr>
              <a:t>||      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baseline="-25000" dirty="0">
                <a:solidFill>
                  <a:srgbClr val="CC00CC"/>
                </a:solidFill>
              </a:rPr>
              <a:t>k+1</a:t>
            </a:r>
            <a:r>
              <a:rPr lang="en-US" dirty="0">
                <a:solidFill>
                  <a:srgbClr val="CC00CC"/>
                </a:solidFill>
              </a:rPr>
              <a:t> – </a:t>
            </a:r>
            <a:r>
              <a:rPr lang="en-US" b="1" i="1" dirty="0" err="1">
                <a:solidFill>
                  <a:srgbClr val="CC00CC"/>
                </a:solidFill>
              </a:rPr>
              <a:t>U</a:t>
            </a:r>
            <a:r>
              <a:rPr lang="en-US" baseline="-25000" dirty="0" err="1">
                <a:solidFill>
                  <a:srgbClr val="CC00CC"/>
                </a:solidFill>
              </a:rPr>
              <a:t>k</a:t>
            </a:r>
            <a:r>
              <a:rPr lang="en-US" spc="-500" dirty="0">
                <a:solidFill>
                  <a:srgbClr val="CC00CC"/>
                </a:solidFill>
              </a:rPr>
              <a:t>||</a:t>
            </a:r>
            <a:r>
              <a:rPr lang="en-US" dirty="0">
                <a:solidFill>
                  <a:srgbClr val="CC00CC"/>
                </a:solidFill>
              </a:rPr>
              <a:t>  </a:t>
            </a:r>
            <a:r>
              <a:rPr lang="en-US" dirty="0"/>
              <a:t>and </a:t>
            </a:r>
            <a:r>
              <a:rPr lang="en-US" spc="-500" dirty="0">
                <a:solidFill>
                  <a:srgbClr val="CC00CC"/>
                </a:solidFill>
              </a:rPr>
              <a:t>||      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baseline="-25000" dirty="0">
                <a:solidFill>
                  <a:srgbClr val="CC00CC"/>
                </a:solidFill>
              </a:rPr>
              <a:t>k+1</a:t>
            </a:r>
            <a:r>
              <a:rPr lang="en-US" dirty="0">
                <a:solidFill>
                  <a:srgbClr val="CC00CC"/>
                </a:solidFill>
              </a:rPr>
              <a:t> – 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dirty="0">
                <a:solidFill>
                  <a:srgbClr val="CC00CC"/>
                </a:solidFill>
              </a:rPr>
              <a:t>*</a:t>
            </a:r>
            <a:r>
              <a:rPr lang="en-US" spc="-500" dirty="0">
                <a:solidFill>
                  <a:srgbClr val="CC00CC"/>
                </a:solidFill>
              </a:rPr>
              <a:t>||</a:t>
            </a:r>
            <a:r>
              <a:rPr lang="en-US" dirty="0">
                <a:solidFill>
                  <a:srgbClr val="CC00CC"/>
                </a:solidFill>
              </a:rPr>
              <a:t> </a:t>
            </a:r>
          </a:p>
          <a:p>
            <a:pPr marL="742911" lvl="2" indent="-342882"/>
            <a:r>
              <a:rPr lang="en-US" dirty="0"/>
              <a:t>Triangle inequality!</a:t>
            </a:r>
          </a:p>
          <a:p>
            <a:pPr marL="400029" lvl="2" indent="0">
              <a:buNone/>
            </a:pPr>
            <a:r>
              <a:rPr lang="en-US" spc="-500" dirty="0">
                <a:solidFill>
                  <a:srgbClr val="CC00CC"/>
                </a:solidFill>
              </a:rPr>
              <a:t>	||      </a:t>
            </a:r>
            <a:r>
              <a:rPr lang="en-US" b="1" i="1" dirty="0" err="1">
                <a:solidFill>
                  <a:srgbClr val="CC00CC"/>
                </a:solidFill>
              </a:rPr>
              <a:t>U</a:t>
            </a:r>
            <a:r>
              <a:rPr lang="en-US" baseline="-25000" dirty="0" err="1">
                <a:solidFill>
                  <a:srgbClr val="CC00CC"/>
                </a:solidFill>
              </a:rPr>
              <a:t>k</a:t>
            </a:r>
            <a:r>
              <a:rPr lang="en-US" dirty="0">
                <a:solidFill>
                  <a:srgbClr val="CC00CC"/>
                </a:solidFill>
              </a:rPr>
              <a:t> – 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dirty="0">
                <a:solidFill>
                  <a:srgbClr val="CC00CC"/>
                </a:solidFill>
              </a:rPr>
              <a:t>*</a:t>
            </a:r>
            <a:r>
              <a:rPr lang="en-US" spc="-500" dirty="0">
                <a:solidFill>
                  <a:srgbClr val="CC00CC"/>
                </a:solidFill>
              </a:rPr>
              <a:t>||    </a:t>
            </a:r>
            <a:r>
              <a:rPr lang="en-US" dirty="0">
                <a:solidFill>
                  <a:srgbClr val="CC00CC"/>
                </a:solidFill>
              </a:rPr>
              <a:t>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  </a:t>
            </a:r>
            <a:r>
              <a:rPr lang="en-US" spc="-500" dirty="0">
                <a:solidFill>
                  <a:srgbClr val="CC00CC"/>
                </a:solidFill>
              </a:rPr>
              <a:t>||      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baseline="-25000" dirty="0">
                <a:solidFill>
                  <a:srgbClr val="CC00CC"/>
                </a:solidFill>
              </a:rPr>
              <a:t>k+1</a:t>
            </a:r>
            <a:r>
              <a:rPr lang="en-US" dirty="0">
                <a:solidFill>
                  <a:srgbClr val="CC00CC"/>
                </a:solidFill>
              </a:rPr>
              <a:t> – </a:t>
            </a:r>
            <a:r>
              <a:rPr lang="en-US" b="1" i="1" dirty="0" err="1">
                <a:solidFill>
                  <a:srgbClr val="CC00CC"/>
                </a:solidFill>
              </a:rPr>
              <a:t>U</a:t>
            </a:r>
            <a:r>
              <a:rPr lang="en-US" baseline="-25000" dirty="0" err="1">
                <a:solidFill>
                  <a:srgbClr val="CC00CC"/>
                </a:solidFill>
              </a:rPr>
              <a:t>k</a:t>
            </a:r>
            <a:r>
              <a:rPr lang="en-US" spc="-500" dirty="0">
                <a:solidFill>
                  <a:srgbClr val="CC00CC"/>
                </a:solidFill>
              </a:rPr>
              <a:t>||</a:t>
            </a:r>
            <a:r>
              <a:rPr lang="en-US" dirty="0">
                <a:solidFill>
                  <a:srgbClr val="CC00CC"/>
                </a:solidFill>
              </a:rPr>
              <a:t> + </a:t>
            </a:r>
            <a:r>
              <a:rPr lang="en-US" spc="-500" dirty="0">
                <a:solidFill>
                  <a:srgbClr val="CC00CC"/>
                </a:solidFill>
              </a:rPr>
              <a:t>||      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baseline="-25000" dirty="0">
                <a:solidFill>
                  <a:srgbClr val="CC00CC"/>
                </a:solidFill>
              </a:rPr>
              <a:t>k+1</a:t>
            </a:r>
            <a:r>
              <a:rPr lang="en-US" dirty="0">
                <a:solidFill>
                  <a:srgbClr val="CC00CC"/>
                </a:solidFill>
              </a:rPr>
              <a:t> – 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dirty="0">
                <a:solidFill>
                  <a:srgbClr val="CC00CC"/>
                </a:solidFill>
              </a:rPr>
              <a:t>*</a:t>
            </a:r>
            <a:r>
              <a:rPr lang="en-US" spc="-500" dirty="0">
                <a:solidFill>
                  <a:srgbClr val="CC00CC"/>
                </a:solidFill>
              </a:rPr>
              <a:t>||</a:t>
            </a:r>
            <a:r>
              <a:rPr lang="en-US" dirty="0">
                <a:solidFill>
                  <a:srgbClr val="CC00CC"/>
                </a:solidFill>
              </a:rPr>
              <a:t> </a:t>
            </a:r>
          </a:p>
          <a:p>
            <a:pPr marL="742911" lvl="2" indent="-342882"/>
            <a:r>
              <a:rPr lang="en-US" dirty="0">
                <a:solidFill>
                  <a:srgbClr val="CC00CC"/>
                </a:solidFill>
              </a:rPr>
              <a:t>1/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 </a:t>
            </a:r>
            <a:r>
              <a:rPr lang="en-US" spc="-500" dirty="0">
                <a:solidFill>
                  <a:srgbClr val="CC00CC"/>
                </a:solidFill>
              </a:rPr>
              <a:t>||      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baseline="-25000" dirty="0">
                <a:solidFill>
                  <a:srgbClr val="CC00CC"/>
                </a:solidFill>
              </a:rPr>
              <a:t>k+1</a:t>
            </a:r>
            <a:r>
              <a:rPr lang="en-US" dirty="0">
                <a:solidFill>
                  <a:srgbClr val="CC00CC"/>
                </a:solidFill>
              </a:rPr>
              <a:t> – 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dirty="0">
                <a:solidFill>
                  <a:srgbClr val="CC00CC"/>
                </a:solidFill>
              </a:rPr>
              <a:t>*</a:t>
            </a:r>
            <a:r>
              <a:rPr lang="en-US" spc="-500" dirty="0">
                <a:solidFill>
                  <a:srgbClr val="CC00CC"/>
                </a:solidFill>
              </a:rPr>
              <a:t>||</a:t>
            </a:r>
            <a:r>
              <a:rPr lang="en-US" dirty="0">
                <a:solidFill>
                  <a:srgbClr val="CC00CC"/>
                </a:solidFill>
              </a:rPr>
              <a:t>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  </a:t>
            </a:r>
            <a:r>
              <a:rPr lang="en-US" spc="-500" dirty="0">
                <a:solidFill>
                  <a:srgbClr val="CC00CC"/>
                </a:solidFill>
              </a:rPr>
              <a:t>||      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baseline="-25000" dirty="0">
                <a:solidFill>
                  <a:srgbClr val="CC00CC"/>
                </a:solidFill>
              </a:rPr>
              <a:t>k+1</a:t>
            </a:r>
            <a:r>
              <a:rPr lang="en-US" dirty="0">
                <a:solidFill>
                  <a:srgbClr val="CC00CC"/>
                </a:solidFill>
              </a:rPr>
              <a:t> – </a:t>
            </a:r>
            <a:r>
              <a:rPr lang="en-US" b="1" i="1" dirty="0" err="1">
                <a:solidFill>
                  <a:srgbClr val="CC00CC"/>
                </a:solidFill>
              </a:rPr>
              <a:t>U</a:t>
            </a:r>
            <a:r>
              <a:rPr lang="en-US" baseline="-25000" dirty="0" err="1">
                <a:solidFill>
                  <a:srgbClr val="CC00CC"/>
                </a:solidFill>
              </a:rPr>
              <a:t>k</a:t>
            </a:r>
            <a:r>
              <a:rPr lang="en-US" spc="-500" dirty="0">
                <a:solidFill>
                  <a:srgbClr val="CC00CC"/>
                </a:solidFill>
              </a:rPr>
              <a:t>||</a:t>
            </a:r>
            <a:r>
              <a:rPr lang="en-US" dirty="0">
                <a:solidFill>
                  <a:srgbClr val="CC00CC"/>
                </a:solidFill>
              </a:rPr>
              <a:t> + </a:t>
            </a:r>
            <a:r>
              <a:rPr lang="en-US" spc="-500" dirty="0">
                <a:solidFill>
                  <a:srgbClr val="CC00CC"/>
                </a:solidFill>
              </a:rPr>
              <a:t>||      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baseline="-25000" dirty="0">
                <a:solidFill>
                  <a:srgbClr val="CC00CC"/>
                </a:solidFill>
              </a:rPr>
              <a:t>k+1</a:t>
            </a:r>
            <a:r>
              <a:rPr lang="en-US" dirty="0">
                <a:solidFill>
                  <a:srgbClr val="CC00CC"/>
                </a:solidFill>
              </a:rPr>
              <a:t> – 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dirty="0">
                <a:solidFill>
                  <a:srgbClr val="CC00CC"/>
                </a:solidFill>
              </a:rPr>
              <a:t>*</a:t>
            </a:r>
            <a:r>
              <a:rPr lang="en-US" spc="-500" dirty="0">
                <a:solidFill>
                  <a:srgbClr val="CC00CC"/>
                </a:solidFill>
              </a:rPr>
              <a:t>||</a:t>
            </a:r>
            <a:r>
              <a:rPr lang="en-US" dirty="0">
                <a:solidFill>
                  <a:srgbClr val="CC00CC"/>
                </a:solidFill>
              </a:rPr>
              <a:t>    </a:t>
            </a:r>
          </a:p>
          <a:p>
            <a:pPr marL="742911" lvl="2" indent="-342882"/>
            <a:r>
              <a:rPr lang="en-US" dirty="0">
                <a:solidFill>
                  <a:srgbClr val="CC00CC"/>
                </a:solidFill>
              </a:rPr>
              <a:t>(1/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 - 1) </a:t>
            </a:r>
            <a:r>
              <a:rPr lang="en-US" spc="-500" dirty="0">
                <a:solidFill>
                  <a:srgbClr val="CC00CC"/>
                </a:solidFill>
              </a:rPr>
              <a:t>||      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baseline="-25000" dirty="0">
                <a:solidFill>
                  <a:srgbClr val="CC00CC"/>
                </a:solidFill>
              </a:rPr>
              <a:t>k+1</a:t>
            </a:r>
            <a:r>
              <a:rPr lang="en-US" dirty="0">
                <a:solidFill>
                  <a:srgbClr val="CC00CC"/>
                </a:solidFill>
              </a:rPr>
              <a:t> – 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dirty="0">
                <a:solidFill>
                  <a:srgbClr val="CC00CC"/>
                </a:solidFill>
              </a:rPr>
              <a:t>*</a:t>
            </a:r>
            <a:r>
              <a:rPr lang="en-US" spc="-500" dirty="0">
                <a:solidFill>
                  <a:srgbClr val="CC00CC"/>
                </a:solidFill>
              </a:rPr>
              <a:t>||</a:t>
            </a:r>
            <a:r>
              <a:rPr lang="en-US" dirty="0">
                <a:solidFill>
                  <a:srgbClr val="CC00CC"/>
                </a:solidFill>
              </a:rPr>
              <a:t>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  </a:t>
            </a:r>
            <a:r>
              <a:rPr lang="en-US" spc="-500" dirty="0">
                <a:solidFill>
                  <a:srgbClr val="CC00CC"/>
                </a:solidFill>
              </a:rPr>
              <a:t>||      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baseline="-25000" dirty="0">
                <a:solidFill>
                  <a:srgbClr val="CC00CC"/>
                </a:solidFill>
              </a:rPr>
              <a:t>k+1</a:t>
            </a:r>
            <a:r>
              <a:rPr lang="en-US" dirty="0">
                <a:solidFill>
                  <a:srgbClr val="CC00CC"/>
                </a:solidFill>
              </a:rPr>
              <a:t> – </a:t>
            </a:r>
            <a:r>
              <a:rPr lang="en-US" b="1" i="1" dirty="0" err="1">
                <a:solidFill>
                  <a:srgbClr val="CC00CC"/>
                </a:solidFill>
              </a:rPr>
              <a:t>U</a:t>
            </a:r>
            <a:r>
              <a:rPr lang="en-US" baseline="-25000" dirty="0" err="1">
                <a:solidFill>
                  <a:srgbClr val="CC00CC"/>
                </a:solidFill>
              </a:rPr>
              <a:t>k</a:t>
            </a:r>
            <a:r>
              <a:rPr lang="en-US" spc="-500" dirty="0">
                <a:solidFill>
                  <a:srgbClr val="CC00CC"/>
                </a:solidFill>
              </a:rPr>
              <a:t>||</a:t>
            </a:r>
            <a:r>
              <a:rPr lang="en-US" dirty="0">
                <a:solidFill>
                  <a:srgbClr val="CC00CC"/>
                </a:solidFill>
              </a:rPr>
              <a:t>                   </a:t>
            </a:r>
          </a:p>
          <a:p>
            <a:pPr marL="742911" lvl="2" indent="-342882"/>
            <a:r>
              <a:rPr lang="en-US" dirty="0">
                <a:solidFill>
                  <a:srgbClr val="CC00CC"/>
                </a:solidFill>
              </a:rPr>
              <a:t>(1/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 - 1) </a:t>
            </a:r>
            <a:r>
              <a:rPr lang="en-US" spc="-500" dirty="0">
                <a:solidFill>
                  <a:srgbClr val="CC00CC"/>
                </a:solidFill>
              </a:rPr>
              <a:t>||      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baseline="-25000" dirty="0">
                <a:solidFill>
                  <a:srgbClr val="CC00CC"/>
                </a:solidFill>
              </a:rPr>
              <a:t>k+1</a:t>
            </a:r>
            <a:r>
              <a:rPr lang="en-US" dirty="0">
                <a:solidFill>
                  <a:srgbClr val="CC00CC"/>
                </a:solidFill>
              </a:rPr>
              <a:t> – 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dirty="0">
                <a:solidFill>
                  <a:srgbClr val="CC00CC"/>
                </a:solidFill>
              </a:rPr>
              <a:t>*</a:t>
            </a:r>
            <a:r>
              <a:rPr lang="en-US" spc="-500" dirty="0">
                <a:solidFill>
                  <a:srgbClr val="CC00CC"/>
                </a:solidFill>
              </a:rPr>
              <a:t>||</a:t>
            </a:r>
            <a:r>
              <a:rPr lang="en-US" dirty="0">
                <a:solidFill>
                  <a:srgbClr val="CC00CC"/>
                </a:solidFill>
              </a:rPr>
              <a:t>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&lt;  (1-)/</a:t>
            </a:r>
          </a:p>
          <a:p>
            <a:pPr marL="742911" lvl="2" indent="-342882"/>
            <a:r>
              <a:rPr lang="en-US" spc="-500" dirty="0">
                <a:solidFill>
                  <a:srgbClr val="CC00CC"/>
                </a:solidFill>
              </a:rPr>
              <a:t>||      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baseline="-25000" dirty="0">
                <a:solidFill>
                  <a:srgbClr val="CC00CC"/>
                </a:solidFill>
              </a:rPr>
              <a:t>k+1</a:t>
            </a:r>
            <a:r>
              <a:rPr lang="en-US" dirty="0">
                <a:solidFill>
                  <a:srgbClr val="CC00CC"/>
                </a:solidFill>
              </a:rPr>
              <a:t> – 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dirty="0">
                <a:solidFill>
                  <a:srgbClr val="CC00CC"/>
                </a:solidFill>
              </a:rPr>
              <a:t>*</a:t>
            </a:r>
            <a:r>
              <a:rPr lang="en-US" spc="-500" dirty="0">
                <a:solidFill>
                  <a:srgbClr val="CC00CC"/>
                </a:solidFill>
              </a:rPr>
              <a:t>||</a:t>
            </a:r>
            <a:r>
              <a:rPr lang="en-US" dirty="0">
                <a:solidFill>
                  <a:srgbClr val="CC00CC"/>
                </a:solidFill>
              </a:rPr>
              <a:t>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&lt;  </a:t>
            </a:r>
          </a:p>
          <a:p>
            <a:pPr marL="342882" lvl="1" indent="-342882"/>
            <a:r>
              <a:rPr lang="en-US" dirty="0">
                <a:solidFill>
                  <a:srgbClr val="000090"/>
                </a:solidFill>
                <a:sym typeface="Symbol"/>
              </a:rPr>
              <a:t>I.e., when we stop, the max-norm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000090"/>
                </a:solidFill>
                <a:sym typeface="Symbol"/>
              </a:rPr>
              <a:t>error in </a:t>
            </a:r>
            <a:r>
              <a:rPr lang="en-US" b="1" i="1" dirty="0">
                <a:solidFill>
                  <a:srgbClr val="CC00CC"/>
                </a:solidFill>
              </a:rPr>
              <a:t>U</a:t>
            </a:r>
            <a:r>
              <a:rPr lang="en-US" baseline="-25000" dirty="0">
                <a:solidFill>
                  <a:srgbClr val="CC00CC"/>
                </a:solidFill>
              </a:rPr>
              <a:t>k+1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000090"/>
                </a:solidFill>
                <a:sym typeface="Symbol"/>
              </a:rPr>
              <a:t>is less than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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7CBA2C-8853-4EEC-A9C0-BF38CC3A908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447800" y="4343400"/>
            <a:ext cx="1371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7086600" y="3962400"/>
            <a:ext cx="4419600" cy="381000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 is a contraction by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</a:t>
            </a:r>
            <a:r>
              <a:rPr lang="en-US" dirty="0"/>
              <a:t>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191000" y="5257800"/>
            <a:ext cx="1371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7543800" y="4953000"/>
            <a:ext cx="4419600" cy="381000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Assume we have stopped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59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pi_{i+1}(s) = \argmax_a \sum_{s'} T(s, a ,s') \left[ R(s,a,s') + \gamma V^{\pi_i}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18"/>
  <p:tag name="PICTUREFILESIZE" val="51349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65932</TotalTime>
  <Words>2070</Words>
  <Application>Microsoft Macintosh PowerPoint</Application>
  <PresentationFormat>Widescreen</PresentationFormat>
  <Paragraphs>247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Palatino</vt:lpstr>
      <vt:lpstr>Wingdings</vt:lpstr>
      <vt:lpstr>dan-berkeley-nlp-v1</vt:lpstr>
      <vt:lpstr>CS 188: Artificial Intelligence </vt:lpstr>
      <vt:lpstr>Recap: Optimal Quantities</vt:lpstr>
      <vt:lpstr>Recap: Bellman equations (Shapley, 1953)</vt:lpstr>
      <vt:lpstr>Recap: Value Iteration</vt:lpstr>
      <vt:lpstr>How do we know it will converge?*</vt:lpstr>
      <vt:lpstr>How fast does VI converge?</vt:lpstr>
      <vt:lpstr>How fast does VI converge?</vt:lpstr>
      <vt:lpstr>How do we know the answer is (nearly) right?</vt:lpstr>
      <vt:lpstr>How do we know the answer is (nearly) right?</vt:lpstr>
      <vt:lpstr>Wait! The agent needs a policy, not a value function!</vt:lpstr>
      <vt:lpstr>How good is the policy extracted from VI?</vt:lpstr>
      <vt:lpstr>Problems with Value Iteration</vt:lpstr>
      <vt:lpstr>Policy Iteration</vt:lpstr>
      <vt:lpstr>k=12</vt:lpstr>
      <vt:lpstr>k=100</vt:lpstr>
      <vt:lpstr>Policy Iteration</vt:lpstr>
      <vt:lpstr>Policy Evaluation</vt:lpstr>
      <vt:lpstr>Fixed Policies</vt:lpstr>
      <vt:lpstr>Utilities for a Fixed Policy</vt:lpstr>
      <vt:lpstr>Policy Evaluation</vt:lpstr>
      <vt:lpstr>Policy Iteration</vt:lpstr>
      <vt:lpstr>Policy Iteration</vt:lpstr>
      <vt:lpstr>Comparison</vt:lpstr>
      <vt:lpstr>Summary: MDP Algorithms</vt:lpstr>
      <vt:lpstr>The Bellman Equations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Dawn Dawn</cp:lastModifiedBy>
  <cp:revision>2813</cp:revision>
  <cp:lastPrinted>2014-02-13T17:51:45Z</cp:lastPrinted>
  <dcterms:created xsi:type="dcterms:W3CDTF">2004-08-27T04:16:05Z</dcterms:created>
  <dcterms:modified xsi:type="dcterms:W3CDTF">2021-03-29T23:47:30Z</dcterms:modified>
</cp:coreProperties>
</file>