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30"/>
  </p:notesMasterIdLst>
  <p:handoutMasterIdLst>
    <p:handoutMasterId r:id="rId31"/>
  </p:handoutMasterIdLst>
  <p:sldIdLst>
    <p:sldId id="455" r:id="rId2"/>
    <p:sldId id="1989" r:id="rId3"/>
    <p:sldId id="1990" r:id="rId4"/>
    <p:sldId id="1983" r:id="rId5"/>
    <p:sldId id="1991" r:id="rId6"/>
    <p:sldId id="475" r:id="rId7"/>
    <p:sldId id="1992" r:id="rId8"/>
    <p:sldId id="476" r:id="rId9"/>
    <p:sldId id="477" r:id="rId10"/>
    <p:sldId id="2001" r:id="rId11"/>
    <p:sldId id="1993" r:id="rId12"/>
    <p:sldId id="512" r:id="rId13"/>
    <p:sldId id="257" r:id="rId14"/>
    <p:sldId id="1994" r:id="rId15"/>
    <p:sldId id="259" r:id="rId16"/>
    <p:sldId id="260" r:id="rId17"/>
    <p:sldId id="261" r:id="rId18"/>
    <p:sldId id="1995" r:id="rId19"/>
    <p:sldId id="580" r:id="rId20"/>
    <p:sldId id="1996" r:id="rId21"/>
    <p:sldId id="1997" r:id="rId22"/>
    <p:sldId id="265" r:id="rId23"/>
    <p:sldId id="1998" r:id="rId24"/>
    <p:sldId id="1999" r:id="rId25"/>
    <p:sldId id="2000" r:id="rId26"/>
    <p:sldId id="581" r:id="rId27"/>
    <p:sldId id="269" r:id="rId28"/>
    <p:sldId id="584" r:id="rId29"/>
  </p:sldIdLst>
  <p:sldSz cx="12192000" cy="6858000"/>
  <p:notesSz cx="7099300" cy="10234613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6B2"/>
    <a:srgbClr val="FFCCCC"/>
    <a:srgbClr val="FFCCFF"/>
    <a:srgbClr val="FFFF00"/>
    <a:srgbClr val="3333FF"/>
    <a:srgbClr val="FF3300"/>
    <a:srgbClr val="CC00CC"/>
    <a:srgbClr val="6699FF"/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7" autoAdjust="0"/>
    <p:restoredTop sz="94603" autoAdjust="0"/>
  </p:normalViewPr>
  <p:slideViewPr>
    <p:cSldViewPr>
      <p:cViewPr varScale="1">
        <p:scale>
          <a:sx n="143" d="100"/>
          <a:sy n="143" d="100"/>
        </p:scale>
        <p:origin x="248" y="30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71FF5-1E58-4BF1-A395-323151E69486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Figure 1: scatter(1:20,10+(1:20)+2*randn(1,20),'k','filled'); a=axis; a(3)=0; axis(a);</a:t>
            </a:r>
          </a:p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340F1-87EB-42C4-9B92-D21398C38303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Figure 1: scatter(1:20,10+(1:20)+2*randn(1,20),'k','filled'); a=axis; a(3)=0; axis(a);</a:t>
            </a:r>
          </a:p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3400"/>
            <a:ext cx="4732337" cy="2662238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0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Learning III: Linear regression &amp; Perceptron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1625677"/>
            <a:ext cx="7315200" cy="4124379"/>
          </a:xfrm>
          <a:prstGeom prst="rect">
            <a:avLst/>
          </a:prstGeom>
          <a:noFill/>
        </p:spPr>
      </p:pic>
      <p:pic>
        <p:nvPicPr>
          <p:cNvPr id="8" name="Picture 2" descr="C:\Users\Dan\Dropbox\Office\CS 188\Ketrina Art\Learning I\Lecture20-MachineLearning.png"/>
          <p:cNvPicPr>
            <a:picLocks noChangeAspect="1" noChangeArrowheads="1"/>
          </p:cNvPicPr>
          <p:nvPr/>
        </p:nvPicPr>
        <p:blipFill>
          <a:blip r:embed="rId4" cstate="print"/>
          <a:srcRect l="27083" t="8626" r="41667" b="71054"/>
          <a:stretch>
            <a:fillRect/>
          </a:stretch>
        </p:blipFill>
        <p:spPr bwMode="auto">
          <a:xfrm>
            <a:off x="4329545" y="1981200"/>
            <a:ext cx="2909455" cy="106680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5715000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Stuart Russell and Dawn Song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7DCC-4732-F145-87CE-2D822F4C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F5F7E-DBFD-EC4A-A845-515B97D0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loss function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Find w* to minimize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30912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squares: Minimizing squared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0"/>
            <a:ext cx="11785600" cy="51561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L2 loss function: sum of squared errors over all examples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Loss = ____________________________</a:t>
            </a:r>
            <a:endParaRPr lang="en-US" dirty="0">
              <a:solidFill>
                <a:srgbClr val="CC00CC"/>
              </a:solidFill>
              <a:cs typeface="Arial" charset="0"/>
            </a:endParaRPr>
          </a:p>
          <a:p>
            <a:r>
              <a:rPr lang="en-US" dirty="0">
                <a:solidFill>
                  <a:srgbClr val="000090"/>
                </a:solidFill>
                <a:cs typeface="Arial" charset="0"/>
              </a:rPr>
              <a:t>We want the weights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w*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 that minimize loss</a:t>
            </a:r>
          </a:p>
          <a:p>
            <a:r>
              <a:rPr lang="en-US" dirty="0">
                <a:solidFill>
                  <a:srgbClr val="000090"/>
                </a:solidFill>
                <a:cs typeface="Arial" charset="0"/>
              </a:rPr>
              <a:t>At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w*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 the derivatives of loss </a:t>
            </a:r>
            <a:r>
              <a:rPr lang="en-US" dirty="0" err="1">
                <a:solidFill>
                  <a:srgbClr val="000090"/>
                </a:solidFill>
                <a:cs typeface="Arial" charset="0"/>
              </a:rPr>
              <a:t>w.r.t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. each weight are zero:</a:t>
            </a:r>
            <a:br>
              <a:rPr lang="en-US" dirty="0">
                <a:solidFill>
                  <a:srgbClr val="000090"/>
                </a:solidFill>
                <a:cs typeface="Arial" charset="0"/>
              </a:rPr>
            </a:br>
            <a:endParaRPr lang="en-US" dirty="0">
              <a:solidFill>
                <a:srgbClr val="000090"/>
              </a:solidFill>
              <a:cs typeface="Arial" charset="0"/>
            </a:endParaRP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Loss/w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__________________________</a:t>
            </a:r>
            <a:br>
              <a:rPr lang="en-US" dirty="0">
                <a:solidFill>
                  <a:srgbClr val="CC00CC"/>
                </a:solidFill>
                <a:cs typeface="Arial" charset="0"/>
              </a:rPr>
            </a:br>
            <a:endParaRPr lang="en-US" dirty="0">
              <a:solidFill>
                <a:srgbClr val="CC00CC"/>
              </a:solidFill>
              <a:cs typeface="Arial" charset="0"/>
            </a:endParaRP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Loss/w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__________________________</a:t>
            </a:r>
          </a:p>
          <a:p>
            <a:r>
              <a:rPr lang="en-US" dirty="0">
                <a:solidFill>
                  <a:srgbClr val="000090"/>
                </a:solidFill>
                <a:cs typeface="Arial" charset="0"/>
              </a:rPr>
              <a:t>Exact solutions for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N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examples: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w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[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N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j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)]/[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N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j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]  </a:t>
            </a:r>
            <a:r>
              <a:rPr lang="en-US" dirty="0">
                <a:cs typeface="Arial" charset="0"/>
              </a:rPr>
              <a:t>and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w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1/N [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w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]</a:t>
            </a:r>
          </a:p>
          <a:p>
            <a:r>
              <a:rPr lang="en-US" dirty="0">
                <a:solidFill>
                  <a:srgbClr val="000090"/>
                </a:solidFill>
                <a:cs typeface="Arial" charset="0"/>
              </a:rPr>
              <a:t>For the general case where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 is an n-dimensional vector</a:t>
            </a:r>
          </a:p>
          <a:p>
            <a:pPr lvl="1"/>
            <a:r>
              <a:rPr lang="en-US" b="1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is the data matrix (all the data, one example per row);</a:t>
            </a:r>
            <a:r>
              <a:rPr lang="en-US" dirty="0">
                <a:solidFill>
                  <a:srgbClr val="CC00CC"/>
                </a:solidFill>
                <a:cs typeface="Arial" charset="0"/>
                <a:sym typeface="Symbol"/>
              </a:rPr>
              <a:t> </a:t>
            </a:r>
            <a:r>
              <a:rPr lang="en-US" b="1" dirty="0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dirty="0">
                <a:cs typeface="Arial" charset="0"/>
              </a:rPr>
              <a:t> is the column of labels</a:t>
            </a:r>
          </a:p>
          <a:p>
            <a:pPr lvl="1"/>
            <a:r>
              <a:rPr lang="en-US" b="1" dirty="0">
                <a:solidFill>
                  <a:srgbClr val="CC00CC"/>
                </a:solidFill>
                <a:cs typeface="Arial" charset="0"/>
              </a:rPr>
              <a:t>w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* = (</a:t>
            </a:r>
            <a:r>
              <a:rPr lang="en-US" b="1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T</a:t>
            </a:r>
            <a:r>
              <a:rPr lang="en-US" b="1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-1</a:t>
            </a:r>
            <a:r>
              <a:rPr lang="en-US" b="1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T</a:t>
            </a:r>
            <a:r>
              <a:rPr lang="en-US" b="1" dirty="0">
                <a:solidFill>
                  <a:srgbClr val="CC00CC"/>
                </a:solidFill>
                <a:cs typeface="Arial" charset="0"/>
              </a:rPr>
              <a:t>y</a:t>
            </a:r>
            <a:endParaRPr lang="en-US" dirty="0">
              <a:solidFill>
                <a:srgbClr val="CC00CC"/>
              </a:solidFill>
              <a:cs typeface="Arial" charset="0"/>
            </a:endParaRPr>
          </a:p>
          <a:p>
            <a:pPr lvl="1"/>
            <a:endParaRPr lang="en-US" dirty="0">
              <a:solidFill>
                <a:srgbClr val="CC00CC"/>
              </a:solidFill>
              <a:cs typeface="Aria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7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squares: Minimizing squared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785600" cy="47291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L2 loss function: sum of squared errors over all examples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Loss = 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>
                <a:solidFill>
                  <a:srgbClr val="CC00CC"/>
                </a:solidFill>
                <a:cs typeface="Arial" charset="0"/>
                <a:sym typeface="Symbol"/>
              </a:rPr>
              <a:t>(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h</a:t>
            </a:r>
            <a:r>
              <a:rPr lang="en-US" b="1" baseline="-25000" dirty="0" err="1">
                <a:solidFill>
                  <a:srgbClr val="CC00CC"/>
                </a:solidFill>
                <a:cs typeface="Arial" charset="0"/>
              </a:rPr>
              <a:t>w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(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))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>
                <a:solidFill>
                  <a:srgbClr val="CC00CC"/>
                </a:solidFill>
                <a:cs typeface="Arial" charset="0"/>
                <a:sym typeface="Symbol"/>
              </a:rPr>
              <a:t>(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(w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0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+ w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1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))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</a:t>
            </a:r>
          </a:p>
          <a:p>
            <a:r>
              <a:rPr lang="en-US" dirty="0">
                <a:solidFill>
                  <a:srgbClr val="000090"/>
                </a:solidFill>
                <a:cs typeface="Arial" charset="0"/>
              </a:rPr>
              <a:t>We want the weights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w*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 that minimize loss</a:t>
            </a:r>
          </a:p>
          <a:p>
            <a:r>
              <a:rPr lang="en-US" dirty="0">
                <a:solidFill>
                  <a:srgbClr val="000090"/>
                </a:solidFill>
                <a:cs typeface="Arial" charset="0"/>
              </a:rPr>
              <a:t>At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w*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 the derivatives of loss </a:t>
            </a:r>
            <a:r>
              <a:rPr lang="en-US" dirty="0" err="1">
                <a:solidFill>
                  <a:srgbClr val="000090"/>
                </a:solidFill>
                <a:cs typeface="Arial" charset="0"/>
              </a:rPr>
              <a:t>w.r.t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. each weight are zero: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Loss/w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–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2  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>
                <a:solidFill>
                  <a:srgbClr val="CC00CC"/>
                </a:solidFill>
                <a:cs typeface="Arial" charset="0"/>
                <a:sym typeface="Symbol"/>
              </a:rPr>
              <a:t>(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(w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0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+ w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1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)) = 0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Loss/w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–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2  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>
                <a:solidFill>
                  <a:srgbClr val="CC00CC"/>
                </a:solidFill>
                <a:cs typeface="Arial" charset="0"/>
                <a:sym typeface="Symbol"/>
              </a:rPr>
              <a:t>(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(w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0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+ w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1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))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= 0</a:t>
            </a:r>
          </a:p>
          <a:p>
            <a:r>
              <a:rPr lang="en-US" dirty="0">
                <a:solidFill>
                  <a:srgbClr val="000090"/>
                </a:solidFill>
                <a:cs typeface="Arial" charset="0"/>
              </a:rPr>
              <a:t>Exact solutions for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N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examples: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w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[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N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j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)]/[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N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j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]  </a:t>
            </a:r>
            <a:r>
              <a:rPr lang="en-US" dirty="0">
                <a:cs typeface="Arial" charset="0"/>
              </a:rPr>
              <a:t>and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w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1/N [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w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]</a:t>
            </a:r>
          </a:p>
          <a:p>
            <a:r>
              <a:rPr lang="en-US" dirty="0">
                <a:solidFill>
                  <a:srgbClr val="000090"/>
                </a:solidFill>
                <a:cs typeface="Arial" charset="0"/>
              </a:rPr>
              <a:t>For the general case where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 is an n-dimensional vector</a:t>
            </a:r>
          </a:p>
          <a:p>
            <a:pPr lvl="1"/>
            <a:r>
              <a:rPr lang="en-US" b="1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is the data matrix (all the data, one example per row);</a:t>
            </a:r>
            <a:r>
              <a:rPr lang="en-US" dirty="0">
                <a:solidFill>
                  <a:srgbClr val="CC00CC"/>
                </a:solidFill>
                <a:cs typeface="Arial" charset="0"/>
                <a:sym typeface="Symbol"/>
              </a:rPr>
              <a:t> </a:t>
            </a:r>
            <a:r>
              <a:rPr lang="en-US" b="1" dirty="0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dirty="0">
                <a:cs typeface="Arial" charset="0"/>
              </a:rPr>
              <a:t> is the column of labels</a:t>
            </a:r>
          </a:p>
          <a:p>
            <a:pPr lvl="1"/>
            <a:r>
              <a:rPr lang="en-US" b="1" dirty="0">
                <a:solidFill>
                  <a:srgbClr val="CC00CC"/>
                </a:solidFill>
                <a:cs typeface="Arial" charset="0"/>
              </a:rPr>
              <a:t>w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* = (</a:t>
            </a:r>
            <a:r>
              <a:rPr lang="en-US" b="1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T</a:t>
            </a:r>
            <a:r>
              <a:rPr lang="en-US" b="1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-1</a:t>
            </a:r>
            <a:r>
              <a:rPr lang="en-US" b="1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T</a:t>
            </a:r>
            <a:r>
              <a:rPr lang="en-US" b="1" dirty="0">
                <a:solidFill>
                  <a:srgbClr val="CC00CC"/>
                </a:solidFill>
                <a:cs typeface="Arial" charset="0"/>
              </a:rPr>
              <a:t>y</a:t>
            </a:r>
            <a:endParaRPr lang="en-US" dirty="0">
              <a:solidFill>
                <a:srgbClr val="CC00CC"/>
              </a:solidFill>
              <a:cs typeface="Arial" charset="0"/>
            </a:endParaRPr>
          </a:p>
          <a:p>
            <a:pPr lvl="1"/>
            <a:endParaRPr lang="en-US" dirty="0">
              <a:solidFill>
                <a:srgbClr val="CC00CC"/>
              </a:solidFill>
              <a:cs typeface="Aria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11785600" cy="472916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cs typeface="Arial" charset="0"/>
                  </a:rPr>
                  <a:t>Linear regression when output is binary,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0, 1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C00CC"/>
                  </a:solidFill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𝑥</m:t>
                    </m:r>
                    <m:r>
                      <a:rPr lang="en-US" sz="2400" i="1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 </m:t>
                    </m:r>
                  </m:oMath>
                </a14:m>
                <a:endParaRPr lang="en-US" sz="2400" b="0" dirty="0">
                  <a:solidFill>
                    <a:srgbClr val="CC00CC"/>
                  </a:solidFill>
                  <a:cs typeface="Arial" charset="0"/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CC00CC"/>
                  </a:solidFill>
                  <a:cs typeface="Arial" charset="0"/>
                </a:endParaRPr>
              </a:p>
              <a:p>
                <a:endParaRPr lang="en-US" sz="2800" b="0" dirty="0">
                  <a:solidFill>
                    <a:srgbClr val="CC00CC"/>
                  </a:solidFill>
                  <a:cs typeface="Arial" charset="0"/>
                </a:endParaRPr>
              </a:p>
              <a:p>
                <a:r>
                  <a:rPr lang="en-US" sz="2800" dirty="0">
                    <a:cs typeface="Arial" charset="0"/>
                  </a:rPr>
                  <a:t>Linear classification</a:t>
                </a:r>
              </a:p>
              <a:p>
                <a:pPr lvl="1"/>
                <a:r>
                  <a:rPr lang="en-US" sz="2400" dirty="0">
                    <a:cs typeface="Arial" charset="0"/>
                  </a:rPr>
                  <a:t>Used with discrete output values</a:t>
                </a:r>
              </a:p>
              <a:p>
                <a:pPr lvl="1"/>
                <a:r>
                  <a:rPr lang="en-US" sz="2400" b="0" dirty="0">
                    <a:cs typeface="Arial" charset="0"/>
                  </a:rPr>
                  <a:t>Threshold a linear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1</m:t>
                    </m:r>
                  </m:oMath>
                </a14:m>
                <a:r>
                  <a:rPr lang="en-US" sz="2400" b="0" dirty="0">
                    <a:cs typeface="Arial" charset="0"/>
                  </a:rPr>
                  <a:t>,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≥0</m:t>
                    </m:r>
                  </m:oMath>
                </a14:m>
                <a:endParaRPr lang="en-US" sz="2400" dirty="0">
                  <a:solidFill>
                    <a:srgbClr val="CC00CC"/>
                  </a:solidFill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0</m:t>
                    </m:r>
                  </m:oMath>
                </a14:m>
                <a:r>
                  <a:rPr lang="en-US" sz="2400" dirty="0">
                    <a:cs typeface="Arial" charset="0"/>
                  </a:rPr>
                  <a:t>,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C00CC"/>
                        </a:solidFill>
                        <a:latin typeface="Cambria Math" charset="0"/>
                        <a:cs typeface="Arial" charset="0"/>
                      </a:rPr>
                      <m:t>&lt;0</m:t>
                    </m:r>
                  </m:oMath>
                </a14:m>
                <a:endParaRPr lang="en-US" sz="2400" b="0" dirty="0">
                  <a:solidFill>
                    <a:srgbClr val="CC00CC"/>
                  </a:solidFill>
                  <a:cs typeface="Arial" charset="0"/>
                </a:endParaRPr>
              </a:p>
              <a:p>
                <a:pPr lvl="1"/>
                <a:r>
                  <a:rPr lang="en-US" sz="2400" dirty="0">
                    <a:cs typeface="Arial" charset="0"/>
                  </a:rPr>
                  <a:t>Activation function </a:t>
                </a:r>
                <a:r>
                  <a:rPr lang="en-US" sz="2400" dirty="0">
                    <a:solidFill>
                      <a:srgbClr val="CC00CC"/>
                    </a:solidFill>
                    <a:cs typeface="Arial" charset="0"/>
                  </a:rPr>
                  <a:t>g</a:t>
                </a:r>
                <a:endParaRPr lang="en-US" sz="2400" b="0" dirty="0">
                  <a:cs typeface="Arial" charset="0"/>
                </a:endParaRPr>
              </a:p>
              <a:p>
                <a:pPr marL="457176" lvl="1" indent="0">
                  <a:buNone/>
                </a:pPr>
                <a:endParaRPr 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11785600" cy="4729164"/>
              </a:xfrm>
              <a:blipFill>
                <a:blip r:embed="rId2"/>
                <a:stretch>
                  <a:fillRect l="-969" t="-1337" b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30"/>
          <p:cNvSpPr>
            <a:spLocks noChangeShapeType="1"/>
          </p:cNvSpPr>
          <p:nvPr/>
        </p:nvSpPr>
        <p:spPr bwMode="auto">
          <a:xfrm flipV="1">
            <a:off x="7091937" y="3502989"/>
            <a:ext cx="31419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32"/>
          <p:cNvSpPr>
            <a:spLocks noChangeShapeType="1"/>
          </p:cNvSpPr>
          <p:nvPr/>
        </p:nvSpPr>
        <p:spPr bwMode="auto">
          <a:xfrm>
            <a:off x="8176520" y="3426791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9012819" y="2823543"/>
            <a:ext cx="152400" cy="152400"/>
            <a:chOff x="5040" y="1392"/>
            <a:chExt cx="96" cy="96"/>
          </a:xfrm>
        </p:grpSpPr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7600786" y="3426791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>
            <a:off x="8435176" y="3426791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8"/>
          <p:cNvSpPr>
            <a:spLocks noChangeShapeType="1"/>
          </p:cNvSpPr>
          <p:nvPr/>
        </p:nvSpPr>
        <p:spPr bwMode="auto">
          <a:xfrm>
            <a:off x="7159671" y="3426791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39"/>
          <p:cNvSpPr>
            <a:spLocks noChangeShapeType="1"/>
          </p:cNvSpPr>
          <p:nvPr/>
        </p:nvSpPr>
        <p:spPr bwMode="auto">
          <a:xfrm>
            <a:off x="7829386" y="3426791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9180772" y="2823543"/>
            <a:ext cx="152400" cy="152400"/>
            <a:chOff x="5040" y="1392"/>
            <a:chExt cx="96" cy="96"/>
          </a:xfrm>
        </p:grpSpPr>
        <p:sp>
          <p:nvSpPr>
            <p:cNvPr id="24" name="Line 44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5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9458793" y="2823543"/>
            <a:ext cx="152400" cy="152400"/>
            <a:chOff x="5040" y="1392"/>
            <a:chExt cx="96" cy="96"/>
          </a:xfrm>
        </p:grpSpPr>
        <p:sp>
          <p:nvSpPr>
            <p:cNvPr id="22" name="Line 47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8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9971502" y="2822800"/>
            <a:ext cx="152400" cy="152400"/>
            <a:chOff x="5040" y="1392"/>
            <a:chExt cx="96" cy="96"/>
          </a:xfrm>
        </p:grpSpPr>
        <p:sp>
          <p:nvSpPr>
            <p:cNvPr id="20" name="Line 50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1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9775768" y="2822800"/>
            <a:ext cx="152400" cy="152400"/>
            <a:chOff x="5040" y="1392"/>
            <a:chExt cx="96" cy="96"/>
          </a:xfrm>
        </p:grpSpPr>
        <p:sp>
          <p:nvSpPr>
            <p:cNvPr id="18" name="Line 53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54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Line 55"/>
          <p:cNvSpPr>
            <a:spLocks noChangeShapeType="1"/>
          </p:cNvSpPr>
          <p:nvPr/>
        </p:nvSpPr>
        <p:spPr bwMode="auto">
          <a:xfrm>
            <a:off x="7431452" y="3426791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7783186" y="2424760"/>
            <a:ext cx="0" cy="1570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7684977" y="2899000"/>
            <a:ext cx="20182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94332" y="26850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Arial" charset="0"/>
              </a:rPr>
              <a:t>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297601" y="33068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x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37519" y="20704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Arial" charset="0"/>
              </a:rPr>
              <a:t>y</a:t>
            </a:r>
            <a:endParaRPr lang="en-US" dirty="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V="1">
            <a:off x="7298818" y="2583510"/>
            <a:ext cx="2811831" cy="117729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062294" y="2173558"/>
                <a:ext cx="1188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cs typeface="Arial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294" y="2173558"/>
                <a:ext cx="118872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ine 30"/>
          <p:cNvSpPr>
            <a:spLocks noChangeShapeType="1"/>
          </p:cNvSpPr>
          <p:nvPr/>
        </p:nvSpPr>
        <p:spPr bwMode="auto">
          <a:xfrm flipV="1">
            <a:off x="7106529" y="5989434"/>
            <a:ext cx="31419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>
            <a:off x="8191112" y="5913236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0" name="Group 33"/>
          <p:cNvGrpSpPr>
            <a:grpSpLocks/>
          </p:cNvGrpSpPr>
          <p:nvPr/>
        </p:nvGrpSpPr>
        <p:grpSpPr bwMode="auto">
          <a:xfrm>
            <a:off x="9027411" y="5309988"/>
            <a:ext cx="152400" cy="152400"/>
            <a:chOff x="5040" y="1392"/>
            <a:chExt cx="96" cy="96"/>
          </a:xfrm>
        </p:grpSpPr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Line 36"/>
          <p:cNvSpPr>
            <a:spLocks noChangeShapeType="1"/>
          </p:cNvSpPr>
          <p:nvPr/>
        </p:nvSpPr>
        <p:spPr bwMode="auto">
          <a:xfrm>
            <a:off x="7615378" y="5913236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37"/>
          <p:cNvSpPr>
            <a:spLocks noChangeShapeType="1"/>
          </p:cNvSpPr>
          <p:nvPr/>
        </p:nvSpPr>
        <p:spPr bwMode="auto">
          <a:xfrm>
            <a:off x="8449768" y="5913236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>
            <a:off x="7174263" y="5913236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>
            <a:off x="7843978" y="5913236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7" name="Group 43"/>
          <p:cNvGrpSpPr>
            <a:grpSpLocks/>
          </p:cNvGrpSpPr>
          <p:nvPr/>
        </p:nvGrpSpPr>
        <p:grpSpPr bwMode="auto">
          <a:xfrm>
            <a:off x="9195364" y="5309988"/>
            <a:ext cx="152400" cy="152400"/>
            <a:chOff x="5040" y="1392"/>
            <a:chExt cx="96" cy="96"/>
          </a:xfrm>
        </p:grpSpPr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6"/>
          <p:cNvGrpSpPr>
            <a:grpSpLocks/>
          </p:cNvGrpSpPr>
          <p:nvPr/>
        </p:nvGrpSpPr>
        <p:grpSpPr bwMode="auto">
          <a:xfrm>
            <a:off x="9473385" y="5309988"/>
            <a:ext cx="152400" cy="152400"/>
            <a:chOff x="5040" y="1392"/>
            <a:chExt cx="96" cy="96"/>
          </a:xfrm>
        </p:grpSpPr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49"/>
          <p:cNvGrpSpPr>
            <a:grpSpLocks/>
          </p:cNvGrpSpPr>
          <p:nvPr/>
        </p:nvGrpSpPr>
        <p:grpSpPr bwMode="auto">
          <a:xfrm>
            <a:off x="9986094" y="5309245"/>
            <a:ext cx="152400" cy="152400"/>
            <a:chOff x="5040" y="1392"/>
            <a:chExt cx="96" cy="96"/>
          </a:xfrm>
        </p:grpSpPr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2"/>
          <p:cNvGrpSpPr>
            <a:grpSpLocks/>
          </p:cNvGrpSpPr>
          <p:nvPr/>
        </p:nvGrpSpPr>
        <p:grpSpPr bwMode="auto">
          <a:xfrm>
            <a:off x="9790360" y="5309245"/>
            <a:ext cx="152400" cy="152400"/>
            <a:chOff x="5040" y="1392"/>
            <a:chExt cx="96" cy="96"/>
          </a:xfrm>
        </p:grpSpPr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7446044" y="5913236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30"/>
          <p:cNvSpPr>
            <a:spLocks noChangeShapeType="1"/>
          </p:cNvSpPr>
          <p:nvPr/>
        </p:nvSpPr>
        <p:spPr bwMode="auto">
          <a:xfrm flipV="1">
            <a:off x="7797778" y="4911205"/>
            <a:ext cx="0" cy="1570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 flipH="1" flipV="1">
            <a:off x="7699569" y="5385445"/>
            <a:ext cx="20182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408924" y="517154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Arial" charset="0"/>
              </a:rPr>
              <a:t>1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312193" y="579333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x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652111" y="455688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Arial" charset="0"/>
              </a:rPr>
              <a:t>y</a:t>
            </a:r>
            <a:endParaRPr lang="en-US" dirty="0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7432680" y="5388005"/>
            <a:ext cx="2811831" cy="117729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0380620" y="4946898"/>
                <a:ext cx="1188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  <a:cs typeface="Arial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620" y="4946898"/>
                <a:ext cx="118872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7042847" y="5419330"/>
            <a:ext cx="3400998" cy="570103"/>
            <a:chOff x="7837977" y="5194043"/>
            <a:chExt cx="3400998" cy="570103"/>
          </a:xfrm>
        </p:grpSpPr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7837977" y="5746473"/>
              <a:ext cx="1769849" cy="0"/>
            </a:xfrm>
            <a:prstGeom prst="line">
              <a:avLst/>
            </a:prstGeom>
            <a:noFill/>
            <a:ln w="38100" cap="rnd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 flipH="1">
              <a:off x="9603826" y="5196601"/>
              <a:ext cx="4000" cy="567545"/>
            </a:xfrm>
            <a:prstGeom prst="line">
              <a:avLst/>
            </a:prstGeom>
            <a:noFill/>
            <a:ln w="38100" cap="rnd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0"/>
            <p:cNvSpPr>
              <a:spLocks noChangeShapeType="1"/>
            </p:cNvSpPr>
            <p:nvPr/>
          </p:nvSpPr>
          <p:spPr bwMode="auto">
            <a:xfrm flipV="1">
              <a:off x="9603826" y="5194043"/>
              <a:ext cx="1635149" cy="2559"/>
            </a:xfrm>
            <a:prstGeom prst="line">
              <a:avLst/>
            </a:prstGeom>
            <a:noFill/>
            <a:ln w="38100" cap="rnd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0138286" y="4950347"/>
                <a:ext cx="158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  <a:cs typeface="Arial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cs typeface="Arial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cs typeface="Arial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cs typeface="Arial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cs typeface="Arial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286" y="4950347"/>
                <a:ext cx="15824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07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 animBg="1"/>
      <p:bldP spid="66" grpId="0"/>
      <p:bldP spid="66" grpId="1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perceptron as linear classifier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9845" y="2362200"/>
            <a:ext cx="9463950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012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Decision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64008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A </a:t>
            </a:r>
            <a:r>
              <a:rPr lang="en-US" sz="2800" b="1" i="1" dirty="0">
                <a:solidFill>
                  <a:srgbClr val="FF0000"/>
                </a:solidFill>
              </a:rPr>
              <a:t>threshold perceptron </a:t>
            </a:r>
            <a:r>
              <a:rPr lang="en-US" sz="2800" dirty="0"/>
              <a:t>is a single unit   that outputs</a:t>
            </a:r>
          </a:p>
          <a:p>
            <a:pPr lvl="1"/>
            <a:r>
              <a:rPr lang="en-US" sz="2400" dirty="0">
                <a:solidFill>
                  <a:srgbClr val="CC00CC"/>
                </a:solidFill>
              </a:rPr>
              <a:t>y = </a:t>
            </a:r>
            <a:r>
              <a:rPr lang="en-US" sz="2400" dirty="0" err="1">
                <a:solidFill>
                  <a:srgbClr val="CC00CC"/>
                </a:solidFill>
              </a:rPr>
              <a:t>h</a:t>
            </a:r>
            <a:r>
              <a:rPr lang="en-US" sz="2400" b="1" baseline="-25000" dirty="0" err="1">
                <a:solidFill>
                  <a:srgbClr val="CC00CC"/>
                </a:solidFill>
              </a:rPr>
              <a:t>w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b="1" dirty="0">
                <a:solidFill>
                  <a:srgbClr val="CC00CC"/>
                </a:solidFill>
              </a:rPr>
              <a:t>x</a:t>
            </a:r>
            <a:r>
              <a:rPr lang="en-US" sz="2400" dirty="0">
                <a:solidFill>
                  <a:srgbClr val="CC00CC"/>
                </a:solidFill>
              </a:rPr>
              <a:t>) = 1 </a:t>
            </a:r>
            <a:r>
              <a:rPr lang="en-US" sz="2400" dirty="0"/>
              <a:t>when </a:t>
            </a:r>
            <a:r>
              <a:rPr lang="en-US" sz="2400" b="1" dirty="0" err="1">
                <a:solidFill>
                  <a:srgbClr val="CC00CC"/>
                </a:solidFill>
              </a:rPr>
              <a:t>w.x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</a:t>
            </a:r>
            <a:r>
              <a:rPr lang="en-US" sz="2400" dirty="0">
                <a:solidFill>
                  <a:srgbClr val="CC00CC"/>
                </a:solidFill>
              </a:rPr>
              <a:t> 0</a:t>
            </a:r>
          </a:p>
          <a:p>
            <a:pPr marL="457176" lvl="1" indent="0">
              <a:buNone/>
            </a:pPr>
            <a:r>
              <a:rPr lang="en-US" sz="2400" dirty="0">
                <a:solidFill>
                  <a:srgbClr val="CC00CC"/>
                </a:solidFill>
              </a:rPr>
              <a:t>                     = 0 </a:t>
            </a:r>
            <a:r>
              <a:rPr lang="en-US" sz="2400" dirty="0"/>
              <a:t>when </a:t>
            </a:r>
            <a:r>
              <a:rPr lang="en-US" sz="2400" b="1" dirty="0" err="1">
                <a:solidFill>
                  <a:srgbClr val="CC00CC"/>
                </a:solidFill>
              </a:rPr>
              <a:t>w.x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</a:rPr>
              <a:t>&lt; 0</a:t>
            </a:r>
          </a:p>
          <a:p>
            <a:pPr eaLnBrk="1" hangingPunct="1"/>
            <a:r>
              <a:rPr lang="en-US" sz="2800" dirty="0"/>
              <a:t>In the input vector space</a:t>
            </a:r>
          </a:p>
          <a:p>
            <a:pPr lvl="1" eaLnBrk="1" hangingPunct="1"/>
            <a:r>
              <a:rPr lang="en-US" sz="2400" dirty="0"/>
              <a:t>Examples are points </a:t>
            </a:r>
            <a:r>
              <a:rPr lang="en-US" sz="2400" b="1" dirty="0">
                <a:solidFill>
                  <a:srgbClr val="CC00CC"/>
                </a:solidFill>
              </a:rPr>
              <a:t>x</a:t>
            </a:r>
            <a:endParaRPr lang="en-US" sz="2400" dirty="0"/>
          </a:p>
          <a:p>
            <a:pPr lvl="1" eaLnBrk="1" hangingPunct="1"/>
            <a:r>
              <a:rPr lang="en-US" sz="2400" dirty="0"/>
              <a:t>The equation </a:t>
            </a:r>
            <a:r>
              <a:rPr lang="en-US" sz="2400" b="1" dirty="0" err="1">
                <a:solidFill>
                  <a:srgbClr val="CC00CC"/>
                </a:solidFill>
              </a:rPr>
              <a:t>w.x</a:t>
            </a:r>
            <a:r>
              <a:rPr lang="en-US" sz="2400" dirty="0">
                <a:solidFill>
                  <a:srgbClr val="CC00CC"/>
                </a:solidFill>
              </a:rPr>
              <a:t>=0</a:t>
            </a:r>
            <a:r>
              <a:rPr lang="en-US" sz="2400" dirty="0"/>
              <a:t> defines a </a:t>
            </a:r>
            <a:r>
              <a:rPr lang="en-US" sz="2400" b="1" i="1" dirty="0" err="1">
                <a:solidFill>
                  <a:srgbClr val="0000FF"/>
                </a:solidFill>
              </a:rPr>
              <a:t>hyperplane</a:t>
            </a:r>
            <a:endParaRPr lang="en-US" sz="2400" b="1" i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400" dirty="0"/>
              <a:t>One side corresponds to </a:t>
            </a:r>
            <a:r>
              <a:rPr lang="en-US" sz="2400" dirty="0">
                <a:solidFill>
                  <a:srgbClr val="CC00CC"/>
                </a:solidFill>
              </a:rPr>
              <a:t>y=1</a:t>
            </a:r>
          </a:p>
          <a:p>
            <a:pPr lvl="1" eaLnBrk="1" hangingPunct="1"/>
            <a:r>
              <a:rPr lang="en-US" sz="2400" dirty="0"/>
              <a:t>Other corresponds to </a:t>
            </a:r>
            <a:r>
              <a:rPr lang="en-US" sz="2400" dirty="0">
                <a:solidFill>
                  <a:srgbClr val="CC00CC"/>
                </a:solidFill>
              </a:rPr>
              <a:t>y=0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439400" y="3733800"/>
            <a:ext cx="1676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w</a:t>
            </a:r>
            <a:r>
              <a:rPr lang="en-US" sz="2000" baseline="-25000" dirty="0">
                <a:solidFill>
                  <a:srgbClr val="CC00CC"/>
                </a:solidFill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   : -3</a:t>
            </a:r>
          </a:p>
          <a:p>
            <a:r>
              <a:rPr lang="en-US" sz="2000" dirty="0" err="1">
                <a:solidFill>
                  <a:srgbClr val="CC00CC"/>
                </a:solidFill>
                <a:latin typeface="Courier New" pitchFamily="49" charset="0"/>
              </a:rPr>
              <a:t>w</a:t>
            </a:r>
            <a:r>
              <a:rPr lang="en-US" sz="2000" baseline="-25000" dirty="0" err="1">
                <a:solidFill>
                  <a:srgbClr val="CC00CC"/>
                </a:solidFill>
                <a:latin typeface="Courier New" pitchFamily="49" charset="0"/>
              </a:rPr>
              <a:t>free</a:t>
            </a:r>
            <a:r>
              <a:rPr lang="en-US" sz="2000" dirty="0">
                <a:latin typeface="Courier New" pitchFamily="49" charset="0"/>
              </a:rPr>
              <a:t>  :  4</a:t>
            </a:r>
          </a:p>
          <a:p>
            <a:r>
              <a:rPr lang="en-US" sz="2000" dirty="0" err="1">
                <a:solidFill>
                  <a:srgbClr val="CC00CC"/>
                </a:solidFill>
                <a:latin typeface="Courier New" pitchFamily="49" charset="0"/>
              </a:rPr>
              <a:t>w</a:t>
            </a:r>
            <a:r>
              <a:rPr lang="en-US" sz="2000" baseline="-25000" dirty="0" err="1">
                <a:solidFill>
                  <a:srgbClr val="CC00CC"/>
                </a:solidFill>
                <a:latin typeface="Courier New" pitchFamily="49" charset="0"/>
              </a:rPr>
              <a:t>money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ourier New" pitchFamily="49" charset="0"/>
              </a:rPr>
              <a:t>:  2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9400" y="1447800"/>
            <a:ext cx="5638317" cy="1861298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6477000" y="3275012"/>
            <a:ext cx="4953000" cy="3354388"/>
            <a:chOff x="4648200" y="2971800"/>
            <a:chExt cx="4953000" cy="3354388"/>
          </a:xfrm>
        </p:grpSpPr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8229600" y="5729288"/>
              <a:ext cx="13716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free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648200" y="2971800"/>
              <a:ext cx="4038600" cy="3354388"/>
              <a:chOff x="4648200" y="2971800"/>
              <a:chExt cx="4038600" cy="3354388"/>
            </a:xfrm>
          </p:grpSpPr>
          <p:sp>
            <p:nvSpPr>
              <p:cNvPr id="21520" name="Text Box 16"/>
              <p:cNvSpPr txBox="1">
                <a:spLocks noChangeArrowheads="1"/>
              </p:cNvSpPr>
              <p:nvPr/>
            </p:nvSpPr>
            <p:spPr bwMode="auto">
              <a:xfrm rot="-5400000">
                <a:off x="5212557" y="3474243"/>
                <a:ext cx="1371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/>
                    <a:cs typeface="Calibri"/>
                  </a:rPr>
                  <a:t>money</a:t>
                </a: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648200" y="3505200"/>
                <a:ext cx="4038600" cy="2820988"/>
                <a:chOff x="4724400" y="3505200"/>
                <a:chExt cx="4038600" cy="2820988"/>
              </a:xfrm>
            </p:grpSpPr>
            <p:sp>
              <p:nvSpPr>
                <p:cNvPr id="21510" name="Line 6"/>
                <p:cNvSpPr>
                  <a:spLocks noChangeShapeType="1"/>
                </p:cNvSpPr>
                <p:nvPr/>
              </p:nvSpPr>
              <p:spPr bwMode="auto">
                <a:xfrm>
                  <a:off x="6400800" y="5638800"/>
                  <a:ext cx="23622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1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6400800" y="3505200"/>
                  <a:ext cx="0" cy="2133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1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48400" y="5638800"/>
                  <a:ext cx="3810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2151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315200" y="5638800"/>
                  <a:ext cx="3810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215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096000" y="5424488"/>
                  <a:ext cx="381000" cy="3667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215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96000" y="4572000"/>
                  <a:ext cx="3810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215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096000" y="3595688"/>
                  <a:ext cx="381000" cy="3667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2</a:t>
                  </a:r>
                </a:p>
              </p:txBody>
            </p:sp>
            <p:sp>
              <p:nvSpPr>
                <p:cNvPr id="27661" name="Freeform 13"/>
                <p:cNvSpPr>
                  <a:spLocks/>
                </p:cNvSpPr>
                <p:nvPr/>
              </p:nvSpPr>
              <p:spPr bwMode="auto">
                <a:xfrm rot="-1185043">
                  <a:off x="5791200" y="3962400"/>
                  <a:ext cx="1117600" cy="2363788"/>
                </a:xfrm>
                <a:custGeom>
                  <a:avLst/>
                  <a:gdLst>
                    <a:gd name="T0" fmla="*/ 2147483647 w 1510"/>
                    <a:gd name="T1" fmla="*/ 0 h 1197"/>
                    <a:gd name="T2" fmla="*/ 2147483647 w 1510"/>
                    <a:gd name="T3" fmla="*/ 2147483647 h 1197"/>
                    <a:gd name="T4" fmla="*/ 2147483647 w 1510"/>
                    <a:gd name="T5" fmla="*/ 2147483647 h 1197"/>
                    <a:gd name="T6" fmla="*/ 0 w 1510"/>
                    <a:gd name="T7" fmla="*/ 2147483647 h 1197"/>
                    <a:gd name="T8" fmla="*/ 2147483647 w 1510"/>
                    <a:gd name="T9" fmla="*/ 0 h 11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10"/>
                    <a:gd name="T16" fmla="*/ 0 h 1197"/>
                    <a:gd name="T17" fmla="*/ 1510 w 1510"/>
                    <a:gd name="T18" fmla="*/ 1197 h 11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10" h="1197">
                      <a:moveTo>
                        <a:pt x="1139" y="0"/>
                      </a:moveTo>
                      <a:lnTo>
                        <a:pt x="1510" y="1197"/>
                      </a:lnTo>
                      <a:lnTo>
                        <a:pt x="77" y="1101"/>
                      </a:lnTo>
                      <a:lnTo>
                        <a:pt x="0" y="3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3B00">
                        <a:alpha val="0"/>
                      </a:srgbClr>
                    </a:gs>
                    <a:gs pos="100000">
                      <a:srgbClr val="008000">
                        <a:alpha val="50000"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2" name="Line 14"/>
                <p:cNvSpPr>
                  <a:spLocks noChangeShapeType="1"/>
                </p:cNvSpPr>
                <p:nvPr/>
              </p:nvSpPr>
              <p:spPr bwMode="auto">
                <a:xfrm rot="-646224">
                  <a:off x="6446838" y="3852863"/>
                  <a:ext cx="647700" cy="23098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010400" y="4114800"/>
                  <a:ext cx="13716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CC00CC"/>
                      </a:solidFill>
                      <a:latin typeface="Calibri"/>
                      <a:cs typeface="Calibri"/>
                    </a:rPr>
                    <a:t>y=1  </a:t>
                  </a:r>
                  <a:r>
                    <a:rPr lang="en-US" dirty="0">
                      <a:latin typeface="Calibri"/>
                      <a:cs typeface="Calibri"/>
                    </a:rPr>
                    <a:t>(SPAM)</a:t>
                  </a:r>
                </a:p>
              </p:txBody>
            </p:sp>
            <p:sp>
              <p:nvSpPr>
                <p:cNvPr id="276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724400" y="5562600"/>
                  <a:ext cx="13716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CC00CC"/>
                      </a:solidFill>
                      <a:latin typeface="Calibri"/>
                      <a:cs typeface="Calibri"/>
                    </a:rPr>
                    <a:t>y=0 </a:t>
                  </a:r>
                  <a:r>
                    <a:rPr lang="en-US" dirty="0">
                      <a:latin typeface="Calibri"/>
                      <a:cs typeface="Calibri"/>
                    </a:rPr>
                    <a:t>(HAM)</a:t>
                  </a: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 rot="3793198">
                  <a:off x="6346747" y="4563040"/>
                  <a:ext cx="9468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kern="0" dirty="0" err="1">
                      <a:solidFill>
                        <a:srgbClr val="CC00CC"/>
                      </a:solidFill>
                      <a:latin typeface="Calibri" pitchFamily="34" charset="0"/>
                    </a:rPr>
                    <a:t>w.x</a:t>
                  </a:r>
                  <a:r>
                    <a:rPr lang="en-US" sz="2400" kern="0" dirty="0">
                      <a:solidFill>
                        <a:srgbClr val="CC00CC"/>
                      </a:solidFill>
                      <a:latin typeface="Calibri" pitchFamily="34" charset="0"/>
                    </a:rPr>
                    <a:t>=0</a:t>
                  </a:r>
                  <a:r>
                    <a:rPr lang="en-US" sz="2400" kern="0" dirty="0">
                      <a:solidFill>
                        <a:srgbClr val="333399"/>
                      </a:solidFill>
                      <a:latin typeface="Calibri" pitchFamily="34" charset="0"/>
                    </a:rPr>
                    <a:t> 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874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2114" y="1371600"/>
            <a:ext cx="53099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Dear Stuart, I’m leaving </a:t>
            </a:r>
            <a:r>
              <a:rPr lang="en-US" dirty="0" err="1">
                <a:latin typeface="Courier"/>
                <a:cs typeface="Courier"/>
              </a:rPr>
              <a:t>Macrosoft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to return to academia. The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money</a:t>
            </a:r>
            <a:r>
              <a:rPr lang="en-US" dirty="0">
                <a:latin typeface="Courier"/>
                <a:cs typeface="Courier"/>
              </a:rPr>
              <a:t> is</a:t>
            </a:r>
          </a:p>
          <a:p>
            <a:r>
              <a:rPr lang="en-US" dirty="0">
                <a:latin typeface="Courier"/>
                <a:cs typeface="Courier"/>
              </a:rPr>
              <a:t>is great here but I prefer to be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free</a:t>
            </a:r>
          </a:p>
          <a:p>
            <a:r>
              <a:rPr lang="en-US" dirty="0">
                <a:latin typeface="Courier"/>
                <a:cs typeface="Courier"/>
              </a:rPr>
              <a:t>to do my own research; and I </a:t>
            </a:r>
            <a:r>
              <a:rPr lang="en-US" i="1" dirty="0">
                <a:latin typeface="Courier"/>
                <a:cs typeface="Courier"/>
              </a:rPr>
              <a:t>really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love teaching undergrads! </a:t>
            </a:r>
          </a:p>
          <a:p>
            <a:r>
              <a:rPr lang="en-US" dirty="0">
                <a:latin typeface="Courier"/>
                <a:cs typeface="Courier"/>
              </a:rPr>
              <a:t>Do I need to finish</a:t>
            </a:r>
          </a:p>
          <a:p>
            <a:r>
              <a:rPr lang="en-US" dirty="0">
                <a:latin typeface="Courier"/>
                <a:cs typeface="Courier"/>
              </a:rPr>
              <a:t>my BA first before applying?</a:t>
            </a:r>
          </a:p>
          <a:p>
            <a:r>
              <a:rPr lang="en-US" dirty="0">
                <a:latin typeface="Courier"/>
                <a:cs typeface="Courier"/>
              </a:rPr>
              <a:t>Best wishes</a:t>
            </a:r>
          </a:p>
          <a:p>
            <a:r>
              <a:rPr lang="en-US" dirty="0">
                <a:latin typeface="Courier"/>
                <a:cs typeface="Courier"/>
              </a:rPr>
              <a:t>Bill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53000" y="1754188"/>
            <a:ext cx="1676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w</a:t>
            </a:r>
            <a:r>
              <a:rPr lang="en-US" sz="2000" baseline="-25000" dirty="0">
                <a:solidFill>
                  <a:srgbClr val="CC00CC"/>
                </a:solidFill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   : -3</a:t>
            </a:r>
          </a:p>
          <a:p>
            <a:r>
              <a:rPr lang="en-US" sz="2000" dirty="0" err="1">
                <a:solidFill>
                  <a:srgbClr val="CC00CC"/>
                </a:solidFill>
                <a:latin typeface="Courier New" pitchFamily="49" charset="0"/>
              </a:rPr>
              <a:t>w</a:t>
            </a:r>
            <a:r>
              <a:rPr lang="en-US" sz="2000" baseline="-25000" dirty="0" err="1">
                <a:solidFill>
                  <a:srgbClr val="CC00CC"/>
                </a:solidFill>
                <a:latin typeface="Courier New" pitchFamily="49" charset="0"/>
              </a:rPr>
              <a:t>free</a:t>
            </a:r>
            <a:r>
              <a:rPr lang="en-US" sz="2000" dirty="0">
                <a:latin typeface="Courier New" pitchFamily="49" charset="0"/>
              </a:rPr>
              <a:t>  :  4</a:t>
            </a:r>
          </a:p>
          <a:p>
            <a:r>
              <a:rPr lang="en-US" sz="2000" dirty="0" err="1">
                <a:solidFill>
                  <a:srgbClr val="CC00CC"/>
                </a:solidFill>
                <a:latin typeface="Courier New" pitchFamily="49" charset="0"/>
              </a:rPr>
              <a:t>w</a:t>
            </a:r>
            <a:r>
              <a:rPr lang="en-US" sz="2000" baseline="-25000" dirty="0" err="1">
                <a:solidFill>
                  <a:srgbClr val="CC00CC"/>
                </a:solidFill>
                <a:latin typeface="Courier New" pitchFamily="49" charset="0"/>
              </a:rPr>
              <a:t>money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ourier New" pitchFamily="49" charset="0"/>
              </a:rPr>
              <a:t>: 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" y="1295400"/>
            <a:ext cx="4953000" cy="3354388"/>
            <a:chOff x="4648200" y="2971800"/>
            <a:chExt cx="4953000" cy="3354388"/>
          </a:xfrm>
        </p:grpSpPr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8229600" y="5729288"/>
              <a:ext cx="13716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free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648200" y="2971800"/>
              <a:ext cx="4038600" cy="3354388"/>
              <a:chOff x="4648200" y="2971800"/>
              <a:chExt cx="4038600" cy="3354388"/>
            </a:xfrm>
          </p:grpSpPr>
          <p:sp>
            <p:nvSpPr>
              <p:cNvPr id="9" name="Text Box 16"/>
              <p:cNvSpPr txBox="1">
                <a:spLocks noChangeArrowheads="1"/>
              </p:cNvSpPr>
              <p:nvPr/>
            </p:nvSpPr>
            <p:spPr bwMode="auto">
              <a:xfrm rot="-5400000">
                <a:off x="5212557" y="3474243"/>
                <a:ext cx="1371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/>
                    <a:cs typeface="Calibri"/>
                  </a:rPr>
                  <a:t>money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648200" y="3505200"/>
                <a:ext cx="4038600" cy="2820988"/>
                <a:chOff x="4724400" y="3505200"/>
                <a:chExt cx="4038600" cy="2820988"/>
              </a:xfrm>
            </p:grpSpPr>
            <p:sp>
              <p:nvSpPr>
                <p:cNvPr id="11" name="Line 6"/>
                <p:cNvSpPr>
                  <a:spLocks noChangeShapeType="1"/>
                </p:cNvSpPr>
                <p:nvPr/>
              </p:nvSpPr>
              <p:spPr bwMode="auto">
                <a:xfrm>
                  <a:off x="6400800" y="5638800"/>
                  <a:ext cx="23622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6400800" y="3505200"/>
                  <a:ext cx="0" cy="2133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48400" y="5638800"/>
                  <a:ext cx="3810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1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315200" y="5638800"/>
                  <a:ext cx="3810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1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096000" y="5424488"/>
                  <a:ext cx="381000" cy="3667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96000" y="4572000"/>
                  <a:ext cx="3810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096000" y="3595688"/>
                  <a:ext cx="381000" cy="3667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2</a:t>
                  </a:r>
                </a:p>
              </p:txBody>
            </p:sp>
            <p:sp>
              <p:nvSpPr>
                <p:cNvPr id="18" name="Freeform 13"/>
                <p:cNvSpPr>
                  <a:spLocks/>
                </p:cNvSpPr>
                <p:nvPr/>
              </p:nvSpPr>
              <p:spPr bwMode="auto">
                <a:xfrm rot="-1185043">
                  <a:off x="5791200" y="3962400"/>
                  <a:ext cx="1117600" cy="2363788"/>
                </a:xfrm>
                <a:custGeom>
                  <a:avLst/>
                  <a:gdLst>
                    <a:gd name="T0" fmla="*/ 2147483647 w 1510"/>
                    <a:gd name="T1" fmla="*/ 0 h 1197"/>
                    <a:gd name="T2" fmla="*/ 2147483647 w 1510"/>
                    <a:gd name="T3" fmla="*/ 2147483647 h 1197"/>
                    <a:gd name="T4" fmla="*/ 2147483647 w 1510"/>
                    <a:gd name="T5" fmla="*/ 2147483647 h 1197"/>
                    <a:gd name="T6" fmla="*/ 0 w 1510"/>
                    <a:gd name="T7" fmla="*/ 2147483647 h 1197"/>
                    <a:gd name="T8" fmla="*/ 2147483647 w 1510"/>
                    <a:gd name="T9" fmla="*/ 0 h 11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10"/>
                    <a:gd name="T16" fmla="*/ 0 h 1197"/>
                    <a:gd name="T17" fmla="*/ 1510 w 1510"/>
                    <a:gd name="T18" fmla="*/ 1197 h 11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10" h="1197">
                      <a:moveTo>
                        <a:pt x="1139" y="0"/>
                      </a:moveTo>
                      <a:lnTo>
                        <a:pt x="1510" y="1197"/>
                      </a:lnTo>
                      <a:lnTo>
                        <a:pt x="77" y="1101"/>
                      </a:lnTo>
                      <a:lnTo>
                        <a:pt x="0" y="3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3B00">
                        <a:alpha val="0"/>
                      </a:srgbClr>
                    </a:gs>
                    <a:gs pos="100000">
                      <a:srgbClr val="008000">
                        <a:alpha val="50000"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 rot="-646224">
                  <a:off x="6446838" y="3852863"/>
                  <a:ext cx="647700" cy="23098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010400" y="4114800"/>
                  <a:ext cx="13716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CC00CC"/>
                      </a:solidFill>
                      <a:latin typeface="Calibri"/>
                      <a:cs typeface="Calibri"/>
                    </a:rPr>
                    <a:t>y=1  </a:t>
                  </a:r>
                  <a:r>
                    <a:rPr lang="en-US" dirty="0">
                      <a:latin typeface="Calibri"/>
                      <a:cs typeface="Calibri"/>
                    </a:rPr>
                    <a:t>(SPAM)</a:t>
                  </a:r>
                </a:p>
              </p:txBody>
            </p:sp>
            <p:sp>
              <p:nvSpPr>
                <p:cNvPr id="2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724400" y="5562600"/>
                  <a:ext cx="13716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CC00CC"/>
                      </a:solidFill>
                      <a:latin typeface="Calibri"/>
                      <a:cs typeface="Calibri"/>
                    </a:rPr>
                    <a:t>y=0 </a:t>
                  </a:r>
                  <a:r>
                    <a:rPr lang="en-US" dirty="0">
                      <a:latin typeface="Calibri"/>
                      <a:cs typeface="Calibri"/>
                    </a:rPr>
                    <a:t>(HAM)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 rot="3793198">
                  <a:off x="6346747" y="4563040"/>
                  <a:ext cx="9468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kern="0" dirty="0" err="1">
                      <a:solidFill>
                        <a:srgbClr val="CC00CC"/>
                      </a:solidFill>
                      <a:latin typeface="Calibri" pitchFamily="34" charset="0"/>
                    </a:rPr>
                    <a:t>w.x</a:t>
                  </a:r>
                  <a:r>
                    <a:rPr lang="en-US" sz="2400" kern="0" dirty="0">
                      <a:solidFill>
                        <a:srgbClr val="CC00CC"/>
                      </a:solidFill>
                      <a:latin typeface="Calibri" pitchFamily="34" charset="0"/>
                    </a:rPr>
                    <a:t>=0</a:t>
                  </a:r>
                  <a:r>
                    <a:rPr lang="en-US" sz="2400" kern="0" dirty="0">
                      <a:solidFill>
                        <a:srgbClr val="333399"/>
                      </a:solidFill>
                      <a:latin typeface="Calibri" pitchFamily="34" charset="0"/>
                    </a:rPr>
                    <a:t> </a:t>
                  </a:r>
                  <a:endParaRPr lang="en-US" dirty="0"/>
                </a:p>
              </p:txBody>
            </p:sp>
          </p:grpSp>
        </p:grp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953000" y="3022937"/>
            <a:ext cx="1676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   :  1</a:t>
            </a:r>
          </a:p>
          <a:p>
            <a:r>
              <a:rPr lang="en-US" sz="2000" dirty="0" err="1">
                <a:solidFill>
                  <a:srgbClr val="CC00CC"/>
                </a:solidFill>
                <a:latin typeface="Courier New" pitchFamily="49" charset="0"/>
              </a:rPr>
              <a:t>x</a:t>
            </a:r>
            <a:r>
              <a:rPr lang="en-US" sz="2000" baseline="-25000" dirty="0" err="1">
                <a:solidFill>
                  <a:srgbClr val="CC00CC"/>
                </a:solidFill>
                <a:latin typeface="Courier New" pitchFamily="49" charset="0"/>
              </a:rPr>
              <a:t>free</a:t>
            </a:r>
            <a:r>
              <a:rPr lang="en-US" sz="2000" dirty="0">
                <a:latin typeface="Courier New" pitchFamily="49" charset="0"/>
              </a:rPr>
              <a:t>  :  1</a:t>
            </a:r>
          </a:p>
          <a:p>
            <a:r>
              <a:rPr lang="en-US" sz="2000" dirty="0" err="1">
                <a:solidFill>
                  <a:srgbClr val="CC00CC"/>
                </a:solidFill>
                <a:latin typeface="Courier New" pitchFamily="49" charset="0"/>
              </a:rPr>
              <a:t>x</a:t>
            </a:r>
            <a:r>
              <a:rPr lang="en-US" sz="2000" baseline="-25000" dirty="0" err="1">
                <a:solidFill>
                  <a:srgbClr val="CC00CC"/>
                </a:solidFill>
                <a:latin typeface="Courier New" pitchFamily="49" charset="0"/>
              </a:rPr>
              <a:t>money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ourier New" pitchFamily="49" charset="0"/>
              </a:rPr>
              <a:t>:  1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953000" y="4470737"/>
            <a:ext cx="53340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CC00CC"/>
                </a:solidFill>
                <a:latin typeface="Courier New" pitchFamily="49" charset="0"/>
              </a:rPr>
              <a:t>w.x</a:t>
            </a:r>
            <a:r>
              <a:rPr lang="en-US" sz="2000" b="1" dirty="0">
                <a:solidFill>
                  <a:srgbClr val="CC00CC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= </a:t>
            </a:r>
            <a:r>
              <a:rPr lang="en-US" sz="2000" dirty="0">
                <a:latin typeface="Courier New" pitchFamily="49" charset="0"/>
              </a:rPr>
              <a:t>-3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1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 +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4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1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 +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2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1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2971800" y="2971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3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295400"/>
            <a:ext cx="7772400" cy="387115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10291-BFA2-C84A-AFBE-13CE69ACAC37}"/>
              </a:ext>
            </a:extLst>
          </p:cNvPr>
          <p:cNvSpPr txBox="1"/>
          <p:nvPr/>
        </p:nvSpPr>
        <p:spPr>
          <a:xfrm>
            <a:off x="1371600" y="5715000"/>
            <a:ext cx="775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 different solution than before given the characteristic of perceptron</a:t>
            </a:r>
          </a:p>
        </p:txBody>
      </p:sp>
    </p:spTree>
    <p:extLst>
      <p:ext uri="{BB962C8B-B14F-4D97-AF65-F5344CB8AC3E}">
        <p14:creationId xmlns:p14="http://schemas.microsoft.com/office/powerpoint/2010/main" val="371199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Perceptron learning rule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11506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If true </a:t>
            </a:r>
            <a:r>
              <a:rPr lang="en-US" sz="2800" dirty="0">
                <a:solidFill>
                  <a:srgbClr val="CC00CC"/>
                </a:solidFill>
              </a:rPr>
              <a:t>y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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CC00CC"/>
                </a:solidFill>
              </a:rPr>
              <a:t>h</a:t>
            </a:r>
            <a:r>
              <a:rPr lang="en-US" sz="2800" b="1" baseline="-25000" dirty="0" err="1">
                <a:solidFill>
                  <a:srgbClr val="CC00CC"/>
                </a:solidFill>
              </a:rPr>
              <a:t>w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b="1" dirty="0">
                <a:solidFill>
                  <a:srgbClr val="CC00CC"/>
                </a:solidFill>
              </a:rPr>
              <a:t>x</a:t>
            </a:r>
            <a:r>
              <a:rPr lang="en-US" sz="2800" dirty="0">
                <a:solidFill>
                  <a:srgbClr val="CC00CC"/>
                </a:solidFill>
              </a:rPr>
              <a:t>) </a:t>
            </a:r>
            <a:r>
              <a:rPr lang="en-US" sz="2800" dirty="0"/>
              <a:t> (an error), adjust the weights</a:t>
            </a:r>
          </a:p>
          <a:p>
            <a:pPr marL="342882" lvl="1" indent="-342882">
              <a:lnSpc>
                <a:spcPct val="90000"/>
              </a:lnSpc>
              <a:buClr>
                <a:schemeClr val="accent2"/>
              </a:buClr>
            </a:pPr>
            <a:r>
              <a:rPr lang="en-US" dirty="0"/>
              <a:t>If </a:t>
            </a:r>
            <a:r>
              <a:rPr lang="en-US" b="1" dirty="0" err="1">
                <a:solidFill>
                  <a:srgbClr val="CC00CC"/>
                </a:solidFill>
              </a:rPr>
              <a:t>w.x</a:t>
            </a:r>
            <a:r>
              <a:rPr lang="en-US" b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&lt; 0</a:t>
            </a:r>
            <a:r>
              <a:rPr lang="en-US" dirty="0"/>
              <a:t> </a:t>
            </a:r>
            <a:r>
              <a:rPr lang="en-US" dirty="0">
                <a:solidFill>
                  <a:srgbClr val="000090"/>
                </a:solidFill>
              </a:rPr>
              <a:t>but the output should be </a:t>
            </a:r>
            <a:r>
              <a:rPr lang="en-US" dirty="0">
                <a:solidFill>
                  <a:srgbClr val="CC00CC"/>
                </a:solidFill>
              </a:rPr>
              <a:t>y=1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This is called a </a:t>
            </a:r>
            <a:r>
              <a:rPr lang="en-US" b="1" i="1" dirty="0">
                <a:solidFill>
                  <a:srgbClr val="FF0000"/>
                </a:solidFill>
              </a:rPr>
              <a:t>false negative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Should </a:t>
            </a:r>
            <a:r>
              <a:rPr lang="en-US" b="1" i="1" dirty="0">
                <a:solidFill>
                  <a:srgbClr val="0000FF"/>
                </a:solidFill>
              </a:rPr>
              <a:t>increase</a:t>
            </a:r>
            <a:r>
              <a:rPr lang="en-US" dirty="0">
                <a:solidFill>
                  <a:srgbClr val="000090"/>
                </a:solidFill>
              </a:rPr>
              <a:t> weights on </a:t>
            </a:r>
            <a:r>
              <a:rPr lang="en-US" b="1" i="1" dirty="0">
                <a:solidFill>
                  <a:srgbClr val="0000FF"/>
                </a:solidFill>
              </a:rPr>
              <a:t>positive</a:t>
            </a:r>
            <a:r>
              <a:rPr lang="en-US" dirty="0">
                <a:solidFill>
                  <a:srgbClr val="000090"/>
                </a:solidFill>
              </a:rPr>
              <a:t> inputs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Should </a:t>
            </a:r>
            <a:r>
              <a:rPr lang="en-US" b="1" i="1" dirty="0">
                <a:solidFill>
                  <a:srgbClr val="0000FF"/>
                </a:solidFill>
              </a:rPr>
              <a:t>decrease</a:t>
            </a:r>
            <a:r>
              <a:rPr lang="en-US" dirty="0">
                <a:solidFill>
                  <a:srgbClr val="000090"/>
                </a:solidFill>
              </a:rPr>
              <a:t> weights on </a:t>
            </a:r>
            <a:r>
              <a:rPr lang="en-US" b="1" i="1" dirty="0">
                <a:solidFill>
                  <a:srgbClr val="0000FF"/>
                </a:solidFill>
              </a:rPr>
              <a:t>negative</a:t>
            </a:r>
            <a:r>
              <a:rPr lang="en-US" dirty="0">
                <a:solidFill>
                  <a:srgbClr val="000090"/>
                </a:solidFill>
              </a:rPr>
              <a:t> inputs</a:t>
            </a:r>
          </a:p>
          <a:p>
            <a:pPr marL="342882" lvl="1" indent="-342882">
              <a:lnSpc>
                <a:spcPct val="90000"/>
              </a:lnSpc>
              <a:buClr>
                <a:schemeClr val="accent2"/>
              </a:buClr>
            </a:pPr>
            <a:r>
              <a:rPr lang="en-US" dirty="0"/>
              <a:t>If </a:t>
            </a:r>
            <a:r>
              <a:rPr lang="en-US" b="1" dirty="0" err="1">
                <a:solidFill>
                  <a:srgbClr val="CC00CC"/>
                </a:solidFill>
              </a:rPr>
              <a:t>w.x</a:t>
            </a:r>
            <a:r>
              <a:rPr lang="en-US" b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&gt; 0</a:t>
            </a:r>
            <a:r>
              <a:rPr lang="en-US" dirty="0"/>
              <a:t> </a:t>
            </a:r>
            <a:r>
              <a:rPr lang="en-US" dirty="0">
                <a:solidFill>
                  <a:srgbClr val="000090"/>
                </a:solidFill>
              </a:rPr>
              <a:t>but the output should be </a:t>
            </a:r>
            <a:r>
              <a:rPr lang="en-US" dirty="0">
                <a:solidFill>
                  <a:srgbClr val="CC00CC"/>
                </a:solidFill>
              </a:rPr>
              <a:t>y=0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This is called a </a:t>
            </a:r>
            <a:r>
              <a:rPr lang="en-US" b="1" i="1" dirty="0">
                <a:solidFill>
                  <a:srgbClr val="FF0000"/>
                </a:solidFill>
              </a:rPr>
              <a:t>false positive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Should </a:t>
            </a:r>
            <a:r>
              <a:rPr lang="en-US" b="1" i="1" dirty="0">
                <a:solidFill>
                  <a:srgbClr val="0000FF"/>
                </a:solidFill>
              </a:rPr>
              <a:t>decrease</a:t>
            </a:r>
            <a:r>
              <a:rPr lang="en-US" dirty="0">
                <a:solidFill>
                  <a:srgbClr val="000090"/>
                </a:solidFill>
              </a:rPr>
              <a:t> weights on </a:t>
            </a:r>
            <a:r>
              <a:rPr lang="en-US" b="1" i="1" dirty="0">
                <a:solidFill>
                  <a:srgbClr val="0000FF"/>
                </a:solidFill>
              </a:rPr>
              <a:t>positive</a:t>
            </a:r>
            <a:r>
              <a:rPr lang="en-US" dirty="0">
                <a:solidFill>
                  <a:srgbClr val="000090"/>
                </a:solidFill>
              </a:rPr>
              <a:t> inputs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Should </a:t>
            </a:r>
            <a:r>
              <a:rPr lang="en-US" b="1" i="1" dirty="0">
                <a:solidFill>
                  <a:srgbClr val="0000FF"/>
                </a:solidFill>
              </a:rPr>
              <a:t>increase</a:t>
            </a:r>
            <a:r>
              <a:rPr lang="en-US" dirty="0">
                <a:solidFill>
                  <a:srgbClr val="000090"/>
                </a:solidFill>
              </a:rPr>
              <a:t> weights on </a:t>
            </a:r>
            <a:r>
              <a:rPr lang="en-US" b="1" i="1" dirty="0">
                <a:solidFill>
                  <a:srgbClr val="0000FF"/>
                </a:solidFill>
              </a:rPr>
              <a:t>negative</a:t>
            </a:r>
            <a:r>
              <a:rPr lang="en-US" dirty="0">
                <a:solidFill>
                  <a:srgbClr val="000090"/>
                </a:solidFill>
              </a:rPr>
              <a:t> inputs</a:t>
            </a:r>
            <a:endParaRPr lang="en-US" dirty="0">
              <a:solidFill>
                <a:srgbClr val="CC00CC"/>
              </a:solidFill>
            </a:endParaRPr>
          </a:p>
          <a:p>
            <a:pPr marL="342882" lvl="1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perceptron learning rule </a:t>
            </a:r>
            <a:r>
              <a:rPr lang="en-US" dirty="0">
                <a:solidFill>
                  <a:srgbClr val="000090"/>
                </a:solidFill>
              </a:rPr>
              <a:t>does this: 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b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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b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 +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>
                <a:solidFill>
                  <a:srgbClr val="CC00CC"/>
                </a:solidFill>
              </a:rPr>
              <a:t> (y – </a:t>
            </a:r>
            <a:r>
              <a:rPr lang="en-US" dirty="0" err="1">
                <a:solidFill>
                  <a:srgbClr val="CC00CC"/>
                </a:solidFill>
              </a:rPr>
              <a:t>h</a:t>
            </a:r>
            <a:r>
              <a:rPr lang="en-US" b="1" baseline="-25000" dirty="0" err="1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CC00CC"/>
                </a:solidFill>
              </a:rPr>
              <a:t>)) </a:t>
            </a:r>
            <a:r>
              <a:rPr lang="en-US" b="1" dirty="0">
                <a:solidFill>
                  <a:srgbClr val="CC00CC"/>
                </a:solidFill>
              </a:rPr>
              <a:t>x</a:t>
            </a:r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7498" y="1447800"/>
            <a:ext cx="4794515" cy="1600200"/>
          </a:xfrm>
          <a:prstGeom prst="rect">
            <a:avLst/>
          </a:prstGeom>
          <a:noFill/>
        </p:spPr>
      </p:pic>
      <p:cxnSp>
        <p:nvCxnSpPr>
          <p:cNvPr id="3" name="Straight Connector 2"/>
          <p:cNvCxnSpPr/>
          <p:nvPr/>
        </p:nvCxnSpPr>
        <p:spPr>
          <a:xfrm>
            <a:off x="2286000" y="6096000"/>
            <a:ext cx="22860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6096000"/>
            <a:ext cx="121920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/>
          <p:cNvSpPr/>
          <p:nvPr/>
        </p:nvSpPr>
        <p:spPr>
          <a:xfrm>
            <a:off x="0" y="6291847"/>
            <a:ext cx="2819400" cy="533400"/>
          </a:xfrm>
          <a:prstGeom prst="wedgeRoundRectCallout">
            <a:avLst>
              <a:gd name="adj1" fmla="val 31626"/>
              <a:gd name="adj2" fmla="val -7613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learning rate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505200" y="6324600"/>
            <a:ext cx="2819400" cy="533400"/>
          </a:xfrm>
          <a:prstGeom prst="wedgeRoundRectCallout">
            <a:avLst>
              <a:gd name="adj1" fmla="val -37369"/>
              <a:gd name="adj2" fmla="val -8215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+1, -1, or 0 (no error)</a:t>
            </a:r>
          </a:p>
        </p:txBody>
      </p:sp>
    </p:spTree>
    <p:extLst>
      <p:ext uri="{BB962C8B-B14F-4D97-AF65-F5344CB8AC3E}">
        <p14:creationId xmlns:p14="http://schemas.microsoft.com/office/powerpoint/2010/main" val="236555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Perceptron Learning Rule (Different setup)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wrong: adjust the weight vector by adding or subtracting the feature vector. Subtract if y is -1.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253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14922" y="2922961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85975" y="5924550"/>
            <a:ext cx="2508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30300" y="2867025"/>
            <a:ext cx="37465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Line 7"/>
          <p:cNvSpPr>
            <a:spLocks noChangeShapeType="1"/>
          </p:cNvSpPr>
          <p:nvPr/>
        </p:nvSpPr>
        <p:spPr bwMode="auto">
          <a:xfrm flipH="1" flipV="1">
            <a:off x="9133985" y="3303961"/>
            <a:ext cx="711200" cy="2120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 flipH="1">
            <a:off x="8329122" y="3303961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 flipH="1" flipV="1">
            <a:off x="8329122" y="4761286"/>
            <a:ext cx="1516063" cy="66357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 flipH="1">
            <a:off x="9878522" y="3886574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Freeform 13"/>
          <p:cNvSpPr>
            <a:spLocks/>
          </p:cNvSpPr>
          <p:nvPr/>
        </p:nvSpPr>
        <p:spPr bwMode="auto">
          <a:xfrm rot="-6620302">
            <a:off x="9532447" y="4516811"/>
            <a:ext cx="719138" cy="236378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Freeform 13"/>
          <p:cNvSpPr>
            <a:spLocks/>
          </p:cNvSpPr>
          <p:nvPr/>
        </p:nvSpPr>
        <p:spPr bwMode="auto">
          <a:xfrm rot="-9428567">
            <a:off x="9907097" y="3515099"/>
            <a:ext cx="541338" cy="3132137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D4FEF2-33BD-E344-8074-FD2235736B10}"/>
              </a:ext>
            </a:extLst>
          </p:cNvPr>
          <p:cNvSpPr/>
          <p:nvPr/>
        </p:nvSpPr>
        <p:spPr>
          <a:xfrm>
            <a:off x="3657600" y="2999161"/>
            <a:ext cx="304800" cy="353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F9067C-5D25-004C-B723-49723722C38B}"/>
              </a:ext>
            </a:extLst>
          </p:cNvPr>
          <p:cNvSpPr/>
          <p:nvPr/>
        </p:nvSpPr>
        <p:spPr>
          <a:xfrm>
            <a:off x="3657600" y="3429000"/>
            <a:ext cx="304800" cy="353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93822F-406C-D54D-A484-056983F72D2A}"/>
              </a:ext>
            </a:extLst>
          </p:cNvPr>
          <p:cNvSpPr/>
          <p:nvPr/>
        </p:nvSpPr>
        <p:spPr>
          <a:xfrm>
            <a:off x="4168074" y="2943972"/>
            <a:ext cx="304800" cy="353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10FD82-4742-D141-80B7-A7A18A564A7B}"/>
              </a:ext>
            </a:extLst>
          </p:cNvPr>
          <p:cNvSpPr/>
          <p:nvPr/>
        </p:nvSpPr>
        <p:spPr>
          <a:xfrm>
            <a:off x="4121696" y="3429000"/>
            <a:ext cx="304800" cy="353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5C3CF0-A9FC-E84E-9D21-0ACC48B2A297}"/>
              </a:ext>
            </a:extLst>
          </p:cNvPr>
          <p:cNvSpPr/>
          <p:nvPr/>
        </p:nvSpPr>
        <p:spPr>
          <a:xfrm>
            <a:off x="4324698" y="5870201"/>
            <a:ext cx="399701" cy="530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3A4350-2C8A-F04C-99B8-F26FF045DE21}"/>
              </a:ext>
            </a:extLst>
          </p:cNvPr>
          <p:cNvSpPr/>
          <p:nvPr/>
        </p:nvSpPr>
        <p:spPr>
          <a:xfrm>
            <a:off x="3863274" y="5734237"/>
            <a:ext cx="304800" cy="353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0D460-77EF-214F-ACE0-A028EA6F5360}"/>
              </a:ext>
            </a:extLst>
          </p:cNvPr>
          <p:cNvSpPr txBox="1"/>
          <p:nvPr/>
        </p:nvSpPr>
        <p:spPr>
          <a:xfrm>
            <a:off x="8153400" y="3886574"/>
            <a:ext cx="46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y.x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D3DCB-C4BB-E54A-BA06-27366DF702B1}"/>
              </a:ext>
            </a:extLst>
          </p:cNvPr>
          <p:cNvSpPr txBox="1"/>
          <p:nvPr/>
        </p:nvSpPr>
        <p:spPr>
          <a:xfrm>
            <a:off x="10515600" y="4419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38485-66FD-1F4D-86FB-E1F4F5F8A60C}"/>
              </a:ext>
            </a:extLst>
          </p:cNvPr>
          <p:cNvSpPr/>
          <p:nvPr/>
        </p:nvSpPr>
        <p:spPr>
          <a:xfrm>
            <a:off x="5567899" y="157085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400" dirty="0">
                <a:solidFill>
                  <a:srgbClr val="CC00CC"/>
                </a:solidFill>
              </a:rPr>
              <a:t>y = </a:t>
            </a:r>
            <a:r>
              <a:rPr lang="en-US" sz="2400" dirty="0" err="1">
                <a:solidFill>
                  <a:srgbClr val="CC00CC"/>
                </a:solidFill>
              </a:rPr>
              <a:t>h</a:t>
            </a:r>
            <a:r>
              <a:rPr lang="en-US" sz="2400" b="1" baseline="-25000" dirty="0" err="1">
                <a:solidFill>
                  <a:srgbClr val="CC00CC"/>
                </a:solidFill>
              </a:rPr>
              <a:t>w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b="1" dirty="0">
                <a:solidFill>
                  <a:srgbClr val="CC00CC"/>
                </a:solidFill>
              </a:rPr>
              <a:t>x</a:t>
            </a:r>
            <a:r>
              <a:rPr lang="en-US" sz="2400" dirty="0">
                <a:solidFill>
                  <a:srgbClr val="CC00CC"/>
                </a:solidFill>
              </a:rPr>
              <a:t>) = 1 </a:t>
            </a:r>
            <a:r>
              <a:rPr lang="en-US" sz="2400" dirty="0"/>
              <a:t>when </a:t>
            </a:r>
            <a:r>
              <a:rPr lang="en-US" sz="2400" b="1" dirty="0" err="1">
                <a:solidFill>
                  <a:srgbClr val="CC00CC"/>
                </a:solidFill>
              </a:rPr>
              <a:t>w.x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</a:t>
            </a:r>
            <a:r>
              <a:rPr lang="en-US" sz="2400" dirty="0">
                <a:solidFill>
                  <a:srgbClr val="CC00CC"/>
                </a:solidFill>
              </a:rPr>
              <a:t> 0</a:t>
            </a:r>
          </a:p>
          <a:p>
            <a:pPr marL="457176" lvl="1" indent="0">
              <a:buNone/>
            </a:pPr>
            <a:r>
              <a:rPr lang="en-US" sz="2400" dirty="0">
                <a:solidFill>
                  <a:srgbClr val="CC00CC"/>
                </a:solidFill>
              </a:rPr>
              <a:t>               = -1 </a:t>
            </a:r>
            <a:r>
              <a:rPr lang="en-US" sz="2400" dirty="0"/>
              <a:t>when </a:t>
            </a:r>
            <a:r>
              <a:rPr lang="en-US" sz="2400" b="1" dirty="0" err="1">
                <a:solidFill>
                  <a:srgbClr val="CC00CC"/>
                </a:solidFill>
              </a:rPr>
              <a:t>w.x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</a:rPr>
              <a:t>&lt; 0</a:t>
            </a:r>
          </a:p>
        </p:txBody>
      </p:sp>
    </p:spTree>
    <p:extLst>
      <p:ext uri="{BB962C8B-B14F-4D97-AF65-F5344CB8AC3E}">
        <p14:creationId xmlns:p14="http://schemas.microsoft.com/office/powerpoint/2010/main" val="27162100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CB7A-8B37-4A47-8601-B5552A63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8246-8077-2148-9797-32E2457A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97001"/>
            <a:ext cx="11963400" cy="4729164"/>
          </a:xfrm>
        </p:spPr>
        <p:txBody>
          <a:bodyPr/>
          <a:lstStyle/>
          <a:p>
            <a:r>
              <a:rPr lang="en-US" dirty="0"/>
              <a:t>Iterative process, select the most distinguishing/informative attribute to split on next</a:t>
            </a:r>
          </a:p>
          <a:p>
            <a:r>
              <a:rPr lang="en-US" dirty="0"/>
              <a:t>Entropy: measure uncertainty in a probability distribution</a:t>
            </a:r>
            <a:r>
              <a:rPr lang="en-US" dirty="0">
                <a:solidFill>
                  <a:srgbClr val="CC00CC"/>
                </a:solidFill>
              </a:rPr>
              <a:t> ⟨p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,…,</a:t>
            </a:r>
            <a:r>
              <a:rPr lang="en-US" dirty="0" err="1">
                <a:solidFill>
                  <a:srgbClr val="CC00CC"/>
                </a:solidFill>
              </a:rPr>
              <a:t>p</a:t>
            </a:r>
            <a:r>
              <a:rPr lang="en-US" baseline="-25000" dirty="0" err="1">
                <a:solidFill>
                  <a:srgbClr val="CC00CC"/>
                </a:solidFill>
              </a:rPr>
              <a:t>n</a:t>
            </a:r>
            <a:r>
              <a:rPr lang="en-US" dirty="0">
                <a:solidFill>
                  <a:srgbClr val="CC00CC"/>
                </a:solidFill>
              </a:rPr>
              <a:t>⟩</a:t>
            </a:r>
            <a:br>
              <a:rPr lang="en-US" dirty="0">
                <a:solidFill>
                  <a:srgbClr val="CC00CC"/>
                </a:solidFill>
              </a:rPr>
            </a:br>
            <a:r>
              <a:rPr lang="en-US" dirty="0">
                <a:solidFill>
                  <a:srgbClr val="CC00CC"/>
                </a:solidFill>
              </a:rPr>
              <a:t>H(⟨p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,…,</a:t>
            </a:r>
            <a:r>
              <a:rPr lang="en-US" dirty="0" err="1">
                <a:solidFill>
                  <a:srgbClr val="CC00CC"/>
                </a:solidFill>
              </a:rPr>
              <a:t>p</a:t>
            </a:r>
            <a:r>
              <a:rPr lang="en-US" baseline="-25000" dirty="0" err="1">
                <a:solidFill>
                  <a:srgbClr val="CC00CC"/>
                </a:solidFill>
              </a:rPr>
              <a:t>n</a:t>
            </a:r>
            <a:r>
              <a:rPr lang="en-US" dirty="0">
                <a:solidFill>
                  <a:srgbClr val="CC00CC"/>
                </a:solidFill>
              </a:rPr>
              <a:t>⟩) = _____________ 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Quiz: Higher entropy means _____ uncertainty.</a:t>
            </a:r>
            <a:br>
              <a:rPr lang="en-US" dirty="0">
                <a:solidFill>
                  <a:srgbClr val="CC00CC"/>
                </a:solidFill>
              </a:rPr>
            </a:br>
            <a:r>
              <a:rPr lang="en-US" dirty="0">
                <a:solidFill>
                  <a:srgbClr val="CC00CC"/>
                </a:solidFill>
              </a:rPr>
              <a:t>A. more </a:t>
            </a:r>
            <a:br>
              <a:rPr lang="en-US" dirty="0">
                <a:solidFill>
                  <a:srgbClr val="CC00CC"/>
                </a:solidFill>
              </a:rPr>
            </a:br>
            <a:r>
              <a:rPr lang="en-US" dirty="0">
                <a:solidFill>
                  <a:srgbClr val="CC00CC"/>
                </a:solidFill>
              </a:rPr>
              <a:t>B. less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2114" y="1371600"/>
            <a:ext cx="544850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Dear Stuart, I wanted to let you know</a:t>
            </a:r>
          </a:p>
          <a:p>
            <a:r>
              <a:rPr lang="en-US" dirty="0">
                <a:latin typeface="Courier"/>
                <a:cs typeface="Courier"/>
              </a:rPr>
              <a:t>that I have decided to leave </a:t>
            </a:r>
            <a:r>
              <a:rPr lang="en-US" dirty="0" err="1">
                <a:latin typeface="Courier"/>
                <a:cs typeface="Courier"/>
              </a:rPr>
              <a:t>Macrosoft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and return to academia. The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money</a:t>
            </a:r>
            <a:r>
              <a:rPr lang="en-US" dirty="0">
                <a:latin typeface="Courier"/>
                <a:cs typeface="Courier"/>
              </a:rPr>
              <a:t> is</a:t>
            </a:r>
          </a:p>
          <a:p>
            <a:r>
              <a:rPr lang="en-US" dirty="0">
                <a:latin typeface="Courier"/>
                <a:cs typeface="Courier"/>
              </a:rPr>
              <a:t>is great here but I prefer to be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free</a:t>
            </a:r>
          </a:p>
          <a:p>
            <a:r>
              <a:rPr lang="en-US" dirty="0">
                <a:latin typeface="Courier"/>
                <a:cs typeface="Courier"/>
              </a:rPr>
              <a:t>to pursue more interesting research</a:t>
            </a:r>
          </a:p>
          <a:p>
            <a:r>
              <a:rPr lang="en-US" dirty="0">
                <a:latin typeface="Courier"/>
                <a:cs typeface="Courier"/>
              </a:rPr>
              <a:t>and I </a:t>
            </a:r>
            <a:r>
              <a:rPr lang="en-US" i="1" dirty="0">
                <a:latin typeface="Courier"/>
                <a:cs typeface="Courier"/>
              </a:rPr>
              <a:t>really</a:t>
            </a:r>
            <a:r>
              <a:rPr lang="en-US" dirty="0">
                <a:latin typeface="Courier"/>
                <a:cs typeface="Courier"/>
              </a:rPr>
              <a:t> love teaching</a:t>
            </a:r>
          </a:p>
          <a:p>
            <a:r>
              <a:rPr lang="en-US" dirty="0">
                <a:latin typeface="Courier"/>
                <a:cs typeface="Courier"/>
              </a:rPr>
              <a:t>undergraduates! Do I need to finish</a:t>
            </a:r>
          </a:p>
          <a:p>
            <a:r>
              <a:rPr lang="en-US" dirty="0">
                <a:latin typeface="Courier"/>
                <a:cs typeface="Courier"/>
              </a:rPr>
              <a:t>my BA first before applying?</a:t>
            </a:r>
          </a:p>
          <a:p>
            <a:r>
              <a:rPr lang="en-US" dirty="0">
                <a:latin typeface="Courier"/>
                <a:cs typeface="Courier"/>
              </a:rPr>
              <a:t>Best wishes</a:t>
            </a:r>
          </a:p>
          <a:p>
            <a:r>
              <a:rPr lang="en-US" dirty="0">
                <a:latin typeface="Courier"/>
                <a:cs typeface="Courier"/>
              </a:rPr>
              <a:t>Bill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53000" y="1754188"/>
            <a:ext cx="1676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w</a:t>
            </a:r>
            <a:r>
              <a:rPr lang="en-US" sz="2000" baseline="-25000" dirty="0">
                <a:solidFill>
                  <a:srgbClr val="CC00CC"/>
                </a:solidFill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   : -3</a:t>
            </a:r>
          </a:p>
          <a:p>
            <a:r>
              <a:rPr lang="en-US" sz="2000" dirty="0" err="1">
                <a:solidFill>
                  <a:srgbClr val="CC00CC"/>
                </a:solidFill>
                <a:latin typeface="Courier New" pitchFamily="49" charset="0"/>
              </a:rPr>
              <a:t>w</a:t>
            </a:r>
            <a:r>
              <a:rPr lang="en-US" sz="2000" baseline="-25000" dirty="0" err="1">
                <a:solidFill>
                  <a:srgbClr val="CC00CC"/>
                </a:solidFill>
                <a:latin typeface="Courier New" pitchFamily="49" charset="0"/>
              </a:rPr>
              <a:t>free</a:t>
            </a:r>
            <a:r>
              <a:rPr lang="en-US" sz="2000" dirty="0">
                <a:latin typeface="Courier New" pitchFamily="49" charset="0"/>
              </a:rPr>
              <a:t>  :  4</a:t>
            </a:r>
          </a:p>
          <a:p>
            <a:r>
              <a:rPr lang="en-US" sz="2000" dirty="0" err="1">
                <a:solidFill>
                  <a:srgbClr val="CC00CC"/>
                </a:solidFill>
                <a:latin typeface="Courier New" pitchFamily="49" charset="0"/>
              </a:rPr>
              <a:t>w</a:t>
            </a:r>
            <a:r>
              <a:rPr lang="en-US" sz="2000" baseline="-25000" dirty="0" err="1">
                <a:solidFill>
                  <a:srgbClr val="CC00CC"/>
                </a:solidFill>
                <a:latin typeface="Courier New" pitchFamily="49" charset="0"/>
              </a:rPr>
              <a:t>money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ourier New" pitchFamily="49" charset="0"/>
              </a:rPr>
              <a:t>: 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" y="1295400"/>
            <a:ext cx="4953000" cy="3354388"/>
            <a:chOff x="4648200" y="2971800"/>
            <a:chExt cx="4953000" cy="3354388"/>
          </a:xfrm>
        </p:grpSpPr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8229600" y="5729288"/>
              <a:ext cx="13716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free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648200" y="2971800"/>
              <a:ext cx="4038600" cy="3354388"/>
              <a:chOff x="4648200" y="2971800"/>
              <a:chExt cx="4038600" cy="3354388"/>
            </a:xfrm>
          </p:grpSpPr>
          <p:sp>
            <p:nvSpPr>
              <p:cNvPr id="9" name="Text Box 16"/>
              <p:cNvSpPr txBox="1">
                <a:spLocks noChangeArrowheads="1"/>
              </p:cNvSpPr>
              <p:nvPr/>
            </p:nvSpPr>
            <p:spPr bwMode="auto">
              <a:xfrm rot="-5400000">
                <a:off x="5212557" y="3474243"/>
                <a:ext cx="1371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/>
                    <a:cs typeface="Calibri"/>
                  </a:rPr>
                  <a:t>money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648200" y="3505200"/>
                <a:ext cx="4038600" cy="2820988"/>
                <a:chOff x="4724400" y="3505200"/>
                <a:chExt cx="4038600" cy="2820988"/>
              </a:xfrm>
            </p:grpSpPr>
            <p:sp>
              <p:nvSpPr>
                <p:cNvPr id="11" name="Line 6"/>
                <p:cNvSpPr>
                  <a:spLocks noChangeShapeType="1"/>
                </p:cNvSpPr>
                <p:nvPr/>
              </p:nvSpPr>
              <p:spPr bwMode="auto">
                <a:xfrm>
                  <a:off x="6400800" y="5638800"/>
                  <a:ext cx="23622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6400800" y="3505200"/>
                  <a:ext cx="0" cy="2133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48400" y="5638800"/>
                  <a:ext cx="3810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1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315200" y="5638800"/>
                  <a:ext cx="3810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1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096000" y="5424488"/>
                  <a:ext cx="381000" cy="3667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96000" y="4572000"/>
                  <a:ext cx="3810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096000" y="3595688"/>
                  <a:ext cx="381000" cy="3667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2</a:t>
                  </a:r>
                </a:p>
              </p:txBody>
            </p:sp>
            <p:sp>
              <p:nvSpPr>
                <p:cNvPr id="18" name="Freeform 13"/>
                <p:cNvSpPr>
                  <a:spLocks/>
                </p:cNvSpPr>
                <p:nvPr/>
              </p:nvSpPr>
              <p:spPr bwMode="auto">
                <a:xfrm rot="-1185043">
                  <a:off x="5791200" y="3962400"/>
                  <a:ext cx="1117600" cy="2363788"/>
                </a:xfrm>
                <a:custGeom>
                  <a:avLst/>
                  <a:gdLst>
                    <a:gd name="T0" fmla="*/ 2147483647 w 1510"/>
                    <a:gd name="T1" fmla="*/ 0 h 1197"/>
                    <a:gd name="T2" fmla="*/ 2147483647 w 1510"/>
                    <a:gd name="T3" fmla="*/ 2147483647 h 1197"/>
                    <a:gd name="T4" fmla="*/ 2147483647 w 1510"/>
                    <a:gd name="T5" fmla="*/ 2147483647 h 1197"/>
                    <a:gd name="T6" fmla="*/ 0 w 1510"/>
                    <a:gd name="T7" fmla="*/ 2147483647 h 1197"/>
                    <a:gd name="T8" fmla="*/ 2147483647 w 1510"/>
                    <a:gd name="T9" fmla="*/ 0 h 11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10"/>
                    <a:gd name="T16" fmla="*/ 0 h 1197"/>
                    <a:gd name="T17" fmla="*/ 1510 w 1510"/>
                    <a:gd name="T18" fmla="*/ 1197 h 11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10" h="1197">
                      <a:moveTo>
                        <a:pt x="1139" y="0"/>
                      </a:moveTo>
                      <a:lnTo>
                        <a:pt x="1510" y="1197"/>
                      </a:lnTo>
                      <a:lnTo>
                        <a:pt x="77" y="1101"/>
                      </a:lnTo>
                      <a:lnTo>
                        <a:pt x="0" y="3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3B00">
                        <a:alpha val="0"/>
                      </a:srgbClr>
                    </a:gs>
                    <a:gs pos="100000">
                      <a:srgbClr val="008000">
                        <a:alpha val="50000"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 rot="-646224">
                  <a:off x="6446838" y="3852863"/>
                  <a:ext cx="647700" cy="23098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010400" y="4114800"/>
                  <a:ext cx="13716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CC00CC"/>
                      </a:solidFill>
                      <a:latin typeface="Calibri"/>
                      <a:cs typeface="Calibri"/>
                    </a:rPr>
                    <a:t>y=1  </a:t>
                  </a:r>
                  <a:r>
                    <a:rPr lang="en-US" dirty="0">
                      <a:latin typeface="Calibri"/>
                      <a:cs typeface="Calibri"/>
                    </a:rPr>
                    <a:t>(SPAM)</a:t>
                  </a:r>
                </a:p>
              </p:txBody>
            </p:sp>
            <p:sp>
              <p:nvSpPr>
                <p:cNvPr id="2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724400" y="5562600"/>
                  <a:ext cx="13716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CC00CC"/>
                      </a:solidFill>
                      <a:latin typeface="Calibri"/>
                      <a:cs typeface="Calibri"/>
                    </a:rPr>
                    <a:t>y=0 </a:t>
                  </a:r>
                  <a:r>
                    <a:rPr lang="en-US" dirty="0">
                      <a:latin typeface="Calibri"/>
                      <a:cs typeface="Calibri"/>
                    </a:rPr>
                    <a:t>(HAM)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 rot="3793198">
                  <a:off x="6346747" y="4563040"/>
                  <a:ext cx="9468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kern="0" dirty="0" err="1">
                      <a:solidFill>
                        <a:srgbClr val="CC00CC"/>
                      </a:solidFill>
                      <a:latin typeface="Calibri" pitchFamily="34" charset="0"/>
                    </a:rPr>
                    <a:t>w.x</a:t>
                  </a:r>
                  <a:r>
                    <a:rPr lang="en-US" sz="2400" kern="0" dirty="0">
                      <a:solidFill>
                        <a:srgbClr val="CC00CC"/>
                      </a:solidFill>
                      <a:latin typeface="Calibri" pitchFamily="34" charset="0"/>
                    </a:rPr>
                    <a:t>=0</a:t>
                  </a:r>
                  <a:r>
                    <a:rPr lang="en-US" sz="2400" kern="0" dirty="0">
                      <a:solidFill>
                        <a:srgbClr val="333399"/>
                      </a:solidFill>
                      <a:latin typeface="Calibri" pitchFamily="34" charset="0"/>
                    </a:rPr>
                    <a:t> </a:t>
                  </a:r>
                  <a:endParaRPr lang="en-US" dirty="0"/>
                </a:p>
              </p:txBody>
            </p:sp>
          </p:grpSp>
        </p:grp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953000" y="3022937"/>
            <a:ext cx="1676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   :  1</a:t>
            </a:r>
          </a:p>
          <a:p>
            <a:r>
              <a:rPr lang="en-US" sz="2000" dirty="0" err="1">
                <a:solidFill>
                  <a:srgbClr val="CC00CC"/>
                </a:solidFill>
                <a:latin typeface="Courier New" pitchFamily="49" charset="0"/>
              </a:rPr>
              <a:t>x</a:t>
            </a:r>
            <a:r>
              <a:rPr lang="en-US" sz="2000" baseline="-25000" dirty="0" err="1">
                <a:solidFill>
                  <a:srgbClr val="CC00CC"/>
                </a:solidFill>
                <a:latin typeface="Courier New" pitchFamily="49" charset="0"/>
              </a:rPr>
              <a:t>free</a:t>
            </a:r>
            <a:r>
              <a:rPr lang="en-US" sz="2000" dirty="0">
                <a:latin typeface="Courier New" pitchFamily="49" charset="0"/>
              </a:rPr>
              <a:t>  :  1</a:t>
            </a:r>
          </a:p>
          <a:p>
            <a:r>
              <a:rPr lang="en-US" sz="2000" dirty="0" err="1">
                <a:solidFill>
                  <a:srgbClr val="CC00CC"/>
                </a:solidFill>
                <a:latin typeface="Courier New" pitchFamily="49" charset="0"/>
              </a:rPr>
              <a:t>x</a:t>
            </a:r>
            <a:r>
              <a:rPr lang="en-US" sz="2000" baseline="-25000" dirty="0" err="1">
                <a:solidFill>
                  <a:srgbClr val="CC00CC"/>
                </a:solidFill>
                <a:latin typeface="Courier New" pitchFamily="49" charset="0"/>
              </a:rPr>
              <a:t>money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ourier New" pitchFamily="49" charset="0"/>
              </a:rPr>
              <a:t>:  1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953000" y="4470737"/>
            <a:ext cx="53340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CC00CC"/>
                </a:solidFill>
                <a:latin typeface="Calibri"/>
                <a:cs typeface="Calibri"/>
              </a:rPr>
              <a:t>w.x</a:t>
            </a:r>
            <a:r>
              <a:rPr lang="en-US" sz="2000" b="1" dirty="0">
                <a:solidFill>
                  <a:srgbClr val="CC00CC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= </a:t>
            </a:r>
            <a:r>
              <a:rPr lang="en-US" sz="2000" dirty="0">
                <a:latin typeface="Courier New" pitchFamily="49" charset="0"/>
              </a:rPr>
              <a:t>-3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1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 +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4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1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 +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2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1</a:t>
            </a:r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2971800" y="2971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5257800"/>
            <a:ext cx="3733800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29" lvl="2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</a:pPr>
            <a:r>
              <a:rPr lang="en-US" sz="2400" b="1" kern="0" dirty="0">
                <a:solidFill>
                  <a:srgbClr val="CC00CC"/>
                </a:solidFill>
                <a:latin typeface="Calibri" pitchFamily="34" charset="0"/>
              </a:rPr>
              <a:t>w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</a:rPr>
              <a:t> 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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</a:rPr>
              <a:t> </a:t>
            </a:r>
            <a:r>
              <a:rPr lang="en-US" sz="2400" b="1" kern="0" dirty="0">
                <a:solidFill>
                  <a:srgbClr val="CC00CC"/>
                </a:solidFill>
                <a:latin typeface="Calibri" pitchFamily="34" charset="0"/>
              </a:rPr>
              <a:t>w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</a:rPr>
              <a:t> + 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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</a:rPr>
              <a:t> (y – </a:t>
            </a:r>
            <a:r>
              <a:rPr lang="en-US" sz="2400" kern="0" dirty="0" err="1">
                <a:solidFill>
                  <a:srgbClr val="CC00CC"/>
                </a:solidFill>
                <a:latin typeface="Calibri" pitchFamily="34" charset="0"/>
              </a:rPr>
              <a:t>h</a:t>
            </a:r>
            <a:r>
              <a:rPr lang="en-US" sz="2400" b="1" kern="0" baseline="-25000" dirty="0" err="1">
                <a:solidFill>
                  <a:srgbClr val="CC00CC"/>
                </a:solidFill>
                <a:latin typeface="Calibri" pitchFamily="34" charset="0"/>
              </a:rPr>
              <a:t>w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</a:rPr>
              <a:t>(</a:t>
            </a:r>
            <a:r>
              <a:rPr lang="en-US" sz="2400" b="1" kern="0" dirty="0">
                <a:solidFill>
                  <a:srgbClr val="CC00CC"/>
                </a:solidFill>
                <a:latin typeface="Calibri" pitchFamily="34" charset="0"/>
              </a:rPr>
              <a:t>x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</a:rPr>
              <a:t>)) </a:t>
            </a:r>
            <a:r>
              <a:rPr lang="en-US" sz="2400" b="1" kern="0" dirty="0">
                <a:solidFill>
                  <a:srgbClr val="CC00CC"/>
                </a:solidFill>
                <a:latin typeface="Calibri" pitchFamily="34" charset="0"/>
              </a:rPr>
              <a:t>x</a:t>
            </a:r>
          </a:p>
          <a:p>
            <a:pPr marL="400029" lvl="2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</a:pP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 = 0.5</a:t>
            </a:r>
            <a:endParaRPr lang="en-US" sz="2400" kern="0" dirty="0">
              <a:solidFill>
                <a:srgbClr val="CC00CC"/>
              </a:solidFill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3000" y="5257800"/>
            <a:ext cx="5410200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29" lvl="2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</a:pPr>
            <a:r>
              <a:rPr lang="en-US" sz="2400" b="1" kern="0" dirty="0">
                <a:solidFill>
                  <a:srgbClr val="CC00CC"/>
                </a:solidFill>
                <a:latin typeface="Calibri" pitchFamily="34" charset="0"/>
              </a:rPr>
              <a:t>w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</a:rPr>
              <a:t> 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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</a:rPr>
              <a:t> (-3,4,2) + 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0.5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</a:rPr>
              <a:t> (0 – 1) (1,1,1)</a:t>
            </a:r>
          </a:p>
          <a:p>
            <a:pPr marL="400029" lvl="2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</a:pPr>
            <a:r>
              <a:rPr lang="en-US" sz="2400" kern="0" dirty="0">
                <a:solidFill>
                  <a:srgbClr val="CC00CC"/>
                </a:solidFill>
                <a:latin typeface="Calibri" pitchFamily="34" charset="0"/>
              </a:rPr>
              <a:t>         = (-3.5,3.5,1.5)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rot="20953776">
            <a:off x="2109121" y="1018579"/>
            <a:ext cx="963358" cy="39064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glow rad="101600">
              <a:srgbClr val="01FF08">
                <a:alpha val="75000"/>
              </a:srgbClr>
            </a:glo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Perceptron convergence theorem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8407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learning problem is </a:t>
            </a:r>
            <a:r>
              <a:rPr lang="en-US" sz="2400" b="1" i="1" dirty="0">
                <a:solidFill>
                  <a:srgbClr val="FF0000"/>
                </a:solidFill>
              </a:rPr>
              <a:t>linearly separable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there is some hyperplane exactly separating positive from negative examples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Convergence: if the training data are </a:t>
            </a:r>
            <a:r>
              <a:rPr lang="en-US" sz="2400" b="1" i="1" dirty="0">
                <a:solidFill>
                  <a:srgbClr val="0000FF"/>
                </a:solidFill>
              </a:rPr>
              <a:t>separable</a:t>
            </a:r>
            <a:r>
              <a:rPr lang="en-US" sz="2400" dirty="0"/>
              <a:t>, perceptron learning applied repeatedly to the training set will eventually converge to a perfect separator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9310688" y="47117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8777288" y="4787900"/>
            <a:ext cx="1981200" cy="1600200"/>
            <a:chOff x="3364" y="2169"/>
            <a:chExt cx="1248" cy="1008"/>
          </a:xfrm>
        </p:grpSpPr>
        <p:sp>
          <p:nvSpPr>
            <p:cNvPr id="26660" name="Line 6"/>
            <p:cNvSpPr>
              <a:spLocks noChangeShapeType="1"/>
            </p:cNvSpPr>
            <p:nvPr/>
          </p:nvSpPr>
          <p:spPr bwMode="auto">
            <a:xfrm>
              <a:off x="3604" y="260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1" name="Group 7"/>
            <p:cNvGrpSpPr>
              <a:grpSpLocks/>
            </p:cNvGrpSpPr>
            <p:nvPr/>
          </p:nvGrpSpPr>
          <p:grpSpPr bwMode="auto">
            <a:xfrm>
              <a:off x="4324" y="2409"/>
              <a:ext cx="96" cy="96"/>
              <a:chOff x="5040" y="1392"/>
              <a:chExt cx="96" cy="96"/>
            </a:xfrm>
          </p:grpSpPr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62" name="Line 10"/>
            <p:cNvSpPr>
              <a:spLocks noChangeShapeType="1"/>
            </p:cNvSpPr>
            <p:nvPr/>
          </p:nvSpPr>
          <p:spPr bwMode="auto">
            <a:xfrm>
              <a:off x="3604" y="288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1"/>
            <p:cNvSpPr>
              <a:spLocks noChangeShapeType="1"/>
            </p:cNvSpPr>
            <p:nvPr/>
          </p:nvSpPr>
          <p:spPr bwMode="auto">
            <a:xfrm>
              <a:off x="3988" y="293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12"/>
            <p:cNvSpPr>
              <a:spLocks noChangeShapeType="1"/>
            </p:cNvSpPr>
            <p:nvPr/>
          </p:nvSpPr>
          <p:spPr bwMode="auto">
            <a:xfrm>
              <a:off x="3364" y="269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13"/>
            <p:cNvSpPr>
              <a:spLocks noChangeShapeType="1"/>
            </p:cNvSpPr>
            <p:nvPr/>
          </p:nvSpPr>
          <p:spPr bwMode="auto">
            <a:xfrm>
              <a:off x="3604" y="236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6" name="Group 14"/>
            <p:cNvGrpSpPr>
              <a:grpSpLocks/>
            </p:cNvGrpSpPr>
            <p:nvPr/>
          </p:nvGrpSpPr>
          <p:grpSpPr bwMode="auto">
            <a:xfrm>
              <a:off x="4420" y="2697"/>
              <a:ext cx="96" cy="96"/>
              <a:chOff x="5040" y="1392"/>
              <a:chExt cx="96" cy="96"/>
            </a:xfrm>
          </p:grpSpPr>
          <p:sp>
            <p:nvSpPr>
              <p:cNvPr id="26680" name="Line 15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Line 16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7" name="Group 17"/>
            <p:cNvGrpSpPr>
              <a:grpSpLocks/>
            </p:cNvGrpSpPr>
            <p:nvPr/>
          </p:nvGrpSpPr>
          <p:grpSpPr bwMode="auto">
            <a:xfrm>
              <a:off x="4084" y="2361"/>
              <a:ext cx="96" cy="96"/>
              <a:chOff x="5040" y="1392"/>
              <a:chExt cx="96" cy="96"/>
            </a:xfrm>
          </p:grpSpPr>
          <p:sp>
            <p:nvSpPr>
              <p:cNvPr id="26678" name="Line 1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Line 1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8" name="Group 20"/>
            <p:cNvGrpSpPr>
              <a:grpSpLocks/>
            </p:cNvGrpSpPr>
            <p:nvPr/>
          </p:nvGrpSpPr>
          <p:grpSpPr bwMode="auto">
            <a:xfrm>
              <a:off x="4132" y="2169"/>
              <a:ext cx="96" cy="96"/>
              <a:chOff x="5040" y="1392"/>
              <a:chExt cx="96" cy="96"/>
            </a:xfrm>
          </p:grpSpPr>
          <p:sp>
            <p:nvSpPr>
              <p:cNvPr id="26676" name="Line 2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2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9" name="Group 23"/>
            <p:cNvGrpSpPr>
              <a:grpSpLocks/>
            </p:cNvGrpSpPr>
            <p:nvPr/>
          </p:nvGrpSpPr>
          <p:grpSpPr bwMode="auto">
            <a:xfrm>
              <a:off x="4420" y="2217"/>
              <a:ext cx="96" cy="96"/>
              <a:chOff x="5040" y="1392"/>
              <a:chExt cx="96" cy="96"/>
            </a:xfrm>
          </p:grpSpPr>
          <p:sp>
            <p:nvSpPr>
              <p:cNvPr id="26674" name="Line 2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Line 2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0" name="Group 26"/>
            <p:cNvGrpSpPr>
              <a:grpSpLocks/>
            </p:cNvGrpSpPr>
            <p:nvPr/>
          </p:nvGrpSpPr>
          <p:grpSpPr bwMode="auto">
            <a:xfrm>
              <a:off x="3652" y="3081"/>
              <a:ext cx="96" cy="96"/>
              <a:chOff x="5040" y="1392"/>
              <a:chExt cx="96" cy="96"/>
            </a:xfrm>
          </p:grpSpPr>
          <p:sp>
            <p:nvSpPr>
              <p:cNvPr id="26672" name="Line 2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Line 2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1" name="Line 29"/>
            <p:cNvSpPr>
              <a:spLocks noChangeShapeType="1"/>
            </p:cNvSpPr>
            <p:nvPr/>
          </p:nvSpPr>
          <p:spPr bwMode="auto">
            <a:xfrm>
              <a:off x="4516" y="2505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0" name="Line 30"/>
          <p:cNvSpPr>
            <a:spLocks noChangeShapeType="1"/>
          </p:cNvSpPr>
          <p:nvPr/>
        </p:nvSpPr>
        <p:spPr bwMode="auto">
          <a:xfrm>
            <a:off x="9296400" y="21082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31" name="Group 31"/>
          <p:cNvGrpSpPr>
            <a:grpSpLocks/>
          </p:cNvGrpSpPr>
          <p:nvPr/>
        </p:nvGrpSpPr>
        <p:grpSpPr bwMode="auto">
          <a:xfrm>
            <a:off x="8763000" y="2184400"/>
            <a:ext cx="2032000" cy="1570037"/>
            <a:chOff x="1065" y="2179"/>
            <a:chExt cx="1280" cy="989"/>
          </a:xfrm>
        </p:grpSpPr>
        <p:sp>
          <p:nvSpPr>
            <p:cNvPr id="26636" name="Line 32"/>
            <p:cNvSpPr>
              <a:spLocks noChangeShapeType="1"/>
            </p:cNvSpPr>
            <p:nvPr/>
          </p:nvSpPr>
          <p:spPr bwMode="auto">
            <a:xfrm>
              <a:off x="1305" y="261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7" name="Group 33"/>
            <p:cNvGrpSpPr>
              <a:grpSpLocks/>
            </p:cNvGrpSpPr>
            <p:nvPr/>
          </p:nvGrpSpPr>
          <p:grpSpPr bwMode="auto">
            <a:xfrm>
              <a:off x="2025" y="2419"/>
              <a:ext cx="96" cy="96"/>
              <a:chOff x="5040" y="1392"/>
              <a:chExt cx="96" cy="96"/>
            </a:xfrm>
          </p:grpSpPr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8" name="Line 36"/>
            <p:cNvSpPr>
              <a:spLocks noChangeShapeType="1"/>
            </p:cNvSpPr>
            <p:nvPr/>
          </p:nvSpPr>
          <p:spPr bwMode="auto">
            <a:xfrm>
              <a:off x="1305" y="289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37"/>
            <p:cNvSpPr>
              <a:spLocks noChangeShapeType="1"/>
            </p:cNvSpPr>
            <p:nvPr/>
          </p:nvSpPr>
          <p:spPr bwMode="auto">
            <a:xfrm>
              <a:off x="1689" y="294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38"/>
            <p:cNvSpPr>
              <a:spLocks noChangeShapeType="1"/>
            </p:cNvSpPr>
            <p:nvPr/>
          </p:nvSpPr>
          <p:spPr bwMode="auto">
            <a:xfrm>
              <a:off x="1065" y="270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39"/>
            <p:cNvSpPr>
              <a:spLocks noChangeShapeType="1"/>
            </p:cNvSpPr>
            <p:nvPr/>
          </p:nvSpPr>
          <p:spPr bwMode="auto">
            <a:xfrm>
              <a:off x="1305" y="237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42" name="Group 40"/>
            <p:cNvGrpSpPr>
              <a:grpSpLocks/>
            </p:cNvGrpSpPr>
            <p:nvPr/>
          </p:nvGrpSpPr>
          <p:grpSpPr bwMode="auto">
            <a:xfrm>
              <a:off x="2121" y="2707"/>
              <a:ext cx="96" cy="96"/>
              <a:chOff x="5040" y="1392"/>
              <a:chExt cx="96" cy="96"/>
            </a:xfrm>
          </p:grpSpPr>
          <p:sp>
            <p:nvSpPr>
              <p:cNvPr id="26656" name="Line 4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4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3" name="Group 43"/>
            <p:cNvGrpSpPr>
              <a:grpSpLocks/>
            </p:cNvGrpSpPr>
            <p:nvPr/>
          </p:nvGrpSpPr>
          <p:grpSpPr bwMode="auto">
            <a:xfrm>
              <a:off x="1785" y="2371"/>
              <a:ext cx="96" cy="96"/>
              <a:chOff x="5040" y="1392"/>
              <a:chExt cx="96" cy="96"/>
            </a:xfrm>
          </p:grpSpPr>
          <p:sp>
            <p:nvSpPr>
              <p:cNvPr id="26654" name="Line 4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Line 4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4" name="Group 46"/>
            <p:cNvGrpSpPr>
              <a:grpSpLocks/>
            </p:cNvGrpSpPr>
            <p:nvPr/>
          </p:nvGrpSpPr>
          <p:grpSpPr bwMode="auto">
            <a:xfrm>
              <a:off x="1833" y="2179"/>
              <a:ext cx="96" cy="96"/>
              <a:chOff x="5040" y="1392"/>
              <a:chExt cx="96" cy="96"/>
            </a:xfrm>
          </p:grpSpPr>
          <p:sp>
            <p:nvSpPr>
              <p:cNvPr id="26652" name="Line 4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Line 4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5" name="Group 49"/>
            <p:cNvGrpSpPr>
              <a:grpSpLocks/>
            </p:cNvGrpSpPr>
            <p:nvPr/>
          </p:nvGrpSpPr>
          <p:grpSpPr bwMode="auto">
            <a:xfrm>
              <a:off x="2121" y="2227"/>
              <a:ext cx="96" cy="96"/>
              <a:chOff x="5040" y="1392"/>
              <a:chExt cx="96" cy="96"/>
            </a:xfrm>
          </p:grpSpPr>
          <p:sp>
            <p:nvSpPr>
              <p:cNvPr id="26650" name="Line 50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51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6" name="Group 52"/>
            <p:cNvGrpSpPr>
              <a:grpSpLocks/>
            </p:cNvGrpSpPr>
            <p:nvPr/>
          </p:nvGrpSpPr>
          <p:grpSpPr bwMode="auto">
            <a:xfrm>
              <a:off x="2249" y="2471"/>
              <a:ext cx="96" cy="96"/>
              <a:chOff x="5040" y="1392"/>
              <a:chExt cx="96" cy="96"/>
            </a:xfrm>
          </p:grpSpPr>
          <p:sp>
            <p:nvSpPr>
              <p:cNvPr id="26648" name="Line 53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Line 54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7" name="Line 55"/>
            <p:cNvSpPr>
              <a:spLocks noChangeShapeType="1"/>
            </p:cNvSpPr>
            <p:nvPr/>
          </p:nvSpPr>
          <p:spPr bwMode="auto">
            <a:xfrm>
              <a:off x="1404" y="3168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2" name="Text Box 56"/>
          <p:cNvSpPr txBox="1">
            <a:spLocks noChangeArrowheads="1"/>
          </p:cNvSpPr>
          <p:nvPr/>
        </p:nvSpPr>
        <p:spPr bwMode="auto">
          <a:xfrm>
            <a:off x="9036050" y="1371600"/>
            <a:ext cx="184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Separable</a:t>
            </a:r>
          </a:p>
        </p:txBody>
      </p:sp>
      <p:sp>
        <p:nvSpPr>
          <p:cNvPr id="26633" name="Text Box 57"/>
          <p:cNvSpPr txBox="1">
            <a:spLocks noChangeArrowheads="1"/>
          </p:cNvSpPr>
          <p:nvPr/>
        </p:nvSpPr>
        <p:spPr bwMode="auto">
          <a:xfrm>
            <a:off x="9067800" y="3983037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Non-Separable</a:t>
            </a:r>
          </a:p>
        </p:txBody>
      </p:sp>
    </p:spTree>
    <p:extLst>
      <p:ext uri="{BB962C8B-B14F-4D97-AF65-F5344CB8AC3E}">
        <p14:creationId xmlns:p14="http://schemas.microsoft.com/office/powerpoint/2010/main" val="2344983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Earthquakes </a:t>
            </a:r>
            <a:r>
              <a:rPr lang="en-US" dirty="0" err="1"/>
              <a:t>vs</a:t>
            </a:r>
            <a:r>
              <a:rPr lang="en-US" dirty="0"/>
              <a:t> nuclear explosions</a:t>
            </a:r>
          </a:p>
        </p:txBody>
      </p:sp>
      <p:pic>
        <p:nvPicPr>
          <p:cNvPr id="4" name="Picture 3" descr="earthquake-pap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572"/>
            <a:ext cx="6383371" cy="4461846"/>
          </a:xfrm>
          <a:prstGeom prst="rect">
            <a:avLst/>
          </a:prstGeom>
        </p:spPr>
      </p:pic>
      <p:pic>
        <p:nvPicPr>
          <p:cNvPr id="5" name="Picture 4" descr="perceptron-earthquake-training-error-curv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08" y="2092572"/>
            <a:ext cx="5943600" cy="4128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6397286"/>
            <a:ext cx="500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63 examples, 657 updates required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1954" y="1078418"/>
            <a:ext cx="2538895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854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Perceptron convergence theorem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learning problem is </a:t>
            </a:r>
            <a:r>
              <a:rPr lang="en-US" sz="2400" b="1" i="1" dirty="0">
                <a:solidFill>
                  <a:srgbClr val="FF0000"/>
                </a:solidFill>
              </a:rPr>
              <a:t>linearly separable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there is some </a:t>
            </a:r>
            <a:r>
              <a:rPr lang="en-US" sz="2400" dirty="0" err="1"/>
              <a:t>hyperplane</a:t>
            </a:r>
            <a:r>
              <a:rPr lang="en-US" sz="2400" dirty="0"/>
              <a:t> exactly separating +</a:t>
            </a:r>
            <a:r>
              <a:rPr lang="en-US" sz="2400" dirty="0" err="1"/>
              <a:t>ve</a:t>
            </a:r>
            <a:r>
              <a:rPr lang="en-US" sz="2400" dirty="0"/>
              <a:t> from –</a:t>
            </a:r>
            <a:r>
              <a:rPr lang="en-US" sz="2400" dirty="0" err="1"/>
              <a:t>ve</a:t>
            </a:r>
            <a:r>
              <a:rPr lang="en-US" sz="2400" dirty="0"/>
              <a:t> examples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Convergence: if the training data are separable, perceptron learning applied repeatedly to the training set will eventually converge to a perfect separator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Convergence: if the training data are </a:t>
            </a:r>
            <a:r>
              <a:rPr lang="en-US" sz="2400" b="1" i="1" dirty="0">
                <a:solidFill>
                  <a:srgbClr val="0000FF"/>
                </a:solidFill>
              </a:rPr>
              <a:t>non-separable</a:t>
            </a:r>
            <a:r>
              <a:rPr lang="en-US" sz="2400" dirty="0"/>
              <a:t>, perceptron learning will converge to a minimum-error solution provided the learning rate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2400" dirty="0"/>
              <a:t> is decayed appropriately (e.g.,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=1/t</a:t>
            </a:r>
            <a:r>
              <a:rPr lang="en-US" sz="2400" dirty="0"/>
              <a:t>)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9310688" y="47117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8777288" y="4787900"/>
            <a:ext cx="1981200" cy="1600200"/>
            <a:chOff x="3364" y="2169"/>
            <a:chExt cx="1248" cy="1008"/>
          </a:xfrm>
        </p:grpSpPr>
        <p:sp>
          <p:nvSpPr>
            <p:cNvPr id="26660" name="Line 6"/>
            <p:cNvSpPr>
              <a:spLocks noChangeShapeType="1"/>
            </p:cNvSpPr>
            <p:nvPr/>
          </p:nvSpPr>
          <p:spPr bwMode="auto">
            <a:xfrm>
              <a:off x="3604" y="260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1" name="Group 7"/>
            <p:cNvGrpSpPr>
              <a:grpSpLocks/>
            </p:cNvGrpSpPr>
            <p:nvPr/>
          </p:nvGrpSpPr>
          <p:grpSpPr bwMode="auto">
            <a:xfrm>
              <a:off x="4324" y="2409"/>
              <a:ext cx="96" cy="96"/>
              <a:chOff x="5040" y="1392"/>
              <a:chExt cx="96" cy="96"/>
            </a:xfrm>
          </p:grpSpPr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62" name="Line 10"/>
            <p:cNvSpPr>
              <a:spLocks noChangeShapeType="1"/>
            </p:cNvSpPr>
            <p:nvPr/>
          </p:nvSpPr>
          <p:spPr bwMode="auto">
            <a:xfrm>
              <a:off x="3604" y="288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1"/>
            <p:cNvSpPr>
              <a:spLocks noChangeShapeType="1"/>
            </p:cNvSpPr>
            <p:nvPr/>
          </p:nvSpPr>
          <p:spPr bwMode="auto">
            <a:xfrm>
              <a:off x="3988" y="293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12"/>
            <p:cNvSpPr>
              <a:spLocks noChangeShapeType="1"/>
            </p:cNvSpPr>
            <p:nvPr/>
          </p:nvSpPr>
          <p:spPr bwMode="auto">
            <a:xfrm>
              <a:off x="3364" y="269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13"/>
            <p:cNvSpPr>
              <a:spLocks noChangeShapeType="1"/>
            </p:cNvSpPr>
            <p:nvPr/>
          </p:nvSpPr>
          <p:spPr bwMode="auto">
            <a:xfrm>
              <a:off x="3604" y="236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6" name="Group 14"/>
            <p:cNvGrpSpPr>
              <a:grpSpLocks/>
            </p:cNvGrpSpPr>
            <p:nvPr/>
          </p:nvGrpSpPr>
          <p:grpSpPr bwMode="auto">
            <a:xfrm>
              <a:off x="4420" y="2697"/>
              <a:ext cx="96" cy="96"/>
              <a:chOff x="5040" y="1392"/>
              <a:chExt cx="96" cy="96"/>
            </a:xfrm>
          </p:grpSpPr>
          <p:sp>
            <p:nvSpPr>
              <p:cNvPr id="26680" name="Line 15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Line 16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7" name="Group 17"/>
            <p:cNvGrpSpPr>
              <a:grpSpLocks/>
            </p:cNvGrpSpPr>
            <p:nvPr/>
          </p:nvGrpSpPr>
          <p:grpSpPr bwMode="auto">
            <a:xfrm>
              <a:off x="4084" y="2361"/>
              <a:ext cx="96" cy="96"/>
              <a:chOff x="5040" y="1392"/>
              <a:chExt cx="96" cy="96"/>
            </a:xfrm>
          </p:grpSpPr>
          <p:sp>
            <p:nvSpPr>
              <p:cNvPr id="26678" name="Line 1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Line 1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8" name="Group 20"/>
            <p:cNvGrpSpPr>
              <a:grpSpLocks/>
            </p:cNvGrpSpPr>
            <p:nvPr/>
          </p:nvGrpSpPr>
          <p:grpSpPr bwMode="auto">
            <a:xfrm>
              <a:off x="4132" y="2169"/>
              <a:ext cx="96" cy="96"/>
              <a:chOff x="5040" y="1392"/>
              <a:chExt cx="96" cy="96"/>
            </a:xfrm>
          </p:grpSpPr>
          <p:sp>
            <p:nvSpPr>
              <p:cNvPr id="26676" name="Line 2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2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9" name="Group 23"/>
            <p:cNvGrpSpPr>
              <a:grpSpLocks/>
            </p:cNvGrpSpPr>
            <p:nvPr/>
          </p:nvGrpSpPr>
          <p:grpSpPr bwMode="auto">
            <a:xfrm>
              <a:off x="4420" y="2217"/>
              <a:ext cx="96" cy="96"/>
              <a:chOff x="5040" y="1392"/>
              <a:chExt cx="96" cy="96"/>
            </a:xfrm>
          </p:grpSpPr>
          <p:sp>
            <p:nvSpPr>
              <p:cNvPr id="26674" name="Line 2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Line 2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0" name="Group 26"/>
            <p:cNvGrpSpPr>
              <a:grpSpLocks/>
            </p:cNvGrpSpPr>
            <p:nvPr/>
          </p:nvGrpSpPr>
          <p:grpSpPr bwMode="auto">
            <a:xfrm>
              <a:off x="3652" y="3081"/>
              <a:ext cx="96" cy="96"/>
              <a:chOff x="5040" y="1392"/>
              <a:chExt cx="96" cy="96"/>
            </a:xfrm>
          </p:grpSpPr>
          <p:sp>
            <p:nvSpPr>
              <p:cNvPr id="26672" name="Line 2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Line 2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1" name="Line 29"/>
            <p:cNvSpPr>
              <a:spLocks noChangeShapeType="1"/>
            </p:cNvSpPr>
            <p:nvPr/>
          </p:nvSpPr>
          <p:spPr bwMode="auto">
            <a:xfrm>
              <a:off x="4516" y="2505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0" name="Line 30"/>
          <p:cNvSpPr>
            <a:spLocks noChangeShapeType="1"/>
          </p:cNvSpPr>
          <p:nvPr/>
        </p:nvSpPr>
        <p:spPr bwMode="auto">
          <a:xfrm>
            <a:off x="9296400" y="21082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31" name="Group 31"/>
          <p:cNvGrpSpPr>
            <a:grpSpLocks/>
          </p:cNvGrpSpPr>
          <p:nvPr/>
        </p:nvGrpSpPr>
        <p:grpSpPr bwMode="auto">
          <a:xfrm>
            <a:off x="8763000" y="2184400"/>
            <a:ext cx="2032000" cy="1570037"/>
            <a:chOff x="1065" y="2179"/>
            <a:chExt cx="1280" cy="989"/>
          </a:xfrm>
        </p:grpSpPr>
        <p:sp>
          <p:nvSpPr>
            <p:cNvPr id="26636" name="Line 32"/>
            <p:cNvSpPr>
              <a:spLocks noChangeShapeType="1"/>
            </p:cNvSpPr>
            <p:nvPr/>
          </p:nvSpPr>
          <p:spPr bwMode="auto">
            <a:xfrm>
              <a:off x="1305" y="261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7" name="Group 33"/>
            <p:cNvGrpSpPr>
              <a:grpSpLocks/>
            </p:cNvGrpSpPr>
            <p:nvPr/>
          </p:nvGrpSpPr>
          <p:grpSpPr bwMode="auto">
            <a:xfrm>
              <a:off x="2025" y="2419"/>
              <a:ext cx="96" cy="96"/>
              <a:chOff x="5040" y="1392"/>
              <a:chExt cx="96" cy="96"/>
            </a:xfrm>
          </p:grpSpPr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8" name="Line 36"/>
            <p:cNvSpPr>
              <a:spLocks noChangeShapeType="1"/>
            </p:cNvSpPr>
            <p:nvPr/>
          </p:nvSpPr>
          <p:spPr bwMode="auto">
            <a:xfrm>
              <a:off x="1305" y="289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37"/>
            <p:cNvSpPr>
              <a:spLocks noChangeShapeType="1"/>
            </p:cNvSpPr>
            <p:nvPr/>
          </p:nvSpPr>
          <p:spPr bwMode="auto">
            <a:xfrm>
              <a:off x="1689" y="294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38"/>
            <p:cNvSpPr>
              <a:spLocks noChangeShapeType="1"/>
            </p:cNvSpPr>
            <p:nvPr/>
          </p:nvSpPr>
          <p:spPr bwMode="auto">
            <a:xfrm>
              <a:off x="1065" y="270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39"/>
            <p:cNvSpPr>
              <a:spLocks noChangeShapeType="1"/>
            </p:cNvSpPr>
            <p:nvPr/>
          </p:nvSpPr>
          <p:spPr bwMode="auto">
            <a:xfrm>
              <a:off x="1305" y="237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42" name="Group 40"/>
            <p:cNvGrpSpPr>
              <a:grpSpLocks/>
            </p:cNvGrpSpPr>
            <p:nvPr/>
          </p:nvGrpSpPr>
          <p:grpSpPr bwMode="auto">
            <a:xfrm>
              <a:off x="2121" y="2707"/>
              <a:ext cx="96" cy="96"/>
              <a:chOff x="5040" y="1392"/>
              <a:chExt cx="96" cy="96"/>
            </a:xfrm>
          </p:grpSpPr>
          <p:sp>
            <p:nvSpPr>
              <p:cNvPr id="26656" name="Line 4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4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3" name="Group 43"/>
            <p:cNvGrpSpPr>
              <a:grpSpLocks/>
            </p:cNvGrpSpPr>
            <p:nvPr/>
          </p:nvGrpSpPr>
          <p:grpSpPr bwMode="auto">
            <a:xfrm>
              <a:off x="1785" y="2371"/>
              <a:ext cx="96" cy="96"/>
              <a:chOff x="5040" y="1392"/>
              <a:chExt cx="96" cy="96"/>
            </a:xfrm>
          </p:grpSpPr>
          <p:sp>
            <p:nvSpPr>
              <p:cNvPr id="26654" name="Line 4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Line 4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4" name="Group 46"/>
            <p:cNvGrpSpPr>
              <a:grpSpLocks/>
            </p:cNvGrpSpPr>
            <p:nvPr/>
          </p:nvGrpSpPr>
          <p:grpSpPr bwMode="auto">
            <a:xfrm>
              <a:off x="1833" y="2179"/>
              <a:ext cx="96" cy="96"/>
              <a:chOff x="5040" y="1392"/>
              <a:chExt cx="96" cy="96"/>
            </a:xfrm>
          </p:grpSpPr>
          <p:sp>
            <p:nvSpPr>
              <p:cNvPr id="26652" name="Line 4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Line 4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5" name="Group 49"/>
            <p:cNvGrpSpPr>
              <a:grpSpLocks/>
            </p:cNvGrpSpPr>
            <p:nvPr/>
          </p:nvGrpSpPr>
          <p:grpSpPr bwMode="auto">
            <a:xfrm>
              <a:off x="2121" y="2227"/>
              <a:ext cx="96" cy="96"/>
              <a:chOff x="5040" y="1392"/>
              <a:chExt cx="96" cy="96"/>
            </a:xfrm>
          </p:grpSpPr>
          <p:sp>
            <p:nvSpPr>
              <p:cNvPr id="26650" name="Line 50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51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6" name="Group 52"/>
            <p:cNvGrpSpPr>
              <a:grpSpLocks/>
            </p:cNvGrpSpPr>
            <p:nvPr/>
          </p:nvGrpSpPr>
          <p:grpSpPr bwMode="auto">
            <a:xfrm>
              <a:off x="2249" y="2471"/>
              <a:ext cx="96" cy="96"/>
              <a:chOff x="5040" y="1392"/>
              <a:chExt cx="96" cy="96"/>
            </a:xfrm>
          </p:grpSpPr>
          <p:sp>
            <p:nvSpPr>
              <p:cNvPr id="26648" name="Line 53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Line 54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7" name="Line 55"/>
            <p:cNvSpPr>
              <a:spLocks noChangeShapeType="1"/>
            </p:cNvSpPr>
            <p:nvPr/>
          </p:nvSpPr>
          <p:spPr bwMode="auto">
            <a:xfrm>
              <a:off x="1404" y="3168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2" name="Text Box 56"/>
          <p:cNvSpPr txBox="1">
            <a:spLocks noChangeArrowheads="1"/>
          </p:cNvSpPr>
          <p:nvPr/>
        </p:nvSpPr>
        <p:spPr bwMode="auto">
          <a:xfrm>
            <a:off x="9036050" y="1371600"/>
            <a:ext cx="184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Separable</a:t>
            </a:r>
          </a:p>
        </p:txBody>
      </p:sp>
      <p:sp>
        <p:nvSpPr>
          <p:cNvPr id="26633" name="Text Box 57"/>
          <p:cNvSpPr txBox="1">
            <a:spLocks noChangeArrowheads="1"/>
          </p:cNvSpPr>
          <p:nvPr/>
        </p:nvSpPr>
        <p:spPr bwMode="auto">
          <a:xfrm>
            <a:off x="9067800" y="3983037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Non-Separable</a:t>
            </a:r>
          </a:p>
        </p:txBody>
      </p:sp>
    </p:spTree>
    <p:extLst>
      <p:ext uri="{BB962C8B-B14F-4D97-AF65-F5344CB8AC3E}">
        <p14:creationId xmlns:p14="http://schemas.microsoft.com/office/powerpoint/2010/main" val="2033073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with fixed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endParaRPr lang="en-US" dirty="0"/>
          </a:p>
        </p:txBody>
      </p:sp>
      <p:pic>
        <p:nvPicPr>
          <p:cNvPr id="4" name="Picture 3" descr="earthquake-nois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90" y="1524000"/>
            <a:ext cx="6426200" cy="4491783"/>
          </a:xfrm>
          <a:prstGeom prst="rect">
            <a:avLst/>
          </a:prstGeom>
        </p:spPr>
      </p:pic>
      <p:pic>
        <p:nvPicPr>
          <p:cNvPr id="5" name="Picture 4" descr="perceptron-earthquake-noisy-training-error-curv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21771"/>
            <a:ext cx="5638800" cy="39170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5943600"/>
                <a:ext cx="43973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71 examples, 100,000 updates</a:t>
                </a:r>
              </a:p>
              <a:p>
                <a:r>
                  <a:rPr lang="en-US" sz="2400" dirty="0"/>
                  <a:t>fixed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C00CC"/>
                        </a:solidFill>
                        <a:latin typeface="Cambria Math" charset="0"/>
                        <a:sym typeface="Symbol"/>
                      </a:rPr>
                      <m:t>𝛼</m:t>
                    </m:r>
                    <m:r>
                      <a:rPr lang="en-US" sz="2400" i="1" dirty="0" smtClean="0">
                        <a:solidFill>
                          <a:srgbClr val="CC00CC"/>
                        </a:solidFill>
                        <a:latin typeface="Cambria Math" charset="0"/>
                        <a:sym typeface="Symbol"/>
                      </a:rPr>
                      <m:t>=0.2</m:t>
                    </m:r>
                  </m:oMath>
                </a14:m>
                <a:r>
                  <a:rPr lang="en-US" sz="2400" dirty="0">
                    <a:sym typeface="Symbol"/>
                  </a:rPr>
                  <a:t>,</a:t>
                </a:r>
                <a:r>
                  <a:rPr lang="en-US" sz="2400" dirty="0"/>
                  <a:t> no convergence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943600"/>
                <a:ext cx="4397358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2219" t="-5147" r="-1248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18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with decaying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endParaRPr lang="en-US" dirty="0"/>
          </a:p>
        </p:txBody>
      </p:sp>
      <p:pic>
        <p:nvPicPr>
          <p:cNvPr id="4" name="Picture 3" descr="earthquake-nois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90" y="1524000"/>
            <a:ext cx="6426200" cy="4491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5943600"/>
                <a:ext cx="701422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71 examples, 100,000 updates</a:t>
                </a:r>
              </a:p>
              <a:p>
                <a:r>
                  <a:rPr lang="en-US" sz="2400" dirty="0"/>
                  <a:t>decaying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C00CC"/>
                        </a:solidFill>
                        <a:latin typeface="Cambria Math" charset="0"/>
                        <a:sym typeface="Symbol"/>
                      </a:rPr>
                      <m:t>𝛼</m:t>
                    </m:r>
                    <m:r>
                      <a:rPr lang="en-US" sz="2400" i="1" dirty="0" smtClean="0">
                        <a:solidFill>
                          <a:srgbClr val="CC00CC"/>
                        </a:solidFill>
                        <a:latin typeface="Cambria Math" charset="0"/>
                        <a:sym typeface="Symbol"/>
                      </a:rPr>
                      <m:t>=1000/(1000+</m:t>
                    </m:r>
                    <m:r>
                      <a:rPr lang="en-US" sz="2400" i="1" dirty="0" smtClean="0">
                        <a:solidFill>
                          <a:srgbClr val="CC00CC"/>
                        </a:solidFill>
                        <a:latin typeface="Cambria Math" charset="0"/>
                        <a:sym typeface="Symbol"/>
                      </a:rPr>
                      <m:t>𝑡</m:t>
                    </m:r>
                    <m:r>
                      <a:rPr lang="en-US" sz="2400" i="1" dirty="0" smtClean="0">
                        <a:solidFill>
                          <a:srgbClr val="CC00CC"/>
                        </a:solidFill>
                        <a:latin typeface="Cambria Math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,</a:t>
                </a:r>
                <a:r>
                  <a:rPr lang="en-US" sz="2400" dirty="0"/>
                  <a:t> near-convergence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943600"/>
                <a:ext cx="7014228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391" t="-5147" r="-609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perceptron-earthquake-decay-training-error-curv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07" y="1749982"/>
            <a:ext cx="5598187" cy="38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4452" name="Object 4"/>
          <p:cNvGraphicFramePr>
            <a:graphicFrameLocks noChangeAspect="1"/>
          </p:cNvGraphicFramePr>
          <p:nvPr/>
        </p:nvGraphicFramePr>
        <p:xfrm>
          <a:off x="2209800" y="1435727"/>
          <a:ext cx="6958831" cy="542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Photo Editor Photo" r:id="rId3" imgW="4753639" imgH="3704762" progId="MSPhotoEd.3">
                  <p:embed/>
                </p:oleObj>
              </mc:Choice>
              <mc:Fallback>
                <p:oleObj name="Photo Editor Photo" r:id="rId3" imgW="4753639" imgH="3704762" progId="MSPhotoEd.3">
                  <p:embed/>
                  <p:pic>
                    <p:nvPicPr>
                      <p:cNvPr id="138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35727"/>
                        <a:ext cx="6958831" cy="5424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Non-Separable Case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8AD985-317A-BD44-BA3F-F90FD020624E}"/>
              </a:ext>
            </a:extLst>
          </p:cNvPr>
          <p:cNvCxnSpPr>
            <a:cxnSpLocks/>
          </p:cNvCxnSpPr>
          <p:nvPr/>
        </p:nvCxnSpPr>
        <p:spPr>
          <a:xfrm flipV="1">
            <a:off x="4343400" y="2702582"/>
            <a:ext cx="3042708" cy="295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E1A8A9-C36E-384E-8DC0-17099DCA34D9}"/>
              </a:ext>
            </a:extLst>
          </p:cNvPr>
          <p:cNvSpPr txBox="1"/>
          <p:nvPr/>
        </p:nvSpPr>
        <p:spPr>
          <a:xfrm>
            <a:off x="3106757" y="1251061"/>
            <a:ext cx="556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 the best linear boundary makes at least one mistake</a:t>
            </a:r>
          </a:p>
        </p:txBody>
      </p:sp>
    </p:spTree>
    <p:extLst>
      <p:ext uri="{BB962C8B-B14F-4D97-AF65-F5344CB8AC3E}">
        <p14:creationId xmlns:p14="http://schemas.microsoft.com/office/powerpoint/2010/main" val="185642910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Linear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6688" y="1371600"/>
                <a:ext cx="10591800" cy="45259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/>
                  <a:t>Perceptron is perfectly happy as long as it separates the training data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1000" dirty="0"/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Logistic Regression</a:t>
                </a:r>
              </a:p>
              <a:p>
                <a:pPr marL="457176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charset="0"/>
                              <a:cs typeface="Arial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cs typeface="Arial" charset="0"/>
                            </a:rPr>
                            <m:t>𝑠𝑖𝑔𝑚𝑜𝑖𝑑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457176" lvl="1" indent="0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8" y="1371600"/>
                <a:ext cx="10591800" cy="4525963"/>
              </a:xfrm>
              <a:blipFill rotWithShape="0">
                <a:blip r:embed="rId2"/>
                <a:stretch>
                  <a:fillRect l="-748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0" name="Line 30"/>
          <p:cNvSpPr>
            <a:spLocks noChangeShapeType="1"/>
          </p:cNvSpPr>
          <p:nvPr/>
        </p:nvSpPr>
        <p:spPr bwMode="auto">
          <a:xfrm>
            <a:off x="7178288" y="1851548"/>
            <a:ext cx="1198333" cy="164623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31" name="Group 31"/>
          <p:cNvGrpSpPr>
            <a:grpSpLocks/>
          </p:cNvGrpSpPr>
          <p:nvPr/>
        </p:nvGrpSpPr>
        <p:grpSpPr bwMode="auto">
          <a:xfrm>
            <a:off x="6364473" y="1927749"/>
            <a:ext cx="2032000" cy="1570037"/>
            <a:chOff x="1065" y="2179"/>
            <a:chExt cx="1280" cy="989"/>
          </a:xfrm>
        </p:grpSpPr>
        <p:sp>
          <p:nvSpPr>
            <p:cNvPr id="26636" name="Line 32"/>
            <p:cNvSpPr>
              <a:spLocks noChangeShapeType="1"/>
            </p:cNvSpPr>
            <p:nvPr/>
          </p:nvSpPr>
          <p:spPr bwMode="auto">
            <a:xfrm>
              <a:off x="1305" y="261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7" name="Group 33"/>
            <p:cNvGrpSpPr>
              <a:grpSpLocks/>
            </p:cNvGrpSpPr>
            <p:nvPr/>
          </p:nvGrpSpPr>
          <p:grpSpPr bwMode="auto">
            <a:xfrm>
              <a:off x="2025" y="2419"/>
              <a:ext cx="96" cy="96"/>
              <a:chOff x="5040" y="1392"/>
              <a:chExt cx="96" cy="96"/>
            </a:xfrm>
          </p:grpSpPr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8" name="Line 36"/>
            <p:cNvSpPr>
              <a:spLocks noChangeShapeType="1"/>
            </p:cNvSpPr>
            <p:nvPr/>
          </p:nvSpPr>
          <p:spPr bwMode="auto">
            <a:xfrm>
              <a:off x="1305" y="289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37"/>
            <p:cNvSpPr>
              <a:spLocks noChangeShapeType="1"/>
            </p:cNvSpPr>
            <p:nvPr/>
          </p:nvSpPr>
          <p:spPr bwMode="auto">
            <a:xfrm>
              <a:off x="1689" y="294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38"/>
            <p:cNvSpPr>
              <a:spLocks noChangeShapeType="1"/>
            </p:cNvSpPr>
            <p:nvPr/>
          </p:nvSpPr>
          <p:spPr bwMode="auto">
            <a:xfrm>
              <a:off x="1065" y="270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39"/>
            <p:cNvSpPr>
              <a:spLocks noChangeShapeType="1"/>
            </p:cNvSpPr>
            <p:nvPr/>
          </p:nvSpPr>
          <p:spPr bwMode="auto">
            <a:xfrm>
              <a:off x="1305" y="237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42" name="Group 40"/>
            <p:cNvGrpSpPr>
              <a:grpSpLocks/>
            </p:cNvGrpSpPr>
            <p:nvPr/>
          </p:nvGrpSpPr>
          <p:grpSpPr bwMode="auto">
            <a:xfrm>
              <a:off x="2121" y="2707"/>
              <a:ext cx="96" cy="96"/>
              <a:chOff x="5040" y="1392"/>
              <a:chExt cx="96" cy="96"/>
            </a:xfrm>
          </p:grpSpPr>
          <p:sp>
            <p:nvSpPr>
              <p:cNvPr id="26656" name="Line 4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4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3" name="Group 43"/>
            <p:cNvGrpSpPr>
              <a:grpSpLocks/>
            </p:cNvGrpSpPr>
            <p:nvPr/>
          </p:nvGrpSpPr>
          <p:grpSpPr bwMode="auto">
            <a:xfrm>
              <a:off x="1785" y="2371"/>
              <a:ext cx="96" cy="96"/>
              <a:chOff x="5040" y="1392"/>
              <a:chExt cx="96" cy="96"/>
            </a:xfrm>
          </p:grpSpPr>
          <p:sp>
            <p:nvSpPr>
              <p:cNvPr id="26654" name="Line 4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Line 4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4" name="Group 46"/>
            <p:cNvGrpSpPr>
              <a:grpSpLocks/>
            </p:cNvGrpSpPr>
            <p:nvPr/>
          </p:nvGrpSpPr>
          <p:grpSpPr bwMode="auto">
            <a:xfrm>
              <a:off x="1833" y="2179"/>
              <a:ext cx="96" cy="96"/>
              <a:chOff x="5040" y="1392"/>
              <a:chExt cx="96" cy="96"/>
            </a:xfrm>
          </p:grpSpPr>
          <p:sp>
            <p:nvSpPr>
              <p:cNvPr id="26652" name="Line 4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Line 4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5" name="Group 49"/>
            <p:cNvGrpSpPr>
              <a:grpSpLocks/>
            </p:cNvGrpSpPr>
            <p:nvPr/>
          </p:nvGrpSpPr>
          <p:grpSpPr bwMode="auto">
            <a:xfrm>
              <a:off x="2121" y="2227"/>
              <a:ext cx="96" cy="96"/>
              <a:chOff x="5040" y="1392"/>
              <a:chExt cx="96" cy="96"/>
            </a:xfrm>
          </p:grpSpPr>
          <p:sp>
            <p:nvSpPr>
              <p:cNvPr id="26650" name="Line 50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51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6" name="Group 52"/>
            <p:cNvGrpSpPr>
              <a:grpSpLocks/>
            </p:cNvGrpSpPr>
            <p:nvPr/>
          </p:nvGrpSpPr>
          <p:grpSpPr bwMode="auto">
            <a:xfrm>
              <a:off x="2249" y="2471"/>
              <a:ext cx="96" cy="96"/>
              <a:chOff x="5040" y="1392"/>
              <a:chExt cx="96" cy="96"/>
            </a:xfrm>
          </p:grpSpPr>
          <p:sp>
            <p:nvSpPr>
              <p:cNvPr id="26648" name="Line 53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Line 54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7" name="Line 55"/>
            <p:cNvSpPr>
              <a:spLocks noChangeShapeType="1"/>
            </p:cNvSpPr>
            <p:nvPr/>
          </p:nvSpPr>
          <p:spPr bwMode="auto">
            <a:xfrm>
              <a:off x="1404" y="3168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Line 30"/>
          <p:cNvSpPr>
            <a:spLocks noChangeShapeType="1"/>
          </p:cNvSpPr>
          <p:nvPr/>
        </p:nvSpPr>
        <p:spPr bwMode="auto">
          <a:xfrm flipV="1">
            <a:off x="550704" y="3100209"/>
            <a:ext cx="31419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32"/>
          <p:cNvSpPr>
            <a:spLocks noChangeShapeType="1"/>
          </p:cNvSpPr>
          <p:nvPr/>
        </p:nvSpPr>
        <p:spPr bwMode="auto">
          <a:xfrm>
            <a:off x="1635287" y="3024011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0" name="Group 33"/>
          <p:cNvGrpSpPr>
            <a:grpSpLocks/>
          </p:cNvGrpSpPr>
          <p:nvPr/>
        </p:nvGrpSpPr>
        <p:grpSpPr bwMode="auto">
          <a:xfrm>
            <a:off x="2471586" y="2420763"/>
            <a:ext cx="152400" cy="152400"/>
            <a:chOff x="5040" y="1392"/>
            <a:chExt cx="96" cy="96"/>
          </a:xfrm>
        </p:grpSpPr>
        <p:sp>
          <p:nvSpPr>
            <p:cNvPr id="61" name="Line 34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1059553" y="3024011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>
            <a:off x="618438" y="3024011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>
            <a:off x="1288153" y="3024011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7" name="Group 43"/>
          <p:cNvGrpSpPr>
            <a:grpSpLocks/>
          </p:cNvGrpSpPr>
          <p:nvPr/>
        </p:nvGrpSpPr>
        <p:grpSpPr bwMode="auto">
          <a:xfrm>
            <a:off x="2785312" y="2420763"/>
            <a:ext cx="152400" cy="152400"/>
            <a:chOff x="5040" y="1392"/>
            <a:chExt cx="96" cy="96"/>
          </a:xfrm>
        </p:grpSpPr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46"/>
          <p:cNvGrpSpPr>
            <a:grpSpLocks/>
          </p:cNvGrpSpPr>
          <p:nvPr/>
        </p:nvGrpSpPr>
        <p:grpSpPr bwMode="auto">
          <a:xfrm>
            <a:off x="2917560" y="2420763"/>
            <a:ext cx="152400" cy="152400"/>
            <a:chOff x="5040" y="1392"/>
            <a:chExt cx="96" cy="96"/>
          </a:xfrm>
        </p:grpSpPr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48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49"/>
          <p:cNvGrpSpPr>
            <a:grpSpLocks/>
          </p:cNvGrpSpPr>
          <p:nvPr/>
        </p:nvGrpSpPr>
        <p:grpSpPr bwMode="auto">
          <a:xfrm>
            <a:off x="3430269" y="2420020"/>
            <a:ext cx="152400" cy="152400"/>
            <a:chOff x="5040" y="1392"/>
            <a:chExt cx="96" cy="96"/>
          </a:xfrm>
        </p:grpSpPr>
        <p:sp>
          <p:nvSpPr>
            <p:cNvPr id="74" name="Line 50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51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52"/>
          <p:cNvGrpSpPr>
            <a:grpSpLocks/>
          </p:cNvGrpSpPr>
          <p:nvPr/>
        </p:nvGrpSpPr>
        <p:grpSpPr bwMode="auto">
          <a:xfrm>
            <a:off x="3234535" y="2420020"/>
            <a:ext cx="152400" cy="152400"/>
            <a:chOff x="5040" y="1392"/>
            <a:chExt cx="96" cy="96"/>
          </a:xfrm>
        </p:grpSpPr>
        <p:sp>
          <p:nvSpPr>
            <p:cNvPr id="77" name="Line 53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4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" name="Line 55"/>
          <p:cNvSpPr>
            <a:spLocks noChangeShapeType="1"/>
          </p:cNvSpPr>
          <p:nvPr/>
        </p:nvSpPr>
        <p:spPr bwMode="auto">
          <a:xfrm>
            <a:off x="890219" y="3024011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Line 30"/>
          <p:cNvSpPr>
            <a:spLocks noChangeShapeType="1"/>
          </p:cNvSpPr>
          <p:nvPr/>
        </p:nvSpPr>
        <p:spPr bwMode="auto">
          <a:xfrm flipV="1">
            <a:off x="1241953" y="2021980"/>
            <a:ext cx="0" cy="1570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30"/>
          <p:cNvSpPr>
            <a:spLocks noChangeShapeType="1"/>
          </p:cNvSpPr>
          <p:nvPr/>
        </p:nvSpPr>
        <p:spPr bwMode="auto">
          <a:xfrm flipH="1" flipV="1">
            <a:off x="1143744" y="2496220"/>
            <a:ext cx="20182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53099" y="22823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Arial" charset="0"/>
              </a:rPr>
              <a:t>1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56368" y="290411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x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096286" y="16676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Arial" charset="0"/>
              </a:rPr>
              <a:t>y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683826" y="2529251"/>
            <a:ext cx="3400998" cy="548271"/>
            <a:chOff x="7837977" y="5194043"/>
            <a:chExt cx="3400998" cy="570105"/>
          </a:xfrm>
        </p:grpSpPr>
        <p:sp>
          <p:nvSpPr>
            <p:cNvPr id="88" name="Line 30"/>
            <p:cNvSpPr>
              <a:spLocks noChangeShapeType="1"/>
            </p:cNvSpPr>
            <p:nvPr/>
          </p:nvSpPr>
          <p:spPr bwMode="auto">
            <a:xfrm>
              <a:off x="7837977" y="5746473"/>
              <a:ext cx="1769849" cy="0"/>
            </a:xfrm>
            <a:prstGeom prst="line">
              <a:avLst/>
            </a:prstGeom>
            <a:noFill/>
            <a:ln w="38100" cap="rnd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 flipH="1">
              <a:off x="9603826" y="5196602"/>
              <a:ext cx="4000" cy="567546"/>
            </a:xfrm>
            <a:prstGeom prst="line">
              <a:avLst/>
            </a:prstGeom>
            <a:noFill/>
            <a:ln w="38100" cap="rnd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0"/>
            <p:cNvSpPr>
              <a:spLocks noChangeShapeType="1"/>
            </p:cNvSpPr>
            <p:nvPr/>
          </p:nvSpPr>
          <p:spPr bwMode="auto">
            <a:xfrm flipV="1">
              <a:off x="9603826" y="5194043"/>
              <a:ext cx="1635149" cy="2559"/>
            </a:xfrm>
            <a:prstGeom prst="line">
              <a:avLst/>
            </a:prstGeom>
            <a:noFill/>
            <a:ln w="38100" cap="rnd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3724097" y="2139886"/>
                <a:ext cx="235169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cs typeface="Arial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cs typeface="Arial" charset="0"/>
                            </a:rPr>
                            <m:t>𝑇h𝑟𝑒𝑠h𝑜𝑙𝑑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⋅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097" y="2139886"/>
                <a:ext cx="235169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595" y="1927749"/>
            <a:ext cx="2050502" cy="1595509"/>
          </a:xfrm>
          <a:prstGeom prst="rect">
            <a:avLst/>
          </a:prstGeom>
          <a:noFill/>
        </p:spPr>
      </p:pic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5284227" y="3899309"/>
            <a:ext cx="6843003" cy="251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kern="0" dirty="0"/>
              <a:t>Support Vector Machines (SVM)</a:t>
            </a:r>
          </a:p>
          <a:p>
            <a:pPr lvl="1">
              <a:lnSpc>
                <a:spcPct val="90000"/>
              </a:lnSpc>
            </a:pPr>
            <a:r>
              <a:rPr lang="en-US" sz="2000" kern="0" dirty="0"/>
              <a:t>Maximize margin between boundary and nearest points</a:t>
            </a:r>
          </a:p>
        </p:txBody>
      </p:sp>
      <p:sp>
        <p:nvSpPr>
          <p:cNvPr id="94" name="Line 30"/>
          <p:cNvSpPr>
            <a:spLocks noChangeShapeType="1"/>
          </p:cNvSpPr>
          <p:nvPr/>
        </p:nvSpPr>
        <p:spPr bwMode="auto">
          <a:xfrm flipV="1">
            <a:off x="616521" y="6179415"/>
            <a:ext cx="31419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32"/>
          <p:cNvSpPr>
            <a:spLocks noChangeShapeType="1"/>
          </p:cNvSpPr>
          <p:nvPr/>
        </p:nvSpPr>
        <p:spPr bwMode="auto">
          <a:xfrm>
            <a:off x="1701104" y="6103217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6" name="Group 33"/>
          <p:cNvGrpSpPr>
            <a:grpSpLocks/>
          </p:cNvGrpSpPr>
          <p:nvPr/>
        </p:nvGrpSpPr>
        <p:grpSpPr bwMode="auto">
          <a:xfrm>
            <a:off x="2537403" y="5499969"/>
            <a:ext cx="152400" cy="152400"/>
            <a:chOff x="5040" y="1392"/>
            <a:chExt cx="96" cy="96"/>
          </a:xfrm>
        </p:grpSpPr>
        <p:sp>
          <p:nvSpPr>
            <p:cNvPr id="97" name="Line 34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35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Line 36"/>
          <p:cNvSpPr>
            <a:spLocks noChangeShapeType="1"/>
          </p:cNvSpPr>
          <p:nvPr/>
        </p:nvSpPr>
        <p:spPr bwMode="auto">
          <a:xfrm>
            <a:off x="1125370" y="6103217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684255" y="6103217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39"/>
          <p:cNvSpPr>
            <a:spLocks noChangeShapeType="1"/>
          </p:cNvSpPr>
          <p:nvPr/>
        </p:nvSpPr>
        <p:spPr bwMode="auto">
          <a:xfrm>
            <a:off x="1353970" y="6103217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" name="Group 43"/>
          <p:cNvGrpSpPr>
            <a:grpSpLocks/>
          </p:cNvGrpSpPr>
          <p:nvPr/>
        </p:nvGrpSpPr>
        <p:grpSpPr bwMode="auto">
          <a:xfrm>
            <a:off x="2851129" y="5499969"/>
            <a:ext cx="152400" cy="152400"/>
            <a:chOff x="5040" y="1392"/>
            <a:chExt cx="96" cy="96"/>
          </a:xfrm>
        </p:grpSpPr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46"/>
          <p:cNvGrpSpPr>
            <a:grpSpLocks/>
          </p:cNvGrpSpPr>
          <p:nvPr/>
        </p:nvGrpSpPr>
        <p:grpSpPr bwMode="auto">
          <a:xfrm>
            <a:off x="2983377" y="5499969"/>
            <a:ext cx="152400" cy="152400"/>
            <a:chOff x="5040" y="1392"/>
            <a:chExt cx="96" cy="96"/>
          </a:xfrm>
        </p:grpSpPr>
        <p:sp>
          <p:nvSpPr>
            <p:cNvPr id="106" name="Line 47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49"/>
          <p:cNvGrpSpPr>
            <a:grpSpLocks/>
          </p:cNvGrpSpPr>
          <p:nvPr/>
        </p:nvGrpSpPr>
        <p:grpSpPr bwMode="auto">
          <a:xfrm>
            <a:off x="3496086" y="5499226"/>
            <a:ext cx="152400" cy="152400"/>
            <a:chOff x="5040" y="1392"/>
            <a:chExt cx="96" cy="96"/>
          </a:xfrm>
        </p:grpSpPr>
        <p:sp>
          <p:nvSpPr>
            <p:cNvPr id="109" name="Line 50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52"/>
          <p:cNvGrpSpPr>
            <a:grpSpLocks/>
          </p:cNvGrpSpPr>
          <p:nvPr/>
        </p:nvGrpSpPr>
        <p:grpSpPr bwMode="auto">
          <a:xfrm>
            <a:off x="3300352" y="5499226"/>
            <a:ext cx="152400" cy="152400"/>
            <a:chOff x="5040" y="1392"/>
            <a:chExt cx="96" cy="96"/>
          </a:xfrm>
        </p:grpSpPr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rot="5400000">
              <a:off x="5040" y="1440"/>
              <a:ext cx="96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956036" y="6103217"/>
            <a:ext cx="15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V="1">
            <a:off x="1307770" y="5101186"/>
            <a:ext cx="0" cy="1570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30"/>
          <p:cNvSpPr>
            <a:spLocks noChangeShapeType="1"/>
          </p:cNvSpPr>
          <p:nvPr/>
        </p:nvSpPr>
        <p:spPr bwMode="auto">
          <a:xfrm flipH="1" flipV="1">
            <a:off x="1209561" y="5575426"/>
            <a:ext cx="20182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918916" y="53615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Arial" charset="0"/>
              </a:rPr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3822185" y="598331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x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1162103" y="474686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Arial" charset="0"/>
              </a:rPr>
              <a:t>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683825" y="5499226"/>
            <a:ext cx="2964659" cy="752661"/>
            <a:chOff x="5659666" y="5487796"/>
            <a:chExt cx="3149925" cy="803664"/>
          </a:xfrm>
        </p:grpSpPr>
        <p:sp>
          <p:nvSpPr>
            <p:cNvPr id="7" name="Arc 6"/>
            <p:cNvSpPr/>
            <p:nvPr/>
          </p:nvSpPr>
          <p:spPr>
            <a:xfrm>
              <a:off x="5865302" y="5611271"/>
              <a:ext cx="1202902" cy="680189"/>
            </a:xfrm>
            <a:prstGeom prst="arc">
              <a:avLst>
                <a:gd name="adj1" fmla="val 16200000"/>
                <a:gd name="adj2" fmla="val 2129733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29"/>
            <p:cNvSpPr/>
            <p:nvPr/>
          </p:nvSpPr>
          <p:spPr>
            <a:xfrm rot="10800000">
              <a:off x="7052597" y="5487796"/>
              <a:ext cx="1202903" cy="680189"/>
            </a:xfrm>
            <a:prstGeom prst="arc">
              <a:avLst>
                <a:gd name="adj1" fmla="val 16200000"/>
                <a:gd name="adj2" fmla="val 21301222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Line 30"/>
            <p:cNvSpPr>
              <a:spLocks noChangeShapeType="1"/>
            </p:cNvSpPr>
            <p:nvPr/>
          </p:nvSpPr>
          <p:spPr bwMode="auto">
            <a:xfrm>
              <a:off x="7639825" y="6167985"/>
              <a:ext cx="1169766" cy="34378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0"/>
            <p:cNvSpPr>
              <a:spLocks noChangeShapeType="1"/>
            </p:cNvSpPr>
            <p:nvPr/>
          </p:nvSpPr>
          <p:spPr bwMode="auto">
            <a:xfrm>
              <a:off x="5659666" y="5599841"/>
              <a:ext cx="886105" cy="1157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" name="Line 30"/>
          <p:cNvSpPr>
            <a:spLocks noChangeShapeType="1"/>
          </p:cNvSpPr>
          <p:nvPr/>
        </p:nvSpPr>
        <p:spPr bwMode="auto">
          <a:xfrm>
            <a:off x="7137039" y="4808850"/>
            <a:ext cx="1116277" cy="1764573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5" name="Group 31"/>
          <p:cNvGrpSpPr>
            <a:grpSpLocks/>
          </p:cNvGrpSpPr>
          <p:nvPr/>
        </p:nvGrpSpPr>
        <p:grpSpPr bwMode="auto">
          <a:xfrm>
            <a:off x="6527441" y="4922006"/>
            <a:ext cx="2032000" cy="1570037"/>
            <a:chOff x="1065" y="2179"/>
            <a:chExt cx="1280" cy="989"/>
          </a:xfrm>
        </p:grpSpPr>
        <p:sp>
          <p:nvSpPr>
            <p:cNvPr id="136" name="Line 32"/>
            <p:cNvSpPr>
              <a:spLocks noChangeShapeType="1"/>
            </p:cNvSpPr>
            <p:nvPr/>
          </p:nvSpPr>
          <p:spPr bwMode="auto">
            <a:xfrm>
              <a:off x="1305" y="261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33"/>
            <p:cNvGrpSpPr>
              <a:grpSpLocks/>
            </p:cNvGrpSpPr>
            <p:nvPr/>
          </p:nvGrpSpPr>
          <p:grpSpPr bwMode="auto">
            <a:xfrm>
              <a:off x="2025" y="2419"/>
              <a:ext cx="96" cy="96"/>
              <a:chOff x="5040" y="1392"/>
              <a:chExt cx="96" cy="96"/>
            </a:xfrm>
          </p:grpSpPr>
          <p:sp>
            <p:nvSpPr>
              <p:cNvPr id="158" name="Line 3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3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8" name="Line 36"/>
            <p:cNvSpPr>
              <a:spLocks noChangeShapeType="1"/>
            </p:cNvSpPr>
            <p:nvPr/>
          </p:nvSpPr>
          <p:spPr bwMode="auto">
            <a:xfrm>
              <a:off x="1305" y="289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37"/>
            <p:cNvSpPr>
              <a:spLocks noChangeShapeType="1"/>
            </p:cNvSpPr>
            <p:nvPr/>
          </p:nvSpPr>
          <p:spPr bwMode="auto">
            <a:xfrm>
              <a:off x="1689" y="294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38"/>
            <p:cNvSpPr>
              <a:spLocks noChangeShapeType="1"/>
            </p:cNvSpPr>
            <p:nvPr/>
          </p:nvSpPr>
          <p:spPr bwMode="auto">
            <a:xfrm>
              <a:off x="1065" y="270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39"/>
            <p:cNvSpPr>
              <a:spLocks noChangeShapeType="1"/>
            </p:cNvSpPr>
            <p:nvPr/>
          </p:nvSpPr>
          <p:spPr bwMode="auto">
            <a:xfrm>
              <a:off x="1305" y="237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2" name="Group 40"/>
            <p:cNvGrpSpPr>
              <a:grpSpLocks/>
            </p:cNvGrpSpPr>
            <p:nvPr/>
          </p:nvGrpSpPr>
          <p:grpSpPr bwMode="auto">
            <a:xfrm>
              <a:off x="2121" y="2707"/>
              <a:ext cx="96" cy="96"/>
              <a:chOff x="5040" y="1392"/>
              <a:chExt cx="96" cy="96"/>
            </a:xfrm>
          </p:grpSpPr>
          <p:sp>
            <p:nvSpPr>
              <p:cNvPr id="156" name="Line 4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4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" name="Group 43"/>
            <p:cNvGrpSpPr>
              <a:grpSpLocks/>
            </p:cNvGrpSpPr>
            <p:nvPr/>
          </p:nvGrpSpPr>
          <p:grpSpPr bwMode="auto">
            <a:xfrm>
              <a:off x="1785" y="2371"/>
              <a:ext cx="96" cy="96"/>
              <a:chOff x="5040" y="1392"/>
              <a:chExt cx="96" cy="96"/>
            </a:xfrm>
          </p:grpSpPr>
          <p:sp>
            <p:nvSpPr>
              <p:cNvPr id="154" name="Line 4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4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" name="Group 46"/>
            <p:cNvGrpSpPr>
              <a:grpSpLocks/>
            </p:cNvGrpSpPr>
            <p:nvPr/>
          </p:nvGrpSpPr>
          <p:grpSpPr bwMode="auto">
            <a:xfrm>
              <a:off x="1833" y="2179"/>
              <a:ext cx="96" cy="96"/>
              <a:chOff x="5040" y="1392"/>
              <a:chExt cx="96" cy="96"/>
            </a:xfrm>
          </p:grpSpPr>
          <p:sp>
            <p:nvSpPr>
              <p:cNvPr id="152" name="Line 4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4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" name="Group 49"/>
            <p:cNvGrpSpPr>
              <a:grpSpLocks/>
            </p:cNvGrpSpPr>
            <p:nvPr/>
          </p:nvGrpSpPr>
          <p:grpSpPr bwMode="auto">
            <a:xfrm>
              <a:off x="2121" y="2227"/>
              <a:ext cx="96" cy="96"/>
              <a:chOff x="5040" y="1392"/>
              <a:chExt cx="96" cy="96"/>
            </a:xfrm>
          </p:grpSpPr>
          <p:sp>
            <p:nvSpPr>
              <p:cNvPr id="150" name="Line 50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51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" name="Group 52"/>
            <p:cNvGrpSpPr>
              <a:grpSpLocks/>
            </p:cNvGrpSpPr>
            <p:nvPr/>
          </p:nvGrpSpPr>
          <p:grpSpPr bwMode="auto">
            <a:xfrm>
              <a:off x="2249" y="2471"/>
              <a:ext cx="96" cy="96"/>
              <a:chOff x="5040" y="1392"/>
              <a:chExt cx="96" cy="96"/>
            </a:xfrm>
          </p:grpSpPr>
          <p:sp>
            <p:nvSpPr>
              <p:cNvPr id="148" name="Line 53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54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" name="Line 55"/>
            <p:cNvSpPr>
              <a:spLocks noChangeShapeType="1"/>
            </p:cNvSpPr>
            <p:nvPr/>
          </p:nvSpPr>
          <p:spPr bwMode="auto">
            <a:xfrm>
              <a:off x="1404" y="3168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0" name="Line 30"/>
          <p:cNvSpPr>
            <a:spLocks noChangeShapeType="1"/>
          </p:cNvSpPr>
          <p:nvPr/>
        </p:nvSpPr>
        <p:spPr bwMode="auto">
          <a:xfrm>
            <a:off x="7335638" y="4706059"/>
            <a:ext cx="1116277" cy="1764573"/>
          </a:xfrm>
          <a:prstGeom prst="line">
            <a:avLst/>
          </a:prstGeom>
          <a:noFill/>
          <a:ln w="1905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" name="Line 30"/>
          <p:cNvSpPr>
            <a:spLocks noChangeShapeType="1"/>
          </p:cNvSpPr>
          <p:nvPr/>
        </p:nvSpPr>
        <p:spPr bwMode="auto">
          <a:xfrm>
            <a:off x="6939680" y="4946167"/>
            <a:ext cx="1116277" cy="1764573"/>
          </a:xfrm>
          <a:prstGeom prst="line">
            <a:avLst/>
          </a:prstGeom>
          <a:noFill/>
          <a:ln w="1905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96842" y="5082584"/>
                <a:ext cx="162288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Arial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charset="0"/>
                              <a:cs typeface="Arial" charset="0"/>
                            </a:rPr>
                            <m:t>𝑠𝑖𝑔𝑚𝑜𝑖𝑑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𝑤</m:t>
                          </m:r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Arial" charset="0"/>
                            </a:rPr>
                            <m:t>⋅</m:t>
                          </m:r>
                          <m:r>
                            <a:rPr lang="en-US" sz="1400" i="1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842" y="5082584"/>
                <a:ext cx="1622880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48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 animBg="1"/>
      <p:bldP spid="95" grpId="0" animBg="1"/>
      <p:bldP spid="99" grpId="0" animBg="1"/>
      <p:bldP spid="100" grpId="0" animBg="1"/>
      <p:bldP spid="101" grpId="0" animBg="1"/>
      <p:bldP spid="114" grpId="0" animBg="1"/>
      <p:bldP spid="115" grpId="0" animBg="1"/>
      <p:bldP spid="116" grpId="0" animBg="1"/>
      <p:bldP spid="117" grpId="0"/>
      <p:bldP spid="118" grpId="0"/>
      <p:bldP spid="119" grpId="0"/>
      <p:bldP spid="134" grpId="0" animBg="1"/>
      <p:bldP spid="160" grpId="0" animBg="1"/>
      <p:bldP spid="1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0E4-0D07-A447-B53F-F88E4D3F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5105-CD88-8B43-9699-8AAFC3BC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785600" cy="4729164"/>
          </a:xfrm>
        </p:spPr>
        <p:txBody>
          <a:bodyPr/>
          <a:lstStyle/>
          <a:p>
            <a:r>
              <a:rPr lang="en-US" dirty="0"/>
              <a:t>Sigmoid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E5465-7267-6347-9424-88B3633D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3600"/>
            <a:ext cx="4499765" cy="2993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19EC6E-012A-1F44-95D8-033BB9FE5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27" y="3780491"/>
            <a:ext cx="2997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CB7A-8B37-4A47-8601-B5552A63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8246-8077-2148-9797-32E2457A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97001"/>
            <a:ext cx="11963400" cy="4729164"/>
          </a:xfrm>
        </p:spPr>
        <p:txBody>
          <a:bodyPr/>
          <a:lstStyle/>
          <a:p>
            <a:r>
              <a:rPr lang="en-US" dirty="0"/>
              <a:t>Iterative process, select the most distinguishing/informative attribute to split on next</a:t>
            </a:r>
          </a:p>
          <a:p>
            <a:r>
              <a:rPr lang="en-US" dirty="0"/>
              <a:t>Entropy: measure uncertainty in a probability distribution</a:t>
            </a:r>
            <a:r>
              <a:rPr lang="en-US" dirty="0">
                <a:solidFill>
                  <a:srgbClr val="CC00CC"/>
                </a:solidFill>
              </a:rPr>
              <a:t> ⟨p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,…,</a:t>
            </a:r>
            <a:r>
              <a:rPr lang="en-US" dirty="0" err="1">
                <a:solidFill>
                  <a:srgbClr val="CC00CC"/>
                </a:solidFill>
              </a:rPr>
              <a:t>p</a:t>
            </a:r>
            <a:r>
              <a:rPr lang="en-US" baseline="-25000" dirty="0" err="1">
                <a:solidFill>
                  <a:srgbClr val="CC00CC"/>
                </a:solidFill>
              </a:rPr>
              <a:t>n</a:t>
            </a:r>
            <a:r>
              <a:rPr lang="en-US" dirty="0">
                <a:solidFill>
                  <a:srgbClr val="CC00CC"/>
                </a:solidFill>
              </a:rPr>
              <a:t>⟩ </a:t>
            </a:r>
            <a:br>
              <a:rPr lang="en-US" dirty="0"/>
            </a:br>
            <a:r>
              <a:rPr lang="en-US" dirty="0">
                <a:solidFill>
                  <a:srgbClr val="CC00CC"/>
                </a:solidFill>
              </a:rPr>
              <a:t>H(⟨p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,…,</a:t>
            </a:r>
            <a:r>
              <a:rPr lang="en-US" dirty="0" err="1">
                <a:solidFill>
                  <a:srgbClr val="CC00CC"/>
                </a:solidFill>
              </a:rPr>
              <a:t>p</a:t>
            </a:r>
            <a:r>
              <a:rPr lang="en-US" baseline="-25000" dirty="0" err="1">
                <a:solidFill>
                  <a:srgbClr val="CC00CC"/>
                </a:solidFill>
              </a:rPr>
              <a:t>n</a:t>
            </a:r>
            <a:r>
              <a:rPr lang="en-US" dirty="0">
                <a:solidFill>
                  <a:srgbClr val="CC00CC"/>
                </a:solidFill>
              </a:rPr>
              <a:t>⟩) = </a:t>
            </a:r>
            <a:r>
              <a:rPr lang="en-US" sz="3600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–p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log p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baseline="-25000" dirty="0">
                <a:sym typeface="Symbol"/>
              </a:rPr>
              <a:t> </a:t>
            </a: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Information gain:</a:t>
            </a:r>
          </a:p>
          <a:p>
            <a:pPr lvl="1"/>
            <a:r>
              <a:rPr lang="en-US" dirty="0">
                <a:sym typeface="Symbol"/>
              </a:rPr>
              <a:t>reduction on entropy with additional information</a:t>
            </a:r>
          </a:p>
          <a:p>
            <a:r>
              <a:rPr lang="en-US" dirty="0">
                <a:sym typeface="Symbol"/>
              </a:rPr>
              <a:t>Learning decision tree: </a:t>
            </a:r>
          </a:p>
          <a:p>
            <a:pPr lvl="1"/>
            <a:r>
              <a:rPr lang="en-US" dirty="0">
                <a:sym typeface="Symbol"/>
              </a:rPr>
              <a:t>Iterative process, selecting the attribute with the highest information gain to split on </a:t>
            </a:r>
          </a:p>
        </p:txBody>
      </p:sp>
    </p:spTree>
    <p:extLst>
      <p:ext uri="{BB962C8B-B14F-4D97-AF65-F5344CB8AC3E}">
        <p14:creationId xmlns:p14="http://schemas.microsoft.com/office/powerpoint/2010/main" val="99436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Recap: Model Selection &amp; Hyperparameter Tuning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44306E6-A910-4C2D-B63A-064CE6FB75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6324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Data: labeled instances, e.g. emails marked spam/ham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Held out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Test set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Features: attribute-value pairs which characterize each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Experimentation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Learn parameters (e.g. model probabilities) on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(Tune </a:t>
            </a:r>
            <a:r>
              <a:rPr lang="en-US" sz="1600" dirty="0" err="1">
                <a:latin typeface="Calibri"/>
                <a:cs typeface="Calibri"/>
              </a:rPr>
              <a:t>hyperparameters</a:t>
            </a:r>
            <a:r>
              <a:rPr lang="en-US" sz="1600" dirty="0">
                <a:latin typeface="Calibri"/>
                <a:cs typeface="Calibri"/>
              </a:rPr>
              <a:t> on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Compute accuracy of test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Very important: never “peek” at the test set!</a:t>
            </a:r>
          </a:p>
          <a:p>
            <a:pPr lvl="1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Evaluation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Accuracy: fraction of instances predicted correctly</a:t>
            </a: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err="1">
                <a:latin typeface="Calibri"/>
                <a:cs typeface="Calibri"/>
              </a:rPr>
              <a:t>Overfitting</a:t>
            </a:r>
            <a:r>
              <a:rPr lang="en-US" sz="1800" dirty="0">
                <a:latin typeface="Calibri"/>
                <a:cs typeface="Calibri"/>
              </a:rPr>
              <a:t> and generalization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Want a classifier which does well on </a:t>
            </a:r>
            <a:r>
              <a:rPr lang="en-US" sz="1600" i="1" dirty="0">
                <a:latin typeface="Calibri"/>
                <a:cs typeface="Calibri"/>
              </a:rPr>
              <a:t>test</a:t>
            </a:r>
            <a:r>
              <a:rPr lang="en-US" sz="1600" dirty="0">
                <a:latin typeface="Calibri"/>
                <a:cs typeface="Calibri"/>
              </a:rPr>
              <a:t>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Overfitting: fitting the training data very closely, but not generalizing well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Underfitting: fits the training set poorly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CED04338-2789-4FB6-8E6D-BAF98741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00200"/>
            <a:ext cx="16764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988055C-998D-4416-80EC-595E151A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1676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Held-Out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(Validation set)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3605D9-0AAD-4FFB-B48B-777BBED3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334000"/>
            <a:ext cx="1676400" cy="914400"/>
          </a:xfrm>
          <a:prstGeom prst="rect">
            <a:avLst/>
          </a:prstGeom>
          <a:solidFill>
            <a:srgbClr val="BDE6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1081B90-6893-423A-A80F-51083D11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9933" y="1600200"/>
            <a:ext cx="2777206" cy="2286000"/>
          </a:xfrm>
          <a:prstGeom prst="rect">
            <a:avLst/>
          </a:prstGeom>
          <a:noFill/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81E35D4-7A9D-4FC9-B56E-F9DF9821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5493" y="3886200"/>
            <a:ext cx="2164772" cy="1676400"/>
          </a:xfrm>
          <a:prstGeom prst="rect">
            <a:avLst/>
          </a:prstGeom>
          <a:noFill/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4EF03C54-601F-4664-ACD4-0D53E169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6386" y="5388709"/>
            <a:ext cx="2212274" cy="1240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920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DD0D-6E5A-8B45-BE67-677E071B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3082F-C24F-9545-A2F7-A9236FCE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latin typeface="Calibri" charset="0"/>
              </a:rPr>
              <a:t>Classification</a:t>
            </a:r>
            <a:r>
              <a:rPr lang="en-US" dirty="0">
                <a:latin typeface="Calibri" charset="0"/>
              </a:rPr>
              <a:t> = learning </a:t>
            </a:r>
            <a:r>
              <a:rPr lang="en-US" dirty="0">
                <a:solidFill>
                  <a:srgbClr val="CC00CC"/>
                </a:solidFill>
                <a:latin typeface="Calibri" charset="0"/>
              </a:rPr>
              <a:t>f</a:t>
            </a:r>
            <a:r>
              <a:rPr lang="en-US" dirty="0">
                <a:latin typeface="Calibri" charset="0"/>
              </a:rPr>
              <a:t> with discrete output value</a:t>
            </a:r>
          </a:p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latin typeface="Calibri" charset="0"/>
              </a:rPr>
              <a:t>Regression</a:t>
            </a:r>
            <a:r>
              <a:rPr lang="en-US" dirty="0">
                <a:latin typeface="Calibri" charset="0"/>
              </a:rPr>
              <a:t> = learning </a:t>
            </a:r>
            <a:r>
              <a:rPr lang="en-US" dirty="0">
                <a:solidFill>
                  <a:srgbClr val="CC00CC"/>
                </a:solidFill>
                <a:latin typeface="Calibri" charset="0"/>
              </a:rPr>
              <a:t>f</a:t>
            </a:r>
            <a:r>
              <a:rPr lang="en-US" dirty="0">
                <a:latin typeface="Calibri" charset="0"/>
              </a:rPr>
              <a:t> with real-valued output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9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447800"/>
            <a:ext cx="7054851" cy="355815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EC11BF-B897-7442-92C8-D0E21CC73982}"/>
              </a:ext>
            </a:extLst>
          </p:cNvPr>
          <p:cNvSpPr txBox="1"/>
          <p:nvPr/>
        </p:nvSpPr>
        <p:spPr>
          <a:xfrm>
            <a:off x="1676400" y="5715000"/>
            <a:ext cx="4943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 family: Linear functions</a:t>
            </a:r>
          </a:p>
        </p:txBody>
      </p:sp>
    </p:spTree>
    <p:extLst>
      <p:ext uri="{BB962C8B-B14F-4D97-AF65-F5344CB8AC3E}">
        <p14:creationId xmlns:p14="http://schemas.microsoft.com/office/powerpoint/2010/main" val="66918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C541-33DF-3F42-90B4-59736183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5B64B-C36B-CA42-8F02-68BDF7F52534}"/>
              </a:ext>
            </a:extLst>
          </p:cNvPr>
          <p:cNvSpPr txBox="1"/>
          <p:nvPr/>
        </p:nvSpPr>
        <p:spPr>
          <a:xfrm>
            <a:off x="7391400" y="5943600"/>
            <a:ext cx="406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Berkeley house prices, 2009</a:t>
            </a:r>
          </a:p>
        </p:txBody>
      </p:sp>
      <p:pic>
        <p:nvPicPr>
          <p:cNvPr id="5" name="Picture 4" descr="house-price.eps">
            <a:extLst>
              <a:ext uri="{FF2B5EF4-FFF2-40B4-BE49-F238E27FC236}">
                <a16:creationId xmlns:a16="http://schemas.microsoft.com/office/drawing/2014/main" id="{77F68D00-3E34-B44C-BB98-C347D36F8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67" y="1524000"/>
            <a:ext cx="5995883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FCEE2-7FB8-BB40-8CC9-6A9C3089CAE9}"/>
              </a:ext>
            </a:extLst>
          </p:cNvPr>
          <p:cNvSpPr txBox="1"/>
          <p:nvPr/>
        </p:nvSpPr>
        <p:spPr>
          <a:xfrm>
            <a:off x="409059" y="2743200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(x, y=f(x)), x: house size, y: house price</a:t>
            </a:r>
          </a:p>
        </p:txBody>
      </p:sp>
    </p:spTree>
    <p:extLst>
      <p:ext uri="{BB962C8B-B14F-4D97-AF65-F5344CB8AC3E}">
        <p14:creationId xmlns:p14="http://schemas.microsoft.com/office/powerpoint/2010/main" val="137323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Line 3"/>
          <p:cNvSpPr>
            <a:spLocks noChangeShapeType="1"/>
          </p:cNvSpPr>
          <p:nvPr/>
        </p:nvSpPr>
        <p:spPr bwMode="auto">
          <a:xfrm flipV="1">
            <a:off x="1398588" y="2198687"/>
            <a:ext cx="3781425" cy="15319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398588" y="4419600"/>
            <a:ext cx="37639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1398588" y="1676400"/>
            <a:ext cx="1587" cy="2743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1398588" y="4378325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393825" y="4443412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5118100" y="4443412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398588" y="4419600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323975" y="4352925"/>
            <a:ext cx="698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1398588" y="3048000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258888" y="29845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398588" y="1676400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1258888" y="16129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40</a:t>
            </a:r>
            <a:endParaRPr lang="en-US" sz="2400">
              <a:cs typeface="Arial" charset="0"/>
            </a:endParaRP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1544638" y="3633787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1544638" y="3633787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1736725" y="3208337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1736725" y="3208337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1925638" y="3586162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1925638" y="3586162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2108200" y="3641725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2108200" y="3641725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2300288" y="3441700"/>
            <a:ext cx="76200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2300288" y="3441700"/>
            <a:ext cx="76200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2490788" y="3232150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2490788" y="3232150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2673350" y="3040062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Oval 29"/>
          <p:cNvSpPr>
            <a:spLocks noChangeArrowheads="1"/>
          </p:cNvSpPr>
          <p:nvPr/>
        </p:nvSpPr>
        <p:spPr bwMode="auto">
          <a:xfrm>
            <a:off x="2673350" y="3040062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2863850" y="3232150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Oval 31"/>
          <p:cNvSpPr>
            <a:spLocks noChangeArrowheads="1"/>
          </p:cNvSpPr>
          <p:nvPr/>
        </p:nvSpPr>
        <p:spPr bwMode="auto">
          <a:xfrm>
            <a:off x="2863850" y="3232150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3054350" y="2774950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Oval 33"/>
          <p:cNvSpPr>
            <a:spLocks noChangeArrowheads="1"/>
          </p:cNvSpPr>
          <p:nvPr/>
        </p:nvSpPr>
        <p:spPr bwMode="auto">
          <a:xfrm>
            <a:off x="3054350" y="2774950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Oval 34"/>
          <p:cNvSpPr>
            <a:spLocks noChangeArrowheads="1"/>
          </p:cNvSpPr>
          <p:nvPr/>
        </p:nvSpPr>
        <p:spPr bwMode="auto">
          <a:xfrm>
            <a:off x="3244850" y="3016250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Oval 35"/>
          <p:cNvSpPr>
            <a:spLocks noChangeArrowheads="1"/>
          </p:cNvSpPr>
          <p:nvPr/>
        </p:nvSpPr>
        <p:spPr bwMode="auto">
          <a:xfrm>
            <a:off x="3244850" y="3016250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2" name="Oval 36"/>
          <p:cNvSpPr>
            <a:spLocks noChangeArrowheads="1"/>
          </p:cNvSpPr>
          <p:nvPr/>
        </p:nvSpPr>
        <p:spPr bwMode="auto">
          <a:xfrm>
            <a:off x="3427413" y="2840037"/>
            <a:ext cx="77787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3" name="Oval 37"/>
          <p:cNvSpPr>
            <a:spLocks noChangeArrowheads="1"/>
          </p:cNvSpPr>
          <p:nvPr/>
        </p:nvSpPr>
        <p:spPr bwMode="auto">
          <a:xfrm>
            <a:off x="3427413" y="2840037"/>
            <a:ext cx="77787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4" name="Oval 38"/>
          <p:cNvSpPr>
            <a:spLocks noChangeArrowheads="1"/>
          </p:cNvSpPr>
          <p:nvPr/>
        </p:nvSpPr>
        <p:spPr bwMode="auto">
          <a:xfrm>
            <a:off x="3619500" y="2959100"/>
            <a:ext cx="76200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5" name="Oval 39"/>
          <p:cNvSpPr>
            <a:spLocks noChangeArrowheads="1"/>
          </p:cNvSpPr>
          <p:nvPr/>
        </p:nvSpPr>
        <p:spPr bwMode="auto">
          <a:xfrm>
            <a:off x="3619500" y="2959100"/>
            <a:ext cx="76200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6" name="Oval 40"/>
          <p:cNvSpPr>
            <a:spLocks noChangeArrowheads="1"/>
          </p:cNvSpPr>
          <p:nvPr/>
        </p:nvSpPr>
        <p:spPr bwMode="auto">
          <a:xfrm>
            <a:off x="3808413" y="2606675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7" name="Oval 41"/>
          <p:cNvSpPr>
            <a:spLocks noChangeArrowheads="1"/>
          </p:cNvSpPr>
          <p:nvPr/>
        </p:nvSpPr>
        <p:spPr bwMode="auto">
          <a:xfrm>
            <a:off x="3808413" y="2606675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8" name="Oval 42"/>
          <p:cNvSpPr>
            <a:spLocks noChangeArrowheads="1"/>
          </p:cNvSpPr>
          <p:nvPr/>
        </p:nvSpPr>
        <p:spPr bwMode="auto">
          <a:xfrm>
            <a:off x="3990975" y="2895600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9" name="Oval 43"/>
          <p:cNvSpPr>
            <a:spLocks noChangeArrowheads="1"/>
          </p:cNvSpPr>
          <p:nvPr/>
        </p:nvSpPr>
        <p:spPr bwMode="auto">
          <a:xfrm>
            <a:off x="3990975" y="2895600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0" name="Oval 44"/>
          <p:cNvSpPr>
            <a:spLocks noChangeArrowheads="1"/>
          </p:cNvSpPr>
          <p:nvPr/>
        </p:nvSpPr>
        <p:spPr bwMode="auto">
          <a:xfrm>
            <a:off x="4181475" y="2574925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1" name="Oval 45"/>
          <p:cNvSpPr>
            <a:spLocks noChangeArrowheads="1"/>
          </p:cNvSpPr>
          <p:nvPr/>
        </p:nvSpPr>
        <p:spPr bwMode="auto">
          <a:xfrm>
            <a:off x="4181475" y="2574925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2" name="Oval 46"/>
          <p:cNvSpPr>
            <a:spLocks noChangeArrowheads="1"/>
          </p:cNvSpPr>
          <p:nvPr/>
        </p:nvSpPr>
        <p:spPr bwMode="auto">
          <a:xfrm>
            <a:off x="4373563" y="2501900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3" name="Oval 47"/>
          <p:cNvSpPr>
            <a:spLocks noChangeArrowheads="1"/>
          </p:cNvSpPr>
          <p:nvPr/>
        </p:nvSpPr>
        <p:spPr bwMode="auto">
          <a:xfrm>
            <a:off x="4373563" y="2501900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4" name="Oval 48"/>
          <p:cNvSpPr>
            <a:spLocks noChangeArrowheads="1"/>
          </p:cNvSpPr>
          <p:nvPr/>
        </p:nvSpPr>
        <p:spPr bwMode="auto">
          <a:xfrm>
            <a:off x="4554538" y="2462212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5" name="Oval 49"/>
          <p:cNvSpPr>
            <a:spLocks noChangeArrowheads="1"/>
          </p:cNvSpPr>
          <p:nvPr/>
        </p:nvSpPr>
        <p:spPr bwMode="auto">
          <a:xfrm>
            <a:off x="4554538" y="2462212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Oval 50"/>
          <p:cNvSpPr>
            <a:spLocks noChangeArrowheads="1"/>
          </p:cNvSpPr>
          <p:nvPr/>
        </p:nvSpPr>
        <p:spPr bwMode="auto">
          <a:xfrm>
            <a:off x="4745038" y="2230437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7" name="Oval 51"/>
          <p:cNvSpPr>
            <a:spLocks noChangeArrowheads="1"/>
          </p:cNvSpPr>
          <p:nvPr/>
        </p:nvSpPr>
        <p:spPr bwMode="auto">
          <a:xfrm>
            <a:off x="4745038" y="2230437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8" name="Oval 52"/>
          <p:cNvSpPr>
            <a:spLocks noChangeArrowheads="1"/>
          </p:cNvSpPr>
          <p:nvPr/>
        </p:nvSpPr>
        <p:spPr bwMode="auto">
          <a:xfrm>
            <a:off x="4937125" y="2486025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9" name="Oval 53"/>
          <p:cNvSpPr>
            <a:spLocks noChangeArrowheads="1"/>
          </p:cNvSpPr>
          <p:nvPr/>
        </p:nvSpPr>
        <p:spPr bwMode="auto">
          <a:xfrm>
            <a:off x="4937125" y="2486025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0" name="Oval 54"/>
          <p:cNvSpPr>
            <a:spLocks noChangeArrowheads="1"/>
          </p:cNvSpPr>
          <p:nvPr/>
        </p:nvSpPr>
        <p:spPr bwMode="auto">
          <a:xfrm>
            <a:off x="5127625" y="1862137"/>
            <a:ext cx="777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1" name="Oval 55"/>
          <p:cNvSpPr>
            <a:spLocks noChangeArrowheads="1"/>
          </p:cNvSpPr>
          <p:nvPr/>
        </p:nvSpPr>
        <p:spPr bwMode="auto">
          <a:xfrm>
            <a:off x="5127625" y="1862137"/>
            <a:ext cx="77788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0176" name="Line 528"/>
          <p:cNvSpPr>
            <a:spLocks noChangeShapeType="1"/>
          </p:cNvSpPr>
          <p:nvPr/>
        </p:nvSpPr>
        <p:spPr bwMode="auto">
          <a:xfrm flipV="1">
            <a:off x="3692525" y="2795587"/>
            <a:ext cx="0" cy="16240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529"/>
          <p:cNvGrpSpPr>
            <a:grpSpLocks/>
          </p:cNvGrpSpPr>
          <p:nvPr/>
        </p:nvGrpSpPr>
        <p:grpSpPr bwMode="auto">
          <a:xfrm>
            <a:off x="1311275" y="2701925"/>
            <a:ext cx="2381250" cy="174625"/>
            <a:chOff x="288" y="1897"/>
            <a:chExt cx="1500" cy="110"/>
          </a:xfrm>
        </p:grpSpPr>
        <p:sp>
          <p:nvSpPr>
            <p:cNvPr id="19798" name="Line 530"/>
            <p:cNvSpPr>
              <a:spLocks noChangeShapeType="1"/>
            </p:cNvSpPr>
            <p:nvPr/>
          </p:nvSpPr>
          <p:spPr bwMode="auto">
            <a:xfrm flipH="1">
              <a:off x="348" y="195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799" name="Oval 531"/>
            <p:cNvSpPr>
              <a:spLocks noChangeArrowheads="1"/>
            </p:cNvSpPr>
            <p:nvPr/>
          </p:nvSpPr>
          <p:spPr bwMode="auto">
            <a:xfrm>
              <a:off x="288" y="1897"/>
              <a:ext cx="110" cy="11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788" name="Rectangle 5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Linear regression = fitting a straight line/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hyperplane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9796" name="Text Box 536"/>
          <p:cNvSpPr txBox="1">
            <a:spLocks noChangeArrowheads="1"/>
          </p:cNvSpPr>
          <p:nvPr/>
        </p:nvSpPr>
        <p:spPr bwMode="auto">
          <a:xfrm>
            <a:off x="419024" y="5410202"/>
            <a:ext cx="405621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cs typeface="Arial" charset="0"/>
              </a:rPr>
              <a:t>Prediction: </a:t>
            </a:r>
            <a:r>
              <a:rPr lang="en-US" sz="2400" dirty="0" err="1">
                <a:solidFill>
                  <a:srgbClr val="CC00CC"/>
                </a:solidFill>
                <a:cs typeface="Arial" charset="0"/>
              </a:rPr>
              <a:t>h</a:t>
            </a:r>
            <a:r>
              <a:rPr lang="en-US" sz="2400" b="1" baseline="-25000" dirty="0" err="1">
                <a:solidFill>
                  <a:srgbClr val="CC00CC"/>
                </a:solidFill>
                <a:cs typeface="Arial" charset="0"/>
              </a:rPr>
              <a:t>w</a:t>
            </a:r>
            <a:r>
              <a:rPr lang="en-US" sz="2400" dirty="0">
                <a:solidFill>
                  <a:srgbClr val="CC00CC"/>
                </a:solidFill>
                <a:cs typeface="Arial" charset="0"/>
              </a:rPr>
              <a:t>(x) = w</a:t>
            </a:r>
            <a:r>
              <a:rPr lang="en-US" sz="2400" baseline="-25000" dirty="0">
                <a:solidFill>
                  <a:srgbClr val="CC00CC"/>
                </a:solidFill>
                <a:cs typeface="Arial" charset="0"/>
              </a:rPr>
              <a:t>0</a:t>
            </a:r>
            <a:r>
              <a:rPr lang="en-US" sz="2400" dirty="0">
                <a:solidFill>
                  <a:srgbClr val="CC00CC"/>
                </a:solidFill>
                <a:cs typeface="Arial" charset="0"/>
              </a:rPr>
              <a:t> + w</a:t>
            </a:r>
            <a:r>
              <a:rPr lang="en-US" sz="2400" baseline="-25000" dirty="0">
                <a:solidFill>
                  <a:srgbClr val="CC00CC"/>
                </a:solidFill>
                <a:cs typeface="Arial" charset="0"/>
              </a:rPr>
              <a:t>1</a:t>
            </a:r>
            <a:r>
              <a:rPr lang="en-US" sz="2400" dirty="0">
                <a:solidFill>
                  <a:srgbClr val="CC00CC"/>
                </a:solidFill>
                <a:cs typeface="Arial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5943600"/>
            <a:ext cx="406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Berkeley house prices, 2009</a:t>
            </a:r>
          </a:p>
        </p:txBody>
      </p:sp>
      <p:pic>
        <p:nvPicPr>
          <p:cNvPr id="7" name="Picture 6" descr="house-pric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67" y="1524000"/>
            <a:ext cx="5995883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9732" y="4343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00CC"/>
                </a:solidFill>
              </a:rPr>
              <a:t>x</a:t>
            </a:r>
          </a:p>
        </p:txBody>
      </p:sp>
      <p:sp>
        <p:nvSpPr>
          <p:cNvPr id="549" name="Text Box 536"/>
          <p:cNvSpPr txBox="1">
            <a:spLocks noChangeArrowheads="1"/>
          </p:cNvSpPr>
          <p:nvPr/>
        </p:nvSpPr>
        <p:spPr bwMode="auto">
          <a:xfrm>
            <a:off x="421092" y="2514600"/>
            <a:ext cx="874308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solidFill>
                  <a:srgbClr val="CC00CC"/>
                </a:solidFill>
                <a:cs typeface="Arial" charset="0"/>
              </a:rPr>
              <a:t>h</a:t>
            </a:r>
            <a:r>
              <a:rPr lang="en-US" sz="2400" b="1" baseline="-25000" dirty="0" err="1">
                <a:solidFill>
                  <a:srgbClr val="CC00CC"/>
                </a:solidFill>
                <a:cs typeface="Arial" charset="0"/>
              </a:rPr>
              <a:t>w</a:t>
            </a:r>
            <a:r>
              <a:rPr lang="en-US" sz="2400" dirty="0">
                <a:solidFill>
                  <a:srgbClr val="CC00CC"/>
                </a:solidFill>
                <a:cs typeface="Arial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78464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4695825" y="3081338"/>
            <a:ext cx="5106987" cy="2270125"/>
            <a:chOff x="1807" y="1145"/>
            <a:chExt cx="3217" cy="1430"/>
          </a:xfrm>
        </p:grpSpPr>
        <p:sp>
          <p:nvSpPr>
            <p:cNvPr id="20544" name="Line 3"/>
            <p:cNvSpPr>
              <a:spLocks noChangeShapeType="1"/>
            </p:cNvSpPr>
            <p:nvPr/>
          </p:nvSpPr>
          <p:spPr bwMode="auto">
            <a:xfrm>
              <a:off x="1807" y="2115"/>
              <a:ext cx="0" cy="3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5" name="Line 5"/>
            <p:cNvSpPr>
              <a:spLocks noChangeShapeType="1"/>
            </p:cNvSpPr>
            <p:nvPr/>
          </p:nvSpPr>
          <p:spPr bwMode="auto">
            <a:xfrm>
              <a:off x="2188" y="2317"/>
              <a:ext cx="0" cy="25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46" name="Line 6"/>
            <p:cNvSpPr>
              <a:spLocks noChangeShapeType="1"/>
            </p:cNvSpPr>
            <p:nvPr/>
          </p:nvSpPr>
          <p:spPr bwMode="auto">
            <a:xfrm>
              <a:off x="2949" y="2016"/>
              <a:ext cx="0" cy="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47" name="Line 7"/>
            <p:cNvSpPr>
              <a:spLocks noChangeShapeType="1"/>
            </p:cNvSpPr>
            <p:nvPr/>
          </p:nvSpPr>
          <p:spPr bwMode="auto">
            <a:xfrm>
              <a:off x="3323" y="1843"/>
              <a:ext cx="0" cy="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48" name="Line 8"/>
            <p:cNvSpPr>
              <a:spLocks noChangeShapeType="1"/>
            </p:cNvSpPr>
            <p:nvPr/>
          </p:nvSpPr>
          <p:spPr bwMode="auto">
            <a:xfrm>
              <a:off x="3707" y="1682"/>
              <a:ext cx="0" cy="19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49" name="Line 9"/>
            <p:cNvSpPr>
              <a:spLocks noChangeShapeType="1"/>
            </p:cNvSpPr>
            <p:nvPr/>
          </p:nvSpPr>
          <p:spPr bwMode="auto">
            <a:xfrm>
              <a:off x="3892" y="1539"/>
              <a:ext cx="0" cy="7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0" name="Line 10"/>
            <p:cNvSpPr>
              <a:spLocks noChangeShapeType="1"/>
            </p:cNvSpPr>
            <p:nvPr/>
          </p:nvSpPr>
          <p:spPr bwMode="auto">
            <a:xfrm>
              <a:off x="4078" y="1545"/>
              <a:ext cx="0" cy="27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1" name="Line 11"/>
            <p:cNvSpPr>
              <a:spLocks noChangeShapeType="1"/>
            </p:cNvSpPr>
            <p:nvPr/>
          </p:nvSpPr>
          <p:spPr bwMode="auto">
            <a:xfrm>
              <a:off x="4839" y="1145"/>
              <a:ext cx="0" cy="7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2" name="Line 12"/>
            <p:cNvSpPr>
              <a:spLocks noChangeShapeType="1"/>
            </p:cNvSpPr>
            <p:nvPr/>
          </p:nvSpPr>
          <p:spPr bwMode="auto">
            <a:xfrm>
              <a:off x="5024" y="1162"/>
              <a:ext cx="0" cy="2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3" name="Line 13"/>
            <p:cNvSpPr>
              <a:spLocks noChangeShapeType="1"/>
            </p:cNvSpPr>
            <p:nvPr/>
          </p:nvSpPr>
          <p:spPr bwMode="auto">
            <a:xfrm>
              <a:off x="2747" y="1953"/>
              <a:ext cx="0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4" name="Line 14"/>
            <p:cNvSpPr>
              <a:spLocks noChangeShapeType="1"/>
            </p:cNvSpPr>
            <p:nvPr/>
          </p:nvSpPr>
          <p:spPr bwMode="auto">
            <a:xfrm>
              <a:off x="1999" y="2387"/>
              <a:ext cx="0" cy="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5" name="Line 15"/>
            <p:cNvSpPr>
              <a:spLocks noChangeShapeType="1"/>
            </p:cNvSpPr>
            <p:nvPr/>
          </p:nvSpPr>
          <p:spPr bwMode="auto">
            <a:xfrm>
              <a:off x="3134" y="1705"/>
              <a:ext cx="0" cy="19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483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Prediction error</a:t>
            </a:r>
          </a:p>
        </p:txBody>
      </p:sp>
      <p:sp>
        <p:nvSpPr>
          <p:cNvPr id="20484" name="Line 17"/>
          <p:cNvSpPr>
            <a:spLocks noChangeShapeType="1"/>
          </p:cNvSpPr>
          <p:nvPr/>
        </p:nvSpPr>
        <p:spPr bwMode="auto">
          <a:xfrm flipV="1">
            <a:off x="4100512" y="2967038"/>
            <a:ext cx="6029325" cy="2443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8"/>
          <p:cNvSpPr>
            <a:spLocks noChangeShapeType="1"/>
          </p:cNvSpPr>
          <p:nvPr/>
        </p:nvSpPr>
        <p:spPr bwMode="auto">
          <a:xfrm>
            <a:off x="4100512" y="6070600"/>
            <a:ext cx="60007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19"/>
          <p:cNvSpPr>
            <a:spLocks noChangeShapeType="1"/>
          </p:cNvSpPr>
          <p:nvPr/>
        </p:nvSpPr>
        <p:spPr bwMode="auto">
          <a:xfrm flipV="1">
            <a:off x="4100512" y="2743200"/>
            <a:ext cx="12700" cy="3327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20"/>
          <p:cNvSpPr>
            <a:spLocks noChangeShapeType="1"/>
          </p:cNvSpPr>
          <p:nvPr/>
        </p:nvSpPr>
        <p:spPr bwMode="auto">
          <a:xfrm flipV="1">
            <a:off x="4100512" y="6005513"/>
            <a:ext cx="1588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Rectangle 21"/>
          <p:cNvSpPr>
            <a:spLocks noChangeArrowheads="1"/>
          </p:cNvSpPr>
          <p:nvPr/>
        </p:nvSpPr>
        <p:spPr bwMode="auto">
          <a:xfrm>
            <a:off x="4113212" y="61087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20489" name="Line 22"/>
          <p:cNvSpPr>
            <a:spLocks noChangeShapeType="1"/>
          </p:cNvSpPr>
          <p:nvPr/>
        </p:nvSpPr>
        <p:spPr bwMode="auto">
          <a:xfrm flipV="1">
            <a:off x="10101262" y="6005513"/>
            <a:ext cx="3175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Rectangle 23"/>
          <p:cNvSpPr>
            <a:spLocks noChangeArrowheads="1"/>
          </p:cNvSpPr>
          <p:nvPr/>
        </p:nvSpPr>
        <p:spPr bwMode="auto">
          <a:xfrm>
            <a:off x="10071100" y="61087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20491" name="Line 24"/>
          <p:cNvSpPr>
            <a:spLocks noChangeShapeType="1"/>
          </p:cNvSpPr>
          <p:nvPr/>
        </p:nvSpPr>
        <p:spPr bwMode="auto">
          <a:xfrm>
            <a:off x="4100512" y="6070600"/>
            <a:ext cx="523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Rectangle 25"/>
          <p:cNvSpPr>
            <a:spLocks noChangeArrowheads="1"/>
          </p:cNvSpPr>
          <p:nvPr/>
        </p:nvSpPr>
        <p:spPr bwMode="auto">
          <a:xfrm>
            <a:off x="4002087" y="5964238"/>
            <a:ext cx="682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20493" name="Oval 26"/>
          <p:cNvSpPr>
            <a:spLocks noChangeArrowheads="1"/>
          </p:cNvSpPr>
          <p:nvPr/>
        </p:nvSpPr>
        <p:spPr bwMode="auto">
          <a:xfrm>
            <a:off x="4333875" y="5254625"/>
            <a:ext cx="123825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Oval 27"/>
          <p:cNvSpPr>
            <a:spLocks noChangeArrowheads="1"/>
          </p:cNvSpPr>
          <p:nvPr/>
        </p:nvSpPr>
        <p:spPr bwMode="auto">
          <a:xfrm>
            <a:off x="4333875" y="5254625"/>
            <a:ext cx="123825" cy="11747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Oval 28"/>
          <p:cNvSpPr>
            <a:spLocks noChangeArrowheads="1"/>
          </p:cNvSpPr>
          <p:nvPr/>
        </p:nvSpPr>
        <p:spPr bwMode="auto">
          <a:xfrm>
            <a:off x="4638675" y="4576763"/>
            <a:ext cx="1254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Oval 29"/>
          <p:cNvSpPr>
            <a:spLocks noChangeArrowheads="1"/>
          </p:cNvSpPr>
          <p:nvPr/>
        </p:nvSpPr>
        <p:spPr bwMode="auto">
          <a:xfrm>
            <a:off x="4638675" y="4576763"/>
            <a:ext cx="125412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Oval 30"/>
          <p:cNvSpPr>
            <a:spLocks noChangeArrowheads="1"/>
          </p:cNvSpPr>
          <p:nvPr/>
        </p:nvSpPr>
        <p:spPr bwMode="auto">
          <a:xfrm>
            <a:off x="4940300" y="5180013"/>
            <a:ext cx="127000" cy="1127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Oval 31"/>
          <p:cNvSpPr>
            <a:spLocks noChangeArrowheads="1"/>
          </p:cNvSpPr>
          <p:nvPr/>
        </p:nvSpPr>
        <p:spPr bwMode="auto">
          <a:xfrm>
            <a:off x="4940300" y="5180013"/>
            <a:ext cx="127000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Oval 32"/>
          <p:cNvSpPr>
            <a:spLocks noChangeArrowheads="1"/>
          </p:cNvSpPr>
          <p:nvPr/>
        </p:nvSpPr>
        <p:spPr bwMode="auto">
          <a:xfrm>
            <a:off x="5232400" y="5267325"/>
            <a:ext cx="125412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Oval 33"/>
          <p:cNvSpPr>
            <a:spLocks noChangeArrowheads="1"/>
          </p:cNvSpPr>
          <p:nvPr/>
        </p:nvSpPr>
        <p:spPr bwMode="auto">
          <a:xfrm>
            <a:off x="5232400" y="5267325"/>
            <a:ext cx="125412" cy="11747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Oval 34"/>
          <p:cNvSpPr>
            <a:spLocks noChangeArrowheads="1"/>
          </p:cNvSpPr>
          <p:nvPr/>
        </p:nvSpPr>
        <p:spPr bwMode="auto">
          <a:xfrm>
            <a:off x="5537200" y="4948238"/>
            <a:ext cx="122237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Oval 35"/>
          <p:cNvSpPr>
            <a:spLocks noChangeArrowheads="1"/>
          </p:cNvSpPr>
          <p:nvPr/>
        </p:nvSpPr>
        <p:spPr bwMode="auto">
          <a:xfrm>
            <a:off x="5537200" y="4948238"/>
            <a:ext cx="122237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Oval 36"/>
          <p:cNvSpPr>
            <a:spLocks noChangeArrowheads="1"/>
          </p:cNvSpPr>
          <p:nvPr/>
        </p:nvSpPr>
        <p:spPr bwMode="auto">
          <a:xfrm>
            <a:off x="5842000" y="4614863"/>
            <a:ext cx="123825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Oval 37"/>
          <p:cNvSpPr>
            <a:spLocks noChangeArrowheads="1"/>
          </p:cNvSpPr>
          <p:nvPr/>
        </p:nvSpPr>
        <p:spPr bwMode="auto">
          <a:xfrm>
            <a:off x="5842000" y="4614863"/>
            <a:ext cx="123825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Oval 38"/>
          <p:cNvSpPr>
            <a:spLocks noChangeArrowheads="1"/>
          </p:cNvSpPr>
          <p:nvPr/>
        </p:nvSpPr>
        <p:spPr bwMode="auto">
          <a:xfrm>
            <a:off x="6132512" y="4308475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Oval 39"/>
          <p:cNvSpPr>
            <a:spLocks noChangeArrowheads="1"/>
          </p:cNvSpPr>
          <p:nvPr/>
        </p:nvSpPr>
        <p:spPr bwMode="auto">
          <a:xfrm>
            <a:off x="6132512" y="4308475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Oval 40"/>
          <p:cNvSpPr>
            <a:spLocks noChangeArrowheads="1"/>
          </p:cNvSpPr>
          <p:nvPr/>
        </p:nvSpPr>
        <p:spPr bwMode="auto">
          <a:xfrm>
            <a:off x="6437312" y="4614863"/>
            <a:ext cx="123825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Oval 41"/>
          <p:cNvSpPr>
            <a:spLocks noChangeArrowheads="1"/>
          </p:cNvSpPr>
          <p:nvPr/>
        </p:nvSpPr>
        <p:spPr bwMode="auto">
          <a:xfrm>
            <a:off x="6437312" y="4614863"/>
            <a:ext cx="123825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9" name="Oval 42"/>
          <p:cNvSpPr>
            <a:spLocks noChangeArrowheads="1"/>
          </p:cNvSpPr>
          <p:nvPr/>
        </p:nvSpPr>
        <p:spPr bwMode="auto">
          <a:xfrm>
            <a:off x="6740525" y="3886200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0" name="Oval 43"/>
          <p:cNvSpPr>
            <a:spLocks noChangeArrowheads="1"/>
          </p:cNvSpPr>
          <p:nvPr/>
        </p:nvSpPr>
        <p:spPr bwMode="auto">
          <a:xfrm>
            <a:off x="6740525" y="3886200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1" name="Oval 44"/>
          <p:cNvSpPr>
            <a:spLocks noChangeArrowheads="1"/>
          </p:cNvSpPr>
          <p:nvPr/>
        </p:nvSpPr>
        <p:spPr bwMode="auto">
          <a:xfrm>
            <a:off x="7043737" y="4270375"/>
            <a:ext cx="123825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Oval 45"/>
          <p:cNvSpPr>
            <a:spLocks noChangeArrowheads="1"/>
          </p:cNvSpPr>
          <p:nvPr/>
        </p:nvSpPr>
        <p:spPr bwMode="auto">
          <a:xfrm>
            <a:off x="7043737" y="4270375"/>
            <a:ext cx="123825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Oval 46"/>
          <p:cNvSpPr>
            <a:spLocks noChangeArrowheads="1"/>
          </p:cNvSpPr>
          <p:nvPr/>
        </p:nvSpPr>
        <p:spPr bwMode="auto">
          <a:xfrm>
            <a:off x="7335837" y="3989388"/>
            <a:ext cx="123825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Oval 47"/>
          <p:cNvSpPr>
            <a:spLocks noChangeArrowheads="1"/>
          </p:cNvSpPr>
          <p:nvPr/>
        </p:nvSpPr>
        <p:spPr bwMode="auto">
          <a:xfrm>
            <a:off x="7335837" y="3989388"/>
            <a:ext cx="123825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5" name="Oval 48"/>
          <p:cNvSpPr>
            <a:spLocks noChangeArrowheads="1"/>
          </p:cNvSpPr>
          <p:nvPr/>
        </p:nvSpPr>
        <p:spPr bwMode="auto">
          <a:xfrm>
            <a:off x="7642225" y="4179888"/>
            <a:ext cx="120650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Oval 49"/>
          <p:cNvSpPr>
            <a:spLocks noChangeArrowheads="1"/>
          </p:cNvSpPr>
          <p:nvPr/>
        </p:nvSpPr>
        <p:spPr bwMode="auto">
          <a:xfrm>
            <a:off x="7642225" y="4179888"/>
            <a:ext cx="120650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Oval 50"/>
          <p:cNvSpPr>
            <a:spLocks noChangeArrowheads="1"/>
          </p:cNvSpPr>
          <p:nvPr/>
        </p:nvSpPr>
        <p:spPr bwMode="auto">
          <a:xfrm>
            <a:off x="7942262" y="3617913"/>
            <a:ext cx="127000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Oval 51"/>
          <p:cNvSpPr>
            <a:spLocks noChangeArrowheads="1"/>
          </p:cNvSpPr>
          <p:nvPr/>
        </p:nvSpPr>
        <p:spPr bwMode="auto">
          <a:xfrm>
            <a:off x="7942262" y="3617913"/>
            <a:ext cx="127000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Oval 52"/>
          <p:cNvSpPr>
            <a:spLocks noChangeArrowheads="1"/>
          </p:cNvSpPr>
          <p:nvPr/>
        </p:nvSpPr>
        <p:spPr bwMode="auto">
          <a:xfrm>
            <a:off x="8234362" y="4078288"/>
            <a:ext cx="125413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0" name="Oval 53"/>
          <p:cNvSpPr>
            <a:spLocks noChangeArrowheads="1"/>
          </p:cNvSpPr>
          <p:nvPr/>
        </p:nvSpPr>
        <p:spPr bwMode="auto">
          <a:xfrm>
            <a:off x="8234362" y="4078288"/>
            <a:ext cx="125413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1" name="Oval 54"/>
          <p:cNvSpPr>
            <a:spLocks noChangeArrowheads="1"/>
          </p:cNvSpPr>
          <p:nvPr/>
        </p:nvSpPr>
        <p:spPr bwMode="auto">
          <a:xfrm>
            <a:off x="8537575" y="3567113"/>
            <a:ext cx="123825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2" name="Oval 55"/>
          <p:cNvSpPr>
            <a:spLocks noChangeArrowheads="1"/>
          </p:cNvSpPr>
          <p:nvPr/>
        </p:nvSpPr>
        <p:spPr bwMode="auto">
          <a:xfrm>
            <a:off x="8537575" y="3567113"/>
            <a:ext cx="123825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3" name="Oval 56"/>
          <p:cNvSpPr>
            <a:spLocks noChangeArrowheads="1"/>
          </p:cNvSpPr>
          <p:nvPr/>
        </p:nvSpPr>
        <p:spPr bwMode="auto">
          <a:xfrm>
            <a:off x="8843962" y="3451225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4" name="Oval 57"/>
          <p:cNvSpPr>
            <a:spLocks noChangeArrowheads="1"/>
          </p:cNvSpPr>
          <p:nvPr/>
        </p:nvSpPr>
        <p:spPr bwMode="auto">
          <a:xfrm>
            <a:off x="8843962" y="3451225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5" name="Oval 58"/>
          <p:cNvSpPr>
            <a:spLocks noChangeArrowheads="1"/>
          </p:cNvSpPr>
          <p:nvPr/>
        </p:nvSpPr>
        <p:spPr bwMode="auto">
          <a:xfrm>
            <a:off x="9132887" y="3387725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Oval 59"/>
          <p:cNvSpPr>
            <a:spLocks noChangeArrowheads="1"/>
          </p:cNvSpPr>
          <p:nvPr/>
        </p:nvSpPr>
        <p:spPr bwMode="auto">
          <a:xfrm>
            <a:off x="9132887" y="3387725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Oval 60"/>
          <p:cNvSpPr>
            <a:spLocks noChangeArrowheads="1"/>
          </p:cNvSpPr>
          <p:nvPr/>
        </p:nvSpPr>
        <p:spPr bwMode="auto">
          <a:xfrm>
            <a:off x="9436100" y="3017838"/>
            <a:ext cx="1270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8" name="Oval 61"/>
          <p:cNvSpPr>
            <a:spLocks noChangeArrowheads="1"/>
          </p:cNvSpPr>
          <p:nvPr/>
        </p:nvSpPr>
        <p:spPr bwMode="auto">
          <a:xfrm>
            <a:off x="9436100" y="3017838"/>
            <a:ext cx="127000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Oval 62"/>
          <p:cNvSpPr>
            <a:spLocks noChangeArrowheads="1"/>
          </p:cNvSpPr>
          <p:nvPr/>
        </p:nvSpPr>
        <p:spPr bwMode="auto">
          <a:xfrm>
            <a:off x="9742487" y="3425825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0" name="Oval 63"/>
          <p:cNvSpPr>
            <a:spLocks noChangeArrowheads="1"/>
          </p:cNvSpPr>
          <p:nvPr/>
        </p:nvSpPr>
        <p:spPr bwMode="auto">
          <a:xfrm>
            <a:off x="9742487" y="3425825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Line 66"/>
          <p:cNvSpPr>
            <a:spLocks noChangeShapeType="1"/>
          </p:cNvSpPr>
          <p:nvPr/>
        </p:nvSpPr>
        <p:spPr bwMode="auto">
          <a:xfrm flipH="1" flipV="1">
            <a:off x="6780212" y="388620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32" name="Line 67"/>
          <p:cNvSpPr>
            <a:spLocks noChangeShapeType="1"/>
          </p:cNvSpPr>
          <p:nvPr/>
        </p:nvSpPr>
        <p:spPr bwMode="auto">
          <a:xfrm flipH="1">
            <a:off x="4075112" y="3911600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4" name="Line 69"/>
          <p:cNvSpPr>
            <a:spLocks noChangeShapeType="1"/>
          </p:cNvSpPr>
          <p:nvPr/>
        </p:nvSpPr>
        <p:spPr bwMode="auto">
          <a:xfrm flipH="1">
            <a:off x="4084637" y="4286250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6" name="Line 71"/>
          <p:cNvSpPr>
            <a:spLocks noChangeShapeType="1"/>
          </p:cNvSpPr>
          <p:nvPr/>
        </p:nvSpPr>
        <p:spPr bwMode="auto">
          <a:xfrm>
            <a:off x="5253037" y="3894138"/>
            <a:ext cx="0" cy="393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lg" len="lg"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7" name="Text Box 72"/>
          <p:cNvSpPr txBox="1">
            <a:spLocks noChangeArrowheads="1"/>
          </p:cNvSpPr>
          <p:nvPr/>
        </p:nvSpPr>
        <p:spPr bwMode="auto">
          <a:xfrm>
            <a:off x="4333875" y="3300413"/>
            <a:ext cx="2574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accent2"/>
                </a:solidFill>
                <a:cs typeface="Arial" charset="0"/>
              </a:rPr>
              <a:t>Error or “residual”</a:t>
            </a:r>
          </a:p>
        </p:txBody>
      </p:sp>
      <p:sp>
        <p:nvSpPr>
          <p:cNvPr id="20538" name="Text Box 73"/>
          <p:cNvSpPr txBox="1">
            <a:spLocks noChangeArrowheads="1"/>
          </p:cNvSpPr>
          <p:nvPr/>
        </p:nvSpPr>
        <p:spPr bwMode="auto">
          <a:xfrm>
            <a:off x="1735353" y="4038600"/>
            <a:ext cx="2328432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cs typeface="Arial" charset="0"/>
              </a:rPr>
              <a:t>Prediction </a:t>
            </a:r>
            <a:r>
              <a:rPr lang="en-US" sz="2400" dirty="0" err="1">
                <a:solidFill>
                  <a:srgbClr val="CC00CC"/>
                </a:solidFill>
                <a:cs typeface="Arial" charset="0"/>
              </a:rPr>
              <a:t>h</a:t>
            </a:r>
            <a:r>
              <a:rPr lang="en-US" sz="2400" b="1" baseline="-25000" dirty="0" err="1">
                <a:solidFill>
                  <a:srgbClr val="CC00CC"/>
                </a:solidFill>
                <a:cs typeface="Arial" charset="0"/>
              </a:rPr>
              <a:t>w</a:t>
            </a:r>
            <a:r>
              <a:rPr lang="en-US" sz="2400" dirty="0">
                <a:solidFill>
                  <a:srgbClr val="CC00CC"/>
                </a:solidFill>
                <a:cs typeface="Arial" charset="0"/>
              </a:rPr>
              <a:t>(x)</a:t>
            </a:r>
          </a:p>
        </p:txBody>
      </p:sp>
      <p:sp>
        <p:nvSpPr>
          <p:cNvPr id="20539" name="Text Box 74"/>
          <p:cNvSpPr txBox="1">
            <a:spLocks noChangeArrowheads="1"/>
          </p:cNvSpPr>
          <p:nvPr/>
        </p:nvSpPr>
        <p:spPr bwMode="auto">
          <a:xfrm>
            <a:off x="1905000" y="3581400"/>
            <a:ext cx="208347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cs typeface="Arial" charset="0"/>
              </a:rPr>
              <a:t>Observation </a:t>
            </a:r>
            <a:r>
              <a:rPr lang="en-US" sz="2400" dirty="0">
                <a:solidFill>
                  <a:srgbClr val="CC00CC"/>
                </a:solidFill>
                <a:cs typeface="Arial" charset="0"/>
              </a:rPr>
              <a:t>y</a:t>
            </a:r>
            <a:endParaRPr lang="en-US" sz="2400" dirty="0">
              <a:cs typeface="Arial" charset="0"/>
            </a:endParaRPr>
          </a:p>
        </p:txBody>
      </p:sp>
      <p:sp>
        <p:nvSpPr>
          <p:cNvPr id="75" name="Text Box 536"/>
          <p:cNvSpPr txBox="1">
            <a:spLocks noChangeArrowheads="1"/>
          </p:cNvSpPr>
          <p:nvPr/>
        </p:nvSpPr>
        <p:spPr bwMode="auto">
          <a:xfrm>
            <a:off x="633524" y="1447800"/>
            <a:ext cx="448407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cs typeface="Arial" charset="0"/>
              </a:rPr>
              <a:t>Error on one instance: </a:t>
            </a:r>
            <a:r>
              <a:rPr lang="en-US" sz="2400" dirty="0">
                <a:solidFill>
                  <a:srgbClr val="CC00CC"/>
                </a:solidFill>
                <a:cs typeface="Arial" charset="0"/>
              </a:rPr>
              <a:t>y – </a:t>
            </a:r>
            <a:r>
              <a:rPr lang="en-US" sz="2400" dirty="0" err="1">
                <a:solidFill>
                  <a:srgbClr val="CC00CC"/>
                </a:solidFill>
                <a:cs typeface="Arial" charset="0"/>
              </a:rPr>
              <a:t>h</a:t>
            </a:r>
            <a:r>
              <a:rPr lang="en-US" sz="2400" b="1" baseline="-25000" dirty="0" err="1">
                <a:solidFill>
                  <a:srgbClr val="CC00CC"/>
                </a:solidFill>
                <a:cs typeface="Arial" charset="0"/>
              </a:rPr>
              <a:t>w</a:t>
            </a:r>
            <a:r>
              <a:rPr lang="en-US" sz="2400" dirty="0">
                <a:solidFill>
                  <a:srgbClr val="CC00CC"/>
                </a:solidFill>
                <a:cs typeface="Arial" charset="0"/>
              </a:rPr>
              <a:t>(x)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95646" y="6019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00CC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16304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= w + y^*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8"/>
  <p:tag name="PICTUREFILESIZE" val="52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\[&#10;y = \begin{cases} &#10;+1   &amp; \textmd{if}\ \ w \cdot f(x) \geq 0 \\&#10;-1   &amp;  \textmd{if}\ \ w \cdot f(x) &lt; 0 \\&#10;\end{cases}&#10;\]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14"/>
  <p:tag name="PICTUREFILESIZE" val="98337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62861</TotalTime>
  <Words>1766</Words>
  <Application>Microsoft Macintosh PowerPoint</Application>
  <PresentationFormat>Widescreen</PresentationFormat>
  <Paragraphs>285</Paragraphs>
  <Slides>28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Courier</vt:lpstr>
      <vt:lpstr>Courier New</vt:lpstr>
      <vt:lpstr>Helvetica</vt:lpstr>
      <vt:lpstr>Wingdings</vt:lpstr>
      <vt:lpstr>dan-berkeley-nlp-v1</vt:lpstr>
      <vt:lpstr>Photo Editor Photo</vt:lpstr>
      <vt:lpstr>CS 188: Artificial Intelligence </vt:lpstr>
      <vt:lpstr>Recap: Decision Tree</vt:lpstr>
      <vt:lpstr>Recap: Decision Tree</vt:lpstr>
      <vt:lpstr>Recap: Model Selection &amp; Hyperparameter Tuning</vt:lpstr>
      <vt:lpstr>Supervised Learning</vt:lpstr>
      <vt:lpstr>Linear Regression</vt:lpstr>
      <vt:lpstr>Linear Regression</vt:lpstr>
      <vt:lpstr>Linear regression = fitting a straight line/hyperplane</vt:lpstr>
      <vt:lpstr>Prediction error</vt:lpstr>
      <vt:lpstr>Find w</vt:lpstr>
      <vt:lpstr>Least squares: Minimizing squared error</vt:lpstr>
      <vt:lpstr>Least squares: Minimizing squared error</vt:lpstr>
      <vt:lpstr>Regression vs Classification</vt:lpstr>
      <vt:lpstr>Threshold perceptron as linear classifier</vt:lpstr>
      <vt:lpstr>Binary Decision Rule</vt:lpstr>
      <vt:lpstr>Example</vt:lpstr>
      <vt:lpstr>Weight Updates</vt:lpstr>
      <vt:lpstr>Perceptron learning rule</vt:lpstr>
      <vt:lpstr>Perceptron Learning Rule (Different setup)</vt:lpstr>
      <vt:lpstr>Example</vt:lpstr>
      <vt:lpstr>Perceptron convergence theorem</vt:lpstr>
      <vt:lpstr>Example: Earthquakes vs nuclear explosions</vt:lpstr>
      <vt:lpstr>Perceptron convergence theorem</vt:lpstr>
      <vt:lpstr>Perceptron learning with fixed </vt:lpstr>
      <vt:lpstr>Perceptron learning with decaying </vt:lpstr>
      <vt:lpstr>Non-Separable Case</vt:lpstr>
      <vt:lpstr>Other Linear Classifiers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Dawn Dawn</cp:lastModifiedBy>
  <cp:revision>2773</cp:revision>
  <dcterms:created xsi:type="dcterms:W3CDTF">2004-08-27T04:16:05Z</dcterms:created>
  <dcterms:modified xsi:type="dcterms:W3CDTF">2021-04-05T08:42:28Z</dcterms:modified>
</cp:coreProperties>
</file>