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24"/>
  </p:notesMasterIdLst>
  <p:handoutMasterIdLst>
    <p:handoutMasterId r:id="rId25"/>
  </p:handoutMasterIdLst>
  <p:sldIdLst>
    <p:sldId id="455" r:id="rId2"/>
    <p:sldId id="615" r:id="rId3"/>
    <p:sldId id="2001" r:id="rId4"/>
    <p:sldId id="512" r:id="rId5"/>
    <p:sldId id="259" r:id="rId6"/>
    <p:sldId id="1995" r:id="rId7"/>
    <p:sldId id="586" r:id="rId8"/>
    <p:sldId id="474" r:id="rId9"/>
    <p:sldId id="475" r:id="rId10"/>
    <p:sldId id="476" r:id="rId11"/>
    <p:sldId id="477" r:id="rId12"/>
    <p:sldId id="478" r:id="rId13"/>
    <p:sldId id="613" r:id="rId14"/>
    <p:sldId id="479" r:id="rId15"/>
    <p:sldId id="480" r:id="rId16"/>
    <p:sldId id="481" r:id="rId17"/>
    <p:sldId id="464" r:id="rId18"/>
    <p:sldId id="448" r:id="rId19"/>
    <p:sldId id="482" r:id="rId20"/>
    <p:sldId id="408" r:id="rId21"/>
    <p:sldId id="483" r:id="rId22"/>
    <p:sldId id="409" r:id="rId23"/>
  </p:sldIdLst>
  <p:sldSz cx="12192000" cy="6858000"/>
  <p:notesSz cx="7099300" cy="10234613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6B2"/>
    <a:srgbClr val="FFCCCC"/>
    <a:srgbClr val="FFCCFF"/>
    <a:srgbClr val="FFFF00"/>
    <a:srgbClr val="3333FF"/>
    <a:srgbClr val="FF3300"/>
    <a:srgbClr val="CC00CC"/>
    <a:srgbClr val="6699FF"/>
    <a:srgbClr val="CC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16" autoAdjust="0"/>
    <p:restoredTop sz="65169" autoAdjust="0"/>
  </p:normalViewPr>
  <p:slideViewPr>
    <p:cSldViewPr>
      <p:cViewPr varScale="1">
        <p:scale>
          <a:sx n="143" d="100"/>
          <a:sy n="143" d="100"/>
        </p:scale>
        <p:origin x="6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E71FF5-1E58-4BF1-A395-323151E69486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Figure 1: scatter(1:20,10+(1:20)+2*randn(1,20),'k','filled'); a=axis; a(3)=0; axis(a);</a:t>
            </a:r>
          </a:p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920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3400"/>
            <a:ext cx="4732337" cy="2662238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http://isl.ira.uka.de/neuralNetCourse/2004/VL_11_5/Perceptron.html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C9BE2-5684-49CD-9E0E-5BD0322C288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57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 columns are natural logs; final odds ratio is e^4.5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4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14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/>
              <a:t>Learning IV: Statistical learning &amp; Naïve Bayes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1625677"/>
            <a:ext cx="7315200" cy="4124379"/>
          </a:xfrm>
          <a:prstGeom prst="rect">
            <a:avLst/>
          </a:prstGeom>
          <a:noFill/>
        </p:spPr>
      </p:pic>
      <p:pic>
        <p:nvPicPr>
          <p:cNvPr id="8" name="Picture 2" descr="C:\Users\Dan\Dropbox\Office\CS 188\Ketrina Art\Learning I\Lecture20-MachineLearning.png"/>
          <p:cNvPicPr>
            <a:picLocks noChangeAspect="1" noChangeArrowheads="1"/>
          </p:cNvPicPr>
          <p:nvPr/>
        </p:nvPicPr>
        <p:blipFill>
          <a:blip r:embed="rId4" cstate="print"/>
          <a:srcRect l="27083" t="8626" r="41667" b="71054"/>
          <a:stretch>
            <a:fillRect/>
          </a:stretch>
        </p:blipFill>
        <p:spPr bwMode="auto">
          <a:xfrm>
            <a:off x="4329545" y="1981200"/>
            <a:ext cx="2909455" cy="1066800"/>
          </a:xfrm>
          <a:prstGeom prst="rect">
            <a:avLst/>
          </a:prstGeom>
          <a:noFill/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43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Instructor: Stuart Russell and Dawn Song --- University of California, Berkeley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Calibri" charset="0"/>
              </a:rPr>
              <a:t>Probabilistic: Max. likelihood, max. a priori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Which hypothesis space </a:t>
            </a:r>
            <a:r>
              <a:rPr lang="en-US" sz="3000" dirty="0">
                <a:solidFill>
                  <a:srgbClr val="C147B2"/>
                </a:solidFill>
                <a:latin typeface="Calibri" charset="0"/>
              </a:rPr>
              <a:t>H</a:t>
            </a:r>
            <a:r>
              <a:rPr lang="en-US" sz="3000" dirty="0">
                <a:latin typeface="Calibri" charset="0"/>
              </a:rPr>
              <a:t> to choose?</a:t>
            </a:r>
          </a:p>
          <a:p>
            <a:pPr lvl="1">
              <a:lnSpc>
                <a:spcPct val="80000"/>
              </a:lnSpc>
            </a:pPr>
            <a:r>
              <a:rPr lang="en-US" sz="2600" i="1" dirty="0">
                <a:latin typeface="Calibri" charset="0"/>
              </a:rPr>
              <a:t>Probability model </a:t>
            </a:r>
            <a:r>
              <a:rPr lang="en-US" sz="2600" dirty="0">
                <a:solidFill>
                  <a:srgbClr val="C147B2"/>
                </a:solidFill>
                <a:latin typeface="Calibri" charset="0"/>
              </a:rPr>
              <a:t>P(y | </a:t>
            </a:r>
            <a:r>
              <a:rPr lang="en-US" sz="2600" dirty="0" err="1">
                <a:solidFill>
                  <a:srgbClr val="C147B2"/>
                </a:solidFill>
                <a:latin typeface="Calibri" charset="0"/>
              </a:rPr>
              <a:t>x,h</a:t>
            </a:r>
            <a:r>
              <a:rPr lang="en-US" sz="2600" dirty="0">
                <a:solidFill>
                  <a:srgbClr val="C147B2"/>
                </a:solidFill>
                <a:latin typeface="Calibri" charset="0"/>
              </a:rPr>
              <a:t>)</a:t>
            </a:r>
            <a:r>
              <a:rPr lang="en-US" sz="2600" dirty="0">
                <a:latin typeface="Calibri" charset="0"/>
              </a:rPr>
              <a:t> , e.g., </a:t>
            </a:r>
            <a:r>
              <a:rPr lang="en-US" sz="2600" dirty="0">
                <a:solidFill>
                  <a:srgbClr val="C147B2"/>
                </a:solidFill>
                <a:latin typeface="Calibri" charset="0"/>
              </a:rPr>
              <a:t>Y ~ N(w</a:t>
            </a:r>
            <a:r>
              <a:rPr lang="en-US" sz="2600" baseline="30000" dirty="0">
                <a:solidFill>
                  <a:srgbClr val="C147B2"/>
                </a:solidFill>
                <a:latin typeface="Calibri" charset="0"/>
              </a:rPr>
              <a:t>T</a:t>
            </a:r>
            <a:r>
              <a:rPr lang="en-US" sz="2600" dirty="0">
                <a:solidFill>
                  <a:srgbClr val="C147B2"/>
                </a:solidFill>
                <a:latin typeface="Calibri" charset="0"/>
              </a:rPr>
              <a:t>x,σ</a:t>
            </a:r>
            <a:r>
              <a:rPr lang="en-US" sz="2600" baseline="30000" dirty="0">
                <a:solidFill>
                  <a:srgbClr val="C147B2"/>
                </a:solidFill>
                <a:latin typeface="Calibri" charset="0"/>
              </a:rPr>
              <a:t>2</a:t>
            </a:r>
            <a:r>
              <a:rPr lang="en-US" sz="2600" dirty="0">
                <a:solidFill>
                  <a:srgbClr val="C147B2"/>
                </a:solidFill>
                <a:latin typeface="Calibri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How to measure degree of fit?</a:t>
            </a:r>
          </a:p>
          <a:p>
            <a:pPr lvl="1">
              <a:lnSpc>
                <a:spcPct val="80000"/>
              </a:lnSpc>
            </a:pPr>
            <a:r>
              <a:rPr lang="en-US" sz="2600" i="1" dirty="0">
                <a:latin typeface="Calibri" charset="0"/>
              </a:rPr>
              <a:t>Data likelihood </a:t>
            </a:r>
            <a:r>
              <a:rPr lang="en-US" sz="2600" dirty="0" err="1">
                <a:solidFill>
                  <a:srgbClr val="C147B2"/>
                </a:solidFill>
                <a:latin typeface="Calibri" charset="0"/>
              </a:rPr>
              <a:t>Π</a:t>
            </a:r>
            <a:r>
              <a:rPr lang="en-US" sz="2600" baseline="-25000" dirty="0" err="1">
                <a:solidFill>
                  <a:srgbClr val="C147B2"/>
                </a:solidFill>
                <a:latin typeface="Calibri" charset="0"/>
              </a:rPr>
              <a:t>j</a:t>
            </a:r>
            <a:r>
              <a:rPr lang="en-US" sz="2600" baseline="-25000" dirty="0">
                <a:solidFill>
                  <a:srgbClr val="C147B2"/>
                </a:solidFill>
                <a:latin typeface="Calibri" charset="0"/>
              </a:rPr>
              <a:t> </a:t>
            </a:r>
            <a:r>
              <a:rPr lang="en-US" sz="2600" dirty="0">
                <a:solidFill>
                  <a:srgbClr val="C147B2"/>
                </a:solidFill>
                <a:latin typeface="Calibri" charset="0"/>
              </a:rPr>
              <a:t>P(</a:t>
            </a:r>
            <a:r>
              <a:rPr lang="en-US" sz="2600" dirty="0" err="1">
                <a:solidFill>
                  <a:srgbClr val="C147B2"/>
                </a:solidFill>
                <a:latin typeface="Calibri" charset="0"/>
              </a:rPr>
              <a:t>y</a:t>
            </a:r>
            <a:r>
              <a:rPr lang="en-US" sz="2600" baseline="-25000" dirty="0" err="1">
                <a:solidFill>
                  <a:srgbClr val="C147B2"/>
                </a:solidFill>
                <a:latin typeface="Calibri" charset="0"/>
              </a:rPr>
              <a:t>j</a:t>
            </a:r>
            <a:r>
              <a:rPr lang="en-US" sz="2600" dirty="0">
                <a:solidFill>
                  <a:srgbClr val="C147B2"/>
                </a:solidFill>
                <a:latin typeface="Calibri" charset="0"/>
              </a:rPr>
              <a:t> | </a:t>
            </a:r>
            <a:r>
              <a:rPr lang="en-US" sz="2600" dirty="0" err="1">
                <a:solidFill>
                  <a:srgbClr val="C147B2"/>
                </a:solidFill>
                <a:latin typeface="Calibri" charset="0"/>
              </a:rPr>
              <a:t>x</a:t>
            </a:r>
            <a:r>
              <a:rPr lang="en-US" sz="2600" baseline="-25000" dirty="0" err="1">
                <a:solidFill>
                  <a:srgbClr val="C147B2"/>
                </a:solidFill>
                <a:latin typeface="Calibri" charset="0"/>
              </a:rPr>
              <a:t>j</a:t>
            </a:r>
            <a:r>
              <a:rPr lang="en-US" sz="2600" dirty="0" err="1">
                <a:solidFill>
                  <a:srgbClr val="C147B2"/>
                </a:solidFill>
                <a:latin typeface="Calibri" charset="0"/>
              </a:rPr>
              <a:t>,h</a:t>
            </a:r>
            <a:r>
              <a:rPr lang="en-US" sz="2600" dirty="0">
                <a:solidFill>
                  <a:srgbClr val="C147B2"/>
                </a:solidFill>
                <a:latin typeface="Calibri" charset="0"/>
              </a:rPr>
              <a:t>) </a:t>
            </a:r>
          </a:p>
          <a:p>
            <a:pPr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How to trade off degree of fit vs. complexity?</a:t>
            </a:r>
          </a:p>
          <a:p>
            <a:pPr lvl="1">
              <a:lnSpc>
                <a:spcPct val="80000"/>
              </a:lnSpc>
            </a:pPr>
            <a:r>
              <a:rPr lang="en-US" sz="2600" i="1" dirty="0">
                <a:latin typeface="Calibri" charset="0"/>
              </a:rPr>
              <a:t>Regularization or</a:t>
            </a:r>
            <a:r>
              <a:rPr lang="en-US" sz="2600" dirty="0">
                <a:latin typeface="Calibri" charset="0"/>
              </a:rPr>
              <a:t> </a:t>
            </a:r>
            <a:r>
              <a:rPr lang="en-US" sz="2600" i="1" dirty="0">
                <a:solidFill>
                  <a:srgbClr val="0000FF"/>
                </a:solidFill>
                <a:latin typeface="Calibri" charset="0"/>
              </a:rPr>
              <a:t>prior</a:t>
            </a:r>
            <a:r>
              <a:rPr lang="en-US" sz="2600" dirty="0">
                <a:latin typeface="Calibri" charset="0"/>
              </a:rPr>
              <a:t>: </a:t>
            </a:r>
            <a:r>
              <a:rPr lang="en-US" sz="2600" dirty="0" err="1">
                <a:solidFill>
                  <a:srgbClr val="C147B2"/>
                </a:solidFill>
                <a:latin typeface="Calibri" charset="0"/>
              </a:rPr>
              <a:t>argmax</a:t>
            </a:r>
            <a:r>
              <a:rPr lang="en-US" sz="2600" baseline="-25000" dirty="0" err="1">
                <a:solidFill>
                  <a:srgbClr val="C147B2"/>
                </a:solidFill>
                <a:latin typeface="Calibri" charset="0"/>
              </a:rPr>
              <a:t>h</a:t>
            </a:r>
            <a:r>
              <a:rPr lang="en-US" sz="2600" dirty="0">
                <a:solidFill>
                  <a:srgbClr val="C147B2"/>
                </a:solidFill>
                <a:latin typeface="Calibri" charset="0"/>
              </a:rPr>
              <a:t> P(h) </a:t>
            </a:r>
            <a:r>
              <a:rPr lang="en-US" sz="2600" dirty="0" err="1">
                <a:solidFill>
                  <a:srgbClr val="C147B2"/>
                </a:solidFill>
                <a:latin typeface="Calibri" charset="0"/>
              </a:rPr>
              <a:t>Π</a:t>
            </a:r>
            <a:r>
              <a:rPr lang="en-US" sz="2600" baseline="-25000" dirty="0" err="1">
                <a:solidFill>
                  <a:srgbClr val="C147B2"/>
                </a:solidFill>
                <a:latin typeface="Calibri" charset="0"/>
              </a:rPr>
              <a:t>j</a:t>
            </a:r>
            <a:r>
              <a:rPr lang="en-US" sz="2600" baseline="-25000" dirty="0">
                <a:solidFill>
                  <a:srgbClr val="C147B2"/>
                </a:solidFill>
                <a:latin typeface="Calibri" charset="0"/>
              </a:rPr>
              <a:t> </a:t>
            </a:r>
            <a:r>
              <a:rPr lang="en-US" sz="2600" dirty="0">
                <a:solidFill>
                  <a:srgbClr val="C147B2"/>
                </a:solidFill>
                <a:latin typeface="Calibri" charset="0"/>
              </a:rPr>
              <a:t>P(</a:t>
            </a:r>
            <a:r>
              <a:rPr lang="en-US" sz="2600" dirty="0" err="1">
                <a:solidFill>
                  <a:srgbClr val="C147B2"/>
                </a:solidFill>
                <a:latin typeface="Calibri" charset="0"/>
              </a:rPr>
              <a:t>y</a:t>
            </a:r>
            <a:r>
              <a:rPr lang="en-US" sz="2600" baseline="-25000" dirty="0" err="1">
                <a:solidFill>
                  <a:srgbClr val="C147B2"/>
                </a:solidFill>
                <a:latin typeface="Calibri" charset="0"/>
              </a:rPr>
              <a:t>j</a:t>
            </a:r>
            <a:r>
              <a:rPr lang="en-US" sz="2600" dirty="0">
                <a:solidFill>
                  <a:srgbClr val="C147B2"/>
                </a:solidFill>
                <a:latin typeface="Calibri" charset="0"/>
              </a:rPr>
              <a:t> | </a:t>
            </a:r>
            <a:r>
              <a:rPr lang="en-US" sz="2600" dirty="0" err="1">
                <a:solidFill>
                  <a:srgbClr val="C147B2"/>
                </a:solidFill>
                <a:latin typeface="Calibri" charset="0"/>
              </a:rPr>
              <a:t>x</a:t>
            </a:r>
            <a:r>
              <a:rPr lang="en-US" sz="2600" baseline="-25000" dirty="0" err="1">
                <a:solidFill>
                  <a:srgbClr val="C147B2"/>
                </a:solidFill>
                <a:latin typeface="Calibri" charset="0"/>
              </a:rPr>
              <a:t>j</a:t>
            </a:r>
            <a:r>
              <a:rPr lang="en-US" sz="2600" dirty="0" err="1">
                <a:solidFill>
                  <a:srgbClr val="C147B2"/>
                </a:solidFill>
                <a:latin typeface="Calibri" charset="0"/>
              </a:rPr>
              <a:t>,h</a:t>
            </a:r>
            <a:r>
              <a:rPr lang="en-US" sz="2600" dirty="0">
                <a:solidFill>
                  <a:srgbClr val="C147B2"/>
                </a:solidFill>
                <a:latin typeface="Calibri" charset="0"/>
              </a:rPr>
              <a:t>) </a:t>
            </a:r>
            <a:r>
              <a:rPr lang="en-US" sz="2600" dirty="0">
                <a:latin typeface="Calibri" charset="0"/>
              </a:rPr>
              <a:t>(</a:t>
            </a:r>
            <a:r>
              <a:rPr lang="en-US" sz="2600" i="1" dirty="0">
                <a:solidFill>
                  <a:srgbClr val="0000FF"/>
                </a:solidFill>
                <a:latin typeface="Calibri" charset="0"/>
              </a:rPr>
              <a:t>Max a Priori</a:t>
            </a:r>
            <a:r>
              <a:rPr lang="en-US" sz="2600" dirty="0">
                <a:latin typeface="Calibri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How do we find a good </a:t>
            </a:r>
            <a:r>
              <a:rPr lang="en-US" sz="3000" dirty="0">
                <a:solidFill>
                  <a:srgbClr val="C147B2"/>
                </a:solidFill>
                <a:latin typeface="Calibri" charset="0"/>
              </a:rPr>
              <a:t>h</a:t>
            </a:r>
            <a:r>
              <a:rPr lang="en-US" sz="3000" dirty="0">
                <a:solidFill>
                  <a:srgbClr val="000000"/>
                </a:solidFill>
                <a:latin typeface="Calibri" charset="0"/>
              </a:rPr>
              <a:t>?</a:t>
            </a:r>
          </a:p>
          <a:p>
            <a:pPr lvl="1">
              <a:lnSpc>
                <a:spcPct val="80000"/>
              </a:lnSpc>
            </a:pPr>
            <a:r>
              <a:rPr lang="en-US" sz="2600" i="1" dirty="0">
                <a:solidFill>
                  <a:srgbClr val="000000"/>
                </a:solidFill>
                <a:latin typeface="Calibri" charset="0"/>
              </a:rPr>
              <a:t>Optimization (closed-form, numerical); discrete search</a:t>
            </a:r>
            <a:endParaRPr lang="en-US" sz="2600" i="1" dirty="0">
              <a:latin typeface="Calibri" charset="0"/>
            </a:endParaRPr>
          </a:p>
          <a:p>
            <a:pPr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How do we know if a good </a:t>
            </a:r>
            <a:r>
              <a:rPr lang="en-US" sz="3000" dirty="0">
                <a:solidFill>
                  <a:srgbClr val="C147B2"/>
                </a:solidFill>
                <a:latin typeface="Calibri" charset="0"/>
              </a:rPr>
              <a:t>h </a:t>
            </a:r>
            <a:r>
              <a:rPr lang="en-US" sz="3000" dirty="0">
                <a:solidFill>
                  <a:srgbClr val="000000"/>
                </a:solidFill>
                <a:latin typeface="Calibri" charset="0"/>
              </a:rPr>
              <a:t>will predict well?</a:t>
            </a:r>
          </a:p>
          <a:p>
            <a:pPr lvl="1">
              <a:lnSpc>
                <a:spcPct val="80000"/>
              </a:lnSpc>
            </a:pPr>
            <a:r>
              <a:rPr lang="en-US" sz="2600" i="1" dirty="0">
                <a:solidFill>
                  <a:srgbClr val="000000"/>
                </a:solidFill>
                <a:latin typeface="Calibri" charset="0"/>
              </a:rPr>
              <a:t>Empirical process theory (generalizes </a:t>
            </a:r>
            <a:r>
              <a:rPr lang="en-US" sz="2600" i="1" dirty="0" err="1">
                <a:solidFill>
                  <a:srgbClr val="000000"/>
                </a:solidFill>
                <a:latin typeface="Calibri" charset="0"/>
              </a:rPr>
              <a:t>Chebyshev</a:t>
            </a:r>
            <a:r>
              <a:rPr lang="en-US" sz="2600" i="1" dirty="0">
                <a:solidFill>
                  <a:srgbClr val="000000"/>
                </a:solidFill>
                <a:latin typeface="Calibri" charset="0"/>
              </a:rPr>
              <a:t>, CLT, PAC…)</a:t>
            </a:r>
            <a:r>
              <a:rPr lang="en-US" sz="2600" dirty="0">
                <a:solidFill>
                  <a:srgbClr val="000000"/>
                </a:solidFill>
                <a:latin typeface="Calibri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2600" i="1" dirty="0">
                <a:solidFill>
                  <a:srgbClr val="000000"/>
                </a:solidFill>
                <a:latin typeface="Calibri" charset="0"/>
              </a:rPr>
              <a:t>Key assumption is </a:t>
            </a:r>
            <a:r>
              <a:rPr lang="en-US" sz="2600" i="1" dirty="0">
                <a:solidFill>
                  <a:srgbClr val="0000FF"/>
                </a:solidFill>
                <a:latin typeface="Calibri" charset="0"/>
              </a:rPr>
              <a:t>(</a:t>
            </a:r>
            <a:r>
              <a:rPr lang="en-US" sz="2600" i="1" dirty="0" err="1">
                <a:solidFill>
                  <a:srgbClr val="0000FF"/>
                </a:solidFill>
                <a:latin typeface="Calibri" charset="0"/>
              </a:rPr>
              <a:t>i</a:t>
            </a:r>
            <a:r>
              <a:rPr lang="en-US" sz="2600" i="1" dirty="0">
                <a:solidFill>
                  <a:srgbClr val="0000FF"/>
                </a:solidFill>
                <a:latin typeface="Calibri" charset="0"/>
              </a:rPr>
              <a:t>)id </a:t>
            </a:r>
          </a:p>
          <a:p>
            <a:pPr>
              <a:lnSpc>
                <a:spcPct val="80000"/>
              </a:lnSpc>
            </a:pPr>
            <a:endParaRPr lang="en-US" sz="3000" dirty="0">
              <a:latin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24DFB994-7F53-BE42-8340-70498D9FE847}" type="slidenum">
              <a:rPr lang="en-US">
                <a:solidFill>
                  <a:srgbClr val="898989"/>
                </a:solidFill>
              </a:rPr>
              <a:pPr/>
              <a:t>10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43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Bayesian: Computing posterior over 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Which hypothesis space </a:t>
            </a:r>
            <a:r>
              <a:rPr lang="en-US" sz="3000" dirty="0">
                <a:solidFill>
                  <a:srgbClr val="C147B2"/>
                </a:solidFill>
                <a:latin typeface="Calibri" charset="0"/>
              </a:rPr>
              <a:t>H</a:t>
            </a:r>
            <a:r>
              <a:rPr lang="en-US" sz="3000" dirty="0">
                <a:latin typeface="Calibri" charset="0"/>
              </a:rPr>
              <a:t> to choose?</a:t>
            </a:r>
          </a:p>
          <a:p>
            <a:pPr lvl="1">
              <a:lnSpc>
                <a:spcPct val="90000"/>
              </a:lnSpc>
            </a:pPr>
            <a:r>
              <a:rPr lang="en-US" sz="2600" i="1" dirty="0">
                <a:latin typeface="Calibri" charset="0"/>
              </a:rPr>
              <a:t>All hypotheses with nonzero a priori probability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How to measure degree of fit?</a:t>
            </a:r>
          </a:p>
          <a:p>
            <a:pPr lvl="1">
              <a:lnSpc>
                <a:spcPct val="90000"/>
              </a:lnSpc>
            </a:pPr>
            <a:r>
              <a:rPr lang="en-US" sz="2600" i="1" dirty="0">
                <a:latin typeface="Calibri" charset="0"/>
              </a:rPr>
              <a:t>Data probability, as for MLE/MAP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How to trade off degree of fit vs. complexity?</a:t>
            </a:r>
          </a:p>
          <a:p>
            <a:pPr lvl="1">
              <a:lnSpc>
                <a:spcPct val="90000"/>
              </a:lnSpc>
            </a:pPr>
            <a:r>
              <a:rPr lang="en-US" sz="2600" i="1" dirty="0">
                <a:latin typeface="Calibri" charset="0"/>
              </a:rPr>
              <a:t>Use prior, as for MAP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How do we find a good </a:t>
            </a:r>
            <a:r>
              <a:rPr lang="en-US" sz="3000" dirty="0">
                <a:solidFill>
                  <a:srgbClr val="C147B2"/>
                </a:solidFill>
                <a:latin typeface="Calibri" charset="0"/>
              </a:rPr>
              <a:t>h</a:t>
            </a:r>
            <a:r>
              <a:rPr lang="en-US" sz="3000" dirty="0">
                <a:solidFill>
                  <a:srgbClr val="000000"/>
                </a:solidFill>
                <a:latin typeface="Calibri" charset="0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sz="2600" b="1" i="1" u="sng" dirty="0">
                <a:solidFill>
                  <a:srgbClr val="000000"/>
                </a:solidFill>
                <a:latin typeface="Calibri" charset="0"/>
              </a:rPr>
              <a:t>Don</a:t>
            </a:r>
            <a:r>
              <a:rPr lang="ja-JP" altLang="en-US" sz="2600" b="1" i="1" u="sng" dirty="0">
                <a:solidFill>
                  <a:srgbClr val="000000"/>
                </a:solidFill>
                <a:latin typeface="Calibri" charset="0"/>
              </a:rPr>
              <a:t>’</a:t>
            </a:r>
            <a:r>
              <a:rPr lang="en-US" sz="2600" b="1" i="1" u="sng" dirty="0">
                <a:solidFill>
                  <a:srgbClr val="000000"/>
                </a:solidFill>
                <a:latin typeface="Calibri" charset="0"/>
              </a:rPr>
              <a:t>t!</a:t>
            </a:r>
            <a:r>
              <a:rPr lang="en-US" sz="2600" i="1" dirty="0">
                <a:solidFill>
                  <a:srgbClr val="000000"/>
                </a:solidFill>
                <a:latin typeface="Calibri" charset="0"/>
              </a:rPr>
              <a:t> Bayes predictor </a:t>
            </a:r>
            <a:r>
              <a:rPr lang="en-US" sz="2600" dirty="0">
                <a:solidFill>
                  <a:srgbClr val="C147B2"/>
                </a:solidFill>
                <a:latin typeface="Calibri" charset="0"/>
              </a:rPr>
              <a:t>P(</a:t>
            </a:r>
            <a:r>
              <a:rPr lang="en-US" sz="2600" dirty="0" err="1">
                <a:solidFill>
                  <a:srgbClr val="C147B2"/>
                </a:solidFill>
                <a:latin typeface="Calibri" charset="0"/>
              </a:rPr>
              <a:t>y|x,D</a:t>
            </a:r>
            <a:r>
              <a:rPr lang="en-US" sz="2600" dirty="0">
                <a:solidFill>
                  <a:srgbClr val="C147B2"/>
                </a:solidFill>
                <a:latin typeface="Calibri" charset="0"/>
              </a:rPr>
              <a:t>) = </a:t>
            </a:r>
            <a:r>
              <a:rPr lang="en-US" sz="2600" dirty="0" err="1">
                <a:solidFill>
                  <a:srgbClr val="C147B2"/>
                </a:solidFill>
                <a:latin typeface="Calibri" charset="0"/>
              </a:rPr>
              <a:t>Σ</a:t>
            </a:r>
            <a:r>
              <a:rPr lang="en-US" sz="2600" baseline="-25000" dirty="0" err="1">
                <a:solidFill>
                  <a:srgbClr val="C147B2"/>
                </a:solidFill>
                <a:latin typeface="Calibri" charset="0"/>
              </a:rPr>
              <a:t>h</a:t>
            </a:r>
            <a:r>
              <a:rPr lang="en-US" sz="2600" dirty="0">
                <a:solidFill>
                  <a:srgbClr val="C147B2"/>
                </a:solidFill>
                <a:latin typeface="Calibri" charset="0"/>
              </a:rPr>
              <a:t> P(</a:t>
            </a:r>
            <a:r>
              <a:rPr lang="en-US" sz="2600" dirty="0" err="1">
                <a:solidFill>
                  <a:srgbClr val="C147B2"/>
                </a:solidFill>
                <a:latin typeface="Calibri" charset="0"/>
              </a:rPr>
              <a:t>y|x,h</a:t>
            </a:r>
            <a:r>
              <a:rPr lang="en-US" sz="2600" dirty="0">
                <a:solidFill>
                  <a:srgbClr val="C147B2"/>
                </a:solidFill>
                <a:latin typeface="Calibri" charset="0"/>
              </a:rPr>
              <a:t>) P(</a:t>
            </a:r>
            <a:r>
              <a:rPr lang="en-US" sz="2600" dirty="0" err="1">
                <a:solidFill>
                  <a:srgbClr val="C147B2"/>
                </a:solidFill>
                <a:latin typeface="Calibri" charset="0"/>
              </a:rPr>
              <a:t>D|h</a:t>
            </a:r>
            <a:r>
              <a:rPr lang="en-US" sz="2600" dirty="0">
                <a:solidFill>
                  <a:srgbClr val="C147B2"/>
                </a:solidFill>
                <a:latin typeface="Calibri" charset="0"/>
              </a:rPr>
              <a:t>) P(h)</a:t>
            </a:r>
            <a:endParaRPr lang="en-US" sz="2600" dirty="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How do we know if a good </a:t>
            </a:r>
            <a:r>
              <a:rPr lang="en-US" sz="3000" dirty="0">
                <a:solidFill>
                  <a:srgbClr val="C147B2"/>
                </a:solidFill>
                <a:latin typeface="Calibri" charset="0"/>
              </a:rPr>
              <a:t>h </a:t>
            </a:r>
            <a:r>
              <a:rPr lang="en-US" sz="3000" dirty="0">
                <a:solidFill>
                  <a:srgbClr val="000000"/>
                </a:solidFill>
                <a:latin typeface="Calibri" charset="0"/>
              </a:rPr>
              <a:t>will predict well?</a:t>
            </a:r>
          </a:p>
          <a:p>
            <a:pPr lvl="1">
              <a:lnSpc>
                <a:spcPct val="90000"/>
              </a:lnSpc>
            </a:pPr>
            <a:r>
              <a:rPr lang="en-US" sz="2600" b="1" i="1" dirty="0">
                <a:solidFill>
                  <a:srgbClr val="000000"/>
                </a:solidFill>
                <a:latin typeface="Calibri" charset="0"/>
              </a:rPr>
              <a:t>Silly question! Bayesian prediction is optimal!!</a:t>
            </a:r>
            <a:r>
              <a:rPr lang="en-US" sz="2600" b="1" i="1" dirty="0">
                <a:solidFill>
                  <a:schemeClr val="bg1"/>
                </a:solidFill>
                <a:latin typeface="Calibri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sz="3000" dirty="0">
              <a:latin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79D9D5BB-0B88-D444-A706-C23B1A773B83}" type="slidenum">
              <a:rPr lang="en-US">
                <a:solidFill>
                  <a:srgbClr val="898989"/>
                </a:solidFill>
              </a:rPr>
              <a:pPr/>
              <a:t>11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27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0993" y="1447800"/>
            <a:ext cx="8294526" cy="4610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294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Maximum Likelihood Parameter Estimation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11125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Estimating the distribution of a random variable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E.g., here is a coin; what is the probability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</a:t>
            </a:r>
            <a:r>
              <a:rPr lang="en-US" sz="2000" dirty="0"/>
              <a:t> of heads?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Evidence </a:t>
            </a:r>
            <a:r>
              <a:rPr lang="en-US" sz="2400" b="1" dirty="0">
                <a:solidFill>
                  <a:srgbClr val="CC00CC"/>
                </a:solidFill>
              </a:rPr>
              <a:t>x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CC00CC"/>
                </a:solidFill>
              </a:rPr>
              <a:t>x</a:t>
            </a:r>
            <a:r>
              <a:rPr lang="en-US" sz="2400" baseline="-25000" dirty="0">
                <a:solidFill>
                  <a:srgbClr val="CC00CC"/>
                </a:solidFill>
              </a:rPr>
              <a:t>1</a:t>
            </a:r>
            <a:r>
              <a:rPr lang="en-US" sz="2400" dirty="0">
                <a:solidFill>
                  <a:srgbClr val="CC00CC"/>
                </a:solidFill>
              </a:rPr>
              <a:t>,…,</a:t>
            </a:r>
            <a:r>
              <a:rPr lang="en-US" sz="2400" dirty="0" err="1">
                <a:solidFill>
                  <a:srgbClr val="CC00CC"/>
                </a:solidFill>
              </a:rPr>
              <a:t>x</a:t>
            </a:r>
            <a:r>
              <a:rPr lang="en-US" sz="2400" baseline="-25000" dirty="0" err="1">
                <a:solidFill>
                  <a:srgbClr val="CC00CC"/>
                </a:solidFill>
              </a:rPr>
              <a:t>N</a:t>
            </a:r>
            <a:endParaRPr lang="en-US" sz="2400" dirty="0">
              <a:solidFill>
                <a:srgbClr val="CC00CC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/>
              <a:t>E.g., three independent coin tosses </a:t>
            </a:r>
            <a:r>
              <a:rPr lang="en-US" sz="2000" dirty="0">
                <a:solidFill>
                  <a:srgbClr val="CC00CC"/>
                </a:solidFill>
              </a:rPr>
              <a:t>X</a:t>
            </a:r>
            <a:r>
              <a:rPr lang="en-US" sz="2000" baseline="-25000" dirty="0">
                <a:solidFill>
                  <a:srgbClr val="CC00CC"/>
                </a:solidFill>
              </a:rPr>
              <a:t>1</a:t>
            </a:r>
            <a:r>
              <a:rPr lang="en-US" sz="2000" dirty="0">
                <a:solidFill>
                  <a:srgbClr val="CC00CC"/>
                </a:solidFill>
              </a:rPr>
              <a:t>=heads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C00CC"/>
                </a:solidFill>
              </a:rPr>
              <a:t>X</a:t>
            </a:r>
            <a:r>
              <a:rPr lang="en-US" sz="2000" baseline="-25000" dirty="0">
                <a:solidFill>
                  <a:srgbClr val="CC00CC"/>
                </a:solidFill>
              </a:rPr>
              <a:t>2</a:t>
            </a:r>
            <a:r>
              <a:rPr lang="en-US" sz="2000" dirty="0">
                <a:solidFill>
                  <a:srgbClr val="CC00CC"/>
                </a:solidFill>
              </a:rPr>
              <a:t>=heads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C00CC"/>
                </a:solidFill>
              </a:rPr>
              <a:t>X</a:t>
            </a:r>
            <a:r>
              <a:rPr lang="en-US" sz="2000" baseline="-25000" dirty="0">
                <a:solidFill>
                  <a:srgbClr val="CC00CC"/>
                </a:solidFill>
              </a:rPr>
              <a:t>3</a:t>
            </a:r>
            <a:r>
              <a:rPr lang="en-US" sz="2000" dirty="0">
                <a:solidFill>
                  <a:srgbClr val="CC00CC"/>
                </a:solidFill>
              </a:rPr>
              <a:t>=tails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Likelihood: probability of the evidence </a:t>
            </a:r>
            <a:r>
              <a:rPr lang="en-US" sz="2400" dirty="0">
                <a:solidFill>
                  <a:srgbClr val="CC00CC"/>
                </a:solidFill>
              </a:rPr>
              <a:t>P(x</a:t>
            </a:r>
            <a:r>
              <a:rPr lang="en-US" sz="2400" baseline="-25000" dirty="0">
                <a:solidFill>
                  <a:srgbClr val="CC00CC"/>
                </a:solidFill>
              </a:rPr>
              <a:t>1</a:t>
            </a:r>
            <a:r>
              <a:rPr lang="en-US" sz="2400" dirty="0">
                <a:solidFill>
                  <a:srgbClr val="CC00CC"/>
                </a:solidFill>
              </a:rPr>
              <a:t>,…,</a:t>
            </a:r>
            <a:r>
              <a:rPr lang="en-US" sz="2400" dirty="0" err="1">
                <a:solidFill>
                  <a:srgbClr val="CC00CC"/>
                </a:solidFill>
              </a:rPr>
              <a:t>x</a:t>
            </a:r>
            <a:r>
              <a:rPr lang="en-US" sz="2400" baseline="-25000" dirty="0" err="1">
                <a:solidFill>
                  <a:srgbClr val="CC00CC"/>
                </a:solidFill>
              </a:rPr>
              <a:t>N</a:t>
            </a:r>
            <a:r>
              <a:rPr lang="en-US" sz="2400" dirty="0">
                <a:solidFill>
                  <a:srgbClr val="CC00CC"/>
                </a:solidFill>
              </a:rPr>
              <a:t> ;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)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Symbol"/>
              </a:rPr>
              <a:t>E.g.,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P(</a:t>
            </a:r>
            <a:r>
              <a:rPr lang="en-US" sz="2000" dirty="0">
                <a:solidFill>
                  <a:srgbClr val="CC00CC"/>
                </a:solidFill>
              </a:rPr>
              <a:t>X</a:t>
            </a:r>
            <a:r>
              <a:rPr lang="en-US" sz="2000" baseline="-25000" dirty="0">
                <a:solidFill>
                  <a:srgbClr val="CC00CC"/>
                </a:solidFill>
              </a:rPr>
              <a:t>1</a:t>
            </a:r>
            <a:r>
              <a:rPr lang="en-US" sz="2000" dirty="0">
                <a:solidFill>
                  <a:srgbClr val="CC00CC"/>
                </a:solidFill>
              </a:rPr>
              <a:t>=heads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C00CC"/>
                </a:solidFill>
              </a:rPr>
              <a:t>X</a:t>
            </a:r>
            <a:r>
              <a:rPr lang="en-US" sz="2000" baseline="-25000" dirty="0">
                <a:solidFill>
                  <a:srgbClr val="CC00CC"/>
                </a:solidFill>
              </a:rPr>
              <a:t>2</a:t>
            </a:r>
            <a:r>
              <a:rPr lang="en-US" sz="2000" dirty="0">
                <a:solidFill>
                  <a:srgbClr val="CC00CC"/>
                </a:solidFill>
              </a:rPr>
              <a:t>=heads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C00CC"/>
                </a:solidFill>
              </a:rPr>
              <a:t>X</a:t>
            </a:r>
            <a:r>
              <a:rPr lang="en-US" sz="2000" baseline="-25000" dirty="0">
                <a:solidFill>
                  <a:srgbClr val="CC00CC"/>
                </a:solidFill>
              </a:rPr>
              <a:t>3</a:t>
            </a:r>
            <a:r>
              <a:rPr lang="en-US" sz="2000" dirty="0">
                <a:solidFill>
                  <a:srgbClr val="CC00CC"/>
                </a:solidFill>
              </a:rPr>
              <a:t>=tails ;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) = ___________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90"/>
                </a:solidFill>
                <a:sym typeface="Symbol"/>
              </a:rPr>
              <a:t>Maximum likelihood: What value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</a:t>
            </a:r>
            <a:r>
              <a:rPr lang="en-US" sz="2400" baseline="-25000" dirty="0">
                <a:solidFill>
                  <a:srgbClr val="CC00CC"/>
                </a:solidFill>
                <a:sym typeface="Symbol"/>
              </a:rPr>
              <a:t>ML</a:t>
            </a:r>
            <a:r>
              <a:rPr lang="en-US" sz="2400" dirty="0">
                <a:solidFill>
                  <a:srgbClr val="000090"/>
                </a:solidFill>
                <a:sym typeface="Symbol"/>
              </a:rPr>
              <a:t> maximizes the likelihood?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90"/>
                </a:solidFill>
                <a:sym typeface="Symbol"/>
              </a:rPr>
              <a:t>Log likelihood: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L(</a:t>
            </a:r>
            <a:r>
              <a:rPr lang="en-US" sz="2400" b="1" dirty="0">
                <a:solidFill>
                  <a:srgbClr val="CC00CC"/>
                </a:solidFill>
              </a:rPr>
              <a:t>x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; ) = log P(</a:t>
            </a:r>
            <a:r>
              <a:rPr lang="en-US" sz="2400" b="1" dirty="0">
                <a:solidFill>
                  <a:srgbClr val="CC00CC"/>
                </a:solidFill>
              </a:rPr>
              <a:t>x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; )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E.g., </a:t>
            </a:r>
            <a:r>
              <a:rPr lang="en-US" sz="2000" dirty="0">
                <a:solidFill>
                  <a:srgbClr val="CC00CC"/>
                </a:solidFill>
              </a:rPr>
              <a:t>L(</a:t>
            </a:r>
            <a:r>
              <a:rPr lang="en-US" sz="2000" b="1" dirty="0">
                <a:solidFill>
                  <a:srgbClr val="CC00CC"/>
                </a:solidFill>
              </a:rPr>
              <a:t>x</a:t>
            </a:r>
            <a:r>
              <a:rPr lang="en-US" sz="2000" dirty="0">
                <a:solidFill>
                  <a:srgbClr val="CC00CC"/>
                </a:solidFill>
              </a:rPr>
              <a:t>;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) = _______________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C00CC"/>
                </a:solidFill>
                <a:sym typeface="Symbol"/>
              </a:rPr>
              <a:t></a:t>
            </a:r>
            <a:r>
              <a:rPr lang="en-US" sz="2400" baseline="-25000" dirty="0">
                <a:solidFill>
                  <a:srgbClr val="CC00CC"/>
                </a:solidFill>
                <a:sym typeface="Symbol"/>
              </a:rPr>
              <a:t>ML</a:t>
            </a:r>
            <a:r>
              <a:rPr lang="en-US" sz="2400" dirty="0">
                <a:solidFill>
                  <a:srgbClr val="000090"/>
                </a:solidFill>
                <a:sym typeface="Symbol"/>
              </a:rPr>
              <a:t> also maximizes the log likelihood and it’s easier to differentiate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C00CC"/>
                </a:solidFill>
                <a:sym typeface="Symbol"/>
              </a:rPr>
              <a:t>L/ = _____________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C00CC"/>
                </a:solidFill>
                <a:sym typeface="Symbol"/>
              </a:rPr>
              <a:t></a:t>
            </a:r>
            <a:r>
              <a:rPr lang="en-US" sz="2400" baseline="-25000" dirty="0">
                <a:solidFill>
                  <a:srgbClr val="CC00CC"/>
                </a:solidFill>
                <a:sym typeface="Symbol"/>
              </a:rPr>
              <a:t>ML</a:t>
            </a:r>
            <a:r>
              <a:rPr lang="en-US" sz="2400" dirty="0">
                <a:solidFill>
                  <a:srgbClr val="000090"/>
                </a:solidFill>
                <a:sym typeface="Symbol"/>
              </a:rPr>
              <a:t>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= _______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90"/>
                </a:solidFill>
                <a:sym typeface="Symbol"/>
              </a:rPr>
              <a:t>For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h </a:t>
            </a:r>
            <a:r>
              <a:rPr lang="en-US" sz="2400" dirty="0">
                <a:solidFill>
                  <a:srgbClr val="000090"/>
                </a:solidFill>
                <a:sym typeface="Symbol"/>
              </a:rPr>
              <a:t>heads and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2400" dirty="0">
                <a:solidFill>
                  <a:srgbClr val="000090"/>
                </a:solidFill>
                <a:sym typeface="Symbol"/>
              </a:rPr>
              <a:t> tails,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</a:t>
            </a:r>
            <a:r>
              <a:rPr lang="en-US" sz="2400" baseline="-25000" dirty="0">
                <a:solidFill>
                  <a:srgbClr val="CC00CC"/>
                </a:solidFill>
                <a:sym typeface="Symbol"/>
              </a:rPr>
              <a:t>ML</a:t>
            </a:r>
            <a:r>
              <a:rPr lang="en-US" sz="2400" dirty="0">
                <a:solidFill>
                  <a:srgbClr val="000090"/>
                </a:solidFill>
                <a:sym typeface="Symbol"/>
              </a:rPr>
              <a:t>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= __________</a:t>
            </a:r>
            <a:endParaRPr lang="en-US" sz="2400" dirty="0">
              <a:solidFill>
                <a:srgbClr val="000090"/>
              </a:solidFill>
              <a:sym typeface="Symbol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solidFill>
                <a:srgbClr val="CC00CC"/>
              </a:solidFill>
              <a:sym typeface="Symbol"/>
            </a:endParaRP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This is the estimate that maximizes the </a:t>
            </a:r>
            <a:r>
              <a:rPr lang="en-US" sz="2000" i="1" dirty="0">
                <a:solidFill>
                  <a:srgbClr val="CC0000"/>
                </a:solidFill>
              </a:rPr>
              <a:t>likelihood of the data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1900" dirty="0"/>
          </a:p>
          <a:p>
            <a:pPr eaLnBrk="1" hangingPunct="1">
              <a:lnSpc>
                <a:spcPct val="80000"/>
              </a:lnSpc>
            </a:pPr>
            <a:endParaRPr lang="en-US" sz="2400" i="1" dirty="0"/>
          </a:p>
          <a:p>
            <a:pPr eaLnBrk="1" hangingPunct="1">
              <a:lnSpc>
                <a:spcPct val="80000"/>
              </a:lnSpc>
            </a:pPr>
            <a:endParaRPr lang="en-US" sz="2400" i="1" dirty="0"/>
          </a:p>
        </p:txBody>
      </p:sp>
      <p:grpSp>
        <p:nvGrpSpPr>
          <p:cNvPr id="2" name="Group 1"/>
          <p:cNvGrpSpPr/>
          <p:nvPr/>
        </p:nvGrpSpPr>
        <p:grpSpPr>
          <a:xfrm>
            <a:off x="8382000" y="2362200"/>
            <a:ext cx="2026920" cy="533400"/>
            <a:chOff x="6781800" y="3429000"/>
            <a:chExt cx="1447800" cy="381000"/>
          </a:xfrm>
        </p:grpSpPr>
        <p:sp>
          <p:nvSpPr>
            <p:cNvPr id="1281030" name="Oval 6"/>
            <p:cNvSpPr>
              <a:spLocks noChangeArrowheads="1"/>
            </p:cNvSpPr>
            <p:nvPr/>
          </p:nvSpPr>
          <p:spPr bwMode="auto">
            <a:xfrm>
              <a:off x="6781800" y="3429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pPr algn="ctr"/>
              <a:r>
                <a:rPr lang="en-US" sz="2400" dirty="0">
                  <a:latin typeface="Calibri"/>
                  <a:cs typeface="Calibri"/>
                </a:rPr>
                <a:t>H</a:t>
              </a:r>
            </a:p>
          </p:txBody>
        </p:sp>
        <p:sp>
          <p:nvSpPr>
            <p:cNvPr id="1281031" name="Oval 7"/>
            <p:cNvSpPr>
              <a:spLocks noChangeArrowheads="1"/>
            </p:cNvSpPr>
            <p:nvPr/>
          </p:nvSpPr>
          <p:spPr bwMode="auto">
            <a:xfrm>
              <a:off x="7315200" y="3429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pPr algn="ctr"/>
              <a:r>
                <a:rPr lang="en-US" sz="2400" dirty="0">
                  <a:latin typeface="Calibri"/>
                  <a:cs typeface="Calibri"/>
                </a:rPr>
                <a:t>H</a:t>
              </a:r>
            </a:p>
          </p:txBody>
        </p:sp>
        <p:sp>
          <p:nvSpPr>
            <p:cNvPr id="1281032" name="Oval 8"/>
            <p:cNvSpPr>
              <a:spLocks noChangeArrowheads="1"/>
            </p:cNvSpPr>
            <p:nvPr/>
          </p:nvSpPr>
          <p:spPr bwMode="auto">
            <a:xfrm>
              <a:off x="7848600" y="342900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pPr algn="ctr"/>
              <a:r>
                <a:rPr lang="en-US" sz="2400" dirty="0">
                  <a:latin typeface="Calibri"/>
                  <a:cs typeface="Calibri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240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Maximum Likelihood Parameter Estimation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11125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Estimating the distribution of a random variable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E.g., here is a coin; what is the probability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</a:t>
            </a:r>
            <a:r>
              <a:rPr lang="en-US" sz="2000" dirty="0"/>
              <a:t> of heads?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Evidence </a:t>
            </a:r>
            <a:r>
              <a:rPr lang="en-US" sz="2400" b="1" dirty="0">
                <a:solidFill>
                  <a:srgbClr val="CC00CC"/>
                </a:solidFill>
              </a:rPr>
              <a:t>x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CC00CC"/>
                </a:solidFill>
              </a:rPr>
              <a:t>x</a:t>
            </a:r>
            <a:r>
              <a:rPr lang="en-US" sz="2400" baseline="-25000" dirty="0">
                <a:solidFill>
                  <a:srgbClr val="CC00CC"/>
                </a:solidFill>
              </a:rPr>
              <a:t>1</a:t>
            </a:r>
            <a:r>
              <a:rPr lang="en-US" sz="2400" dirty="0">
                <a:solidFill>
                  <a:srgbClr val="CC00CC"/>
                </a:solidFill>
              </a:rPr>
              <a:t>,…,</a:t>
            </a:r>
            <a:r>
              <a:rPr lang="en-US" sz="2400" dirty="0" err="1">
                <a:solidFill>
                  <a:srgbClr val="CC00CC"/>
                </a:solidFill>
              </a:rPr>
              <a:t>x</a:t>
            </a:r>
            <a:r>
              <a:rPr lang="en-US" sz="2400" baseline="-25000" dirty="0" err="1">
                <a:solidFill>
                  <a:srgbClr val="CC00CC"/>
                </a:solidFill>
              </a:rPr>
              <a:t>N</a:t>
            </a:r>
            <a:endParaRPr lang="en-US" sz="2400" dirty="0">
              <a:solidFill>
                <a:srgbClr val="CC00CC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/>
              <a:t>E.g., three independent coin tosses </a:t>
            </a:r>
            <a:r>
              <a:rPr lang="en-US" sz="2000" dirty="0">
                <a:solidFill>
                  <a:srgbClr val="CC00CC"/>
                </a:solidFill>
              </a:rPr>
              <a:t>X</a:t>
            </a:r>
            <a:r>
              <a:rPr lang="en-US" sz="2000" baseline="-25000" dirty="0">
                <a:solidFill>
                  <a:srgbClr val="CC00CC"/>
                </a:solidFill>
              </a:rPr>
              <a:t>1</a:t>
            </a:r>
            <a:r>
              <a:rPr lang="en-US" sz="2000" dirty="0">
                <a:solidFill>
                  <a:srgbClr val="CC00CC"/>
                </a:solidFill>
              </a:rPr>
              <a:t>=heads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C00CC"/>
                </a:solidFill>
              </a:rPr>
              <a:t>X</a:t>
            </a:r>
            <a:r>
              <a:rPr lang="en-US" sz="2000" baseline="-25000" dirty="0">
                <a:solidFill>
                  <a:srgbClr val="CC00CC"/>
                </a:solidFill>
              </a:rPr>
              <a:t>2</a:t>
            </a:r>
            <a:r>
              <a:rPr lang="en-US" sz="2000" dirty="0">
                <a:solidFill>
                  <a:srgbClr val="CC00CC"/>
                </a:solidFill>
              </a:rPr>
              <a:t>=heads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C00CC"/>
                </a:solidFill>
              </a:rPr>
              <a:t>X</a:t>
            </a:r>
            <a:r>
              <a:rPr lang="en-US" sz="2000" baseline="-25000" dirty="0">
                <a:solidFill>
                  <a:srgbClr val="CC00CC"/>
                </a:solidFill>
              </a:rPr>
              <a:t>3</a:t>
            </a:r>
            <a:r>
              <a:rPr lang="en-US" sz="2000" dirty="0">
                <a:solidFill>
                  <a:srgbClr val="CC00CC"/>
                </a:solidFill>
              </a:rPr>
              <a:t>=tails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Likelihood: probability of the evidence </a:t>
            </a:r>
            <a:r>
              <a:rPr lang="en-US" sz="2400" dirty="0">
                <a:solidFill>
                  <a:srgbClr val="CC00CC"/>
                </a:solidFill>
              </a:rPr>
              <a:t>P(x</a:t>
            </a:r>
            <a:r>
              <a:rPr lang="en-US" sz="2400" baseline="-25000" dirty="0">
                <a:solidFill>
                  <a:srgbClr val="CC00CC"/>
                </a:solidFill>
              </a:rPr>
              <a:t>1</a:t>
            </a:r>
            <a:r>
              <a:rPr lang="en-US" sz="2400" dirty="0">
                <a:solidFill>
                  <a:srgbClr val="CC00CC"/>
                </a:solidFill>
              </a:rPr>
              <a:t>,…,</a:t>
            </a:r>
            <a:r>
              <a:rPr lang="en-US" sz="2400" dirty="0" err="1">
                <a:solidFill>
                  <a:srgbClr val="CC00CC"/>
                </a:solidFill>
              </a:rPr>
              <a:t>x</a:t>
            </a:r>
            <a:r>
              <a:rPr lang="en-US" sz="2400" baseline="-25000" dirty="0" err="1">
                <a:solidFill>
                  <a:srgbClr val="CC00CC"/>
                </a:solidFill>
              </a:rPr>
              <a:t>N</a:t>
            </a:r>
            <a:r>
              <a:rPr lang="en-US" sz="2400" dirty="0">
                <a:solidFill>
                  <a:srgbClr val="CC00CC"/>
                </a:solidFill>
              </a:rPr>
              <a:t> ;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)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Symbol"/>
              </a:rPr>
              <a:t>E.g.,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P(</a:t>
            </a:r>
            <a:r>
              <a:rPr lang="en-US" sz="2000" dirty="0">
                <a:solidFill>
                  <a:srgbClr val="CC00CC"/>
                </a:solidFill>
              </a:rPr>
              <a:t>X</a:t>
            </a:r>
            <a:r>
              <a:rPr lang="en-US" sz="2000" baseline="-25000" dirty="0">
                <a:solidFill>
                  <a:srgbClr val="CC00CC"/>
                </a:solidFill>
              </a:rPr>
              <a:t>1</a:t>
            </a:r>
            <a:r>
              <a:rPr lang="en-US" sz="2000" dirty="0">
                <a:solidFill>
                  <a:srgbClr val="CC00CC"/>
                </a:solidFill>
              </a:rPr>
              <a:t>=heads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C00CC"/>
                </a:solidFill>
              </a:rPr>
              <a:t>X</a:t>
            </a:r>
            <a:r>
              <a:rPr lang="en-US" sz="2000" baseline="-25000" dirty="0">
                <a:solidFill>
                  <a:srgbClr val="CC00CC"/>
                </a:solidFill>
              </a:rPr>
              <a:t>2</a:t>
            </a:r>
            <a:r>
              <a:rPr lang="en-US" sz="2000" dirty="0">
                <a:solidFill>
                  <a:srgbClr val="CC00CC"/>
                </a:solidFill>
              </a:rPr>
              <a:t>=heads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C00CC"/>
                </a:solidFill>
              </a:rPr>
              <a:t>X</a:t>
            </a:r>
            <a:r>
              <a:rPr lang="en-US" sz="2000" baseline="-25000" dirty="0">
                <a:solidFill>
                  <a:srgbClr val="CC00CC"/>
                </a:solidFill>
              </a:rPr>
              <a:t>3</a:t>
            </a:r>
            <a:r>
              <a:rPr lang="en-US" sz="2000" dirty="0">
                <a:solidFill>
                  <a:srgbClr val="CC00CC"/>
                </a:solidFill>
              </a:rPr>
              <a:t>=tails ;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) = </a:t>
            </a:r>
            <a:r>
              <a:rPr lang="en-US" sz="2000" baseline="30000" dirty="0">
                <a:solidFill>
                  <a:srgbClr val="CC00CC"/>
                </a:solidFill>
                <a:sym typeface="Symbol"/>
              </a:rPr>
              <a:t>2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(1-)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90"/>
                </a:solidFill>
                <a:sym typeface="Symbol"/>
              </a:rPr>
              <a:t>Maximum likelihood: What value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</a:t>
            </a:r>
            <a:r>
              <a:rPr lang="en-US" sz="2400" baseline="-25000" dirty="0">
                <a:solidFill>
                  <a:srgbClr val="CC00CC"/>
                </a:solidFill>
                <a:sym typeface="Symbol"/>
              </a:rPr>
              <a:t>ML</a:t>
            </a:r>
            <a:r>
              <a:rPr lang="en-US" sz="2400" dirty="0">
                <a:solidFill>
                  <a:srgbClr val="000090"/>
                </a:solidFill>
                <a:sym typeface="Symbol"/>
              </a:rPr>
              <a:t> maximizes the likelihood?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90"/>
                </a:solidFill>
                <a:sym typeface="Symbol"/>
              </a:rPr>
              <a:t>Log likelihood: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L(</a:t>
            </a:r>
            <a:r>
              <a:rPr lang="en-US" sz="2400" b="1" dirty="0">
                <a:solidFill>
                  <a:srgbClr val="CC00CC"/>
                </a:solidFill>
              </a:rPr>
              <a:t>x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; ) = log P(</a:t>
            </a:r>
            <a:r>
              <a:rPr lang="en-US" sz="2400" b="1" dirty="0">
                <a:solidFill>
                  <a:srgbClr val="CC00CC"/>
                </a:solidFill>
              </a:rPr>
              <a:t>x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; )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E.g., </a:t>
            </a:r>
            <a:r>
              <a:rPr lang="en-US" sz="2000" dirty="0">
                <a:solidFill>
                  <a:srgbClr val="CC00CC"/>
                </a:solidFill>
              </a:rPr>
              <a:t>L(</a:t>
            </a:r>
            <a:r>
              <a:rPr lang="en-US" sz="2000" b="1" dirty="0">
                <a:solidFill>
                  <a:srgbClr val="CC00CC"/>
                </a:solidFill>
              </a:rPr>
              <a:t>x</a:t>
            </a:r>
            <a:r>
              <a:rPr lang="en-US" sz="2000" dirty="0">
                <a:solidFill>
                  <a:srgbClr val="CC00CC"/>
                </a:solidFill>
              </a:rPr>
              <a:t>;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) = 2 log</a:t>
            </a:r>
            <a:r>
              <a:rPr lang="en-US" sz="2000" baseline="30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+ log(1-)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C00CC"/>
                </a:solidFill>
                <a:sym typeface="Symbol"/>
              </a:rPr>
              <a:t></a:t>
            </a:r>
            <a:r>
              <a:rPr lang="en-US" sz="2400" baseline="-25000" dirty="0">
                <a:solidFill>
                  <a:srgbClr val="CC00CC"/>
                </a:solidFill>
                <a:sym typeface="Symbol"/>
              </a:rPr>
              <a:t>ML</a:t>
            </a:r>
            <a:r>
              <a:rPr lang="en-US" sz="2400" dirty="0">
                <a:solidFill>
                  <a:srgbClr val="000090"/>
                </a:solidFill>
                <a:sym typeface="Symbol"/>
              </a:rPr>
              <a:t> also maximizes the log likelihood and it’s easier to differentiate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C00CC"/>
                </a:solidFill>
                <a:sym typeface="Symbol"/>
              </a:rPr>
              <a:t>L/ = 2/ – 1/(1-) = 0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C00CC"/>
                </a:solidFill>
                <a:sym typeface="Symbol"/>
              </a:rPr>
              <a:t></a:t>
            </a:r>
            <a:r>
              <a:rPr lang="en-US" sz="2400" baseline="-25000" dirty="0">
                <a:solidFill>
                  <a:srgbClr val="CC00CC"/>
                </a:solidFill>
                <a:sym typeface="Symbol"/>
              </a:rPr>
              <a:t>ML</a:t>
            </a:r>
            <a:r>
              <a:rPr lang="en-US" sz="2400" dirty="0">
                <a:solidFill>
                  <a:srgbClr val="000090"/>
                </a:solidFill>
                <a:sym typeface="Symbol"/>
              </a:rPr>
              <a:t>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= 2/3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90"/>
                </a:solidFill>
                <a:sym typeface="Symbol"/>
              </a:rPr>
              <a:t>For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h </a:t>
            </a:r>
            <a:r>
              <a:rPr lang="en-US" sz="2400" dirty="0">
                <a:solidFill>
                  <a:srgbClr val="000090"/>
                </a:solidFill>
                <a:sym typeface="Symbol"/>
              </a:rPr>
              <a:t>heads and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2400" dirty="0">
                <a:solidFill>
                  <a:srgbClr val="000090"/>
                </a:solidFill>
                <a:sym typeface="Symbol"/>
              </a:rPr>
              <a:t> tails,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</a:t>
            </a:r>
            <a:r>
              <a:rPr lang="en-US" sz="2400" baseline="-25000" dirty="0">
                <a:solidFill>
                  <a:srgbClr val="CC00CC"/>
                </a:solidFill>
                <a:sym typeface="Symbol"/>
              </a:rPr>
              <a:t>ML</a:t>
            </a:r>
            <a:r>
              <a:rPr lang="en-US" sz="2400" dirty="0">
                <a:solidFill>
                  <a:srgbClr val="000090"/>
                </a:solidFill>
                <a:sym typeface="Symbol"/>
              </a:rPr>
              <a:t>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= h/(</a:t>
            </a:r>
            <a:r>
              <a:rPr lang="en-US" sz="2400" dirty="0" err="1">
                <a:solidFill>
                  <a:srgbClr val="CC00CC"/>
                </a:solidFill>
                <a:sym typeface="Symbol"/>
              </a:rPr>
              <a:t>h+t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</a:t>
            </a:r>
            <a:endParaRPr lang="en-US" sz="2400" dirty="0">
              <a:solidFill>
                <a:srgbClr val="000090"/>
              </a:solidFill>
              <a:sym typeface="Symbol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solidFill>
                <a:srgbClr val="CC00CC"/>
              </a:solidFill>
              <a:sym typeface="Symbol"/>
            </a:endParaRP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This is the estimate that maximizes the </a:t>
            </a:r>
            <a:r>
              <a:rPr lang="en-US" sz="2000" i="1" dirty="0">
                <a:solidFill>
                  <a:srgbClr val="CC0000"/>
                </a:solidFill>
              </a:rPr>
              <a:t>likelihood of the data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1900" dirty="0"/>
          </a:p>
          <a:p>
            <a:pPr eaLnBrk="1" hangingPunct="1">
              <a:lnSpc>
                <a:spcPct val="80000"/>
              </a:lnSpc>
            </a:pPr>
            <a:endParaRPr lang="en-US" sz="2400" i="1" dirty="0"/>
          </a:p>
          <a:p>
            <a:pPr eaLnBrk="1" hangingPunct="1">
              <a:lnSpc>
                <a:spcPct val="80000"/>
              </a:lnSpc>
            </a:pPr>
            <a:endParaRPr lang="en-US" sz="2400" i="1" dirty="0"/>
          </a:p>
        </p:txBody>
      </p:sp>
      <p:grpSp>
        <p:nvGrpSpPr>
          <p:cNvPr id="2" name="Group 1"/>
          <p:cNvGrpSpPr/>
          <p:nvPr/>
        </p:nvGrpSpPr>
        <p:grpSpPr>
          <a:xfrm>
            <a:off x="8382000" y="2362200"/>
            <a:ext cx="2026920" cy="533400"/>
            <a:chOff x="6781800" y="3429000"/>
            <a:chExt cx="1447800" cy="381000"/>
          </a:xfrm>
        </p:grpSpPr>
        <p:sp>
          <p:nvSpPr>
            <p:cNvPr id="1281030" name="Oval 6"/>
            <p:cNvSpPr>
              <a:spLocks noChangeArrowheads="1"/>
            </p:cNvSpPr>
            <p:nvPr/>
          </p:nvSpPr>
          <p:spPr bwMode="auto">
            <a:xfrm>
              <a:off x="6781800" y="3429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pPr algn="ctr"/>
              <a:r>
                <a:rPr lang="en-US" sz="2400" dirty="0">
                  <a:latin typeface="Calibri"/>
                  <a:cs typeface="Calibri"/>
                </a:rPr>
                <a:t>H</a:t>
              </a:r>
            </a:p>
          </p:txBody>
        </p:sp>
        <p:sp>
          <p:nvSpPr>
            <p:cNvPr id="1281031" name="Oval 7"/>
            <p:cNvSpPr>
              <a:spLocks noChangeArrowheads="1"/>
            </p:cNvSpPr>
            <p:nvPr/>
          </p:nvSpPr>
          <p:spPr bwMode="auto">
            <a:xfrm>
              <a:off x="7315200" y="3429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pPr algn="ctr"/>
              <a:r>
                <a:rPr lang="en-US" sz="2400" dirty="0">
                  <a:latin typeface="Calibri"/>
                  <a:cs typeface="Calibri"/>
                </a:rPr>
                <a:t>H</a:t>
              </a:r>
            </a:p>
          </p:txBody>
        </p:sp>
        <p:sp>
          <p:nvSpPr>
            <p:cNvPr id="1281032" name="Oval 8"/>
            <p:cNvSpPr>
              <a:spLocks noChangeArrowheads="1"/>
            </p:cNvSpPr>
            <p:nvPr/>
          </p:nvSpPr>
          <p:spPr bwMode="auto">
            <a:xfrm>
              <a:off x="7848600" y="342900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pPr algn="ctr"/>
              <a:r>
                <a:rPr lang="en-US" sz="2400" dirty="0">
                  <a:latin typeface="Calibri"/>
                  <a:cs typeface="Calibri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09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Unseen Events</a:t>
            </a:r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287797"/>
            <a:ext cx="3524960" cy="2739606"/>
          </a:xfrm>
          <a:prstGeom prst="rect">
            <a:avLst/>
          </a:prstGeom>
          <a:noFill/>
        </p:spPr>
      </p:pic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8344" y="2244725"/>
            <a:ext cx="4760049" cy="3013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421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Laplace Smoothing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096000" cy="4876800"/>
          </a:xfrm>
        </p:spPr>
        <p:txBody>
          <a:bodyPr/>
          <a:lstStyle/>
          <a:p>
            <a:r>
              <a:rPr lang="en-US" sz="2400" dirty="0">
                <a:latin typeface="Calibri"/>
                <a:cs typeface="Calibri"/>
              </a:rPr>
              <a:t>Suppose we see three heads: is a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</a:t>
            </a:r>
            <a:r>
              <a:rPr lang="en-US" sz="2400" baseline="-25000" dirty="0">
                <a:solidFill>
                  <a:srgbClr val="CC00CC"/>
                </a:solidFill>
                <a:sym typeface="Symbol"/>
              </a:rPr>
              <a:t>ML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 = 0 </a:t>
            </a:r>
            <a:r>
              <a:rPr lang="en-US" sz="2400" dirty="0">
                <a:solidFill>
                  <a:srgbClr val="000090"/>
                </a:solidFill>
                <a:sym typeface="Symbol"/>
              </a:rPr>
              <a:t>a </a:t>
            </a:r>
            <a:r>
              <a:rPr lang="en-US" sz="2400" dirty="0">
                <a:latin typeface="Calibri"/>
                <a:cs typeface="Calibri"/>
              </a:rPr>
              <a:t>reasonable estimate?</a:t>
            </a:r>
          </a:p>
          <a:p>
            <a:r>
              <a:rPr lang="en-US" sz="2400" dirty="0">
                <a:latin typeface="Calibri"/>
                <a:cs typeface="Calibri"/>
              </a:rPr>
              <a:t>Laplace smoothing with strength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2000" dirty="0">
                <a:latin typeface="Calibri"/>
                <a:cs typeface="Calibri"/>
              </a:rPr>
              <a:t>Pretend you saw every outcome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sz="2000" dirty="0"/>
              <a:t> </a:t>
            </a:r>
            <a:r>
              <a:rPr lang="en-US" sz="2000" dirty="0">
                <a:latin typeface="Calibri"/>
                <a:cs typeface="Calibri"/>
              </a:rPr>
              <a:t>times before starting</a:t>
            </a:r>
          </a:p>
          <a:p>
            <a:pPr lvl="1"/>
            <a:r>
              <a:rPr lang="en-US" sz="2000" dirty="0">
                <a:solidFill>
                  <a:srgbClr val="CC00CC"/>
                </a:solidFill>
                <a:sym typeface="Symbol"/>
              </a:rPr>
              <a:t></a:t>
            </a:r>
            <a:r>
              <a:rPr lang="en-US" sz="2000" baseline="-25000" dirty="0">
                <a:solidFill>
                  <a:srgbClr val="CC00CC"/>
                </a:solidFill>
                <a:sym typeface="Symbol"/>
              </a:rPr>
              <a:t>Lap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 = (h+)/[(h+) + (t+)]</a:t>
            </a:r>
          </a:p>
          <a:p>
            <a:pPr lvl="1"/>
            <a:r>
              <a:rPr lang="en-US" sz="2000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       = (3+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)/(3+2)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In general, for a K-valued variable:</a:t>
            </a:r>
          </a:p>
          <a:p>
            <a:pPr lvl="1"/>
            <a:r>
              <a:rPr lang="en-US" sz="2000" dirty="0">
                <a:solidFill>
                  <a:srgbClr val="CC00CC"/>
                </a:solidFill>
                <a:sym typeface="Symbol"/>
              </a:rPr>
              <a:t></a:t>
            </a:r>
            <a:r>
              <a:rPr lang="en-US" sz="2000" baseline="-25000" dirty="0">
                <a:solidFill>
                  <a:srgbClr val="CC00CC"/>
                </a:solidFill>
                <a:sym typeface="Symbol"/>
              </a:rPr>
              <a:t>k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 = (</a:t>
            </a:r>
            <a:r>
              <a:rPr lang="en-US" sz="2000" dirty="0" err="1">
                <a:solidFill>
                  <a:srgbClr val="CC00CC"/>
                </a:solidFill>
                <a:sym typeface="Symbol"/>
              </a:rPr>
              <a:t>N</a:t>
            </a:r>
            <a:r>
              <a:rPr lang="en-US" sz="2000" baseline="-25000" dirty="0" err="1">
                <a:solidFill>
                  <a:srgbClr val="CC00CC"/>
                </a:solidFill>
                <a:sym typeface="Symbol"/>
              </a:rPr>
              <a:t>k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+) / </a:t>
            </a:r>
            <a:r>
              <a:rPr lang="en-US" sz="2000" baseline="-25000" dirty="0">
                <a:solidFill>
                  <a:srgbClr val="CC00CC"/>
                </a:solidFill>
                <a:sym typeface="Symbol"/>
              </a:rPr>
              <a:t>k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000" dirty="0" err="1">
                <a:solidFill>
                  <a:srgbClr val="CC00CC"/>
                </a:solidFill>
                <a:sym typeface="Symbol"/>
              </a:rPr>
              <a:t>N</a:t>
            </a:r>
            <a:r>
              <a:rPr lang="en-US" sz="2000" baseline="-25000" dirty="0" err="1">
                <a:solidFill>
                  <a:srgbClr val="CC00CC"/>
                </a:solidFill>
                <a:sym typeface="Symbol"/>
              </a:rPr>
              <a:t>k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+) = (</a:t>
            </a:r>
            <a:r>
              <a:rPr lang="en-US" sz="2000" dirty="0" err="1">
                <a:solidFill>
                  <a:srgbClr val="CC00CC"/>
                </a:solidFill>
                <a:sym typeface="Symbol"/>
              </a:rPr>
              <a:t>N</a:t>
            </a:r>
            <a:r>
              <a:rPr lang="en-US" sz="2000" baseline="-25000" dirty="0" err="1">
                <a:solidFill>
                  <a:srgbClr val="CC00CC"/>
                </a:solidFill>
                <a:sym typeface="Symbol"/>
              </a:rPr>
              <a:t>k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+) / (N + K) </a:t>
            </a:r>
          </a:p>
          <a:p>
            <a:pPr lvl="1"/>
            <a:r>
              <a:rPr lang="en-US" sz="2000" dirty="0">
                <a:latin typeface="Calibri"/>
                <a:cs typeface="Calibri"/>
                <a:sym typeface="Symbol"/>
              </a:rPr>
              <a:t>For 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&gt;&gt;N</a:t>
            </a:r>
            <a:r>
              <a:rPr lang="en-US" sz="2000" dirty="0">
                <a:solidFill>
                  <a:srgbClr val="000000"/>
                </a:solidFill>
                <a:sym typeface="Symbol"/>
              </a:rPr>
              <a:t>,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 </a:t>
            </a:r>
            <a:r>
              <a:rPr lang="en-US" sz="2000" baseline="-25000" dirty="0">
                <a:solidFill>
                  <a:srgbClr val="CC00CC"/>
                </a:solidFill>
                <a:sym typeface="Symbol"/>
              </a:rPr>
              <a:t>k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000" dirty="0">
                <a:latin typeface="Calibri"/>
                <a:cs typeface="Calibri"/>
                <a:sym typeface="Symbol"/>
              </a:rPr>
              <a:t> tends to </a:t>
            </a:r>
            <a:r>
              <a:rPr lang="en-US" sz="2000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1/K</a:t>
            </a:r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  <a:sym typeface="Symbol"/>
              </a:rPr>
              <a:t> (uniform prior)</a:t>
            </a:r>
            <a:endParaRPr lang="en-US" sz="2000" dirty="0">
              <a:solidFill>
                <a:srgbClr val="CC00CC"/>
              </a:solidFill>
              <a:latin typeface="Calibri"/>
              <a:cs typeface="Calibri"/>
            </a:endParaRPr>
          </a:p>
          <a:p>
            <a:pPr lvl="1"/>
            <a:r>
              <a:rPr lang="en-US" sz="2000" dirty="0">
                <a:latin typeface="Calibri"/>
                <a:cs typeface="Calibri"/>
                <a:sym typeface="Symbol"/>
              </a:rPr>
              <a:t>For 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&lt;&lt;N</a:t>
            </a:r>
            <a:r>
              <a:rPr lang="en-US" sz="2000" dirty="0">
                <a:solidFill>
                  <a:srgbClr val="000000"/>
                </a:solidFill>
                <a:sym typeface="Symbol"/>
              </a:rPr>
              <a:t>,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 </a:t>
            </a:r>
            <a:r>
              <a:rPr lang="en-US" sz="2000" baseline="-25000" dirty="0">
                <a:solidFill>
                  <a:srgbClr val="CC00CC"/>
                </a:solidFill>
                <a:sym typeface="Symbol"/>
              </a:rPr>
              <a:t>k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000" dirty="0">
                <a:latin typeface="Calibri"/>
                <a:cs typeface="Calibri"/>
                <a:sym typeface="Symbol"/>
              </a:rPr>
              <a:t> tends to </a:t>
            </a:r>
            <a:r>
              <a:rPr lang="en-US" sz="2000" dirty="0" err="1">
                <a:solidFill>
                  <a:srgbClr val="CC00CC"/>
                </a:solidFill>
                <a:sym typeface="Symbol"/>
              </a:rPr>
              <a:t>N</a:t>
            </a:r>
            <a:r>
              <a:rPr lang="en-US" sz="2000" baseline="-25000" dirty="0" err="1">
                <a:solidFill>
                  <a:srgbClr val="CC00CC"/>
                </a:solidFill>
                <a:sym typeface="Symbol"/>
              </a:rPr>
              <a:t>k</a:t>
            </a:r>
            <a:r>
              <a:rPr lang="en-US" sz="2000" dirty="0">
                <a:latin typeface="Calibri"/>
                <a:cs typeface="Calibri"/>
                <a:sym typeface="Symbol"/>
              </a:rPr>
              <a:t> </a:t>
            </a:r>
            <a:r>
              <a:rPr lang="en-US" sz="2000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/N</a:t>
            </a:r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  <a:sym typeface="Symbol"/>
              </a:rPr>
              <a:t> (ML estimate)</a:t>
            </a:r>
            <a:endParaRPr lang="en-US" sz="2000" dirty="0">
              <a:solidFill>
                <a:srgbClr val="CC00CC"/>
              </a:solidFill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291275" name="Rectangle 11"/>
          <p:cNvSpPr>
            <a:spLocks noChangeArrowheads="1"/>
          </p:cNvSpPr>
          <p:nvPr/>
        </p:nvSpPr>
        <p:spPr bwMode="auto">
          <a:xfrm>
            <a:off x="7696200" y="32004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91276" name="Rectangle 12"/>
          <p:cNvSpPr>
            <a:spLocks noChangeArrowheads="1"/>
          </p:cNvSpPr>
          <p:nvPr/>
        </p:nvSpPr>
        <p:spPr bwMode="auto">
          <a:xfrm>
            <a:off x="7696200" y="42672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10400" y="1600200"/>
            <a:ext cx="2057400" cy="533400"/>
            <a:chOff x="7010400" y="1600200"/>
            <a:chExt cx="2057400" cy="533400"/>
          </a:xfrm>
        </p:grpSpPr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7010400" y="1600200"/>
              <a:ext cx="533400" cy="533400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pPr algn="ctr"/>
              <a:r>
                <a:rPr lang="en-US" sz="2400" dirty="0">
                  <a:latin typeface="Calibri"/>
                  <a:cs typeface="Calibri"/>
                </a:rPr>
                <a:t>H</a:t>
              </a: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7757160" y="1600200"/>
              <a:ext cx="533400" cy="533400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pPr algn="ctr"/>
              <a:r>
                <a:rPr lang="en-US" sz="2400" dirty="0">
                  <a:latin typeface="Calibri"/>
                  <a:cs typeface="Calibri"/>
                </a:rPr>
                <a:t>H</a:t>
              </a: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8534400" y="1600200"/>
              <a:ext cx="533400" cy="533400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pPr algn="ctr"/>
              <a:r>
                <a:rPr lang="en-US" sz="2400" dirty="0">
                  <a:latin typeface="Calibri"/>
                  <a:cs typeface="Calibri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297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75" grpId="0" animBg="1"/>
      <p:bldP spid="129127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Classification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174750"/>
            <a:ext cx="5681935" cy="50736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Spam Filter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6553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Input: an email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Output: spam/ham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Setup: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Get a large collection of example emails, each labeled “spam” or “ham”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Want to learn to predict labels of new, future emails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Features: The attributes used to make the ham / spam decision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Words: FREE!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Text Patterns: $</a:t>
            </a:r>
            <a:r>
              <a:rPr lang="en-US" sz="2000" dirty="0" err="1"/>
              <a:t>dd</a:t>
            </a:r>
            <a:r>
              <a:rPr lang="en-US" sz="2000" dirty="0"/>
              <a:t>, CAPS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Non-text: </a:t>
            </a:r>
            <a:r>
              <a:rPr lang="en-US" sz="2000" dirty="0" err="1"/>
              <a:t>SenderInContacts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001000" y="1447800"/>
            <a:ext cx="35814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Dear Sir.</a:t>
            </a:r>
          </a:p>
          <a:p>
            <a:endParaRPr lang="en-US" sz="1600">
              <a:latin typeface="Calibri"/>
              <a:cs typeface="Calibri"/>
            </a:endParaRPr>
          </a:p>
          <a:p>
            <a:r>
              <a:rPr lang="en-US" sz="1600">
                <a:latin typeface="Calibri"/>
                <a:cs typeface="Calibri"/>
              </a:rPr>
              <a:t>First, I must solicit your confidence in this transaction, this is by virture of its nature as being utterly confidencial and top secret. …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001000" y="3048000"/>
            <a:ext cx="3505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TO BE REMOVED FROM FUTURE MAILINGS, SIMPLY REPLY TO THIS MESSAGE AND PUT "REMOVE" IN THE SUBJECT.</a:t>
            </a:r>
          </a:p>
          <a:p>
            <a:endParaRPr lang="en-US" sz="1600">
              <a:latin typeface="Calibri"/>
              <a:cs typeface="Calibri"/>
            </a:endParaRPr>
          </a:p>
          <a:p>
            <a:r>
              <a:rPr lang="en-US" sz="1600">
                <a:latin typeface="Calibri"/>
                <a:cs typeface="Calibri"/>
              </a:rPr>
              <a:t>99  MILLION EMAIL ADDRESSES</a:t>
            </a:r>
          </a:p>
          <a:p>
            <a:r>
              <a:rPr lang="en-US" sz="1600">
                <a:latin typeface="Calibri"/>
                <a:cs typeface="Calibri"/>
              </a:rPr>
              <a:t>  FOR ONLY $99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001000" y="4876800"/>
            <a:ext cx="3505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Ok, Iknow this is blatantly OT but I'm beginning to go insane. Had an old Dell Dimension XPS sitting in the corner and decided to put it to use, I know it was working pre being stuck in the corner, but when I plugged it in, hit the power nothing happened.</a:t>
            </a:r>
          </a:p>
        </p:txBody>
      </p:sp>
      <p:sp>
        <p:nvSpPr>
          <p:cNvPr id="1282055" name="Freeform 7"/>
          <p:cNvSpPr>
            <a:spLocks/>
          </p:cNvSpPr>
          <p:nvPr/>
        </p:nvSpPr>
        <p:spPr bwMode="auto">
          <a:xfrm>
            <a:off x="7061200" y="5334000"/>
            <a:ext cx="635000" cy="4572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2056" name="Freeform 8"/>
          <p:cNvSpPr>
            <a:spLocks/>
          </p:cNvSpPr>
          <p:nvPr/>
        </p:nvSpPr>
        <p:spPr bwMode="auto">
          <a:xfrm>
            <a:off x="7165975" y="19050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2057" name="Freeform 9"/>
          <p:cNvSpPr>
            <a:spLocks/>
          </p:cNvSpPr>
          <p:nvPr/>
        </p:nvSpPr>
        <p:spPr bwMode="auto">
          <a:xfrm>
            <a:off x="7162800" y="35052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net model for ham/spam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1"/>
            <a:ext cx="12192000" cy="2031999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solidFill>
                  <a:srgbClr val="CC00CC"/>
                </a:solidFill>
              </a:rPr>
              <a:t>C</a:t>
            </a:r>
            <a:r>
              <a:rPr lang="en-US" dirty="0"/>
              <a:t> of a document is spam or ham, with prior </a:t>
            </a:r>
            <a:r>
              <a:rPr lang="en-US" dirty="0">
                <a:solidFill>
                  <a:srgbClr val="CC00CC"/>
                </a:solidFill>
              </a:rPr>
              <a:t>P(C)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Bag-of-words </a:t>
            </a:r>
            <a:r>
              <a:rPr lang="en-US" dirty="0"/>
              <a:t>model: Each word </a:t>
            </a:r>
            <a:r>
              <a:rPr lang="en-US" dirty="0">
                <a:solidFill>
                  <a:srgbClr val="CC00CC"/>
                </a:solidFill>
              </a:rPr>
              <a:t>W</a:t>
            </a:r>
            <a:r>
              <a:rPr lang="en-US" baseline="-25000" dirty="0">
                <a:solidFill>
                  <a:srgbClr val="CC00CC"/>
                </a:solidFill>
              </a:rPr>
              <a:t>i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/>
              <a:t>in the document is generated independently from a class-specific distribution </a:t>
            </a:r>
            <a:r>
              <a:rPr lang="en-US" dirty="0">
                <a:solidFill>
                  <a:srgbClr val="CC00CC"/>
                </a:solidFill>
              </a:rPr>
              <a:t>P(W</a:t>
            </a:r>
            <a:r>
              <a:rPr lang="en-US" baseline="-25000" dirty="0">
                <a:solidFill>
                  <a:srgbClr val="CC00CC"/>
                </a:solidFill>
              </a:rPr>
              <a:t>i</a:t>
            </a:r>
            <a:r>
              <a:rPr lang="en-US" dirty="0">
                <a:solidFill>
                  <a:srgbClr val="CC00CC"/>
                </a:solidFill>
              </a:rPr>
              <a:t> | C) </a:t>
            </a:r>
            <a:r>
              <a:rPr lang="en-US" dirty="0"/>
              <a:t>over words</a:t>
            </a:r>
          </a:p>
          <a:p>
            <a:r>
              <a:rPr lang="en-US" dirty="0"/>
              <a:t>This is an example of a </a:t>
            </a:r>
            <a:r>
              <a:rPr lang="en-US" b="1" i="1" dirty="0">
                <a:solidFill>
                  <a:srgbClr val="FF0000"/>
                </a:solidFill>
              </a:rPr>
              <a:t>naïve Bayes </a:t>
            </a:r>
            <a:r>
              <a:rPr lang="en-US" dirty="0"/>
              <a:t>model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181600" y="3810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C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2672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W</a:t>
            </a:r>
            <a:r>
              <a:rPr lang="en-US" baseline="-25000" dirty="0">
                <a:latin typeface="Calibri"/>
                <a:cs typeface="Calibri"/>
              </a:rPr>
              <a:t>1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0960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latin typeface="Calibri"/>
                <a:cs typeface="Calibri"/>
              </a:rPr>
              <a:t>W</a:t>
            </a:r>
            <a:r>
              <a:rPr lang="en-US" baseline="-25000" dirty="0" err="1">
                <a:latin typeface="Calibri"/>
                <a:cs typeface="Calibri"/>
              </a:rPr>
              <a:t>n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7" name="AutoShape 7"/>
          <p:cNvCxnSpPr>
            <a:cxnSpLocks noChangeShapeType="1"/>
            <a:stCxn id="4" idx="4"/>
            <a:endCxn id="6" idx="0"/>
          </p:cNvCxnSpPr>
          <p:nvPr/>
        </p:nvCxnSpPr>
        <p:spPr bwMode="auto">
          <a:xfrm>
            <a:off x="5448300" y="43434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" name="AutoShape 8"/>
          <p:cNvCxnSpPr>
            <a:cxnSpLocks noChangeShapeType="1"/>
            <a:stCxn id="4" idx="4"/>
            <a:endCxn id="5" idx="0"/>
          </p:cNvCxnSpPr>
          <p:nvPr/>
        </p:nvCxnSpPr>
        <p:spPr bwMode="auto">
          <a:xfrm flipH="1">
            <a:off x="4533900" y="43434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530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W</a:t>
            </a:r>
            <a:r>
              <a:rPr lang="en-US" baseline="-25000" dirty="0">
                <a:latin typeface="Calibri"/>
                <a:cs typeface="Calibri"/>
              </a:rPr>
              <a:t>2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10" name="AutoShape 10"/>
          <p:cNvCxnSpPr>
            <a:cxnSpLocks noChangeShapeType="1"/>
            <a:stCxn id="4" idx="4"/>
            <a:endCxn id="9" idx="0"/>
          </p:cNvCxnSpPr>
          <p:nvPr/>
        </p:nvCxnSpPr>
        <p:spPr bwMode="auto">
          <a:xfrm flipH="1">
            <a:off x="5219700" y="4343400"/>
            <a:ext cx="228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1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5486400"/>
            <a:ext cx="307975" cy="5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705600" y="4191000"/>
            <a:ext cx="50109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C00CC"/>
                </a:solidFill>
              </a:rPr>
              <a:t>P(C,W</a:t>
            </a:r>
            <a:r>
              <a:rPr lang="en-US" sz="2400" baseline="-25000" dirty="0">
                <a:solidFill>
                  <a:srgbClr val="CC00CC"/>
                </a:solidFill>
              </a:rPr>
              <a:t>1</a:t>
            </a:r>
            <a:r>
              <a:rPr lang="en-US" sz="2400" dirty="0">
                <a:solidFill>
                  <a:srgbClr val="CC00CC"/>
                </a:solidFill>
              </a:rPr>
              <a:t>,…,</a:t>
            </a:r>
            <a:r>
              <a:rPr lang="en-US" sz="2400" dirty="0" err="1">
                <a:solidFill>
                  <a:srgbClr val="CC00CC"/>
                </a:solidFill>
              </a:rPr>
              <a:t>W</a:t>
            </a:r>
            <a:r>
              <a:rPr lang="en-US" sz="2400" baseline="-25000" dirty="0" err="1">
                <a:solidFill>
                  <a:srgbClr val="CC00CC"/>
                </a:solidFill>
              </a:rPr>
              <a:t>n</a:t>
            </a:r>
            <a:r>
              <a:rPr lang="en-US" sz="2400" dirty="0">
                <a:solidFill>
                  <a:srgbClr val="CC00CC"/>
                </a:solidFill>
              </a:rPr>
              <a:t>)  = P(C) 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</a:t>
            </a:r>
            <a:r>
              <a:rPr lang="en-US" sz="2400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 P(W</a:t>
            </a:r>
            <a:r>
              <a:rPr lang="en-US" sz="2400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 | C)</a:t>
            </a:r>
            <a:r>
              <a:rPr lang="en-US" sz="2400" dirty="0">
                <a:solidFill>
                  <a:srgbClr val="CC00C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345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Line 3"/>
          <p:cNvSpPr>
            <a:spLocks noChangeShapeType="1"/>
          </p:cNvSpPr>
          <p:nvPr/>
        </p:nvSpPr>
        <p:spPr bwMode="auto">
          <a:xfrm flipV="1">
            <a:off x="1398588" y="2198687"/>
            <a:ext cx="3781425" cy="15319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1398588" y="4419600"/>
            <a:ext cx="37639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V="1">
            <a:off x="1398588" y="1676400"/>
            <a:ext cx="1587" cy="2743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1398588" y="4378325"/>
            <a:ext cx="1587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393825" y="4443412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0</a:t>
            </a:r>
            <a:endParaRPr lang="en-US" sz="2400">
              <a:cs typeface="Arial" charset="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5118100" y="4443412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20</a:t>
            </a:r>
            <a:endParaRPr lang="en-US" sz="2400">
              <a:cs typeface="Arial" charset="0"/>
            </a:endParaRP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1398588" y="4419600"/>
            <a:ext cx="333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1323975" y="4352925"/>
            <a:ext cx="698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0</a:t>
            </a:r>
            <a:endParaRPr lang="en-US" sz="2400">
              <a:cs typeface="Arial" charset="0"/>
            </a:endParaRPr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1398588" y="3048000"/>
            <a:ext cx="333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1258888" y="29845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20</a:t>
            </a:r>
            <a:endParaRPr lang="en-US" sz="2400">
              <a:cs typeface="Arial" charset="0"/>
            </a:endParaRP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1398588" y="1676400"/>
            <a:ext cx="333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1258888" y="16129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40</a:t>
            </a:r>
            <a:endParaRPr lang="en-US" sz="2400">
              <a:cs typeface="Arial" charset="0"/>
            </a:endParaRPr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1544638" y="3633787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1544638" y="3633787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1736725" y="3208337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1736725" y="3208337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Oval 20"/>
          <p:cNvSpPr>
            <a:spLocks noChangeArrowheads="1"/>
          </p:cNvSpPr>
          <p:nvPr/>
        </p:nvSpPr>
        <p:spPr bwMode="auto">
          <a:xfrm>
            <a:off x="1925638" y="3586162"/>
            <a:ext cx="7937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Oval 21"/>
          <p:cNvSpPr>
            <a:spLocks noChangeArrowheads="1"/>
          </p:cNvSpPr>
          <p:nvPr/>
        </p:nvSpPr>
        <p:spPr bwMode="auto">
          <a:xfrm>
            <a:off x="1925638" y="3586162"/>
            <a:ext cx="79375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Oval 22"/>
          <p:cNvSpPr>
            <a:spLocks noChangeArrowheads="1"/>
          </p:cNvSpPr>
          <p:nvPr/>
        </p:nvSpPr>
        <p:spPr bwMode="auto">
          <a:xfrm>
            <a:off x="2108200" y="3641725"/>
            <a:ext cx="79375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2108200" y="3641725"/>
            <a:ext cx="79375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Oval 24"/>
          <p:cNvSpPr>
            <a:spLocks noChangeArrowheads="1"/>
          </p:cNvSpPr>
          <p:nvPr/>
        </p:nvSpPr>
        <p:spPr bwMode="auto">
          <a:xfrm>
            <a:off x="2300288" y="3441700"/>
            <a:ext cx="76200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1" name="Oval 25"/>
          <p:cNvSpPr>
            <a:spLocks noChangeArrowheads="1"/>
          </p:cNvSpPr>
          <p:nvPr/>
        </p:nvSpPr>
        <p:spPr bwMode="auto">
          <a:xfrm>
            <a:off x="2300288" y="3441700"/>
            <a:ext cx="76200" cy="7143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Oval 26"/>
          <p:cNvSpPr>
            <a:spLocks noChangeArrowheads="1"/>
          </p:cNvSpPr>
          <p:nvPr/>
        </p:nvSpPr>
        <p:spPr bwMode="auto">
          <a:xfrm>
            <a:off x="2490788" y="3232150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3" name="Oval 27"/>
          <p:cNvSpPr>
            <a:spLocks noChangeArrowheads="1"/>
          </p:cNvSpPr>
          <p:nvPr/>
        </p:nvSpPr>
        <p:spPr bwMode="auto">
          <a:xfrm>
            <a:off x="2490788" y="3232150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4" name="Oval 28"/>
          <p:cNvSpPr>
            <a:spLocks noChangeArrowheads="1"/>
          </p:cNvSpPr>
          <p:nvPr/>
        </p:nvSpPr>
        <p:spPr bwMode="auto">
          <a:xfrm>
            <a:off x="2673350" y="3040062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5" name="Oval 29"/>
          <p:cNvSpPr>
            <a:spLocks noChangeArrowheads="1"/>
          </p:cNvSpPr>
          <p:nvPr/>
        </p:nvSpPr>
        <p:spPr bwMode="auto">
          <a:xfrm>
            <a:off x="2673350" y="3040062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6" name="Oval 30"/>
          <p:cNvSpPr>
            <a:spLocks noChangeArrowheads="1"/>
          </p:cNvSpPr>
          <p:nvPr/>
        </p:nvSpPr>
        <p:spPr bwMode="auto">
          <a:xfrm>
            <a:off x="2863850" y="3232150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7" name="Oval 31"/>
          <p:cNvSpPr>
            <a:spLocks noChangeArrowheads="1"/>
          </p:cNvSpPr>
          <p:nvPr/>
        </p:nvSpPr>
        <p:spPr bwMode="auto">
          <a:xfrm>
            <a:off x="2863850" y="3232150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8" name="Oval 32"/>
          <p:cNvSpPr>
            <a:spLocks noChangeArrowheads="1"/>
          </p:cNvSpPr>
          <p:nvPr/>
        </p:nvSpPr>
        <p:spPr bwMode="auto">
          <a:xfrm>
            <a:off x="3054350" y="2774950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9" name="Oval 33"/>
          <p:cNvSpPr>
            <a:spLocks noChangeArrowheads="1"/>
          </p:cNvSpPr>
          <p:nvPr/>
        </p:nvSpPr>
        <p:spPr bwMode="auto">
          <a:xfrm>
            <a:off x="3054350" y="2774950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0" name="Oval 34"/>
          <p:cNvSpPr>
            <a:spLocks noChangeArrowheads="1"/>
          </p:cNvSpPr>
          <p:nvPr/>
        </p:nvSpPr>
        <p:spPr bwMode="auto">
          <a:xfrm>
            <a:off x="3244850" y="3016250"/>
            <a:ext cx="77788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1" name="Oval 35"/>
          <p:cNvSpPr>
            <a:spLocks noChangeArrowheads="1"/>
          </p:cNvSpPr>
          <p:nvPr/>
        </p:nvSpPr>
        <p:spPr bwMode="auto">
          <a:xfrm>
            <a:off x="3244850" y="3016250"/>
            <a:ext cx="77788" cy="7143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2" name="Oval 36"/>
          <p:cNvSpPr>
            <a:spLocks noChangeArrowheads="1"/>
          </p:cNvSpPr>
          <p:nvPr/>
        </p:nvSpPr>
        <p:spPr bwMode="auto">
          <a:xfrm>
            <a:off x="3427413" y="2840037"/>
            <a:ext cx="77787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3" name="Oval 37"/>
          <p:cNvSpPr>
            <a:spLocks noChangeArrowheads="1"/>
          </p:cNvSpPr>
          <p:nvPr/>
        </p:nvSpPr>
        <p:spPr bwMode="auto">
          <a:xfrm>
            <a:off x="3427413" y="2840037"/>
            <a:ext cx="77787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4" name="Oval 38"/>
          <p:cNvSpPr>
            <a:spLocks noChangeArrowheads="1"/>
          </p:cNvSpPr>
          <p:nvPr/>
        </p:nvSpPr>
        <p:spPr bwMode="auto">
          <a:xfrm>
            <a:off x="3619500" y="2959100"/>
            <a:ext cx="76200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5" name="Oval 39"/>
          <p:cNvSpPr>
            <a:spLocks noChangeArrowheads="1"/>
          </p:cNvSpPr>
          <p:nvPr/>
        </p:nvSpPr>
        <p:spPr bwMode="auto">
          <a:xfrm>
            <a:off x="3619500" y="2959100"/>
            <a:ext cx="76200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6" name="Oval 40"/>
          <p:cNvSpPr>
            <a:spLocks noChangeArrowheads="1"/>
          </p:cNvSpPr>
          <p:nvPr/>
        </p:nvSpPr>
        <p:spPr bwMode="auto">
          <a:xfrm>
            <a:off x="3808413" y="2606675"/>
            <a:ext cx="79375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7" name="Oval 41"/>
          <p:cNvSpPr>
            <a:spLocks noChangeArrowheads="1"/>
          </p:cNvSpPr>
          <p:nvPr/>
        </p:nvSpPr>
        <p:spPr bwMode="auto">
          <a:xfrm>
            <a:off x="3808413" y="2606675"/>
            <a:ext cx="79375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8" name="Oval 42"/>
          <p:cNvSpPr>
            <a:spLocks noChangeArrowheads="1"/>
          </p:cNvSpPr>
          <p:nvPr/>
        </p:nvSpPr>
        <p:spPr bwMode="auto">
          <a:xfrm>
            <a:off x="3990975" y="2895600"/>
            <a:ext cx="79375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9" name="Oval 43"/>
          <p:cNvSpPr>
            <a:spLocks noChangeArrowheads="1"/>
          </p:cNvSpPr>
          <p:nvPr/>
        </p:nvSpPr>
        <p:spPr bwMode="auto">
          <a:xfrm>
            <a:off x="3990975" y="2895600"/>
            <a:ext cx="79375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0" name="Oval 44"/>
          <p:cNvSpPr>
            <a:spLocks noChangeArrowheads="1"/>
          </p:cNvSpPr>
          <p:nvPr/>
        </p:nvSpPr>
        <p:spPr bwMode="auto">
          <a:xfrm>
            <a:off x="4181475" y="2574925"/>
            <a:ext cx="77788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1" name="Oval 45"/>
          <p:cNvSpPr>
            <a:spLocks noChangeArrowheads="1"/>
          </p:cNvSpPr>
          <p:nvPr/>
        </p:nvSpPr>
        <p:spPr bwMode="auto">
          <a:xfrm>
            <a:off x="4181475" y="2574925"/>
            <a:ext cx="77788" cy="7143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2" name="Oval 46"/>
          <p:cNvSpPr>
            <a:spLocks noChangeArrowheads="1"/>
          </p:cNvSpPr>
          <p:nvPr/>
        </p:nvSpPr>
        <p:spPr bwMode="auto">
          <a:xfrm>
            <a:off x="4373563" y="2501900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3" name="Oval 47"/>
          <p:cNvSpPr>
            <a:spLocks noChangeArrowheads="1"/>
          </p:cNvSpPr>
          <p:nvPr/>
        </p:nvSpPr>
        <p:spPr bwMode="auto">
          <a:xfrm>
            <a:off x="4373563" y="2501900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4" name="Oval 48"/>
          <p:cNvSpPr>
            <a:spLocks noChangeArrowheads="1"/>
          </p:cNvSpPr>
          <p:nvPr/>
        </p:nvSpPr>
        <p:spPr bwMode="auto">
          <a:xfrm>
            <a:off x="4554538" y="2462212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5" name="Oval 49"/>
          <p:cNvSpPr>
            <a:spLocks noChangeArrowheads="1"/>
          </p:cNvSpPr>
          <p:nvPr/>
        </p:nvSpPr>
        <p:spPr bwMode="auto">
          <a:xfrm>
            <a:off x="4554538" y="2462212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6" name="Oval 50"/>
          <p:cNvSpPr>
            <a:spLocks noChangeArrowheads="1"/>
          </p:cNvSpPr>
          <p:nvPr/>
        </p:nvSpPr>
        <p:spPr bwMode="auto">
          <a:xfrm>
            <a:off x="4745038" y="2230437"/>
            <a:ext cx="7937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7" name="Oval 51"/>
          <p:cNvSpPr>
            <a:spLocks noChangeArrowheads="1"/>
          </p:cNvSpPr>
          <p:nvPr/>
        </p:nvSpPr>
        <p:spPr bwMode="auto">
          <a:xfrm>
            <a:off x="4745038" y="2230437"/>
            <a:ext cx="79375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8" name="Oval 52"/>
          <p:cNvSpPr>
            <a:spLocks noChangeArrowheads="1"/>
          </p:cNvSpPr>
          <p:nvPr/>
        </p:nvSpPr>
        <p:spPr bwMode="auto">
          <a:xfrm>
            <a:off x="4937125" y="2486025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9" name="Oval 53"/>
          <p:cNvSpPr>
            <a:spLocks noChangeArrowheads="1"/>
          </p:cNvSpPr>
          <p:nvPr/>
        </p:nvSpPr>
        <p:spPr bwMode="auto">
          <a:xfrm>
            <a:off x="4937125" y="2486025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0" name="Oval 54"/>
          <p:cNvSpPr>
            <a:spLocks noChangeArrowheads="1"/>
          </p:cNvSpPr>
          <p:nvPr/>
        </p:nvSpPr>
        <p:spPr bwMode="auto">
          <a:xfrm>
            <a:off x="5127625" y="1862137"/>
            <a:ext cx="777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1" name="Oval 55"/>
          <p:cNvSpPr>
            <a:spLocks noChangeArrowheads="1"/>
          </p:cNvSpPr>
          <p:nvPr/>
        </p:nvSpPr>
        <p:spPr bwMode="auto">
          <a:xfrm>
            <a:off x="5127625" y="1862137"/>
            <a:ext cx="77788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20176" name="Line 528"/>
          <p:cNvSpPr>
            <a:spLocks noChangeShapeType="1"/>
          </p:cNvSpPr>
          <p:nvPr/>
        </p:nvSpPr>
        <p:spPr bwMode="auto">
          <a:xfrm flipV="1">
            <a:off x="3692525" y="2795587"/>
            <a:ext cx="0" cy="16240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" name="Group 529"/>
          <p:cNvGrpSpPr>
            <a:grpSpLocks/>
          </p:cNvGrpSpPr>
          <p:nvPr/>
        </p:nvGrpSpPr>
        <p:grpSpPr bwMode="auto">
          <a:xfrm>
            <a:off x="1311275" y="2701925"/>
            <a:ext cx="2381250" cy="174625"/>
            <a:chOff x="288" y="1897"/>
            <a:chExt cx="1500" cy="110"/>
          </a:xfrm>
        </p:grpSpPr>
        <p:sp>
          <p:nvSpPr>
            <p:cNvPr id="19798" name="Line 530"/>
            <p:cNvSpPr>
              <a:spLocks noChangeShapeType="1"/>
            </p:cNvSpPr>
            <p:nvPr/>
          </p:nvSpPr>
          <p:spPr bwMode="auto">
            <a:xfrm flipH="1">
              <a:off x="348" y="1956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799" name="Oval 531"/>
            <p:cNvSpPr>
              <a:spLocks noChangeArrowheads="1"/>
            </p:cNvSpPr>
            <p:nvPr/>
          </p:nvSpPr>
          <p:spPr bwMode="auto">
            <a:xfrm>
              <a:off x="288" y="1897"/>
              <a:ext cx="110" cy="11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9788" name="Rectangle 53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Recap: Linear regression</a:t>
            </a:r>
          </a:p>
        </p:txBody>
      </p:sp>
      <p:sp>
        <p:nvSpPr>
          <p:cNvPr id="19796" name="Text Box 536"/>
          <p:cNvSpPr txBox="1">
            <a:spLocks noChangeArrowheads="1"/>
          </p:cNvSpPr>
          <p:nvPr/>
        </p:nvSpPr>
        <p:spPr bwMode="auto">
          <a:xfrm>
            <a:off x="419024" y="5410202"/>
            <a:ext cx="4056219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cs typeface="Arial" charset="0"/>
              </a:rPr>
              <a:t>Prediction: </a:t>
            </a:r>
            <a:r>
              <a:rPr lang="en-US" sz="2400" dirty="0" err="1">
                <a:solidFill>
                  <a:srgbClr val="CC00CC"/>
                </a:solidFill>
                <a:cs typeface="Arial" charset="0"/>
              </a:rPr>
              <a:t>h</a:t>
            </a:r>
            <a:r>
              <a:rPr lang="en-US" sz="2400" b="1" baseline="-25000" dirty="0" err="1">
                <a:solidFill>
                  <a:srgbClr val="CC00CC"/>
                </a:solidFill>
                <a:cs typeface="Arial" charset="0"/>
              </a:rPr>
              <a:t>w</a:t>
            </a:r>
            <a:r>
              <a:rPr lang="en-US" sz="2400" dirty="0">
                <a:solidFill>
                  <a:srgbClr val="CC00CC"/>
                </a:solidFill>
                <a:cs typeface="Arial" charset="0"/>
              </a:rPr>
              <a:t>(x) = w</a:t>
            </a:r>
            <a:r>
              <a:rPr lang="en-US" sz="2400" baseline="-25000" dirty="0">
                <a:solidFill>
                  <a:srgbClr val="CC00CC"/>
                </a:solidFill>
                <a:cs typeface="Arial" charset="0"/>
              </a:rPr>
              <a:t>0</a:t>
            </a:r>
            <a:r>
              <a:rPr lang="en-US" sz="2400" dirty="0">
                <a:solidFill>
                  <a:srgbClr val="CC00CC"/>
                </a:solidFill>
                <a:cs typeface="Arial" charset="0"/>
              </a:rPr>
              <a:t> + w</a:t>
            </a:r>
            <a:r>
              <a:rPr lang="en-US" sz="2400" baseline="-25000" dirty="0">
                <a:solidFill>
                  <a:srgbClr val="CC00CC"/>
                </a:solidFill>
                <a:cs typeface="Arial" charset="0"/>
              </a:rPr>
              <a:t>1</a:t>
            </a:r>
            <a:r>
              <a:rPr lang="en-US" sz="2400" dirty="0">
                <a:solidFill>
                  <a:srgbClr val="CC00CC"/>
                </a:solidFill>
                <a:cs typeface="Arial" charset="0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5943600"/>
            <a:ext cx="406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Berkeley house prices, 2009</a:t>
            </a:r>
          </a:p>
        </p:txBody>
      </p:sp>
      <p:pic>
        <p:nvPicPr>
          <p:cNvPr id="7" name="Picture 6" descr="house-pric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67" y="1524000"/>
            <a:ext cx="5995883" cy="419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09732" y="43434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C00CC"/>
                </a:solidFill>
              </a:rPr>
              <a:t>x</a:t>
            </a:r>
          </a:p>
        </p:txBody>
      </p:sp>
      <p:sp>
        <p:nvSpPr>
          <p:cNvPr id="549" name="Text Box 536"/>
          <p:cNvSpPr txBox="1">
            <a:spLocks noChangeArrowheads="1"/>
          </p:cNvSpPr>
          <p:nvPr/>
        </p:nvSpPr>
        <p:spPr bwMode="auto">
          <a:xfrm>
            <a:off x="421092" y="2514600"/>
            <a:ext cx="874308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solidFill>
                  <a:srgbClr val="CC00CC"/>
                </a:solidFill>
                <a:cs typeface="Arial" charset="0"/>
              </a:rPr>
              <a:t>h</a:t>
            </a:r>
            <a:r>
              <a:rPr lang="en-US" sz="2400" b="1" baseline="-25000" dirty="0" err="1">
                <a:solidFill>
                  <a:srgbClr val="CC00CC"/>
                </a:solidFill>
                <a:cs typeface="Arial" charset="0"/>
              </a:rPr>
              <a:t>w</a:t>
            </a:r>
            <a:r>
              <a:rPr lang="en-US" sz="2400" dirty="0">
                <a:solidFill>
                  <a:srgbClr val="CC00CC"/>
                </a:solidFill>
                <a:cs typeface="Arial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91674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Inference for Naïve Bayes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10287000" cy="2971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800" dirty="0">
                <a:latin typeface="Calibri"/>
                <a:cs typeface="Calibri"/>
              </a:rPr>
              <a:t>A Naïve Bayes model is a </a:t>
            </a:r>
            <a:r>
              <a:rPr lang="en-US" sz="2800" dirty="0" err="1">
                <a:latin typeface="Calibri"/>
                <a:cs typeface="Calibri"/>
              </a:rPr>
              <a:t>polytree</a:t>
            </a:r>
            <a:r>
              <a:rPr lang="en-US" sz="2800" dirty="0">
                <a:latin typeface="Calibri"/>
                <a:cs typeface="Calibri"/>
              </a:rPr>
              <a:t>, so solvable in linear time</a:t>
            </a:r>
          </a:p>
          <a:p>
            <a:pPr eaLnBrk="1" hangingPunct="1">
              <a:lnSpc>
                <a:spcPct val="130000"/>
              </a:lnSpc>
            </a:pPr>
            <a:r>
              <a:rPr lang="en-US" sz="2800" dirty="0">
                <a:latin typeface="Calibri"/>
                <a:cs typeface="Calibri"/>
              </a:rPr>
              <a:t>To compute posterior distribution for class C given a document: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P(C | w</a:t>
            </a:r>
            <a:r>
              <a:rPr lang="en-US" sz="2800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,…,</a:t>
            </a:r>
            <a:r>
              <a:rPr lang="en-US" sz="2800" dirty="0" err="1">
                <a:solidFill>
                  <a:srgbClr val="CC00CC"/>
                </a:solidFill>
                <a:latin typeface="Calibri"/>
                <a:cs typeface="Calibri"/>
              </a:rPr>
              <a:t>w</a:t>
            </a:r>
            <a:r>
              <a:rPr lang="en-US" sz="2800" baseline="-25000" dirty="0" err="1">
                <a:solidFill>
                  <a:srgbClr val="CC00CC"/>
                </a:solidFill>
                <a:latin typeface="Calibri"/>
                <a:cs typeface="Calibri"/>
              </a:rPr>
              <a:t>n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 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P(C,w</a:t>
            </a:r>
            <a:r>
              <a:rPr lang="en-US" sz="2800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,…,</a:t>
            </a:r>
            <a:r>
              <a:rPr lang="en-US" sz="2800" dirty="0" err="1">
                <a:solidFill>
                  <a:srgbClr val="CC00CC"/>
                </a:solidFill>
                <a:latin typeface="Calibri"/>
                <a:cs typeface="Calibri"/>
              </a:rPr>
              <a:t>w</a:t>
            </a:r>
            <a:r>
              <a:rPr lang="en-US" sz="2800" baseline="-25000" dirty="0" err="1">
                <a:solidFill>
                  <a:srgbClr val="CC00CC"/>
                </a:solidFill>
                <a:latin typeface="Calibri"/>
                <a:cs typeface="Calibri"/>
              </a:rPr>
              <a:t>n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 </a:t>
            </a:r>
            <a:r>
              <a:rPr lang="en-US" sz="2800" dirty="0">
                <a:solidFill>
                  <a:srgbClr val="CC00CC"/>
                </a:solidFill>
              </a:rPr>
              <a:t>P(C) </a:t>
            </a:r>
            <a:r>
              <a:rPr lang="en-US" sz="3600" dirty="0">
                <a:solidFill>
                  <a:srgbClr val="CC00CC"/>
                </a:solidFill>
                <a:sym typeface="Symbol"/>
              </a:rPr>
              <a:t></a:t>
            </a:r>
            <a:r>
              <a:rPr lang="en-US" sz="2800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P(W</a:t>
            </a:r>
            <a:r>
              <a:rPr lang="en-US" sz="2800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| C)</a:t>
            </a:r>
            <a:r>
              <a:rPr lang="en-US" sz="2800" dirty="0">
                <a:solidFill>
                  <a:srgbClr val="CC00CC"/>
                </a:solidFill>
              </a:rPr>
              <a:t> </a:t>
            </a:r>
            <a:endParaRPr lang="en-US" sz="2800" dirty="0">
              <a:solidFill>
                <a:srgbClr val="CC00CC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800" dirty="0">
                <a:latin typeface="Calibri"/>
                <a:cs typeface="Calibri"/>
              </a:rPr>
              <a:t>I.e., multiply 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n+1</a:t>
            </a:r>
            <a:r>
              <a:rPr lang="en-US" sz="2800" dirty="0">
                <a:latin typeface="Calibri"/>
                <a:cs typeface="Calibri"/>
              </a:rPr>
              <a:t> numbers, for each value of 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C</a:t>
            </a:r>
            <a:r>
              <a:rPr lang="en-US" sz="2800" dirty="0">
                <a:latin typeface="Calibri"/>
                <a:cs typeface="Calibri"/>
              </a:rPr>
              <a:t>, then normalize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84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78954"/>
              </p:ext>
            </p:extLst>
          </p:nvPr>
        </p:nvGraphicFramePr>
        <p:xfrm>
          <a:off x="2590800" y="1600200"/>
          <a:ext cx="7848600" cy="402336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P(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w|spam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P(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w|ham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Cum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LogSpam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Cum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LogHam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Word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0.33333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0.66666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-1.1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-0.4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Stuart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0.00021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-11.8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-8.9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would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0.00069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0.00084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-19.1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-16.0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you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0.00881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0.00304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-23.8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-21.8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like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0.00086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0.00083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-30.9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-28.9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0.01517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0.01339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-35.1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-33.2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lose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-44.5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-44.0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weight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0.00016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-53.3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-55.0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while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0.00027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0.00027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-61.5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-63.2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you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0.00881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0.00304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-66.2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-69.0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sleep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-76.0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-80.5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98514" name="Rectangle 82"/>
          <p:cNvSpPr>
            <a:spLocks noChangeArrowheads="1"/>
          </p:cNvSpPr>
          <p:nvPr/>
        </p:nvSpPr>
        <p:spPr bwMode="auto">
          <a:xfrm>
            <a:off x="2590800" y="3352800"/>
            <a:ext cx="79248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8515" name="Rectangle 83"/>
          <p:cNvSpPr>
            <a:spLocks noChangeArrowheads="1"/>
          </p:cNvSpPr>
          <p:nvPr/>
        </p:nvSpPr>
        <p:spPr bwMode="auto">
          <a:xfrm>
            <a:off x="2590800" y="2971800"/>
            <a:ext cx="7924800" cy="266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8516" name="Rectangle 84"/>
          <p:cNvSpPr>
            <a:spLocks noChangeArrowheads="1"/>
          </p:cNvSpPr>
          <p:nvPr/>
        </p:nvSpPr>
        <p:spPr bwMode="auto">
          <a:xfrm>
            <a:off x="2590800" y="2667000"/>
            <a:ext cx="79248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8517" name="Rectangle 85"/>
          <p:cNvSpPr>
            <a:spLocks noChangeArrowheads="1"/>
          </p:cNvSpPr>
          <p:nvPr/>
        </p:nvSpPr>
        <p:spPr bwMode="auto">
          <a:xfrm>
            <a:off x="2590800" y="2286000"/>
            <a:ext cx="7924800" cy="3429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Computing the class probabilities</a:t>
            </a:r>
          </a:p>
        </p:txBody>
      </p:sp>
      <p:sp>
        <p:nvSpPr>
          <p:cNvPr id="1298512" name="Text Box 80"/>
          <p:cNvSpPr txBox="1">
            <a:spLocks noChangeArrowheads="1"/>
          </p:cNvSpPr>
          <p:nvPr/>
        </p:nvSpPr>
        <p:spPr bwMode="auto">
          <a:xfrm>
            <a:off x="6477000" y="5791200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[e</a:t>
            </a:r>
            <a:r>
              <a:rPr lang="en-US" sz="2800" kern="0" baseline="30000" dirty="0">
                <a:solidFill>
                  <a:srgbClr val="CC00CC"/>
                </a:solidFill>
                <a:latin typeface="Calibri" pitchFamily="34" charset="0"/>
                <a:sym typeface="Symbol"/>
              </a:rPr>
              <a:t>-76.0</a:t>
            </a:r>
            <a:r>
              <a:rPr lang="en-US" sz="2800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,e</a:t>
            </a:r>
            <a:r>
              <a:rPr lang="en-US" sz="2800" kern="0" baseline="30000" dirty="0">
                <a:solidFill>
                  <a:srgbClr val="CC00CC"/>
                </a:solidFill>
                <a:latin typeface="Calibri" pitchFamily="34" charset="0"/>
                <a:sym typeface="Symbol"/>
              </a:rPr>
              <a:t>-80.5</a:t>
            </a:r>
            <a:r>
              <a:rPr lang="en-US" sz="2800" kern="0" dirty="0">
                <a:solidFill>
                  <a:srgbClr val="CC00CC"/>
                </a:solidFill>
                <a:latin typeface="Calibri" pitchFamily="34" charset="0"/>
                <a:sym typeface="Symbol"/>
              </a:rPr>
              <a:t>] = [0.989,0.011]</a:t>
            </a:r>
            <a:endParaRPr lang="en-US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59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8514" grpId="0" animBg="1"/>
      <p:bldP spid="1298515" grpId="0" animBg="1"/>
      <p:bldP spid="1298516" grpId="0" animBg="1"/>
      <p:bldP spid="1298517" grpId="0" animBg="1"/>
      <p:bldP spid="12985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Parameter learning for Naïve Bayes</a:t>
            </a:r>
          </a:p>
        </p:txBody>
      </p:sp>
      <p:sp>
        <p:nvSpPr>
          <p:cNvPr id="1280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0037"/>
            <a:ext cx="96774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We need to estimate the following parameters:</a:t>
            </a:r>
          </a:p>
          <a:p>
            <a:pPr lvl="1"/>
            <a:r>
              <a:rPr lang="en-US" sz="2400" dirty="0">
                <a:solidFill>
                  <a:srgbClr val="CC00CC"/>
                </a:solidFill>
              </a:rPr>
              <a:t>P(C) = [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</a:t>
            </a:r>
            <a:r>
              <a:rPr lang="en-US" sz="2400" baseline="-25000" dirty="0">
                <a:solidFill>
                  <a:srgbClr val="CC00CC"/>
                </a:solidFill>
                <a:sym typeface="Symbol"/>
              </a:rPr>
              <a:t>C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,1-</a:t>
            </a:r>
            <a:r>
              <a:rPr lang="en-US" sz="2400" baseline="-25000" dirty="0">
                <a:solidFill>
                  <a:srgbClr val="CC00CC"/>
                </a:solidFill>
                <a:sym typeface="Symbol"/>
              </a:rPr>
              <a:t>C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]</a:t>
            </a:r>
            <a:r>
              <a:rPr lang="en-US" sz="2400" dirty="0">
                <a:sym typeface="Symbol"/>
              </a:rPr>
              <a:t>, t</a:t>
            </a:r>
            <a:r>
              <a:rPr lang="en-US" sz="2400" dirty="0"/>
              <a:t>he prior over classes</a:t>
            </a:r>
          </a:p>
          <a:p>
            <a:pPr lvl="2"/>
            <a:r>
              <a:rPr lang="en-US" sz="2000" dirty="0"/>
              <a:t>ML estimate: relative frequencies in training set</a:t>
            </a:r>
          </a:p>
          <a:p>
            <a:pPr lvl="1"/>
            <a:r>
              <a:rPr lang="en-US" sz="2400" dirty="0">
                <a:solidFill>
                  <a:srgbClr val="CC00CC"/>
                </a:solidFill>
              </a:rPr>
              <a:t>P(W</a:t>
            </a:r>
            <a:r>
              <a:rPr lang="en-US" sz="2400" baseline="-25000" dirty="0">
                <a:solidFill>
                  <a:srgbClr val="CC00CC"/>
                </a:solidFill>
              </a:rPr>
              <a:t>i</a:t>
            </a:r>
            <a:r>
              <a:rPr lang="en-US" sz="2400" dirty="0">
                <a:solidFill>
                  <a:srgbClr val="CC00CC"/>
                </a:solidFill>
              </a:rPr>
              <a:t> |  C)</a:t>
            </a:r>
            <a:r>
              <a:rPr lang="en-US" sz="2400" dirty="0">
                <a:solidFill>
                  <a:schemeClr val="tx2"/>
                </a:solidFill>
              </a:rPr>
              <a:t>, the distribution for each word position given the class</a:t>
            </a:r>
          </a:p>
          <a:p>
            <a:pPr lvl="2"/>
            <a:r>
              <a:rPr lang="en-US" sz="2000" dirty="0">
                <a:solidFill>
                  <a:schemeClr val="tx2"/>
                </a:solidFill>
              </a:rPr>
              <a:t>For the bag-of-words model, this is the same for all positions</a:t>
            </a:r>
          </a:p>
          <a:p>
            <a:pPr lvl="2"/>
            <a:r>
              <a:rPr lang="en-US" sz="2000" dirty="0">
                <a:solidFill>
                  <a:schemeClr val="tx2"/>
                </a:solidFill>
              </a:rPr>
              <a:t>Parameters are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</a:t>
            </a:r>
            <a:r>
              <a:rPr lang="en-US" sz="2000" baseline="-25000" dirty="0" err="1">
                <a:solidFill>
                  <a:srgbClr val="CC00CC"/>
                </a:solidFill>
                <a:sym typeface="Symbol"/>
              </a:rPr>
              <a:t>k|c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 = P(W</a:t>
            </a:r>
            <a:r>
              <a:rPr lang="en-US" sz="2000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=k | C=c)</a:t>
            </a:r>
            <a:r>
              <a:rPr lang="en-US" sz="2000" dirty="0">
                <a:solidFill>
                  <a:srgbClr val="000000"/>
                </a:solidFill>
                <a:sym typeface="Symbol"/>
              </a:rPr>
              <a:t> for each class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c </a:t>
            </a:r>
            <a:r>
              <a:rPr lang="en-US" sz="2000" dirty="0">
                <a:solidFill>
                  <a:srgbClr val="000000"/>
                </a:solidFill>
                <a:sym typeface="Symbol"/>
              </a:rPr>
              <a:t>and each dictionary entry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k</a:t>
            </a:r>
          </a:p>
          <a:p>
            <a:pPr lvl="2"/>
            <a:r>
              <a:rPr lang="en-US" sz="2000" dirty="0">
                <a:solidFill>
                  <a:schemeClr val="tx2"/>
                </a:solidFill>
                <a:sym typeface="Symbol"/>
              </a:rPr>
              <a:t>E.g., 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</a:t>
            </a:r>
            <a:r>
              <a:rPr lang="en-US" sz="2000" baseline="-25000" dirty="0">
                <a:solidFill>
                  <a:srgbClr val="CC00CC"/>
                </a:solidFill>
                <a:sym typeface="Symbol"/>
              </a:rPr>
              <a:t>”</a:t>
            </a:r>
            <a:r>
              <a:rPr lang="en-US" sz="2000" baseline="-25000" dirty="0" err="1">
                <a:solidFill>
                  <a:srgbClr val="CC00CC"/>
                </a:solidFill>
                <a:sym typeface="Symbol"/>
              </a:rPr>
              <a:t>you”|spam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 =  0.00881       </a:t>
            </a:r>
            <a:r>
              <a:rPr lang="en-US" sz="2000" baseline="-25000" dirty="0">
                <a:solidFill>
                  <a:srgbClr val="CC00CC"/>
                </a:solidFill>
                <a:sym typeface="Symbol"/>
              </a:rPr>
              <a:t>”</a:t>
            </a:r>
            <a:r>
              <a:rPr lang="en-US" sz="2000" baseline="-25000" dirty="0" err="1">
                <a:solidFill>
                  <a:srgbClr val="CC00CC"/>
                </a:solidFill>
                <a:sym typeface="Symbol"/>
              </a:rPr>
              <a:t>you”|ham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 =  0.00304</a:t>
            </a:r>
          </a:p>
          <a:p>
            <a:pPr lvl="2"/>
            <a:r>
              <a:rPr lang="en-US" sz="2000" dirty="0">
                <a:sym typeface="Symbol"/>
              </a:rPr>
              <a:t>Estimated by measuring frequency of occurrence in ham and spam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sym typeface="Symbol"/>
              </a:rPr>
              <a:t>Need Laplace smoothing! Many dictionary words may not appear in training set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7DCC-4732-F145-87CE-2D822F4C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Linear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F5F7E-DBFD-EC4A-A845-515B97D0E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loss function?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to find w* to minimize loss function?</a:t>
            </a:r>
          </a:p>
        </p:txBody>
      </p:sp>
    </p:spTree>
    <p:extLst>
      <p:ext uri="{BB962C8B-B14F-4D97-AF65-F5344CB8AC3E}">
        <p14:creationId xmlns:p14="http://schemas.microsoft.com/office/powerpoint/2010/main" val="197659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11785600" cy="4729164"/>
          </a:xfrm>
        </p:spPr>
        <p:txBody>
          <a:bodyPr>
            <a:normAutofit/>
          </a:bodyPr>
          <a:lstStyle/>
          <a:p>
            <a:r>
              <a:rPr lang="en-US" dirty="0"/>
              <a:t>L2 loss function: sum of squared errors over all examples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Loss = 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j </a:t>
            </a:r>
            <a:r>
              <a:rPr lang="en-US" dirty="0">
                <a:solidFill>
                  <a:srgbClr val="CC00CC"/>
                </a:solidFill>
                <a:cs typeface="Arial" charset="0"/>
                <a:sym typeface="Symbol"/>
              </a:rPr>
              <a:t>(</a:t>
            </a:r>
            <a:r>
              <a:rPr lang="en-US" dirty="0" err="1">
                <a:solidFill>
                  <a:srgbClr val="CC00CC"/>
                </a:solidFill>
                <a:cs typeface="Arial" charset="0"/>
                <a:sym typeface="Symbol"/>
              </a:rPr>
              <a:t>y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  <a:sym typeface="Symbol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 – </a:t>
            </a:r>
            <a:r>
              <a:rPr lang="en-US" dirty="0" err="1">
                <a:solidFill>
                  <a:srgbClr val="CC00CC"/>
                </a:solidFill>
                <a:cs typeface="Arial" charset="0"/>
              </a:rPr>
              <a:t>h</a:t>
            </a:r>
            <a:r>
              <a:rPr lang="en-US" b="1" baseline="-25000" dirty="0" err="1">
                <a:solidFill>
                  <a:srgbClr val="CC00CC"/>
                </a:solidFill>
                <a:cs typeface="Arial" charset="0"/>
              </a:rPr>
              <a:t>w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(</a:t>
            </a:r>
            <a:r>
              <a:rPr lang="en-US" dirty="0" err="1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))</a:t>
            </a:r>
            <a:r>
              <a:rPr lang="en-US" baseline="30000" dirty="0">
                <a:solidFill>
                  <a:srgbClr val="CC00CC"/>
                </a:solidFill>
                <a:cs typeface="Arial" charset="0"/>
              </a:rPr>
              <a:t>2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 =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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j </a:t>
            </a:r>
            <a:r>
              <a:rPr lang="en-US" dirty="0">
                <a:solidFill>
                  <a:srgbClr val="CC00CC"/>
                </a:solidFill>
                <a:cs typeface="Arial" charset="0"/>
                <a:sym typeface="Symbol"/>
              </a:rPr>
              <a:t>(</a:t>
            </a:r>
            <a:r>
              <a:rPr lang="en-US" dirty="0" err="1">
                <a:solidFill>
                  <a:srgbClr val="CC00CC"/>
                </a:solidFill>
                <a:cs typeface="Arial" charset="0"/>
                <a:sym typeface="Symbol"/>
              </a:rPr>
              <a:t>y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  <a:sym typeface="Symbol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 – (w</a:t>
            </a:r>
            <a:r>
              <a:rPr lang="en-US" baseline="-25000" dirty="0">
                <a:solidFill>
                  <a:srgbClr val="CC00CC"/>
                </a:solidFill>
                <a:cs typeface="Arial" charset="0"/>
              </a:rPr>
              <a:t>0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 + w</a:t>
            </a:r>
            <a:r>
              <a:rPr lang="en-US" baseline="-25000" dirty="0">
                <a:solidFill>
                  <a:srgbClr val="CC00CC"/>
                </a:solidFill>
                <a:cs typeface="Arial" charset="0"/>
              </a:rPr>
              <a:t>1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-25000" dirty="0">
                <a:solidFill>
                  <a:srgbClr val="CC00CC"/>
                </a:solidFill>
                <a:cs typeface="Arial" charset="0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))</a:t>
            </a:r>
            <a:r>
              <a:rPr lang="en-US" baseline="30000" dirty="0">
                <a:solidFill>
                  <a:srgbClr val="CC00CC"/>
                </a:solidFill>
                <a:cs typeface="Arial" charset="0"/>
              </a:rPr>
              <a:t>2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 </a:t>
            </a:r>
          </a:p>
          <a:p>
            <a:r>
              <a:rPr lang="en-US" dirty="0">
                <a:solidFill>
                  <a:srgbClr val="000090"/>
                </a:solidFill>
                <a:cs typeface="Arial" charset="0"/>
              </a:rPr>
              <a:t>Find w to minimize loss function (over 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N</a:t>
            </a:r>
            <a:r>
              <a:rPr lang="en-US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0090"/>
                </a:solidFill>
                <a:cs typeface="Arial" charset="0"/>
              </a:rPr>
              <a:t>examples):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w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= [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N</a:t>
            </a:r>
            <a:r>
              <a:rPr lang="en-US" baseline="-25000" dirty="0" err="1">
                <a:solidFill>
                  <a:srgbClr val="CC00CC"/>
                </a:solidFill>
                <a:sym typeface="Symbol"/>
              </a:rPr>
              <a:t>j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</a:rPr>
              <a:t>j</a:t>
            </a:r>
            <a:r>
              <a:rPr lang="en-US" dirty="0" err="1">
                <a:solidFill>
                  <a:srgbClr val="CC00CC"/>
                </a:solidFill>
                <a:cs typeface="Arial" charset="0"/>
                <a:sym typeface="Symbol"/>
              </a:rPr>
              <a:t>y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  <a:sym typeface="Symbol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 – 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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j </a:t>
            </a:r>
            <a:r>
              <a:rPr lang="en-US" dirty="0" err="1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)(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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j </a:t>
            </a:r>
            <a:r>
              <a:rPr lang="en-US" dirty="0" err="1">
                <a:solidFill>
                  <a:srgbClr val="CC00CC"/>
                </a:solidFill>
                <a:cs typeface="Arial" charset="0"/>
                <a:sym typeface="Symbol"/>
              </a:rPr>
              <a:t>y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)]/[</a:t>
            </a:r>
            <a:r>
              <a:rPr lang="en-US" dirty="0" err="1">
                <a:solidFill>
                  <a:srgbClr val="CC00CC"/>
                </a:solidFill>
                <a:cs typeface="Arial" charset="0"/>
              </a:rPr>
              <a:t>N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</a:t>
            </a:r>
            <a:r>
              <a:rPr lang="en-US" baseline="-25000" dirty="0" err="1">
                <a:solidFill>
                  <a:srgbClr val="CC00CC"/>
                </a:solidFill>
                <a:sym typeface="Symbol"/>
              </a:rPr>
              <a:t>j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-25000" dirty="0">
                <a:solidFill>
                  <a:srgbClr val="CC00CC"/>
                </a:solidFill>
                <a:cs typeface="Arial" charset="0"/>
              </a:rPr>
              <a:t>j</a:t>
            </a:r>
            <a:r>
              <a:rPr lang="en-US" baseline="30000" dirty="0">
                <a:solidFill>
                  <a:srgbClr val="CC00CC"/>
                </a:solidFill>
                <a:cs typeface="Arial" charset="0"/>
              </a:rPr>
              <a:t>2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 – 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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j </a:t>
            </a:r>
            <a:r>
              <a:rPr lang="en-US" dirty="0" err="1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)</a:t>
            </a:r>
            <a:r>
              <a:rPr lang="en-US" baseline="30000" dirty="0">
                <a:solidFill>
                  <a:srgbClr val="CC00CC"/>
                </a:solidFill>
                <a:cs typeface="Arial" charset="0"/>
              </a:rPr>
              <a:t>2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]  </a:t>
            </a:r>
            <a:r>
              <a:rPr lang="en-US" dirty="0">
                <a:cs typeface="Arial" charset="0"/>
              </a:rPr>
              <a:t>and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w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0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= 1/N [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j </a:t>
            </a:r>
            <a:r>
              <a:rPr lang="en-US" dirty="0" err="1">
                <a:solidFill>
                  <a:srgbClr val="CC00CC"/>
                </a:solidFill>
                <a:cs typeface="Arial" charset="0"/>
                <a:sym typeface="Symbol"/>
              </a:rPr>
              <a:t>y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  <a:sym typeface="Symbol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 – w</a:t>
            </a:r>
            <a:r>
              <a:rPr lang="en-US" baseline="-25000" dirty="0">
                <a:solidFill>
                  <a:srgbClr val="CC00CC"/>
                </a:solidFill>
                <a:cs typeface="Arial" charset="0"/>
              </a:rPr>
              <a:t>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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j </a:t>
            </a:r>
            <a:r>
              <a:rPr lang="en-US" dirty="0" err="1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-25000" dirty="0" err="1">
                <a:solidFill>
                  <a:srgbClr val="CC00CC"/>
                </a:solidFill>
                <a:cs typeface="Arial" charset="0"/>
              </a:rPr>
              <a:t>j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]</a:t>
            </a:r>
          </a:p>
          <a:p>
            <a:r>
              <a:rPr lang="en-US" dirty="0">
                <a:solidFill>
                  <a:srgbClr val="000090"/>
                </a:solidFill>
                <a:cs typeface="Arial" charset="0"/>
              </a:rPr>
              <a:t>For the general case where 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dirty="0">
                <a:solidFill>
                  <a:srgbClr val="000090"/>
                </a:solidFill>
                <a:cs typeface="Arial" charset="0"/>
              </a:rPr>
              <a:t> is an n-dimensional vector</a:t>
            </a:r>
          </a:p>
          <a:p>
            <a:pPr lvl="1"/>
            <a:r>
              <a:rPr lang="en-US" b="1" dirty="0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dirty="0">
                <a:solidFill>
                  <a:srgbClr val="000090"/>
                </a:solidFill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is the data matrix (all the data, one example per row);</a:t>
            </a:r>
            <a:r>
              <a:rPr lang="en-US" dirty="0">
                <a:solidFill>
                  <a:srgbClr val="CC00CC"/>
                </a:solidFill>
                <a:cs typeface="Arial" charset="0"/>
                <a:sym typeface="Symbol"/>
              </a:rPr>
              <a:t> </a:t>
            </a:r>
            <a:r>
              <a:rPr lang="en-US" b="1" dirty="0">
                <a:solidFill>
                  <a:srgbClr val="CC00CC"/>
                </a:solidFill>
                <a:cs typeface="Arial" charset="0"/>
                <a:sym typeface="Symbol"/>
              </a:rPr>
              <a:t>y</a:t>
            </a:r>
            <a:r>
              <a:rPr lang="en-US" dirty="0">
                <a:cs typeface="Arial" charset="0"/>
              </a:rPr>
              <a:t> is the column of labels</a:t>
            </a:r>
          </a:p>
          <a:p>
            <a:pPr lvl="1"/>
            <a:r>
              <a:rPr lang="en-US" b="1" dirty="0">
                <a:solidFill>
                  <a:srgbClr val="CC00CC"/>
                </a:solidFill>
                <a:cs typeface="Arial" charset="0"/>
              </a:rPr>
              <a:t>w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* = (</a:t>
            </a:r>
            <a:r>
              <a:rPr lang="en-US" b="1" dirty="0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30000" dirty="0">
                <a:solidFill>
                  <a:srgbClr val="CC00CC"/>
                </a:solidFill>
                <a:cs typeface="Arial" charset="0"/>
              </a:rPr>
              <a:t>T</a:t>
            </a:r>
            <a:r>
              <a:rPr lang="en-US" b="1" dirty="0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dirty="0">
                <a:solidFill>
                  <a:srgbClr val="CC00CC"/>
                </a:solidFill>
                <a:cs typeface="Arial" charset="0"/>
              </a:rPr>
              <a:t>)</a:t>
            </a:r>
            <a:r>
              <a:rPr lang="en-US" baseline="30000" dirty="0">
                <a:solidFill>
                  <a:srgbClr val="CC00CC"/>
                </a:solidFill>
                <a:cs typeface="Arial" charset="0"/>
              </a:rPr>
              <a:t>-1</a:t>
            </a:r>
            <a:r>
              <a:rPr lang="en-US" b="1" dirty="0">
                <a:solidFill>
                  <a:srgbClr val="CC00CC"/>
                </a:solidFill>
                <a:cs typeface="Arial" charset="0"/>
              </a:rPr>
              <a:t>X</a:t>
            </a:r>
            <a:r>
              <a:rPr lang="en-US" baseline="30000" dirty="0">
                <a:solidFill>
                  <a:srgbClr val="CC00CC"/>
                </a:solidFill>
                <a:cs typeface="Arial" charset="0"/>
              </a:rPr>
              <a:t>T</a:t>
            </a:r>
            <a:r>
              <a:rPr lang="en-US" b="1" dirty="0">
                <a:solidFill>
                  <a:srgbClr val="CC00CC"/>
                </a:solidFill>
                <a:cs typeface="Arial" charset="0"/>
              </a:rPr>
              <a:t>y</a:t>
            </a:r>
            <a:endParaRPr lang="en-US" dirty="0">
              <a:solidFill>
                <a:srgbClr val="CC00CC"/>
              </a:solidFill>
              <a:cs typeface="Arial" charset="0"/>
            </a:endParaRPr>
          </a:p>
          <a:p>
            <a:pPr lvl="1"/>
            <a:endParaRPr lang="en-US" dirty="0">
              <a:solidFill>
                <a:srgbClr val="CC00CC"/>
              </a:solidFill>
              <a:cs typeface="Arial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4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Recap: Perceptron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6400800" cy="5105400"/>
          </a:xfrm>
        </p:spPr>
        <p:txBody>
          <a:bodyPr/>
          <a:lstStyle/>
          <a:p>
            <a:pPr eaLnBrk="1" hangingPunct="1"/>
            <a:r>
              <a:rPr lang="en-US" sz="2800" dirty="0"/>
              <a:t>A </a:t>
            </a:r>
            <a:r>
              <a:rPr lang="en-US" sz="2800" b="1" i="1" dirty="0">
                <a:solidFill>
                  <a:srgbClr val="FF0000"/>
                </a:solidFill>
              </a:rPr>
              <a:t>threshold perceptron </a:t>
            </a:r>
            <a:r>
              <a:rPr lang="en-US" sz="2800" dirty="0"/>
              <a:t>is a single unit   that outputs</a:t>
            </a:r>
          </a:p>
          <a:p>
            <a:pPr lvl="1"/>
            <a:r>
              <a:rPr lang="en-US" sz="2400" dirty="0">
                <a:solidFill>
                  <a:srgbClr val="CC00CC"/>
                </a:solidFill>
              </a:rPr>
              <a:t>y = </a:t>
            </a:r>
            <a:r>
              <a:rPr lang="en-US" sz="2400" dirty="0" err="1">
                <a:solidFill>
                  <a:srgbClr val="CC00CC"/>
                </a:solidFill>
              </a:rPr>
              <a:t>h</a:t>
            </a:r>
            <a:r>
              <a:rPr lang="en-US" sz="2400" b="1" baseline="-25000" dirty="0" err="1">
                <a:solidFill>
                  <a:srgbClr val="CC00CC"/>
                </a:solidFill>
              </a:rPr>
              <a:t>w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b="1" dirty="0">
                <a:solidFill>
                  <a:srgbClr val="CC00CC"/>
                </a:solidFill>
              </a:rPr>
              <a:t>x</a:t>
            </a:r>
            <a:r>
              <a:rPr lang="en-US" sz="2400" dirty="0">
                <a:solidFill>
                  <a:srgbClr val="CC00CC"/>
                </a:solidFill>
              </a:rPr>
              <a:t>) = 1 </a:t>
            </a:r>
            <a:r>
              <a:rPr lang="en-US" sz="2400" dirty="0"/>
              <a:t>when </a:t>
            </a:r>
            <a:r>
              <a:rPr lang="en-US" sz="2400" b="1" dirty="0" err="1">
                <a:solidFill>
                  <a:srgbClr val="CC00CC"/>
                </a:solidFill>
              </a:rPr>
              <a:t>w.x</a:t>
            </a:r>
            <a:r>
              <a:rPr lang="en-US" sz="2400" b="1" dirty="0">
                <a:solidFill>
                  <a:srgbClr val="CC00CC"/>
                </a:solidFill>
              </a:rPr>
              <a:t>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</a:t>
            </a:r>
            <a:r>
              <a:rPr lang="en-US" sz="2400" dirty="0">
                <a:solidFill>
                  <a:srgbClr val="CC00CC"/>
                </a:solidFill>
              </a:rPr>
              <a:t> 0</a:t>
            </a:r>
          </a:p>
          <a:p>
            <a:pPr marL="457176" lvl="1" indent="0">
              <a:buNone/>
            </a:pPr>
            <a:r>
              <a:rPr lang="en-US" sz="2400" dirty="0">
                <a:solidFill>
                  <a:srgbClr val="CC00CC"/>
                </a:solidFill>
              </a:rPr>
              <a:t>                     = 0 </a:t>
            </a:r>
            <a:r>
              <a:rPr lang="en-US" sz="2400" dirty="0"/>
              <a:t>when </a:t>
            </a:r>
            <a:r>
              <a:rPr lang="en-US" sz="2400" b="1" dirty="0" err="1">
                <a:solidFill>
                  <a:srgbClr val="CC00CC"/>
                </a:solidFill>
              </a:rPr>
              <a:t>w.x</a:t>
            </a:r>
            <a:r>
              <a:rPr lang="en-US" sz="2400" b="1" dirty="0">
                <a:solidFill>
                  <a:srgbClr val="CC00CC"/>
                </a:solidFill>
              </a:rPr>
              <a:t> </a:t>
            </a:r>
            <a:r>
              <a:rPr lang="en-US" sz="2400" dirty="0">
                <a:solidFill>
                  <a:srgbClr val="CC00CC"/>
                </a:solidFill>
              </a:rPr>
              <a:t>&lt; 0</a:t>
            </a:r>
          </a:p>
          <a:p>
            <a:pPr eaLnBrk="1" hangingPunct="1"/>
            <a:r>
              <a:rPr lang="en-US" sz="2800" dirty="0"/>
              <a:t>In the input vector space</a:t>
            </a:r>
          </a:p>
          <a:p>
            <a:pPr lvl="1" eaLnBrk="1" hangingPunct="1"/>
            <a:r>
              <a:rPr lang="en-US" sz="2400" dirty="0"/>
              <a:t>Examples are points </a:t>
            </a:r>
            <a:r>
              <a:rPr lang="en-US" sz="2400" b="1" dirty="0">
                <a:solidFill>
                  <a:srgbClr val="CC00CC"/>
                </a:solidFill>
              </a:rPr>
              <a:t>x</a:t>
            </a:r>
            <a:endParaRPr lang="en-US" sz="2400" dirty="0"/>
          </a:p>
          <a:p>
            <a:pPr lvl="1" eaLnBrk="1" hangingPunct="1"/>
            <a:r>
              <a:rPr lang="en-US" sz="2400" dirty="0"/>
              <a:t>The equation </a:t>
            </a:r>
            <a:r>
              <a:rPr lang="en-US" sz="2400" b="1" dirty="0" err="1">
                <a:solidFill>
                  <a:srgbClr val="CC00CC"/>
                </a:solidFill>
              </a:rPr>
              <a:t>w.x</a:t>
            </a:r>
            <a:r>
              <a:rPr lang="en-US" sz="2400" dirty="0">
                <a:solidFill>
                  <a:srgbClr val="CC00CC"/>
                </a:solidFill>
              </a:rPr>
              <a:t>=0</a:t>
            </a:r>
            <a:r>
              <a:rPr lang="en-US" sz="2400" dirty="0"/>
              <a:t> defines a </a:t>
            </a:r>
            <a:r>
              <a:rPr lang="en-US" sz="2400" b="1" i="1" dirty="0" err="1">
                <a:solidFill>
                  <a:srgbClr val="0000FF"/>
                </a:solidFill>
              </a:rPr>
              <a:t>hyperplane</a:t>
            </a:r>
            <a:endParaRPr lang="en-US" sz="2400" b="1" i="1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400" dirty="0"/>
              <a:t>One side corresponds to </a:t>
            </a:r>
            <a:r>
              <a:rPr lang="en-US" sz="2400" dirty="0">
                <a:solidFill>
                  <a:srgbClr val="CC00CC"/>
                </a:solidFill>
              </a:rPr>
              <a:t>y=1</a:t>
            </a:r>
          </a:p>
          <a:p>
            <a:pPr lvl="1" eaLnBrk="1" hangingPunct="1"/>
            <a:r>
              <a:rPr lang="en-US" sz="2400" dirty="0"/>
              <a:t>Other corresponds to </a:t>
            </a:r>
            <a:r>
              <a:rPr lang="en-US" sz="2400" dirty="0">
                <a:solidFill>
                  <a:srgbClr val="CC00CC"/>
                </a:solidFill>
              </a:rPr>
              <a:t>y=0</a:t>
            </a:r>
          </a:p>
          <a:p>
            <a:r>
              <a:rPr lang="en-US" sz="2800" dirty="0">
                <a:solidFill>
                  <a:srgbClr val="CC00CC"/>
                </a:solidFill>
              </a:rPr>
              <a:t>Quiz:</a:t>
            </a:r>
          </a:p>
          <a:p>
            <a:pPr lvl="1"/>
            <a:r>
              <a:rPr lang="en-US" sz="2400" dirty="0">
                <a:solidFill>
                  <a:srgbClr val="CC00CC"/>
                </a:solidFill>
              </a:rPr>
              <a:t>What’s the direction for w?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0439400" y="3733800"/>
            <a:ext cx="16764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CC00CC"/>
                </a:solidFill>
                <a:latin typeface="Courier New" pitchFamily="49" charset="0"/>
              </a:rPr>
              <a:t>w</a:t>
            </a:r>
            <a:r>
              <a:rPr lang="en-US" sz="2000" baseline="-25000" dirty="0">
                <a:solidFill>
                  <a:srgbClr val="CC00CC"/>
                </a:solidFill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    : -3</a:t>
            </a:r>
          </a:p>
          <a:p>
            <a:r>
              <a:rPr lang="en-US" sz="2000" dirty="0" err="1">
                <a:solidFill>
                  <a:srgbClr val="CC00CC"/>
                </a:solidFill>
                <a:latin typeface="Courier New" pitchFamily="49" charset="0"/>
              </a:rPr>
              <a:t>w</a:t>
            </a:r>
            <a:r>
              <a:rPr lang="en-US" sz="2000" baseline="-25000" dirty="0" err="1">
                <a:solidFill>
                  <a:srgbClr val="CC00CC"/>
                </a:solidFill>
                <a:latin typeface="Courier New" pitchFamily="49" charset="0"/>
              </a:rPr>
              <a:t>free</a:t>
            </a:r>
            <a:r>
              <a:rPr lang="en-US" sz="2000" dirty="0">
                <a:latin typeface="Courier New" pitchFamily="49" charset="0"/>
              </a:rPr>
              <a:t>  :  4</a:t>
            </a:r>
          </a:p>
          <a:p>
            <a:r>
              <a:rPr lang="en-US" sz="2000" dirty="0" err="1">
                <a:solidFill>
                  <a:srgbClr val="CC00CC"/>
                </a:solidFill>
                <a:latin typeface="Courier New" pitchFamily="49" charset="0"/>
              </a:rPr>
              <a:t>w</a:t>
            </a:r>
            <a:r>
              <a:rPr lang="en-US" sz="2000" baseline="-25000" dirty="0" err="1">
                <a:solidFill>
                  <a:srgbClr val="CC00CC"/>
                </a:solidFill>
                <a:latin typeface="Courier New" pitchFamily="49" charset="0"/>
              </a:rPr>
              <a:t>money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ourier New" pitchFamily="49" charset="0"/>
              </a:rPr>
              <a:t>:  2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9400" y="1447800"/>
            <a:ext cx="5638317" cy="1861298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6477000" y="3275012"/>
            <a:ext cx="4953000" cy="3354388"/>
            <a:chOff x="4648200" y="2971800"/>
            <a:chExt cx="4953000" cy="3354388"/>
          </a:xfrm>
        </p:grpSpPr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8229600" y="5729288"/>
              <a:ext cx="13716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free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648200" y="2971800"/>
              <a:ext cx="4038600" cy="3354388"/>
              <a:chOff x="4648200" y="2971800"/>
              <a:chExt cx="4038600" cy="3354388"/>
            </a:xfrm>
          </p:grpSpPr>
          <p:sp>
            <p:nvSpPr>
              <p:cNvPr id="21520" name="Text Box 16"/>
              <p:cNvSpPr txBox="1">
                <a:spLocks noChangeArrowheads="1"/>
              </p:cNvSpPr>
              <p:nvPr/>
            </p:nvSpPr>
            <p:spPr bwMode="auto">
              <a:xfrm rot="-5400000">
                <a:off x="5212557" y="3474243"/>
                <a:ext cx="13716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/>
                    <a:cs typeface="Calibri"/>
                  </a:rPr>
                  <a:t>money</a:t>
                </a: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4648200" y="3505200"/>
                <a:ext cx="4038600" cy="2820988"/>
                <a:chOff x="4724400" y="3505200"/>
                <a:chExt cx="4038600" cy="2820988"/>
              </a:xfrm>
            </p:grpSpPr>
            <p:sp>
              <p:nvSpPr>
                <p:cNvPr id="21510" name="Line 6"/>
                <p:cNvSpPr>
                  <a:spLocks noChangeShapeType="1"/>
                </p:cNvSpPr>
                <p:nvPr/>
              </p:nvSpPr>
              <p:spPr bwMode="auto">
                <a:xfrm>
                  <a:off x="6400800" y="5638800"/>
                  <a:ext cx="23622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11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6400800" y="3505200"/>
                  <a:ext cx="0" cy="21336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1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248400" y="5638800"/>
                  <a:ext cx="381000" cy="366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0</a:t>
                  </a:r>
                </a:p>
              </p:txBody>
            </p:sp>
            <p:sp>
              <p:nvSpPr>
                <p:cNvPr id="2151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315200" y="5638800"/>
                  <a:ext cx="381000" cy="366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1</a:t>
                  </a:r>
                </a:p>
              </p:txBody>
            </p:sp>
            <p:sp>
              <p:nvSpPr>
                <p:cNvPr id="2151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096000" y="5424488"/>
                  <a:ext cx="381000" cy="3667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0</a:t>
                  </a:r>
                </a:p>
              </p:txBody>
            </p:sp>
            <p:sp>
              <p:nvSpPr>
                <p:cNvPr id="215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096000" y="4572000"/>
                  <a:ext cx="381000" cy="366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1</a:t>
                  </a:r>
                </a:p>
              </p:txBody>
            </p:sp>
            <p:sp>
              <p:nvSpPr>
                <p:cNvPr id="2151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096000" y="3595688"/>
                  <a:ext cx="381000" cy="3667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2</a:t>
                  </a:r>
                </a:p>
              </p:txBody>
            </p:sp>
            <p:sp>
              <p:nvSpPr>
                <p:cNvPr id="27661" name="Freeform 13"/>
                <p:cNvSpPr>
                  <a:spLocks/>
                </p:cNvSpPr>
                <p:nvPr/>
              </p:nvSpPr>
              <p:spPr bwMode="auto">
                <a:xfrm rot="-1185043">
                  <a:off x="5791200" y="3962400"/>
                  <a:ext cx="1117600" cy="2363788"/>
                </a:xfrm>
                <a:custGeom>
                  <a:avLst/>
                  <a:gdLst>
                    <a:gd name="T0" fmla="*/ 2147483647 w 1510"/>
                    <a:gd name="T1" fmla="*/ 0 h 1197"/>
                    <a:gd name="T2" fmla="*/ 2147483647 w 1510"/>
                    <a:gd name="T3" fmla="*/ 2147483647 h 1197"/>
                    <a:gd name="T4" fmla="*/ 2147483647 w 1510"/>
                    <a:gd name="T5" fmla="*/ 2147483647 h 1197"/>
                    <a:gd name="T6" fmla="*/ 0 w 1510"/>
                    <a:gd name="T7" fmla="*/ 2147483647 h 1197"/>
                    <a:gd name="T8" fmla="*/ 2147483647 w 1510"/>
                    <a:gd name="T9" fmla="*/ 0 h 11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10"/>
                    <a:gd name="T16" fmla="*/ 0 h 1197"/>
                    <a:gd name="T17" fmla="*/ 1510 w 1510"/>
                    <a:gd name="T18" fmla="*/ 1197 h 11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10" h="1197">
                      <a:moveTo>
                        <a:pt x="1139" y="0"/>
                      </a:moveTo>
                      <a:lnTo>
                        <a:pt x="1510" y="1197"/>
                      </a:lnTo>
                      <a:lnTo>
                        <a:pt x="77" y="1101"/>
                      </a:lnTo>
                      <a:lnTo>
                        <a:pt x="0" y="3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3B00">
                        <a:alpha val="0"/>
                      </a:srgbClr>
                    </a:gs>
                    <a:gs pos="100000">
                      <a:srgbClr val="008000">
                        <a:alpha val="50000"/>
                      </a:srgb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2" name="Line 14"/>
                <p:cNvSpPr>
                  <a:spLocks noChangeShapeType="1"/>
                </p:cNvSpPr>
                <p:nvPr/>
              </p:nvSpPr>
              <p:spPr bwMode="auto">
                <a:xfrm rot="-646224">
                  <a:off x="6446838" y="3852863"/>
                  <a:ext cx="647700" cy="23098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010400" y="4114800"/>
                  <a:ext cx="1371600" cy="366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CC00CC"/>
                      </a:solidFill>
                      <a:latin typeface="Calibri"/>
                      <a:cs typeface="Calibri"/>
                    </a:rPr>
                    <a:t>y=1  </a:t>
                  </a:r>
                  <a:r>
                    <a:rPr lang="en-US" dirty="0">
                      <a:latin typeface="Calibri"/>
                      <a:cs typeface="Calibri"/>
                    </a:rPr>
                    <a:t>(SPAM)</a:t>
                  </a:r>
                </a:p>
              </p:txBody>
            </p:sp>
            <p:sp>
              <p:nvSpPr>
                <p:cNvPr id="2766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724400" y="5562600"/>
                  <a:ext cx="1371600" cy="3667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CC00CC"/>
                      </a:solidFill>
                      <a:latin typeface="Calibri"/>
                      <a:cs typeface="Calibri"/>
                    </a:rPr>
                    <a:t>y=0 </a:t>
                  </a:r>
                  <a:r>
                    <a:rPr lang="en-US" dirty="0">
                      <a:latin typeface="Calibri"/>
                      <a:cs typeface="Calibri"/>
                    </a:rPr>
                    <a:t>(HAM)</a:t>
                  </a:r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 rot="3793198">
                  <a:off x="6346747" y="4563040"/>
                  <a:ext cx="9468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kern="0" dirty="0" err="1">
                      <a:solidFill>
                        <a:srgbClr val="CC00CC"/>
                      </a:solidFill>
                      <a:latin typeface="Calibri" pitchFamily="34" charset="0"/>
                    </a:rPr>
                    <a:t>w.x</a:t>
                  </a:r>
                  <a:r>
                    <a:rPr lang="en-US" sz="2400" kern="0" dirty="0">
                      <a:solidFill>
                        <a:srgbClr val="CC00CC"/>
                      </a:solidFill>
                      <a:latin typeface="Calibri" pitchFamily="34" charset="0"/>
                    </a:rPr>
                    <a:t>=0</a:t>
                  </a:r>
                  <a:r>
                    <a:rPr lang="en-US" sz="2400" kern="0" dirty="0">
                      <a:solidFill>
                        <a:srgbClr val="333399"/>
                      </a:solidFill>
                      <a:latin typeface="Calibri" pitchFamily="34" charset="0"/>
                    </a:rPr>
                    <a:t> </a:t>
                  </a:r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888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Recap: Perceptron learning rule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11506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If true </a:t>
            </a:r>
            <a:r>
              <a:rPr lang="en-US" sz="2800" dirty="0">
                <a:solidFill>
                  <a:srgbClr val="CC00CC"/>
                </a:solidFill>
              </a:rPr>
              <a:t>y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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CC00CC"/>
                </a:solidFill>
              </a:rPr>
              <a:t>h</a:t>
            </a:r>
            <a:r>
              <a:rPr lang="en-US" sz="2800" b="1" baseline="-25000" dirty="0" err="1">
                <a:solidFill>
                  <a:srgbClr val="CC00CC"/>
                </a:solidFill>
              </a:rPr>
              <a:t>w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b="1" dirty="0">
                <a:solidFill>
                  <a:srgbClr val="CC00CC"/>
                </a:solidFill>
              </a:rPr>
              <a:t>x</a:t>
            </a:r>
            <a:r>
              <a:rPr lang="en-US" sz="2800" dirty="0">
                <a:solidFill>
                  <a:srgbClr val="CC00CC"/>
                </a:solidFill>
              </a:rPr>
              <a:t>) </a:t>
            </a:r>
            <a:r>
              <a:rPr lang="en-US" sz="2800" dirty="0"/>
              <a:t> (an error), adjust the weights</a:t>
            </a:r>
          </a:p>
          <a:p>
            <a:pPr marL="342882" lvl="1" indent="-342882">
              <a:lnSpc>
                <a:spcPct val="90000"/>
              </a:lnSpc>
              <a:buClr>
                <a:schemeClr val="accent2"/>
              </a:buClr>
            </a:pPr>
            <a:r>
              <a:rPr lang="en-US" dirty="0"/>
              <a:t>If </a:t>
            </a:r>
            <a:r>
              <a:rPr lang="en-US" b="1" dirty="0" err="1">
                <a:solidFill>
                  <a:srgbClr val="CC00CC"/>
                </a:solidFill>
              </a:rPr>
              <a:t>w.x</a:t>
            </a:r>
            <a:r>
              <a:rPr lang="en-US" b="1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&lt; 0</a:t>
            </a:r>
            <a:r>
              <a:rPr lang="en-US" dirty="0"/>
              <a:t> </a:t>
            </a:r>
            <a:r>
              <a:rPr lang="en-US" dirty="0">
                <a:solidFill>
                  <a:srgbClr val="000090"/>
                </a:solidFill>
              </a:rPr>
              <a:t>but the output should be </a:t>
            </a:r>
            <a:r>
              <a:rPr lang="en-US" dirty="0">
                <a:solidFill>
                  <a:srgbClr val="CC00CC"/>
                </a:solidFill>
              </a:rPr>
              <a:t>y=1</a:t>
            </a:r>
          </a:p>
          <a:p>
            <a:pPr marL="742911" lvl="2" indent="-342882"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</a:rPr>
              <a:t>This is called a </a:t>
            </a:r>
            <a:r>
              <a:rPr lang="en-US" b="1" i="1" dirty="0">
                <a:solidFill>
                  <a:srgbClr val="FF0000"/>
                </a:solidFill>
              </a:rPr>
              <a:t>false negative</a:t>
            </a:r>
          </a:p>
          <a:p>
            <a:pPr marL="742911" lvl="2" indent="-342882"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</a:rPr>
              <a:t>Should </a:t>
            </a:r>
            <a:r>
              <a:rPr lang="en-US" b="1" i="1" dirty="0">
                <a:solidFill>
                  <a:srgbClr val="0000FF"/>
                </a:solidFill>
              </a:rPr>
              <a:t>increase</a:t>
            </a:r>
            <a:r>
              <a:rPr lang="en-US" dirty="0">
                <a:solidFill>
                  <a:srgbClr val="000090"/>
                </a:solidFill>
              </a:rPr>
              <a:t> weights on </a:t>
            </a:r>
            <a:r>
              <a:rPr lang="en-US" b="1" i="1" dirty="0">
                <a:solidFill>
                  <a:srgbClr val="0000FF"/>
                </a:solidFill>
              </a:rPr>
              <a:t>positive</a:t>
            </a:r>
            <a:r>
              <a:rPr lang="en-US" dirty="0">
                <a:solidFill>
                  <a:srgbClr val="000090"/>
                </a:solidFill>
              </a:rPr>
              <a:t> inputs</a:t>
            </a:r>
          </a:p>
          <a:p>
            <a:pPr marL="742911" lvl="2" indent="-342882"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</a:rPr>
              <a:t>Should </a:t>
            </a:r>
            <a:r>
              <a:rPr lang="en-US" b="1" i="1" dirty="0">
                <a:solidFill>
                  <a:srgbClr val="0000FF"/>
                </a:solidFill>
              </a:rPr>
              <a:t>decrease</a:t>
            </a:r>
            <a:r>
              <a:rPr lang="en-US" dirty="0">
                <a:solidFill>
                  <a:srgbClr val="000090"/>
                </a:solidFill>
              </a:rPr>
              <a:t> weights on </a:t>
            </a:r>
            <a:r>
              <a:rPr lang="en-US" b="1" i="1" dirty="0">
                <a:solidFill>
                  <a:srgbClr val="0000FF"/>
                </a:solidFill>
              </a:rPr>
              <a:t>negative</a:t>
            </a:r>
            <a:r>
              <a:rPr lang="en-US" dirty="0">
                <a:solidFill>
                  <a:srgbClr val="000090"/>
                </a:solidFill>
              </a:rPr>
              <a:t> inputs</a:t>
            </a:r>
          </a:p>
          <a:p>
            <a:pPr marL="342882" lvl="1" indent="-342882">
              <a:lnSpc>
                <a:spcPct val="90000"/>
              </a:lnSpc>
              <a:buClr>
                <a:schemeClr val="accent2"/>
              </a:buClr>
            </a:pPr>
            <a:r>
              <a:rPr lang="en-US" dirty="0"/>
              <a:t>If </a:t>
            </a:r>
            <a:r>
              <a:rPr lang="en-US" b="1" dirty="0" err="1">
                <a:solidFill>
                  <a:srgbClr val="CC00CC"/>
                </a:solidFill>
              </a:rPr>
              <a:t>w.x</a:t>
            </a:r>
            <a:r>
              <a:rPr lang="en-US" b="1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&gt; 0</a:t>
            </a:r>
            <a:r>
              <a:rPr lang="en-US" dirty="0"/>
              <a:t> </a:t>
            </a:r>
            <a:r>
              <a:rPr lang="en-US" dirty="0">
                <a:solidFill>
                  <a:srgbClr val="000090"/>
                </a:solidFill>
              </a:rPr>
              <a:t>but the output should be </a:t>
            </a:r>
            <a:r>
              <a:rPr lang="en-US" dirty="0">
                <a:solidFill>
                  <a:srgbClr val="CC00CC"/>
                </a:solidFill>
              </a:rPr>
              <a:t>y=0</a:t>
            </a:r>
          </a:p>
          <a:p>
            <a:pPr marL="742911" lvl="2" indent="-342882"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</a:rPr>
              <a:t>This is called a </a:t>
            </a:r>
            <a:r>
              <a:rPr lang="en-US" b="1" i="1" dirty="0">
                <a:solidFill>
                  <a:srgbClr val="FF0000"/>
                </a:solidFill>
              </a:rPr>
              <a:t>false positive</a:t>
            </a:r>
          </a:p>
          <a:p>
            <a:pPr marL="742911" lvl="2" indent="-342882"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</a:rPr>
              <a:t>Should </a:t>
            </a:r>
            <a:r>
              <a:rPr lang="en-US" b="1" i="1" dirty="0">
                <a:solidFill>
                  <a:srgbClr val="0000FF"/>
                </a:solidFill>
              </a:rPr>
              <a:t>decrease</a:t>
            </a:r>
            <a:r>
              <a:rPr lang="en-US" dirty="0">
                <a:solidFill>
                  <a:srgbClr val="000090"/>
                </a:solidFill>
              </a:rPr>
              <a:t> weights on </a:t>
            </a:r>
            <a:r>
              <a:rPr lang="en-US" b="1" i="1" dirty="0">
                <a:solidFill>
                  <a:srgbClr val="0000FF"/>
                </a:solidFill>
              </a:rPr>
              <a:t>positive</a:t>
            </a:r>
            <a:r>
              <a:rPr lang="en-US" dirty="0">
                <a:solidFill>
                  <a:srgbClr val="000090"/>
                </a:solidFill>
              </a:rPr>
              <a:t> inputs</a:t>
            </a:r>
          </a:p>
          <a:p>
            <a:pPr marL="742911" lvl="2" indent="-342882"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</a:rPr>
              <a:t>Should </a:t>
            </a:r>
            <a:r>
              <a:rPr lang="en-US" b="1" i="1" dirty="0">
                <a:solidFill>
                  <a:srgbClr val="0000FF"/>
                </a:solidFill>
              </a:rPr>
              <a:t>increase</a:t>
            </a:r>
            <a:r>
              <a:rPr lang="en-US" dirty="0">
                <a:solidFill>
                  <a:srgbClr val="000090"/>
                </a:solidFill>
              </a:rPr>
              <a:t> weights on </a:t>
            </a:r>
            <a:r>
              <a:rPr lang="en-US" b="1" i="1" dirty="0">
                <a:solidFill>
                  <a:srgbClr val="0000FF"/>
                </a:solidFill>
              </a:rPr>
              <a:t>negative</a:t>
            </a:r>
            <a:r>
              <a:rPr lang="en-US" dirty="0">
                <a:solidFill>
                  <a:srgbClr val="000090"/>
                </a:solidFill>
              </a:rPr>
              <a:t> inputs</a:t>
            </a:r>
            <a:endParaRPr lang="en-US" dirty="0">
              <a:solidFill>
                <a:srgbClr val="CC00CC"/>
              </a:solidFill>
            </a:endParaRPr>
          </a:p>
          <a:p>
            <a:pPr marL="342882" lvl="1" indent="-342882"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perceptron learning rule</a:t>
            </a:r>
            <a:r>
              <a:rPr lang="en-US" dirty="0">
                <a:solidFill>
                  <a:srgbClr val="000090"/>
                </a:solidFill>
              </a:rPr>
              <a:t>: </a:t>
            </a:r>
          </a:p>
          <a:p>
            <a:pPr marL="742911" lvl="2" indent="-342882">
              <a:lnSpc>
                <a:spcPct val="90000"/>
              </a:lnSpc>
            </a:pPr>
            <a:r>
              <a:rPr lang="en-US" b="1" dirty="0">
                <a:solidFill>
                  <a:srgbClr val="CC00CC"/>
                </a:solidFill>
              </a:rPr>
              <a:t>w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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b="1" dirty="0">
                <a:solidFill>
                  <a:srgbClr val="CC00CC"/>
                </a:solidFill>
              </a:rPr>
              <a:t>w</a:t>
            </a:r>
            <a:r>
              <a:rPr lang="en-US" dirty="0">
                <a:solidFill>
                  <a:srgbClr val="CC00CC"/>
                </a:solidFill>
              </a:rPr>
              <a:t> +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>
                <a:solidFill>
                  <a:srgbClr val="CC00CC"/>
                </a:solidFill>
              </a:rPr>
              <a:t> (y – </a:t>
            </a:r>
            <a:r>
              <a:rPr lang="en-US" dirty="0" err="1">
                <a:solidFill>
                  <a:srgbClr val="CC00CC"/>
                </a:solidFill>
              </a:rPr>
              <a:t>h</a:t>
            </a:r>
            <a:r>
              <a:rPr lang="en-US" b="1" baseline="-25000" dirty="0" err="1">
                <a:solidFill>
                  <a:srgbClr val="CC00CC"/>
                </a:solidFill>
              </a:rPr>
              <a:t>w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b="1" dirty="0">
                <a:solidFill>
                  <a:srgbClr val="CC00CC"/>
                </a:solidFill>
              </a:rPr>
              <a:t>x</a:t>
            </a:r>
            <a:r>
              <a:rPr lang="en-US" dirty="0">
                <a:solidFill>
                  <a:srgbClr val="CC00CC"/>
                </a:solidFill>
              </a:rPr>
              <a:t>)) </a:t>
            </a:r>
            <a:r>
              <a:rPr lang="en-US" b="1" dirty="0">
                <a:solidFill>
                  <a:srgbClr val="CC00CC"/>
                </a:solidFill>
              </a:rPr>
              <a:t>x</a:t>
            </a:r>
            <a:endParaRPr 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7498" y="1447800"/>
            <a:ext cx="4794515" cy="1600200"/>
          </a:xfrm>
          <a:prstGeom prst="rect">
            <a:avLst/>
          </a:prstGeom>
          <a:noFill/>
        </p:spPr>
      </p:pic>
      <p:cxnSp>
        <p:nvCxnSpPr>
          <p:cNvPr id="3" name="Straight Connector 2"/>
          <p:cNvCxnSpPr/>
          <p:nvPr/>
        </p:nvCxnSpPr>
        <p:spPr>
          <a:xfrm>
            <a:off x="2286000" y="6096000"/>
            <a:ext cx="228600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7000" y="6096000"/>
            <a:ext cx="1219200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227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Perceptrons</a:t>
            </a:r>
            <a:r>
              <a:rPr lang="en-US" dirty="0"/>
              <a:t> hopeless for XOR function</a:t>
            </a:r>
          </a:p>
        </p:txBody>
      </p:sp>
      <p:pic>
        <p:nvPicPr>
          <p:cNvPr id="4" name="Picture 3" descr="perceptron-linea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70" y="1676400"/>
            <a:ext cx="998356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6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Which hypothesis space </a:t>
            </a:r>
            <a:r>
              <a:rPr lang="en-US" dirty="0">
                <a:solidFill>
                  <a:srgbClr val="C147B2"/>
                </a:solidFill>
                <a:latin typeface="Calibri" charset="0"/>
              </a:rPr>
              <a:t>H</a:t>
            </a:r>
            <a:r>
              <a:rPr lang="en-US" dirty="0">
                <a:latin typeface="Calibri" charset="0"/>
              </a:rPr>
              <a:t> to choose?</a:t>
            </a:r>
          </a:p>
          <a:p>
            <a:r>
              <a:rPr lang="en-US" dirty="0">
                <a:latin typeface="Calibri" charset="0"/>
              </a:rPr>
              <a:t>How to measure degree of fit?</a:t>
            </a:r>
          </a:p>
          <a:p>
            <a:r>
              <a:rPr lang="en-US" dirty="0">
                <a:latin typeface="Calibri" charset="0"/>
              </a:rPr>
              <a:t>How to trade off degree of fit vs. complexity?</a:t>
            </a:r>
          </a:p>
          <a:p>
            <a:pPr lvl="1"/>
            <a:r>
              <a:rPr lang="ja-JP" altLang="en-US" dirty="0">
                <a:latin typeface="Calibri" charset="0"/>
              </a:rPr>
              <a:t>“</a:t>
            </a:r>
            <a:r>
              <a:rPr lang="en-US" i="1" dirty="0">
                <a:solidFill>
                  <a:srgbClr val="0000FF"/>
                </a:solidFill>
                <a:latin typeface="Calibri" charset="0"/>
              </a:rPr>
              <a:t>Ockham</a:t>
            </a:r>
            <a:r>
              <a:rPr lang="ja-JP" altLang="en-US" i="1" dirty="0">
                <a:solidFill>
                  <a:srgbClr val="0000FF"/>
                </a:solidFill>
                <a:latin typeface="Calibri" charset="0"/>
              </a:rPr>
              <a:t>’</a:t>
            </a:r>
            <a:r>
              <a:rPr lang="en-US" i="1" dirty="0">
                <a:solidFill>
                  <a:srgbClr val="0000FF"/>
                </a:solidFill>
                <a:latin typeface="Calibri" charset="0"/>
              </a:rPr>
              <a:t>s razor</a:t>
            </a:r>
            <a:r>
              <a:rPr lang="ja-JP" altLang="en-US" dirty="0">
                <a:latin typeface="Calibri" charset="0"/>
              </a:rPr>
              <a:t>”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How do we find a good </a:t>
            </a:r>
            <a:r>
              <a:rPr lang="en-US" dirty="0">
                <a:solidFill>
                  <a:srgbClr val="C147B2"/>
                </a:solidFill>
                <a:latin typeface="Calibri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?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How do we know if a good </a:t>
            </a:r>
            <a:r>
              <a:rPr lang="en-US" dirty="0">
                <a:solidFill>
                  <a:srgbClr val="C147B2"/>
                </a:solidFill>
                <a:latin typeface="Calibri" charset="0"/>
              </a:rPr>
              <a:t>h </a:t>
            </a:r>
            <a:r>
              <a:rPr lang="en-US" dirty="0">
                <a:solidFill>
                  <a:srgbClr val="000090"/>
                </a:solidFill>
                <a:latin typeface="Calibri" charset="0"/>
              </a:rPr>
              <a:t>will predict well?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Calibri" charset="0"/>
              </a:rPr>
              <a:t>Classical stats/ML: Minimize 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Which hypothesis space </a:t>
            </a:r>
            <a:r>
              <a:rPr lang="en-US" sz="3000" dirty="0">
                <a:solidFill>
                  <a:srgbClr val="C147B2"/>
                </a:solidFill>
                <a:latin typeface="Calibri" charset="0"/>
              </a:rPr>
              <a:t>H</a:t>
            </a:r>
            <a:r>
              <a:rPr lang="en-US" sz="3000" dirty="0">
                <a:latin typeface="Calibri" charset="0"/>
              </a:rPr>
              <a:t> to choose?</a:t>
            </a:r>
          </a:p>
          <a:p>
            <a:pPr lvl="1">
              <a:lnSpc>
                <a:spcPct val="90000"/>
              </a:lnSpc>
            </a:pPr>
            <a:r>
              <a:rPr lang="en-US" sz="2600" i="1" dirty="0">
                <a:latin typeface="Calibri" charset="0"/>
              </a:rPr>
              <a:t>E.g., linear combinations of features</a:t>
            </a:r>
            <a:r>
              <a:rPr lang="en-US" sz="2600" dirty="0">
                <a:latin typeface="Calibri" charset="0"/>
              </a:rPr>
              <a:t>: </a:t>
            </a:r>
            <a:r>
              <a:rPr lang="en-US" sz="2600" dirty="0" err="1">
                <a:solidFill>
                  <a:srgbClr val="C147B2"/>
                </a:solidFill>
                <a:latin typeface="Calibri" charset="0"/>
              </a:rPr>
              <a:t>h</a:t>
            </a:r>
            <a:r>
              <a:rPr lang="en-US" sz="2600" baseline="-25000" dirty="0" err="1">
                <a:solidFill>
                  <a:srgbClr val="C147B2"/>
                </a:solidFill>
                <a:latin typeface="Calibri" charset="0"/>
              </a:rPr>
              <a:t>w</a:t>
            </a:r>
            <a:r>
              <a:rPr lang="en-US" sz="2600" dirty="0">
                <a:solidFill>
                  <a:srgbClr val="C147B2"/>
                </a:solidFill>
                <a:latin typeface="Calibri" charset="0"/>
              </a:rPr>
              <a:t>(x) = </a:t>
            </a:r>
            <a:r>
              <a:rPr lang="en-US" sz="2600" dirty="0" err="1">
                <a:solidFill>
                  <a:srgbClr val="C147B2"/>
                </a:solidFill>
                <a:latin typeface="Calibri" charset="0"/>
              </a:rPr>
              <a:t>w</a:t>
            </a:r>
            <a:r>
              <a:rPr lang="en-US" sz="2600" baseline="30000" dirty="0" err="1">
                <a:solidFill>
                  <a:srgbClr val="C147B2"/>
                </a:solidFill>
                <a:latin typeface="Calibri" charset="0"/>
              </a:rPr>
              <a:t>T</a:t>
            </a:r>
            <a:r>
              <a:rPr lang="en-US" sz="2600" dirty="0" err="1">
                <a:solidFill>
                  <a:srgbClr val="C147B2"/>
                </a:solidFill>
                <a:latin typeface="Calibri" charset="0"/>
              </a:rPr>
              <a:t>x</a:t>
            </a:r>
            <a:endParaRPr lang="en-US" sz="2600" dirty="0">
              <a:solidFill>
                <a:srgbClr val="C147B2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How to measure degree of fit?</a:t>
            </a:r>
          </a:p>
          <a:p>
            <a:pPr lvl="1">
              <a:lnSpc>
                <a:spcPct val="90000"/>
              </a:lnSpc>
            </a:pPr>
            <a:r>
              <a:rPr lang="en-US" sz="2600" i="1" dirty="0">
                <a:solidFill>
                  <a:srgbClr val="0000FF"/>
                </a:solidFill>
                <a:latin typeface="Calibri" charset="0"/>
              </a:rPr>
              <a:t>Loss function</a:t>
            </a:r>
            <a:r>
              <a:rPr lang="en-US" sz="2600" i="1" dirty="0">
                <a:latin typeface="Calibri" charset="0"/>
              </a:rPr>
              <a:t>, e.g., squared error </a:t>
            </a:r>
            <a:r>
              <a:rPr lang="en-US" sz="3000" dirty="0" err="1">
                <a:solidFill>
                  <a:srgbClr val="C147B2"/>
                </a:solidFill>
                <a:latin typeface="Calibri" charset="0"/>
              </a:rPr>
              <a:t>Σ</a:t>
            </a:r>
            <a:r>
              <a:rPr lang="en-US" sz="2600" baseline="-25000" dirty="0" err="1">
                <a:solidFill>
                  <a:srgbClr val="C147B2"/>
                </a:solidFill>
                <a:latin typeface="Calibri" charset="0"/>
              </a:rPr>
              <a:t>j</a:t>
            </a:r>
            <a:r>
              <a:rPr lang="en-US" sz="2600" dirty="0">
                <a:solidFill>
                  <a:srgbClr val="C147B2"/>
                </a:solidFill>
                <a:latin typeface="Calibri" charset="0"/>
              </a:rPr>
              <a:t> (</a:t>
            </a:r>
            <a:r>
              <a:rPr lang="en-US" sz="2600" dirty="0" err="1">
                <a:solidFill>
                  <a:srgbClr val="C147B2"/>
                </a:solidFill>
                <a:latin typeface="Calibri" charset="0"/>
              </a:rPr>
              <a:t>y</a:t>
            </a:r>
            <a:r>
              <a:rPr lang="en-US" sz="2600" baseline="-25000" dirty="0" err="1">
                <a:solidFill>
                  <a:srgbClr val="C147B2"/>
                </a:solidFill>
                <a:latin typeface="Calibri" charset="0"/>
              </a:rPr>
              <a:t>j</a:t>
            </a:r>
            <a:r>
              <a:rPr lang="en-US" sz="2600" dirty="0">
                <a:solidFill>
                  <a:srgbClr val="C147B2"/>
                </a:solidFill>
                <a:latin typeface="Calibri" charset="0"/>
              </a:rPr>
              <a:t> – </a:t>
            </a:r>
            <a:r>
              <a:rPr lang="en-US" sz="2600" dirty="0" err="1">
                <a:solidFill>
                  <a:srgbClr val="C147B2"/>
                </a:solidFill>
                <a:latin typeface="Calibri" charset="0"/>
              </a:rPr>
              <a:t>w</a:t>
            </a:r>
            <a:r>
              <a:rPr lang="en-US" sz="2600" baseline="30000" dirty="0" err="1">
                <a:solidFill>
                  <a:srgbClr val="C147B2"/>
                </a:solidFill>
                <a:latin typeface="Calibri" charset="0"/>
              </a:rPr>
              <a:t>T</a:t>
            </a:r>
            <a:r>
              <a:rPr lang="en-US" sz="2600" dirty="0" err="1">
                <a:solidFill>
                  <a:srgbClr val="C147B2"/>
                </a:solidFill>
                <a:latin typeface="Calibri" charset="0"/>
              </a:rPr>
              <a:t>x</a:t>
            </a:r>
            <a:r>
              <a:rPr lang="en-US" sz="2600" dirty="0">
                <a:solidFill>
                  <a:srgbClr val="C147B2"/>
                </a:solidFill>
                <a:latin typeface="Calibri" charset="0"/>
              </a:rPr>
              <a:t>)</a:t>
            </a:r>
            <a:r>
              <a:rPr lang="en-US" sz="2600" baseline="30000" dirty="0">
                <a:solidFill>
                  <a:srgbClr val="C147B2"/>
                </a:solidFill>
                <a:latin typeface="Calibri" charset="0"/>
              </a:rPr>
              <a:t>2</a:t>
            </a:r>
            <a:endParaRPr lang="en-US" sz="2600" i="1" dirty="0">
              <a:solidFill>
                <a:srgbClr val="0000FF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How to trade off degree of fit vs. complexity?</a:t>
            </a:r>
          </a:p>
          <a:p>
            <a:pPr lvl="1">
              <a:lnSpc>
                <a:spcPct val="90000"/>
              </a:lnSpc>
            </a:pPr>
            <a:r>
              <a:rPr lang="en-US" sz="2600" i="1" dirty="0">
                <a:solidFill>
                  <a:srgbClr val="0000FF"/>
                </a:solidFill>
                <a:latin typeface="Calibri" charset="0"/>
              </a:rPr>
              <a:t>Regularization</a:t>
            </a:r>
            <a:r>
              <a:rPr lang="en-US" sz="2600" i="1" dirty="0">
                <a:latin typeface="Calibri" charset="0"/>
              </a:rPr>
              <a:t>: complexity penalty, e.g.</a:t>
            </a:r>
            <a:r>
              <a:rPr lang="en-US" sz="2600" dirty="0">
                <a:latin typeface="Calibri" charset="0"/>
              </a:rPr>
              <a:t>, </a:t>
            </a:r>
            <a:r>
              <a:rPr lang="en-US" sz="2600" dirty="0">
                <a:solidFill>
                  <a:srgbClr val="C147B2"/>
                </a:solidFill>
                <a:latin typeface="Calibri" charset="0"/>
              </a:rPr>
              <a:t>||w||</a:t>
            </a:r>
            <a:r>
              <a:rPr lang="en-US" sz="2600" baseline="30000" dirty="0">
                <a:solidFill>
                  <a:srgbClr val="C147B2"/>
                </a:solidFill>
                <a:latin typeface="Calibri" charset="0"/>
              </a:rPr>
              <a:t>2</a:t>
            </a:r>
            <a:endParaRPr lang="en-US" sz="2600" dirty="0">
              <a:solidFill>
                <a:srgbClr val="C147B2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How do we find a good </a:t>
            </a:r>
            <a:r>
              <a:rPr lang="en-US" sz="3000" dirty="0">
                <a:solidFill>
                  <a:srgbClr val="C147B2"/>
                </a:solidFill>
                <a:latin typeface="Calibri" charset="0"/>
              </a:rPr>
              <a:t>h</a:t>
            </a:r>
            <a:r>
              <a:rPr lang="en-US" sz="3000" dirty="0">
                <a:solidFill>
                  <a:srgbClr val="000000"/>
                </a:solidFill>
                <a:latin typeface="Calibri" charset="0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sz="2600" i="1" dirty="0">
                <a:solidFill>
                  <a:srgbClr val="000000"/>
                </a:solidFill>
                <a:latin typeface="Calibri" charset="0"/>
              </a:rPr>
              <a:t>Optimization (closed-form, numerical); discrete search</a:t>
            </a:r>
            <a:endParaRPr lang="en-US" sz="2600" i="1" dirty="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How do we know if a good </a:t>
            </a:r>
            <a:r>
              <a:rPr lang="en-US" sz="3000" dirty="0">
                <a:solidFill>
                  <a:srgbClr val="C147B2"/>
                </a:solidFill>
                <a:latin typeface="Calibri" charset="0"/>
              </a:rPr>
              <a:t>h </a:t>
            </a:r>
            <a:r>
              <a:rPr lang="en-US" sz="3000" dirty="0">
                <a:solidFill>
                  <a:srgbClr val="000000"/>
                </a:solidFill>
                <a:latin typeface="Calibri" charset="0"/>
              </a:rPr>
              <a:t>will predict well?</a:t>
            </a:r>
          </a:p>
          <a:p>
            <a:pPr lvl="1">
              <a:lnSpc>
                <a:spcPct val="90000"/>
              </a:lnSpc>
            </a:pPr>
            <a:r>
              <a:rPr lang="en-US" sz="2600" i="1" dirty="0">
                <a:solidFill>
                  <a:srgbClr val="000000"/>
                </a:solidFill>
                <a:latin typeface="Calibri" charset="0"/>
              </a:rPr>
              <a:t>Try it and see (cross-validation, bootstrap, etc.)</a:t>
            </a:r>
            <a:r>
              <a:rPr lang="en-US" sz="2600" i="1" dirty="0">
                <a:latin typeface="Calibri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sz="3000" dirty="0">
              <a:latin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F52E254-3A58-4F49-8CE5-7A54426C8693}" type="slidenum">
              <a:rPr lang="en-US">
                <a:solidFill>
                  <a:srgbClr val="898989"/>
                </a:solidFill>
              </a:rPr>
              <a:pPr/>
              <a:t>9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29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54521</TotalTime>
  <Words>2049</Words>
  <Application>Microsoft Macintosh PowerPoint</Application>
  <PresentationFormat>Widescreen</PresentationFormat>
  <Paragraphs>297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Helvetica</vt:lpstr>
      <vt:lpstr>Verdana</vt:lpstr>
      <vt:lpstr>Wingdings</vt:lpstr>
      <vt:lpstr>dan-berkeley-nlp-v1</vt:lpstr>
      <vt:lpstr>CS 188: Artificial Intelligence </vt:lpstr>
      <vt:lpstr>Recap: Linear regression</vt:lpstr>
      <vt:lpstr>Recap: Linear Regression</vt:lpstr>
      <vt:lpstr>Recap: Linear Regression</vt:lpstr>
      <vt:lpstr>Recap: Perceptron</vt:lpstr>
      <vt:lpstr>Recap: Perceptron learning rule</vt:lpstr>
      <vt:lpstr>Perceptrons hopeless for XOR function</vt:lpstr>
      <vt:lpstr>Basic questions</vt:lpstr>
      <vt:lpstr>Classical stats/ML: Minimize loss function</vt:lpstr>
      <vt:lpstr>Probabilistic: Max. likelihood, max. a priori</vt:lpstr>
      <vt:lpstr>Bayesian: Computing posterior over H</vt:lpstr>
      <vt:lpstr>Parameter Estimation</vt:lpstr>
      <vt:lpstr>Maximum Likelihood Parameter Estimation</vt:lpstr>
      <vt:lpstr>Maximum Likelihood Parameter Estimation</vt:lpstr>
      <vt:lpstr>Unseen Events</vt:lpstr>
      <vt:lpstr>Laplace Smoothing</vt:lpstr>
      <vt:lpstr>Probabilistic Classification</vt:lpstr>
      <vt:lpstr>Example: Spam Filter</vt:lpstr>
      <vt:lpstr>Bayes net model for ham/spam</vt:lpstr>
      <vt:lpstr>Inference for Naïve Bayes</vt:lpstr>
      <vt:lpstr>Computing the class probabilities</vt:lpstr>
      <vt:lpstr>Parameter learning for Naïve Bayes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Dawn Dawn</cp:lastModifiedBy>
  <cp:revision>2730</cp:revision>
  <dcterms:created xsi:type="dcterms:W3CDTF">2004-08-27T04:16:05Z</dcterms:created>
  <dcterms:modified xsi:type="dcterms:W3CDTF">2021-04-10T11:12:33Z</dcterms:modified>
</cp:coreProperties>
</file>