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1602" r:id="rId3"/>
    <p:sldId id="1433" r:id="rId4"/>
    <p:sldId id="1437" r:id="rId5"/>
    <p:sldId id="1582" r:id="rId6"/>
    <p:sldId id="1455" r:id="rId7"/>
    <p:sldId id="1595" r:id="rId8"/>
    <p:sldId id="1596" r:id="rId9"/>
    <p:sldId id="1594" r:id="rId10"/>
    <p:sldId id="1597" r:id="rId11"/>
    <p:sldId id="1465" r:id="rId12"/>
    <p:sldId id="1598" r:id="rId13"/>
    <p:sldId id="1599" r:id="rId14"/>
    <p:sldId id="1579" r:id="rId15"/>
    <p:sldId id="1470" r:id="rId16"/>
    <p:sldId id="1471" r:id="rId17"/>
    <p:sldId id="1472" r:id="rId18"/>
    <p:sldId id="1542" r:id="rId19"/>
    <p:sldId id="1543" r:id="rId20"/>
    <p:sldId id="1546" r:id="rId21"/>
    <p:sldId id="1547" r:id="rId22"/>
    <p:sldId id="1549" r:id="rId23"/>
    <p:sldId id="1550" r:id="rId24"/>
    <p:sldId id="1551" r:id="rId25"/>
    <p:sldId id="1559" r:id="rId26"/>
    <p:sldId id="1552" r:id="rId27"/>
    <p:sldId id="1553" r:id="rId28"/>
    <p:sldId id="1554" r:id="rId29"/>
    <p:sldId id="1555" r:id="rId30"/>
    <p:sldId id="1556" r:id="rId31"/>
    <p:sldId id="1557" r:id="rId32"/>
    <p:sldId id="1583" r:id="rId33"/>
    <p:sldId id="1560" r:id="rId34"/>
    <p:sldId id="1561" r:id="rId35"/>
    <p:sldId id="1562" r:id="rId36"/>
    <p:sldId id="1563" r:id="rId37"/>
    <p:sldId id="1564" r:id="rId38"/>
    <p:sldId id="1566" r:id="rId39"/>
    <p:sldId id="1568" r:id="rId40"/>
    <p:sldId id="1569" r:id="rId41"/>
    <p:sldId id="1600" r:id="rId42"/>
    <p:sldId id="1586" r:id="rId43"/>
    <p:sldId id="1587" r:id="rId44"/>
    <p:sldId id="1588" r:id="rId45"/>
    <p:sldId id="1589" r:id="rId46"/>
    <p:sldId id="1590" r:id="rId47"/>
    <p:sldId id="1591" r:id="rId48"/>
    <p:sldId id="1592" r:id="rId49"/>
    <p:sldId id="1593" r:id="rId50"/>
    <p:sldId id="1601" r:id="rId51"/>
    <p:sldId id="1541" r:id="rId52"/>
    <p:sldId id="1580" r:id="rId53"/>
    <p:sldId id="1581" r:id="rId5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6"/>
    <p:restoredTop sz="75695" autoAdjust="0"/>
  </p:normalViewPr>
  <p:slideViewPr>
    <p:cSldViewPr>
      <p:cViewPr varScale="1">
        <p:scale>
          <a:sx n="52" d="100"/>
          <a:sy n="52" d="100"/>
        </p:scale>
        <p:origin x="1414" y="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46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06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7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1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9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297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03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8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67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14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5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17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65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72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0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9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06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77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50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3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78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3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16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8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6427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42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033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07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045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464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79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32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071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0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44397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0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6274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08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3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2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305800" y="6551613"/>
            <a:ext cx="97409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11.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7935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25/2/21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library/l-scheduler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jpeg"/><Relationship Id="rId21" Type="http://schemas.openxmlformats.org/officeDocument/2006/relationships/image" Target="../media/image31.tiff"/><Relationship Id="rId7" Type="http://schemas.openxmlformats.org/officeDocument/2006/relationships/image" Target="../media/image18.png"/><Relationship Id="rId12" Type="http://schemas.openxmlformats.org/officeDocument/2006/relationships/image" Target="../media/image22.jpe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6.png"/><Relationship Id="rId20" Type="http://schemas.openxmlformats.org/officeDocument/2006/relationships/image" Target="../media/image30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19" Type="http://schemas.openxmlformats.org/officeDocument/2006/relationships/image" Target="../media/image29.tiff"/><Relationship Id="rId4" Type="http://schemas.openxmlformats.org/officeDocument/2006/relationships/image" Target="../media/image15.png"/><Relationship Id="rId9" Type="http://schemas.openxmlformats.org/officeDocument/2006/relationships/image" Target="../media/image19.jpeg"/><Relationship Id="rId14" Type="http://schemas.openxmlformats.org/officeDocument/2006/relationships/image" Target="../media/image24.png"/><Relationship Id="rId22" Type="http://schemas.openxmlformats.org/officeDocument/2006/relationships/image" Target="../media/image32.tif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11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Scheduling 2: </a:t>
            </a:r>
            <a:br>
              <a:rPr lang="en-US" sz="3000" dirty="0"/>
            </a:br>
            <a:r>
              <a:rPr lang="en-US" sz="3000" dirty="0"/>
              <a:t>Case Studies, Real Time, and Forward Progress</a:t>
            </a:r>
            <a:br>
              <a:rPr lang="en-US" sz="3200" dirty="0"/>
            </a:br>
            <a:endParaRPr lang="en-US" sz="3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O(1) Scheduler – User tasks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2CDACEFD-D18A-41F9-BC5F-35600740A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5665123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B1FEFF-E1DF-4A86-A5CB-1DECCE45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066800"/>
            <a:ext cx="5410200" cy="5181600"/>
          </a:xfrm>
        </p:spPr>
        <p:txBody>
          <a:bodyPr>
            <a:normAutofit fontScale="92500"/>
          </a:bodyPr>
          <a:lstStyle/>
          <a:p>
            <a:r>
              <a:rPr lang="en-US" dirty="0"/>
              <a:t>Per priority-level, each CPU has </a:t>
            </a:r>
            <a:r>
              <a:rPr lang="en-US" b="1" dirty="0"/>
              <a:t>two ready queues</a:t>
            </a:r>
            <a:endParaRPr lang="en-US" b="1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An active queue, for processes which have not used up their time quanta</a:t>
            </a:r>
          </a:p>
          <a:p>
            <a:pPr lvl="1"/>
            <a:r>
              <a:rPr lang="en-US" dirty="0">
                <a:sym typeface="Symbol"/>
              </a:rPr>
              <a:t>An expired queue, for processes who have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Timeslices</a:t>
            </a:r>
            <a:r>
              <a:rPr lang="en-US" dirty="0">
                <a:sym typeface="Symbol"/>
              </a:rPr>
              <a:t>/priorities/interactivity credits all computed when jobs finishes 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</a:t>
            </a:r>
          </a:p>
          <a:p>
            <a:endParaRPr lang="en-US" dirty="0">
              <a:sym typeface="Symbol"/>
            </a:endParaRPr>
          </a:p>
          <a:p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depends on priority – linearly mapped onto 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range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/>
              </a:rPr>
              <a:t>Like a multi-level queue (one queue per priority) with different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timeslice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at each level</a:t>
            </a:r>
          </a:p>
          <a:p>
            <a:pPr lvl="1"/>
            <a:r>
              <a:rPr lang="en-US" dirty="0">
                <a:sym typeface="Symbol"/>
              </a:rPr>
              <a:t>Execution split into “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Granularity” chunks – round robin through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917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Scheduler – User tasks – Priority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1277600" cy="46482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User-task priority adjusted ±5 based on heuristics</a:t>
            </a:r>
          </a:p>
          <a:p>
            <a:pPr lvl="2"/>
            <a:r>
              <a:rPr lang="en-US" dirty="0"/>
              <a:t>p-&gt;</a:t>
            </a:r>
            <a:r>
              <a:rPr lang="en-US" dirty="0" err="1"/>
              <a:t>sleep_avg</a:t>
            </a:r>
            <a:r>
              <a:rPr lang="en-US" dirty="0"/>
              <a:t> = </a:t>
            </a:r>
            <a:r>
              <a:rPr lang="en-US" dirty="0" err="1"/>
              <a:t>sleep_time</a:t>
            </a:r>
            <a:r>
              <a:rPr lang="en-US" dirty="0"/>
              <a:t> – </a:t>
            </a:r>
            <a:r>
              <a:rPr lang="en-US" dirty="0" err="1"/>
              <a:t>run_time</a:t>
            </a:r>
            <a:endParaRPr lang="en-US" dirty="0"/>
          </a:p>
          <a:p>
            <a:pPr lvl="2"/>
            <a:r>
              <a:rPr lang="en-US" dirty="0"/>
              <a:t>Higher </a:t>
            </a:r>
            <a:r>
              <a:rPr lang="en-US" dirty="0" err="1"/>
              <a:t>sleep_avg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 more I/O bound the task, more reward (and vice versa)</a:t>
            </a:r>
          </a:p>
          <a:p>
            <a:pPr lvl="2"/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Interactive Credit</a:t>
            </a:r>
          </a:p>
          <a:p>
            <a:pPr lvl="2"/>
            <a:r>
              <a:rPr lang="en-US" dirty="0">
                <a:sym typeface="Symbol"/>
              </a:rPr>
              <a:t>Earned when a task sleeps for a “long” time</a:t>
            </a:r>
          </a:p>
          <a:p>
            <a:pPr lvl="2"/>
            <a:r>
              <a:rPr lang="en-US" dirty="0">
                <a:sym typeface="Symbol"/>
              </a:rPr>
              <a:t>Spend when a task runs for a “long” time</a:t>
            </a:r>
          </a:p>
          <a:p>
            <a:pPr lvl="2"/>
            <a:r>
              <a:rPr lang="en-US" dirty="0">
                <a:sym typeface="Symbol"/>
              </a:rPr>
              <a:t>IC is used to provide hysteresis to avoid changing interactivity for temporary changes in behavior</a:t>
            </a:r>
          </a:p>
          <a:p>
            <a:pPr lvl="2"/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However, “interactive tasks” get special dispensation</a:t>
            </a:r>
          </a:p>
          <a:p>
            <a:pPr lvl="2"/>
            <a:r>
              <a:rPr lang="en-US" dirty="0">
                <a:sym typeface="Symbol"/>
              </a:rPr>
              <a:t>To try to maintain interactivity</a:t>
            </a:r>
          </a:p>
          <a:p>
            <a:pPr lvl="2"/>
            <a:r>
              <a:rPr lang="en-US" dirty="0">
                <a:sym typeface="Symbol"/>
              </a:rPr>
              <a:t>Placed back into active queue, unless some other task has been starved for too long…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636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O(1) Scheduler – Real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1277600" cy="4876800"/>
          </a:xfrm>
        </p:spPr>
        <p:txBody>
          <a:bodyPr>
            <a:normAutofit/>
          </a:bodyPr>
          <a:lstStyle/>
          <a:p>
            <a:r>
              <a:rPr lang="en-US" dirty="0">
                <a:sym typeface="Symbol"/>
              </a:rPr>
              <a:t>Real-Time Tasks</a:t>
            </a:r>
          </a:p>
          <a:p>
            <a:pPr lvl="1"/>
            <a:r>
              <a:rPr lang="en-US" dirty="0">
                <a:sym typeface="Symbol"/>
              </a:rPr>
              <a:t>Always preempt non-RT tasks</a:t>
            </a:r>
          </a:p>
          <a:p>
            <a:pPr lvl="1"/>
            <a:r>
              <a:rPr lang="en-US" dirty="0">
                <a:sym typeface="Symbol"/>
              </a:rPr>
              <a:t>No dynamic adjustment of priorities</a:t>
            </a:r>
          </a:p>
          <a:p>
            <a:pPr lvl="1"/>
            <a:r>
              <a:rPr lang="en-US" dirty="0">
                <a:sym typeface="Symbol"/>
              </a:rPr>
              <a:t>Scheduling schemes:</a:t>
            </a:r>
          </a:p>
          <a:p>
            <a:pPr lvl="2"/>
            <a:r>
              <a:rPr lang="en-US" dirty="0">
                <a:sym typeface="Symbol"/>
              </a:rPr>
              <a:t>SCHED_FIFO: preempts other tasks, no 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limit</a:t>
            </a:r>
          </a:p>
          <a:p>
            <a:pPr lvl="2"/>
            <a:r>
              <a:rPr lang="en-US" dirty="0">
                <a:sym typeface="Symbol"/>
              </a:rPr>
              <a:t>SCHED_RR: preempts normal tasks, RR scheduling amongst tasks of same priority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535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4EE4-765E-4932-8D22-11284CE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BD45-2448-4E19-B08D-AFC3095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11201400" cy="4882662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dirty="0">
                <a:solidFill>
                  <a:srgbClr val="FF0000"/>
                </a:solidFill>
              </a:rPr>
              <a:t>Predictability</a:t>
            </a:r>
            <a:r>
              <a:rPr lang="en-US" dirty="0"/>
              <a:t> of Performance!</a:t>
            </a:r>
          </a:p>
          <a:p>
            <a:endParaRPr lang="en-US" dirty="0"/>
          </a:p>
          <a:p>
            <a:pPr lvl="1"/>
            <a:r>
              <a:rPr lang="en-US" dirty="0"/>
              <a:t>We need to predict with confidence worst case response times for systems!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RTS, performance guarantees are:</a:t>
            </a:r>
          </a:p>
          <a:p>
            <a:pPr lvl="2"/>
            <a:r>
              <a:rPr lang="en-US" dirty="0"/>
              <a:t>Task- and/or class centric and often ensured a priori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 conventional systems, performance is:</a:t>
            </a:r>
          </a:p>
          <a:p>
            <a:pPr lvl="2"/>
            <a:r>
              <a:rPr lang="en-US" dirty="0"/>
              <a:t>System/throughput oriented with post-processing (… wait and see …)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Real-time is about enforcing predictability, and does not equal fast computing!!!</a:t>
            </a:r>
          </a:p>
        </p:txBody>
      </p:sp>
    </p:spTree>
    <p:extLst>
      <p:ext uri="{BB962C8B-B14F-4D97-AF65-F5344CB8AC3E}">
        <p14:creationId xmlns:p14="http://schemas.microsoft.com/office/powerpoint/2010/main" val="37866055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4EE4-765E-4932-8D22-11284CE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BD45-2448-4E19-B08D-AFC3095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662"/>
            <a:ext cx="11201400" cy="5257800"/>
          </a:xfrm>
        </p:spPr>
        <p:txBody>
          <a:bodyPr/>
          <a:lstStyle/>
          <a:p>
            <a:r>
              <a:rPr lang="en-US" dirty="0"/>
              <a:t>Hard real-time: for time-critical safety-oriented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Meet all deadlines (if at all possible)</a:t>
            </a:r>
          </a:p>
          <a:p>
            <a:pPr lvl="1"/>
            <a:r>
              <a:rPr lang="en-US" dirty="0"/>
              <a:t>Ideally: determine in advance if this is possible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Earliest Deadline First (EDF), Least Laxity First (LLF),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Rate-</a:t>
            </a:r>
            <a:r>
              <a:rPr lang="en-US" dirty="0" err="1">
                <a:solidFill>
                  <a:srgbClr val="FF0000"/>
                </a:solidFill>
              </a:rPr>
              <a:t>Monitonic</a:t>
            </a:r>
            <a:r>
              <a:rPr lang="en-US" dirty="0">
                <a:solidFill>
                  <a:srgbClr val="FF0000"/>
                </a:solidFill>
              </a:rPr>
              <a:t> Scheduling (RMS), Deadline Monotonic Scheduling (DM)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Soft real-time: for multimedia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Attempt to meet deadlines with high probability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Constant Bandwidth Server (CBS)</a:t>
            </a:r>
          </a:p>
        </p:txBody>
      </p:sp>
    </p:spTree>
    <p:extLst>
      <p:ext uri="{BB962C8B-B14F-4D97-AF65-F5344CB8AC3E}">
        <p14:creationId xmlns:p14="http://schemas.microsoft.com/office/powerpoint/2010/main" val="29861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Workload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006" y="863600"/>
            <a:ext cx="10894594" cy="4927600"/>
          </a:xfrm>
        </p:spPr>
        <p:txBody>
          <a:bodyPr/>
          <a:lstStyle/>
          <a:p>
            <a:r>
              <a:rPr lang="en-US" dirty="0"/>
              <a:t>Tasks are </a:t>
            </a:r>
            <a:r>
              <a:rPr lang="en-US" dirty="0" err="1"/>
              <a:t>preemptable</a:t>
            </a:r>
            <a:r>
              <a:rPr lang="en-US" dirty="0"/>
              <a:t>, independent with arbitrary arrival (=release) times</a:t>
            </a:r>
          </a:p>
          <a:p>
            <a:r>
              <a:rPr lang="en-US" dirty="0"/>
              <a:t>Tasks have deadlines (D) and known computation times (C) </a:t>
            </a:r>
          </a:p>
          <a:p>
            <a:r>
              <a:rPr lang="en-US" dirty="0"/>
              <a:t>Example Setup: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16200"/>
            <a:ext cx="7353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332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8010"/>
            <a:ext cx="9220200" cy="427790"/>
          </a:xfrm>
        </p:spPr>
        <p:txBody>
          <a:bodyPr/>
          <a:lstStyle/>
          <a:p>
            <a:r>
              <a:rPr lang="en-US" dirty="0"/>
              <a:t>Example: Round-Robin Scheduling Doesn’t Work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7392565" cy="317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00137" y="4724401"/>
            <a:ext cx="119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 flipV="1">
            <a:off x="4241797" y="5029200"/>
            <a:ext cx="5030541" cy="1836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48291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1" y="685800"/>
                <a:ext cx="110490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Tasks </a:t>
                </a:r>
                <a:r>
                  <a:rPr lang="en-US" dirty="0">
                    <a:solidFill>
                      <a:srgbClr val="FF0000"/>
                    </a:solidFill>
                  </a:rPr>
                  <a:t>periodic</a:t>
                </a:r>
                <a:r>
                  <a:rPr lang="en-US" dirty="0"/>
                  <a:t> with period P and computation C in each period: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for each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Preemptive priority-based dynamic scheduling:</a:t>
                </a:r>
              </a:p>
              <a:p>
                <a:pPr lvl="1"/>
                <a:r>
                  <a:rPr lang="en-US" dirty="0"/>
                  <a:t>Each task is assigned a (current) priority based on how close the absolute deadline is (i.e.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for each task!)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 scheduler always schedules the active task with the closest absolute deadline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4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1" y="685800"/>
                <a:ext cx="11049000" cy="5867400"/>
              </a:xfrm>
              <a:blipFill>
                <a:blip r:embed="rId3"/>
                <a:stretch>
                  <a:fillRect l="-772" t="-1455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08" name="Rectangle 108"/>
          <p:cNvSpPr>
            <a:spLocks noChangeArrowheads="1"/>
          </p:cNvSpPr>
          <p:nvPr/>
        </p:nvSpPr>
        <p:spPr bwMode="auto">
          <a:xfrm>
            <a:off x="6019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971800" y="34480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4" name="Rectangle 104"/>
          <p:cNvSpPr>
            <a:spLocks noChangeArrowheads="1"/>
          </p:cNvSpPr>
          <p:nvPr/>
        </p:nvSpPr>
        <p:spPr bwMode="auto">
          <a:xfrm>
            <a:off x="7924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47850" y="3371850"/>
            <a:ext cx="8058150" cy="2343150"/>
            <a:chOff x="323850" y="3371850"/>
            <a:chExt cx="8058150" cy="2343150"/>
          </a:xfrm>
        </p:grpSpPr>
        <p:sp>
          <p:nvSpPr>
            <p:cNvPr id="18448" name="Line 9"/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1"/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2"/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3"/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4"/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15"/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16"/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17"/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18"/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19"/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0"/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1"/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2"/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3"/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24"/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25"/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26"/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27"/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28"/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29"/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0"/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1"/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2" name="Line 33"/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3" name="Line 34"/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4" name="Line 35"/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5" name="Line 36"/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6" name="Line 37"/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7" name="Line 38"/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8" name="Line 39"/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79" name="Line 40"/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0" name="Line 41"/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1" name="Line 42"/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2" name="Line 43"/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3" name="Line 44"/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4" name="Line 45"/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5" name="Line 46"/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6" name="Line 47"/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7" name="Line 48"/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8" name="Line 49"/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89" name="Line 50"/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0" name="Line 51"/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1" name="Line 52"/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2" name="Line 53"/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4" name="Line 55"/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5" name="Line 56"/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6" name="Line 57"/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7" name="Line 58"/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8" name="Line 59"/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499" name="Line 60"/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0" name="Line 61"/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1" name="Line 62"/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2" name="Line 63"/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3" name="Line 64"/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4" name="Line 65"/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5" name="Line 66"/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6" name="Line 67"/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7" name="Line 68"/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8" name="Line 69"/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09" name="Line 70"/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0" name="Line 71"/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1" name="Line 72"/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2" name="Line 73"/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3" name="Line 74"/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14" name="Text Box 75"/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18515" name="Text Box 76"/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18516" name="Text Box 77"/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18517" name="Text Box 78"/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>
                  <a:latin typeface="Gill Sans" charset="0"/>
                  <a:ea typeface="Gill Sans" charset="0"/>
                  <a:cs typeface="Gill Sans" charset="0"/>
                </a:rPr>
                <a:t>15</a:t>
              </a:r>
            </a:p>
          </p:txBody>
        </p:sp>
        <p:graphicFrame>
          <p:nvGraphicFramePr>
            <p:cNvPr id="18434" name="Object 79"/>
            <p:cNvGraphicFramePr>
              <a:graphicFrameLocks noChangeAspect="1"/>
            </p:cNvGraphicFramePr>
            <p:nvPr/>
          </p:nvGraphicFramePr>
          <p:xfrm>
            <a:off x="339725" y="3430587"/>
            <a:ext cx="966788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20" imgH="215640" progId="Equation.3">
                    <p:embed/>
                  </p:oleObj>
                </mc:Choice>
                <mc:Fallback>
                  <p:oleObj name="Equation" r:id="rId4" imgW="583920" imgH="215640" progId="Equation.3">
                    <p:embed/>
                    <p:pic>
                      <p:nvPicPr>
                        <p:cNvPr id="18434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25" y="3430587"/>
                          <a:ext cx="966788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80"/>
            <p:cNvGraphicFramePr>
              <a:graphicFrameLocks noChangeAspect="1"/>
            </p:cNvGraphicFramePr>
            <p:nvPr/>
          </p:nvGraphicFramePr>
          <p:xfrm>
            <a:off x="323850" y="4221162"/>
            <a:ext cx="1030288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80" imgH="215640" progId="Equation.3">
                    <p:embed/>
                  </p:oleObj>
                </mc:Choice>
                <mc:Fallback>
                  <p:oleObj name="Equation" r:id="rId6" imgW="622080" imgH="215640" progId="Equation.3">
                    <p:embed/>
                    <p:pic>
                      <p:nvPicPr>
                        <p:cNvPr id="18435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" y="4221162"/>
                          <a:ext cx="1030288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81"/>
            <p:cNvGraphicFramePr>
              <a:graphicFrameLocks noChangeAspect="1"/>
            </p:cNvGraphicFramePr>
            <p:nvPr/>
          </p:nvGraphicFramePr>
          <p:xfrm>
            <a:off x="352425" y="4924425"/>
            <a:ext cx="1030288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22080" imgH="228600" progId="Equation.3">
                    <p:embed/>
                  </p:oleObj>
                </mc:Choice>
                <mc:Fallback>
                  <p:oleObj name="Equation" r:id="rId8" imgW="622080" imgH="228600" progId="Equation.3">
                    <p:embed/>
                    <p:pic>
                      <p:nvPicPr>
                        <p:cNvPr id="18436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25" y="4924425"/>
                          <a:ext cx="1030288" cy="379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8" name="Line 82"/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Line 83"/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520" name="Line 84"/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2510" name="Rectangle 110"/>
          <p:cNvSpPr>
            <a:spLocks noChangeArrowheads="1"/>
          </p:cNvSpPr>
          <p:nvPr/>
        </p:nvSpPr>
        <p:spPr bwMode="auto">
          <a:xfrm>
            <a:off x="9448800" y="34432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5" name="Line 85"/>
          <p:cNvSpPr>
            <a:spLocks noChangeShapeType="1"/>
          </p:cNvSpPr>
          <p:nvPr/>
        </p:nvSpPr>
        <p:spPr bwMode="auto">
          <a:xfrm flipV="1">
            <a:off x="4495800" y="3371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6" name="Line 86"/>
          <p:cNvSpPr>
            <a:spLocks noChangeShapeType="1"/>
          </p:cNvSpPr>
          <p:nvPr/>
        </p:nvSpPr>
        <p:spPr bwMode="auto">
          <a:xfrm flipV="1">
            <a:off x="4876800" y="4133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7" name="Line 87"/>
          <p:cNvSpPr>
            <a:spLocks noChangeShapeType="1"/>
          </p:cNvSpPr>
          <p:nvPr/>
        </p:nvSpPr>
        <p:spPr bwMode="auto">
          <a:xfrm flipV="1">
            <a:off x="5638800" y="4895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1" name="Line 91"/>
          <p:cNvSpPr>
            <a:spLocks noChangeShapeType="1"/>
          </p:cNvSpPr>
          <p:nvPr/>
        </p:nvSpPr>
        <p:spPr bwMode="auto">
          <a:xfrm flipV="1">
            <a:off x="6019800" y="3371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2" name="Line 92"/>
          <p:cNvSpPr>
            <a:spLocks noChangeShapeType="1"/>
          </p:cNvSpPr>
          <p:nvPr/>
        </p:nvSpPr>
        <p:spPr bwMode="auto">
          <a:xfrm flipV="1">
            <a:off x="6781800" y="4133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7" name="Line 97"/>
          <p:cNvSpPr>
            <a:spLocks noChangeShapeType="1"/>
          </p:cNvSpPr>
          <p:nvPr/>
        </p:nvSpPr>
        <p:spPr bwMode="auto">
          <a:xfrm flipV="1">
            <a:off x="7543800" y="3367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9" name="Line 99"/>
          <p:cNvSpPr>
            <a:spLocks noChangeShapeType="1"/>
          </p:cNvSpPr>
          <p:nvPr/>
        </p:nvSpPr>
        <p:spPr bwMode="auto">
          <a:xfrm flipV="1">
            <a:off x="9067800" y="3367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352800" y="42100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88" name="Rectangle 88"/>
          <p:cNvSpPr>
            <a:spLocks noChangeArrowheads="1"/>
          </p:cNvSpPr>
          <p:nvPr/>
        </p:nvSpPr>
        <p:spPr bwMode="auto">
          <a:xfrm>
            <a:off x="4114800" y="497205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876800" y="34480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0" name="Rectangle 100"/>
          <p:cNvSpPr>
            <a:spLocks noChangeArrowheads="1"/>
          </p:cNvSpPr>
          <p:nvPr/>
        </p:nvSpPr>
        <p:spPr bwMode="auto">
          <a:xfrm>
            <a:off x="5257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2" name="Rectangle 102"/>
          <p:cNvSpPr>
            <a:spLocks noChangeArrowheads="1"/>
          </p:cNvSpPr>
          <p:nvPr/>
        </p:nvSpPr>
        <p:spPr bwMode="auto">
          <a:xfrm>
            <a:off x="6400800" y="4967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3" name="Rectangle 103"/>
          <p:cNvSpPr>
            <a:spLocks noChangeArrowheads="1"/>
          </p:cNvSpPr>
          <p:nvPr/>
        </p:nvSpPr>
        <p:spPr bwMode="auto">
          <a:xfrm>
            <a:off x="7162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9" name="Rectangle 109"/>
          <p:cNvSpPr>
            <a:spLocks noChangeArrowheads="1"/>
          </p:cNvSpPr>
          <p:nvPr/>
        </p:nvSpPr>
        <p:spPr bwMode="auto">
          <a:xfrm>
            <a:off x="8686800" y="4205287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507" name="Rectangle 107"/>
          <p:cNvSpPr>
            <a:spLocks noChangeArrowheads="1"/>
          </p:cNvSpPr>
          <p:nvPr/>
        </p:nvSpPr>
        <p:spPr bwMode="auto">
          <a:xfrm>
            <a:off x="8305800" y="4953001"/>
            <a:ext cx="762000" cy="3190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8" name="Line 98"/>
          <p:cNvSpPr>
            <a:spLocks noChangeShapeType="1"/>
          </p:cNvSpPr>
          <p:nvPr/>
        </p:nvSpPr>
        <p:spPr bwMode="auto">
          <a:xfrm flipV="1">
            <a:off x="8686800" y="412908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493" name="Line 93"/>
          <p:cNvSpPr>
            <a:spLocks noChangeShapeType="1"/>
          </p:cNvSpPr>
          <p:nvPr/>
        </p:nvSpPr>
        <p:spPr bwMode="auto">
          <a:xfrm flipV="1">
            <a:off x="8305800" y="489585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23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uiExpand="1" build="p"/>
      <p:bldP spid="102508" grpId="0" animBg="1"/>
      <p:bldP spid="102408" grpId="0" animBg="1"/>
      <p:bldP spid="102504" grpId="0" animBg="1"/>
      <p:bldP spid="102510" grpId="0" animBg="1"/>
      <p:bldP spid="102485" grpId="0" animBg="1"/>
      <p:bldP spid="102486" grpId="0" animBg="1"/>
      <p:bldP spid="102487" grpId="0" animBg="1"/>
      <p:bldP spid="102491" grpId="0" animBg="1"/>
      <p:bldP spid="102492" grpId="0" animBg="1"/>
      <p:bldP spid="102497" grpId="0" animBg="1"/>
      <p:bldP spid="102499" grpId="0" animBg="1"/>
      <p:bldP spid="102406" grpId="0" animBg="1"/>
      <p:bldP spid="102488" grpId="0" animBg="1"/>
      <p:bldP spid="102407" grpId="0" animBg="1"/>
      <p:bldP spid="102500" grpId="0" animBg="1"/>
      <p:bldP spid="102502" grpId="0" animBg="1"/>
      <p:bldP spid="102503" grpId="0" animBg="1"/>
      <p:bldP spid="102509" grpId="0" animBg="1"/>
      <p:bldP spid="102507" grpId="0" animBg="1"/>
      <p:bldP spid="102498" grpId="0" animBg="1"/>
      <p:bldP spid="1024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3C54-1092-4E28-8458-7E7777A8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Feasibility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D4095-6126-4210-8468-B142E91D6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10566400" cy="2819400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tasks with computation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deadline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 feasible schedule exists if:</a:t>
                </a:r>
                <a:br>
                  <a:rPr lang="en-US" dirty="0"/>
                </a:b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D4095-6126-4210-8468-B142E91D6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10566400" cy="2819400"/>
              </a:xfrm>
              <a:blipFill>
                <a:blip r:embed="rId3"/>
                <a:stretch>
                  <a:fillRect l="-1096" t="-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C0B98-8D53-4A4C-A510-1BD434DA6C69}"/>
              </a:ext>
            </a:extLst>
          </p:cNvPr>
          <p:cNvSpPr txBox="1">
            <a:spLocks/>
          </p:cNvSpPr>
          <p:nvPr/>
        </p:nvSpPr>
        <p:spPr bwMode="auto">
          <a:xfrm>
            <a:off x="685800" y="4267200"/>
            <a:ext cx="22860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Case 1: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</a:rPr>
              <a:t>T1: (2,1) T2: (2,1)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</a:rPr>
              <a:t>½ + ½ =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0E406C-8D1D-485E-87E1-13CCF56F7A78}"/>
              </a:ext>
            </a:extLst>
          </p:cNvPr>
          <p:cNvSpPr txBox="1">
            <a:spLocks/>
          </p:cNvSpPr>
          <p:nvPr/>
        </p:nvSpPr>
        <p:spPr bwMode="auto">
          <a:xfrm>
            <a:off x="6781800" y="4191000"/>
            <a:ext cx="22860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Case 1: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</a:rPr>
              <a:t>T1: (2,2) T2: (2,1)</a:t>
            </a:r>
          </a:p>
          <a:p>
            <a:pPr marL="0" indent="0">
              <a:buNone/>
            </a:pPr>
            <a:r>
              <a:rPr lang="en-US" kern="0" dirty="0">
                <a:solidFill>
                  <a:srgbClr val="FF0000"/>
                </a:solidFill>
              </a:rPr>
              <a:t>1 + ½ = 1.5</a:t>
            </a:r>
          </a:p>
        </p:txBody>
      </p:sp>
    </p:spTree>
    <p:extLst>
      <p:ext uri="{BB962C8B-B14F-4D97-AF65-F5344CB8AC3E}">
        <p14:creationId xmlns:p14="http://schemas.microsoft.com/office/powerpoint/2010/main" val="1636491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3335-7951-440E-96BB-F0855324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614C-9273-4B5A-A722-4094495E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430000" cy="5105400"/>
          </a:xfrm>
        </p:spPr>
        <p:txBody>
          <a:bodyPr/>
          <a:lstStyle/>
          <a:p>
            <a:r>
              <a:rPr lang="en-US" dirty="0"/>
              <a:t>Starvation: thread fails to make progress for an indefinite period of time</a:t>
            </a:r>
          </a:p>
          <a:p>
            <a:pPr lvl="1"/>
            <a:endParaRPr lang="en-US" dirty="0"/>
          </a:p>
          <a:p>
            <a:r>
              <a:rPr lang="en-US" dirty="0"/>
              <a:t>Starvation (this lecture) ≠ Deadlock (next lecture) because starvation </a:t>
            </a:r>
            <a:br>
              <a:rPr lang="en-US" dirty="0"/>
            </a:br>
            <a:r>
              <a:rPr lang="en-US" i="1" dirty="0"/>
              <a:t>could</a:t>
            </a:r>
            <a:r>
              <a:rPr lang="en-US" dirty="0"/>
              <a:t> resolve under right circumstances</a:t>
            </a:r>
          </a:p>
          <a:p>
            <a:pPr lvl="1"/>
            <a:r>
              <a:rPr lang="en-US" dirty="0"/>
              <a:t>Deadlocks are unresolvable, cyclic requests for resources</a:t>
            </a:r>
          </a:p>
          <a:p>
            <a:endParaRPr lang="en-US" dirty="0"/>
          </a:p>
          <a:p>
            <a:r>
              <a:rPr lang="en-US" dirty="0"/>
              <a:t>Causes of starvation:</a:t>
            </a:r>
          </a:p>
          <a:p>
            <a:pPr lvl="1"/>
            <a:r>
              <a:rPr lang="en-US" dirty="0"/>
              <a:t>Scheduling policy never runs a particular thread on the CPU</a:t>
            </a:r>
          </a:p>
          <a:p>
            <a:pPr lvl="1"/>
            <a:r>
              <a:rPr lang="en-US" dirty="0"/>
              <a:t>Threads wait for each other or are spinning in a way that will never be resolved</a:t>
            </a:r>
          </a:p>
          <a:p>
            <a:pPr lvl="1"/>
            <a:endParaRPr lang="en-US" dirty="0"/>
          </a:p>
          <a:p>
            <a:r>
              <a:rPr lang="en-US" dirty="0"/>
              <a:t>Let’s explore what sorts of problems we might encounter and how to avoid them…</a:t>
            </a:r>
          </a:p>
        </p:txBody>
      </p:sp>
    </p:spTree>
    <p:extLst>
      <p:ext uri="{BB962C8B-B14F-4D97-AF65-F5344CB8AC3E}">
        <p14:creationId xmlns:p14="http://schemas.microsoft.com/office/powerpoint/2010/main" val="1463063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1074400" cy="5257800"/>
          </a:xfrm>
        </p:spPr>
        <p:txBody>
          <a:bodyPr/>
          <a:lstStyle/>
          <a:p>
            <a:r>
              <a:rPr lang="en-US" dirty="0"/>
              <a:t>Happy hour: by Friday 26/2, send us a picture with a beverage of your choice of you meeting in a group!</a:t>
            </a:r>
          </a:p>
          <a:p>
            <a:endParaRPr lang="en-US" dirty="0"/>
          </a:p>
          <a:p>
            <a:r>
              <a:rPr lang="en-US" dirty="0"/>
              <a:t>Submit midsemester survey. Extra credit point in the game if 80% of class does it!</a:t>
            </a:r>
          </a:p>
          <a:p>
            <a:endParaRPr lang="en-US" dirty="0"/>
          </a:p>
          <a:p>
            <a:r>
              <a:rPr lang="en-US" dirty="0"/>
              <a:t>Academic misconduct. More details on Piazza. Please come forward using the form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Project 1: Project code due tomorrow (26/2). Final report due Sunday (28/2)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forget to turn on camera for discussion sections!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83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9587-350B-4EFA-BB86-387E39A3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Strawman: Non-Work-Conserving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6AB1-EEF9-4D0F-8507-95AA1316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work-conserving</a:t>
            </a:r>
            <a:r>
              <a:rPr lang="en-US" dirty="0"/>
              <a:t> scheduler is one that does not leave the CPU idle when there is work to do</a:t>
            </a:r>
          </a:p>
          <a:p>
            <a:endParaRPr lang="en-US" dirty="0"/>
          </a:p>
          <a:p>
            <a:r>
              <a:rPr lang="en-US" dirty="0"/>
              <a:t>A non-work-conserving scheduler could trivially lead to starvation</a:t>
            </a:r>
          </a:p>
          <a:p>
            <a:endParaRPr lang="en-US" dirty="0"/>
          </a:p>
          <a:p>
            <a:r>
              <a:rPr lang="en-US" dirty="0"/>
              <a:t>In this class, we’ll assume that the scheduler is work-conserving (unless stated otherwise)</a:t>
            </a:r>
          </a:p>
        </p:txBody>
      </p:sp>
    </p:spTree>
    <p:extLst>
      <p:ext uri="{BB962C8B-B14F-4D97-AF65-F5344CB8AC3E}">
        <p14:creationId xmlns:p14="http://schemas.microsoft.com/office/powerpoint/2010/main" val="184294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57E0-A44B-4EE4-8F3C-D6537C9C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Strawman: Last-Come, First-Served (LCFS)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3AE5-817E-4E80-8DAF-B371F91E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(LIFO) as a scheduling data structure </a:t>
            </a:r>
          </a:p>
          <a:p>
            <a:pPr lvl="1"/>
            <a:r>
              <a:rPr lang="en-US" dirty="0"/>
              <a:t>Late arrivals get fast service</a:t>
            </a:r>
          </a:p>
          <a:p>
            <a:pPr lvl="1"/>
            <a:r>
              <a:rPr lang="en-US" dirty="0"/>
              <a:t>Early ones wait – extremely unfair</a:t>
            </a:r>
          </a:p>
          <a:p>
            <a:pPr lvl="1"/>
            <a:r>
              <a:rPr lang="en-US" dirty="0"/>
              <a:t>In the worst case – </a:t>
            </a:r>
            <a:r>
              <a:rPr lang="en-US" i="1" dirty="0"/>
              <a:t>starvation</a:t>
            </a:r>
          </a:p>
          <a:p>
            <a:r>
              <a:rPr lang="en-US" dirty="0"/>
              <a:t>When would this occur?</a:t>
            </a:r>
          </a:p>
          <a:p>
            <a:pPr lvl="1"/>
            <a:r>
              <a:rPr lang="en-US" dirty="0"/>
              <a:t>When arrival rate (offered load) exceeds service rate (delivered load)</a:t>
            </a:r>
          </a:p>
          <a:p>
            <a:pPr lvl="1"/>
            <a:r>
              <a:rPr lang="en-US" dirty="0"/>
              <a:t>Queue builds up faster than it drains</a:t>
            </a:r>
          </a:p>
          <a:p>
            <a:r>
              <a:rPr lang="en-US" dirty="0"/>
              <a:t>Queue can build in FIFO too, but “serviced in the order received”…</a:t>
            </a:r>
          </a:p>
        </p:txBody>
      </p:sp>
    </p:spTree>
    <p:extLst>
      <p:ext uri="{BB962C8B-B14F-4D97-AF65-F5344CB8AC3E}">
        <p14:creationId xmlns:p14="http://schemas.microsoft.com/office/powerpoint/2010/main" val="412484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8817-12AF-4589-B1B4-0D5E74F5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FCFS Prone to Starvation?</a:t>
            </a:r>
          </a:p>
        </p:txBody>
      </p:sp>
      <p:sp>
        <p:nvSpPr>
          <p:cNvPr id="7" name="Content Placeholder 83">
            <a:extLst>
              <a:ext uri="{FF2B5EF4-FFF2-40B4-BE49-F238E27FC236}">
                <a16:creationId xmlns:a16="http://schemas.microsoft.com/office/drawing/2014/main" id="{0356474F-10C2-4B41-B151-5B56BCB2FB72}"/>
              </a:ext>
            </a:extLst>
          </p:cNvPr>
          <p:cNvSpPr txBox="1">
            <a:spLocks/>
          </p:cNvSpPr>
          <p:nvPr/>
        </p:nvSpPr>
        <p:spPr>
          <a:xfrm>
            <a:off x="1050174" y="4155315"/>
            <a:ext cx="10379826" cy="1617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If a task never yields (e.g., goes into an infinite loop), then other tasks don’t get to run</a:t>
            </a:r>
          </a:p>
          <a:p>
            <a:r>
              <a:rPr lang="en-US" b="0" dirty="0">
                <a:latin typeface="Gill Sans Light"/>
              </a:rPr>
              <a:t>Problem with all non-preemptive schedulers…</a:t>
            </a:r>
          </a:p>
          <a:p>
            <a:pPr lvl="1"/>
            <a:r>
              <a:rPr lang="en-US" b="0" dirty="0">
                <a:latin typeface="Gill Sans Light"/>
              </a:rPr>
              <a:t>And early personal OSes such as original </a:t>
            </a:r>
            <a:r>
              <a:rPr lang="en-US" b="0" dirty="0" err="1">
                <a:latin typeface="Gill Sans Light"/>
              </a:rPr>
              <a:t>MacOS</a:t>
            </a:r>
            <a:r>
              <a:rPr lang="en-US" b="0" dirty="0">
                <a:latin typeface="Gill Sans Light"/>
              </a:rPr>
              <a:t>, Windows 3.1, </a:t>
            </a:r>
            <a:r>
              <a:rPr lang="en-US" b="0" dirty="0" err="1">
                <a:latin typeface="Gill Sans Light"/>
              </a:rPr>
              <a:t>etc</a:t>
            </a:r>
            <a:endParaRPr lang="en-US" b="0" dirty="0"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7A4A7E-A070-4727-9E98-B36EAC674A05}"/>
              </a:ext>
            </a:extLst>
          </p:cNvPr>
          <p:cNvCxnSpPr/>
          <p:nvPr/>
        </p:nvCxnSpPr>
        <p:spPr>
          <a:xfrm>
            <a:off x="2011491" y="1556449"/>
            <a:ext cx="788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020013-10E7-4F91-AA53-52179C1BAA94}"/>
              </a:ext>
            </a:extLst>
          </p:cNvPr>
          <p:cNvSpPr txBox="1"/>
          <p:nvPr/>
        </p:nvSpPr>
        <p:spPr>
          <a:xfrm>
            <a:off x="9291301" y="1568508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Light"/>
              </a:rPr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48758-FCA3-4258-98EA-48DC3B500E35}"/>
              </a:ext>
            </a:extLst>
          </p:cNvPr>
          <p:cNvSpPr/>
          <p:nvPr/>
        </p:nvSpPr>
        <p:spPr>
          <a:xfrm>
            <a:off x="2019655" y="1316963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E1785-13EA-477E-8912-8A853C8612B0}"/>
              </a:ext>
            </a:extLst>
          </p:cNvPr>
          <p:cNvSpPr/>
          <p:nvPr/>
        </p:nvSpPr>
        <p:spPr>
          <a:xfrm>
            <a:off x="2414262" y="1316963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4B44-5DC8-4BEF-8F3F-432C15C8563D}"/>
              </a:ext>
            </a:extLst>
          </p:cNvPr>
          <p:cNvSpPr/>
          <p:nvPr/>
        </p:nvSpPr>
        <p:spPr>
          <a:xfrm>
            <a:off x="2808869" y="1316963"/>
            <a:ext cx="394607" cy="1632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742DC8-0950-4C37-A4FC-47AA7C881CE9}"/>
              </a:ext>
            </a:extLst>
          </p:cNvPr>
          <p:cNvSpPr/>
          <p:nvPr/>
        </p:nvSpPr>
        <p:spPr>
          <a:xfrm>
            <a:off x="3203475" y="1316962"/>
            <a:ext cx="3388179" cy="16325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9F6D6-C8F5-430D-94B5-BDCEC8E1D3E6}"/>
              </a:ext>
            </a:extLst>
          </p:cNvPr>
          <p:cNvSpPr txBox="1"/>
          <p:nvPr/>
        </p:nvSpPr>
        <p:spPr>
          <a:xfrm rot="16200000">
            <a:off x="237373" y="2272032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Scheduling Queue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46C6E-7D8C-412D-BD56-0DC234004466}"/>
              </a:ext>
            </a:extLst>
          </p:cNvPr>
          <p:cNvGrpSpPr/>
          <p:nvPr/>
        </p:nvGrpSpPr>
        <p:grpSpPr>
          <a:xfrm>
            <a:off x="3621485" y="1937840"/>
            <a:ext cx="394607" cy="354984"/>
            <a:chOff x="2263137" y="2656505"/>
            <a:chExt cx="394607" cy="3549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7F713-5C4E-44C5-A998-A0EDA2724C21}"/>
                </a:ext>
              </a:extLst>
            </p:cNvPr>
            <p:cNvSpPr/>
            <p:nvPr/>
          </p:nvSpPr>
          <p:spPr>
            <a:xfrm>
              <a:off x="2263137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31F416-626E-4D63-AE70-003E6D3E41F0}"/>
                </a:ext>
              </a:extLst>
            </p:cNvPr>
            <p:cNvSpPr/>
            <p:nvPr/>
          </p:nvSpPr>
          <p:spPr>
            <a:xfrm>
              <a:off x="2263137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506CED-C658-4765-A298-5E73CA69C96F}"/>
              </a:ext>
            </a:extLst>
          </p:cNvPr>
          <p:cNvGrpSpPr/>
          <p:nvPr/>
        </p:nvGrpSpPr>
        <p:grpSpPr>
          <a:xfrm>
            <a:off x="4052560" y="1937840"/>
            <a:ext cx="394607" cy="568062"/>
            <a:chOff x="2694212" y="2656505"/>
            <a:chExt cx="394607" cy="5680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29FA87-3396-4B62-8DAF-707E446329A0}"/>
                </a:ext>
              </a:extLst>
            </p:cNvPr>
            <p:cNvSpPr/>
            <p:nvPr/>
          </p:nvSpPr>
          <p:spPr>
            <a:xfrm>
              <a:off x="2694212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C65B17-63BE-41CF-84C7-5274DA226B4D}"/>
                </a:ext>
              </a:extLst>
            </p:cNvPr>
            <p:cNvSpPr/>
            <p:nvPr/>
          </p:nvSpPr>
          <p:spPr>
            <a:xfrm>
              <a:off x="2694212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F9314C-7DB8-4D01-95CB-ABEA895D3A23}"/>
                </a:ext>
              </a:extLst>
            </p:cNvPr>
            <p:cNvSpPr/>
            <p:nvPr/>
          </p:nvSpPr>
          <p:spPr>
            <a:xfrm>
              <a:off x="269421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1108A4-E7A8-4043-B189-E44226F78D7E}"/>
              </a:ext>
            </a:extLst>
          </p:cNvPr>
          <p:cNvGrpSpPr/>
          <p:nvPr/>
        </p:nvGrpSpPr>
        <p:grpSpPr>
          <a:xfrm>
            <a:off x="4659364" y="1937840"/>
            <a:ext cx="394607" cy="774892"/>
            <a:chOff x="3301016" y="2656505"/>
            <a:chExt cx="394607" cy="7748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ADED9E-7149-4673-A7AB-C42B956612D7}"/>
                </a:ext>
              </a:extLst>
            </p:cNvPr>
            <p:cNvSpPr/>
            <p:nvPr/>
          </p:nvSpPr>
          <p:spPr>
            <a:xfrm>
              <a:off x="3301016" y="3268111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BB60AA-4B91-4F46-868E-A2C91F1EC0A9}"/>
                </a:ext>
              </a:extLst>
            </p:cNvPr>
            <p:cNvSpPr/>
            <p:nvPr/>
          </p:nvSpPr>
          <p:spPr>
            <a:xfrm>
              <a:off x="3301016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6B3930-39DA-4356-98C5-189BD47C3F60}"/>
                </a:ext>
              </a:extLst>
            </p:cNvPr>
            <p:cNvSpPr/>
            <p:nvPr/>
          </p:nvSpPr>
          <p:spPr>
            <a:xfrm>
              <a:off x="3301016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CAE0B9-A567-4DC5-82C9-08759F7F7B10}"/>
                </a:ext>
              </a:extLst>
            </p:cNvPr>
            <p:cNvSpPr/>
            <p:nvPr/>
          </p:nvSpPr>
          <p:spPr>
            <a:xfrm>
              <a:off x="3301016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9A11F0-7FDA-4B1A-A206-51C47EF10FF6}"/>
              </a:ext>
            </a:extLst>
          </p:cNvPr>
          <p:cNvGrpSpPr/>
          <p:nvPr/>
        </p:nvGrpSpPr>
        <p:grpSpPr>
          <a:xfrm>
            <a:off x="5236230" y="1937840"/>
            <a:ext cx="394607" cy="966764"/>
            <a:chOff x="3877882" y="2656505"/>
            <a:chExt cx="394607" cy="9667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1BB018-C4AD-4384-9570-F823A459554B}"/>
                </a:ext>
              </a:extLst>
            </p:cNvPr>
            <p:cNvSpPr/>
            <p:nvPr/>
          </p:nvSpPr>
          <p:spPr>
            <a:xfrm>
              <a:off x="3877882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193ADF-A0B6-4207-B96E-6CD6D82BAA36}"/>
                </a:ext>
              </a:extLst>
            </p:cNvPr>
            <p:cNvSpPr/>
            <p:nvPr/>
          </p:nvSpPr>
          <p:spPr>
            <a:xfrm>
              <a:off x="3877882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96F2B0-4A57-4A89-A8E1-7658B7DA0D79}"/>
                </a:ext>
              </a:extLst>
            </p:cNvPr>
            <p:cNvSpPr/>
            <p:nvPr/>
          </p:nvSpPr>
          <p:spPr>
            <a:xfrm>
              <a:off x="3877882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7DDCAB-4BFD-4A57-BFC0-97824FF8ED8E}"/>
                </a:ext>
              </a:extLst>
            </p:cNvPr>
            <p:cNvSpPr/>
            <p:nvPr/>
          </p:nvSpPr>
          <p:spPr>
            <a:xfrm>
              <a:off x="387788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1D842F-BF41-44B3-BEB2-7E9E28EFAA43}"/>
                </a:ext>
              </a:extLst>
            </p:cNvPr>
            <p:cNvSpPr/>
            <p:nvPr/>
          </p:nvSpPr>
          <p:spPr>
            <a:xfrm>
              <a:off x="3877882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973323-AAB8-42E3-9EF4-F609A6166ADD}"/>
              </a:ext>
            </a:extLst>
          </p:cNvPr>
          <p:cNvGrpSpPr/>
          <p:nvPr/>
        </p:nvGrpSpPr>
        <p:grpSpPr>
          <a:xfrm>
            <a:off x="5793723" y="1937840"/>
            <a:ext cx="394607" cy="1167634"/>
            <a:chOff x="4435375" y="2656505"/>
            <a:chExt cx="394607" cy="116763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0F3A13-9C2C-4E8F-B206-58AC115C90F8}"/>
                </a:ext>
              </a:extLst>
            </p:cNvPr>
            <p:cNvSpPr/>
            <p:nvPr/>
          </p:nvSpPr>
          <p:spPr>
            <a:xfrm>
              <a:off x="4435375" y="3660853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87661D-68CC-4C29-90D4-5B934F35260A}"/>
                </a:ext>
              </a:extLst>
            </p:cNvPr>
            <p:cNvSpPr/>
            <p:nvPr/>
          </p:nvSpPr>
          <p:spPr>
            <a:xfrm>
              <a:off x="4435375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C404EA-C6C9-4B84-9C02-7EC7D7139FE7}"/>
                </a:ext>
              </a:extLst>
            </p:cNvPr>
            <p:cNvSpPr/>
            <p:nvPr/>
          </p:nvSpPr>
          <p:spPr>
            <a:xfrm>
              <a:off x="4435375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23306C-434D-4D44-B4C3-81AAD8EECFAA}"/>
                </a:ext>
              </a:extLst>
            </p:cNvPr>
            <p:cNvSpPr/>
            <p:nvPr/>
          </p:nvSpPr>
          <p:spPr>
            <a:xfrm>
              <a:off x="4435375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BC38A1-04D8-4811-9BA9-2E137F327CF0}"/>
                </a:ext>
              </a:extLst>
            </p:cNvPr>
            <p:cNvSpPr/>
            <p:nvPr/>
          </p:nvSpPr>
          <p:spPr>
            <a:xfrm>
              <a:off x="4435375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6EED081-C272-4E46-B14A-74CF0E668148}"/>
                </a:ext>
              </a:extLst>
            </p:cNvPr>
            <p:cNvSpPr/>
            <p:nvPr/>
          </p:nvSpPr>
          <p:spPr>
            <a:xfrm>
              <a:off x="4435375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10117B-A2E9-44DC-892F-7484F87471E4}"/>
              </a:ext>
            </a:extLst>
          </p:cNvPr>
          <p:cNvGrpSpPr/>
          <p:nvPr/>
        </p:nvGrpSpPr>
        <p:grpSpPr>
          <a:xfrm>
            <a:off x="6591655" y="1316963"/>
            <a:ext cx="2722789" cy="1612392"/>
            <a:chOff x="5233307" y="2035628"/>
            <a:chExt cx="2722789" cy="161239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3A56C6-C30B-4186-98F4-74902360D9DE}"/>
                </a:ext>
              </a:extLst>
            </p:cNvPr>
            <p:cNvSpPr/>
            <p:nvPr/>
          </p:nvSpPr>
          <p:spPr>
            <a:xfrm>
              <a:off x="5233307" y="203562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493065-1DCF-483E-92A8-C451F1935A54}"/>
                </a:ext>
              </a:extLst>
            </p:cNvPr>
            <p:cNvSpPr/>
            <p:nvPr/>
          </p:nvSpPr>
          <p:spPr>
            <a:xfrm>
              <a:off x="5627914" y="2035628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B266B0-CF41-4626-AEC1-56E8A2C95576}"/>
                </a:ext>
              </a:extLst>
            </p:cNvPr>
            <p:cNvSpPr/>
            <p:nvPr/>
          </p:nvSpPr>
          <p:spPr>
            <a:xfrm>
              <a:off x="6022521" y="203562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CB552F-DE60-4FEA-BA56-A8ED0CF1CB24}"/>
                </a:ext>
              </a:extLst>
            </p:cNvPr>
            <p:cNvSpPr/>
            <p:nvPr/>
          </p:nvSpPr>
          <p:spPr>
            <a:xfrm>
              <a:off x="6417128" y="203562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3FA531-6156-485F-98A6-ACB6B930E08F}"/>
                </a:ext>
              </a:extLst>
            </p:cNvPr>
            <p:cNvSpPr/>
            <p:nvPr/>
          </p:nvSpPr>
          <p:spPr>
            <a:xfrm>
              <a:off x="6772275" y="20359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8536DA-E7A2-4E72-8A3A-56BFD9BDE057}"/>
                </a:ext>
              </a:extLst>
            </p:cNvPr>
            <p:cNvSpPr/>
            <p:nvPr/>
          </p:nvSpPr>
          <p:spPr>
            <a:xfrm>
              <a:off x="7166882" y="203598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33D085-3CA1-4688-84D7-F25A5881978A}"/>
                </a:ext>
              </a:extLst>
            </p:cNvPr>
            <p:cNvSpPr/>
            <p:nvPr/>
          </p:nvSpPr>
          <p:spPr>
            <a:xfrm>
              <a:off x="7561489" y="203598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6946D5-2DCC-443A-BB72-2145C0D4B2DF}"/>
                </a:ext>
              </a:extLst>
            </p:cNvPr>
            <p:cNvSpPr/>
            <p:nvPr/>
          </p:nvSpPr>
          <p:spPr>
            <a:xfrm>
              <a:off x="6069432" y="329669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D4038D-54E0-478F-99B2-C9DAAECA052D}"/>
                </a:ext>
              </a:extLst>
            </p:cNvPr>
            <p:cNvSpPr/>
            <p:nvPr/>
          </p:nvSpPr>
          <p:spPr>
            <a:xfrm>
              <a:off x="5240903" y="348473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55DA59-E795-40EC-8718-983B25A55A6F}"/>
                </a:ext>
              </a:extLst>
            </p:cNvPr>
            <p:cNvSpPr/>
            <p:nvPr/>
          </p:nvSpPr>
          <p:spPr>
            <a:xfrm>
              <a:off x="5240903" y="328386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D85D82E-F722-46B3-A0EB-0363946E82C9}"/>
                </a:ext>
              </a:extLst>
            </p:cNvPr>
            <p:cNvSpPr/>
            <p:nvPr/>
          </p:nvSpPr>
          <p:spPr>
            <a:xfrm>
              <a:off x="5240903" y="2882125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C2D36-B85F-4F0B-BFFD-6035C143F9AD}"/>
                </a:ext>
              </a:extLst>
            </p:cNvPr>
            <p:cNvSpPr/>
            <p:nvPr/>
          </p:nvSpPr>
          <p:spPr>
            <a:xfrm>
              <a:off x="5240903" y="2681256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D0B33B-61B1-47F3-A198-A98B79F2D967}"/>
                </a:ext>
              </a:extLst>
            </p:cNvPr>
            <p:cNvSpPr/>
            <p:nvPr/>
          </p:nvSpPr>
          <p:spPr>
            <a:xfrm>
              <a:off x="5240903" y="3082994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010FED-9CC5-4611-A2AC-14AD3BEDCBD9}"/>
                </a:ext>
              </a:extLst>
            </p:cNvPr>
            <p:cNvSpPr/>
            <p:nvPr/>
          </p:nvSpPr>
          <p:spPr>
            <a:xfrm>
              <a:off x="5655275" y="328244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7307A4-D04C-4846-9EEC-4A4D6676AE8E}"/>
                </a:ext>
              </a:extLst>
            </p:cNvPr>
            <p:cNvSpPr/>
            <p:nvPr/>
          </p:nvSpPr>
          <p:spPr>
            <a:xfrm>
              <a:off x="5655275" y="308157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AE5525-C4D1-44B4-B94E-4834A4FAA55E}"/>
                </a:ext>
              </a:extLst>
            </p:cNvPr>
            <p:cNvSpPr/>
            <p:nvPr/>
          </p:nvSpPr>
          <p:spPr>
            <a:xfrm>
              <a:off x="5655275" y="267983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57219A8-263E-4767-9358-CFAD675964AB}"/>
                </a:ext>
              </a:extLst>
            </p:cNvPr>
            <p:cNvSpPr/>
            <p:nvPr/>
          </p:nvSpPr>
          <p:spPr>
            <a:xfrm>
              <a:off x="5655275" y="288070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341039-311E-48EF-8164-14EDEB47EFEA}"/>
                </a:ext>
              </a:extLst>
            </p:cNvPr>
            <p:cNvSpPr/>
            <p:nvPr/>
          </p:nvSpPr>
          <p:spPr>
            <a:xfrm>
              <a:off x="6069432" y="309582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02E9F42-6A23-4D92-B5C3-A756B0964761}"/>
                </a:ext>
              </a:extLst>
            </p:cNvPr>
            <p:cNvSpPr/>
            <p:nvPr/>
          </p:nvSpPr>
          <p:spPr>
            <a:xfrm>
              <a:off x="6069432" y="289495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FED3C1-3757-4434-ABE1-F54C1AA5E9DC}"/>
                </a:ext>
              </a:extLst>
            </p:cNvPr>
            <p:cNvSpPr/>
            <p:nvPr/>
          </p:nvSpPr>
          <p:spPr>
            <a:xfrm>
              <a:off x="6069432" y="2694089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1656DE-1E53-4905-A912-13C86B3E5ADD}"/>
                </a:ext>
              </a:extLst>
            </p:cNvPr>
            <p:cNvSpPr/>
            <p:nvPr/>
          </p:nvSpPr>
          <p:spPr>
            <a:xfrm>
              <a:off x="6483589" y="309582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A39047-DA81-4956-994F-9A7BAD1AD8B9}"/>
                </a:ext>
              </a:extLst>
            </p:cNvPr>
            <p:cNvSpPr/>
            <p:nvPr/>
          </p:nvSpPr>
          <p:spPr>
            <a:xfrm>
              <a:off x="6483589" y="289495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04A61BD-59D1-46B6-B4EB-700A239D9614}"/>
                </a:ext>
              </a:extLst>
            </p:cNvPr>
            <p:cNvSpPr/>
            <p:nvPr/>
          </p:nvSpPr>
          <p:spPr>
            <a:xfrm>
              <a:off x="6483589" y="26940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CEEA450-94B0-4A61-B4CF-092C1E206B16}"/>
                </a:ext>
              </a:extLst>
            </p:cNvPr>
            <p:cNvSpPr/>
            <p:nvPr/>
          </p:nvSpPr>
          <p:spPr>
            <a:xfrm>
              <a:off x="6881721" y="288070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4969F9-F252-48FE-9586-A83582D8C23E}"/>
                </a:ext>
              </a:extLst>
            </p:cNvPr>
            <p:cNvSpPr/>
            <p:nvPr/>
          </p:nvSpPr>
          <p:spPr>
            <a:xfrm>
              <a:off x="6881721" y="2679831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5239DE-605E-45CF-AA08-8BDE9E6F7A84}"/>
                </a:ext>
              </a:extLst>
            </p:cNvPr>
            <p:cNvSpPr/>
            <p:nvPr/>
          </p:nvSpPr>
          <p:spPr>
            <a:xfrm>
              <a:off x="7295878" y="268904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A84A87B-C623-4D89-9EC4-0FCFB0A5A5DD}"/>
              </a:ext>
            </a:extLst>
          </p:cNvPr>
          <p:cNvSpPr txBox="1"/>
          <p:nvPr/>
        </p:nvSpPr>
        <p:spPr>
          <a:xfrm>
            <a:off x="2019655" y="892421"/>
            <a:ext cx="508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Scheduled Task (process, thread)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E7D811-5445-42F6-AB44-C2E24DC709BB}"/>
              </a:ext>
            </a:extLst>
          </p:cNvPr>
          <p:cNvGrpSpPr/>
          <p:nvPr/>
        </p:nvGrpSpPr>
        <p:grpSpPr>
          <a:xfrm>
            <a:off x="2216958" y="1568508"/>
            <a:ext cx="394607" cy="532618"/>
            <a:chOff x="858610" y="2287173"/>
            <a:chExt cx="394607" cy="53261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07E8A4F-8894-474B-95DC-A14C024ED347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5F43B9D-80CF-4E36-80EB-665955C001FF}"/>
                </a:ext>
              </a:extLst>
            </p:cNvPr>
            <p:cNvCxnSpPr/>
            <p:nvPr/>
          </p:nvCxnSpPr>
          <p:spPr>
            <a:xfrm flipV="1">
              <a:off x="894277" y="228717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FE34EB-EBC3-449A-A71B-BD77D238D921}"/>
              </a:ext>
            </a:extLst>
          </p:cNvPr>
          <p:cNvGrpSpPr/>
          <p:nvPr/>
        </p:nvGrpSpPr>
        <p:grpSpPr>
          <a:xfrm>
            <a:off x="2414262" y="1568508"/>
            <a:ext cx="394607" cy="738664"/>
            <a:chOff x="1055914" y="2287173"/>
            <a:chExt cx="394607" cy="7386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032BD2-E704-40EC-B68A-7661C8216207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88A5BB1-6D8E-4C2D-9A5D-623372F52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14" y="2287173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6DFEDC3-5A43-467E-97CC-4D1A799286D6}"/>
              </a:ext>
            </a:extLst>
          </p:cNvPr>
          <p:cNvGrpSpPr/>
          <p:nvPr/>
        </p:nvGrpSpPr>
        <p:grpSpPr>
          <a:xfrm>
            <a:off x="2909562" y="1579394"/>
            <a:ext cx="394608" cy="521342"/>
            <a:chOff x="1551214" y="2298059"/>
            <a:chExt cx="394608" cy="52134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C89326E-193F-430F-8E3E-A64EC975917A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FBA4539-E08B-4665-8C28-E620A64822B5}"/>
                </a:ext>
              </a:extLst>
            </p:cNvPr>
            <p:cNvCxnSpPr/>
            <p:nvPr/>
          </p:nvCxnSpPr>
          <p:spPr>
            <a:xfrm flipV="1">
              <a:off x="1558308" y="2298059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89182CE-AD38-439B-A2AB-2F130153459C}"/>
              </a:ext>
            </a:extLst>
          </p:cNvPr>
          <p:cNvSpPr txBox="1"/>
          <p:nvPr/>
        </p:nvSpPr>
        <p:spPr>
          <a:xfrm>
            <a:off x="2186118" y="237910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</a:rPr>
              <a:t>arrivals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45EB1C1-7219-4304-BA66-4335C0C73651}"/>
              </a:ext>
            </a:extLst>
          </p:cNvPr>
          <p:cNvGrpSpPr/>
          <p:nvPr/>
        </p:nvGrpSpPr>
        <p:grpSpPr>
          <a:xfrm>
            <a:off x="3177485" y="1579394"/>
            <a:ext cx="396927" cy="727778"/>
            <a:chOff x="1819137" y="2298059"/>
            <a:chExt cx="396927" cy="72777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0729D27-0530-4238-9EF8-9A3E72EFBDF3}"/>
                </a:ext>
              </a:extLst>
            </p:cNvPr>
            <p:cNvSpPr/>
            <p:nvPr/>
          </p:nvSpPr>
          <p:spPr>
            <a:xfrm>
              <a:off x="1821457" y="2862551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73550A-87BB-46FD-A866-45FE9BBB97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9137" y="2298059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25079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B172-3BB2-478F-A685-7DCB1291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Round Robin (RR)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76D8-8BCE-4023-ADF8-CB3EA824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</a:t>
            </a:r>
            <a:r>
              <a:rPr lang="en-US" i="1" dirty="0"/>
              <a:t>N</a:t>
            </a:r>
            <a:r>
              <a:rPr lang="en-US" dirty="0"/>
              <a:t> processes gets ~1/</a:t>
            </a:r>
            <a:r>
              <a:rPr lang="en-US" i="1" dirty="0"/>
              <a:t>N</a:t>
            </a:r>
            <a:r>
              <a:rPr lang="en-US" dirty="0"/>
              <a:t> of CPU (in window)</a:t>
            </a:r>
          </a:p>
          <a:p>
            <a:pPr lvl="1"/>
            <a:r>
              <a:rPr lang="en-US" dirty="0"/>
              <a:t>With quantum length </a:t>
            </a:r>
            <a:r>
              <a:rPr lang="en-US" i="1" dirty="0"/>
              <a:t>Q </a:t>
            </a:r>
            <a:r>
              <a:rPr lang="en-US" dirty="0" err="1"/>
              <a:t>ms</a:t>
            </a:r>
            <a:r>
              <a:rPr lang="en-US" dirty="0"/>
              <a:t>, process waits at most</a:t>
            </a:r>
            <a:br>
              <a:rPr lang="en-US" dirty="0"/>
            </a:br>
            <a:r>
              <a:rPr lang="en-US" i="1" dirty="0"/>
              <a:t>(N-1)*Q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to run again</a:t>
            </a:r>
          </a:p>
          <a:p>
            <a:pPr lvl="1"/>
            <a:r>
              <a:rPr lang="en-US" dirty="0"/>
              <a:t>So a process can’t be kept waiting indefinitely</a:t>
            </a:r>
          </a:p>
          <a:p>
            <a:endParaRPr lang="en-US" dirty="0"/>
          </a:p>
          <a:p>
            <a:r>
              <a:rPr lang="en-US" dirty="0"/>
              <a:t>So RR is fair in terms of </a:t>
            </a:r>
            <a:r>
              <a:rPr lang="en-US" i="1" dirty="0"/>
              <a:t>waiting time</a:t>
            </a:r>
          </a:p>
          <a:p>
            <a:pPr lvl="1"/>
            <a:r>
              <a:rPr lang="en-US" dirty="0"/>
              <a:t>Not necessarily in terms of throughput…</a:t>
            </a:r>
          </a:p>
        </p:txBody>
      </p:sp>
    </p:spTree>
    <p:extLst>
      <p:ext uri="{BB962C8B-B14F-4D97-AF65-F5344CB8AC3E}">
        <p14:creationId xmlns:p14="http://schemas.microsoft.com/office/powerpoint/2010/main" val="1959501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2C20-A926-44D9-9A3F-B886BD3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Priority Scheduling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4D10-7492-40A0-88F9-911C8B69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1828800"/>
            <a:ext cx="10566400" cy="5105400"/>
          </a:xfrm>
        </p:spPr>
        <p:txBody>
          <a:bodyPr/>
          <a:lstStyle/>
          <a:p>
            <a:r>
              <a:rPr lang="en-US" dirty="0"/>
              <a:t>Recall: Priority Scheduler always runs the</a:t>
            </a:r>
            <a:br>
              <a:rPr lang="en-US" dirty="0"/>
            </a:br>
            <a:r>
              <a:rPr lang="en-US" dirty="0"/>
              <a:t>thread with highest priority</a:t>
            </a:r>
          </a:p>
          <a:p>
            <a:pPr lvl="1"/>
            <a:r>
              <a:rPr lang="en-US" dirty="0"/>
              <a:t>Low priority thread might never run!</a:t>
            </a:r>
          </a:p>
          <a:p>
            <a:pPr lvl="1"/>
            <a:r>
              <a:rPr lang="en-US" dirty="0"/>
              <a:t>Starvation…</a:t>
            </a:r>
          </a:p>
          <a:p>
            <a:pPr lvl="1"/>
            <a:endParaRPr lang="en-US" dirty="0"/>
          </a:p>
          <a:p>
            <a:r>
              <a:rPr lang="en-US" dirty="0"/>
              <a:t>But there are more serious problems as well…</a:t>
            </a:r>
          </a:p>
          <a:p>
            <a:pPr lvl="1"/>
            <a:r>
              <a:rPr lang="en-US" dirty="0"/>
              <a:t>Priority inversion: even high priority threads might become starved</a:t>
            </a:r>
          </a:p>
        </p:txBody>
      </p:sp>
      <p:cxnSp>
        <p:nvCxnSpPr>
          <p:cNvPr id="7" name="Straight Arrow Connector 6"/>
          <p:cNvCxnSpPr>
            <a:endCxn id="21" idx="1"/>
          </p:cNvCxnSpPr>
          <p:nvPr/>
        </p:nvCxnSpPr>
        <p:spPr bwMode="auto">
          <a:xfrm>
            <a:off x="10693400" y="1790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22" idx="1"/>
          </p:cNvCxnSpPr>
          <p:nvPr/>
        </p:nvCxnSpPr>
        <p:spPr bwMode="auto">
          <a:xfrm>
            <a:off x="10693400" y="2933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6578600" y="1600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78600" y="1981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78600" y="2362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578600" y="2743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83600" y="2743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817100" y="2743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483600" y="1600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817100" y="16129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7937500" y="29210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950200" y="1803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9385300" y="18034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9366250" y="29337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11125200" y="1600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125200" y="2743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4836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7950200" y="2184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8245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5660-DB25-46DB-A561-76802D1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SRTF and MLFQ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1C61-A6EC-4256-8400-8B99E188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946"/>
            <a:ext cx="10515600" cy="1771650"/>
          </a:xfrm>
        </p:spPr>
        <p:txBody>
          <a:bodyPr/>
          <a:lstStyle/>
          <a:p>
            <a:r>
              <a:rPr lang="en-US" dirty="0"/>
              <a:t>In SRTF, long jobs are starved in favor of short ones</a:t>
            </a:r>
          </a:p>
          <a:p>
            <a:pPr lvl="1"/>
            <a:r>
              <a:rPr lang="en-US" dirty="0"/>
              <a:t>Same fundamental problem as priority scheduling</a:t>
            </a:r>
          </a:p>
          <a:p>
            <a:r>
              <a:rPr lang="en-US" dirty="0"/>
              <a:t>MLFQ is an approximation of SRTF, so it suffers from the same problem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0A0CBF3-7574-4B20-BB94-99B7152D443E}"/>
              </a:ext>
            </a:extLst>
          </p:cNvPr>
          <p:cNvGrpSpPr>
            <a:grpSpLocks/>
          </p:cNvGrpSpPr>
          <p:nvPr/>
        </p:nvGrpSpPr>
        <p:grpSpPr bwMode="auto">
          <a:xfrm>
            <a:off x="2256597" y="914400"/>
            <a:ext cx="3657600" cy="2381267"/>
            <a:chOff x="1872" y="1392"/>
            <a:chExt cx="2016" cy="1233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6C43219A-09C9-48FD-8345-D9707BB70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B267772-DB2A-4ACB-97E1-3582ED7A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91526F2-AA20-4F8A-A790-4A793084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E5D1D2E-D7DB-4822-8B91-08C9B84724F4}"/>
              </a:ext>
            </a:extLst>
          </p:cNvPr>
          <p:cNvGrpSpPr>
            <a:grpSpLocks/>
          </p:cNvGrpSpPr>
          <p:nvPr/>
        </p:nvGrpSpPr>
        <p:grpSpPr bwMode="auto">
          <a:xfrm>
            <a:off x="5380797" y="1334517"/>
            <a:ext cx="3308350" cy="914400"/>
            <a:chOff x="3600" y="624"/>
            <a:chExt cx="2084" cy="576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28C7191-3B13-41C1-9AF6-D75A258C9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624"/>
              <a:ext cx="167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95CB6F2-F151-4E13-956F-775C56EDE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F75C0B1-CA2C-4E83-A317-92194C851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183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696A-A205-4AF6-AB66-00D9938A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5129-9C8F-4C27-B612-47F35C6A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446"/>
            <a:ext cx="10515600" cy="1267472"/>
          </a:xfrm>
        </p:spPr>
        <p:txBody>
          <a:bodyPr/>
          <a:lstStyle/>
          <a:p>
            <a:r>
              <a:rPr lang="en-US" b="1" dirty="0">
                <a:latin typeface="Gill Sans Light"/>
              </a:rPr>
              <a:t>At this point, which job does the scheduler choose?</a:t>
            </a:r>
          </a:p>
          <a:p>
            <a:r>
              <a:rPr lang="en-US" dirty="0">
                <a:latin typeface="Gill Sans Light"/>
              </a:rPr>
              <a:t>Job 3 (Highest priority)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82880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9671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64632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6159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4709263" y="182880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98590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4131207" y="207835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96716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4627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104" y="2248990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8051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6">
            <a:extLst>
              <a:ext uri="{FF2B5EF4-FFF2-40B4-BE49-F238E27FC236}">
                <a16:creationId xmlns:a16="http://schemas.microsoft.com/office/drawing/2014/main" id="{C27FFE68-F528-0D40-ABDA-59332FF3FF94}"/>
              </a:ext>
            </a:extLst>
          </p:cNvPr>
          <p:cNvSpPr txBox="1"/>
          <p:nvPr/>
        </p:nvSpPr>
        <p:spPr>
          <a:xfrm>
            <a:off x="6219579" y="3093362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223314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BDB5-B520-4343-B73D-4B98FB54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ACE7-222B-42C8-B197-0283E925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9338"/>
            <a:ext cx="10515600" cy="1722005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attempts to acquire lock held by Job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1952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2A6456-9E69-8044-83DE-128CC5B42A3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50C8F4-A9D0-3348-9E79-7DD60E769C5D}"/>
              </a:ext>
            </a:extLst>
          </p:cNvPr>
          <p:cNvSpPr txBox="1"/>
          <p:nvPr/>
        </p:nvSpPr>
        <p:spPr>
          <a:xfrm>
            <a:off x="6308776" y="17526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2709330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0D3E-D1D8-4CC1-8AFD-2BD591F0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AF1C-858E-4CA7-8FD9-79A0C4DD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2856"/>
            <a:ext cx="10515600" cy="1604963"/>
          </a:xfrm>
        </p:spPr>
        <p:txBody>
          <a:bodyPr/>
          <a:lstStyle/>
          <a:p>
            <a:r>
              <a:rPr lang="en-US" b="1" dirty="0">
                <a:latin typeface="Gill Sans Light"/>
              </a:rPr>
              <a:t>At this point, which job does the scheduler choose?</a:t>
            </a:r>
          </a:p>
          <a:p>
            <a:r>
              <a:rPr lang="en-US" dirty="0">
                <a:latin typeface="Gill Sans Light"/>
              </a:rPr>
              <a:t>Job 2 (Medium Priority)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Priority Inversion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644775" y="17994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644775" y="2267349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644775" y="2735265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4709263" y="273223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5294136" y="1555099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4117443" y="2969223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4709263" y="2267349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4131207" y="2516904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104" y="2219623"/>
            <a:ext cx="1318121" cy="131812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5700217" y="2878684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CC0E3752-6C65-AC45-A3E2-83B063187D63}"/>
              </a:ext>
            </a:extLst>
          </p:cNvPr>
          <p:cNvSpPr txBox="1"/>
          <p:nvPr/>
        </p:nvSpPr>
        <p:spPr>
          <a:xfrm>
            <a:off x="6280084" y="1524000"/>
            <a:ext cx="306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</a:rPr>
              <a:t>Blocked on Acquire</a:t>
            </a:r>
          </a:p>
        </p:txBody>
      </p:sp>
    </p:spTree>
    <p:extLst>
      <p:ext uri="{BB962C8B-B14F-4D97-AF65-F5344CB8AC3E}">
        <p14:creationId xmlns:p14="http://schemas.microsoft.com/office/powerpoint/2010/main" val="295113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48C1-C4A9-4923-BB4D-A895E66E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E8E4-2213-418F-A604-FF1C4DEC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2578125"/>
          </a:xfrm>
        </p:spPr>
        <p:txBody>
          <a:bodyPr/>
          <a:lstStyle/>
          <a:p>
            <a:r>
              <a:rPr lang="en-US" dirty="0"/>
              <a:t>Where high priority task is blocked waiting on low priority task</a:t>
            </a:r>
          </a:p>
          <a:p>
            <a:r>
              <a:rPr lang="en-US" dirty="0"/>
              <a:t>Low priority one </a:t>
            </a:r>
            <a:r>
              <a:rPr lang="en-US" b="1" i="1" dirty="0"/>
              <a:t>must</a:t>
            </a:r>
            <a:r>
              <a:rPr lang="en-US" dirty="0"/>
              <a:t> run for high priority to make progress</a:t>
            </a:r>
          </a:p>
          <a:p>
            <a:r>
              <a:rPr lang="en-US" dirty="0"/>
              <a:t>Medium priority task can starve a high priority one</a:t>
            </a:r>
          </a:p>
          <a:p>
            <a:endParaRPr lang="en-US" dirty="0"/>
          </a:p>
          <a:p>
            <a:r>
              <a:rPr lang="en-US" dirty="0"/>
              <a:t>When else might priority lead to starvation or “live lock”?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EBFA2A-EF84-1147-89AC-A6CA781DEACA}"/>
              </a:ext>
            </a:extLst>
          </p:cNvPr>
          <p:cNvGrpSpPr/>
          <p:nvPr/>
        </p:nvGrpSpPr>
        <p:grpSpPr>
          <a:xfrm>
            <a:off x="6592796" y="3779862"/>
            <a:ext cx="3231816" cy="1578683"/>
            <a:chOff x="5219981" y="4520217"/>
            <a:chExt cx="3231816" cy="1578683"/>
          </a:xfrm>
        </p:grpSpPr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1FCD314D-DC33-534F-B540-734718D9672B}"/>
                </a:ext>
              </a:extLst>
            </p:cNvPr>
            <p:cNvSpPr txBox="1"/>
            <p:nvPr/>
          </p:nvSpPr>
          <p:spPr>
            <a:xfrm>
              <a:off x="5606144" y="4898571"/>
              <a:ext cx="2084225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nsolas" panose="020B0609020204030204" pitchFamily="49" charset="0"/>
                </a:rPr>
                <a:t>lock.acquire</a:t>
              </a:r>
              <a:r>
                <a:rPr lang="en-US" dirty="0">
                  <a:latin typeface="Consolas" panose="020B0609020204030204" pitchFamily="49" charset="0"/>
                </a:rPr>
                <a:t>(…)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lock.release</a:t>
              </a:r>
              <a:r>
                <a:rPr lang="en-US" dirty="0">
                  <a:latin typeface="Consolas" panose="020B0609020204030204" pitchFamily="49" charset="0"/>
                </a:rPr>
                <a:t>(…)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50870BE5-9099-024D-8B03-C9A4EF646C88}"/>
                </a:ext>
              </a:extLst>
            </p:cNvPr>
            <p:cNvSpPr txBox="1"/>
            <p:nvPr/>
          </p:nvSpPr>
          <p:spPr>
            <a:xfrm>
              <a:off x="5219981" y="4520217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Gill Sans Light"/>
                </a:rPr>
                <a:t>Low Priority</a:t>
              </a:r>
            </a:p>
          </p:txBody>
        </p:sp>
        <p:sp>
          <p:nvSpPr>
            <p:cNvPr id="22" name="Left Arrow 7">
              <a:extLst>
                <a:ext uri="{FF2B5EF4-FFF2-40B4-BE49-F238E27FC236}">
                  <a16:creationId xmlns:a16="http://schemas.microsoft.com/office/drawing/2014/main" id="{A50FAB5F-98F4-6F40-B93F-AA691DA55C75}"/>
                </a:ext>
              </a:extLst>
            </p:cNvPr>
            <p:cNvSpPr/>
            <p:nvPr/>
          </p:nvSpPr>
          <p:spPr>
            <a:xfrm>
              <a:off x="7668025" y="5190217"/>
              <a:ext cx="783772" cy="33745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9D5AB-7BEC-A94A-A407-6EAB4820319E}"/>
              </a:ext>
            </a:extLst>
          </p:cNvPr>
          <p:cNvGrpSpPr/>
          <p:nvPr/>
        </p:nvGrpSpPr>
        <p:grpSpPr>
          <a:xfrm>
            <a:off x="1928475" y="3845177"/>
            <a:ext cx="3269191" cy="1334341"/>
            <a:chOff x="555660" y="4585532"/>
            <a:chExt cx="3269191" cy="1334341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69816CED-7EDA-C74C-9182-3E0963F7F7EF}"/>
                </a:ext>
              </a:extLst>
            </p:cNvPr>
            <p:cNvSpPr txBox="1"/>
            <p:nvPr/>
          </p:nvSpPr>
          <p:spPr>
            <a:xfrm>
              <a:off x="1360715" y="4996543"/>
              <a:ext cx="246413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nsolas" panose="020B0609020204030204" pitchFamily="49" charset="0"/>
                </a:rPr>
                <a:t>while (</a:t>
              </a:r>
              <a:r>
                <a:rPr lang="en-US" dirty="0" err="1">
                  <a:latin typeface="Consolas" panose="020B0609020204030204" pitchFamily="49" charset="0"/>
                </a:rPr>
                <a:t>try_lock</a:t>
              </a:r>
              <a:r>
                <a:rPr lang="en-US" dirty="0"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7BBF97DB-E4D8-2740-AC58-969DD01DF627}"/>
                </a:ext>
              </a:extLst>
            </p:cNvPr>
            <p:cNvSpPr txBox="1"/>
            <p:nvPr/>
          </p:nvSpPr>
          <p:spPr>
            <a:xfrm>
              <a:off x="947842" y="4585532"/>
              <a:ext cx="1721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latin typeface="Gill Sans Light"/>
                </a:rPr>
                <a:t>High Priority</a:t>
              </a:r>
            </a:p>
          </p:txBody>
        </p:sp>
        <p:sp>
          <p:nvSpPr>
            <p:cNvPr id="19" name="U-Turn Arrow 8">
              <a:extLst>
                <a:ext uri="{FF2B5EF4-FFF2-40B4-BE49-F238E27FC236}">
                  <a16:creationId xmlns:a16="http://schemas.microsoft.com/office/drawing/2014/main" id="{C396E400-D909-B94D-B157-2F077371C767}"/>
                </a:ext>
              </a:extLst>
            </p:cNvPr>
            <p:cNvSpPr/>
            <p:nvPr/>
          </p:nvSpPr>
          <p:spPr>
            <a:xfrm rot="16200000">
              <a:off x="619996" y="4973481"/>
              <a:ext cx="600983" cy="72965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851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4114800"/>
            <a:ext cx="8686800" cy="243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9906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04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One Solution: Priority Donation/Inheritance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772"/>
            <a:ext cx="10515600" cy="153657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temporarily grants Job 1 its “high priority”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22701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290617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58533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2755498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4709263" y="1822701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F5F037-E975-43D7-BF7F-A302E5A3F4B5}"/>
              </a:ext>
            </a:extLst>
          </p:cNvPr>
          <p:cNvCxnSpPr/>
          <p:nvPr/>
        </p:nvCxnSpPr>
        <p:spPr bwMode="auto">
          <a:xfrm>
            <a:off x="4117443" y="2992491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72256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2906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40172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104" y="2242891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155EE-3E70-4E7E-B88F-339D0FDD2C6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5700217" y="2901952"/>
            <a:ext cx="2528887" cy="8750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E8C16-F323-4B83-8184-612F498069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0217" y="2056659"/>
            <a:ext cx="2646858" cy="6416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3BDD9-8A77-4C26-8127-CC942A6066F6}"/>
              </a:ext>
            </a:extLst>
          </p:cNvPr>
          <p:cNvSpPr txBox="1"/>
          <p:nvPr/>
        </p:nvSpPr>
        <p:spPr>
          <a:xfrm>
            <a:off x="6308776" y="175260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400083900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C90-408E-4289-8465-84C82B1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One Solution: Priority Donation/Inheritance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7EE2-8944-43A1-986E-E7A9CCEE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8947"/>
            <a:ext cx="10515600" cy="146434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Job 3 temporarily grants Job 1 its “high priority”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6C0AE-0482-40A4-AD27-B206CE9D826E}"/>
              </a:ext>
            </a:extLst>
          </p:cNvPr>
          <p:cNvSpPr/>
          <p:nvPr/>
        </p:nvSpPr>
        <p:spPr bwMode="auto">
          <a:xfrm>
            <a:off x="2644775" y="1844644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FD28A-855E-43D0-8AE5-816B72B21EA3}"/>
              </a:ext>
            </a:extLst>
          </p:cNvPr>
          <p:cNvSpPr/>
          <p:nvPr/>
        </p:nvSpPr>
        <p:spPr bwMode="auto">
          <a:xfrm>
            <a:off x="2644775" y="2312560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5F6B-E43C-4C6D-A908-94CC9277F812}"/>
              </a:ext>
            </a:extLst>
          </p:cNvPr>
          <p:cNvSpPr/>
          <p:nvPr/>
        </p:nvSpPr>
        <p:spPr bwMode="auto">
          <a:xfrm>
            <a:off x="2644775" y="2780476"/>
            <a:ext cx="1486432" cy="467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7B9A6-CBBA-438F-A8C1-0583D56BE981}"/>
              </a:ext>
            </a:extLst>
          </p:cNvPr>
          <p:cNvSpPr/>
          <p:nvPr/>
        </p:nvSpPr>
        <p:spPr bwMode="auto">
          <a:xfrm>
            <a:off x="4709263" y="1841193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1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85DE-8B27-495F-A964-DA7102916541}"/>
              </a:ext>
            </a:extLst>
          </p:cNvPr>
          <p:cNvSpPr/>
          <p:nvPr/>
        </p:nvSpPr>
        <p:spPr bwMode="auto">
          <a:xfrm>
            <a:off x="5700217" y="1154917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3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C9A7F-B52C-4F7A-93B7-9A1931449AE1}"/>
              </a:ext>
            </a:extLst>
          </p:cNvPr>
          <p:cNvCxnSpPr/>
          <p:nvPr/>
        </p:nvCxnSpPr>
        <p:spPr bwMode="auto">
          <a:xfrm>
            <a:off x="4131207" y="2094199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1FEF3-D4AE-406F-87DF-B647F38600AE}"/>
              </a:ext>
            </a:extLst>
          </p:cNvPr>
          <p:cNvSpPr/>
          <p:nvPr/>
        </p:nvSpPr>
        <p:spPr bwMode="auto">
          <a:xfrm>
            <a:off x="4709263" y="2312560"/>
            <a:ext cx="990954" cy="46791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ea typeface="Gill Sans" charset="0"/>
                <a:cs typeface="Gill Sans" charset="0"/>
              </a:rPr>
              <a:t>Job </a:t>
            </a:r>
            <a:r>
              <a:rPr lang="en-US" sz="200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2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7D7B02-CAD7-4726-9B30-55B78825DB31}"/>
              </a:ext>
            </a:extLst>
          </p:cNvPr>
          <p:cNvCxnSpPr/>
          <p:nvPr/>
        </p:nvCxnSpPr>
        <p:spPr bwMode="auto">
          <a:xfrm>
            <a:off x="4131207" y="2562115"/>
            <a:ext cx="59182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lc="http://schemas.openxmlformats.org/drawingml/2006/lockedCanvas"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Graphic 23" descr="Lock">
            <a:extLst>
              <a:ext uri="{FF2B5EF4-FFF2-40B4-BE49-F238E27FC236}">
                <a16:creationId xmlns:a16="http://schemas.microsoft.com/office/drawing/2014/main" id="{15275D84-8F84-4C9F-BEF1-55912536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104" y="2264834"/>
            <a:ext cx="1318121" cy="13181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155EE-3E70-4E7E-B88F-339D0FDD2C6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700217" y="2075151"/>
            <a:ext cx="2528887" cy="84874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>
            <a:extLst>
              <a:ext uri="{FF2B5EF4-FFF2-40B4-BE49-F238E27FC236}">
                <a16:creationId xmlns:a16="http://schemas.microsoft.com/office/drawing/2014/main" id="{4D51F80C-9395-46A6-81DA-EE51ECDD812F}"/>
              </a:ext>
            </a:extLst>
          </p:cNvPr>
          <p:cNvSpPr txBox="1"/>
          <p:nvPr/>
        </p:nvSpPr>
        <p:spPr>
          <a:xfrm>
            <a:off x="6740941" y="1143000"/>
            <a:ext cx="306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Gill Sans Light"/>
              </a:rPr>
              <a:t>Blocked on Acquire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EF137-23FA-4B00-86F2-D92AB1EC95E0}"/>
              </a:ext>
            </a:extLst>
          </p:cNvPr>
          <p:cNvSpPr txBox="1"/>
          <p:nvPr/>
        </p:nvSpPr>
        <p:spPr>
          <a:xfrm>
            <a:off x="6515173" y="1901638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ill Sans Light"/>
                <a:cs typeface="Consolas" panose="020B0609020204030204" pitchFamily="49" charset="0"/>
              </a:rPr>
              <a:t>Release()</a:t>
            </a:r>
          </a:p>
        </p:txBody>
      </p:sp>
    </p:spTree>
    <p:extLst>
      <p:ext uri="{BB962C8B-B14F-4D97-AF65-F5344CB8AC3E}">
        <p14:creationId xmlns:p14="http://schemas.microsoft.com/office/powerpoint/2010/main" val="158004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20969"/>
            <a:ext cx="11455400" cy="6137031"/>
          </a:xfrm>
        </p:spPr>
        <p:txBody>
          <a:bodyPr>
            <a:normAutofit/>
          </a:bodyPr>
          <a:lstStyle/>
          <a:p>
            <a:r>
              <a:rPr lang="en-US" dirty="0"/>
              <a:t>July 4, 1997 – Pathfinder lands on Mars</a:t>
            </a:r>
          </a:p>
          <a:p>
            <a:pPr lvl="1"/>
            <a:r>
              <a:rPr lang="en-US" dirty="0"/>
              <a:t>First US Mars landing since Vikings in 1976; first rover</a:t>
            </a:r>
          </a:p>
          <a:p>
            <a:pPr lvl="1"/>
            <a:endParaRPr lang="en-US" dirty="0"/>
          </a:p>
          <a:p>
            <a:r>
              <a:rPr lang="en-US" dirty="0"/>
              <a:t>And then…a few days into mission…:</a:t>
            </a:r>
          </a:p>
          <a:p>
            <a:pPr lvl="1"/>
            <a:r>
              <a:rPr lang="en-US" dirty="0"/>
              <a:t>Multiple system resets occur to </a:t>
            </a:r>
            <a:r>
              <a:rPr lang="en-US" dirty="0" err="1"/>
              <a:t>realtime</a:t>
            </a:r>
            <a:r>
              <a:rPr lang="en-US" dirty="0"/>
              <a:t> OS (</a:t>
            </a:r>
            <a:r>
              <a:rPr lang="en-US" dirty="0" err="1"/>
              <a:t>VxWorks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System would reboot randomly, losing valuable time and progress</a:t>
            </a:r>
          </a:p>
          <a:p>
            <a:pPr lvl="1"/>
            <a:endParaRPr lang="en-US" dirty="0"/>
          </a:p>
          <a:p>
            <a:r>
              <a:rPr lang="en-US" dirty="0"/>
              <a:t>Problem? Priority Inversion!</a:t>
            </a:r>
          </a:p>
          <a:p>
            <a:pPr lvl="1"/>
            <a:r>
              <a:rPr lang="en-US" dirty="0"/>
              <a:t>Low priority task grabs </a:t>
            </a:r>
            <a:r>
              <a:rPr lang="en-US" dirty="0" err="1"/>
              <a:t>mutex</a:t>
            </a:r>
            <a:r>
              <a:rPr lang="en-US" dirty="0"/>
              <a:t> trying to </a:t>
            </a:r>
            <a:br>
              <a:rPr lang="en-US" dirty="0"/>
            </a:br>
            <a:r>
              <a:rPr lang="en-US" dirty="0"/>
              <a:t>communicate with high priority task: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watchdog detected lack of forward progress and invoked reset to safe state</a:t>
            </a:r>
          </a:p>
          <a:p>
            <a:pPr lvl="2"/>
            <a:r>
              <a:rPr lang="en-US" dirty="0"/>
              <a:t>High-priority data distribution task was supposed to complete with regular deadline</a:t>
            </a:r>
          </a:p>
          <a:p>
            <a:pPr lvl="2"/>
            <a:endParaRPr lang="en-US" dirty="0"/>
          </a:p>
          <a:p>
            <a:r>
              <a:rPr lang="en-US" dirty="0"/>
              <a:t>Original developers turned off priority donation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Martian Pathfinder Rover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0" y="777018"/>
            <a:ext cx="2363418" cy="196618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6324600" y="3581400"/>
            <a:ext cx="5257800" cy="990600"/>
            <a:chOff x="5702300" y="4686300"/>
            <a:chExt cx="6248400" cy="1169377"/>
          </a:xfrm>
        </p:grpSpPr>
        <p:sp>
          <p:nvSpPr>
            <p:cNvPr id="6" name="Rectangle 5"/>
            <p:cNvSpPr/>
            <p:nvPr/>
          </p:nvSpPr>
          <p:spPr bwMode="auto">
            <a:xfrm>
              <a:off x="5702300" y="4686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02300" y="5067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02300" y="54483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Priority 0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073900" y="5676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7073900" y="4914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7073900" y="52959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Rectangle 11"/>
            <p:cNvSpPr/>
            <p:nvPr/>
          </p:nvSpPr>
          <p:spPr bwMode="auto">
            <a:xfrm>
              <a:off x="7620000" y="5474677"/>
              <a:ext cx="4330700" cy="38100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/>
                </a:rPr>
                <a:t>ASI/MET collector</a:t>
              </a:r>
              <a:r>
                <a:rPr kumimoji="0" lang="en-US" sz="16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: grab lock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620000" y="5093676"/>
              <a:ext cx="4330700" cy="3810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Lots of random medium stuff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620000" y="4724400"/>
              <a:ext cx="4330700" cy="381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Data Distribution Task: needs 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546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C99-3B8E-4BCE-8C81-ADDC865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for Starvation: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196D-903B-4E8F-A37B-1EDA39BD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But priorities were a means, not an end</a:t>
            </a:r>
          </a:p>
          <a:p>
            <a:r>
              <a:rPr lang="en-US" dirty="0"/>
              <a:t>Our end goal was to serve a mix of CPU-bound, I/O bound, and Interactive jobs effectively on common hardware</a:t>
            </a:r>
          </a:p>
          <a:p>
            <a:pPr lvl="1"/>
            <a:r>
              <a:rPr lang="en-US" dirty="0"/>
              <a:t>Give the I/O bound ones enough CPU to issue their next file operation and wait (on those slow discs)</a:t>
            </a:r>
          </a:p>
          <a:p>
            <a:pPr lvl="1"/>
            <a:r>
              <a:rPr lang="en-US" dirty="0"/>
              <a:t>Give the interactive ones enough CPU to respond to an input and wait (on those slow humans)</a:t>
            </a:r>
          </a:p>
          <a:p>
            <a:pPr lvl="1"/>
            <a:r>
              <a:rPr lang="en-US" dirty="0"/>
              <a:t>Let the CPU bound ones grind away without too much disturbance</a:t>
            </a:r>
          </a:p>
        </p:txBody>
      </p:sp>
    </p:spTree>
    <p:extLst>
      <p:ext uri="{BB962C8B-B14F-4D97-AF65-F5344CB8AC3E}">
        <p14:creationId xmlns:p14="http://schemas.microsoft.com/office/powerpoint/2010/main" val="105633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Changing Landscape…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721344" y="873229"/>
            <a:ext cx="5893843" cy="4883647"/>
            <a:chOff x="2767" y="1426"/>
            <a:chExt cx="2710" cy="2189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Gill Sans Light"/>
                </a:rPr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426"/>
              <a:ext cx="792" cy="3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Computers</a:t>
              </a:r>
            </a:p>
            <a:p>
              <a:pPr eaLnBrk="0" hangingPunct="0"/>
              <a:r>
                <a:rPr lang="en-US" sz="2000" b="1" dirty="0">
                  <a:latin typeface="Gill Sans Light"/>
                </a:rPr>
                <a:t>Per Person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10</a:t>
              </a:r>
              <a:r>
                <a:rPr lang="en-US" sz="2000" b="1" baseline="30000">
                  <a:latin typeface="Gill Sans Light"/>
                </a:rPr>
                <a:t>3</a:t>
              </a:r>
              <a:r>
                <a:rPr lang="en-US" sz="2000" b="1">
                  <a:latin typeface="Gill Sans Light"/>
                </a:rPr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1:10</a:t>
              </a:r>
              <a:r>
                <a:rPr lang="en-US" sz="2000" b="1" baseline="30000" dirty="0">
                  <a:latin typeface="Gill Sans Light"/>
                </a:rPr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1978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8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Gill Sans Light"/>
                </a:rPr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1:10</a:t>
              </a:r>
              <a:r>
                <a:rPr lang="en-US" sz="2000" b="1" baseline="30000">
                  <a:latin typeface="Gill Sans Light"/>
                </a:rPr>
                <a:t>3</a:t>
              </a: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1699EAD4-1C3F-4139-A113-A84FC1B4547B}"/>
              </a:ext>
            </a:extLst>
          </p:cNvPr>
          <p:cNvGrpSpPr>
            <a:grpSpLocks/>
          </p:cNvGrpSpPr>
          <p:nvPr/>
        </p:nvGrpSpPr>
        <p:grpSpPr bwMode="auto">
          <a:xfrm>
            <a:off x="7803014" y="4811671"/>
            <a:ext cx="781050" cy="1096963"/>
            <a:chOff x="4992" y="3124"/>
            <a:chExt cx="492" cy="691"/>
          </a:xfrm>
        </p:grpSpPr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BF058DE4-9103-4F29-8EC2-917A7FCFE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08"/>
              <a:ext cx="492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 dirty="0">
                  <a:latin typeface="Gill Sans Light"/>
                </a:rPr>
                <a:t>Mote!</a:t>
              </a:r>
            </a:p>
          </p:txBody>
        </p:sp>
        <p:pic>
          <p:nvPicPr>
            <p:cNvPr id="34" name="Picture 9" descr="dots">
              <a:extLst>
                <a:ext uri="{FF2B5EF4-FFF2-40B4-BE49-F238E27FC236}">
                  <a16:creationId xmlns:a16="http://schemas.microsoft.com/office/drawing/2014/main" id="{D207A8E7-360F-42AA-9F04-75157D11A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206" y="3124"/>
              <a:ext cx="211" cy="260"/>
            </a:xfrm>
            <a:prstGeom prst="rect">
              <a:avLst/>
            </a:prstGeom>
            <a:noFill/>
          </p:spPr>
        </p:pic>
      </p:grpSp>
      <p:pic>
        <p:nvPicPr>
          <p:cNvPr id="35" name="Picture 3">
            <a:extLst>
              <a:ext uri="{FF2B5EF4-FFF2-40B4-BE49-F238E27FC236}">
                <a16:creationId xmlns:a16="http://schemas.microsoft.com/office/drawing/2014/main" id="{FE365BF6-594A-48A9-B078-E751D65F771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51781" y="1120612"/>
            <a:ext cx="1252243" cy="7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10018B-C7FD-47F0-9242-43E0008A9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993" y="4069229"/>
            <a:ext cx="467971" cy="493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929489-B9F1-47A2-B557-29F9AC3BC37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7032" y="1588995"/>
            <a:ext cx="133350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AB8D1F-E62B-494A-B5B1-6BAE3DB8D6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98978" y="2469404"/>
            <a:ext cx="864217" cy="822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B786B3-DE01-48A3-86E8-C9B1EDCB14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67431" y="3295925"/>
            <a:ext cx="583453" cy="5757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60093-309B-4D0E-A03A-7D5CA888A1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54619" y="3665819"/>
            <a:ext cx="540718" cy="48596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84FD5-35B5-48B3-88FA-5EA73C48FF56}"/>
              </a:ext>
            </a:extLst>
          </p:cNvPr>
          <p:cNvCxnSpPr/>
          <p:nvPr/>
        </p:nvCxnSpPr>
        <p:spPr>
          <a:xfrm>
            <a:off x="6086020" y="19475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A1874-FC17-4583-85C5-CBD37EE466A0}"/>
              </a:ext>
            </a:extLst>
          </p:cNvPr>
          <p:cNvCxnSpPr/>
          <p:nvPr/>
        </p:nvCxnSpPr>
        <p:spPr>
          <a:xfrm>
            <a:off x="6387832" y="26079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5DD88E-FB99-4306-862F-57817C6E44E4}"/>
              </a:ext>
            </a:extLst>
          </p:cNvPr>
          <p:cNvCxnSpPr/>
          <p:nvPr/>
        </p:nvCxnSpPr>
        <p:spPr>
          <a:xfrm flipV="1">
            <a:off x="7391878" y="3456642"/>
            <a:ext cx="696259" cy="5977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F975EE18-8172-42FB-8A4B-407C5EEF78DF}"/>
              </a:ext>
            </a:extLst>
          </p:cNvPr>
          <p:cNvSpPr/>
          <p:nvPr/>
        </p:nvSpPr>
        <p:spPr>
          <a:xfrm>
            <a:off x="7999722" y="838200"/>
            <a:ext cx="1722481" cy="1677147"/>
          </a:xfrm>
          <a:prstGeom prst="cloud">
            <a:avLst/>
          </a:prstGeom>
          <a:solidFill>
            <a:schemeClr val="accent1">
              <a:lumMod val="7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258417" y="2400190"/>
            <a:ext cx="289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/>
              </a:rPr>
              <a:t>Bell’s Law: New computer class every 10 years</a:t>
            </a:r>
          </a:p>
        </p:txBody>
      </p:sp>
      <p:sp>
        <p:nvSpPr>
          <p:cNvPr id="46" name="Rounded Rectangular Callout 52">
            <a:extLst>
              <a:ext uri="{FF2B5EF4-FFF2-40B4-BE49-F238E27FC236}">
                <a16:creationId xmlns:a16="http://schemas.microsoft.com/office/drawing/2014/main" id="{2DEE9904-AB45-4909-8510-B053CB1C9135}"/>
              </a:ext>
            </a:extLst>
          </p:cNvPr>
          <p:cNvSpPr/>
          <p:nvPr/>
        </p:nvSpPr>
        <p:spPr bwMode="auto">
          <a:xfrm>
            <a:off x="8446305" y="5477319"/>
            <a:ext cx="1905000" cy="838200"/>
          </a:xfrm>
          <a:prstGeom prst="wedgeRoundRectCallout">
            <a:avLst>
              <a:gd name="adj1" fmla="val -45887"/>
              <a:gd name="adj2" fmla="val -909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Gill Sans Light"/>
                <a:cs typeface="Helvetica"/>
              </a:rPr>
              <a:t>The Internet of Things!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4260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27976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1E06743-1856-47F4-85E1-278B5FEDD8AB}"/>
              </a:ext>
            </a:extLst>
          </p:cNvPr>
          <p:cNvSpPr/>
          <p:nvPr/>
        </p:nvSpPr>
        <p:spPr bwMode="auto">
          <a:xfrm>
            <a:off x="9712332" y="4245416"/>
            <a:ext cx="304800" cy="9906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2" y="1273616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Number crunching, Data Storage, Massive </a:t>
            </a:r>
            <a:r>
              <a:rPr lang="en-US" sz="1600" dirty="0" err="1">
                <a:latin typeface="Gill Sans Light"/>
              </a:rPr>
              <a:t>Inet</a:t>
            </a:r>
            <a:r>
              <a:rPr lang="en-US" sz="1600" dirty="0">
                <a:latin typeface="Gill Sans Light"/>
              </a:rPr>
              <a:t> Services,</a:t>
            </a:r>
          </a:p>
          <a:p>
            <a:r>
              <a:rPr lang="en-US" sz="1600" dirty="0">
                <a:latin typeface="Gill Sans Light"/>
              </a:rPr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178616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Productivity,</a:t>
            </a:r>
          </a:p>
          <a:p>
            <a:r>
              <a:rPr lang="en-US" sz="1600" dirty="0">
                <a:latin typeface="Gill Sans Light"/>
              </a:rPr>
              <a:t>Interactive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3FD829-0C79-42AC-AFD1-B73328F45500}"/>
              </a:ext>
            </a:extLst>
          </p:cNvPr>
          <p:cNvSpPr txBox="1"/>
          <p:nvPr/>
        </p:nvSpPr>
        <p:spPr>
          <a:xfrm>
            <a:off x="10080632" y="432161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Streaming from/to the physical world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B86084-5FD0-474B-A0B4-FB0B5C7D9D6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0347" y="4593143"/>
            <a:ext cx="540718" cy="456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DE51F8-E1EF-4652-B930-7D51C1E58F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77902" y="4974074"/>
            <a:ext cx="328530" cy="3285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7E81C6-0856-44D2-AD1C-CDED770A9B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32038" y="4737114"/>
            <a:ext cx="351694" cy="3516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19C7A9-1FFA-4024-9134-63308BAAEA0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841748" y="4410316"/>
            <a:ext cx="463487" cy="4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05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28-59A7-410F-BEB5-2428D34A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Landscape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A8C-B0B1-4AC4-A049-1137EAB2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Priority-based scheduling rooted in “time-sharing”</a:t>
            </a:r>
          </a:p>
          <a:p>
            <a:pPr lvl="1"/>
            <a:r>
              <a:rPr lang="en-US" dirty="0"/>
              <a:t>Allocating precious, limited resources across a diverse workload</a:t>
            </a:r>
          </a:p>
          <a:p>
            <a:pPr lvl="2"/>
            <a:r>
              <a:rPr lang="en-US" dirty="0"/>
              <a:t>CPU bound, vs interactive, vs I/O bound</a:t>
            </a:r>
          </a:p>
          <a:p>
            <a:r>
              <a:rPr lang="en-US" dirty="0"/>
              <a:t>80’s brought about personal computers, workstations, and servers on networks</a:t>
            </a:r>
          </a:p>
          <a:p>
            <a:pPr lvl="1"/>
            <a:r>
              <a:rPr lang="en-US" dirty="0"/>
              <a:t>Different machines of different types for different purposes</a:t>
            </a:r>
          </a:p>
          <a:p>
            <a:pPr lvl="1"/>
            <a:r>
              <a:rPr lang="en-US" dirty="0"/>
              <a:t>Shift to fairness and avoiding extremes (starvation)</a:t>
            </a:r>
          </a:p>
          <a:p>
            <a:r>
              <a:rPr lang="en-US" dirty="0"/>
              <a:t>90’s emergence of the web, rise of internet-based services, the data-center-is-the-computer</a:t>
            </a:r>
          </a:p>
          <a:p>
            <a:pPr lvl="1"/>
            <a:r>
              <a:rPr lang="en-US" dirty="0"/>
              <a:t>Server consolidation, massive clustered services, huge </a:t>
            </a:r>
            <a:r>
              <a:rPr lang="en-US" dirty="0" err="1"/>
              <a:t>flashcrowds</a:t>
            </a:r>
            <a:endParaRPr lang="en-US" dirty="0"/>
          </a:p>
          <a:p>
            <a:pPr lvl="1"/>
            <a:r>
              <a:rPr lang="en-US" dirty="0"/>
              <a:t>It’s about predictability, 95</a:t>
            </a:r>
            <a:r>
              <a:rPr lang="en-US" baseline="30000" dirty="0"/>
              <a:t>th</a:t>
            </a:r>
            <a:r>
              <a:rPr lang="en-US" dirty="0"/>
              <a:t> percentile performance guarantees</a:t>
            </a:r>
          </a:p>
        </p:txBody>
      </p:sp>
    </p:spTree>
    <p:extLst>
      <p:ext uri="{BB962C8B-B14F-4D97-AF65-F5344CB8AC3E}">
        <p14:creationId xmlns:p14="http://schemas.microsoft.com/office/powerpoint/2010/main" val="3447572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A01-9EB4-4A5D-BE16-8E714E92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0800"/>
            <a:ext cx="10363200" cy="1362075"/>
          </a:xfrm>
        </p:spPr>
        <p:txBody>
          <a:bodyPr/>
          <a:lstStyle/>
          <a:p>
            <a:r>
              <a:rPr lang="en-US" dirty="0"/>
              <a:t>Does prioritizing some jobs </a:t>
            </a:r>
            <a:r>
              <a:rPr lang="en-US" i="1" dirty="0"/>
              <a:t>necessarily</a:t>
            </a:r>
            <a:r>
              <a:rPr lang="en-US" dirty="0"/>
              <a:t> starve those that aren’t prioritized?</a:t>
            </a:r>
          </a:p>
        </p:txBody>
      </p:sp>
    </p:spTree>
    <p:extLst>
      <p:ext uri="{BB962C8B-B14F-4D97-AF65-F5344CB8AC3E}">
        <p14:creationId xmlns:p14="http://schemas.microsoft.com/office/powerpoint/2010/main" val="331338666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9688-D63A-4E6B-B68C-09D8A0F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Proportional-Share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ACC2-4E16-49F1-A34B-D3B01A18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Instead, we can share the CPU </a:t>
            </a:r>
            <a:r>
              <a:rPr lang="en-US" i="1" dirty="0"/>
              <a:t>proportionally</a:t>
            </a:r>
            <a:endParaRPr lang="en-US" dirty="0"/>
          </a:p>
          <a:p>
            <a:pPr lvl="1"/>
            <a:r>
              <a:rPr lang="en-US" dirty="0"/>
              <a:t>Give each job a share of the CPU according to its priority</a:t>
            </a:r>
          </a:p>
          <a:p>
            <a:pPr lvl="1"/>
            <a:r>
              <a:rPr lang="en-US" dirty="0"/>
              <a:t>Low-priority jobs get to run less often</a:t>
            </a:r>
          </a:p>
          <a:p>
            <a:pPr lvl="1"/>
            <a:r>
              <a:rPr lang="en-US" dirty="0"/>
              <a:t>But all jobs can at least make progress (no starvation)</a:t>
            </a:r>
          </a:p>
        </p:txBody>
      </p:sp>
    </p:spTree>
    <p:extLst>
      <p:ext uri="{BB962C8B-B14F-4D97-AF65-F5344CB8AC3E}">
        <p14:creationId xmlns:p14="http://schemas.microsoft.com/office/powerpoint/2010/main" val="604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935-B018-4F8F-8EF7-9DEC6DC9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DF51-3462-455F-8559-9FED5A48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29979"/>
            <a:ext cx="10800283" cy="214698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Given a set of jobs (the mix), provide each with a share of a resource</a:t>
            </a:r>
          </a:p>
          <a:p>
            <a:pPr lvl="1"/>
            <a:r>
              <a:rPr lang="en-US" dirty="0">
                <a:latin typeface="Gill Sans Light"/>
              </a:rPr>
              <a:t>e.g., 50% of the CPU for 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Job A</a:t>
            </a:r>
            <a:r>
              <a:rPr lang="en-US" dirty="0">
                <a:latin typeface="Gill Sans Light"/>
              </a:rPr>
              <a:t>, 30% for </a:t>
            </a:r>
            <a:r>
              <a:rPr lang="en-US" b="1" dirty="0">
                <a:solidFill>
                  <a:schemeClr val="accent5"/>
                </a:solidFill>
                <a:latin typeface="Gill Sans Light"/>
              </a:rPr>
              <a:t>Job B</a:t>
            </a:r>
            <a:r>
              <a:rPr lang="en-US" dirty="0">
                <a:latin typeface="Gill Sans Light"/>
              </a:rPr>
              <a:t>, and 20% for </a:t>
            </a:r>
            <a:r>
              <a:rPr lang="en-US" dirty="0">
                <a:highlight>
                  <a:srgbClr val="FFFF00"/>
                </a:highlight>
                <a:latin typeface="Gill Sans Light"/>
              </a:rPr>
              <a:t>Job C</a:t>
            </a:r>
          </a:p>
          <a:p>
            <a:r>
              <a:rPr lang="en-US" dirty="0">
                <a:latin typeface="Gill Sans Light"/>
              </a:rPr>
              <a:t>Idea: Give out tickets according to the proportion each should receive, </a:t>
            </a:r>
          </a:p>
          <a:p>
            <a:r>
              <a:rPr lang="en-US" dirty="0">
                <a:latin typeface="Gill Sans Light"/>
              </a:rPr>
              <a:t>Every quantum (tick): draw one at random, schedule that job (thread) to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B2612-29EF-554A-9C66-26F8141850F2}"/>
              </a:ext>
            </a:extLst>
          </p:cNvPr>
          <p:cNvCxnSpPr>
            <a:cxnSpLocks/>
          </p:cNvCxnSpPr>
          <p:nvPr/>
        </p:nvCxnSpPr>
        <p:spPr>
          <a:xfrm flipV="1">
            <a:off x="1676406" y="3559629"/>
            <a:ext cx="6193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EAD79EFB-EB0B-8543-9B9B-BED57067E2A4}"/>
              </a:ext>
            </a:extLst>
          </p:cNvPr>
          <p:cNvSpPr txBox="1"/>
          <p:nvPr/>
        </p:nvSpPr>
        <p:spPr>
          <a:xfrm>
            <a:off x="8066309" y="333838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ill Sans Light"/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DCE20-678F-AA4D-9B83-3F64812D9BB9}"/>
              </a:ext>
            </a:extLst>
          </p:cNvPr>
          <p:cNvSpPr/>
          <p:nvPr/>
        </p:nvSpPr>
        <p:spPr>
          <a:xfrm>
            <a:off x="188323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97E85-1D14-9444-9023-8212EDA65EB7}"/>
              </a:ext>
            </a:extLst>
          </p:cNvPr>
          <p:cNvSpPr/>
          <p:nvPr/>
        </p:nvSpPr>
        <p:spPr>
          <a:xfrm>
            <a:off x="235132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A141B-6070-2D4F-86E5-7C7AFD7000D4}"/>
              </a:ext>
            </a:extLst>
          </p:cNvPr>
          <p:cNvSpPr/>
          <p:nvPr/>
        </p:nvSpPr>
        <p:spPr>
          <a:xfrm>
            <a:off x="281940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E9C2E-208B-0A4F-B5EC-882BEBB257F4}"/>
              </a:ext>
            </a:extLst>
          </p:cNvPr>
          <p:cNvSpPr/>
          <p:nvPr/>
        </p:nvSpPr>
        <p:spPr>
          <a:xfrm>
            <a:off x="328749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8C53-7FC8-E847-A5C3-5101C65F6DC1}"/>
              </a:ext>
            </a:extLst>
          </p:cNvPr>
          <p:cNvSpPr/>
          <p:nvPr/>
        </p:nvSpPr>
        <p:spPr>
          <a:xfrm>
            <a:off x="375557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2A6C4-0638-774C-B6D8-E7DDBC0F9940}"/>
              </a:ext>
            </a:extLst>
          </p:cNvPr>
          <p:cNvSpPr/>
          <p:nvPr/>
        </p:nvSpPr>
        <p:spPr>
          <a:xfrm>
            <a:off x="422366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5E0B4-3548-5647-B99F-73684135892B}"/>
              </a:ext>
            </a:extLst>
          </p:cNvPr>
          <p:cNvSpPr/>
          <p:nvPr/>
        </p:nvSpPr>
        <p:spPr>
          <a:xfrm>
            <a:off x="469174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74181-E11E-1249-99DE-E468B40A971B}"/>
              </a:ext>
            </a:extLst>
          </p:cNvPr>
          <p:cNvSpPr/>
          <p:nvPr/>
        </p:nvSpPr>
        <p:spPr>
          <a:xfrm>
            <a:off x="515983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DE802-7531-F04A-B1D1-083A058299A7}"/>
              </a:ext>
            </a:extLst>
          </p:cNvPr>
          <p:cNvSpPr/>
          <p:nvPr/>
        </p:nvSpPr>
        <p:spPr>
          <a:xfrm>
            <a:off x="562791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9C296-BEDF-7443-8F1A-A203A7E1E7E7}"/>
              </a:ext>
            </a:extLst>
          </p:cNvPr>
          <p:cNvSpPr/>
          <p:nvPr/>
        </p:nvSpPr>
        <p:spPr>
          <a:xfrm>
            <a:off x="609600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6042B-400F-C54B-8D23-B16A30942086}"/>
              </a:ext>
            </a:extLst>
          </p:cNvPr>
          <p:cNvSpPr/>
          <p:nvPr/>
        </p:nvSpPr>
        <p:spPr>
          <a:xfrm>
            <a:off x="656408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6FD17-948A-3C4B-BF24-3B57810CC49A}"/>
              </a:ext>
            </a:extLst>
          </p:cNvPr>
          <p:cNvSpPr/>
          <p:nvPr/>
        </p:nvSpPr>
        <p:spPr>
          <a:xfrm>
            <a:off x="703217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119FA5C-B9C0-054F-A029-247F3E23EFD7}"/>
              </a:ext>
            </a:extLst>
          </p:cNvPr>
          <p:cNvSpPr/>
          <p:nvPr/>
        </p:nvSpPr>
        <p:spPr>
          <a:xfrm>
            <a:off x="1766214" y="3652155"/>
            <a:ext cx="234042" cy="3156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81E16-6242-1D42-99F4-57F1F7A1D3C3}"/>
              </a:ext>
            </a:extLst>
          </p:cNvPr>
          <p:cNvSpPr txBox="1"/>
          <p:nvPr/>
        </p:nvSpPr>
        <p:spPr>
          <a:xfrm>
            <a:off x="1881384" y="3207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 err="1">
                <a:latin typeface="Gill Sans Light"/>
              </a:rPr>
              <a:t>i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1AC14-D0D2-E048-89DF-CB8DCD4F0C28}"/>
              </a:ext>
            </a:extLst>
          </p:cNvPr>
          <p:cNvSpPr txBox="1"/>
          <p:nvPr/>
        </p:nvSpPr>
        <p:spPr>
          <a:xfrm>
            <a:off x="2274553" y="3213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>
                <a:latin typeface="Gill Sans Light"/>
              </a:rPr>
              <a:t>i+1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333C-4969-3249-B1B9-F60EE041CE85}"/>
              </a:ext>
            </a:extLst>
          </p:cNvPr>
          <p:cNvSpPr/>
          <p:nvPr/>
        </p:nvSpPr>
        <p:spPr>
          <a:xfrm>
            <a:off x="2446387" y="16771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4C219-217C-D340-8E73-C6179C6756D6}"/>
              </a:ext>
            </a:extLst>
          </p:cNvPr>
          <p:cNvSpPr/>
          <p:nvPr/>
        </p:nvSpPr>
        <p:spPr>
          <a:xfrm>
            <a:off x="2598787" y="18295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BF094-E597-5E49-A01B-11754C28B435}"/>
              </a:ext>
            </a:extLst>
          </p:cNvPr>
          <p:cNvSpPr/>
          <p:nvPr/>
        </p:nvSpPr>
        <p:spPr>
          <a:xfrm>
            <a:off x="2751187" y="19819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976E5E-97C6-314E-9A80-A45DFD8EE869}"/>
              </a:ext>
            </a:extLst>
          </p:cNvPr>
          <p:cNvSpPr/>
          <p:nvPr/>
        </p:nvSpPr>
        <p:spPr>
          <a:xfrm>
            <a:off x="2903587" y="21343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F8C213-40CD-9F45-99F0-7EAB0592ABD4}"/>
              </a:ext>
            </a:extLst>
          </p:cNvPr>
          <p:cNvSpPr/>
          <p:nvPr/>
        </p:nvSpPr>
        <p:spPr>
          <a:xfrm>
            <a:off x="3055987" y="22867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4B999C-2D3E-DE4E-94AA-81FFCF36A5DC}"/>
              </a:ext>
            </a:extLst>
          </p:cNvPr>
          <p:cNvSpPr/>
          <p:nvPr/>
        </p:nvSpPr>
        <p:spPr>
          <a:xfrm>
            <a:off x="3199314" y="16771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7C2CF4-902B-9047-BC5B-BCD77EFA1686}"/>
              </a:ext>
            </a:extLst>
          </p:cNvPr>
          <p:cNvSpPr/>
          <p:nvPr/>
        </p:nvSpPr>
        <p:spPr>
          <a:xfrm>
            <a:off x="3351714" y="18295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96EAD6-BDDD-D44D-A2DD-1A09221D8616}"/>
              </a:ext>
            </a:extLst>
          </p:cNvPr>
          <p:cNvSpPr/>
          <p:nvPr/>
        </p:nvSpPr>
        <p:spPr>
          <a:xfrm>
            <a:off x="3504114" y="19819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505C7-7BB1-4349-AA3C-367C241C4B22}"/>
              </a:ext>
            </a:extLst>
          </p:cNvPr>
          <p:cNvSpPr/>
          <p:nvPr/>
        </p:nvSpPr>
        <p:spPr>
          <a:xfrm>
            <a:off x="1862003" y="16876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E4FF1-9F17-1B4B-A8FF-05A814957E14}"/>
              </a:ext>
            </a:extLst>
          </p:cNvPr>
          <p:cNvSpPr/>
          <p:nvPr/>
        </p:nvSpPr>
        <p:spPr>
          <a:xfrm>
            <a:off x="2014403" y="18400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F6539F-AFF5-4716-8799-F55BAB44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21" y="852171"/>
            <a:ext cx="1530011" cy="214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2016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D230-0DAA-4754-B409-DE1E2128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24D0-2256-4993-A6FA-E48DD0C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848" y="1825625"/>
            <a:ext cx="6854951" cy="4351338"/>
          </a:xfrm>
        </p:spPr>
        <p:txBody>
          <a:bodyPr/>
          <a:lstStyle/>
          <a:p>
            <a:r>
              <a:rPr lang="en-US" dirty="0"/>
              <a:t>E.g., Given two jobs A and B of same run time (# Qs) that are each supposed to receive 50%, </a:t>
            </a:r>
          </a:p>
          <a:p>
            <a:pPr marL="0" indent="0">
              <a:buNone/>
            </a:pPr>
            <a:r>
              <a:rPr lang="en-US" dirty="0"/>
              <a:t>      U = finish time of first / finish time of last</a:t>
            </a:r>
          </a:p>
          <a:p>
            <a:r>
              <a:rPr lang="en-US" dirty="0"/>
              <a:t>As a function of run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61D7C-75FC-4E39-B97B-C7ECDF8E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2" y="1825625"/>
            <a:ext cx="3519715" cy="32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180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363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Response time is what the user sees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Better </a:t>
            </a:r>
            <a:r>
              <a:rPr lang="en-US" altLang="ko-KR" i="1" dirty="0">
                <a:ea typeface="굴림" panose="020B0600000101010101" pitchFamily="34" charset="-127"/>
              </a:rPr>
              <a:t>average</a:t>
            </a:r>
            <a:r>
              <a:rPr lang="en-US" altLang="ko-KR" dirty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dirty="0">
                <a:ea typeface="굴림" panose="020B0600000101010101" pitchFamily="34" charset="-127"/>
              </a:rPr>
              <a:t>less</a:t>
            </a:r>
            <a:r>
              <a:rPr lang="en-US" altLang="ko-KR" dirty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Deterministic proportional fair sharing</a:t>
                </a:r>
              </a:p>
              <a:p>
                <a:endParaRPr lang="en-US" dirty="0"/>
              </a:p>
              <a:p>
                <a:r>
                  <a:rPr lang="en-US" dirty="0"/>
                  <a:t>“Stride” of each job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larger your share of tickets, the smaller your stride</a:t>
                </a:r>
              </a:p>
              <a:p>
                <a:pPr lvl="1"/>
                <a:r>
                  <a:rPr lang="en-US" dirty="0"/>
                  <a:t>Ex: W = 10,000,  A=100 tickets, B=50, C=250</a:t>
                </a:r>
              </a:p>
              <a:p>
                <a:pPr lvl="1"/>
                <a:r>
                  <a:rPr lang="en-US" dirty="0"/>
                  <a:t>A stride: 100, B: 200, C: 40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Each job as a “pass” counter . Scheduler: pick job with lowest </a:t>
                </a:r>
                <a:r>
                  <a:rPr lang="en-US" i="1" dirty="0"/>
                  <a:t>pass</a:t>
                </a:r>
                <a:r>
                  <a:rPr lang="en-US" dirty="0"/>
                  <a:t>, runs it, add its </a:t>
                </a:r>
                <a:r>
                  <a:rPr lang="en-US" i="1" dirty="0"/>
                  <a:t>stride</a:t>
                </a:r>
                <a:r>
                  <a:rPr lang="en-US" dirty="0"/>
                  <a:t> to its </a:t>
                </a:r>
                <a:r>
                  <a:rPr lang="en-US" i="1" dirty="0"/>
                  <a:t>pass</a:t>
                </a:r>
              </a:p>
              <a:p>
                <a:endParaRPr lang="en-US" i="1" dirty="0"/>
              </a:p>
              <a:p>
                <a:r>
                  <a:rPr lang="en-US" dirty="0"/>
                  <a:t>Low-stride jobs (lots of tickets) run more often</a:t>
                </a:r>
              </a:p>
              <a:p>
                <a:pPr lvl="1"/>
                <a:r>
                  <a:rPr lang="en-US" dirty="0"/>
                  <a:t>Job with twice the tickets gets to run twice as often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8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01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A3B6-6B5A-4D49-92A8-6A479E8E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 = 10,000,  A=200 tickets, B=100 tickets, C=50 tickets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Strides: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1F40A-1ABA-435C-B111-A8A1DBC46A2A}"/>
              </a:ext>
            </a:extLst>
          </p:cNvPr>
          <p:cNvSpPr/>
          <p:nvPr/>
        </p:nvSpPr>
        <p:spPr>
          <a:xfrm>
            <a:off x="6324600" y="1685692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64C33-F563-4258-A686-D683F86D4880}"/>
              </a:ext>
            </a:extLst>
          </p:cNvPr>
          <p:cNvSpPr/>
          <p:nvPr/>
        </p:nvSpPr>
        <p:spPr>
          <a:xfrm>
            <a:off x="2962364" y="1686586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47145-8B5C-4267-B764-CCACD410CC86}"/>
              </a:ext>
            </a:extLst>
          </p:cNvPr>
          <p:cNvSpPr/>
          <p:nvPr/>
        </p:nvSpPr>
        <p:spPr>
          <a:xfrm>
            <a:off x="4648200" y="1684798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ED648-12FE-459D-8907-B51A566FE277}"/>
              </a:ext>
            </a:extLst>
          </p:cNvPr>
          <p:cNvSpPr txBox="1"/>
          <p:nvPr/>
        </p:nvSpPr>
        <p:spPr>
          <a:xfrm>
            <a:off x="1415323" y="3282434"/>
            <a:ext cx="146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"/>
              </a:rPr>
              <a:t>Schedule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1E2DA8-53DA-49CA-BF4D-43C738FBDCDA}"/>
              </a:ext>
            </a:extLst>
          </p:cNvPr>
          <p:cNvSpPr/>
          <p:nvPr/>
        </p:nvSpPr>
        <p:spPr>
          <a:xfrm>
            <a:off x="2627084" y="3267220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94D9D-BB0C-40B0-86D1-889910BFA871}"/>
              </a:ext>
            </a:extLst>
          </p:cNvPr>
          <p:cNvSpPr/>
          <p:nvPr/>
        </p:nvSpPr>
        <p:spPr>
          <a:xfrm>
            <a:off x="2598601" y="4693840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D20797-CDB1-4383-8564-0C9F35DEE476}"/>
              </a:ext>
            </a:extLst>
          </p:cNvPr>
          <p:cNvSpPr/>
          <p:nvPr/>
        </p:nvSpPr>
        <p:spPr>
          <a:xfrm>
            <a:off x="2600050" y="5143456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5C3C2B-B225-47DD-B139-E0F3FAC023EA}"/>
              </a:ext>
            </a:extLst>
          </p:cNvPr>
          <p:cNvSpPr/>
          <p:nvPr/>
        </p:nvSpPr>
        <p:spPr>
          <a:xfrm>
            <a:off x="3698055" y="4693840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100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0260E-FABB-4F3C-A8CA-41AC0337C899}"/>
              </a:ext>
            </a:extLst>
          </p:cNvPr>
          <p:cNvSpPr/>
          <p:nvPr/>
        </p:nvSpPr>
        <p:spPr>
          <a:xfrm>
            <a:off x="3699504" y="5143456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18BBD3-35C6-43AA-9669-5FFBD0491E9D}"/>
              </a:ext>
            </a:extLst>
          </p:cNvPr>
          <p:cNvSpPr/>
          <p:nvPr/>
        </p:nvSpPr>
        <p:spPr>
          <a:xfrm>
            <a:off x="3723817" y="3272300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5EF8D-EECE-4BFF-A993-90EF073F4B31}"/>
              </a:ext>
            </a:extLst>
          </p:cNvPr>
          <p:cNvSpPr/>
          <p:nvPr/>
        </p:nvSpPr>
        <p:spPr>
          <a:xfrm>
            <a:off x="4817829" y="4706178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150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246775-6417-40BE-981B-71268B8767DD}"/>
              </a:ext>
            </a:extLst>
          </p:cNvPr>
          <p:cNvSpPr/>
          <p:nvPr/>
        </p:nvSpPr>
        <p:spPr>
          <a:xfrm>
            <a:off x="4839960" y="5143456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8217E-FC85-4C80-9934-013CA71512AD}"/>
              </a:ext>
            </a:extLst>
          </p:cNvPr>
          <p:cNvSpPr/>
          <p:nvPr/>
        </p:nvSpPr>
        <p:spPr>
          <a:xfrm>
            <a:off x="4792236" y="3279046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6A9E9-EDBB-4BAF-A6ED-DB79763FF232}"/>
              </a:ext>
            </a:extLst>
          </p:cNvPr>
          <p:cNvSpPr/>
          <p:nvPr/>
        </p:nvSpPr>
        <p:spPr>
          <a:xfrm>
            <a:off x="5873736" y="4706178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20546-7DDD-4160-A436-D680F3A59CAD}"/>
              </a:ext>
            </a:extLst>
          </p:cNvPr>
          <p:cNvSpPr/>
          <p:nvPr/>
        </p:nvSpPr>
        <p:spPr>
          <a:xfrm>
            <a:off x="5888976" y="5133261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CBF634-B4FF-4DF2-A962-F653B9FA4F8F}"/>
              </a:ext>
            </a:extLst>
          </p:cNvPr>
          <p:cNvSpPr/>
          <p:nvPr/>
        </p:nvSpPr>
        <p:spPr>
          <a:xfrm>
            <a:off x="5879178" y="3279046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150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AE1FFF-82B1-4EA6-9B38-A80923A30544}"/>
              </a:ext>
            </a:extLst>
          </p:cNvPr>
          <p:cNvSpPr/>
          <p:nvPr/>
        </p:nvSpPr>
        <p:spPr>
          <a:xfrm>
            <a:off x="6912423" y="4706213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60490B-5BB7-44B3-9FE1-1FF65CEE6DE0}"/>
              </a:ext>
            </a:extLst>
          </p:cNvPr>
          <p:cNvSpPr/>
          <p:nvPr/>
        </p:nvSpPr>
        <p:spPr>
          <a:xfrm>
            <a:off x="6927663" y="5133296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7834A-98DC-4F82-8711-7516D3740672}"/>
              </a:ext>
            </a:extLst>
          </p:cNvPr>
          <p:cNvSpPr/>
          <p:nvPr/>
        </p:nvSpPr>
        <p:spPr>
          <a:xfrm>
            <a:off x="6906086" y="3279045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55D11-5CFE-4667-8C52-009328B38FCD}"/>
              </a:ext>
            </a:extLst>
          </p:cNvPr>
          <p:cNvSpPr/>
          <p:nvPr/>
        </p:nvSpPr>
        <p:spPr>
          <a:xfrm>
            <a:off x="7979214" y="5133261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56DE59-B56B-4BD2-A5D0-48DC99510201}"/>
              </a:ext>
            </a:extLst>
          </p:cNvPr>
          <p:cNvSpPr/>
          <p:nvPr/>
        </p:nvSpPr>
        <p:spPr>
          <a:xfrm>
            <a:off x="7973772" y="4706178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B872F4-D6A8-4895-BE44-21A1A20E1A10}"/>
              </a:ext>
            </a:extLst>
          </p:cNvPr>
          <p:cNvSpPr/>
          <p:nvPr/>
        </p:nvSpPr>
        <p:spPr>
          <a:xfrm>
            <a:off x="7922834" y="3285215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3AF870-4B13-46D5-BEB4-4413EF47EFC0}"/>
              </a:ext>
            </a:extLst>
          </p:cNvPr>
          <p:cNvSpPr/>
          <p:nvPr/>
        </p:nvSpPr>
        <p:spPr>
          <a:xfrm>
            <a:off x="8990522" y="4716339"/>
            <a:ext cx="671285" cy="323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BC157B-573B-4A7A-AEA3-CFEB45B516C0}"/>
              </a:ext>
            </a:extLst>
          </p:cNvPr>
          <p:cNvSpPr/>
          <p:nvPr/>
        </p:nvSpPr>
        <p:spPr>
          <a:xfrm>
            <a:off x="8985079" y="5141634"/>
            <a:ext cx="676727" cy="325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300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F4F406-4D8F-4F17-84B0-8A139454E88B}"/>
              </a:ext>
            </a:extLst>
          </p:cNvPr>
          <p:cNvSpPr/>
          <p:nvPr/>
        </p:nvSpPr>
        <p:spPr>
          <a:xfrm>
            <a:off x="9004334" y="3285215"/>
            <a:ext cx="676727" cy="325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200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274604-D8D2-49D9-BA8D-C779E7C2F4A5}"/>
              </a:ext>
            </a:extLst>
          </p:cNvPr>
          <p:cNvSpPr txBox="1"/>
          <p:nvPr/>
        </p:nvSpPr>
        <p:spPr>
          <a:xfrm>
            <a:off x="954581" y="4641146"/>
            <a:ext cx="146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ill Sans"/>
              </a:rPr>
              <a:t>Ready Queue</a:t>
            </a:r>
          </a:p>
        </p:txBody>
      </p:sp>
    </p:spTree>
    <p:extLst>
      <p:ext uri="{BB962C8B-B14F-4D97-AF65-F5344CB8AC3E}">
        <p14:creationId xmlns:p14="http://schemas.microsoft.com/office/powerpoint/2010/main" val="2750037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12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Goal: Each process gets an equal share of CPU</a:t>
                </a:r>
              </a:p>
              <a:p>
                <a:pPr lvl="1"/>
                <a:r>
                  <a:rPr lang="en-US" i="1" dirty="0">
                    <a:latin typeface="Gill Sans Light"/>
                  </a:rPr>
                  <a:t>N</a:t>
                </a:r>
                <a:r>
                  <a:rPr lang="en-US" dirty="0">
                    <a:latin typeface="Gill Sans Light"/>
                  </a:rPr>
                  <a:t> threads “simultaneously” execute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CPU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The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model</a:t>
                </a:r>
                <a:r>
                  <a:rPr lang="en-US" dirty="0">
                    <a:latin typeface="Gill Sans Light"/>
                  </a:rPr>
                  <a:t> is somewhat like simultaneous multithreading – each thread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the cycles 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In general, can’t do this with real hardware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OS needs to give out full CPU in time slices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Thus, we must use something to keep the threads roughly in sync with one another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  <a:blipFill>
                <a:blip r:embed="rId3"/>
                <a:stretch>
                  <a:fillRect l="-116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704517" y="762000"/>
            <a:ext cx="4294187" cy="3124200"/>
            <a:chOff x="921546" y="1650801"/>
            <a:chExt cx="4294187" cy="3124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CE0FA7-909E-4F68-A7E8-B5B0EC7D5D31}"/>
                </a:ext>
              </a:extLst>
            </p:cNvPr>
            <p:cNvSpPr txBox="1"/>
            <p:nvPr/>
          </p:nvSpPr>
          <p:spPr>
            <a:xfrm>
              <a:off x="1734847" y="1650801"/>
              <a:ext cx="30785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 Light"/>
                </a:rPr>
                <a:t>Model: “Perfectly” subdivided CPU: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850CDD-EA78-4212-9CF5-0DB013325EC9}"/>
                </a:ext>
              </a:extLst>
            </p:cNvPr>
            <p:cNvGrpSpPr/>
            <p:nvPr/>
          </p:nvGrpSpPr>
          <p:grpSpPr>
            <a:xfrm>
              <a:off x="921546" y="2518547"/>
              <a:ext cx="4294187" cy="2256454"/>
              <a:chOff x="4333981" y="4158641"/>
              <a:chExt cx="4294187" cy="225645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EC34E6A-BCFA-4ED3-A830-7B238152C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75" y="6415094"/>
                <a:ext cx="32146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D5C5ADD-7E3B-4243-9843-9F69E3EB3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75" y="4158641"/>
                <a:ext cx="0" cy="22564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2F9E6B-B43D-4BA1-9592-FE1952211E4C}"/>
                  </a:ext>
                </a:extLst>
              </p:cNvPr>
              <p:cNvSpPr txBox="1"/>
              <p:nvPr/>
            </p:nvSpPr>
            <p:spPr>
              <a:xfrm rot="5400000">
                <a:off x="3445049" y="5064497"/>
                <a:ext cx="223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Gill Sans Light"/>
                  </a:rPr>
                  <a:t>CPU Time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7037D-DE33-421A-A0BD-1194A8C02EF2}"/>
                  </a:ext>
                </a:extLst>
              </p:cNvPr>
              <p:cNvSpPr/>
              <p:nvPr/>
            </p:nvSpPr>
            <p:spPr>
              <a:xfrm>
                <a:off x="4979223" y="4843463"/>
                <a:ext cx="707190" cy="155734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E092B-B6A3-4C80-BDDA-5D59B296211A}"/>
                  </a:ext>
                </a:extLst>
              </p:cNvPr>
              <p:cNvSpPr/>
              <p:nvPr/>
            </p:nvSpPr>
            <p:spPr>
              <a:xfrm>
                <a:off x="5979373" y="4843462"/>
                <a:ext cx="707190" cy="1557344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E6AC74-1869-4E02-88E5-F63B607A731C}"/>
                  </a:ext>
                </a:extLst>
              </p:cNvPr>
              <p:cNvSpPr/>
              <p:nvPr/>
            </p:nvSpPr>
            <p:spPr>
              <a:xfrm>
                <a:off x="6979523" y="4843462"/>
                <a:ext cx="707190" cy="1557344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857775" y="4829174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455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CCE4-2F94-4F2B-BBF1-F8317B7B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2" y="761999"/>
            <a:ext cx="8872311" cy="46728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Basic Idea: track CPU time per thread</a:t>
            </a:r>
          </a:p>
          <a:p>
            <a:endParaRPr lang="en-US" dirty="0">
              <a:solidFill>
                <a:srgbClr val="FF0000"/>
              </a:solidFill>
              <a:latin typeface="Gill Sans Light"/>
            </a:endParaRPr>
          </a:p>
          <a:p>
            <a:r>
              <a:rPr lang="en-US" b="1" dirty="0">
                <a:latin typeface="Gill Sans Light"/>
              </a:rPr>
              <a:t>Scheduling Decision:</a:t>
            </a:r>
          </a:p>
          <a:p>
            <a:pPr lvl="1"/>
            <a:r>
              <a:rPr lang="en-US" sz="2400" dirty="0">
                <a:latin typeface="Gill Sans Light"/>
              </a:rPr>
              <a:t>“Repair” illusion of complete fairness</a:t>
            </a:r>
          </a:p>
          <a:p>
            <a:pPr lvl="1"/>
            <a:r>
              <a:rPr lang="en-US" sz="2400" dirty="0">
                <a:latin typeface="Gill Sans Light"/>
              </a:rPr>
              <a:t>Choose thread with minimum CPU time</a:t>
            </a:r>
          </a:p>
          <a:p>
            <a:pPr lvl="1"/>
            <a:r>
              <a:rPr lang="en-US" sz="2400" dirty="0">
                <a:latin typeface="Gill Sans Light"/>
              </a:rPr>
              <a:t>Closely related to Fair Queueing</a:t>
            </a:r>
          </a:p>
          <a:p>
            <a:pPr marL="457200" lvl="1" indent="0">
              <a:buNone/>
            </a:pPr>
            <a:endParaRPr lang="en-US" sz="2400" dirty="0">
              <a:latin typeface="Gill Sans Light"/>
            </a:endParaRPr>
          </a:p>
          <a:p>
            <a:r>
              <a:rPr lang="en-US" sz="2600" dirty="0">
                <a:latin typeface="Gill Sans Light"/>
              </a:rPr>
              <a:t>Use red-black tree for this…</a:t>
            </a:r>
            <a:endParaRPr lang="en-US" sz="2400" dirty="0">
              <a:latin typeface="Gill Sans Light"/>
            </a:endParaRPr>
          </a:p>
          <a:p>
            <a:pPr lvl="1"/>
            <a:r>
              <a:rPr lang="en-US" sz="2400" dirty="0">
                <a:latin typeface="Gill Sans Light"/>
              </a:rPr>
              <a:t>O(log N) to add/remove threads, where N is number of threads</a:t>
            </a:r>
          </a:p>
          <a:p>
            <a:pPr marL="457200" lvl="1" indent="0">
              <a:buNone/>
            </a:pPr>
            <a:endParaRPr lang="en-US" sz="24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Sleeping threads don’t advance their CPU time, so they get a boost when they wake up again…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Light"/>
              </a:rPr>
              <a:t>Get interactivity automatically!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0FAAC-57FB-4D12-BC8A-2DF7E8EF06BC}"/>
              </a:ext>
            </a:extLst>
          </p:cNvPr>
          <p:cNvSpPr/>
          <p:nvPr/>
        </p:nvSpPr>
        <p:spPr>
          <a:xfrm>
            <a:off x="9205741" y="2668399"/>
            <a:ext cx="1002082" cy="152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6200" y="762000"/>
            <a:ext cx="4307071" cy="3214057"/>
            <a:chOff x="7696200" y="932182"/>
            <a:chExt cx="4307071" cy="3214057"/>
          </a:xfrm>
        </p:grpSpPr>
        <p:grpSp>
          <p:nvGrpSpPr>
            <p:cNvPr id="4" name="Group 3"/>
            <p:cNvGrpSpPr/>
            <p:nvPr/>
          </p:nvGrpSpPr>
          <p:grpSpPr>
            <a:xfrm>
              <a:off x="7696200" y="1889785"/>
              <a:ext cx="4307071" cy="2256454"/>
              <a:chOff x="7388122" y="1219200"/>
              <a:chExt cx="4307071" cy="22564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850CDD-EA78-4212-9CF5-0DB013325EC9}"/>
                  </a:ext>
                </a:extLst>
              </p:cNvPr>
              <p:cNvGrpSpPr/>
              <p:nvPr/>
            </p:nvGrpSpPr>
            <p:grpSpPr>
              <a:xfrm>
                <a:off x="7388122" y="1219200"/>
                <a:ext cx="3750052" cy="2256454"/>
                <a:chOff x="4322386" y="4158641"/>
                <a:chExt cx="3750052" cy="2256454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EC34E6A-BCFA-4ED3-A830-7B238152C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7775" y="6415094"/>
                  <a:ext cx="321466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1D5C5ADD-7E3B-4243-9843-9F69E3EB3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75" y="4158641"/>
                  <a:ext cx="0" cy="22564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2F9E6B-B43D-4BA1-9592-FE1952211E4C}"/>
                    </a:ext>
                  </a:extLst>
                </p:cNvPr>
                <p:cNvSpPr txBox="1"/>
                <p:nvPr/>
              </p:nvSpPr>
              <p:spPr>
                <a:xfrm rot="5400000">
                  <a:off x="3529878" y="4982492"/>
                  <a:ext cx="2046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Gill Sans Light"/>
                    </a:rPr>
                    <a:t>CPU Time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C7037D-DE33-421A-A0BD-1194A8C02EF2}"/>
                    </a:ext>
                  </a:extLst>
                </p:cNvPr>
                <p:cNvSpPr/>
                <p:nvPr/>
              </p:nvSpPr>
              <p:spPr>
                <a:xfrm>
                  <a:off x="4979223" y="4207568"/>
                  <a:ext cx="707190" cy="21932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3CE092B-B6A3-4C80-BDDA-5D59B296211A}"/>
                    </a:ext>
                  </a:extLst>
                </p:cNvPr>
                <p:cNvSpPr/>
                <p:nvPr/>
              </p:nvSpPr>
              <p:spPr>
                <a:xfrm>
                  <a:off x="5979373" y="5300868"/>
                  <a:ext cx="707190" cy="1099937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2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0E6AC74-1869-4E02-88E5-F63B607A731C}"/>
                    </a:ext>
                  </a:extLst>
                </p:cNvPr>
                <p:cNvSpPr/>
                <p:nvPr/>
              </p:nvSpPr>
              <p:spPr>
                <a:xfrm>
                  <a:off x="6979523" y="4843462"/>
                  <a:ext cx="707190" cy="1557344"/>
                </a:xfrm>
                <a:prstGeom prst="rect">
                  <a:avLst/>
                </a:prstGeom>
                <a:solidFill>
                  <a:srgbClr val="00AE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7924800" y="1897282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/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>
                      <a:latin typeface="Gill Sans Light"/>
                    </a:rPr>
                    <a:t>CFS: Average rate of execution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2400" b="0" dirty="0">
                      <a:latin typeface="Gill Sans Light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blipFill>
                  <a:blip r:embed="rId4"/>
                  <a:stretch>
                    <a:fillRect l="-3168" t="-4348" r="-3960" b="-5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7930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F6A-B7DE-426A-9EF1-376F32E4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896600" cy="5105400"/>
          </a:xfrm>
        </p:spPr>
        <p:txBody>
          <a:bodyPr>
            <a:normAutofit/>
          </a:bodyPr>
          <a:lstStyle/>
          <a:p>
            <a:r>
              <a:rPr lang="en-US" dirty="0"/>
              <a:t>In addition to fairness, we want </a:t>
            </a:r>
            <a:r>
              <a:rPr lang="en-US" b="1" dirty="0"/>
              <a:t>low response time </a:t>
            </a:r>
            <a:r>
              <a:rPr lang="en-US" dirty="0"/>
              <a:t>and starvation freedom</a:t>
            </a:r>
            <a:endParaRPr lang="en-US" b="1" dirty="0"/>
          </a:p>
          <a:p>
            <a:pPr lvl="1"/>
            <a:r>
              <a:rPr lang="en-US" dirty="0"/>
              <a:t>Make sure that everyone gets to run at least a bit!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Constraint 1: </a:t>
            </a:r>
            <a:r>
              <a:rPr lang="en-US" i="1" dirty="0"/>
              <a:t>Target Latency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Period of time over which every process gets service</a:t>
            </a:r>
          </a:p>
          <a:p>
            <a:pPr lvl="1"/>
            <a:r>
              <a:rPr lang="en-US" sz="2000" dirty="0"/>
              <a:t>Quanta = </a:t>
            </a:r>
            <a:r>
              <a:rPr lang="en-US" sz="2000" dirty="0" err="1"/>
              <a:t>Target_Latency</a:t>
            </a:r>
            <a:r>
              <a:rPr lang="en-US" sz="2000" dirty="0"/>
              <a:t> / 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4 Processes</a:t>
            </a:r>
          </a:p>
          <a:p>
            <a:pPr lvl="1"/>
            <a:r>
              <a:rPr lang="en-US" sz="2000" dirty="0"/>
              <a:t>Each process gets 5ms time slice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sz="2000" dirty="0"/>
              <a:t>Each process gets </a:t>
            </a:r>
            <a:r>
              <a:rPr lang="en-US" sz="2000" dirty="0">
                <a:solidFill>
                  <a:srgbClr val="FF0000"/>
                </a:solidFill>
              </a:rPr>
              <a:t>0.1ms</a:t>
            </a:r>
            <a:r>
              <a:rPr lang="en-US" sz="2000" dirty="0"/>
              <a:t> time slice  (!!!)</a:t>
            </a:r>
          </a:p>
          <a:p>
            <a:pPr lvl="1"/>
            <a:r>
              <a:rPr lang="en-US" sz="2000" dirty="0"/>
              <a:t>Recall Round-Robin: large context switching overhead if slice gets to small</a:t>
            </a:r>
          </a:p>
          <a:p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Responsiveness/Starvation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2251160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831-CCF9-4DF5-8C07-14C254F5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ED19-101B-41ED-9EBC-1522A288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150600" cy="5105400"/>
          </a:xfrm>
        </p:spPr>
        <p:txBody>
          <a:bodyPr/>
          <a:lstStyle/>
          <a:p>
            <a:r>
              <a:rPr lang="en-US" dirty="0"/>
              <a:t>Goal: Throughput</a:t>
            </a:r>
          </a:p>
          <a:p>
            <a:pPr lvl="1"/>
            <a:r>
              <a:rPr lang="en-US" dirty="0"/>
              <a:t>Avoid excessive overhead</a:t>
            </a:r>
          </a:p>
          <a:p>
            <a:r>
              <a:rPr lang="en-US" dirty="0"/>
              <a:t>Constraint 2: Minimum Granularity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Minimum length of any time slice</a:t>
            </a:r>
          </a:p>
          <a:p>
            <a:pPr lvl="1"/>
            <a:endParaRPr lang="en-US" dirty="0"/>
          </a:p>
          <a:p>
            <a:r>
              <a:rPr lang="en-US" dirty="0"/>
              <a:t>Target Latency 20 </a:t>
            </a:r>
            <a:r>
              <a:rPr lang="en-US" dirty="0" err="1"/>
              <a:t>ms</a:t>
            </a:r>
            <a:r>
              <a:rPr lang="en-US" dirty="0"/>
              <a:t>, Minimum Granularity 1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dirty="0"/>
              <a:t>Each process gets 1 </a:t>
            </a:r>
            <a:r>
              <a:rPr lang="en-US" dirty="0" err="1"/>
              <a:t>ms</a:t>
            </a:r>
            <a:r>
              <a:rPr lang="en-US" dirty="0"/>
              <a:t> time slice</a:t>
            </a:r>
          </a:p>
        </p:txBody>
      </p:sp>
    </p:spTree>
    <p:extLst>
      <p:ext uri="{BB962C8B-B14F-4D97-AF65-F5344CB8AC3E}">
        <p14:creationId xmlns:p14="http://schemas.microsoft.com/office/powerpoint/2010/main" val="2337131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75E7-D45E-4C51-9717-9B71F340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Priority in Unix – Being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EF4E-4606-41EB-9212-EABD7DE8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26800" cy="5105400"/>
          </a:xfrm>
        </p:spPr>
        <p:txBody>
          <a:bodyPr/>
          <a:lstStyle/>
          <a:p>
            <a:r>
              <a:rPr lang="en-US" dirty="0"/>
              <a:t>The industrial operating systems of the 60s and 70’s provided priority to enforced desired usage policies.</a:t>
            </a:r>
          </a:p>
          <a:p>
            <a:pPr lvl="1"/>
            <a:r>
              <a:rPr lang="en-US" dirty="0"/>
              <a:t>When it was being developed at Berkeley, instead it provided ways to “be nice”.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nice</a:t>
            </a:r>
            <a:r>
              <a:rPr lang="en-US" dirty="0"/>
              <a:t> values range from -20 to 19</a:t>
            </a:r>
          </a:p>
          <a:p>
            <a:pPr lvl="1"/>
            <a:r>
              <a:rPr lang="en-US" dirty="0"/>
              <a:t>Negative values are “not nice”</a:t>
            </a:r>
          </a:p>
          <a:p>
            <a:pPr lvl="1"/>
            <a:r>
              <a:rPr lang="en-US" dirty="0"/>
              <a:t>If you wanted to let your friends get more time, you would nice up your job</a:t>
            </a:r>
          </a:p>
          <a:p>
            <a:pPr lvl="1"/>
            <a:endParaRPr lang="en-US" dirty="0"/>
          </a:p>
          <a:p>
            <a:r>
              <a:rPr lang="en-US" dirty="0"/>
              <a:t>Scheduler puts higher nice-value tasks (lower priority) to sleep more …</a:t>
            </a:r>
          </a:p>
          <a:p>
            <a:pPr lvl="1"/>
            <a:r>
              <a:rPr lang="en-US" dirty="0"/>
              <a:t>In O(1) scheduler, this translated fairly directly to priority (and time slice)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How does this idea translate to CFS?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Change the rate of CPU cycles given to threads to change relative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02E-528F-4205-9918-2807488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to we achieve proportional fair sharing?</a:t>
                </a:r>
              </a:p>
              <a:p>
                <a:pPr lvl="1"/>
                <a:r>
                  <a:rPr lang="en-US" dirty="0"/>
                  <a:t>Allow different threads to have different </a:t>
                </a:r>
                <a:r>
                  <a:rPr lang="en-US" i="1" dirty="0"/>
                  <a:t>rates</a:t>
                </a:r>
                <a:r>
                  <a:rPr lang="en-US" dirty="0"/>
                  <a:t> of execution (cycles/time)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 weights! Key Idea: Assign a weight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to each process </a:t>
                </a:r>
                <a:r>
                  <a:rPr lang="en-US" i="1" dirty="0"/>
                  <a:t>I </a:t>
                </a:r>
                <a:r>
                  <a:rPr lang="en-US" dirty="0"/>
                  <a:t>to compute the switching quanta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Basic equal share: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Share: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Reuse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nice</a:t>
                </a:r>
                <a:r>
                  <a:rPr lang="en-US" dirty="0"/>
                  <a:t> value to reflect share, rather than priority,</a:t>
                </a:r>
              </a:p>
              <a:p>
                <a:pPr lvl="1"/>
                <a:r>
                  <a:rPr lang="en-US" dirty="0"/>
                  <a:t>Remember that lower nice value </a:t>
                </a:r>
                <a:r>
                  <a:rPr lang="en-US" dirty="0">
                    <a:sym typeface="Symbol" panose="05050102010706020507" pitchFamily="18" charset="2"/>
                  </a:rPr>
                  <a:t> higher priority</a:t>
                </a:r>
                <a:endParaRPr lang="en-US" dirty="0"/>
              </a:p>
              <a:p>
                <a:pPr lvl="1"/>
                <a:r>
                  <a:rPr lang="en-US" dirty="0"/>
                  <a:t>CFS uses nice values to scale weights exponentially: Weight=1024/(1.25)</a:t>
                </a:r>
                <a:r>
                  <a:rPr lang="en-US" baseline="30000" dirty="0"/>
                  <a:t>nice</a:t>
                </a:r>
              </a:p>
              <a:p>
                <a:pPr lvl="1"/>
                <a:endParaRPr lang="en-US" baseline="30000" dirty="0"/>
              </a:p>
              <a:p>
                <a:r>
                  <a:rPr lang="en-US" dirty="0">
                    <a:sym typeface="Symbol" panose="05050102010706020507" pitchFamily="18" charset="2"/>
                  </a:rPr>
                  <a:t>So, we use “Virtual Runtime” instead of CPU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  <a:blipFill>
                <a:blip r:embed="rId3"/>
                <a:stretch>
                  <a:fillRect l="-1004" t="-2824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41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5105400"/>
          </a:xfrm>
        </p:spPr>
        <p:txBody>
          <a:bodyPr/>
          <a:lstStyle/>
          <a:p>
            <a:r>
              <a:rPr lang="en-US" dirty="0"/>
              <a:t>Target Latency = 20ms</a:t>
            </a:r>
          </a:p>
          <a:p>
            <a:r>
              <a:rPr lang="en-US" dirty="0"/>
              <a:t>Minimum Granularity = 1ms</a:t>
            </a:r>
          </a:p>
          <a:p>
            <a:endParaRPr lang="en-US" dirty="0"/>
          </a:p>
          <a:p>
            <a:r>
              <a:rPr lang="en-US" dirty="0"/>
              <a:t>Example: Two CPU-Bound Threads</a:t>
            </a:r>
          </a:p>
          <a:p>
            <a:pPr lvl="1"/>
            <a:r>
              <a:rPr lang="en-US" dirty="0"/>
              <a:t>Thread A has weight 1</a:t>
            </a:r>
          </a:p>
          <a:p>
            <a:pPr lvl="1"/>
            <a:r>
              <a:rPr lang="en-US" dirty="0"/>
              <a:t>Thread B has weight 4</a:t>
            </a:r>
          </a:p>
          <a:p>
            <a:pPr lvl="1"/>
            <a:endParaRPr lang="en-US" dirty="0"/>
          </a:p>
          <a:p>
            <a:r>
              <a:rPr lang="en-US" dirty="0"/>
              <a:t>Time slice for A? 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slice for B? 16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4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ACA1-641A-4BEE-A1CD-C09C73B5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3581-6F7F-4911-8F5C-3F158630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070933"/>
            <a:ext cx="11523496" cy="2558466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Track a thread's </a:t>
            </a:r>
            <a:r>
              <a:rPr lang="en-US" i="1" dirty="0">
                <a:latin typeface="Gill Sans Light"/>
              </a:rPr>
              <a:t>virtual</a:t>
            </a:r>
            <a:r>
              <a:rPr lang="en-US" dirty="0">
                <a:latin typeface="Gill Sans Light"/>
              </a:rPr>
              <a:t> runtime rather than its true physical runtime</a:t>
            </a:r>
          </a:p>
          <a:p>
            <a:pPr lvl="1"/>
            <a:r>
              <a:rPr lang="en-US" dirty="0">
                <a:latin typeface="Gill Sans Light"/>
              </a:rPr>
              <a:t>Higher weight: Virtual runtime increases more slowly</a:t>
            </a:r>
          </a:p>
          <a:p>
            <a:pPr lvl="1"/>
            <a:r>
              <a:rPr lang="en-US" dirty="0">
                <a:latin typeface="Gill Sans Light"/>
              </a:rPr>
              <a:t>Lower weight: Virtual runtime increases more quickly</a:t>
            </a:r>
          </a:p>
          <a:p>
            <a:endParaRPr lang="en-US" dirty="0">
              <a:latin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0262" y="1295400"/>
            <a:ext cx="5023538" cy="2256454"/>
            <a:chOff x="5965751" y="928721"/>
            <a:chExt cx="5023538" cy="22564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7774626" y="318517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626" y="92872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5965751" y="1537559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Virtual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7933187" y="1906999"/>
              <a:ext cx="707190" cy="126812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9296400" y="1905000"/>
              <a:ext cx="707190" cy="126812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062" y="1295400"/>
            <a:ext cx="5513667" cy="2256454"/>
            <a:chOff x="253423" y="1066800"/>
            <a:chExt cx="5513667" cy="225645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2062298" y="3323253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298" y="1066800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253423" y="1675638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Physical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2220859" y="1484404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3584072" y="2854005"/>
              <a:ext cx="707190" cy="4572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5EC12-EA9F-4C40-B994-796BFFEE27A2}"/>
                </a:ext>
              </a:extLst>
            </p:cNvPr>
            <p:cNvSpPr txBox="1"/>
            <p:nvPr/>
          </p:nvSpPr>
          <p:spPr>
            <a:xfrm>
              <a:off x="2916326" y="1096726"/>
              <a:ext cx="1787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16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B</a:t>
              </a:r>
              <a:r>
                <a:rPr lang="en-US" sz="2800" b="1" i="1" dirty="0">
                  <a:latin typeface="Gill Sans Light"/>
                </a:rPr>
                <a:t>=4)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932C1-E718-42B7-A503-219F3B840E04}"/>
                </a:ext>
              </a:extLst>
            </p:cNvPr>
            <p:cNvSpPr txBox="1"/>
            <p:nvPr/>
          </p:nvSpPr>
          <p:spPr>
            <a:xfrm>
              <a:off x="4179796" y="2377787"/>
              <a:ext cx="1587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4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A</a:t>
              </a:r>
              <a:r>
                <a:rPr lang="en-US" sz="2800" b="1" i="1" dirty="0">
                  <a:latin typeface="Gill Sans Light"/>
                </a:rPr>
                <a:t>=1)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13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666750"/>
            <a:ext cx="103632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1800" dirty="0">
                <a:ea typeface="굴림" panose="020B0600000101010101" pitchFamily="34" charset="-127"/>
              </a:rPr>
              <a:t>	</a:t>
            </a:r>
            <a:r>
              <a:rPr lang="en-US" altLang="ko-KR" sz="1800" u="sng" dirty="0">
                <a:ea typeface="굴림" panose="020B0600000101010101" pitchFamily="34" charset="-127"/>
              </a:rPr>
              <a:t>Process</a:t>
            </a:r>
            <a:r>
              <a:rPr lang="en-US" altLang="ko-KR" sz="1800" dirty="0">
                <a:ea typeface="굴림" panose="020B0600000101010101" pitchFamily="34" charset="-127"/>
              </a:rPr>
              <a:t>		</a:t>
            </a:r>
            <a:r>
              <a:rPr lang="en-US" altLang="ko-KR" sz="1800" u="sng" dirty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>
                <a:ea typeface="굴림" panose="020B0600000101010101" pitchFamily="34" charset="-127"/>
              </a:rPr>
            </a:br>
            <a:r>
              <a:rPr lang="en-US" altLang="ko-KR" sz="1800" i="1" dirty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800" dirty="0">
                <a:ea typeface="굴림" panose="020B0600000101010101" pitchFamily="34" charset="-127"/>
              </a:rPr>
              <a:t>53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800" dirty="0">
                <a:ea typeface="굴림" panose="020B0600000101010101" pitchFamily="34" charset="-127"/>
              </a:rPr>
              <a:t>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800" dirty="0">
                <a:ea typeface="굴림" panose="020B0600000101010101" pitchFamily="34" charset="-127"/>
              </a:rPr>
              <a:t>68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800" dirty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Waiting time for 	</a:t>
            </a:r>
            <a:r>
              <a:rPr lang="en-US" altLang="ko-KR" dirty="0">
                <a:ea typeface="굴림" panose="020B0600000101010101" pitchFamily="34" charset="-127"/>
              </a:rPr>
              <a:t>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=(68-20)+(112-88)=72							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=(20-0)=20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r>
              <a:rPr lang="en-US" altLang="ko-KR" dirty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4</a:t>
            </a:r>
            <a:r>
              <a:rPr lang="en-US" altLang="ko-KR" dirty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= (125+28+153+112)/4 = 104½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0" y="2286000"/>
            <a:ext cx="908050" cy="976312"/>
            <a:chOff x="2895600" y="2452688"/>
            <a:chExt cx="908050" cy="976312"/>
          </a:xfrm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1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895600" y="30622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365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07402" y="2286000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3362" y="2286000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37364" y="2286000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1366" y="2286000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65368" y="2286000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29368" y="2286000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Example of 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6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ACA1-641A-4BEE-A1CD-C09C73B5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3581-6F7F-4911-8F5C-3F158630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30831"/>
            <a:ext cx="11523496" cy="33963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Scheduler’s Decisions are based on Virtual CPU Time</a:t>
            </a:r>
          </a:p>
          <a:p>
            <a:endParaRPr lang="en-US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/>
              <a:t>Use of Red-Black tree to hold all runnable processes as sorted on </a:t>
            </a:r>
            <a:r>
              <a:rPr lang="en-US" dirty="0" err="1"/>
              <a:t>vruntime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O(1) time to find next thread to run (top of heap!)</a:t>
            </a:r>
          </a:p>
          <a:p>
            <a:pPr lvl="1"/>
            <a:r>
              <a:rPr lang="en-US" dirty="0"/>
              <a:t>O(log N) time to perform insertions/deletions </a:t>
            </a:r>
          </a:p>
          <a:p>
            <a:pPr lvl="2"/>
            <a:r>
              <a:rPr lang="en-US" dirty="0"/>
              <a:t>Cash the item at far left (item with earliest </a:t>
            </a:r>
            <a:r>
              <a:rPr lang="en-US" dirty="0" err="1"/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ready to schedule, grab version with smallest </a:t>
            </a:r>
            <a:r>
              <a:rPr lang="en-US" dirty="0" err="1"/>
              <a:t>vruntime</a:t>
            </a:r>
            <a:r>
              <a:rPr lang="en-US" dirty="0"/>
              <a:t> (which will be item at the far left).</a:t>
            </a:r>
          </a:p>
          <a:p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951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Scheduler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787886"/>
              </p:ext>
            </p:extLst>
          </p:nvPr>
        </p:nvGraphicFramePr>
        <p:xfrm>
          <a:off x="2152650" y="1143000"/>
          <a:ext cx="7886700" cy="5222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 Care About: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Then Choose: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CPU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Avg.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I/O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(CPU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Linux 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8802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– Wait Time to Get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Round Robin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Meeting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EDF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79631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Favoring Important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2502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(1 of 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4300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 Goals: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Response Time (e.g. for human interaction)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Maximize Throughput (e.g. for large computations)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 (e.g. Proper Sharing of Resources)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Predictability (e.g. Hard/Soft </a:t>
            </a:r>
            <a:r>
              <a:rPr lang="en-US" altLang="ko-KR" dirty="0" err="1">
                <a:ea typeface="굴림" panose="020B0600000101010101" pitchFamily="34" charset="-127"/>
              </a:rPr>
              <a:t>Realtime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Shortest 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Multi-Level 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queues of different priorities and scheduling algorithms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23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(2 of 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277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Realtime</a:t>
            </a:r>
            <a:r>
              <a:rPr lang="en-US" dirty="0">
                <a:solidFill>
                  <a:srgbClr val="FF0000"/>
                </a:solidFill>
              </a:rPr>
              <a:t> Schedulers such as EDF</a:t>
            </a:r>
          </a:p>
          <a:p>
            <a:pPr lvl="1"/>
            <a:r>
              <a:rPr lang="en-US" dirty="0"/>
              <a:t>Guaranteed behavior by meeting deadlines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tasks defined by tuple of compute time and period</a:t>
            </a:r>
          </a:p>
          <a:p>
            <a:pPr lvl="1"/>
            <a:r>
              <a:rPr lang="en-US" dirty="0" err="1"/>
              <a:t>Schedulability</a:t>
            </a:r>
            <a:r>
              <a:rPr lang="en-US" dirty="0"/>
              <a:t> test: is it possible to meet deadlines with proposed set of processes?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priority-dependent number of tokens (short </a:t>
            </a:r>
            <a:r>
              <a:rPr lang="en-US" altLang="ko-KR" dirty="0" err="1">
                <a:ea typeface="굴림" panose="020B0600000101010101" pitchFamily="34" charset="-127"/>
              </a:rPr>
              <a:t>tasks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more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tokens)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Stride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Always fair, unlike lotter scheduling: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Linux O(1) scheduler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Scales as number of processes grows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Became overly complex because of heuristics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rgbClr val="FF0000"/>
              </a:solidFill>
              <a:ea typeface="굴림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Linux CFS Scheduler: Fair fraction of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Approximates an “ideal” multitasking processor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Practical example of “Fair Queueing”</a:t>
            </a:r>
          </a:p>
          <a:p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12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515600" cy="5867400"/>
          </a:xfrm>
        </p:spPr>
        <p:txBody>
          <a:bodyPr>
            <a:normAutofit/>
          </a:bodyPr>
          <a:lstStyle/>
          <a:p>
            <a:r>
              <a:rPr lang="en-US" altLang="ko-KR" dirty="0"/>
              <a:t>Shortest Job First (SJF):</a:t>
            </a:r>
          </a:p>
          <a:p>
            <a:pPr lvl="1"/>
            <a:r>
              <a:rPr lang="en-US" altLang="ko-KR" dirty="0"/>
              <a:t>Run whatever job has least amount of </a:t>
            </a:r>
            <a:br>
              <a:rPr lang="en-US" altLang="ko-KR" dirty="0"/>
            </a:br>
            <a:r>
              <a:rPr lang="en-US" altLang="ko-KR" dirty="0"/>
              <a:t>computation to do</a:t>
            </a:r>
          </a:p>
          <a:p>
            <a:pPr lvl="1"/>
            <a:r>
              <a:rPr lang="en-US" altLang="ko-KR" dirty="0"/>
              <a:t>Sometimes called “Shortest Time to Completion First” (STCF)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Shortest Remaining Time First (SRTF):</a:t>
            </a:r>
          </a:p>
          <a:p>
            <a:pPr lvl="1"/>
            <a:r>
              <a:rPr lang="en-US" altLang="ko-KR" dirty="0"/>
              <a:t>Preemptive version of SJF: if job arrives and has a shorter time to completion than the remaining time on the current job, immediately preempt CPU</a:t>
            </a:r>
          </a:p>
          <a:p>
            <a:pPr lvl="1"/>
            <a:r>
              <a:rPr lang="en-US" altLang="ko-KR" dirty="0"/>
              <a:t>Sometimes called “Shortest Remaining Time to Completion First” (SRTCF)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These can be applied to whole program or current CPU burst</a:t>
            </a:r>
          </a:p>
          <a:p>
            <a:pPr lvl="1"/>
            <a:r>
              <a:rPr lang="en-US" altLang="ko-KR" dirty="0"/>
              <a:t>Idea is to get short jobs out of the system</a:t>
            </a:r>
          </a:p>
          <a:p>
            <a:pPr lvl="1"/>
            <a:r>
              <a:rPr lang="en-US" altLang="ko-KR" dirty="0"/>
              <a:t>Big effect on short jobs, only small effect on long ones</a:t>
            </a:r>
          </a:p>
          <a:p>
            <a:pPr lvl="1"/>
            <a:r>
              <a:rPr lang="en-US" altLang="ko-KR" dirty="0"/>
              <a:t>Result is better average response time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0"/>
            <a:ext cx="1682678" cy="15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1814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Schedulers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90215"/>
          </a:xfrm>
        </p:spPr>
        <p:txBody>
          <a:bodyPr>
            <a:normAutofit/>
          </a:bodyPr>
          <a:lstStyle/>
          <a:p>
            <a:r>
              <a:rPr lang="en-US" dirty="0"/>
              <a:t>O(n) scheduler</a:t>
            </a:r>
          </a:p>
          <a:p>
            <a:pPr lvl="1"/>
            <a:r>
              <a:rPr lang="en-US" dirty="0">
                <a:sym typeface="Symbol"/>
              </a:rPr>
              <a:t>Linux 2.4 to Linux 2.6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O(1) scheduler</a:t>
            </a:r>
          </a:p>
          <a:p>
            <a:pPr lvl="1"/>
            <a:r>
              <a:rPr lang="en-US" dirty="0">
                <a:sym typeface="Symbol"/>
              </a:rPr>
              <a:t>Linux 2.6 to 2.6.22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CFS scheduler</a:t>
            </a:r>
          </a:p>
          <a:p>
            <a:pPr lvl="1"/>
            <a:r>
              <a:rPr lang="en-US" dirty="0">
                <a:sym typeface="Symbol"/>
              </a:rPr>
              <a:t>Linux 2.6.23 onwards</a:t>
            </a:r>
          </a:p>
        </p:txBody>
      </p:sp>
    </p:spTree>
    <p:extLst>
      <p:ext uri="{BB962C8B-B14F-4D97-AF65-F5344CB8AC3E}">
        <p14:creationId xmlns:p14="http://schemas.microsoft.com/office/powerpoint/2010/main" val="1340546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Linux O(n)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06200" cy="4099615"/>
          </a:xfrm>
        </p:spPr>
        <p:txBody>
          <a:bodyPr>
            <a:normAutofit/>
          </a:bodyPr>
          <a:lstStyle/>
          <a:p>
            <a:r>
              <a:rPr lang="en-US" dirty="0"/>
              <a:t>At every context switch:</a:t>
            </a:r>
          </a:p>
          <a:p>
            <a:pPr lvl="1"/>
            <a:r>
              <a:rPr lang="en-US" dirty="0">
                <a:sym typeface="Symbol"/>
              </a:rPr>
              <a:t>Scan full list of processes in the ready queue</a:t>
            </a:r>
          </a:p>
          <a:p>
            <a:pPr lvl="1"/>
            <a:r>
              <a:rPr lang="en-US" dirty="0">
                <a:sym typeface="Symbol"/>
              </a:rPr>
              <a:t>Compute relevant priorities</a:t>
            </a:r>
          </a:p>
          <a:p>
            <a:pPr lvl="1"/>
            <a:r>
              <a:rPr lang="en-US" dirty="0">
                <a:sym typeface="Symbol"/>
              </a:rPr>
              <a:t>Select the best process to run</a:t>
            </a: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Scalability issues:</a:t>
            </a:r>
          </a:p>
          <a:p>
            <a:pPr lvl="1"/>
            <a:r>
              <a:rPr lang="en-US" dirty="0">
                <a:sym typeface="Symbol"/>
              </a:rPr>
              <a:t>Context switch cost increases as number of processes increase</a:t>
            </a:r>
          </a:p>
          <a:p>
            <a:pPr lvl="1"/>
            <a:r>
              <a:rPr lang="en-US" dirty="0">
                <a:sym typeface="Symbol"/>
              </a:rPr>
              <a:t>Single queue even in multicore systems</a:t>
            </a:r>
          </a:p>
          <a:p>
            <a:pPr lvl="1"/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20106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Linux O(1)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11506200" cy="4099615"/>
          </a:xfrm>
        </p:spPr>
        <p:txBody>
          <a:bodyPr>
            <a:normAutofit/>
          </a:bodyPr>
          <a:lstStyle/>
          <a:p>
            <a:r>
              <a:rPr lang="en-US" dirty="0"/>
              <a:t>Next process to run is chosen in </a:t>
            </a:r>
            <a:r>
              <a:rPr lang="en-US" b="1" dirty="0"/>
              <a:t>constant time</a:t>
            </a:r>
            <a:endParaRPr lang="en-US" dirty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Priority-based scheduler with 140 different priorities</a:t>
            </a:r>
          </a:p>
          <a:p>
            <a:pPr lvl="1"/>
            <a:r>
              <a:rPr lang="en-US" dirty="0">
                <a:sym typeface="Symbol"/>
              </a:rPr>
              <a:t>Real-time/kernel tasks assigned priorities 0 to 99 (0 is highest priority)</a:t>
            </a:r>
          </a:p>
          <a:p>
            <a:pPr lvl="1"/>
            <a:r>
              <a:rPr lang="en-US" dirty="0">
                <a:sym typeface="Symbol"/>
              </a:rPr>
              <a:t>User tasks (interactive/batch) assigned priorities 100 to 139 (100 is highest priority)</a:t>
            </a:r>
          </a:p>
          <a:p>
            <a:pPr lvl="2"/>
            <a:r>
              <a:rPr lang="en-US" dirty="0">
                <a:sym typeface="Symbol"/>
              </a:rPr>
              <a:t>Can be set using the nice system call. </a:t>
            </a:r>
          </a:p>
          <a:p>
            <a:pPr lvl="1"/>
            <a:endParaRPr lang="en-US" dirty="0">
              <a:sym typeface="Symbo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57600" y="1217414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Kernel/</a:t>
            </a:r>
            <a:r>
              <a:rPr lang="en-US" dirty="0" err="1">
                <a:latin typeface="Comic Sans MS" pitchFamily="66" charset="0"/>
              </a:rPr>
              <a:t>Realtim</a:t>
            </a:r>
            <a:r>
              <a:rPr lang="en-US" dirty="0" err="1"/>
              <a:t>e</a:t>
            </a:r>
            <a:r>
              <a:rPr lang="en-US" dirty="0"/>
              <a:t> Tasks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39000" y="1217414"/>
            <a:ext cx="1600200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User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8270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4607" y="18270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1" y="18270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2682809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3772</Words>
  <Application>Microsoft Office PowerPoint</Application>
  <PresentationFormat>Widescreen</PresentationFormat>
  <Paragraphs>611</Paragraphs>
  <Slides>53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Cambria Math</vt:lpstr>
      <vt:lpstr>Comic Sans MS</vt:lpstr>
      <vt:lpstr>Consolas</vt:lpstr>
      <vt:lpstr>Gill Sans</vt:lpstr>
      <vt:lpstr>Gill Sans Light</vt:lpstr>
      <vt:lpstr>Helvetica</vt:lpstr>
      <vt:lpstr>Office</vt:lpstr>
      <vt:lpstr>Equation</vt:lpstr>
      <vt:lpstr>CS162 Operating Systems and Systems Programming Lecture 11  Scheduling 2:  Case Studies, Real Time, and Forward Progress </vt:lpstr>
      <vt:lpstr>Administrivia</vt:lpstr>
      <vt:lpstr>Recall: Scheduling</vt:lpstr>
      <vt:lpstr>Recall: Scheduling Policy Goals/Criteria</vt:lpstr>
      <vt:lpstr>Recall: Example of RR with Time Quantum = 20</vt:lpstr>
      <vt:lpstr>Recall: What if we Knew the Future?</vt:lpstr>
      <vt:lpstr>History of Schedulers in Linux</vt:lpstr>
      <vt:lpstr>Case Study: Linux O(n) Scheduler</vt:lpstr>
      <vt:lpstr>Case Study: Linux O(1) Scheduler</vt:lpstr>
      <vt:lpstr>Case Study: O(1) Scheduler – User tasks</vt:lpstr>
      <vt:lpstr>O(1) Scheduler – User tasks – Priority Adjustment</vt:lpstr>
      <vt:lpstr>Case Study: O(1) Scheduler – Real tasks</vt:lpstr>
      <vt:lpstr>Real-Time Scheduling</vt:lpstr>
      <vt:lpstr>Real-Time Scheduling</vt:lpstr>
      <vt:lpstr>Example: Workload Characteristics</vt:lpstr>
      <vt:lpstr>Example: Round-Robin Scheduling Doesn’t Work</vt:lpstr>
      <vt:lpstr>Earliest Deadline First (EDF)</vt:lpstr>
      <vt:lpstr>EDF Feasibility Testing</vt:lpstr>
      <vt:lpstr>Ensuring Progress</vt:lpstr>
      <vt:lpstr>Strawman: Non-Work-Conserving Scheduler</vt:lpstr>
      <vt:lpstr>Strawman: Last-Come, First-Served (LCFS)</vt:lpstr>
      <vt:lpstr>Is FCFS Prone to Starvation?</vt:lpstr>
      <vt:lpstr>Is Round Robin (RR) Prone to Starvation?</vt:lpstr>
      <vt:lpstr>Is Priority Scheduling Prone to Starvation?</vt:lpstr>
      <vt:lpstr>Are SRTF and MLFQ Prone to Starvation?</vt:lpstr>
      <vt:lpstr>Priority Inversion</vt:lpstr>
      <vt:lpstr>Priority Inversion</vt:lpstr>
      <vt:lpstr>Priority Inversion</vt:lpstr>
      <vt:lpstr>Priority Inversion</vt:lpstr>
      <vt:lpstr>One Solution: Priority Donation/Inheritance</vt:lpstr>
      <vt:lpstr>One Solution: Priority Donation/Inheritance</vt:lpstr>
      <vt:lpstr>Case Study: Martian Pathfinder Rover</vt:lpstr>
      <vt:lpstr>Cause for Starvation: Priorities?</vt:lpstr>
      <vt:lpstr>Recall: Changing Landscape…</vt:lpstr>
      <vt:lpstr>Changing Landscape of Scheduling</vt:lpstr>
      <vt:lpstr>Does prioritizing some jobs necessarily starve those that aren’t prioritized?</vt:lpstr>
      <vt:lpstr>Key Idea: Proportional-Share Scheduling</vt:lpstr>
      <vt:lpstr>Recall: Lottery Scheduling</vt:lpstr>
      <vt:lpstr>Unfairness</vt:lpstr>
      <vt:lpstr>Stride Scheduling</vt:lpstr>
      <vt:lpstr>Stride Scheduling</vt:lpstr>
      <vt:lpstr>Linux Completely Fair Scheduler (CFS)</vt:lpstr>
      <vt:lpstr>Linux Completely Fair Scheduler (CFS)</vt:lpstr>
      <vt:lpstr>Linux CFS: Responsiveness/Starvation Freedom</vt:lpstr>
      <vt:lpstr>Linux CFS: Throughput</vt:lpstr>
      <vt:lpstr>Aside: Priority in Unix – Being Nice</vt:lpstr>
      <vt:lpstr>Linux CFS: Proportional Shares</vt:lpstr>
      <vt:lpstr>Example: Linux CFS: Proportional Shares</vt:lpstr>
      <vt:lpstr>Linux CFS: Proportional Shares</vt:lpstr>
      <vt:lpstr>Linux CFS: Proportional Shares</vt:lpstr>
      <vt:lpstr>Choosing the Right Scheduler</vt:lpstr>
      <vt:lpstr>Summary (1 of 2)</vt:lpstr>
      <vt:lpstr>Summary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2021-02-25T23:30:36Z</dcterms:created>
  <dcterms:modified xsi:type="dcterms:W3CDTF">2021-02-25T23:51:19Z</dcterms:modified>
</cp:coreProperties>
</file>