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1498" r:id="rId3"/>
    <p:sldId id="1510" r:id="rId4"/>
    <p:sldId id="1576" r:id="rId5"/>
    <p:sldId id="1577" r:id="rId6"/>
    <p:sldId id="1179" r:id="rId7"/>
    <p:sldId id="1602" r:id="rId8"/>
    <p:sldId id="1599" r:id="rId9"/>
    <p:sldId id="1600" r:id="rId10"/>
    <p:sldId id="1601" r:id="rId11"/>
    <p:sldId id="1637" r:id="rId12"/>
    <p:sldId id="1581" r:id="rId13"/>
    <p:sldId id="1603" r:id="rId14"/>
    <p:sldId id="1583" r:id="rId15"/>
    <p:sldId id="1640" r:id="rId16"/>
    <p:sldId id="1604" r:id="rId17"/>
    <p:sldId id="1605" r:id="rId18"/>
    <p:sldId id="1606" r:id="rId19"/>
    <p:sldId id="1607" r:id="rId20"/>
    <p:sldId id="1608" r:id="rId21"/>
    <p:sldId id="1584" r:id="rId22"/>
    <p:sldId id="1638" r:id="rId23"/>
    <p:sldId id="1639" r:id="rId24"/>
    <p:sldId id="1587" r:id="rId25"/>
    <p:sldId id="1609" r:id="rId26"/>
    <p:sldId id="1610" r:id="rId27"/>
    <p:sldId id="1611" r:id="rId28"/>
    <p:sldId id="1612" r:id="rId29"/>
    <p:sldId id="1641" r:id="rId30"/>
    <p:sldId id="1613" r:id="rId31"/>
    <p:sldId id="1614" r:id="rId32"/>
    <p:sldId id="1594" r:id="rId33"/>
    <p:sldId id="1615" r:id="rId34"/>
    <p:sldId id="1616" r:id="rId35"/>
    <p:sldId id="1617" r:id="rId36"/>
    <p:sldId id="1618" r:id="rId37"/>
    <p:sldId id="1619" r:id="rId38"/>
    <p:sldId id="1620" r:id="rId39"/>
    <p:sldId id="1621" r:id="rId40"/>
    <p:sldId id="1622" r:id="rId41"/>
    <p:sldId id="1596" r:id="rId42"/>
    <p:sldId id="1597" r:id="rId43"/>
    <p:sldId id="1598" r:id="rId44"/>
    <p:sldId id="1642" r:id="rId45"/>
    <p:sldId id="1623" r:id="rId46"/>
    <p:sldId id="1624" r:id="rId47"/>
    <p:sldId id="1625" r:id="rId48"/>
    <p:sldId id="1626" r:id="rId49"/>
    <p:sldId id="1627" r:id="rId50"/>
    <p:sldId id="1628" r:id="rId51"/>
    <p:sldId id="1629" r:id="rId52"/>
    <p:sldId id="1643" r:id="rId53"/>
    <p:sldId id="1631" r:id="rId54"/>
    <p:sldId id="1632" r:id="rId55"/>
    <p:sldId id="1633" r:id="rId56"/>
    <p:sldId id="1634" r:id="rId57"/>
    <p:sldId id="1635" r:id="rId58"/>
    <p:sldId id="1636" r:id="rId5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FF0000"/>
    <a:srgbClr val="BCFFBC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3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65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17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08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6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6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25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241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31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Now let's look at some key problems we face when synchronizing or scheduling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428043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67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09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26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9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15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/>
              <a:t>What is virtual address 0x6? 1|10 = 3|2 = 0xE</a:t>
            </a:r>
          </a:p>
          <a:p>
            <a:r>
              <a:rPr lang="en-US" altLang="en-US" sz="1400"/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722705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8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308621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9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188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Now we're going to talk about other ways we can virtualize resources.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Seen: virtualizing CPU by multiplexing many processes and threads onto it (scheduling)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Now: memory</a:t>
            </a:r>
          </a:p>
        </p:txBody>
      </p:sp>
    </p:spTree>
    <p:extLst>
      <p:ext uri="{BB962C8B-B14F-4D97-AF65-F5344CB8AC3E}">
        <p14:creationId xmlns:p14="http://schemas.microsoft.com/office/powerpoint/2010/main" val="3962120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88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543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49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25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914400"/>
            <a:ext cx="10566400" cy="51054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9814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" name="Google Shape;9;p94">
            <a:extLst>
              <a:ext uri="{FF2B5EF4-FFF2-40B4-BE49-F238E27FC236}">
                <a16:creationId xmlns:a16="http://schemas.microsoft.com/office/drawing/2014/main" id="{3F12CC87-6A95-6143-A5E5-E7B01C8B93D1}"/>
              </a:ext>
            </a:extLst>
          </p:cNvPr>
          <p:cNvSpPr/>
          <p:nvPr userDrawn="1"/>
        </p:nvSpPr>
        <p:spPr>
          <a:xfrm>
            <a:off x="7772400" y="6551613"/>
            <a:ext cx="1116644" cy="30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25" rIns="90475" bIns="44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Lec</a:t>
            </a: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 13.</a:t>
            </a:r>
            <a:fld id="{00000000-1234-1234-1234-123412341234}" type="slidenum">
              <a:rPr lang="en-US" sz="1400" b="0" i="0" u="none" strike="noStrike" cap="none" smtClean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 b="0" i="0" u="none" strike="noStrike" cap="none" dirty="0">
              <a:solidFill>
                <a:srgbClr val="2A40E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10;p94">
            <a:extLst>
              <a:ext uri="{FF2B5EF4-FFF2-40B4-BE49-F238E27FC236}">
                <a16:creationId xmlns:a16="http://schemas.microsoft.com/office/drawing/2014/main" id="{46650678-E1F2-534B-9765-C8351FBA6EA3}"/>
              </a:ext>
            </a:extLst>
          </p:cNvPr>
          <p:cNvSpPr txBox="1"/>
          <p:nvPr userDrawn="1"/>
        </p:nvSpPr>
        <p:spPr>
          <a:xfrm>
            <a:off x="1" y="6550025"/>
            <a:ext cx="732871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3/4/21</a:t>
            </a:r>
            <a:endParaRPr dirty="0"/>
          </a:p>
        </p:txBody>
      </p:sp>
      <p:sp>
        <p:nvSpPr>
          <p:cNvPr id="10" name="Google Shape;12;p94">
            <a:extLst>
              <a:ext uri="{FF2B5EF4-FFF2-40B4-BE49-F238E27FC236}">
                <a16:creationId xmlns:a16="http://schemas.microsoft.com/office/drawing/2014/main" id="{FBD63B73-D9B1-0E44-93FC-F2CF33985EBB}"/>
              </a:ext>
            </a:extLst>
          </p:cNvPr>
          <p:cNvSpPr txBox="1"/>
          <p:nvPr userDrawn="1"/>
        </p:nvSpPr>
        <p:spPr>
          <a:xfrm>
            <a:off x="4004418" y="6550025"/>
            <a:ext cx="3440279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Crooks &amp; Joseph CS162 © UCB Spring 2021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c.duartes.org/img/blogPosts/linuxFlexibleAddressSpaceLayout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Memory 1: Address Translation and Virtual Memory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March 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Profs. Natacha Crooks and Anthony D. Joseph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296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Address Space, </a:t>
            </a:r>
            <a:r>
              <a:rPr lang="en-US" altLang="en-US" dirty="0"/>
              <a:t>Process Virtual Address Space</a:t>
            </a:r>
            <a:endParaRPr lang="en-US" altLang="en-US" sz="3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823651" y="1103151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8062" y="10354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2452" y="37718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5004" y="838200"/>
            <a:ext cx="8021796" cy="5638800"/>
          </a:xfrm>
        </p:spPr>
        <p:txBody>
          <a:bodyPr>
            <a:normAutofit/>
          </a:bodyPr>
          <a:lstStyle/>
          <a:p>
            <a:r>
              <a:rPr lang="en-US" altLang="en-US" dirty="0"/>
              <a:t>Definition: </a:t>
            </a:r>
            <a:r>
              <a:rPr lang="en-US" altLang="en-US" b="1" dirty="0"/>
              <a:t>Set of accessible addresses and the state associated with them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= ~4 billion </a:t>
            </a:r>
            <a:r>
              <a:rPr lang="en-US" altLang="en-US" b="1" i="1" dirty="0"/>
              <a:t>bytes</a:t>
            </a:r>
            <a:r>
              <a:rPr lang="en-US" altLang="en-US" dirty="0"/>
              <a:t> on a 32-bit machine</a:t>
            </a:r>
          </a:p>
          <a:p>
            <a:r>
              <a:rPr lang="en-US" altLang="en-US" dirty="0"/>
              <a:t>How many 32-bit numbers fit in this address space?</a:t>
            </a:r>
          </a:p>
          <a:p>
            <a:pPr lvl="1"/>
            <a:r>
              <a:rPr lang="en-US" altLang="en-US" dirty="0"/>
              <a:t>32-bits = 4 bytes, so 2</a:t>
            </a:r>
            <a:r>
              <a:rPr lang="en-US" altLang="en-US" baseline="30000" dirty="0"/>
              <a:t>32</a:t>
            </a:r>
            <a:r>
              <a:rPr lang="en-US" altLang="en-US" dirty="0"/>
              <a:t>/4 = 2</a:t>
            </a:r>
            <a:r>
              <a:rPr lang="en-US" altLang="en-US" baseline="30000" dirty="0"/>
              <a:t>30</a:t>
            </a:r>
            <a:r>
              <a:rPr lang="en-US" altLang="en-US" dirty="0"/>
              <a:t>=~1billion</a:t>
            </a:r>
          </a:p>
          <a:p>
            <a:r>
              <a:rPr lang="en-US" altLang="en-US" dirty="0"/>
              <a:t>What happens when processor reads or writes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Causes program to abort (</a:t>
            </a:r>
            <a:r>
              <a:rPr lang="en-US" altLang="en-US" dirty="0" err="1"/>
              <a:t>segfault</a:t>
            </a:r>
            <a:r>
              <a:rPr lang="en-US" altLang="en-US" dirty="0"/>
              <a:t>)?</a:t>
            </a:r>
          </a:p>
          <a:p>
            <a:pPr lvl="1"/>
            <a:r>
              <a:rPr lang="en-US" altLang="en-US" dirty="0"/>
              <a:t>Communicate with another program</a:t>
            </a:r>
          </a:p>
          <a:p>
            <a:pPr lvl="1"/>
            <a:r>
              <a:rPr lang="en-US" altLang="en-US" dirty="0"/>
              <a:t>…</a:t>
            </a:r>
          </a:p>
          <a:p>
            <a:endParaRPr lang="en-US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2E7A8E-CDB1-114C-8762-E365D6A4C68F}"/>
              </a:ext>
            </a:extLst>
          </p:cNvPr>
          <p:cNvGrpSpPr/>
          <p:nvPr/>
        </p:nvGrpSpPr>
        <p:grpSpPr>
          <a:xfrm>
            <a:off x="8900569" y="1339731"/>
            <a:ext cx="1678006" cy="2422440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C2495C-9762-3B45-BAE3-CE4A25202146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C502C7-984C-6D47-B610-BC46A3D29707}"/>
                </a:ext>
              </a:extLst>
            </p:cNvPr>
            <p:cNvSpPr txBox="1"/>
            <p:nvPr/>
          </p:nvSpPr>
          <p:spPr>
            <a:xfrm>
              <a:off x="3372272" y="1638300"/>
              <a:ext cx="501270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A25004-0380-6D4D-9671-311CACF0B990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9F0421-4E2B-014A-8099-439CFDB3314B}"/>
                </a:ext>
              </a:extLst>
            </p:cNvPr>
            <p:cNvSpPr txBox="1"/>
            <p:nvPr/>
          </p:nvSpPr>
          <p:spPr>
            <a:xfrm>
              <a:off x="3352800" y="2133601"/>
              <a:ext cx="908882" cy="2744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A601E2-9034-A647-A814-E3C90B5BD42B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D70DC3-4182-074D-8FD4-D95E95FA9B80}"/>
                </a:ext>
              </a:extLst>
            </p:cNvPr>
            <p:cNvSpPr txBox="1"/>
            <p:nvPr/>
          </p:nvSpPr>
          <p:spPr>
            <a:xfrm>
              <a:off x="3505200" y="2667001"/>
              <a:ext cx="509049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57BEA4-5CC9-5348-899C-FE470131B544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5A9EB-A0CE-CD40-B54F-1B3C840A9576}"/>
                </a:ext>
              </a:extLst>
            </p:cNvPr>
            <p:cNvSpPr txBox="1"/>
            <p:nvPr/>
          </p:nvSpPr>
          <p:spPr>
            <a:xfrm>
              <a:off x="3429000" y="3581400"/>
              <a:ext cx="527718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FA5840-A7CE-4A40-9089-34B6E9C82CA0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341A40-B292-AC41-9D0B-105EF01D42F9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50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15887"/>
            <a:ext cx="9067800" cy="646113"/>
          </a:xfrm>
        </p:spPr>
        <p:txBody>
          <a:bodyPr/>
          <a:lstStyle/>
          <a:p>
            <a:r>
              <a:rPr lang="en-US" dirty="0"/>
              <a:t>Recall: Process Address Space: typical structure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36180" y="1896550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00606" y="296335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36180" y="212515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673" y="18203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736180" y="250615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8981" y="21251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B5569-F97B-964E-A54C-7236761155C8}"/>
              </a:ext>
            </a:extLst>
          </p:cNvPr>
          <p:cNvSpPr/>
          <p:nvPr/>
        </p:nvSpPr>
        <p:spPr bwMode="auto">
          <a:xfrm>
            <a:off x="6829195" y="1286950"/>
            <a:ext cx="1828800" cy="35820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0C6E-756A-D643-8977-394E972BA2D8}"/>
              </a:ext>
            </a:extLst>
          </p:cNvPr>
          <p:cNvSpPr txBox="1"/>
          <p:nvPr/>
        </p:nvSpPr>
        <p:spPr>
          <a:xfrm>
            <a:off x="8643606" y="12192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4800B1-356A-AE46-978B-3ABD44A51ED6}"/>
              </a:ext>
            </a:extLst>
          </p:cNvPr>
          <p:cNvSpPr txBox="1"/>
          <p:nvPr/>
        </p:nvSpPr>
        <p:spPr>
          <a:xfrm>
            <a:off x="8657996" y="46126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445BAE-8565-5B4C-9976-3A5B34730F21}"/>
              </a:ext>
            </a:extLst>
          </p:cNvPr>
          <p:cNvGrpSpPr/>
          <p:nvPr/>
        </p:nvGrpSpPr>
        <p:grpSpPr>
          <a:xfrm>
            <a:off x="6906113" y="1523530"/>
            <a:ext cx="1678006" cy="3336842"/>
            <a:chOff x="3200400" y="1638300"/>
            <a:chExt cx="1628564" cy="3306338"/>
          </a:xfrm>
          <a:solidFill>
            <a:srgbClr val="FFFF00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24763A-E727-2A45-A6E6-DE973A5E7FE5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AAFC12-7F1C-0B44-9863-2E7009928F90}"/>
                </a:ext>
              </a:extLst>
            </p:cNvPr>
            <p:cNvSpPr txBox="1"/>
            <p:nvPr/>
          </p:nvSpPr>
          <p:spPr>
            <a:xfrm>
              <a:off x="3372272" y="1638300"/>
              <a:ext cx="1338275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Code Segment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2863E6-B152-B94C-8776-F849763400F8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C42CA7-DDF8-E043-A8CF-2414AFB4E431}"/>
                </a:ext>
              </a:extLst>
            </p:cNvPr>
            <p:cNvSpPr txBox="1"/>
            <p:nvPr/>
          </p:nvSpPr>
          <p:spPr>
            <a:xfrm>
              <a:off x="3352800" y="2133601"/>
              <a:ext cx="1030232" cy="3049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C7EF40-C378-354B-9E07-0CD7EC49972E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3A06BB-FE68-4642-A1D2-F3ED27298138}"/>
                </a:ext>
              </a:extLst>
            </p:cNvPr>
            <p:cNvSpPr txBox="1"/>
            <p:nvPr/>
          </p:nvSpPr>
          <p:spPr>
            <a:xfrm>
              <a:off x="3391634" y="2762757"/>
              <a:ext cx="878200" cy="30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62BE49-3B51-2F4C-BFF0-6E7B19EEE833}"/>
                </a:ext>
              </a:extLst>
            </p:cNvPr>
            <p:cNvSpPr/>
            <p:nvPr/>
          </p:nvSpPr>
          <p:spPr bwMode="auto">
            <a:xfrm>
              <a:off x="3200400" y="4411238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9AA2F3-72A2-4F43-9F85-0BAA2159855F}"/>
                </a:ext>
              </a:extLst>
            </p:cNvPr>
            <p:cNvSpPr txBox="1"/>
            <p:nvPr/>
          </p:nvSpPr>
          <p:spPr>
            <a:xfrm>
              <a:off x="3429000" y="4487435"/>
              <a:ext cx="1358499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 Segment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74397B-179D-754B-A6FA-E6B2930760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4400" y="4171741"/>
              <a:ext cx="0" cy="77289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6FB3282-0611-F845-9B2D-2C318E1227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2590800"/>
              <a:ext cx="0" cy="794368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" name="Freeform 9"/>
          <p:cNvSpPr/>
          <p:nvPr/>
        </p:nvSpPr>
        <p:spPr bwMode="auto">
          <a:xfrm flipV="1">
            <a:off x="4381501" y="1752169"/>
            <a:ext cx="2701703" cy="270526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02B7281-164A-C440-882A-090C00EDBB09}"/>
              </a:ext>
            </a:extLst>
          </p:cNvPr>
          <p:cNvSpPr/>
          <p:nvPr/>
        </p:nvSpPr>
        <p:spPr bwMode="auto">
          <a:xfrm>
            <a:off x="4404898" y="2215658"/>
            <a:ext cx="2584365" cy="2393107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D9664-B651-4949-8DBC-78CC42593CC7}"/>
              </a:ext>
            </a:extLst>
          </p:cNvPr>
          <p:cNvSpPr txBox="1"/>
          <p:nvPr/>
        </p:nvSpPr>
        <p:spPr>
          <a:xfrm>
            <a:off x="8620034" y="3039118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1" dirty="0" err="1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sbrk</a:t>
            </a:r>
            <a:r>
              <a:rPr lang="en-US" sz="2800" b="0" i="1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  <a:r>
              <a:rPr lang="en-US" sz="2800" b="0" i="1" dirty="0" err="1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syscall</a:t>
            </a:r>
            <a:endParaRPr lang="en-US" sz="2800" b="0" i="1" dirty="0">
              <a:solidFill>
                <a:srgbClr val="FF000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67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A5B6-9CA5-4C6F-B525-4C55847B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Single and Multithreaded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4E8C-EA0C-4DF8-9112-48F71E95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67" y="1825625"/>
            <a:ext cx="6149514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Threads</a:t>
            </a:r>
            <a:r>
              <a:rPr lang="en-US" dirty="0"/>
              <a:t> encapsulate concurrency</a:t>
            </a:r>
          </a:p>
          <a:p>
            <a:pPr lvl="1"/>
            <a:r>
              <a:rPr lang="en-US" dirty="0"/>
              <a:t>“Active” component</a:t>
            </a:r>
          </a:p>
          <a:p>
            <a:r>
              <a:rPr lang="en-US" dirty="0">
                <a:solidFill>
                  <a:srgbClr val="FF0000"/>
                </a:solidFill>
              </a:rPr>
              <a:t>Address space </a:t>
            </a:r>
            <a:r>
              <a:rPr lang="en-US" dirty="0"/>
              <a:t>encapsulate protection:</a:t>
            </a:r>
          </a:p>
          <a:p>
            <a:pPr lvl="1"/>
            <a:r>
              <a:rPr lang="en-US" dirty="0"/>
              <a:t>“Passive” component</a:t>
            </a:r>
          </a:p>
          <a:p>
            <a:pPr lvl="1"/>
            <a:r>
              <a:rPr lang="en-US" dirty="0"/>
              <a:t>Keeps bugs from crashing the entire system</a:t>
            </a:r>
          </a:p>
          <a:p>
            <a:r>
              <a:rPr lang="en-US" dirty="0"/>
              <a:t>Why have multiple threads per address space?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FA69C4-5398-4562-AF38-89B153B7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89527" y="1843017"/>
            <a:ext cx="5590040" cy="32338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1520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05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Aspects of Memory Multiplexing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Protection: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Different pages of memory can be given special behavior (Read Only, Invisible to user programs,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).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Kernel data protected from User programs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Programs protected from themselves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Side effects: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avoid overlap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give uniform view of memory to programs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Controlled overlap: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Separate state of threads should not collide in physical memory. 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Obviously, unexpected overlap causes chaos!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Conversely, would like the ability to overlap when desired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(for communication)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4B3-8704-4FA7-B48F-6B79F9C7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View: Interposing on Process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04F2-BCB6-4416-A655-98904A58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interposes on process’ I/O operations</a:t>
            </a:r>
          </a:p>
          <a:p>
            <a:pPr lvl="1"/>
            <a:r>
              <a:rPr lang="en-US" dirty="0"/>
              <a:t>How? All I/O happens via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interposes on process’ CPU usage</a:t>
            </a:r>
          </a:p>
          <a:p>
            <a:pPr lvl="1"/>
            <a:r>
              <a:rPr lang="en-US" dirty="0"/>
              <a:t>How? Interrupt lets OS preempt current thread</a:t>
            </a:r>
          </a:p>
          <a:p>
            <a:pPr lvl="1"/>
            <a:endParaRPr lang="en-US" dirty="0"/>
          </a:p>
          <a:p>
            <a:r>
              <a:rPr lang="en-US" b="1" dirty="0"/>
              <a:t>Question: How can the OS interpose on process’ memory accesses?</a:t>
            </a:r>
          </a:p>
          <a:p>
            <a:pPr lvl="1"/>
            <a:r>
              <a:rPr lang="en-US" dirty="0"/>
              <a:t>Too slow for the OS to interpose </a:t>
            </a:r>
            <a:r>
              <a:rPr lang="en-US" i="1" dirty="0"/>
              <a:t>every</a:t>
            </a:r>
            <a:r>
              <a:rPr lang="en-US" dirty="0"/>
              <a:t> memory access</a:t>
            </a:r>
          </a:p>
          <a:p>
            <a:pPr lvl="1"/>
            <a:r>
              <a:rPr lang="en-US" dirty="0"/>
              <a:t>Translation: hardware support to accelerate the common case</a:t>
            </a:r>
          </a:p>
          <a:p>
            <a:pPr lvl="1"/>
            <a:r>
              <a:rPr lang="en-US" dirty="0"/>
              <a:t>Page fault: uncommon cases trap to the OS to handle</a:t>
            </a:r>
          </a:p>
        </p:txBody>
      </p:sp>
    </p:spTree>
    <p:extLst>
      <p:ext uri="{BB962C8B-B14F-4D97-AF65-F5344CB8AC3E}">
        <p14:creationId xmlns:p14="http://schemas.microsoft.com/office/powerpoint/2010/main" val="1756114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19508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1905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81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001000" cy="736600"/>
          </a:xfrm>
        </p:spPr>
        <p:txBody>
          <a:bodyPr/>
          <a:lstStyle/>
          <a:p>
            <a:r>
              <a:rPr lang="en-US" sz="3600" dirty="0"/>
              <a:t>Recall: Loading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4191000" y="3379750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572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2743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storage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029201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5943601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2781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590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 Light" charset="0"/>
                <a:ea typeface="Gill Sans Light" charset="0"/>
                <a:cs typeface="Gill Sans Light" charset="0"/>
              </a:rPr>
              <a:t>Processor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429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1" y="1657290"/>
            <a:ext cx="327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OS Hardware Virtualization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0" y="2133600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05001" y="1752600"/>
            <a:ext cx="119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105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 Light" charset="0"/>
                <a:ea typeface="Gill Sans Light" charset="0"/>
                <a:cs typeface="Gill Sans Light" charset="0"/>
              </a:rPr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1" y="44196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Networks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0400" y="5943600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Displays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1" y="609600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Inputs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2401" y="1371600"/>
            <a:ext cx="1141659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Processes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24400" y="1143000"/>
            <a:ext cx="1677062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Address Spaces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22150" y="1371600"/>
            <a:ext cx="61587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48001" y="2133600"/>
            <a:ext cx="51488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53201" y="1143000"/>
            <a:ext cx="1015021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Windows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50875" y="1371600"/>
            <a:ext cx="914033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Sockets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05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5181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257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OS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172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096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4248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191001" y="914400"/>
            <a:ext cx="93647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Threads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088396" y="3048001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Protection Boundary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86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 err="1">
                  <a:latin typeface="Gill Sans Light" charset="0"/>
                  <a:ea typeface="Gill Sans Light" charset="0"/>
                  <a:cs typeface="Gill Sans Light" charset="0"/>
                </a:rPr>
                <a:t>Ctrlr</a:t>
              </a:r>
              <a:endParaRPr lang="en-US" sz="20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3086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3314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971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7630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457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505200" y="22669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0300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00000020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  …	  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0x0900	8C20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00C0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0x0904	0C00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0280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0908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2021FFFF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0x090C	1420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0242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0A00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395207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4953000" y="16764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Assume 4byte words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4 * 0x0C0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0x0C0 = 0000 1100 0000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4953000" y="32004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011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191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0300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0280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505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457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4235451" y="22669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53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8C2000C0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0C000340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2021FFFF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855984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Consolas" charset="0"/>
                  <a:ea typeface="Consolas" charset="0"/>
                  <a:cs typeface="Consolas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21219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 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6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4191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0x0300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8C2000C0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0C000280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0x0908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505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457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4235451" y="22669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7467600" y="13716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6629401" y="2743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6553200" y="5759451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6629401" y="1981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6629401" y="1295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6765926" y="35131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7390858" y="6858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6705600" y="2895601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7467600" y="20574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57400" y="6019801"/>
            <a:ext cx="48526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0" dirty="0">
                <a:latin typeface="Gill Sans Light"/>
                <a:cs typeface="Gill Sans Light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Deadlock is A Deadly type of Starvation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710" y="797966"/>
            <a:ext cx="7236797" cy="4700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7417794" y="1190626"/>
            <a:ext cx="4417873" cy="2749550"/>
            <a:chOff x="1429" y="1743"/>
            <a:chExt cx="2558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267200" y="26622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52400" y="26622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191000" y="28432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1300</a:t>
            </a:r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04C0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0680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0x1908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0x190C	1420</a:t>
            </a:r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0642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1A00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505200" y="35766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0" y="27701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457201" y="2262187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4191001" y="2262187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7467600" y="13668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6629401" y="2738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6553200" y="5754688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6629401" y="1976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6629401" y="1290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7381876" y="6858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  <a:b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7467600" y="20526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629400" y="36528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8C2004C0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0C000680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2021FFFF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8601" y="5334000"/>
            <a:ext cx="780053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b="0" dirty="0">
              <a:latin typeface="Gill Sans" charset="0"/>
              <a:ea typeface="Gill Sans" charset="0"/>
              <a:cs typeface="Gill Sans" charset="0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195-98BD-43AD-A3D5-A4A1F290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Program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9AEE-7B20-423D-BF38-15BC482E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773482"/>
            <a:ext cx="7924800" cy="570351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Preparation of a program for execution involves components 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Compile time (i.e., “</a:t>
            </a:r>
            <a:r>
              <a:rPr lang="en-US" altLang="ko-KR" dirty="0" err="1"/>
              <a:t>gcc</a:t>
            </a:r>
            <a:r>
              <a:rPr lang="en-US" altLang="ko-KR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Link/Load time (UNIX “</a:t>
            </a:r>
            <a:r>
              <a:rPr lang="en-US" altLang="ko-KR" dirty="0" err="1"/>
              <a:t>ld</a:t>
            </a:r>
            <a:r>
              <a:rPr lang="en-US" altLang="ko-KR" dirty="0">
                <a:ea typeface="굴림" panose="020B0600000101010101" pitchFamily="34" charset="-127"/>
              </a:rPr>
              <a:t>” does link)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Execution time (e.g., dynamic libs)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Addresses can be bound to final values anywhere in this path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Depends on hardware support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Also depends on operating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Dynamic Libraries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Linking postponed until execution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Small piece of code (i.e. the </a:t>
            </a:r>
            <a:r>
              <a:rPr lang="en-US" altLang="ko-KR" i="1" dirty="0">
                <a:ea typeface="굴림" panose="020B0600000101010101" pitchFamily="34" charset="-127"/>
              </a:rPr>
              <a:t>stub)</a:t>
            </a:r>
            <a:r>
              <a:rPr lang="en-US" altLang="ko-KR" dirty="0">
                <a:ea typeface="굴림" panose="020B0600000101010101" pitchFamily="34" charset="-127"/>
              </a:rPr>
              <a:t>, locates appropriate memory-resident library routine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Stub replaces itself with the address of the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routine, and executes routine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BB3B86A-E3D3-4459-9031-31E2EC2D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323850" y="762000"/>
            <a:ext cx="3257550" cy="5867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75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641558" y="190500"/>
            <a:ext cx="533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</a:t>
            </a:r>
            <a:r>
              <a:rPr lang="en-US" altLang="ko-KR" dirty="0" err="1">
                <a:ea typeface="굴림" panose="020B0600000101010101" pitchFamily="34" charset="-127"/>
              </a:rPr>
              <a:t>Uniprogramming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8534400" cy="5638800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ea typeface="굴림" panose="020B0600000101010101" pitchFamily="34" charset="-127"/>
              </a:rPr>
              <a:t>Uniprogramming</a:t>
            </a:r>
            <a:r>
              <a:rPr lang="en-US" altLang="ko-KR" sz="2800" dirty="0">
                <a:ea typeface="굴림" panose="020B0600000101010101" pitchFamily="34" charset="-127"/>
              </a:rPr>
              <a:t> (no Translation or Protection)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always runs at same place in physical memory since only one application at a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can access any physical address</a:t>
            </a: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given illusion of dedicated machine by giving it reality of a dedicated machine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1" y="2514601"/>
            <a:ext cx="3465513" cy="2728913"/>
            <a:chOff x="1728" y="2112"/>
            <a:chExt cx="2183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9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2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753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Operating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098" y="2733"/>
              <a:ext cx="83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Valid 32-bit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pic>
        <p:nvPicPr>
          <p:cNvPr id="27652" name="Picture 2" descr="ibm16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80" y="2565175"/>
            <a:ext cx="235982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1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45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Primitive Multiprogramming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8763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Multiprogramming without Translation or Protection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somehow prevent address overlap between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Loader/Linker: Adjust addresses while program loaded into memory (loads, stores, jumps)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Everything adjusted to memory location of program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Translation done by a linker-loader (relocation)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Common in early days (… till Windows 3.x, 95?)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this solution, no protection: bugs in any program can cause other programs to crash or even the OS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1" y="1524001"/>
            <a:ext cx="3465513" cy="2728913"/>
            <a:chOff x="1680" y="2256"/>
            <a:chExt cx="2183" cy="1719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9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75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490134"/>
            <a:ext cx="2133600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6D1A-6C62-4C05-933B-99B063E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with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59E5-E2E2-4FD9-945E-CB2E3E7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0415"/>
            <a:ext cx="7035412" cy="18208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protect programs from each other without translation?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Yes: Base and Bound!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Used by, e.g., Cray-1 supercomputer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D82E74EC-E24F-405F-B867-5F6FB27101FD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3492500"/>
            <a:ext cx="3373438" cy="2684463"/>
            <a:chOff x="1680" y="2303"/>
            <a:chExt cx="2125" cy="1691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2ABA7BD3-4D90-45AD-97EA-CDE1C1FF3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374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79BF3F46-6C34-4E9B-B3B4-29559DEB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2303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39386D8-1DED-455A-811F-FAE27F6A4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31"/>
              <a:ext cx="1104" cy="1605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2A3FFE5F-2E11-4F64-978E-12397BA3F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3600"/>
              <a:ext cx="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0FDCFF22-74B4-4249-9066-6D4B0C5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" y="2400"/>
              <a:ext cx="77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6F0BE1C-7C1D-45DF-A73E-22601D66D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3120"/>
              <a:ext cx="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AF274D8F-7D3D-4DDD-957D-FEE25E3D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2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sp>
        <p:nvSpPr>
          <p:cNvPr id="16" name="Rectangle 14">
            <a:extLst>
              <a:ext uri="{FF2B5EF4-FFF2-40B4-BE49-F238E27FC236}">
                <a16:creationId xmlns:a16="http://schemas.microsoft.com/office/drawing/2014/main" id="{84673BC1-F61B-4626-9FF8-E3A57C89C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15486"/>
            <a:ext cx="2578100" cy="34230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Base  = 0x20000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865385A-47D8-43BE-8CB9-9E5FF8173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97384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C1D07A23-9E85-42D0-BE53-8219AFBC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15199"/>
            <a:ext cx="2578100" cy="34230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Bound= 0x10000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5FA8E9AB-C324-42C9-9E6E-B9DA37BE4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48233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AD070AA-A412-4C53-8266-176ADAFAEB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790553"/>
            <a:ext cx="2416786" cy="24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035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1600"/>
            <a:ext cx="8458200" cy="736600"/>
          </a:xfrm>
        </p:spPr>
        <p:txBody>
          <a:bodyPr/>
          <a:lstStyle/>
          <a:p>
            <a:r>
              <a:rPr lang="en-US" dirty="0"/>
              <a:t>Recall: Base and Bound (No Translation)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67399" y="7620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54694" y="8382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032774" y="3124592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8088295" y="6096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8295" y="579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90175" y="298793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155279" y="4664333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21279" y="4347865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2821279" y="2606933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345279" y="3174433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345279" y="3966865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4345279" y="3966865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306680" y="3625335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373479" y="3585865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405029" y="1292134"/>
            <a:ext cx="5427353" cy="152726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No addition on address path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EFB99C-C2EF-46A7-991C-A21B74C0A286}"/>
              </a:ext>
            </a:extLst>
          </p:cNvPr>
          <p:cNvGrpSpPr/>
          <p:nvPr/>
        </p:nvGrpSpPr>
        <p:grpSpPr>
          <a:xfrm>
            <a:off x="9333637" y="3160856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899707F-3CF1-4632-AED7-1B6C3F940282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47CF76C-1368-4EC9-BBD0-D5EFC751551F}"/>
                </a:ext>
              </a:extLst>
            </p:cNvPr>
            <p:cNvSpPr txBox="1"/>
            <p:nvPr/>
          </p:nvSpPr>
          <p:spPr>
            <a:xfrm>
              <a:off x="3372272" y="1638300"/>
              <a:ext cx="524060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code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E5E239E-AD28-4F50-A9B3-5C6716D3584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9216CF-2093-4B7B-8FD6-99F9B32BF0EA}"/>
                </a:ext>
              </a:extLst>
            </p:cNvPr>
            <p:cNvSpPr txBox="1"/>
            <p:nvPr/>
          </p:nvSpPr>
          <p:spPr>
            <a:xfrm>
              <a:off x="3352800" y="2133601"/>
              <a:ext cx="976689" cy="4456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Static Data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7C0035F-705C-4B08-B503-5E25227D92ED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60B69A5-99DC-4BF7-8BA6-49730FDDE54B}"/>
                </a:ext>
              </a:extLst>
            </p:cNvPr>
            <p:cNvSpPr txBox="1"/>
            <p:nvPr/>
          </p:nvSpPr>
          <p:spPr>
            <a:xfrm>
              <a:off x="3505200" y="2667001"/>
              <a:ext cx="510984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heap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7C25583-2ED8-4450-9568-929F99420CC9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3BE74DD-25E7-4D2C-9305-172B33AB359E}"/>
                </a:ext>
              </a:extLst>
            </p:cNvPr>
            <p:cNvSpPr txBox="1"/>
            <p:nvPr/>
          </p:nvSpPr>
          <p:spPr>
            <a:xfrm>
              <a:off x="3429000" y="3581400"/>
              <a:ext cx="53987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stack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9C8948F-94B1-4CE0-BC1F-D6BCC0D92CF4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811F794-3F6E-4F4C-84C6-C3F426E1136F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DF7ED71-AA83-420A-91B6-755C28DC3DA7}"/>
              </a:ext>
            </a:extLst>
          </p:cNvPr>
          <p:cNvSpPr txBox="1"/>
          <p:nvPr/>
        </p:nvSpPr>
        <p:spPr>
          <a:xfrm>
            <a:off x="11162437" y="30084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A4F5AF-D773-4104-A032-281692FD950F}"/>
              </a:ext>
            </a:extLst>
          </p:cNvPr>
          <p:cNvSpPr txBox="1"/>
          <p:nvPr/>
        </p:nvSpPr>
        <p:spPr>
          <a:xfrm>
            <a:off x="11162437" y="4798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A14E59-57A4-4C12-8189-76A8D9A07E88}"/>
              </a:ext>
            </a:extLst>
          </p:cNvPr>
          <p:cNvSpPr txBox="1"/>
          <p:nvPr/>
        </p:nvSpPr>
        <p:spPr>
          <a:xfrm>
            <a:off x="9203543" y="2590800"/>
            <a:ext cx="25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3602599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General Address translation</a:t>
            </a:r>
            <a:endParaRPr lang="en-US" altLang="ko-KR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91135"/>
            <a:ext cx="11430000" cy="3595395"/>
          </a:xfrm>
        </p:spPr>
        <p:txBody>
          <a:bodyPr/>
          <a:lstStyle/>
          <a:p>
            <a:r>
              <a:rPr lang="en-US" altLang="ko-KR" dirty="0"/>
              <a:t>Consequently, two views of memory:</a:t>
            </a:r>
          </a:p>
          <a:p>
            <a:pPr lvl="1"/>
            <a:r>
              <a:rPr lang="en-US" altLang="ko-KR" dirty="0"/>
              <a:t>View from the CPU (what program sees, virtual memory)</a:t>
            </a:r>
          </a:p>
          <a:p>
            <a:pPr lvl="1"/>
            <a:r>
              <a:rPr lang="en-US" altLang="ko-KR" dirty="0"/>
              <a:t>View from memory (physical memory)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Translation box</a:t>
            </a:r>
            <a:r>
              <a:rPr lang="en-US" altLang="ko-KR" dirty="0"/>
              <a:t> (Memory Management Unit or MMU) converts between the two views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Translation 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 much </a:t>
            </a:r>
            <a:r>
              <a:rPr lang="en-US" altLang="ko-KR" dirty="0">
                <a:solidFill>
                  <a:srgbClr val="FF0000"/>
                </a:solidFill>
              </a:rPr>
              <a:t>easier to implement protection!</a:t>
            </a:r>
          </a:p>
          <a:p>
            <a:pPr lvl="1"/>
            <a:r>
              <a:rPr lang="en-US" altLang="ko-KR" dirty="0"/>
              <a:t>If task A cannot even gain access to task B’s data, no way </a:t>
            </a:r>
            <a:br>
              <a:rPr lang="en-US" altLang="ko-KR" dirty="0"/>
            </a:br>
            <a:r>
              <a:rPr lang="en-US" altLang="ko-KR" dirty="0"/>
              <a:t>for A to adversely affect B</a:t>
            </a:r>
          </a:p>
          <a:p>
            <a:r>
              <a:rPr lang="en-US" altLang="ko-KR" dirty="0"/>
              <a:t>With translation, every program can be linked/loaded into same </a:t>
            </a:r>
            <a:br>
              <a:rPr lang="en-US" altLang="ko-KR" dirty="0"/>
            </a:br>
            <a:r>
              <a:rPr lang="en-US" altLang="ko-KR" dirty="0"/>
              <a:t>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2209800" y="828740"/>
            <a:ext cx="7616824" cy="1990660"/>
            <a:chOff x="698" y="409"/>
            <a:chExt cx="4263" cy="1110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175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07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Recall: Base and Bound (with Translation)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4749" y="777337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044" y="853537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244" y="2776655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645" y="6249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35645" y="580653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35645" y="263999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550" y="3097197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13066" y="2592461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666749" y="2767052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724149" y="3325796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66749" y="446879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86552" y="4099464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4495550" y="2785864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647949" y="3173398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04749" y="3401996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105150" y="3401996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4495550" y="2957553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647949" y="3935396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24149" y="40115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4038350" y="3401997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95550" y="4390682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971550" y="276705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35644" y="4316396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123950" y="446879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735447" y="5257800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 relocation</a:t>
            </a:r>
          </a:p>
          <a:p>
            <a:r>
              <a:rPr lang="en-US" dirty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>
                <a:solidFill>
                  <a:srgbClr val="FF0000"/>
                </a:solidFill>
              </a:rPr>
              <a:t>Can it touch other programs?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36020" y="308086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123949" y="1192196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03702" y="334447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EFB99C-C2EF-46A7-991C-A21B74C0A286}"/>
              </a:ext>
            </a:extLst>
          </p:cNvPr>
          <p:cNvGrpSpPr/>
          <p:nvPr/>
        </p:nvGrpSpPr>
        <p:grpSpPr>
          <a:xfrm>
            <a:off x="9331757" y="2813715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899707F-3CF1-4632-AED7-1B6C3F940282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panose="020B0502020104020203" pitchFamily="34" charset="-79"/>
                <a:ea typeface="Gill Sans" charset="0"/>
                <a:cs typeface="Gill Sans" panose="020B0502020104020203" pitchFamily="34" charset="-79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47CF76C-1368-4EC9-BBD0-D5EFC751551F}"/>
                </a:ext>
              </a:extLst>
            </p:cNvPr>
            <p:cNvSpPr txBox="1"/>
            <p:nvPr/>
          </p:nvSpPr>
          <p:spPr>
            <a:xfrm>
              <a:off x="3372272" y="1638300"/>
              <a:ext cx="524060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code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E239E-AD28-4F50-A9B3-5C6716D3584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panose="020B0502020104020203" pitchFamily="34" charset="-79"/>
                <a:ea typeface="Gill Sans" charset="0"/>
                <a:cs typeface="Gill Sans" panose="020B0502020104020203" pitchFamily="34" charset="-79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9216CF-2093-4B7B-8FD6-99F9B32BF0EA}"/>
                </a:ext>
              </a:extLst>
            </p:cNvPr>
            <p:cNvSpPr txBox="1"/>
            <p:nvPr/>
          </p:nvSpPr>
          <p:spPr>
            <a:xfrm>
              <a:off x="3352800" y="2133601"/>
              <a:ext cx="976689" cy="4456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Static 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0035F-705C-4B08-B503-5E25227D92ED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panose="020B0502020104020203" pitchFamily="34" charset="-79"/>
                <a:ea typeface="Gill Sans" charset="0"/>
                <a:cs typeface="Gill Sans" panose="020B0502020104020203" pitchFamily="34" charset="-79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60B69A5-99DC-4BF7-8BA6-49730FDDE54B}"/>
                </a:ext>
              </a:extLst>
            </p:cNvPr>
            <p:cNvSpPr txBox="1"/>
            <p:nvPr/>
          </p:nvSpPr>
          <p:spPr>
            <a:xfrm>
              <a:off x="3505200" y="2667001"/>
              <a:ext cx="510984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heap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7C25583-2ED8-4450-9568-929F99420CC9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panose="020B0502020104020203" pitchFamily="34" charset="-79"/>
                <a:ea typeface="Gill Sans" charset="0"/>
                <a:cs typeface="Gill Sans" panose="020B0502020104020203" pitchFamily="34" charset="-79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BE74DD-25E7-4D2C-9305-172B33AB359E}"/>
                </a:ext>
              </a:extLst>
            </p:cNvPr>
            <p:cNvSpPr txBox="1"/>
            <p:nvPr/>
          </p:nvSpPr>
          <p:spPr>
            <a:xfrm>
              <a:off x="3429000" y="3581400"/>
              <a:ext cx="53987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stack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9C8948F-94B1-4CE0-BC1F-D6BCC0D92CF4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11F794-3F6E-4F4C-84C6-C3F426E1136F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DF7ED71-AA83-420A-91B6-755C28DC3DA7}"/>
              </a:ext>
            </a:extLst>
          </p:cNvPr>
          <p:cNvSpPr txBox="1"/>
          <p:nvPr/>
        </p:nvSpPr>
        <p:spPr>
          <a:xfrm>
            <a:off x="11160557" y="26613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A4F5AF-D773-4104-A032-281692FD950F}"/>
              </a:ext>
            </a:extLst>
          </p:cNvPr>
          <p:cNvSpPr txBox="1"/>
          <p:nvPr/>
        </p:nvSpPr>
        <p:spPr>
          <a:xfrm>
            <a:off x="11160557" y="46456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7A14E59-57A4-4C12-8189-76A8D9A07E88}"/>
              </a:ext>
            </a:extLst>
          </p:cNvPr>
          <p:cNvSpPr txBox="1"/>
          <p:nvPr/>
        </p:nvSpPr>
        <p:spPr>
          <a:xfrm>
            <a:off x="9201663" y="2209800"/>
            <a:ext cx="2522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SEMIBOLD" panose="020B0502020104020203" pitchFamily="34" charset="-79"/>
                <a:cs typeface="GILL SANS SEMIBOLD" panose="020B0502020104020203" pitchFamily="34" charset="-79"/>
              </a:rPr>
              <a:t>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2579277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11582400" cy="3733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Fragmentation problem over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Not every process is same size </a:t>
            </a:r>
            <a:r>
              <a:rPr lang="en-US" altLang="ko-KR" sz="2400" dirty="0">
                <a:latin typeface="Wingdings"/>
                <a:ea typeface="Wingdings"/>
                <a:cs typeface="Wingdings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  <a:sym typeface="Wingdings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memory becomes fragmented over time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Would like to have multiple chunks/program (Code, Data, Stack, Heap,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819400" y="7620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2819400" y="1125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19400" y="153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2819400" y="24685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870200" y="7620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2819400" y="12065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819400" y="18891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2819400" y="24860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38600" y="7620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867400" y="7620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96200" y="7620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525000" y="10668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27513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Four requirements for occurrence of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058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There exists a set {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4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588730"/>
            <a:ext cx="10210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Others: memory sharing, etc.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2286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8800" y="685800"/>
            <a:ext cx="4530726" cy="3862388"/>
            <a:chOff x="2592" y="480"/>
            <a:chExt cx="2854" cy="2433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776" y="2462"/>
              <a:ext cx="121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user view of</a:t>
              </a:r>
            </a:p>
            <a:p>
              <a:pPr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595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2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77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25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082" y="2457"/>
              <a:ext cx="136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physical </a:t>
              </a:r>
            </a:p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854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3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153400" cy="533400"/>
          </a:xfrm>
        </p:spPr>
        <p:txBody>
          <a:bodyPr/>
          <a:lstStyle/>
          <a:p>
            <a:r>
              <a:rPr lang="en-US" altLang="ko-KR" dirty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242" y="3459223"/>
            <a:ext cx="10231558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x86 Example: </a:t>
            </a:r>
            <a:r>
              <a:rPr lang="en-US" altLang="ko-KR" dirty="0" err="1"/>
              <a:t>mov</a:t>
            </a:r>
            <a:r>
              <a:rPr lang="en-US" altLang="ko-KR" dirty="0"/>
              <a:t> [</a:t>
            </a:r>
            <a:r>
              <a:rPr lang="en-US" altLang="ko-KR" dirty="0" err="1">
                <a:solidFill>
                  <a:schemeClr val="hlink"/>
                </a:solidFill>
              </a:rPr>
              <a:t>es</a:t>
            </a:r>
            <a:r>
              <a:rPr lang="en-US" altLang="ko-KR" dirty="0" err="1"/>
              <a:t>:bx</a:t>
            </a:r>
            <a:r>
              <a:rPr lang="en-US" altLang="ko-KR" dirty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5257801" y="1203326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2057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7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5257801" y="1724026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5138739" y="1035050"/>
            <a:ext cx="4919663" cy="1498600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6742114" y="746125"/>
            <a:ext cx="2782888" cy="1041400"/>
            <a:chOff x="3287" y="384"/>
            <a:chExt cx="1753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3767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6096000" y="685800"/>
            <a:ext cx="805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7162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1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uiExpand="1" build="p"/>
      <p:bldP spid="692274" grpId="0" uiExpand="1" animBg="1"/>
      <p:bldP spid="399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A890-11B3-4275-B1E4-CB664F6A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Special Registers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D212C0-DA1A-4652-BAC4-725EA9C5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78" y="3226719"/>
            <a:ext cx="6715622" cy="2743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Typical Segment Register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 Priority is RPL of Code Segment (CS)</a:t>
            </a:r>
          </a:p>
          <a:p>
            <a:r>
              <a:rPr lang="en-US" dirty="0"/>
              <a:t>Segmentation can’t be just “turned off”</a:t>
            </a:r>
          </a:p>
          <a:p>
            <a:pPr lvl="1"/>
            <a:r>
              <a:rPr lang="en-US" dirty="0"/>
              <a:t>What if we just want to use paging?</a:t>
            </a:r>
          </a:p>
          <a:p>
            <a:pPr lvl="1"/>
            <a:r>
              <a:rPr lang="en-US" dirty="0"/>
              <a:t>Set base and bound to all of memory, in all segments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0021987-5890-4B11-86F8-BB13CCA6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457200" y="1030197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B381D09-E3C3-4731-B2F5-06B9A6D0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81" y="751716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58C09DFC-09FB-460A-8CC3-A78AF09C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9197"/>
            <a:ext cx="310660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80386 Special Registers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A1EE28EE-CB89-4F96-AFA5-C8D999F8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9386269" y="533400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14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(16-bit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2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(16-bit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6953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(16-bit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3810000" y="3565526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3838576" y="32432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6953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6953253" y="3581400"/>
            <a:ext cx="1219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8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(16-bit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8240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8769351" y="4342940"/>
            <a:ext cx="1463779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8240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8240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8763000" y="5238289"/>
            <a:ext cx="1600200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8859839" y="3124201"/>
            <a:ext cx="1322459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3810000" y="3565526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3838576" y="32432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12798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89154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05000" y="533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(16-bit address)</a:t>
            </a:r>
          </a:p>
        </p:txBody>
      </p:sp>
    </p:spTree>
    <p:extLst>
      <p:ext uri="{BB962C8B-B14F-4D97-AF65-F5344CB8AC3E}">
        <p14:creationId xmlns:p14="http://schemas.microsoft.com/office/powerpoint/2010/main" val="34802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6" grpId="0" build="p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89154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905000" y="8382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113729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89916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0x360. Translated to Physical=0x4360. Get “li $v0, 0”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905000" y="13970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423754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095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1049000" cy="52578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assumptions: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thread pre-specifies is </a:t>
            </a:r>
            <a:r>
              <a:rPr lang="en-US" altLang="ko-KR" i="1" dirty="0">
                <a:ea typeface="굴림" panose="020B0600000101010101" pitchFamily="34" charset="-127"/>
              </a:rPr>
              <a:t>maximum </a:t>
            </a:r>
            <a:r>
              <a:rPr lang="en-US" altLang="ko-KR" dirty="0">
                <a:ea typeface="굴림" panose="020B0600000101010101" pitchFamily="34" charset="-127"/>
              </a:rPr>
              <a:t>need for resources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However, it doesn’t have to ask for the all at once… (key advantage)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Threads may now request and hold dynamically up to the maximum specified number of each resources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Simple use of the deadlock detection algorithm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each request for resources from a thread: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Technique: pretend each request is granted, then run deadlock detection algorithm, and grant request if result is deadlock free (conservative!)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Keeps system in a “SAFE” state, i.e., there exists a sequence {T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 T</a:t>
            </a:r>
            <a:r>
              <a:rPr lang="en-US" altLang="ko-KR" baseline="-25000" dirty="0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with 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finishing, then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etc..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prevents deadlocks involving threads and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resources by stalling requests that would lead to deadlock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Can’t fix all issues – e.g., thread going into an infinite loop!</a:t>
            </a:r>
          </a:p>
        </p:txBody>
      </p:sp>
      <p:sp>
        <p:nvSpPr>
          <p:cNvPr id="13316" name="Rectangle 120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Banker’s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2034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909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91440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(PC=0x0240):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0x0244.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0x0360. Translated to Physical=0x4360. Get “li $v0, 0”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0x0364. Translated to Physical=0x4364. Get “</a:t>
            </a:r>
            <a:r>
              <a:rPr lang="en-US" altLang="ko-KR" sz="1900" dirty="0" err="1">
                <a:ea typeface="굴림" panose="020B0600000101010101" pitchFamily="34" charset="-127"/>
                <a:sym typeface="Symbol" panose="05050102010706020507" pitchFamily="18" charset="2"/>
              </a:rPr>
              <a:t>lb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 $t0, ($a0)”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Since $a0 is 0x4050, try to load byte from 0x4050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	Translate 0x4050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01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00 0000 0101 0000). Virtual segment #? 1; Offset? 0x50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Physical address? Base=0x4800, Physical </a:t>
            </a:r>
            <a:r>
              <a:rPr lang="en-US" altLang="ko-KR" sz="1900" dirty="0" err="1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 = 0x4850,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Load Byte from 0x4850$t0,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905000" y="1676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27581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2C59-B8C6-4183-9FF1-B32695D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 about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0BE2-FDDD-4A86-9CE1-C92D5D4D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105400"/>
          </a:xfrm>
        </p:spPr>
        <p:txBody>
          <a:bodyPr/>
          <a:lstStyle/>
          <a:p>
            <a:r>
              <a:rPr lang="en-US" altLang="ko-KR" dirty="0"/>
              <a:t>Translation on every instruction fetch, load or store</a:t>
            </a:r>
          </a:p>
          <a:p>
            <a:r>
              <a:rPr lang="en-US" altLang="ko-KR" dirty="0"/>
              <a:t>Virtual address space has holes</a:t>
            </a:r>
          </a:p>
          <a:p>
            <a:pPr lvl="1"/>
            <a:r>
              <a:rPr lang="en-US" altLang="ko-KR" dirty="0"/>
              <a:t>Segmentation efficient for sparse address spaces</a:t>
            </a:r>
          </a:p>
          <a:p>
            <a:r>
              <a:rPr lang="en-US" altLang="ko-KR" dirty="0"/>
              <a:t>When it is OK to address outside valid range?</a:t>
            </a:r>
          </a:p>
          <a:p>
            <a:pPr lvl="1"/>
            <a:r>
              <a:rPr lang="en-US" altLang="ko-KR" dirty="0"/>
              <a:t>This is how the stack (and heap?) allowed to grow</a:t>
            </a:r>
          </a:p>
          <a:p>
            <a:pPr lvl="1"/>
            <a:r>
              <a:rPr lang="en-US" altLang="ko-KR" dirty="0"/>
              <a:t>For instance, stack takes fault, system automatically increases size of stack</a:t>
            </a:r>
          </a:p>
          <a:p>
            <a:r>
              <a:rPr lang="en-US" altLang="ko-KR" dirty="0"/>
              <a:t>Need protection mode in segment table</a:t>
            </a:r>
          </a:p>
          <a:p>
            <a:pPr lvl="1"/>
            <a:r>
              <a:rPr lang="en-US" altLang="ko-KR" dirty="0"/>
              <a:t>For example, code segment would be read-only</a:t>
            </a:r>
          </a:p>
          <a:p>
            <a:pPr lvl="1"/>
            <a:r>
              <a:rPr lang="en-US" altLang="ko-KR" dirty="0"/>
              <a:t>Data and stack would be read-write (stores allowed)</a:t>
            </a:r>
          </a:p>
          <a:p>
            <a:r>
              <a:rPr lang="en-US" altLang="ko-KR" dirty="0"/>
              <a:t>What must be saved/restored on context switch?</a:t>
            </a:r>
          </a:p>
          <a:p>
            <a:pPr lvl="1"/>
            <a:r>
              <a:rPr lang="en-US" altLang="ko-KR" dirty="0"/>
              <a:t>Segment table stored in CPU, not in memory (small)</a:t>
            </a:r>
          </a:p>
          <a:p>
            <a:pPr lvl="1"/>
            <a:r>
              <a:rPr lang="en-US" altLang="ko-KR" dirty="0"/>
              <a:t>Might store all of processes memory onto disk when </a:t>
            </a:r>
            <a:br>
              <a:rPr lang="en-US" altLang="ko-KR" dirty="0"/>
            </a:br>
            <a:r>
              <a:rPr lang="en-US" altLang="ko-KR" dirty="0"/>
              <a:t>switched (called “swapping”)</a:t>
            </a:r>
          </a:p>
        </p:txBody>
      </p:sp>
    </p:spTree>
    <p:extLst>
      <p:ext uri="{BB962C8B-B14F-4D97-AF65-F5344CB8AC3E}">
        <p14:creationId xmlns:p14="http://schemas.microsoft.com/office/powerpoint/2010/main" val="144129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2DC-6A46-41F7-9DF3-08F3A40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not all segments fit in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0C1A-24E2-4741-B5B4-DE33731C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778250"/>
            <a:ext cx="11468100" cy="26987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Extreme form of Context Switch: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Swapping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 make room for next process, some or all of the previous process is moved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Likely need to send out complete segments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greatly increases the cost of context-switching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might be a desirable alternative?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Some way to keep only active portions of a process in memory at </a:t>
            </a:r>
            <a:b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any one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finer granularity control over physical memory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99CB37A-A535-44C1-8638-18C40FC9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3886200" y="838200"/>
            <a:ext cx="3733800" cy="278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2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0AE-A8D2-4D31-B376-B76FE271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1253-939A-44B9-AED3-15A064A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dirty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dirty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dirty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22797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892039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r>
              <a:rPr lang="en-US" altLang="ko-KR" dirty="0"/>
              <a:t>Recall: General Address Translation</a:t>
            </a:r>
            <a:endParaRPr lang="en-US" altLang="en-US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612991" y="2928939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1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8191466" y="2963864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2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heap &amp; </a:t>
              </a:r>
            </a:p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18129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B52FC"/>
                </a:solidFill>
                <a:latin typeface="Gill Sans" charset="0"/>
                <a:ea typeface="Gill Sans" charset="0"/>
                <a:cs typeface="Gill Sans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70707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8200"/>
                </a:solidFill>
                <a:latin typeface="Gill Sans" charset="0"/>
                <a:ea typeface="Gill Sans" charset="0"/>
                <a:cs typeface="Gill Sans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4267200" y="6091239"/>
            <a:ext cx="3489074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9499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Allocate physical memory in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fixed size </a:t>
            </a:r>
            <a:r>
              <a:rPr lang="en-US" altLang="ko-KR" sz="2400" dirty="0">
                <a:ea typeface="굴림" panose="020B0600000101010101" pitchFamily="34" charset="-127"/>
              </a:rPr>
              <a:t>chunks (“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	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allocated, 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0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 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21944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750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Implement Simple Paging?</a:t>
            </a:r>
            <a:endParaRPr lang="en-US" altLang="ko-KR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311526"/>
            <a:ext cx="11734800" cy="34702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Symbol" panose="05050102010706020507" pitchFamily="18" charset="2"/>
              </a:rPr>
              <a:t>Page Table (One per process)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Resides in physical memory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Contains physical page and permission for each virtual page (e.g., Valid bits, Read, Write, etc.)</a:t>
            </a:r>
          </a:p>
          <a:p>
            <a:r>
              <a:rPr lang="en-US" altLang="ko-KR" dirty="0"/>
              <a:t>Virtual address mapping</a:t>
            </a:r>
          </a:p>
          <a:p>
            <a:pPr lvl="1"/>
            <a:r>
              <a:rPr lang="en-US" altLang="ko-KR" dirty="0"/>
              <a:t>Offset from Virtual address copied to Physical Address</a:t>
            </a:r>
          </a:p>
          <a:p>
            <a:pPr lvl="2"/>
            <a:r>
              <a:rPr lang="en-US" altLang="ko-KR" dirty="0"/>
              <a:t>Example: 10 bit offset </a:t>
            </a:r>
            <a:r>
              <a:rPr lang="en-US" altLang="ko-KR" dirty="0">
                <a:sym typeface="Symbol" panose="05050102010706020507" pitchFamily="18" charset="2"/>
              </a:rPr>
              <a:t> 1024-byte pages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Virtual page # is all remaining bits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Example for 32-bits: 32-10 = 22 bits, i.e., 4 million entries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4589464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981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2286001" y="1751012"/>
            <a:ext cx="3276601" cy="1598612"/>
            <a:chOff x="352" y="1375"/>
            <a:chExt cx="2064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286001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5435601" y="1609724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7315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553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9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uiExpand="1" build="p"/>
      <p:bldP spid="700486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636589" y="1277938"/>
            <a:ext cx="1618324" cy="3712012"/>
            <a:chOff x="2712" y="480"/>
            <a:chExt cx="1131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905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6219826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6219826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6184900" y="3106739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6219826" y="4006851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6550026" y="5029200"/>
            <a:ext cx="1330473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533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541339" y="685800"/>
            <a:ext cx="3068321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Example (4-byte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3562350" y="1797051"/>
            <a:ext cx="1016544" cy="2040525"/>
            <a:chOff x="3181349" y="1797621"/>
            <a:chExt cx="1016545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92" y="1901825"/>
              <a:ext cx="919702" cy="1935713"/>
              <a:chOff x="3752" y="864"/>
              <a:chExt cx="642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642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828800" y="1143001"/>
            <a:ext cx="2378493" cy="822325"/>
            <a:chOff x="304800" y="1143000"/>
            <a:chExt cx="2378492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304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479925" y="1643063"/>
            <a:ext cx="1235629" cy="2532062"/>
            <a:chOff x="4098508" y="1642646"/>
            <a:chExt cx="1235492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3346022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6910388" y="1343026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1828800" y="2057400"/>
            <a:ext cx="2373784" cy="338138"/>
            <a:chOff x="304800" y="1143000"/>
            <a:chExt cx="2373783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304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495800" y="2100263"/>
            <a:ext cx="1156290" cy="1174750"/>
            <a:chOff x="4085618" y="1627270"/>
            <a:chExt cx="1156252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3940646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828800" y="2819401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4495801" y="1887538"/>
            <a:ext cx="1243707" cy="965200"/>
            <a:chOff x="4009821" y="1108590"/>
            <a:chExt cx="1243270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3872476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609601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2514601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733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7543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609601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2514601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3733801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7543801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37477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981200" y="3613151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5227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984374" y="685800"/>
            <a:ext cx="4637088" cy="704850"/>
            <a:chOff x="371" y="296"/>
            <a:chExt cx="2921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71" y="29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2057400" y="1631951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982788" y="5562600"/>
            <a:ext cx="4638675" cy="704850"/>
            <a:chOff x="562" y="3436"/>
            <a:chExt cx="2922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562" y="343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4441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4441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8328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74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7218598" y="3907646"/>
            <a:ext cx="3520175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This physical page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appears in address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5229226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6270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6270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BDC7E7-D566-40CB-997A-9068C4A3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/>
              <a:t>Revisit: Deadlock Avoidance using Banker’s Algorithm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E933-C738-412C-9FE4-A2BD63DE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9372600" cy="609600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Idea: When a thread requests a resource, OS checks if it would result in </a:t>
            </a:r>
            <a:r>
              <a:rPr lang="en-US" strike="sngStrike" dirty="0"/>
              <a:t>deadlock</a:t>
            </a:r>
            <a:r>
              <a:rPr lang="en-US" dirty="0"/>
              <a:t> </a:t>
            </a:r>
            <a:r>
              <a:rPr lang="en-US" dirty="0">
                <a:solidFill>
                  <a:srgbClr val="2A40E2"/>
                </a:solidFill>
                <a:latin typeface="Gill Sans Light"/>
              </a:rPr>
              <a:t>an unsafe state</a:t>
            </a:r>
          </a:p>
          <a:p>
            <a:pPr lvl="1"/>
            <a:r>
              <a:rPr lang="en-US" dirty="0"/>
              <a:t>If not, it grants the resource right away</a:t>
            </a:r>
          </a:p>
          <a:p>
            <a:pPr lvl="1"/>
            <a:r>
              <a:rPr lang="en-US" dirty="0"/>
              <a:t>If so, it waits for other threads to release resources</a:t>
            </a:r>
          </a:p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point that Thread B attempts </a:t>
            </a:r>
            <a:r>
              <a:rPr lang="en-US" dirty="0" err="1">
                <a:latin typeface="Consolas" panose="020B0609020204030204" pitchFamily="49" charset="0"/>
              </a:rPr>
              <a:t>y.Acquire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Banker’s algorithm: Pretend to give y </a:t>
            </a:r>
            <a:r>
              <a:rPr lang="en-US" dirty="0" err="1"/>
              <a:t>mutex</a:t>
            </a:r>
            <a:r>
              <a:rPr lang="en-US" dirty="0"/>
              <a:t> to B</a:t>
            </a:r>
          </a:p>
          <a:p>
            <a:pPr lvl="1"/>
            <a:r>
              <a:rPr lang="en-US" dirty="0"/>
              <a:t>Try to run deadlock detection algorithm</a:t>
            </a:r>
          </a:p>
          <a:p>
            <a:pPr lvl="2"/>
            <a:r>
              <a:rPr lang="en-US" dirty="0"/>
              <a:t>Neither A nor B can get enough resources to complete</a:t>
            </a:r>
          </a:p>
          <a:p>
            <a:pPr lvl="1"/>
            <a:r>
              <a:rPr lang="en-US" dirty="0"/>
              <a:t>Stall B by putting it to sleep.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17DCE-E06C-40E5-A3B3-77F571464343}"/>
              </a:ext>
            </a:extLst>
          </p:cNvPr>
          <p:cNvCxnSpPr/>
          <p:nvPr/>
        </p:nvCxnSpPr>
        <p:spPr bwMode="auto">
          <a:xfrm>
            <a:off x="2286000" y="2667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68ECB6-563F-4264-8494-B8B58BF93A49}"/>
              </a:ext>
            </a:extLst>
          </p:cNvPr>
          <p:cNvCxnSpPr/>
          <p:nvPr/>
        </p:nvCxnSpPr>
        <p:spPr bwMode="auto">
          <a:xfrm>
            <a:off x="6096000" y="2667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7133ED-7BD4-4EFC-B0F4-EBDDA30DC0CC}"/>
              </a:ext>
            </a:extLst>
          </p:cNvPr>
          <p:cNvSpPr txBox="1"/>
          <p:nvPr/>
        </p:nvSpPr>
        <p:spPr>
          <a:xfrm>
            <a:off x="9601200" y="2743200"/>
            <a:ext cx="2050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Gill Sans Light" panose="020B0302020104020203"/>
              </a:rPr>
              <a:t>Thread B Waits until Thread A releases resources…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897A6-EAA9-4BED-8CEF-F8AEA5F5D019}"/>
              </a:ext>
            </a:extLst>
          </p:cNvPr>
          <p:cNvSpPr txBox="1"/>
          <p:nvPr/>
        </p:nvSpPr>
        <p:spPr>
          <a:xfrm>
            <a:off x="2501514" y="2209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06942-AC57-460B-A3C6-3169D542C127}"/>
              </a:ext>
            </a:extLst>
          </p:cNvPr>
          <p:cNvSpPr txBox="1"/>
          <p:nvPr/>
        </p:nvSpPr>
        <p:spPr>
          <a:xfrm>
            <a:off x="6444863" y="2209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Right Arrow 1"/>
          <p:cNvSpPr/>
          <p:nvPr/>
        </p:nvSpPr>
        <p:spPr bwMode="auto">
          <a:xfrm rot="10993520">
            <a:off x="8695340" y="2758535"/>
            <a:ext cx="900194" cy="32888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9315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0444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/>
      <p:bldP spid="10" grpId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D44-FCAF-BC44-A86F-66769A7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page sharing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4F4F-ED07-3D49-BAA4-B96BDAEA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287000" cy="5486400"/>
          </a:xfrm>
        </p:spPr>
        <p:txBody>
          <a:bodyPr>
            <a:normAutofit/>
          </a:bodyPr>
          <a:lstStyle/>
          <a:p>
            <a:r>
              <a:rPr lang="en-US" dirty="0"/>
              <a:t>The “kernel region” of every process has the same page table entries</a:t>
            </a:r>
          </a:p>
          <a:p>
            <a:pPr lvl="1"/>
            <a:r>
              <a:rPr lang="en-US" dirty="0"/>
              <a:t>The process cannot access it at user level</a:t>
            </a:r>
          </a:p>
          <a:p>
            <a:pPr lvl="1"/>
            <a:r>
              <a:rPr lang="en-US" dirty="0"/>
              <a:t>But on U-&gt;K switch, kernel code can access it AS WELL AS the region for THIS user</a:t>
            </a:r>
          </a:p>
          <a:p>
            <a:pPr lvl="2"/>
            <a:r>
              <a:rPr lang="en-US" dirty="0"/>
              <a:t>What does the kernel need to do to access other user processes?</a:t>
            </a:r>
          </a:p>
          <a:p>
            <a:r>
              <a:rPr lang="en-US" dirty="0"/>
              <a:t>Different processes running same binary! </a:t>
            </a:r>
          </a:p>
          <a:p>
            <a:pPr lvl="1"/>
            <a:r>
              <a:rPr lang="en-US" dirty="0"/>
              <a:t>Execute-only, but do not need to duplicate code segments</a:t>
            </a:r>
          </a:p>
          <a:p>
            <a:r>
              <a:rPr lang="en-US" dirty="0"/>
              <a:t>User-level system libraries (execute only)</a:t>
            </a:r>
          </a:p>
          <a:p>
            <a:r>
              <a:rPr lang="en-US" dirty="0"/>
              <a:t>Shared-memory segments between different processes</a:t>
            </a:r>
          </a:p>
          <a:p>
            <a:pPr lvl="1"/>
            <a:r>
              <a:rPr lang="en-US" dirty="0"/>
              <a:t>Can actually share objects directly between processes</a:t>
            </a:r>
          </a:p>
          <a:p>
            <a:pPr lvl="2"/>
            <a:r>
              <a:rPr lang="en-US" dirty="0"/>
              <a:t>Must map page into same place in address space!</a:t>
            </a:r>
          </a:p>
          <a:p>
            <a:pPr lvl="1"/>
            <a:r>
              <a:rPr lang="en-US" dirty="0"/>
              <a:t>This is a limited form of the sharing that threads have within a </a:t>
            </a:r>
            <a:br>
              <a:rPr lang="en-US" dirty="0"/>
            </a:br>
            <a:r>
              <a:rPr lang="en-US" dirty="0"/>
              <a:t>single process</a:t>
            </a:r>
          </a:p>
        </p:txBody>
      </p:sp>
    </p:spTree>
    <p:extLst>
      <p:ext uri="{BB962C8B-B14F-4D97-AF65-F5344CB8AC3E}">
        <p14:creationId xmlns:p14="http://schemas.microsoft.com/office/powerpoint/2010/main" val="14534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1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752600" y="6096001"/>
            <a:ext cx="8153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" panose="020B0502020104020203" pitchFamily="34" charset="-79"/>
                <a:cs typeface="Gill Sans" panose="020B0502020104020203" pitchFamily="34" charset="-79"/>
                <a:hlinkClick r:id="rId3"/>
              </a:rPr>
              <a:t>http://static.duartes.org/img/blogPosts/linuxFlexibleAddressSpaceLayout.png</a:t>
            </a:r>
            <a:r>
              <a:rPr lang="en-US" altLang="en-US" sz="1600" b="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430000" cy="533400"/>
          </a:xfrm>
        </p:spPr>
        <p:txBody>
          <a:bodyPr/>
          <a:lstStyle/>
          <a:p>
            <a:r>
              <a:rPr lang="en-US" altLang="en-US" dirty="0"/>
              <a:t>Memory Layout for Linux 32-bit (Pre-Meltdown patch!)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F3E-A2A0-214F-96A4-7EB03575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6BD8-6278-804F-8339-657F33D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685800"/>
            <a:ext cx="6959600" cy="5867400"/>
          </a:xfrm>
        </p:spPr>
        <p:txBody>
          <a:bodyPr/>
          <a:lstStyle/>
          <a:p>
            <a:r>
              <a:rPr lang="en-US" dirty="0"/>
              <a:t>Address Space Randomization</a:t>
            </a:r>
          </a:p>
          <a:p>
            <a:pPr lvl="1"/>
            <a:r>
              <a:rPr lang="en-US" dirty="0"/>
              <a:t>Position-Independent Code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can place user code anywhere in address space</a:t>
            </a:r>
          </a:p>
          <a:p>
            <a:pPr lvl="2"/>
            <a:r>
              <a:rPr lang="en-US" dirty="0"/>
              <a:t>Random start address makes much harder for attacker to cause jump to code that it seeks to take over</a:t>
            </a:r>
          </a:p>
          <a:p>
            <a:pPr lvl="1"/>
            <a:r>
              <a:rPr lang="en-US" dirty="0"/>
              <a:t>Stack &amp; Heap can start anywhere, so randomize placement</a:t>
            </a:r>
          </a:p>
          <a:p>
            <a:r>
              <a:rPr lang="en-US" dirty="0"/>
              <a:t>Kernel address space isolation</a:t>
            </a:r>
          </a:p>
          <a:p>
            <a:pPr lvl="1"/>
            <a:r>
              <a:rPr lang="en-US" dirty="0"/>
              <a:t>Don’t map whole kernel space into each process, switch to kernel page table</a:t>
            </a:r>
          </a:p>
          <a:p>
            <a:pPr lvl="1"/>
            <a:r>
              <a:rPr lang="en-US" dirty="0"/>
              <a:t>Meltdown </a:t>
            </a:r>
            <a:r>
              <a:rPr lang="en-US" dirty="0">
                <a:sym typeface="Symbol" panose="05050102010706020507" pitchFamily="18" charset="2"/>
              </a:rPr>
              <a:t> map none of kernel into user mode!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60B-3613-7242-A52B-0BF81A90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1430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4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3022240" y="6312205"/>
            <a:ext cx="4445359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4873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574800" y="11001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5748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748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5748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21082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2108201" y="14049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15748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10652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5748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15748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15748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4318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4318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4318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4429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454026" y="1176337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7167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3810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10604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12453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58420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63912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63912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912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912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912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3912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63912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3912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63912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3912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76596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76596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76708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76930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75946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5748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5748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5748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5748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5748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5748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5748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5748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5748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5748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5748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5748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5748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5748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5748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5748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5748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5748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748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5748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5748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5748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5748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5748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5748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5748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5748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5748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5748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5748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5748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5748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3912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3912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3912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3912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3912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3912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3912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3912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3912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3912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3912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3912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3912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3912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3912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3912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3912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3912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3912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3912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3912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3912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3912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3912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3912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3912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3912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3912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3912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3912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3912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3912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4086225" y="871538"/>
            <a:ext cx="1344342" cy="6001643"/>
            <a:chOff x="4188007" y="838200"/>
            <a:chExt cx="1344785" cy="6000946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8702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28702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28702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28702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52324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52324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52324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52324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28702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28702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28702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28702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28702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28702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28702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28702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28702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52324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52529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52318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52381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52381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52324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52546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2324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52324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40560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5256213" y="947738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2743200" y="6324600"/>
            <a:ext cx="4648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5127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16002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6002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6002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21336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2133601" y="1633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16002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10906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16002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16002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16002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4572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4572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4572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4683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7421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4064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10858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12707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58674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64166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64166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4166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4166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4166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4166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64166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64166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4166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4166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76850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76850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76962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77184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76200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6002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6002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6002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002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6002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6002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6002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6002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6002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6002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002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002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6002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6002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6002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002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6002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6002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6002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6002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6002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6002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6002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6002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002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6002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6002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6002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6002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6002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6002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6002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64166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166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4166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4166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4166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64166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4166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4166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4166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64166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64166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4166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64166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166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166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64166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64166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64166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64166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64166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64166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4166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64166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4166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4166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4166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4166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4166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4166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4166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4166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4166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4111625" y="871538"/>
            <a:ext cx="1344342" cy="6001643"/>
            <a:chOff x="4188007" y="838200"/>
            <a:chExt cx="1344785" cy="6000946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28956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28956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28956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28956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52578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52578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52578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52578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28956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28956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52578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52578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40814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4683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228600" y="2090737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  <p:cxnSp>
        <p:nvCxnSpPr>
          <p:cNvPr id="137" name="Straight Arrow Connector 167"/>
          <p:cNvCxnSpPr>
            <a:cxnSpLocks noChangeShapeType="1"/>
          </p:cNvCxnSpPr>
          <p:nvPr/>
        </p:nvCxnSpPr>
        <p:spPr bwMode="auto">
          <a:xfrm>
            <a:off x="28956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2"/>
          <p:cNvCxnSpPr>
            <a:cxnSpLocks noChangeShapeType="1"/>
          </p:cNvCxnSpPr>
          <p:nvPr/>
        </p:nvCxnSpPr>
        <p:spPr bwMode="auto">
          <a:xfrm>
            <a:off x="28956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73"/>
          <p:cNvCxnSpPr>
            <a:cxnSpLocks noChangeShapeType="1"/>
          </p:cNvCxnSpPr>
          <p:nvPr/>
        </p:nvCxnSpPr>
        <p:spPr bwMode="auto">
          <a:xfrm>
            <a:off x="28956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2"/>
          <p:cNvCxnSpPr>
            <a:cxnSpLocks noChangeShapeType="1"/>
          </p:cNvCxnSpPr>
          <p:nvPr/>
        </p:nvCxnSpPr>
        <p:spPr bwMode="auto">
          <a:xfrm>
            <a:off x="52635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" name="Straight Arrow Connector 185"/>
          <p:cNvCxnSpPr>
            <a:cxnSpLocks noChangeShapeType="1"/>
          </p:cNvCxnSpPr>
          <p:nvPr/>
        </p:nvCxnSpPr>
        <p:spPr bwMode="auto">
          <a:xfrm>
            <a:off x="52578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" name="Straight Arrow Connector 186"/>
          <p:cNvCxnSpPr>
            <a:cxnSpLocks noChangeShapeType="1"/>
          </p:cNvCxnSpPr>
          <p:nvPr/>
        </p:nvCxnSpPr>
        <p:spPr bwMode="auto">
          <a:xfrm>
            <a:off x="52800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4" name="Straight Arrow Connector 162"/>
          <p:cNvCxnSpPr>
            <a:cxnSpLocks noChangeShapeType="1"/>
          </p:cNvCxnSpPr>
          <p:nvPr/>
        </p:nvCxnSpPr>
        <p:spPr bwMode="auto">
          <a:xfrm>
            <a:off x="28956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" name="Straight Arrow Connector 164"/>
          <p:cNvCxnSpPr>
            <a:cxnSpLocks noChangeShapeType="1"/>
          </p:cNvCxnSpPr>
          <p:nvPr/>
        </p:nvCxnSpPr>
        <p:spPr bwMode="auto">
          <a:xfrm>
            <a:off x="28956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6" name="Straight Arrow Connector 165"/>
          <p:cNvCxnSpPr>
            <a:cxnSpLocks noChangeShapeType="1"/>
          </p:cNvCxnSpPr>
          <p:nvPr/>
        </p:nvCxnSpPr>
        <p:spPr bwMode="auto">
          <a:xfrm>
            <a:off x="28956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" name="Straight Arrow Connector 166"/>
          <p:cNvCxnSpPr>
            <a:cxnSpLocks noChangeShapeType="1"/>
          </p:cNvCxnSpPr>
          <p:nvPr/>
        </p:nvCxnSpPr>
        <p:spPr bwMode="auto">
          <a:xfrm>
            <a:off x="28956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8" name="Straight Arrow Connector 177"/>
          <p:cNvCxnSpPr>
            <a:cxnSpLocks noChangeShapeType="1"/>
          </p:cNvCxnSpPr>
          <p:nvPr/>
        </p:nvCxnSpPr>
        <p:spPr bwMode="auto">
          <a:xfrm flipV="1">
            <a:off x="52578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9" name="Straight Arrow Connector 179"/>
          <p:cNvCxnSpPr>
            <a:cxnSpLocks noChangeShapeType="1"/>
          </p:cNvCxnSpPr>
          <p:nvPr/>
        </p:nvCxnSpPr>
        <p:spPr bwMode="auto">
          <a:xfrm flipV="1">
            <a:off x="52783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0" name="Straight Arrow Connector 180"/>
          <p:cNvCxnSpPr>
            <a:cxnSpLocks noChangeShapeType="1"/>
          </p:cNvCxnSpPr>
          <p:nvPr/>
        </p:nvCxnSpPr>
        <p:spPr bwMode="auto">
          <a:xfrm flipV="1">
            <a:off x="52572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1" name="Straight Arrow Connector 181"/>
          <p:cNvCxnSpPr>
            <a:cxnSpLocks noChangeShapeType="1"/>
          </p:cNvCxnSpPr>
          <p:nvPr/>
        </p:nvCxnSpPr>
        <p:spPr bwMode="auto">
          <a:xfrm flipV="1">
            <a:off x="52635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539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2735356" y="6324600"/>
            <a:ext cx="4579843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504921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1592357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1592357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592357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1592357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2125758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2125758" y="17097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592357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1082771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1592357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1592357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592357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449358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449358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449358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460470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734313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398557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1078007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1262951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8" name="Rectangle 47"/>
          <p:cNvSpPr/>
          <p:nvPr/>
        </p:nvSpPr>
        <p:spPr bwMode="auto">
          <a:xfrm>
            <a:off x="1592357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592357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592357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592357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592357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592357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1592357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592357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592357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1592357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592357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592357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592357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592357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1592357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592357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1592357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592357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1592357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1592357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1592357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1592357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592357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592357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592357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592357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592357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592357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1592357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592357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592357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592357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4103782" y="871538"/>
            <a:ext cx="1198918" cy="6001643"/>
            <a:chOff x="4188007" y="838200"/>
            <a:chExt cx="1199313" cy="6000946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99313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4073621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2887757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2887757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2887757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2887757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2887757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2887757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5249957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5249957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5249957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5249957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5249958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5249958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7677245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7677245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7688358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7710582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7612157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2887757" y="1328737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2887758" y="1557337"/>
            <a:ext cx="1282811" cy="762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</p:cNvCxnSpPr>
          <p:nvPr/>
        </p:nvCxnSpPr>
        <p:spPr bwMode="auto">
          <a:xfrm>
            <a:off x="5249957" y="1404937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5260825" y="1574006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460471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2" name="TextBox 27"/>
          <p:cNvSpPr txBox="1">
            <a:spLocks noChangeArrowheads="1"/>
          </p:cNvSpPr>
          <p:nvPr/>
        </p:nvSpPr>
        <p:spPr bwMode="auto">
          <a:xfrm>
            <a:off x="5859558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6408832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6408832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6408832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6408832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408832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408832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6408832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6408832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6408832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6408832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408832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408832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408832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408832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6408832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408832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408832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408832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408832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408832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6408832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408832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408832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408832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6408832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408832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6408832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408832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6408832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6408832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6408832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408832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408832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6408832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6408832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6408832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6408832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6408832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6408832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6408832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6408832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6408832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6" name="Rectangle 135"/>
          <p:cNvSpPr>
            <a:spLocks noChangeArrowheads="1"/>
          </p:cNvSpPr>
          <p:nvPr/>
        </p:nvSpPr>
        <p:spPr bwMode="auto">
          <a:xfrm>
            <a:off x="6408832" y="23193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408832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6408832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6926357" y="2928937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Allocate new pages where room!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7772400" y="4333874"/>
            <a:ext cx="5943600" cy="1219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cxnSp>
        <p:nvCxnSpPr>
          <p:cNvPr id="189" name="Straight Arrow Connector 167"/>
          <p:cNvCxnSpPr>
            <a:cxnSpLocks noChangeShapeType="1"/>
          </p:cNvCxnSpPr>
          <p:nvPr/>
        </p:nvCxnSpPr>
        <p:spPr bwMode="auto">
          <a:xfrm>
            <a:off x="2887757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0" name="Straight Arrow Connector 172"/>
          <p:cNvCxnSpPr>
            <a:cxnSpLocks noChangeShapeType="1"/>
          </p:cNvCxnSpPr>
          <p:nvPr/>
        </p:nvCxnSpPr>
        <p:spPr bwMode="auto">
          <a:xfrm>
            <a:off x="2887757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1" name="Straight Arrow Connector 173"/>
          <p:cNvCxnSpPr>
            <a:cxnSpLocks noChangeShapeType="1"/>
          </p:cNvCxnSpPr>
          <p:nvPr/>
        </p:nvCxnSpPr>
        <p:spPr bwMode="auto">
          <a:xfrm>
            <a:off x="2887757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Straight Arrow Connector 182"/>
          <p:cNvCxnSpPr>
            <a:cxnSpLocks noChangeShapeType="1"/>
          </p:cNvCxnSpPr>
          <p:nvPr/>
        </p:nvCxnSpPr>
        <p:spPr bwMode="auto">
          <a:xfrm>
            <a:off x="5255748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185"/>
          <p:cNvCxnSpPr>
            <a:cxnSpLocks noChangeShapeType="1"/>
          </p:cNvCxnSpPr>
          <p:nvPr/>
        </p:nvCxnSpPr>
        <p:spPr bwMode="auto">
          <a:xfrm>
            <a:off x="5249958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186"/>
          <p:cNvCxnSpPr>
            <a:cxnSpLocks noChangeShapeType="1"/>
          </p:cNvCxnSpPr>
          <p:nvPr/>
        </p:nvCxnSpPr>
        <p:spPr bwMode="auto">
          <a:xfrm>
            <a:off x="5272182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162"/>
          <p:cNvCxnSpPr>
            <a:cxnSpLocks noChangeShapeType="1"/>
          </p:cNvCxnSpPr>
          <p:nvPr/>
        </p:nvCxnSpPr>
        <p:spPr bwMode="auto">
          <a:xfrm>
            <a:off x="2887757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164"/>
          <p:cNvCxnSpPr>
            <a:cxnSpLocks noChangeShapeType="1"/>
          </p:cNvCxnSpPr>
          <p:nvPr/>
        </p:nvCxnSpPr>
        <p:spPr bwMode="auto">
          <a:xfrm>
            <a:off x="2887757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165"/>
          <p:cNvCxnSpPr>
            <a:cxnSpLocks noChangeShapeType="1"/>
          </p:cNvCxnSpPr>
          <p:nvPr/>
        </p:nvCxnSpPr>
        <p:spPr bwMode="auto">
          <a:xfrm>
            <a:off x="2887757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166"/>
          <p:cNvCxnSpPr>
            <a:cxnSpLocks noChangeShapeType="1"/>
          </p:cNvCxnSpPr>
          <p:nvPr/>
        </p:nvCxnSpPr>
        <p:spPr bwMode="auto">
          <a:xfrm>
            <a:off x="2887757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177"/>
          <p:cNvCxnSpPr>
            <a:cxnSpLocks noChangeShapeType="1"/>
          </p:cNvCxnSpPr>
          <p:nvPr/>
        </p:nvCxnSpPr>
        <p:spPr bwMode="auto">
          <a:xfrm flipV="1">
            <a:off x="5249958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179"/>
          <p:cNvCxnSpPr>
            <a:cxnSpLocks noChangeShapeType="1"/>
          </p:cNvCxnSpPr>
          <p:nvPr/>
        </p:nvCxnSpPr>
        <p:spPr bwMode="auto">
          <a:xfrm flipV="1">
            <a:off x="5270472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180"/>
          <p:cNvCxnSpPr>
            <a:cxnSpLocks noChangeShapeType="1"/>
          </p:cNvCxnSpPr>
          <p:nvPr/>
        </p:nvCxnSpPr>
        <p:spPr bwMode="auto">
          <a:xfrm flipV="1">
            <a:off x="5249398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181"/>
          <p:cNvCxnSpPr>
            <a:cxnSpLocks noChangeShapeType="1"/>
          </p:cNvCxnSpPr>
          <p:nvPr/>
        </p:nvCxnSpPr>
        <p:spPr bwMode="auto">
          <a:xfrm flipV="1">
            <a:off x="5255748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989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91 0.01736 L 0.7737 0.150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74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CF1E-16FB-7E46-9641-C2F14A29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 things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FE34-76D6-0749-A35C-B897B932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0"/>
            <a:ext cx="11506200" cy="6019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32-bit address space =&gt; 2</a:t>
            </a:r>
            <a:r>
              <a:rPr lang="en-US" baseline="30000" dirty="0"/>
              <a:t>32</a:t>
            </a:r>
            <a:r>
              <a:rPr lang="en-US" dirty="0"/>
              <a:t> bytes (</a:t>
            </a:r>
            <a:r>
              <a:rPr lang="en-US" dirty="0">
                <a:solidFill>
                  <a:srgbClr val="FF0000"/>
                </a:solidFill>
              </a:rPr>
              <a:t>4 GB</a:t>
            </a:r>
            <a:r>
              <a:rPr lang="en-US" dirty="0"/>
              <a:t>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Note: “b” = bit, and “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” = byte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for memory</a:t>
            </a:r>
            <a:r>
              <a:rPr lang="en-US" dirty="0"/>
              <a:t>: </a:t>
            </a:r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“K”(kilo) 	= 2</a:t>
            </a:r>
            <a:r>
              <a:rPr lang="en-US" baseline="30000" dirty="0"/>
              <a:t>10 </a:t>
            </a:r>
            <a:r>
              <a:rPr lang="en-US" dirty="0"/>
              <a:t>= 1024	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(But not quite!): Sometimes called “Ki” (</a:t>
            </a:r>
            <a:r>
              <a:rPr lang="en-US" dirty="0" err="1">
                <a:sym typeface="Symbol" panose="05050102010706020507" pitchFamily="18" charset="2"/>
              </a:rPr>
              <a:t>Kibi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“M”(mega)	= 2</a:t>
            </a:r>
            <a:r>
              <a:rPr lang="en-US" baseline="30000" dirty="0"/>
              <a:t>20</a:t>
            </a:r>
            <a:r>
              <a:rPr lang="en-US" dirty="0"/>
              <a:t> = (1024)</a:t>
            </a:r>
            <a:r>
              <a:rPr lang="en-US" baseline="30000" dirty="0"/>
              <a:t>2 	</a:t>
            </a:r>
            <a:r>
              <a:rPr lang="en-US" dirty="0"/>
              <a:t>= 1,048,576  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6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Mi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Mibi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”(</a:t>
            </a:r>
            <a:r>
              <a:rPr lang="en-US" dirty="0" err="1"/>
              <a:t>giga</a:t>
            </a:r>
            <a:r>
              <a:rPr lang="en-US" dirty="0"/>
              <a:t>)   	= 2</a:t>
            </a:r>
            <a:r>
              <a:rPr lang="en-US" baseline="30000" dirty="0"/>
              <a:t>30</a:t>
            </a:r>
            <a:r>
              <a:rPr lang="en-US" dirty="0"/>
              <a:t> = (1024)</a:t>
            </a:r>
            <a:r>
              <a:rPr lang="en-US" baseline="30000" dirty="0"/>
              <a:t>3	</a:t>
            </a:r>
            <a:r>
              <a:rPr lang="en-US" dirty="0"/>
              <a:t>= 1,073,741,824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9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Gi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Gibi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baseline="30000" dirty="0"/>
          </a:p>
          <a:p>
            <a:pPr>
              <a:lnSpc>
                <a:spcPct val="105000"/>
              </a:lnSpc>
            </a:pPr>
            <a:r>
              <a:rPr lang="en-US" dirty="0"/>
              <a:t>Typical page size: 4 KB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how many bits of the address is that ? (remember 2</a:t>
            </a:r>
            <a:r>
              <a:rPr lang="en-US" baseline="30000" dirty="0"/>
              <a:t>10</a:t>
            </a:r>
            <a:r>
              <a:rPr lang="en-US" dirty="0"/>
              <a:t> = 1024)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Answer – 4KB =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/>
              <a:t>12 bits of the address</a:t>
            </a:r>
          </a:p>
          <a:p>
            <a:pPr>
              <a:lnSpc>
                <a:spcPct val="105000"/>
              </a:lnSpc>
            </a:pPr>
            <a:r>
              <a:rPr lang="en-US" dirty="0">
                <a:solidFill>
                  <a:srgbClr val="FF0000"/>
                </a:solidFill>
              </a:rPr>
              <a:t>So how big is the simple page table for </a:t>
            </a:r>
            <a:r>
              <a:rPr lang="en-US" i="1" dirty="0">
                <a:solidFill>
                  <a:srgbClr val="FF0000"/>
                </a:solidFill>
              </a:rPr>
              <a:t>each</a:t>
            </a:r>
            <a:r>
              <a:rPr lang="en-US" dirty="0">
                <a:solidFill>
                  <a:srgbClr val="FF0000"/>
                </a:solidFill>
              </a:rPr>
              <a:t> process?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20  </a:t>
            </a:r>
            <a:r>
              <a:rPr lang="en-US" dirty="0"/>
              <a:t>(that’s about a million entries) x 4 bytes each =&gt; </a:t>
            </a:r>
            <a:r>
              <a:rPr lang="en-US" dirty="0">
                <a:solidFill>
                  <a:srgbClr val="FF0000"/>
                </a:solidFill>
              </a:rPr>
              <a:t>4 MB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When 32-bit machines got started (vax 11/780, intel 80386), 16 MB was a LOT of memory</a:t>
            </a:r>
          </a:p>
          <a:p>
            <a:pPr>
              <a:lnSpc>
                <a:spcPct val="105000"/>
              </a:lnSpc>
            </a:pPr>
            <a:r>
              <a:rPr lang="en-US" dirty="0"/>
              <a:t>How big is a simple page table on a 64-bit processor (x86_64)?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/2</a:t>
            </a:r>
            <a:r>
              <a:rPr lang="en-US" baseline="30000" dirty="0"/>
              <a:t>12 </a:t>
            </a:r>
            <a:r>
              <a:rPr lang="en-US" dirty="0"/>
              <a:t>= 2</a:t>
            </a:r>
            <a:r>
              <a:rPr lang="en-US" baseline="30000" dirty="0"/>
              <a:t>52</a:t>
            </a:r>
            <a:r>
              <a:rPr lang="en-US" dirty="0"/>
              <a:t>(that’s 4.5</a:t>
            </a:r>
            <a:r>
              <a:rPr lang="en-US" dirty="0">
                <a:sym typeface="Symbol" panose="05050102010706020507" pitchFamily="18" charset="2"/>
              </a:rPr>
              <a:t>10</a:t>
            </a:r>
            <a:r>
              <a:rPr lang="en-US" baseline="30000" dirty="0">
                <a:sym typeface="Symbol" panose="05050102010706020507" pitchFamily="18" charset="2"/>
              </a:rPr>
              <a:t>15 </a:t>
            </a:r>
            <a:r>
              <a:rPr lang="en-US" dirty="0">
                <a:sym typeface="Symbol" panose="05050102010706020507" pitchFamily="18" charset="2"/>
              </a:rPr>
              <a:t>or 4.5 </a:t>
            </a:r>
            <a:r>
              <a:rPr lang="en-US" dirty="0" err="1">
                <a:sym typeface="Symbol" panose="05050102010706020507" pitchFamily="18" charset="2"/>
              </a:rPr>
              <a:t>exa</a:t>
            </a:r>
            <a:r>
              <a:rPr lang="en-US" dirty="0">
                <a:sym typeface="Symbol" panose="05050102010706020507" pitchFamily="18" charset="2"/>
              </a:rPr>
              <a:t>-entries)8 bytes each =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3610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bytes or 36 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exa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-bytes!!!!  This is a ridiculous amount of memory!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This is really a lot of space – for only the page table!!!</a:t>
            </a:r>
          </a:p>
          <a:p>
            <a:pPr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The address space is </a:t>
            </a:r>
            <a:r>
              <a:rPr lang="en-US" i="1" dirty="0">
                <a:sym typeface="Symbol" panose="05050102010706020507" pitchFamily="18" charset="2"/>
              </a:rPr>
              <a:t>sparse</a:t>
            </a:r>
            <a:r>
              <a:rPr lang="en-US" dirty="0">
                <a:sym typeface="Symbol" panose="05050102010706020507" pitchFamily="18" charset="2"/>
              </a:rPr>
              <a:t>, i.e., has holes that are not mapped to physical memory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So, most of this space is taken up by page tables mapped to nothing</a:t>
            </a: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sz="28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3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762000"/>
            <a:ext cx="106299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Page table pointer and limit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provides protection here?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Translation (per process) </a:t>
            </a:r>
            <a:r>
              <a:rPr lang="en-US" altLang="ko-KR" sz="2600" i="1" dirty="0">
                <a:solidFill>
                  <a:srgbClr val="FF0000"/>
                </a:solidFill>
                <a:ea typeface="굴림" panose="020B0600000101010101" pitchFamily="34" charset="-127"/>
              </a:rPr>
              <a:t>and</a:t>
            </a: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 dual-mode!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Can’t let process alter its own page table!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E.g., on UNIX, code starts at 0, stack starts at (2</a:t>
            </a:r>
            <a:r>
              <a:rPr lang="en-US" altLang="ko-KR" sz="2400" baseline="30000" dirty="0">
                <a:ea typeface="굴림" panose="020B0600000101010101" pitchFamily="34" charset="-127"/>
              </a:rPr>
              <a:t>31</a:t>
            </a:r>
            <a:r>
              <a:rPr lang="en-US" altLang="ko-KR" sz="2400" dirty="0">
                <a:ea typeface="굴림" panose="020B0600000101010101" pitchFamily="34" charset="-127"/>
              </a:rPr>
              <a:t>-1)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Con: What if table is really big?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Not all pages used all the time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would be nice to have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working set of page table in memory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Simple Page table is way too big!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Does it all need to be in memory?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How about multi-level paging?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or combining paging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8153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10439400" cy="58674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Mapping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registers within processor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ID associated with each access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 comes from portion of virtual address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come from bits in instruction instead (x86)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contains base and limit information 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(rest of address) adjusted by adding base</a:t>
            </a:r>
          </a:p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Page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page number from virtual address mapped through page table to physical page number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of virtual address same as physical address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Large page tables can be placed into virtual memory</a:t>
            </a:r>
          </a:p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Next Time: Multi-Level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address mapped to series of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Permit sparse population of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4050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39627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4419600" y="685800"/>
            <a:ext cx="3276600" cy="1611280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11963400" cy="431926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Reality: Different Processes/Threads share the same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CPU (Just finished: scheduling)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use of Memory (starting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cannot just let different threads of control use the same memory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Physics: two different pieces of data cannot occupy the same locations in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Probably don’t want different threads to even have access to each other’s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memory if in different processes (protection)</a:t>
            </a:r>
          </a:p>
        </p:txBody>
      </p:sp>
    </p:spTree>
    <p:extLst>
      <p:ext uri="{BB962C8B-B14F-4D97-AF65-F5344CB8AC3E}">
        <p14:creationId xmlns:p14="http://schemas.microsoft.com/office/powerpoint/2010/main" val="20796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Recall: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Address space </a:t>
            </a:r>
            <a:r>
              <a:rPr lang="en-US" dirty="0">
                <a:solidFill>
                  <a:srgbClr val="FF0000"/>
                </a:solidFill>
              </a:rPr>
              <a:t>(with or w/o </a:t>
            </a:r>
            <a:r>
              <a:rPr lang="en-US" b="1" dirty="0">
                <a:solidFill>
                  <a:srgbClr val="FF0000"/>
                </a:solidFill>
              </a:rPr>
              <a:t>translation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Set of memory addresses accessible to program (for read or write)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May be distinct from memory space of the physical machine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>
                <a:solidFill>
                  <a:srgbClr val="FF0000"/>
                </a:solidFill>
              </a:rPr>
              <a:t>Dual mode operation / Protection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the “system” has the ability to access certain resources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Combined with translation, isolates programs from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29265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0"/>
            <a:ext cx="7620000" cy="533400"/>
          </a:xfrm>
        </p:spPr>
        <p:txBody>
          <a:bodyPr/>
          <a:lstStyle/>
          <a:p>
            <a:r>
              <a:rPr lang="en-US" dirty="0"/>
              <a:t>THE BASICS: Address/Address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696443"/>
            <a:ext cx="8673392" cy="17925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2</a:t>
            </a:r>
            <a:r>
              <a:rPr lang="en-US" baseline="30000" dirty="0"/>
              <a:t>10</a:t>
            </a:r>
            <a:r>
              <a:rPr lang="en-US" dirty="0"/>
              <a:t> bytes (where a byte is </a:t>
            </a:r>
            <a:r>
              <a:rPr lang="en-US" dirty="0" err="1"/>
              <a:t>appreviated</a:t>
            </a:r>
            <a:r>
              <a:rPr lang="en-US" dirty="0"/>
              <a:t> as “B”)?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10 </a:t>
            </a:r>
            <a:r>
              <a:rPr lang="en-US" dirty="0">
                <a:solidFill>
                  <a:srgbClr val="FF0000"/>
                </a:solidFill>
              </a:rPr>
              <a:t>B = 1024B = 1 KB (for memory, 1K = 1024, </a:t>
            </a:r>
            <a:r>
              <a:rPr lang="en-US" i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1000)</a:t>
            </a:r>
          </a:p>
          <a:p>
            <a:r>
              <a:rPr lang="en-US" dirty="0"/>
              <a:t>How many bits to address each byte of 4KB page?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4KB = 4×1KB = 4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= 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 12 bits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much memory can be addressed with 20 bits? 32 bits? 64 bits?</a:t>
            </a:r>
          </a:p>
          <a:p>
            <a:pPr lvl="1"/>
            <a:r>
              <a:rPr lang="en-US" dirty="0"/>
              <a:t>Use 2</a:t>
            </a:r>
            <a:r>
              <a:rPr lang="en-US" baseline="30000" dirty="0"/>
              <a:t>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343912" y="3192411"/>
            <a:ext cx="21336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995374" y="396276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panose="020B0502020104020203" pitchFamily="34" charset="-79"/>
                <a:cs typeface="Gill Sans" panose="020B0502020104020203" pitchFamily="34" charset="-79"/>
              </a:rPr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600201" y="2803053"/>
            <a:ext cx="126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panose="020B0502020104020203" pitchFamily="34" charset="-79"/>
                <a:cs typeface="Gill Sans" panose="020B0502020104020203" pitchFamily="34" charset="-79"/>
              </a:rPr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5391913" y="838200"/>
            <a:ext cx="206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5831945" y="1280054"/>
            <a:ext cx="1558339" cy="32077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3279635" y="2764895"/>
            <a:ext cx="276902" cy="2118852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7754113" y="2514600"/>
            <a:ext cx="2348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2</a:t>
            </a:r>
            <a:r>
              <a:rPr lang="en-US" sz="4000" b="0" baseline="300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k</a:t>
            </a:r>
            <a:r>
              <a:rPr lang="en-US" sz="4000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0712" y="2193937"/>
            <a:ext cx="2421232" cy="121503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5925313" y="2125611"/>
            <a:ext cx="1416173" cy="152400"/>
          </a:xfrm>
          <a:prstGeom prst="round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7449312" y="1290117"/>
            <a:ext cx="276902" cy="3207757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6214" y="3362705"/>
            <a:ext cx="2909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panose="020B0502020104020203" pitchFamily="34" charset="-79"/>
                <a:cs typeface="Gill Sans" panose="020B0502020104020203" pitchFamily="34" charset="-79"/>
              </a:rPr>
              <a:t>“Things” here usually</a:t>
            </a:r>
            <a:br>
              <a:rPr lang="en-US" sz="2400" b="0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sz="2400" b="0" dirty="0">
                <a:latin typeface="Gill Sans" panose="020B0502020104020203" pitchFamily="34" charset="-79"/>
                <a:cs typeface="Gill Sans" panose="020B0502020104020203" pitchFamily="34" charset="-79"/>
              </a:rPr>
              <a:t>means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6585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83789</TotalTime>
  <Pages>60</Pages>
  <Words>5801</Words>
  <Application>Microsoft Macintosh PowerPoint</Application>
  <PresentationFormat>Widescreen</PresentationFormat>
  <Paragraphs>1302</Paragraphs>
  <Slides>58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Comic Sans MS</vt:lpstr>
      <vt:lpstr>Consolas</vt:lpstr>
      <vt:lpstr>Gill Sans</vt:lpstr>
      <vt:lpstr>Gill Sans Light</vt:lpstr>
      <vt:lpstr>Gill Sans MT</vt:lpstr>
      <vt:lpstr>GILL SANS SEMIBOLD</vt:lpstr>
      <vt:lpstr>Helvetica</vt:lpstr>
      <vt:lpstr>Times New Roman</vt:lpstr>
      <vt:lpstr>Wingdings</vt:lpstr>
      <vt:lpstr>Office</vt:lpstr>
      <vt:lpstr>CS162 Operating Systems and Systems Programming Lecture 13  Memory 1: Address Translation and Virtual Memory</vt:lpstr>
      <vt:lpstr>Recall: Deadlock is A Deadly type of Starvation</vt:lpstr>
      <vt:lpstr>Recall: Four requirements for occurrence of Deadlock</vt:lpstr>
      <vt:lpstr>Recall: Banker’s Algorithm</vt:lpstr>
      <vt:lpstr>Revisit: Deadlock Avoidance using Banker’s Algorithm</vt:lpstr>
      <vt:lpstr>PowerPoint Presentation</vt:lpstr>
      <vt:lpstr>Virtualizing Resources</vt:lpstr>
      <vt:lpstr>Recall: Four Fundamental OS Concepts</vt:lpstr>
      <vt:lpstr>THE BASICS: Address/Address Space</vt:lpstr>
      <vt:lpstr>Address Space, Process Virtual Address Space</vt:lpstr>
      <vt:lpstr>Recall: Process Address Space: typical structure</vt:lpstr>
      <vt:lpstr>Recall: Single and Multithreaded Processes</vt:lpstr>
      <vt:lpstr>Important Aspects of Memory Multiplexing</vt:lpstr>
      <vt:lpstr>Alternative View: Interposing on Process Behavior</vt:lpstr>
      <vt:lpstr>PowerPoint Presentation</vt:lpstr>
      <vt:lpstr>Recall: Loading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From Program to Process</vt:lpstr>
      <vt:lpstr>Recall: Uniprogramming</vt:lpstr>
      <vt:lpstr>Primitive Multiprogramming</vt:lpstr>
      <vt:lpstr>Multiprogramming with Protection</vt:lpstr>
      <vt:lpstr>Recall: Base and Bound (No Translation)</vt:lpstr>
      <vt:lpstr>Recall: General Address translation</vt:lpstr>
      <vt:lpstr>Recall: Base and Bound (with Translation)</vt:lpstr>
      <vt:lpstr>Issues with Simple B&amp;B Method</vt:lpstr>
      <vt:lpstr>PowerPoint Presentation</vt:lpstr>
      <vt:lpstr>More Flexible Segmentation</vt:lpstr>
      <vt:lpstr>Implementation of Multi-Segment Model</vt:lpstr>
      <vt:lpstr>Intel x86 Special Registers</vt:lpstr>
      <vt:lpstr>Example: Four Segments (16-bit addresses)</vt:lpstr>
      <vt:lpstr>Example: Four Segments (16-bit addresses)</vt:lpstr>
      <vt:lpstr>Example: Four Segments (16-bit addresses)</vt:lpstr>
      <vt:lpstr>Example: Four Segments (16-bit addresses)</vt:lpstr>
      <vt:lpstr>Example of Segment Translation (16-bit address)</vt:lpstr>
      <vt:lpstr>Example of Segment Translation (16bit address)</vt:lpstr>
      <vt:lpstr>Example of Segment Translation (16bit address)</vt:lpstr>
      <vt:lpstr>Example of Segment Translation (16bit address)</vt:lpstr>
      <vt:lpstr>Observations about Segmentation</vt:lpstr>
      <vt:lpstr>What if not all segments fit in memory?</vt:lpstr>
      <vt:lpstr>Problems with Segmentation</vt:lpstr>
      <vt:lpstr>PowerPoint Presentation</vt:lpstr>
      <vt:lpstr>Recall: General Address Translation</vt:lpstr>
      <vt:lpstr>Paging: Physical Memory in Fixed Size Chunks</vt:lpstr>
      <vt:lpstr>How to Implement Simple Paging?</vt:lpstr>
      <vt:lpstr>Simple Page Table Example</vt:lpstr>
      <vt:lpstr>What about Sharing?</vt:lpstr>
      <vt:lpstr>Where is page sharing used ?</vt:lpstr>
      <vt:lpstr>Memory Layout for Linux 32-bit (Pre-Meltdown patch!)</vt:lpstr>
      <vt:lpstr>Some simple security measures</vt:lpstr>
      <vt:lpstr>Summary: Paging</vt:lpstr>
      <vt:lpstr>Summary: Paging</vt:lpstr>
      <vt:lpstr>Summary: Paging</vt:lpstr>
      <vt:lpstr>How big do things get?</vt:lpstr>
      <vt:lpstr>Page Table Discussion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944</cp:revision>
  <cp:lastPrinted>2020-10-12T22:08:12Z</cp:lastPrinted>
  <dcterms:created xsi:type="dcterms:W3CDTF">1995-08-12T11:37:26Z</dcterms:created>
  <dcterms:modified xsi:type="dcterms:W3CDTF">2021-03-01T01:22:18Z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