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0"/>
  </p:notesMasterIdLst>
  <p:handoutMasterIdLst>
    <p:handoutMasterId r:id="rId51"/>
  </p:handoutMasterIdLst>
  <p:sldIdLst>
    <p:sldId id="256" r:id="rId2"/>
    <p:sldId id="1758" r:id="rId3"/>
    <p:sldId id="1671" r:id="rId4"/>
    <p:sldId id="1757" r:id="rId5"/>
    <p:sldId id="1702" r:id="rId6"/>
    <p:sldId id="1720" r:id="rId7"/>
    <p:sldId id="1721" r:id="rId8"/>
    <p:sldId id="1722" r:id="rId9"/>
    <p:sldId id="1723" r:id="rId10"/>
    <p:sldId id="1724" r:id="rId11"/>
    <p:sldId id="1725" r:id="rId12"/>
    <p:sldId id="1726" r:id="rId13"/>
    <p:sldId id="1779" r:id="rId14"/>
    <p:sldId id="1780" r:id="rId15"/>
    <p:sldId id="1781" r:id="rId16"/>
    <p:sldId id="1727" r:id="rId17"/>
    <p:sldId id="1728" r:id="rId18"/>
    <p:sldId id="1729" r:id="rId19"/>
    <p:sldId id="1730" r:id="rId20"/>
    <p:sldId id="1731" r:id="rId21"/>
    <p:sldId id="1732" r:id="rId22"/>
    <p:sldId id="1733" r:id="rId23"/>
    <p:sldId id="1734" r:id="rId24"/>
    <p:sldId id="1782" r:id="rId25"/>
    <p:sldId id="1736" r:id="rId26"/>
    <p:sldId id="1760" r:id="rId27"/>
    <p:sldId id="1737" r:id="rId28"/>
    <p:sldId id="1738" r:id="rId29"/>
    <p:sldId id="1759" r:id="rId30"/>
    <p:sldId id="1739" r:id="rId31"/>
    <p:sldId id="1761" r:id="rId32"/>
    <p:sldId id="1762" r:id="rId33"/>
    <p:sldId id="1763" r:id="rId34"/>
    <p:sldId id="1783" r:id="rId35"/>
    <p:sldId id="1764" r:id="rId36"/>
    <p:sldId id="1765" r:id="rId37"/>
    <p:sldId id="1766" r:id="rId38"/>
    <p:sldId id="1767" r:id="rId39"/>
    <p:sldId id="1768" r:id="rId40"/>
    <p:sldId id="1769" r:id="rId41"/>
    <p:sldId id="1770" r:id="rId42"/>
    <p:sldId id="1771" r:id="rId43"/>
    <p:sldId id="1784" r:id="rId44"/>
    <p:sldId id="1772" r:id="rId45"/>
    <p:sldId id="1773" r:id="rId46"/>
    <p:sldId id="1774" r:id="rId47"/>
    <p:sldId id="1775" r:id="rId48"/>
    <p:sldId id="1776" r:id="rId49"/>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AA"/>
    <a:srgbClr val="FF0000"/>
    <a:srgbClr val="2A40E2"/>
    <a:srgbClr val="BCFFBC"/>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69"/>
    <p:restoredTop sz="95005" autoAdjust="0"/>
  </p:normalViewPr>
  <p:slideViewPr>
    <p:cSldViewPr>
      <p:cViewPr varScale="1">
        <p:scale>
          <a:sx n="128" d="100"/>
          <a:sy n="128" d="100"/>
        </p:scale>
        <p:origin x="840" y="17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culler:Classes:cs162:fa14:Lectures:zipf.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P access(rank) = 1/rank</a:t>
            </a:r>
          </a:p>
        </c:rich>
      </c:tx>
      <c:overlay val="0"/>
    </c:title>
    <c:autoTitleDeleted val="0"/>
    <c:plotArea>
      <c:layout/>
      <c:lineChart>
        <c:grouping val="standard"/>
        <c:varyColors val="0"/>
        <c:ser>
          <c:idx val="0"/>
          <c:order val="0"/>
          <c:tx>
            <c:strRef>
              <c:f>Sheet1!$C$4</c:f>
              <c:strCache>
                <c:ptCount val="1"/>
                <c:pt idx="0">
                  <c:v>pop a=1</c:v>
                </c:pt>
              </c:strCache>
            </c:strRef>
          </c:tx>
          <c:spPr>
            <a:ln w="19050"/>
          </c:spPr>
          <c:marker>
            <c:symbol val="none"/>
          </c:marker>
          <c:val>
            <c:numRef>
              <c:f>Sheet1!$C$5:$C$54</c:f>
              <c:numCache>
                <c:formatCode>0%</c:formatCode>
                <c:ptCount val="50"/>
                <c:pt idx="0">
                  <c:v>0.19277563597396</c:v>
                </c:pt>
                <c:pt idx="1">
                  <c:v>9.6387817986979998E-2</c:v>
                </c:pt>
                <c:pt idx="2">
                  <c:v>6.4258545324653304E-2</c:v>
                </c:pt>
                <c:pt idx="3">
                  <c:v>4.8193908993489999E-2</c:v>
                </c:pt>
                <c:pt idx="4">
                  <c:v>3.8555127194791997E-2</c:v>
                </c:pt>
                <c:pt idx="5">
                  <c:v>3.2129272662326701E-2</c:v>
                </c:pt>
                <c:pt idx="6">
                  <c:v>2.75393765677086E-2</c:v>
                </c:pt>
                <c:pt idx="7">
                  <c:v>2.4096954496745E-2</c:v>
                </c:pt>
                <c:pt idx="8">
                  <c:v>2.1419515108217799E-2</c:v>
                </c:pt>
                <c:pt idx="9">
                  <c:v>1.9277563597395998E-2</c:v>
                </c:pt>
                <c:pt idx="10">
                  <c:v>1.7525057815814499E-2</c:v>
                </c:pt>
                <c:pt idx="11">
                  <c:v>1.6064636331163298E-2</c:v>
                </c:pt>
                <c:pt idx="12">
                  <c:v>1.4828895074920001E-2</c:v>
                </c:pt>
                <c:pt idx="13">
                  <c:v>1.37696882838543E-2</c:v>
                </c:pt>
                <c:pt idx="14">
                  <c:v>1.2851709064930701E-2</c:v>
                </c:pt>
                <c:pt idx="15">
                  <c:v>1.20484772483725E-2</c:v>
                </c:pt>
                <c:pt idx="16">
                  <c:v>1.1339743292585899E-2</c:v>
                </c:pt>
                <c:pt idx="17">
                  <c:v>1.07097575541089E-2</c:v>
                </c:pt>
                <c:pt idx="18">
                  <c:v>1.01460861038926E-2</c:v>
                </c:pt>
                <c:pt idx="19">
                  <c:v>9.6387817986979991E-3</c:v>
                </c:pt>
                <c:pt idx="20">
                  <c:v>9.1797921892361901E-3</c:v>
                </c:pt>
                <c:pt idx="21">
                  <c:v>8.7625289079072705E-3</c:v>
                </c:pt>
                <c:pt idx="22">
                  <c:v>8.3815493901721692E-3</c:v>
                </c:pt>
                <c:pt idx="23">
                  <c:v>8.03231816558167E-3</c:v>
                </c:pt>
                <c:pt idx="24">
                  <c:v>7.7110254389583998E-3</c:v>
                </c:pt>
                <c:pt idx="25">
                  <c:v>7.4144475374600003E-3</c:v>
                </c:pt>
                <c:pt idx="26">
                  <c:v>7.1398383694059198E-3</c:v>
                </c:pt>
                <c:pt idx="27">
                  <c:v>6.8848441419271404E-3</c:v>
                </c:pt>
                <c:pt idx="28">
                  <c:v>6.6474357232400002E-3</c:v>
                </c:pt>
                <c:pt idx="29">
                  <c:v>6.4258545324653296E-3</c:v>
                </c:pt>
                <c:pt idx="30">
                  <c:v>6.21856890238581E-3</c:v>
                </c:pt>
                <c:pt idx="31">
                  <c:v>6.0242386241862499E-3</c:v>
                </c:pt>
                <c:pt idx="32">
                  <c:v>5.8416859386048502E-3</c:v>
                </c:pt>
                <c:pt idx="33">
                  <c:v>5.6698716462929401E-3</c:v>
                </c:pt>
                <c:pt idx="34">
                  <c:v>5.5078753135417097E-3</c:v>
                </c:pt>
                <c:pt idx="35">
                  <c:v>5.3548787770544403E-3</c:v>
                </c:pt>
                <c:pt idx="36">
                  <c:v>5.2101523236205401E-3</c:v>
                </c:pt>
                <c:pt idx="37">
                  <c:v>5.0730430519463198E-3</c:v>
                </c:pt>
                <c:pt idx="38">
                  <c:v>4.9429650249733304E-3</c:v>
                </c:pt>
                <c:pt idx="39">
                  <c:v>4.8193908993489996E-3</c:v>
                </c:pt>
                <c:pt idx="40">
                  <c:v>4.70184477985268E-3</c:v>
                </c:pt>
                <c:pt idx="41">
                  <c:v>4.5898960946180898E-3</c:v>
                </c:pt>
                <c:pt idx="42">
                  <c:v>4.4831543249758098E-3</c:v>
                </c:pt>
                <c:pt idx="43">
                  <c:v>4.3812644539536396E-3</c:v>
                </c:pt>
                <c:pt idx="44">
                  <c:v>4.2839030216435597E-3</c:v>
                </c:pt>
                <c:pt idx="45">
                  <c:v>4.1907746950860898E-3</c:v>
                </c:pt>
                <c:pt idx="46">
                  <c:v>4.1016092760416999E-3</c:v>
                </c:pt>
                <c:pt idx="47">
                  <c:v>4.0161590827908298E-3</c:v>
                </c:pt>
                <c:pt idx="48">
                  <c:v>3.9341966525298002E-3</c:v>
                </c:pt>
                <c:pt idx="49">
                  <c:v>3.8555127194791999E-3</c:v>
                </c:pt>
              </c:numCache>
            </c:numRef>
          </c:val>
          <c:smooth val="0"/>
          <c:extLst>
            <c:ext xmlns:c16="http://schemas.microsoft.com/office/drawing/2014/chart" uri="{C3380CC4-5D6E-409C-BE32-E72D297353CC}">
              <c16:uniqueId val="{00000000-3A29-4B19-9F08-E25575F818BA}"/>
            </c:ext>
          </c:extLst>
        </c:ser>
        <c:dLbls>
          <c:showLegendKey val="0"/>
          <c:showVal val="0"/>
          <c:showCatName val="0"/>
          <c:showSerName val="0"/>
          <c:showPercent val="0"/>
          <c:showBubbleSize val="0"/>
        </c:dLbls>
        <c:marker val="1"/>
        <c:smooth val="0"/>
        <c:axId val="-1214588208"/>
        <c:axId val="-1214562512"/>
      </c:lineChart>
      <c:lineChart>
        <c:grouping val="standard"/>
        <c:varyColors val="0"/>
        <c:ser>
          <c:idx val="1"/>
          <c:order val="1"/>
          <c:tx>
            <c:strRef>
              <c:f>Sheet1!$D$4</c:f>
              <c:strCache>
                <c:ptCount val="1"/>
                <c:pt idx="0">
                  <c:v>Hit Rate(cache)</c:v>
                </c:pt>
              </c:strCache>
            </c:strRef>
          </c:tx>
          <c:spPr>
            <a:ln w="25400"/>
          </c:spPr>
          <c:marker>
            <c:symbol val="none"/>
          </c:marker>
          <c:val>
            <c:numRef>
              <c:f>Sheet1!$D$5:$D$54</c:f>
              <c:numCache>
                <c:formatCode>General</c:formatCode>
                <c:ptCount val="50"/>
                <c:pt idx="0">
                  <c:v>0.19277563597396</c:v>
                </c:pt>
                <c:pt idx="1">
                  <c:v>0.28916345396094001</c:v>
                </c:pt>
                <c:pt idx="2">
                  <c:v>0.35342199928559298</c:v>
                </c:pt>
                <c:pt idx="3">
                  <c:v>0.401615908279083</c:v>
                </c:pt>
                <c:pt idx="4">
                  <c:v>0.44017103547387498</c:v>
                </c:pt>
                <c:pt idx="5">
                  <c:v>0.472300308136202</c:v>
                </c:pt>
                <c:pt idx="6">
                  <c:v>0.49983968470391099</c:v>
                </c:pt>
                <c:pt idx="7">
                  <c:v>0.52393663920065603</c:v>
                </c:pt>
                <c:pt idx="8">
                  <c:v>0.54535615430887396</c:v>
                </c:pt>
                <c:pt idx="9">
                  <c:v>0.56463371790626904</c:v>
                </c:pt>
                <c:pt idx="10">
                  <c:v>0.58215877572208397</c:v>
                </c:pt>
                <c:pt idx="11">
                  <c:v>0.59822341205324703</c:v>
                </c:pt>
                <c:pt idx="12">
                  <c:v>0.61305230712816705</c:v>
                </c:pt>
                <c:pt idx="13">
                  <c:v>0.62682199541202199</c:v>
                </c:pt>
                <c:pt idx="14">
                  <c:v>0.63967370447695204</c:v>
                </c:pt>
                <c:pt idx="15">
                  <c:v>0.65172218172532503</c:v>
                </c:pt>
                <c:pt idx="16">
                  <c:v>0.66306192501791095</c:v>
                </c:pt>
                <c:pt idx="17">
                  <c:v>0.67377168257202003</c:v>
                </c:pt>
                <c:pt idx="18">
                  <c:v>0.68391776867591203</c:v>
                </c:pt>
                <c:pt idx="19">
                  <c:v>0.69355655047460996</c:v>
                </c:pt>
                <c:pt idx="20">
                  <c:v>0.70273634266384599</c:v>
                </c:pt>
                <c:pt idx="21">
                  <c:v>0.71149887157175395</c:v>
                </c:pt>
                <c:pt idx="22">
                  <c:v>0.71988042096192595</c:v>
                </c:pt>
                <c:pt idx="23">
                  <c:v>0.72791273912750798</c:v>
                </c:pt>
                <c:pt idx="24">
                  <c:v>0.73562376456646605</c:v>
                </c:pt>
                <c:pt idx="25">
                  <c:v>0.74303821210392595</c:v>
                </c:pt>
                <c:pt idx="26">
                  <c:v>0.75017805047333197</c:v>
                </c:pt>
                <c:pt idx="27">
                  <c:v>0.757062894615259</c:v>
                </c:pt>
                <c:pt idx="28">
                  <c:v>0.763710330338499</c:v>
                </c:pt>
                <c:pt idx="29">
                  <c:v>0.77013618487096502</c:v>
                </c:pt>
                <c:pt idx="30">
                  <c:v>0.77635475377334995</c:v>
                </c:pt>
                <c:pt idx="31">
                  <c:v>0.78237899239753705</c:v>
                </c:pt>
                <c:pt idx="32">
                  <c:v>0.78822067833614096</c:v>
                </c:pt>
                <c:pt idx="33">
                  <c:v>0.79389054998243402</c:v>
                </c:pt>
                <c:pt idx="34">
                  <c:v>0.79939842529597605</c:v>
                </c:pt>
                <c:pt idx="35">
                  <c:v>0.80475330407303103</c:v>
                </c:pt>
                <c:pt idx="36">
                  <c:v>0.80996345639665102</c:v>
                </c:pt>
                <c:pt idx="37">
                  <c:v>0.81503649944859702</c:v>
                </c:pt>
                <c:pt idx="38">
                  <c:v>0.81997946447357095</c:v>
                </c:pt>
                <c:pt idx="39">
                  <c:v>0.82479885537291997</c:v>
                </c:pt>
                <c:pt idx="40">
                  <c:v>0.829500700152773</c:v>
                </c:pt>
                <c:pt idx="41">
                  <c:v>0.83409059624739101</c:v>
                </c:pt>
                <c:pt idx="42">
                  <c:v>0.83857375057236605</c:v>
                </c:pt>
                <c:pt idx="43">
                  <c:v>0.84295501502631998</c:v>
                </c:pt>
                <c:pt idx="44">
                  <c:v>0.84723891804796403</c:v>
                </c:pt>
                <c:pt idx="45">
                  <c:v>0.85142969274305003</c:v>
                </c:pt>
                <c:pt idx="46">
                  <c:v>0.855531302019091</c:v>
                </c:pt>
                <c:pt idx="47">
                  <c:v>0.85954746110188196</c:v>
                </c:pt>
                <c:pt idx="48">
                  <c:v>0.86348165775441199</c:v>
                </c:pt>
                <c:pt idx="49">
                  <c:v>0.86733717047389103</c:v>
                </c:pt>
              </c:numCache>
            </c:numRef>
          </c:val>
          <c:smooth val="0"/>
          <c:extLst>
            <c:ext xmlns:c16="http://schemas.microsoft.com/office/drawing/2014/chart" uri="{C3380CC4-5D6E-409C-BE32-E72D297353CC}">
              <c16:uniqueId val="{00000001-3A29-4B19-9F08-E25575F818BA}"/>
            </c:ext>
          </c:extLst>
        </c:ser>
        <c:dLbls>
          <c:showLegendKey val="0"/>
          <c:showVal val="0"/>
          <c:showCatName val="0"/>
          <c:showSerName val="0"/>
          <c:showPercent val="0"/>
          <c:showBubbleSize val="0"/>
        </c:dLbls>
        <c:marker val="1"/>
        <c:smooth val="0"/>
        <c:axId val="-1214571984"/>
        <c:axId val="-1214583104"/>
      </c:lineChart>
      <c:catAx>
        <c:axId val="-1214588208"/>
        <c:scaling>
          <c:orientation val="minMax"/>
        </c:scaling>
        <c:delete val="0"/>
        <c:axPos val="b"/>
        <c:title>
          <c:tx>
            <c:rich>
              <a:bodyPr/>
              <a:lstStyle/>
              <a:p>
                <a:pPr>
                  <a:defRPr/>
                </a:pPr>
                <a:r>
                  <a:rPr lang="en-US"/>
                  <a:t>Rank</a:t>
                </a:r>
              </a:p>
            </c:rich>
          </c:tx>
          <c:overlay val="0"/>
        </c:title>
        <c:majorTickMark val="out"/>
        <c:minorTickMark val="none"/>
        <c:tickLblPos val="nextTo"/>
        <c:crossAx val="-1214562512"/>
        <c:crosses val="autoZero"/>
        <c:auto val="1"/>
        <c:lblAlgn val="ctr"/>
        <c:lblOffset val="100"/>
        <c:noMultiLvlLbl val="0"/>
      </c:catAx>
      <c:valAx>
        <c:axId val="-1214562512"/>
        <c:scaling>
          <c:orientation val="minMax"/>
          <c:max val="0.2"/>
        </c:scaling>
        <c:delete val="0"/>
        <c:axPos val="l"/>
        <c:majorGridlines/>
        <c:title>
          <c:tx>
            <c:rich>
              <a:bodyPr rot="-5400000" vert="horz"/>
              <a:lstStyle/>
              <a:p>
                <a:pPr>
                  <a:defRPr/>
                </a:pPr>
                <a:r>
                  <a:rPr lang="en-US"/>
                  <a:t>Popularity (% accesses)</a:t>
                </a:r>
              </a:p>
            </c:rich>
          </c:tx>
          <c:overlay val="0"/>
        </c:title>
        <c:numFmt formatCode="0%" sourceLinked="1"/>
        <c:majorTickMark val="out"/>
        <c:minorTickMark val="none"/>
        <c:tickLblPos val="nextTo"/>
        <c:crossAx val="-1214588208"/>
        <c:crosses val="autoZero"/>
        <c:crossBetween val="between"/>
      </c:valAx>
      <c:valAx>
        <c:axId val="-1214583104"/>
        <c:scaling>
          <c:orientation val="minMax"/>
        </c:scaling>
        <c:delete val="0"/>
        <c:axPos val="r"/>
        <c:title>
          <c:tx>
            <c:rich>
              <a:bodyPr rot="-5400000" vert="horz"/>
              <a:lstStyle/>
              <a:p>
                <a:pPr>
                  <a:defRPr/>
                </a:pPr>
                <a:r>
                  <a:rPr lang="en-US"/>
                  <a:t>Estimated Hit Rate</a:t>
                </a:r>
              </a:p>
            </c:rich>
          </c:tx>
          <c:overlay val="0"/>
        </c:title>
        <c:numFmt formatCode="General" sourceLinked="1"/>
        <c:majorTickMark val="out"/>
        <c:minorTickMark val="none"/>
        <c:tickLblPos val="nextTo"/>
        <c:crossAx val="-1214571984"/>
        <c:crosses val="max"/>
        <c:crossBetween val="between"/>
      </c:valAx>
      <c:catAx>
        <c:axId val="-1214571984"/>
        <c:scaling>
          <c:orientation val="minMax"/>
        </c:scaling>
        <c:delete val="1"/>
        <c:axPos val="b"/>
        <c:majorTickMark val="out"/>
        <c:minorTickMark val="none"/>
        <c:tickLblPos val="nextTo"/>
        <c:crossAx val="-1214583104"/>
        <c:crosses val="autoZero"/>
        <c:auto val="1"/>
        <c:lblAlgn val="ctr"/>
        <c:lblOffset val="100"/>
        <c:noMultiLvlLbl val="0"/>
      </c:catAx>
    </c:plotArea>
    <c:legend>
      <c:legendPos val="r"/>
      <c:layout>
        <c:manualLayout>
          <c:xMode val="edge"/>
          <c:yMode val="edge"/>
          <c:x val="0.49878917465380501"/>
          <c:y val="0.460352694377617"/>
          <c:w val="0.30508308160177999"/>
          <c:h val="0.25861394949128802"/>
        </c:manualLayout>
      </c:layout>
      <c:overlay val="1"/>
      <c:spPr>
        <a:solidFill>
          <a:schemeClr val="tx2">
            <a:lumMod val="20000"/>
            <a:lumOff val="80000"/>
            <a:alpha val="60000"/>
          </a:schemeClr>
        </a:solidFill>
      </c:spPr>
    </c:legend>
    <c:plotVisOnly val="1"/>
    <c:dispBlanksAs val="gap"/>
    <c:showDLblsOverMax val="0"/>
  </c:chart>
  <c:txPr>
    <a:bodyPr/>
    <a:lstStyle/>
    <a:p>
      <a:pPr>
        <a:defRPr sz="2000" b="0" i="0">
          <a:latin typeface="Gill Sans" charset="0"/>
          <a:ea typeface="Gill Sans" charset="0"/>
          <a:cs typeface="Gill Sans" charset="0"/>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686164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4297972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9400942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627570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4045112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23080427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23364551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36490297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9629493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2556373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360563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26308561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42590599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30408746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25759850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20670111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3178394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38015593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877967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681791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412273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7010671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5213757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6329358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p:spPr>
        <p:txBody>
          <a:bodyPr/>
          <a:lstStyle/>
          <a:p>
            <a:r>
              <a:rPr lang="en-US" altLang="en-US"/>
              <a:t>Example: one program, touches 50 pages (each equally likely). Have only 40 physical page frames.</a:t>
            </a:r>
          </a:p>
          <a:p>
            <a:r>
              <a:rPr lang="en-US" altLang="en-US"/>
              <a:t>How bad is this?</a:t>
            </a:r>
          </a:p>
          <a:p>
            <a:r>
              <a:rPr lang="en-US" altLang="en-US"/>
              <a:t>  - Does your program run at 80% speed?</a:t>
            </a:r>
          </a:p>
          <a:p>
            <a:r>
              <a:rPr lang="en-US" altLang="en-US"/>
              <a:t>  - Does your program run at 20% speed?</a:t>
            </a:r>
          </a:p>
          <a:p>
            <a:r>
              <a:rPr lang="en-US" altLang="en-US"/>
              <a:t>Performance is really bad</a:t>
            </a:r>
          </a:p>
          <a:p>
            <a:r>
              <a:rPr lang="en-US" altLang="en-US"/>
              <a:t>If we have enough pages, 200 ns/ref, but if too few pages, assume every 5</a:t>
            </a:r>
            <a:r>
              <a:rPr lang="en-US" altLang="en-US" baseline="30000"/>
              <a:t>th</a:t>
            </a:r>
            <a:r>
              <a:rPr lang="en-US" altLang="en-US"/>
              <a:t> page reference causes a page fault</a:t>
            </a:r>
          </a:p>
          <a:p>
            <a:r>
              <a:rPr lang="en-US" altLang="en-US"/>
              <a:t>= 4 refs x 200 ns</a:t>
            </a:r>
          </a:p>
          <a:p>
            <a:r>
              <a:rPr lang="en-US" altLang="en-US"/>
              <a:t>  1 page fault x 10 ms for disk I/O</a:t>
            </a:r>
          </a:p>
          <a:p>
            <a:r>
              <a:rPr lang="en-US" altLang="en-US"/>
              <a:t>= 5 refs, 10 ms + 800 ns =&gt; 2 ms/ref (not 100 MIPS, but 500 IPS! Factor of 10,000)</a:t>
            </a:r>
          </a:p>
          <a:p>
            <a:r>
              <a:rPr lang="en-US" altLang="en-US"/>
              <a:t>Machine appears to have stopped!</a:t>
            </a:r>
          </a:p>
          <a:p>
            <a:endParaRPr lang="en-US" altLang="en-US"/>
          </a:p>
        </p:txBody>
      </p:sp>
    </p:spTree>
    <p:extLst>
      <p:ext uri="{BB962C8B-B14F-4D97-AF65-F5344CB8AC3E}">
        <p14:creationId xmlns:p14="http://schemas.microsoft.com/office/powerpoint/2010/main" val="9327780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3860586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98825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4611852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543545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body" idx="1"/>
          </p:nvPr>
        </p:nvSpPr>
        <p:spPr>
          <a:xfrm>
            <a:off x="515938" y="4343799"/>
            <a:ext cx="5910036" cy="4115594"/>
          </a:xfrm>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5645" tIns="46983" rIns="95645" bIns="46983"/>
          <a:lstStyle/>
          <a:p>
            <a:r>
              <a:rPr lang="en-US" altLang="ko-KR">
                <a:ea typeface="Gulim" charset="0"/>
                <a:cs typeface="Gulim" charset="0"/>
              </a:rPr>
              <a:t>The design goal is to present the user with as much memory as is available in the cheapest technology (points to the disk).</a:t>
            </a:r>
          </a:p>
          <a:p>
            <a:r>
              <a:rPr lang="en-US" altLang="ko-KR">
                <a:ea typeface="Gulim" charset="0"/>
                <a:cs typeface="Gulim" charset="0"/>
              </a:rPr>
              <a:t>While by taking advantage of the principle of locality, we like to provide the user an average access speed that is very close to the speed that is offered by the fastest technology.</a:t>
            </a:r>
          </a:p>
          <a:p>
            <a:r>
              <a:rPr lang="en-US" altLang="ko-KR">
                <a:ea typeface="Gulim" charset="0"/>
                <a:cs typeface="Gulim" charset="0"/>
              </a:rPr>
              <a:t>(We will go over this slide in details in the next lecture on caches).</a:t>
            </a:r>
          </a:p>
          <a:p>
            <a:endParaRPr lang="en-US" altLang="ko-KR">
              <a:ea typeface="Gulim" charset="0"/>
              <a:cs typeface="Gulim" charset="0"/>
            </a:endParaRPr>
          </a:p>
          <a:p>
            <a:r>
              <a:rPr lang="en-US" altLang="ko-KR">
                <a:ea typeface="Gulim" charset="0"/>
                <a:cs typeface="Gulim" charset="0"/>
              </a:rPr>
              <a:t>+1 = 16 min. (X:56)</a:t>
            </a:r>
          </a:p>
        </p:txBody>
      </p:sp>
      <p:sp>
        <p:nvSpPr>
          <p:cNvPr id="26626" name="Rectangle 3"/>
          <p:cNvSpPr>
            <a:spLocks noGrp="1" noRot="1" noChangeAspect="1" noChangeArrowheads="1" noTextEdit="1"/>
          </p:cNvSpPr>
          <p:nvPr>
            <p:ph type="sldImg"/>
          </p:nvPr>
        </p:nvSpPr>
        <p:spPr>
          <a:xfrm>
            <a:off x="404813" y="588963"/>
            <a:ext cx="6065837" cy="3413125"/>
          </a:xfrm>
          <a:ln>
            <a:noFill/>
          </a:ln>
          <a:extLst>
            <a:ext uri="{91240B29-F687-4f45-9708-019B960494DF}">
              <a14:hiddenLine xmlns=""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1465863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059419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521598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65051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999531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3081988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
        <p:nvSpPr>
          <p:cNvPr id="8" name="Google Shape;9;p94">
            <a:extLst>
              <a:ext uri="{FF2B5EF4-FFF2-40B4-BE49-F238E27FC236}">
                <a16:creationId xmlns:a16="http://schemas.microsoft.com/office/drawing/2014/main" id="{212B676C-3C3A-5048-A4D2-8180AD0960F3}"/>
              </a:ext>
            </a:extLst>
          </p:cNvPr>
          <p:cNvSpPr/>
          <p:nvPr userDrawn="1"/>
        </p:nvSpPr>
        <p:spPr>
          <a:xfrm>
            <a:off x="7772400" y="6551613"/>
            <a:ext cx="1116644" cy="305161"/>
          </a:xfrm>
          <a:prstGeom prst="rect">
            <a:avLst/>
          </a:prstGeom>
          <a:noFill/>
          <a:ln>
            <a:noFill/>
          </a:ln>
        </p:spPr>
        <p:txBody>
          <a:bodyPr spcFirstLastPara="1" wrap="square" lIns="90475" tIns="44425" rIns="90475" bIns="44425" anchor="t" anchorCtr="0">
            <a:spAutoFit/>
          </a:bodyPr>
          <a:lstStyle/>
          <a:p>
            <a:pPr marL="0" marR="0" lvl="0" indent="0" algn="ctr" rtl="0">
              <a:spcBef>
                <a:spcPts val="0"/>
              </a:spcBef>
              <a:spcAft>
                <a:spcPts val="0"/>
              </a:spcAft>
              <a:buNone/>
            </a:pPr>
            <a:r>
              <a:rPr lang="en-US" sz="1400" b="0" i="0" u="none" strike="noStrike" cap="none" dirty="0" err="1">
                <a:solidFill>
                  <a:srgbClr val="2A40E2"/>
                </a:solidFill>
                <a:latin typeface="Gill Sans"/>
                <a:ea typeface="Gill Sans"/>
                <a:cs typeface="Gill Sans"/>
                <a:sym typeface="Gill Sans"/>
              </a:rPr>
              <a:t>Lec</a:t>
            </a:r>
            <a:r>
              <a:rPr lang="en-US" sz="1400" b="0" i="0" u="none" strike="noStrike" cap="none" dirty="0">
                <a:solidFill>
                  <a:srgbClr val="2A40E2"/>
                </a:solidFill>
                <a:latin typeface="Gill Sans"/>
                <a:ea typeface="Gill Sans"/>
                <a:cs typeface="Gill Sans"/>
                <a:sym typeface="Gill Sans"/>
              </a:rPr>
              <a:t> 16.</a:t>
            </a:r>
            <a:fld id="{00000000-1234-1234-1234-123412341234}" type="slidenum">
              <a:rPr lang="en-US" sz="1400" b="0" i="0" u="none" strike="noStrike" cap="none" smtClean="0">
                <a:solidFill>
                  <a:srgbClr val="2A40E2"/>
                </a:solidFill>
                <a:latin typeface="Gill Sans"/>
                <a:ea typeface="Gill Sans"/>
                <a:cs typeface="Gill Sans"/>
                <a:sym typeface="Gill Sans"/>
              </a:rPr>
              <a:t>‹#›</a:t>
            </a:fld>
            <a:endParaRPr sz="1400" b="0" i="0" u="none" strike="noStrike" cap="none" dirty="0">
              <a:solidFill>
                <a:srgbClr val="2A40E2"/>
              </a:solidFill>
              <a:latin typeface="Gill Sans"/>
              <a:ea typeface="Gill Sans"/>
              <a:cs typeface="Gill Sans"/>
              <a:sym typeface="Gill Sans"/>
            </a:endParaRPr>
          </a:p>
        </p:txBody>
      </p:sp>
      <p:sp>
        <p:nvSpPr>
          <p:cNvPr id="9" name="Google Shape;10;p94">
            <a:extLst>
              <a:ext uri="{FF2B5EF4-FFF2-40B4-BE49-F238E27FC236}">
                <a16:creationId xmlns:a16="http://schemas.microsoft.com/office/drawing/2014/main" id="{9000EB0A-BA79-BB4D-A87C-AC9D03432B45}"/>
              </a:ext>
            </a:extLst>
          </p:cNvPr>
          <p:cNvSpPr txBox="1"/>
          <p:nvPr userDrawn="1"/>
        </p:nvSpPr>
        <p:spPr>
          <a:xfrm>
            <a:off x="1" y="6550025"/>
            <a:ext cx="732871" cy="3077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0" i="0" u="none" strike="noStrike" cap="none" dirty="0">
                <a:solidFill>
                  <a:srgbClr val="2A40E2"/>
                </a:solidFill>
                <a:latin typeface="Gill Sans"/>
                <a:ea typeface="Gill Sans"/>
                <a:cs typeface="Gill Sans"/>
                <a:sym typeface="Gill Sans"/>
              </a:rPr>
              <a:t>3/16/21</a:t>
            </a:r>
            <a:endParaRPr dirty="0"/>
          </a:p>
        </p:txBody>
      </p:sp>
      <p:sp>
        <p:nvSpPr>
          <p:cNvPr id="10" name="Google Shape;12;p94">
            <a:extLst>
              <a:ext uri="{FF2B5EF4-FFF2-40B4-BE49-F238E27FC236}">
                <a16:creationId xmlns:a16="http://schemas.microsoft.com/office/drawing/2014/main" id="{B5110416-8B17-D54C-9FF8-F4862146D0B0}"/>
              </a:ext>
            </a:extLst>
          </p:cNvPr>
          <p:cNvSpPr txBox="1"/>
          <p:nvPr userDrawn="1"/>
        </p:nvSpPr>
        <p:spPr>
          <a:xfrm>
            <a:off x="4004418" y="6550025"/>
            <a:ext cx="3440279" cy="3077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0" i="0" u="none" strike="noStrike" cap="none" dirty="0">
                <a:solidFill>
                  <a:srgbClr val="2A40E2"/>
                </a:solidFill>
                <a:latin typeface="Gill Sans"/>
                <a:ea typeface="Gill Sans"/>
                <a:cs typeface="Gill Sans"/>
                <a:sym typeface="Gill Sans"/>
              </a:rPr>
              <a:t>Crooks &amp; Joseph CS162 © UCB Spring 2021</a:t>
            </a:r>
            <a:endParaRPr dirty="0"/>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CS162</a:t>
            </a:r>
            <a:br>
              <a:rPr lang="en-US" sz="3000" dirty="0"/>
            </a:br>
            <a:r>
              <a:rPr lang="en-US" sz="3000" dirty="0"/>
              <a:t>Operating Systems and</a:t>
            </a:r>
            <a:br>
              <a:rPr lang="en-US" sz="3000" dirty="0"/>
            </a:br>
            <a:r>
              <a:rPr lang="en-US" sz="3000" dirty="0"/>
              <a:t>Systems Programming</a:t>
            </a:r>
            <a:br>
              <a:rPr lang="en-US" sz="3000" dirty="0"/>
            </a:br>
            <a:r>
              <a:rPr lang="en-US" sz="3000" dirty="0"/>
              <a:t>Lecture 16</a:t>
            </a:r>
            <a:br>
              <a:rPr lang="en-US" sz="3000" dirty="0"/>
            </a:br>
            <a:br>
              <a:rPr lang="en-US" sz="3000" dirty="0"/>
            </a:br>
            <a:r>
              <a:rPr lang="en-US" sz="3000" dirty="0"/>
              <a:t>Memory 4: Demand Paging Policies</a:t>
            </a:r>
          </a:p>
        </p:txBody>
      </p:sp>
      <p:sp>
        <p:nvSpPr>
          <p:cNvPr id="3075" name="Rectangle 3"/>
          <p:cNvSpPr>
            <a:spLocks noGrp="1" noChangeArrowheads="1"/>
          </p:cNvSpPr>
          <p:nvPr>
            <p:ph type="subTitle" idx="1"/>
          </p:nvPr>
        </p:nvSpPr>
        <p:spPr>
          <a:xfrm>
            <a:off x="2133600" y="4191000"/>
            <a:ext cx="8001000" cy="1447800"/>
          </a:xfrm>
        </p:spPr>
        <p:txBody>
          <a:bodyPr/>
          <a:lstStyle/>
          <a:p>
            <a:pPr marL="285750" lvl="0" indent="-285750">
              <a:spcBef>
                <a:spcPts val="0"/>
              </a:spcBef>
              <a:spcAft>
                <a:spcPts val="0"/>
              </a:spcAft>
              <a:buClr>
                <a:schemeClr val="dk1"/>
              </a:buClr>
              <a:buSzPts val="2400"/>
            </a:pPr>
            <a:r>
              <a:rPr lang="en-US" dirty="0"/>
              <a:t>March 16</a:t>
            </a:r>
            <a:r>
              <a:rPr lang="en-US" baseline="30000" dirty="0"/>
              <a:t>th</a:t>
            </a:r>
            <a:r>
              <a:rPr lang="en-US" dirty="0"/>
              <a:t>, 2021</a:t>
            </a:r>
          </a:p>
          <a:p>
            <a:pPr marL="285750" lvl="0" indent="-285750">
              <a:spcBef>
                <a:spcPts val="720"/>
              </a:spcBef>
              <a:spcAft>
                <a:spcPts val="0"/>
              </a:spcAft>
              <a:buClr>
                <a:schemeClr val="dk1"/>
              </a:buClr>
              <a:buSzPts val="2400"/>
            </a:pPr>
            <a:r>
              <a:rPr lang="en-US" dirty="0"/>
              <a:t>Profs. Natacha Crooks and Anthony D. Joseph</a:t>
            </a:r>
          </a:p>
          <a:p>
            <a:pPr marL="285750" lvl="0" indent="-285750">
              <a:spcBef>
                <a:spcPts val="720"/>
              </a:spcBef>
              <a:spcAft>
                <a:spcPts val="0"/>
              </a:spcAft>
              <a:buClr>
                <a:schemeClr val="dk1"/>
              </a:buClr>
              <a:buSzPts val="2400"/>
            </a:pPr>
            <a:r>
              <a:rPr lang="en-US" dirty="0"/>
              <a:t>http://cs162.eecs.Berkeley.edu</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model of Locality: </a:t>
            </a:r>
            <a:r>
              <a:rPr lang="en-US" dirty="0" err="1"/>
              <a:t>Zipf</a:t>
            </a:r>
            <a:endParaRPr lang="en-US" dirty="0"/>
          </a:p>
        </p:txBody>
      </p:sp>
      <p:sp>
        <p:nvSpPr>
          <p:cNvPr id="3" name="Content Placeholder 2"/>
          <p:cNvSpPr>
            <a:spLocks noGrp="1"/>
          </p:cNvSpPr>
          <p:nvPr>
            <p:ph idx="1"/>
          </p:nvPr>
        </p:nvSpPr>
        <p:spPr>
          <a:xfrm>
            <a:off x="1676400" y="4419601"/>
            <a:ext cx="9067800" cy="1699939"/>
          </a:xfrm>
        </p:spPr>
        <p:txBody>
          <a:bodyPr>
            <a:noAutofit/>
          </a:bodyPr>
          <a:lstStyle/>
          <a:p>
            <a:r>
              <a:rPr lang="en-US" dirty="0"/>
              <a:t>Likelihood of accessing item of rank r is α 1/</a:t>
            </a:r>
            <a:r>
              <a:rPr lang="en-US" dirty="0" err="1"/>
              <a:t>r</a:t>
            </a:r>
            <a:r>
              <a:rPr lang="en-US" baseline="30000" dirty="0" err="1"/>
              <a:t>a</a:t>
            </a:r>
            <a:endParaRPr lang="en-US" baseline="30000" dirty="0"/>
          </a:p>
          <a:p>
            <a:r>
              <a:rPr lang="en-US" dirty="0"/>
              <a:t>Although rare to access items below the top few, there are so many that it yields a “heavy tailed” distribution</a:t>
            </a:r>
          </a:p>
          <a:p>
            <a:r>
              <a:rPr lang="en-US" dirty="0"/>
              <a:t>Substantial value from even a tiny cache</a:t>
            </a:r>
          </a:p>
          <a:p>
            <a:r>
              <a:rPr lang="en-US" dirty="0"/>
              <a:t>Substantial misses from even a very large cache</a:t>
            </a:r>
          </a:p>
          <a:p>
            <a:endParaRPr lang="en-US" dirty="0"/>
          </a:p>
        </p:txBody>
      </p:sp>
      <p:graphicFrame>
        <p:nvGraphicFramePr>
          <p:cNvPr id="7" name="Chart 6"/>
          <p:cNvGraphicFramePr>
            <a:graphicFrameLocks/>
          </p:cNvGraphicFramePr>
          <p:nvPr/>
        </p:nvGraphicFramePr>
        <p:xfrm>
          <a:off x="1981200" y="661250"/>
          <a:ext cx="8305800" cy="38702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67296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2">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1">
            <p:tnLst>
              <p:par>
                <p:cTn presetID="2" presetClass="entr" presetSubtype="2"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P spid="3" grpId="1"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ko-KR" dirty="0">
                <a:ea typeface="굴림" panose="020B0600000101010101" pitchFamily="34" charset="-127"/>
              </a:rPr>
              <a:t>Demand Paging Cost Model</a:t>
            </a:r>
          </a:p>
        </p:txBody>
      </p:sp>
      <p:sp>
        <p:nvSpPr>
          <p:cNvPr id="795651" name="Rectangle 3"/>
          <p:cNvSpPr>
            <a:spLocks noGrp="1" noChangeArrowheads="1"/>
          </p:cNvSpPr>
          <p:nvPr>
            <p:ph type="body" idx="1"/>
          </p:nvPr>
        </p:nvSpPr>
        <p:spPr>
          <a:xfrm>
            <a:off x="965200" y="762000"/>
            <a:ext cx="10160000" cy="5791200"/>
          </a:xfrm>
        </p:spPr>
        <p:txBody>
          <a:bodyPr/>
          <a:lstStyle/>
          <a:p>
            <a:pPr marL="342900" indent="-342900">
              <a:lnSpc>
                <a:spcPct val="80000"/>
              </a:lnSpc>
              <a:spcBef>
                <a:spcPct val="20000"/>
              </a:spcBef>
              <a:tabLst>
                <a:tab pos="914400" algn="l"/>
                <a:tab pos="1828800" algn="l"/>
              </a:tabLst>
            </a:pPr>
            <a:r>
              <a:rPr lang="en-US" altLang="ko-KR" dirty="0">
                <a:ea typeface="굴림" panose="020B0600000101010101" pitchFamily="34" charset="-127"/>
              </a:rPr>
              <a:t>Since Demand Paging like caching, can compute average access time! (“Effective Access Time”)</a:t>
            </a:r>
          </a:p>
          <a:p>
            <a:pPr marL="742950" lvl="1" indent="-285750">
              <a:lnSpc>
                <a:spcPct val="80000"/>
              </a:lnSpc>
              <a:spcBef>
                <a:spcPct val="20000"/>
              </a:spcBef>
              <a:tabLst>
                <a:tab pos="914400" algn="l"/>
                <a:tab pos="1828800" algn="l"/>
              </a:tabLst>
            </a:pPr>
            <a:r>
              <a:rPr lang="en-US" altLang="ko-KR" dirty="0">
                <a:ea typeface="굴림" panose="020B0600000101010101" pitchFamily="34" charset="-127"/>
              </a:rPr>
              <a:t>EAT = Hit Rate x Hit Time + Miss Rate x Miss Time</a:t>
            </a:r>
          </a:p>
          <a:p>
            <a:pPr marL="742950" lvl="1" indent="-285750">
              <a:lnSpc>
                <a:spcPct val="80000"/>
              </a:lnSpc>
              <a:spcBef>
                <a:spcPct val="20000"/>
              </a:spcBef>
              <a:tabLst>
                <a:tab pos="914400" algn="l"/>
                <a:tab pos="1828800" algn="l"/>
              </a:tabLst>
            </a:pPr>
            <a:r>
              <a:rPr lang="en-US" altLang="ko-KR" dirty="0">
                <a:ea typeface="굴림" panose="020B0600000101010101" pitchFamily="34" charset="-127"/>
              </a:rPr>
              <a:t>EAT = Hit Time + Miss Rate x Miss Penalty</a:t>
            </a:r>
          </a:p>
          <a:p>
            <a:pPr marL="342900" indent="-342900">
              <a:lnSpc>
                <a:spcPct val="80000"/>
              </a:lnSpc>
              <a:spcBef>
                <a:spcPct val="20000"/>
              </a:spcBef>
              <a:tabLst>
                <a:tab pos="914400" algn="l"/>
                <a:tab pos="1828800" algn="l"/>
              </a:tabLst>
            </a:pPr>
            <a:r>
              <a:rPr lang="en-US" altLang="ko-KR" dirty="0">
                <a:ea typeface="굴림" panose="020B0600000101010101" pitchFamily="34" charset="-127"/>
              </a:rPr>
              <a:t>Example:</a:t>
            </a:r>
          </a:p>
          <a:p>
            <a:pPr marL="742950" lvl="1" indent="-285750">
              <a:lnSpc>
                <a:spcPct val="80000"/>
              </a:lnSpc>
              <a:spcBef>
                <a:spcPct val="20000"/>
              </a:spcBef>
              <a:tabLst>
                <a:tab pos="914400" algn="l"/>
                <a:tab pos="1828800" algn="l"/>
              </a:tabLst>
            </a:pPr>
            <a:r>
              <a:rPr lang="en-US" altLang="ko-KR" dirty="0">
                <a:ea typeface="굴림" panose="020B0600000101010101" pitchFamily="34" charset="-127"/>
              </a:rPr>
              <a:t>Memory access time = 200 nanoseconds</a:t>
            </a:r>
          </a:p>
          <a:p>
            <a:pPr marL="742950" lvl="1" indent="-285750">
              <a:lnSpc>
                <a:spcPct val="80000"/>
              </a:lnSpc>
              <a:spcBef>
                <a:spcPct val="20000"/>
              </a:spcBef>
              <a:tabLst>
                <a:tab pos="914400" algn="l"/>
                <a:tab pos="1828800" algn="l"/>
              </a:tabLst>
            </a:pPr>
            <a:r>
              <a:rPr lang="en-US" altLang="ko-KR" dirty="0">
                <a:ea typeface="굴림" panose="020B0600000101010101" pitchFamily="34" charset="-127"/>
              </a:rPr>
              <a:t>Average page-fault service time = 8 milliseconds</a:t>
            </a:r>
          </a:p>
          <a:p>
            <a:pPr marL="742950" lvl="1" indent="-285750">
              <a:lnSpc>
                <a:spcPct val="80000"/>
              </a:lnSpc>
              <a:spcBef>
                <a:spcPct val="20000"/>
              </a:spcBef>
              <a:tabLst>
                <a:tab pos="914400" algn="l"/>
                <a:tab pos="1828800" algn="l"/>
              </a:tabLst>
            </a:pPr>
            <a:r>
              <a:rPr lang="en-US" altLang="ko-KR" dirty="0">
                <a:ea typeface="굴림" panose="020B0600000101010101" pitchFamily="34" charset="-127"/>
              </a:rPr>
              <a:t>Suppose p = Probability of miss, 1-p = Probably of hit</a:t>
            </a:r>
          </a:p>
          <a:p>
            <a:pPr marL="742950" lvl="1" indent="-285750">
              <a:lnSpc>
                <a:spcPct val="80000"/>
              </a:lnSpc>
              <a:spcBef>
                <a:spcPct val="20000"/>
              </a:spcBef>
              <a:tabLst>
                <a:tab pos="914400" algn="l"/>
                <a:tab pos="1828800" algn="l"/>
              </a:tabLst>
            </a:pPr>
            <a:r>
              <a:rPr lang="en-US" altLang="ko-KR" dirty="0">
                <a:ea typeface="굴림" panose="020B0600000101010101" pitchFamily="34" charset="-127"/>
              </a:rPr>
              <a:t>Then, we can compute EAT as follows:</a:t>
            </a:r>
          </a:p>
          <a:p>
            <a:pPr marL="342900" indent="-342900">
              <a:lnSpc>
                <a:spcPct val="80000"/>
              </a:lnSpc>
              <a:spcBef>
                <a:spcPct val="20000"/>
              </a:spcBef>
              <a:buNone/>
              <a:tabLst>
                <a:tab pos="914400" algn="l"/>
                <a:tab pos="1828800" algn="l"/>
              </a:tabLst>
            </a:pPr>
            <a:r>
              <a:rPr lang="en-US" altLang="ko-KR" dirty="0">
                <a:ea typeface="굴림" panose="020B0600000101010101" pitchFamily="34" charset="-127"/>
              </a:rPr>
              <a:t>		EAT 	= 200ns + p x 8 </a:t>
            </a:r>
            <a:r>
              <a:rPr lang="en-US" altLang="ko-KR" dirty="0" err="1">
                <a:ea typeface="굴림" panose="020B0600000101010101" pitchFamily="34" charset="-127"/>
              </a:rPr>
              <a:t>ms</a:t>
            </a:r>
            <a:endParaRPr lang="en-US" altLang="ko-KR" dirty="0">
              <a:ea typeface="굴림" panose="020B0600000101010101" pitchFamily="34" charset="-127"/>
            </a:endParaRPr>
          </a:p>
          <a:p>
            <a:pPr marL="342900" indent="-342900">
              <a:lnSpc>
                <a:spcPct val="80000"/>
              </a:lnSpc>
              <a:spcBef>
                <a:spcPct val="20000"/>
              </a:spcBef>
              <a:buNone/>
              <a:tabLst>
                <a:tab pos="914400" algn="l"/>
                <a:tab pos="1828800" algn="l"/>
              </a:tabLst>
            </a:pPr>
            <a:r>
              <a:rPr lang="en-US" altLang="ko-KR" dirty="0">
                <a:ea typeface="굴림" panose="020B0600000101010101" pitchFamily="34" charset="-127"/>
              </a:rPr>
              <a:t>	        	= 200ns + p x 8,000,000ns</a:t>
            </a:r>
          </a:p>
          <a:p>
            <a:pPr marL="342900" indent="-342900">
              <a:lnSpc>
                <a:spcPct val="80000"/>
              </a:lnSpc>
              <a:spcBef>
                <a:spcPct val="20000"/>
              </a:spcBef>
              <a:tabLst>
                <a:tab pos="914400" algn="l"/>
                <a:tab pos="1828800" algn="l"/>
              </a:tabLst>
            </a:pPr>
            <a:r>
              <a:rPr lang="en-US" altLang="ko-KR" dirty="0">
                <a:ea typeface="굴림" panose="020B0600000101010101" pitchFamily="34" charset="-127"/>
              </a:rPr>
              <a:t>If one access out of 1,000 causes a page fault, then EAT = 8.2 </a:t>
            </a:r>
            <a:r>
              <a:rPr lang="el-GR" altLang="en-US" dirty="0"/>
              <a:t>μ</a:t>
            </a:r>
            <a:r>
              <a:rPr lang="en-US" altLang="ko-KR" dirty="0">
                <a:ea typeface="굴림" panose="020B0600000101010101" pitchFamily="34" charset="-127"/>
              </a:rPr>
              <a:t>s:</a:t>
            </a:r>
          </a:p>
          <a:p>
            <a:pPr marL="742950" lvl="1" indent="-285750">
              <a:lnSpc>
                <a:spcPct val="80000"/>
              </a:lnSpc>
              <a:spcBef>
                <a:spcPct val="20000"/>
              </a:spcBef>
              <a:tabLst>
                <a:tab pos="914400" algn="l"/>
                <a:tab pos="1828800" algn="l"/>
              </a:tabLst>
            </a:pPr>
            <a:r>
              <a:rPr lang="en-US" altLang="ko-KR" dirty="0">
                <a:ea typeface="굴림" panose="020B0600000101010101" pitchFamily="34" charset="-127"/>
              </a:rPr>
              <a:t>This is a slowdown by a factor of 40!</a:t>
            </a:r>
          </a:p>
          <a:p>
            <a:pPr marL="342900" indent="-342900">
              <a:lnSpc>
                <a:spcPct val="80000"/>
              </a:lnSpc>
              <a:spcBef>
                <a:spcPct val="20000"/>
              </a:spcBef>
              <a:tabLst>
                <a:tab pos="914400" algn="l"/>
                <a:tab pos="1828800" algn="l"/>
              </a:tabLst>
            </a:pPr>
            <a:r>
              <a:rPr lang="en-US" altLang="ko-KR" dirty="0">
                <a:ea typeface="굴림" panose="020B0600000101010101" pitchFamily="34" charset="-127"/>
              </a:rPr>
              <a:t>What if want slowdown by less than 10%?</a:t>
            </a:r>
          </a:p>
          <a:p>
            <a:pPr marL="742950" lvl="1" indent="-285750">
              <a:lnSpc>
                <a:spcPct val="80000"/>
              </a:lnSpc>
              <a:spcBef>
                <a:spcPct val="20000"/>
              </a:spcBef>
              <a:tabLst>
                <a:tab pos="914400" algn="l"/>
                <a:tab pos="1828800" algn="l"/>
              </a:tabLst>
            </a:pPr>
            <a:r>
              <a:rPr lang="en-US" altLang="ko-KR" dirty="0">
                <a:ea typeface="굴림" panose="020B0600000101010101" pitchFamily="34" charset="-127"/>
              </a:rPr>
              <a:t>EAT &lt; 200ns x 1.1 </a:t>
            </a:r>
            <a:r>
              <a:rPr lang="en-US" altLang="ko-KR" dirty="0">
                <a:ea typeface="굴림" panose="020B0600000101010101" pitchFamily="34" charset="-127"/>
                <a:sym typeface="Symbol" panose="05050102010706020507" pitchFamily="18" charset="2"/>
              </a:rPr>
              <a:t> p &lt; 2.5 x 10</a:t>
            </a:r>
            <a:r>
              <a:rPr lang="en-US" altLang="ko-KR" baseline="30000" dirty="0">
                <a:ea typeface="굴림" panose="020B0600000101010101" pitchFamily="34" charset="-127"/>
                <a:sym typeface="Symbol" panose="05050102010706020507" pitchFamily="18" charset="2"/>
              </a:rPr>
              <a:t>-6</a:t>
            </a:r>
          </a:p>
          <a:p>
            <a:pPr marL="742950" lvl="1" indent="-285750">
              <a:lnSpc>
                <a:spcPct val="80000"/>
              </a:lnSpc>
              <a:spcBef>
                <a:spcPct val="20000"/>
              </a:spcBef>
              <a:tabLst>
                <a:tab pos="914400" algn="l"/>
                <a:tab pos="1828800" algn="l"/>
              </a:tabLst>
            </a:pPr>
            <a:r>
              <a:rPr lang="en-US" altLang="ko-KR" dirty="0">
                <a:ea typeface="굴림" panose="020B0600000101010101" pitchFamily="34" charset="-127"/>
                <a:sym typeface="Symbol" panose="05050102010706020507" pitchFamily="18" charset="2"/>
              </a:rPr>
              <a:t>This is about 1 page fault in 400,000!</a:t>
            </a:r>
          </a:p>
        </p:txBody>
      </p:sp>
    </p:spTree>
    <p:extLst>
      <p:ext uri="{BB962C8B-B14F-4D97-AF65-F5344CB8AC3E}">
        <p14:creationId xmlns:p14="http://schemas.microsoft.com/office/powerpoint/2010/main" val="18468174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56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56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9565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565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9565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9565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9565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9565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9565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95651">
                                            <p:txEl>
                                              <p:pRg st="9" end="9"/>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95651">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95651">
                                            <p:txEl>
                                              <p:pRg st="11" end="11"/>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95651">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95651">
                                            <p:txEl>
                                              <p:pRg st="13" end="1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9565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5651"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752600" y="152400"/>
            <a:ext cx="8686800" cy="533400"/>
          </a:xfrm>
        </p:spPr>
        <p:txBody>
          <a:bodyPr/>
          <a:lstStyle/>
          <a:p>
            <a:r>
              <a:rPr lang="en-US" altLang="ko-KR" dirty="0">
                <a:ea typeface="굴림" panose="020B0600000101010101" pitchFamily="34" charset="-127"/>
              </a:rPr>
              <a:t>What Factors Lead to Misses in Page Cache?</a:t>
            </a:r>
          </a:p>
        </p:txBody>
      </p:sp>
      <p:sp>
        <p:nvSpPr>
          <p:cNvPr id="796675" name="Rectangle 3"/>
          <p:cNvSpPr>
            <a:spLocks noGrp="1" noChangeArrowheads="1"/>
          </p:cNvSpPr>
          <p:nvPr>
            <p:ph type="body" idx="1"/>
          </p:nvPr>
        </p:nvSpPr>
        <p:spPr>
          <a:xfrm>
            <a:off x="685800" y="685800"/>
            <a:ext cx="10820400" cy="6019800"/>
          </a:xfrm>
        </p:spPr>
        <p:txBody>
          <a:bodyPr>
            <a:normAutofit/>
          </a:bodyPr>
          <a:lstStyle/>
          <a:p>
            <a:pPr>
              <a:lnSpc>
                <a:spcPct val="80000"/>
              </a:lnSpc>
              <a:spcBef>
                <a:spcPct val="20000"/>
              </a:spcBef>
            </a:pPr>
            <a:r>
              <a:rPr lang="en-US" altLang="ko-KR" dirty="0">
                <a:solidFill>
                  <a:schemeClr val="hlink"/>
                </a:solidFill>
                <a:ea typeface="굴림" panose="020B0600000101010101" pitchFamily="34" charset="-127"/>
              </a:rPr>
              <a:t>Compulsory Misses: </a:t>
            </a:r>
          </a:p>
          <a:p>
            <a:pPr lvl="1">
              <a:lnSpc>
                <a:spcPct val="80000"/>
              </a:lnSpc>
              <a:spcBef>
                <a:spcPct val="20000"/>
              </a:spcBef>
            </a:pPr>
            <a:r>
              <a:rPr lang="en-US" altLang="ko-KR" dirty="0">
                <a:ea typeface="굴림" panose="020B0600000101010101" pitchFamily="34" charset="-127"/>
              </a:rPr>
              <a:t>Pages that have never been paged into memory before</a:t>
            </a:r>
          </a:p>
          <a:p>
            <a:pPr lvl="1">
              <a:lnSpc>
                <a:spcPct val="80000"/>
              </a:lnSpc>
              <a:spcBef>
                <a:spcPct val="20000"/>
              </a:spcBef>
            </a:pPr>
            <a:r>
              <a:rPr lang="en-US" altLang="ko-KR" dirty="0">
                <a:ea typeface="굴림" panose="020B0600000101010101" pitchFamily="34" charset="-127"/>
              </a:rPr>
              <a:t>How might we remove these misses?</a:t>
            </a:r>
          </a:p>
          <a:p>
            <a:pPr lvl="2">
              <a:lnSpc>
                <a:spcPct val="80000"/>
              </a:lnSpc>
              <a:spcBef>
                <a:spcPct val="20000"/>
              </a:spcBef>
            </a:pPr>
            <a:r>
              <a:rPr lang="en-US" altLang="ko-KR" dirty="0">
                <a:ea typeface="굴림" panose="020B0600000101010101" pitchFamily="34" charset="-127"/>
              </a:rPr>
              <a:t>Prefetching: loading them into memory before needed</a:t>
            </a:r>
          </a:p>
          <a:p>
            <a:pPr lvl="2">
              <a:lnSpc>
                <a:spcPct val="80000"/>
              </a:lnSpc>
              <a:spcBef>
                <a:spcPct val="20000"/>
              </a:spcBef>
            </a:pPr>
            <a:r>
              <a:rPr lang="en-US" altLang="ko-KR" dirty="0">
                <a:ea typeface="굴림" panose="020B0600000101010101" pitchFamily="34" charset="-127"/>
              </a:rPr>
              <a:t>Need to predict future somehow!  More later</a:t>
            </a:r>
          </a:p>
          <a:p>
            <a:pPr>
              <a:lnSpc>
                <a:spcPct val="80000"/>
              </a:lnSpc>
              <a:spcBef>
                <a:spcPct val="20000"/>
              </a:spcBef>
            </a:pPr>
            <a:r>
              <a:rPr lang="en-US" altLang="ko-KR" dirty="0">
                <a:solidFill>
                  <a:schemeClr val="hlink"/>
                </a:solidFill>
                <a:ea typeface="굴림" panose="020B0600000101010101" pitchFamily="34" charset="-127"/>
              </a:rPr>
              <a:t>Capacity Misses:</a:t>
            </a:r>
          </a:p>
          <a:p>
            <a:pPr lvl="1">
              <a:lnSpc>
                <a:spcPct val="80000"/>
              </a:lnSpc>
              <a:spcBef>
                <a:spcPct val="20000"/>
              </a:spcBef>
            </a:pPr>
            <a:r>
              <a:rPr lang="en-US" altLang="ko-KR" dirty="0">
                <a:ea typeface="굴림" panose="020B0600000101010101" pitchFamily="34" charset="-127"/>
              </a:rPr>
              <a:t>Not enough memory. Must somehow increase available memory size.</a:t>
            </a:r>
          </a:p>
          <a:p>
            <a:pPr lvl="1">
              <a:lnSpc>
                <a:spcPct val="80000"/>
              </a:lnSpc>
              <a:spcBef>
                <a:spcPct val="20000"/>
              </a:spcBef>
            </a:pPr>
            <a:r>
              <a:rPr lang="en-US" altLang="ko-KR" dirty="0">
                <a:ea typeface="굴림" panose="020B0600000101010101" pitchFamily="34" charset="-127"/>
              </a:rPr>
              <a:t>Can we do this?</a:t>
            </a:r>
          </a:p>
          <a:p>
            <a:pPr lvl="2">
              <a:lnSpc>
                <a:spcPct val="80000"/>
              </a:lnSpc>
              <a:spcBef>
                <a:spcPct val="20000"/>
              </a:spcBef>
            </a:pPr>
            <a:r>
              <a:rPr lang="en-US" altLang="ko-KR" dirty="0">
                <a:ea typeface="굴림" panose="020B0600000101010101" pitchFamily="34" charset="-127"/>
              </a:rPr>
              <a:t>One option: Increase amount of DRAM (not quick fix!)</a:t>
            </a:r>
          </a:p>
          <a:p>
            <a:pPr lvl="2">
              <a:lnSpc>
                <a:spcPct val="80000"/>
              </a:lnSpc>
              <a:spcBef>
                <a:spcPct val="20000"/>
              </a:spcBef>
            </a:pPr>
            <a:r>
              <a:rPr lang="en-US" altLang="ko-KR" dirty="0">
                <a:ea typeface="굴림" panose="020B0600000101010101" pitchFamily="34" charset="-127"/>
              </a:rPr>
              <a:t>Another option:  If multiple processes in memory: adjust percentage of memory allocated to each one!</a:t>
            </a:r>
          </a:p>
          <a:p>
            <a:pPr>
              <a:lnSpc>
                <a:spcPct val="80000"/>
              </a:lnSpc>
              <a:spcBef>
                <a:spcPct val="20000"/>
              </a:spcBef>
            </a:pPr>
            <a:r>
              <a:rPr lang="en-US" altLang="ko-KR" dirty="0">
                <a:solidFill>
                  <a:schemeClr val="hlink"/>
                </a:solidFill>
                <a:ea typeface="굴림" panose="020B0600000101010101" pitchFamily="34" charset="-127"/>
              </a:rPr>
              <a:t>Conflict Misses:</a:t>
            </a:r>
          </a:p>
          <a:p>
            <a:pPr lvl="1">
              <a:lnSpc>
                <a:spcPct val="80000"/>
              </a:lnSpc>
              <a:spcBef>
                <a:spcPct val="20000"/>
              </a:spcBef>
            </a:pPr>
            <a:r>
              <a:rPr lang="en-US" altLang="ko-KR" dirty="0">
                <a:ea typeface="굴림" panose="020B0600000101010101" pitchFamily="34" charset="-127"/>
              </a:rPr>
              <a:t>Technically, conflict misses don’t exist in virtual memory, since it is a “fully-associative” cache</a:t>
            </a:r>
          </a:p>
          <a:p>
            <a:pPr>
              <a:lnSpc>
                <a:spcPct val="80000"/>
              </a:lnSpc>
              <a:spcBef>
                <a:spcPct val="20000"/>
              </a:spcBef>
            </a:pPr>
            <a:r>
              <a:rPr lang="en-US" altLang="ko-KR" dirty="0">
                <a:solidFill>
                  <a:schemeClr val="hlink"/>
                </a:solidFill>
                <a:ea typeface="굴림" panose="020B0600000101010101" pitchFamily="34" charset="-127"/>
              </a:rPr>
              <a:t>Policy Misses:</a:t>
            </a:r>
          </a:p>
          <a:p>
            <a:pPr lvl="1">
              <a:lnSpc>
                <a:spcPct val="80000"/>
              </a:lnSpc>
              <a:spcBef>
                <a:spcPct val="20000"/>
              </a:spcBef>
            </a:pPr>
            <a:r>
              <a:rPr lang="en-US" altLang="ko-KR" dirty="0">
                <a:ea typeface="굴림" panose="020B0600000101010101" pitchFamily="34" charset="-127"/>
              </a:rPr>
              <a:t>Caused when pages were in memory, but kicked out prematurely because of the replacement policy</a:t>
            </a:r>
          </a:p>
          <a:p>
            <a:pPr lvl="1">
              <a:lnSpc>
                <a:spcPct val="80000"/>
              </a:lnSpc>
              <a:spcBef>
                <a:spcPct val="20000"/>
              </a:spcBef>
            </a:pPr>
            <a:r>
              <a:rPr lang="en-US" altLang="ko-KR" dirty="0">
                <a:ea typeface="굴림" panose="020B0600000101010101" pitchFamily="34" charset="-127"/>
              </a:rPr>
              <a:t>How to fix? Better replacement policy</a:t>
            </a:r>
          </a:p>
        </p:txBody>
      </p:sp>
    </p:spTree>
    <p:extLst>
      <p:ext uri="{BB962C8B-B14F-4D97-AF65-F5344CB8AC3E}">
        <p14:creationId xmlns:p14="http://schemas.microsoft.com/office/powerpoint/2010/main" val="26546724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6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667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9667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9667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96675">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9667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9667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9667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9667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96675">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96675">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96675">
                                            <p:txEl>
                                              <p:pRg st="11" end="11"/>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96675">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96675">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9667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7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777B51B-FBC2-D14C-BF58-CB967D3AC381}"/>
              </a:ext>
            </a:extLst>
          </p:cNvPr>
          <p:cNvSpPr/>
          <p:nvPr/>
        </p:nvSpPr>
        <p:spPr bwMode="auto">
          <a:xfrm>
            <a:off x="0" y="0"/>
            <a:ext cx="12192000" cy="6858000"/>
          </a:xfrm>
          <a:prstGeom prst="rect">
            <a:avLst/>
          </a:prstGeom>
          <a:solidFill>
            <a:schemeClr val="tx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spTree>
    <p:extLst>
      <p:ext uri="{BB962C8B-B14F-4D97-AF65-F5344CB8AC3E}">
        <p14:creationId xmlns:p14="http://schemas.microsoft.com/office/powerpoint/2010/main" val="58677211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Administrivia</a:t>
            </a:r>
            <a:endParaRPr lang="en-US" dirty="0"/>
          </a:p>
        </p:txBody>
      </p:sp>
      <p:sp>
        <p:nvSpPr>
          <p:cNvPr id="3" name="Content Placeholder 2"/>
          <p:cNvSpPr>
            <a:spLocks noGrp="1"/>
          </p:cNvSpPr>
          <p:nvPr>
            <p:ph idx="1"/>
          </p:nvPr>
        </p:nvSpPr>
        <p:spPr>
          <a:xfrm>
            <a:off x="304800" y="914400"/>
            <a:ext cx="11074400" cy="5105400"/>
          </a:xfrm>
        </p:spPr>
        <p:txBody>
          <a:bodyPr/>
          <a:lstStyle/>
          <a:p>
            <a:r>
              <a:rPr lang="en-US" dirty="0">
                <a:solidFill>
                  <a:srgbClr val="FF0000"/>
                </a:solidFill>
              </a:rPr>
              <a:t>Midterm 2: Coming up on Thursday 3/18 5-6:30PM</a:t>
            </a:r>
          </a:p>
          <a:p>
            <a:pPr lvl="1"/>
            <a:r>
              <a:rPr lang="en-US" dirty="0"/>
              <a:t>Topics: up and including Lecture 16: Scheduling, Deadlock, Address Translation, Virtual Memory, Caching, TLBs, Demand Paging</a:t>
            </a:r>
          </a:p>
          <a:p>
            <a:pPr lvl="1"/>
            <a:r>
              <a:rPr lang="en-US" dirty="0"/>
              <a:t>Will REQUIRE you to have your zoom proctoring setup working again</a:t>
            </a:r>
          </a:p>
          <a:p>
            <a:pPr lvl="2"/>
            <a:r>
              <a:rPr lang="en-US" dirty="0"/>
              <a:t>You must have screen sharing (entire desktop not just the browser), audio unmuted, and your camera working</a:t>
            </a:r>
          </a:p>
          <a:p>
            <a:pPr lvl="2"/>
            <a:r>
              <a:rPr lang="en-US" dirty="0"/>
              <a:t>Make sure to get your setup debugged and ready!</a:t>
            </a:r>
          </a:p>
          <a:p>
            <a:r>
              <a:rPr lang="en-US" dirty="0">
                <a:solidFill>
                  <a:srgbClr val="FF0000"/>
                </a:solidFill>
              </a:rPr>
              <a:t>Review Session: Tuesday 3/16 (5-7pm)</a:t>
            </a:r>
          </a:p>
          <a:p>
            <a:pPr lvl="1"/>
            <a:r>
              <a:rPr lang="en-US" dirty="0"/>
              <a:t>See Piazza and/or CS162 website</a:t>
            </a:r>
          </a:p>
        </p:txBody>
      </p:sp>
    </p:spTree>
    <p:extLst>
      <p:ext uri="{BB962C8B-B14F-4D97-AF65-F5344CB8AC3E}">
        <p14:creationId xmlns:p14="http://schemas.microsoft.com/office/powerpoint/2010/main" val="8331591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777B51B-FBC2-D14C-BF58-CB967D3AC381}"/>
              </a:ext>
            </a:extLst>
          </p:cNvPr>
          <p:cNvSpPr/>
          <p:nvPr/>
        </p:nvSpPr>
        <p:spPr bwMode="auto">
          <a:xfrm>
            <a:off x="0" y="0"/>
            <a:ext cx="12192000" cy="6858000"/>
          </a:xfrm>
          <a:prstGeom prst="rect">
            <a:avLst/>
          </a:prstGeom>
          <a:solidFill>
            <a:schemeClr val="tx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spTree>
    <p:extLst>
      <p:ext uri="{BB962C8B-B14F-4D97-AF65-F5344CB8AC3E}">
        <p14:creationId xmlns:p14="http://schemas.microsoft.com/office/powerpoint/2010/main" val="167548090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ko-KR"/>
              <a:t>Page Replacement Policies</a:t>
            </a:r>
          </a:p>
        </p:txBody>
      </p:sp>
      <p:sp>
        <p:nvSpPr>
          <p:cNvPr id="773123" name="Rectangle 3"/>
          <p:cNvSpPr>
            <a:spLocks noGrp="1" noChangeArrowheads="1"/>
          </p:cNvSpPr>
          <p:nvPr>
            <p:ph type="body" idx="1"/>
          </p:nvPr>
        </p:nvSpPr>
        <p:spPr>
          <a:xfrm>
            <a:off x="812800" y="762000"/>
            <a:ext cx="10769600" cy="5638800"/>
          </a:xfrm>
        </p:spPr>
        <p:txBody>
          <a:bodyPr>
            <a:normAutofit fontScale="92500" lnSpcReduction="10000"/>
          </a:bodyPr>
          <a:lstStyle/>
          <a:p>
            <a:r>
              <a:rPr lang="en-US" altLang="ko-KR" dirty="0"/>
              <a:t>Why do we care about Replacement Policy?	</a:t>
            </a:r>
          </a:p>
          <a:p>
            <a:pPr lvl="1"/>
            <a:r>
              <a:rPr lang="en-US" altLang="ko-KR" dirty="0"/>
              <a:t>Replacement is an issue with any cache</a:t>
            </a:r>
          </a:p>
          <a:p>
            <a:pPr lvl="1"/>
            <a:r>
              <a:rPr lang="en-US" altLang="ko-KR" dirty="0"/>
              <a:t>Particularly important with pages</a:t>
            </a:r>
          </a:p>
          <a:p>
            <a:pPr lvl="2"/>
            <a:r>
              <a:rPr lang="en-US" altLang="ko-KR" dirty="0"/>
              <a:t>The cost of being wrong is high: must go to disk</a:t>
            </a:r>
          </a:p>
          <a:p>
            <a:pPr lvl="2"/>
            <a:r>
              <a:rPr lang="en-US" altLang="ko-KR" dirty="0"/>
              <a:t>Must keep important pages in memory, not toss them out</a:t>
            </a:r>
          </a:p>
          <a:p>
            <a:r>
              <a:rPr lang="en-US" altLang="ko-KR" dirty="0">
                <a:solidFill>
                  <a:srgbClr val="FF0000"/>
                </a:solidFill>
              </a:rPr>
              <a:t>FIFO (First In, First Out)</a:t>
            </a:r>
          </a:p>
          <a:p>
            <a:pPr lvl="1"/>
            <a:r>
              <a:rPr lang="en-US" altLang="ko-KR" dirty="0"/>
              <a:t>Throw out oldest page.  Be fair – let every page live in memory for same amount of time.</a:t>
            </a:r>
          </a:p>
          <a:p>
            <a:pPr lvl="1"/>
            <a:r>
              <a:rPr lang="en-US" altLang="ko-KR" dirty="0"/>
              <a:t>Bad – throws out heavily used pages instead of infrequently used</a:t>
            </a:r>
          </a:p>
          <a:p>
            <a:r>
              <a:rPr lang="en-US" altLang="ko-KR" dirty="0">
                <a:solidFill>
                  <a:srgbClr val="FF0000"/>
                </a:solidFill>
              </a:rPr>
              <a:t>RANDOM:</a:t>
            </a:r>
          </a:p>
          <a:p>
            <a:pPr lvl="1"/>
            <a:r>
              <a:rPr lang="en-US" altLang="ko-KR" dirty="0"/>
              <a:t>Pick random page for every replacement</a:t>
            </a:r>
          </a:p>
          <a:p>
            <a:pPr lvl="1"/>
            <a:r>
              <a:rPr lang="en-US" altLang="ko-KR" dirty="0"/>
              <a:t>Typical solution for TLB’s.  Simple hardware</a:t>
            </a:r>
          </a:p>
          <a:p>
            <a:pPr lvl="1"/>
            <a:r>
              <a:rPr lang="en-US" altLang="ko-KR" dirty="0"/>
              <a:t>Pretty unpredictable – makes it hard to make real-time guarantees</a:t>
            </a:r>
          </a:p>
          <a:p>
            <a:r>
              <a:rPr lang="en-US" altLang="ko-KR" dirty="0">
                <a:solidFill>
                  <a:srgbClr val="FF0000"/>
                </a:solidFill>
              </a:rPr>
              <a:t>MIN (Minimum): </a:t>
            </a:r>
          </a:p>
          <a:p>
            <a:pPr lvl="1"/>
            <a:r>
              <a:rPr lang="en-US" altLang="ko-KR" dirty="0"/>
              <a:t>Replace page that won’t be used for the longest time </a:t>
            </a:r>
          </a:p>
          <a:p>
            <a:pPr lvl="1"/>
            <a:r>
              <a:rPr lang="en-US" altLang="ko-KR" dirty="0"/>
              <a:t>Great (provably optimal), but can’t really know future…</a:t>
            </a:r>
          </a:p>
          <a:p>
            <a:pPr lvl="1"/>
            <a:r>
              <a:rPr lang="en-US" altLang="ko-KR" dirty="0"/>
              <a:t>But past is a good predictor of the future …</a:t>
            </a:r>
          </a:p>
        </p:txBody>
      </p:sp>
    </p:spTree>
    <p:extLst>
      <p:ext uri="{BB962C8B-B14F-4D97-AF65-F5344CB8AC3E}">
        <p14:creationId xmlns:p14="http://schemas.microsoft.com/office/powerpoint/2010/main" val="1117824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31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31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731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31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31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7312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7312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7312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7312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7312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7312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7312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7312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73123">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73123">
                                            <p:txEl>
                                              <p:pRg st="14" end="1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7312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3123"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ko-KR">
                <a:ea typeface="굴림" panose="020B0600000101010101" pitchFamily="34" charset="-127"/>
              </a:rPr>
              <a:t>Replacement Policies (Con’t)</a:t>
            </a:r>
          </a:p>
        </p:txBody>
      </p:sp>
      <p:sp>
        <p:nvSpPr>
          <p:cNvPr id="774147" name="Rectangle 3"/>
          <p:cNvSpPr>
            <a:spLocks noGrp="1" noChangeArrowheads="1"/>
          </p:cNvSpPr>
          <p:nvPr>
            <p:ph type="body" idx="1"/>
          </p:nvPr>
        </p:nvSpPr>
        <p:spPr>
          <a:xfrm>
            <a:off x="525864" y="762000"/>
            <a:ext cx="11361336" cy="6096000"/>
          </a:xfrm>
        </p:spPr>
        <p:txBody>
          <a:bodyPr>
            <a:normAutofit/>
          </a:bodyPr>
          <a:lstStyle/>
          <a:p>
            <a:pPr>
              <a:lnSpc>
                <a:spcPct val="80000"/>
              </a:lnSpc>
              <a:spcBef>
                <a:spcPct val="20000"/>
              </a:spcBef>
            </a:pPr>
            <a:r>
              <a:rPr lang="en-US" altLang="ko-KR" dirty="0">
                <a:solidFill>
                  <a:schemeClr val="hlink"/>
                </a:solidFill>
                <a:ea typeface="굴림" panose="020B0600000101010101" pitchFamily="34" charset="-127"/>
              </a:rPr>
              <a:t>LRU (Least Recently Used):</a:t>
            </a:r>
          </a:p>
          <a:p>
            <a:pPr lvl="1">
              <a:lnSpc>
                <a:spcPct val="80000"/>
              </a:lnSpc>
              <a:spcBef>
                <a:spcPct val="20000"/>
              </a:spcBef>
            </a:pPr>
            <a:r>
              <a:rPr lang="en-US" altLang="ko-KR" dirty="0">
                <a:ea typeface="굴림" panose="020B0600000101010101" pitchFamily="34" charset="-127"/>
              </a:rPr>
              <a:t>Replace page that hasn’t been used for the longest time</a:t>
            </a:r>
          </a:p>
          <a:p>
            <a:pPr lvl="1">
              <a:lnSpc>
                <a:spcPct val="80000"/>
              </a:lnSpc>
              <a:spcBef>
                <a:spcPct val="20000"/>
              </a:spcBef>
            </a:pPr>
            <a:r>
              <a:rPr lang="en-US" altLang="ko-KR" dirty="0">
                <a:ea typeface="굴림" panose="020B0600000101010101" pitchFamily="34" charset="-127"/>
              </a:rPr>
              <a:t>Programs have locality, so if something not used for a while, </a:t>
            </a:r>
            <a:br>
              <a:rPr lang="en-US" altLang="ko-KR" dirty="0">
                <a:ea typeface="굴림" panose="020B0600000101010101" pitchFamily="34" charset="-127"/>
              </a:rPr>
            </a:br>
            <a:r>
              <a:rPr lang="en-US" altLang="ko-KR" dirty="0">
                <a:ea typeface="굴림" panose="020B0600000101010101" pitchFamily="34" charset="-127"/>
              </a:rPr>
              <a:t>unlikely to be used in the near future.</a:t>
            </a:r>
          </a:p>
          <a:p>
            <a:pPr lvl="1">
              <a:lnSpc>
                <a:spcPct val="80000"/>
              </a:lnSpc>
              <a:spcBef>
                <a:spcPct val="20000"/>
              </a:spcBef>
            </a:pPr>
            <a:r>
              <a:rPr lang="en-US" altLang="ko-KR" dirty="0">
                <a:ea typeface="굴림" panose="020B0600000101010101" pitchFamily="34" charset="-127"/>
              </a:rPr>
              <a:t>Seems like LRU should be a good approximation to MIN.</a:t>
            </a:r>
          </a:p>
          <a:p>
            <a:pPr>
              <a:lnSpc>
                <a:spcPct val="80000"/>
              </a:lnSpc>
              <a:spcBef>
                <a:spcPct val="20000"/>
              </a:spcBef>
            </a:pPr>
            <a:r>
              <a:rPr lang="en-US" altLang="ko-KR" dirty="0">
                <a:ea typeface="굴림" panose="020B0600000101010101" pitchFamily="34" charset="-127"/>
              </a:rPr>
              <a:t>How to implement LRU? Use a list:</a:t>
            </a:r>
          </a:p>
          <a:p>
            <a:pPr>
              <a:lnSpc>
                <a:spcPct val="80000"/>
              </a:lnSpc>
              <a:spcBef>
                <a:spcPct val="20000"/>
              </a:spcBef>
            </a:pPr>
            <a:endParaRPr lang="en-US" altLang="ko-KR" dirty="0">
              <a:ea typeface="굴림" panose="020B0600000101010101" pitchFamily="34" charset="-127"/>
            </a:endParaRPr>
          </a:p>
          <a:p>
            <a:pPr lvl="1">
              <a:lnSpc>
                <a:spcPct val="80000"/>
              </a:lnSpc>
              <a:spcBef>
                <a:spcPct val="20000"/>
              </a:spcBef>
            </a:pPr>
            <a:endParaRPr lang="en-US" altLang="ko-KR" dirty="0">
              <a:ea typeface="굴림" panose="020B0600000101010101" pitchFamily="34" charset="-127"/>
            </a:endParaRPr>
          </a:p>
          <a:p>
            <a:pPr lvl="1">
              <a:lnSpc>
                <a:spcPct val="80000"/>
              </a:lnSpc>
              <a:spcBef>
                <a:spcPct val="20000"/>
              </a:spcBef>
            </a:pPr>
            <a:endParaRPr lang="en-US" altLang="ko-KR" dirty="0">
              <a:ea typeface="굴림" panose="020B0600000101010101" pitchFamily="34" charset="-127"/>
            </a:endParaRPr>
          </a:p>
          <a:p>
            <a:pPr lvl="1">
              <a:lnSpc>
                <a:spcPct val="80000"/>
              </a:lnSpc>
              <a:spcBef>
                <a:spcPct val="20000"/>
              </a:spcBef>
            </a:pPr>
            <a:endParaRPr lang="en-US" altLang="ko-KR" dirty="0">
              <a:ea typeface="굴림" panose="020B0600000101010101" pitchFamily="34" charset="-127"/>
            </a:endParaRPr>
          </a:p>
          <a:p>
            <a:pPr lvl="1">
              <a:lnSpc>
                <a:spcPct val="80000"/>
              </a:lnSpc>
              <a:spcBef>
                <a:spcPct val="20000"/>
              </a:spcBef>
            </a:pPr>
            <a:endParaRPr lang="en-US" altLang="ko-KR" sz="1100" dirty="0">
              <a:ea typeface="굴림" panose="020B0600000101010101" pitchFamily="34" charset="-127"/>
            </a:endParaRPr>
          </a:p>
          <a:p>
            <a:pPr lvl="1">
              <a:lnSpc>
                <a:spcPct val="80000"/>
              </a:lnSpc>
              <a:spcBef>
                <a:spcPct val="20000"/>
              </a:spcBef>
            </a:pPr>
            <a:r>
              <a:rPr lang="en-US" altLang="ko-KR" dirty="0">
                <a:ea typeface="굴림" panose="020B0600000101010101" pitchFamily="34" charset="-127"/>
              </a:rPr>
              <a:t>On each use, remove page from list and place at head</a:t>
            </a:r>
          </a:p>
          <a:p>
            <a:pPr lvl="1">
              <a:lnSpc>
                <a:spcPct val="80000"/>
              </a:lnSpc>
              <a:spcBef>
                <a:spcPct val="20000"/>
              </a:spcBef>
            </a:pPr>
            <a:r>
              <a:rPr lang="en-US" altLang="ko-KR" dirty="0">
                <a:ea typeface="굴림" panose="020B0600000101010101" pitchFamily="34" charset="-127"/>
              </a:rPr>
              <a:t>LRU page is at tail</a:t>
            </a:r>
          </a:p>
          <a:p>
            <a:pPr>
              <a:lnSpc>
                <a:spcPct val="80000"/>
              </a:lnSpc>
              <a:spcBef>
                <a:spcPct val="20000"/>
              </a:spcBef>
            </a:pPr>
            <a:r>
              <a:rPr lang="en-US" altLang="ko-KR" dirty="0">
                <a:ea typeface="굴림" panose="020B0600000101010101" pitchFamily="34" charset="-127"/>
              </a:rPr>
              <a:t>Problems with this scheme for paging?</a:t>
            </a:r>
          </a:p>
          <a:p>
            <a:pPr lvl="1">
              <a:lnSpc>
                <a:spcPct val="80000"/>
              </a:lnSpc>
              <a:spcBef>
                <a:spcPct val="20000"/>
              </a:spcBef>
            </a:pPr>
            <a:r>
              <a:rPr lang="en-US" altLang="ko-KR" dirty="0">
                <a:ea typeface="굴림" panose="020B0600000101010101" pitchFamily="34" charset="-127"/>
              </a:rPr>
              <a:t>Need to know immediately when page used so that can change </a:t>
            </a:r>
            <a:br>
              <a:rPr lang="en-US" altLang="ko-KR" dirty="0">
                <a:ea typeface="굴림" panose="020B0600000101010101" pitchFamily="34" charset="-127"/>
              </a:rPr>
            </a:br>
            <a:r>
              <a:rPr lang="en-US" altLang="ko-KR" dirty="0">
                <a:ea typeface="굴림" panose="020B0600000101010101" pitchFamily="34" charset="-127"/>
              </a:rPr>
              <a:t>position in list… </a:t>
            </a:r>
          </a:p>
          <a:p>
            <a:pPr lvl="1">
              <a:lnSpc>
                <a:spcPct val="80000"/>
              </a:lnSpc>
              <a:spcBef>
                <a:spcPct val="20000"/>
              </a:spcBef>
            </a:pPr>
            <a:r>
              <a:rPr lang="en-US" altLang="ko-KR" dirty="0">
                <a:ea typeface="굴림" panose="020B0600000101010101" pitchFamily="34" charset="-127"/>
              </a:rPr>
              <a:t>Many instructions for each hardware access</a:t>
            </a:r>
          </a:p>
          <a:p>
            <a:pPr>
              <a:lnSpc>
                <a:spcPct val="80000"/>
              </a:lnSpc>
              <a:spcBef>
                <a:spcPct val="20000"/>
              </a:spcBef>
            </a:pPr>
            <a:r>
              <a:rPr lang="en-US" altLang="ko-KR" dirty="0">
                <a:ea typeface="굴림" panose="020B0600000101010101" pitchFamily="34" charset="-127"/>
              </a:rPr>
              <a:t>In practice, people </a:t>
            </a:r>
            <a:r>
              <a:rPr lang="en-US" altLang="ko-KR" dirty="0">
                <a:solidFill>
                  <a:schemeClr val="hlink"/>
                </a:solidFill>
                <a:ea typeface="굴림" panose="020B0600000101010101" pitchFamily="34" charset="-127"/>
              </a:rPr>
              <a:t>approximate</a:t>
            </a:r>
            <a:r>
              <a:rPr lang="en-US" altLang="ko-KR" dirty="0">
                <a:ea typeface="굴림" panose="020B0600000101010101" pitchFamily="34" charset="-127"/>
              </a:rPr>
              <a:t> LRU (more later)</a:t>
            </a:r>
          </a:p>
        </p:txBody>
      </p:sp>
      <p:grpSp>
        <p:nvGrpSpPr>
          <p:cNvPr id="774159" name="Group 15"/>
          <p:cNvGrpSpPr>
            <a:grpSpLocks/>
          </p:cNvGrpSpPr>
          <p:nvPr/>
        </p:nvGrpSpPr>
        <p:grpSpPr bwMode="auto">
          <a:xfrm>
            <a:off x="1767731" y="2971800"/>
            <a:ext cx="6499969" cy="1329257"/>
            <a:chOff x="697" y="3120"/>
            <a:chExt cx="4151" cy="903"/>
          </a:xfrm>
        </p:grpSpPr>
        <p:sp>
          <p:nvSpPr>
            <p:cNvPr id="35845" name="Rectangle 4"/>
            <p:cNvSpPr>
              <a:spLocks noChangeArrowheads="1"/>
            </p:cNvSpPr>
            <p:nvPr/>
          </p:nvSpPr>
          <p:spPr bwMode="auto">
            <a:xfrm>
              <a:off x="1536" y="3120"/>
              <a:ext cx="576" cy="528"/>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b="0">
                  <a:latin typeface="Gill Sans" charset="0"/>
                  <a:ea typeface="Gill Sans" charset="0"/>
                  <a:cs typeface="Gill Sans" charset="0"/>
                </a:rPr>
                <a:t>Page 6</a:t>
              </a:r>
            </a:p>
          </p:txBody>
        </p:sp>
        <p:sp>
          <p:nvSpPr>
            <p:cNvPr id="35846" name="Rectangle 5"/>
            <p:cNvSpPr>
              <a:spLocks noChangeArrowheads="1"/>
            </p:cNvSpPr>
            <p:nvPr/>
          </p:nvSpPr>
          <p:spPr bwMode="auto">
            <a:xfrm>
              <a:off x="2448" y="3120"/>
              <a:ext cx="576" cy="528"/>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b="0">
                  <a:latin typeface="Gill Sans" charset="0"/>
                  <a:ea typeface="Gill Sans" charset="0"/>
                  <a:cs typeface="Gill Sans" charset="0"/>
                </a:rPr>
                <a:t>Page 7</a:t>
              </a:r>
            </a:p>
          </p:txBody>
        </p:sp>
        <p:sp>
          <p:nvSpPr>
            <p:cNvPr id="35847" name="Rectangle 6"/>
            <p:cNvSpPr>
              <a:spLocks noChangeArrowheads="1"/>
            </p:cNvSpPr>
            <p:nvPr/>
          </p:nvSpPr>
          <p:spPr bwMode="auto">
            <a:xfrm>
              <a:off x="3360" y="3120"/>
              <a:ext cx="576" cy="528"/>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b="0">
                  <a:latin typeface="Gill Sans" charset="0"/>
                  <a:ea typeface="Gill Sans" charset="0"/>
                  <a:cs typeface="Gill Sans" charset="0"/>
                </a:rPr>
                <a:t>Page 1</a:t>
              </a:r>
            </a:p>
          </p:txBody>
        </p:sp>
        <p:sp>
          <p:nvSpPr>
            <p:cNvPr id="35848" name="Rectangle 7"/>
            <p:cNvSpPr>
              <a:spLocks noChangeArrowheads="1"/>
            </p:cNvSpPr>
            <p:nvPr/>
          </p:nvSpPr>
          <p:spPr bwMode="auto">
            <a:xfrm>
              <a:off x="4272" y="3120"/>
              <a:ext cx="576" cy="528"/>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b="0" dirty="0">
                  <a:latin typeface="Gill Sans" charset="0"/>
                  <a:ea typeface="Gill Sans" charset="0"/>
                  <a:cs typeface="Gill Sans" charset="0"/>
                </a:rPr>
                <a:t>Page 2</a:t>
              </a:r>
            </a:p>
          </p:txBody>
        </p:sp>
        <p:sp>
          <p:nvSpPr>
            <p:cNvPr id="35849" name="Line 8"/>
            <p:cNvSpPr>
              <a:spLocks noChangeShapeType="1"/>
            </p:cNvSpPr>
            <p:nvPr/>
          </p:nvSpPr>
          <p:spPr bwMode="auto">
            <a:xfrm>
              <a:off x="2112" y="3384"/>
              <a:ext cx="3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endParaRPr lang="en-US" b="0">
                <a:latin typeface="Gill Sans" charset="0"/>
                <a:ea typeface="Gill Sans" charset="0"/>
                <a:cs typeface="Gill Sans" charset="0"/>
              </a:endParaRPr>
            </a:p>
          </p:txBody>
        </p:sp>
        <p:sp>
          <p:nvSpPr>
            <p:cNvPr id="35850" name="Line 9"/>
            <p:cNvSpPr>
              <a:spLocks noChangeShapeType="1"/>
            </p:cNvSpPr>
            <p:nvPr/>
          </p:nvSpPr>
          <p:spPr bwMode="auto">
            <a:xfrm>
              <a:off x="3024" y="3384"/>
              <a:ext cx="3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endParaRPr lang="en-US" b="0">
                <a:latin typeface="Gill Sans" charset="0"/>
                <a:ea typeface="Gill Sans" charset="0"/>
                <a:cs typeface="Gill Sans" charset="0"/>
              </a:endParaRPr>
            </a:p>
          </p:txBody>
        </p:sp>
        <p:sp>
          <p:nvSpPr>
            <p:cNvPr id="35851" name="Line 10"/>
            <p:cNvSpPr>
              <a:spLocks noChangeShapeType="1"/>
            </p:cNvSpPr>
            <p:nvPr/>
          </p:nvSpPr>
          <p:spPr bwMode="auto">
            <a:xfrm>
              <a:off x="3936" y="3384"/>
              <a:ext cx="3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endParaRPr lang="en-US" b="0">
                <a:latin typeface="Gill Sans" charset="0"/>
                <a:ea typeface="Gill Sans" charset="0"/>
                <a:cs typeface="Gill Sans" charset="0"/>
              </a:endParaRPr>
            </a:p>
          </p:txBody>
        </p:sp>
        <p:sp>
          <p:nvSpPr>
            <p:cNvPr id="35852" name="Line 11"/>
            <p:cNvSpPr>
              <a:spLocks noChangeShapeType="1"/>
            </p:cNvSpPr>
            <p:nvPr/>
          </p:nvSpPr>
          <p:spPr bwMode="auto">
            <a:xfrm>
              <a:off x="1200" y="3384"/>
              <a:ext cx="3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endParaRPr lang="en-US" b="0">
                <a:latin typeface="Gill Sans" charset="0"/>
                <a:ea typeface="Gill Sans" charset="0"/>
                <a:cs typeface="Gill Sans" charset="0"/>
              </a:endParaRPr>
            </a:p>
          </p:txBody>
        </p:sp>
        <p:sp>
          <p:nvSpPr>
            <p:cNvPr id="35853" name="Text Box 12"/>
            <p:cNvSpPr txBox="1">
              <a:spLocks noChangeArrowheads="1"/>
            </p:cNvSpPr>
            <p:nvPr/>
          </p:nvSpPr>
          <p:spPr bwMode="auto">
            <a:xfrm>
              <a:off x="697" y="3249"/>
              <a:ext cx="509" cy="27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b="0" dirty="0">
                  <a:latin typeface="Gill Sans" charset="0"/>
                  <a:ea typeface="Gill Sans" charset="0"/>
                  <a:cs typeface="Gill Sans" charset="0"/>
                </a:rPr>
                <a:t>Head</a:t>
              </a:r>
            </a:p>
          </p:txBody>
        </p:sp>
        <p:sp>
          <p:nvSpPr>
            <p:cNvPr id="35854" name="Freeform 13"/>
            <p:cNvSpPr>
              <a:spLocks/>
            </p:cNvSpPr>
            <p:nvPr/>
          </p:nvSpPr>
          <p:spPr bwMode="auto">
            <a:xfrm>
              <a:off x="3552" y="3648"/>
              <a:ext cx="720" cy="240"/>
            </a:xfrm>
            <a:custGeom>
              <a:avLst/>
              <a:gdLst>
                <a:gd name="T0" fmla="*/ 0 w 720"/>
                <a:gd name="T1" fmla="*/ 240 h 240"/>
                <a:gd name="T2" fmla="*/ 480 w 720"/>
                <a:gd name="T3" fmla="*/ 240 h 240"/>
                <a:gd name="T4" fmla="*/ 720 w 720"/>
                <a:gd name="T5" fmla="*/ 0 h 240"/>
                <a:gd name="T6" fmla="*/ 0 60000 65536"/>
                <a:gd name="T7" fmla="*/ 0 60000 65536"/>
                <a:gd name="T8" fmla="*/ 0 60000 65536"/>
              </a:gdLst>
              <a:ahLst/>
              <a:cxnLst>
                <a:cxn ang="T6">
                  <a:pos x="T0" y="T1"/>
                </a:cxn>
                <a:cxn ang="T7">
                  <a:pos x="T2" y="T3"/>
                </a:cxn>
                <a:cxn ang="T8">
                  <a:pos x="T4" y="T5"/>
                </a:cxn>
              </a:cxnLst>
              <a:rect l="0" t="0" r="r" b="b"/>
              <a:pathLst>
                <a:path w="720" h="240">
                  <a:moveTo>
                    <a:pt x="0" y="240"/>
                  </a:moveTo>
                  <a:lnTo>
                    <a:pt x="480" y="240"/>
                  </a:lnTo>
                  <a:lnTo>
                    <a:pt x="720" y="0"/>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endParaRPr lang="en-US" b="0">
                <a:latin typeface="Gill Sans" charset="0"/>
                <a:ea typeface="Gill Sans" charset="0"/>
                <a:cs typeface="Gill Sans" charset="0"/>
              </a:endParaRPr>
            </a:p>
          </p:txBody>
        </p:sp>
        <p:sp>
          <p:nvSpPr>
            <p:cNvPr id="35855" name="Text Box 14"/>
            <p:cNvSpPr txBox="1">
              <a:spLocks noChangeArrowheads="1"/>
            </p:cNvSpPr>
            <p:nvPr/>
          </p:nvSpPr>
          <p:spPr bwMode="auto">
            <a:xfrm>
              <a:off x="2699" y="3753"/>
              <a:ext cx="846" cy="27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b="0" dirty="0">
                  <a:latin typeface="Gill Sans" charset="0"/>
                  <a:ea typeface="Gill Sans" charset="0"/>
                  <a:cs typeface="Gill Sans" charset="0"/>
                </a:rPr>
                <a:t>Tail (LRU)</a:t>
              </a:r>
            </a:p>
          </p:txBody>
        </p:sp>
      </p:grpSp>
    </p:spTree>
    <p:extLst>
      <p:ext uri="{BB962C8B-B14F-4D97-AF65-F5344CB8AC3E}">
        <p14:creationId xmlns:p14="http://schemas.microsoft.com/office/powerpoint/2010/main" val="77527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4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41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741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414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7414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741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74147">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74147">
                                            <p:txEl>
                                              <p:pRg st="11" end="11"/>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74147">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74147">
                                            <p:txEl>
                                              <p:pRg st="13" end="1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74147">
                                            <p:txEl>
                                              <p:pRg st="14" end="14"/>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74147">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4147"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5171" name="Rectangle 3"/>
          <p:cNvSpPr>
            <a:spLocks noGrp="1" noChangeArrowheads="1"/>
          </p:cNvSpPr>
          <p:nvPr>
            <p:ph type="body" idx="1"/>
          </p:nvPr>
        </p:nvSpPr>
        <p:spPr>
          <a:xfrm>
            <a:off x="838200" y="762000"/>
            <a:ext cx="10591800" cy="5943600"/>
          </a:xfrm>
        </p:spPr>
        <p:txBody>
          <a:bodyPr>
            <a:normAutofit/>
          </a:bodyPr>
          <a:lstStyle/>
          <a:p>
            <a:pPr>
              <a:lnSpc>
                <a:spcPct val="80000"/>
              </a:lnSpc>
              <a:spcBef>
                <a:spcPct val="20000"/>
              </a:spcBef>
            </a:pPr>
            <a:r>
              <a:rPr lang="en-US" altLang="ko-KR" sz="2800" dirty="0">
                <a:ea typeface="굴림" panose="020B0600000101010101" pitchFamily="34" charset="-127"/>
              </a:rPr>
              <a:t>Suppose we have 3 page frames, 4 virtual pages, and following reference stream: </a:t>
            </a:r>
          </a:p>
          <a:p>
            <a:pPr lvl="1">
              <a:lnSpc>
                <a:spcPct val="80000"/>
              </a:lnSpc>
              <a:spcBef>
                <a:spcPct val="20000"/>
              </a:spcBef>
            </a:pPr>
            <a:r>
              <a:rPr lang="en-US" altLang="ko-KR" sz="2400" dirty="0">
                <a:ea typeface="굴림" panose="020B0600000101010101" pitchFamily="34" charset="-127"/>
              </a:rPr>
              <a:t>A B C A B D A D B C B</a:t>
            </a:r>
          </a:p>
          <a:p>
            <a:pPr>
              <a:lnSpc>
                <a:spcPct val="80000"/>
              </a:lnSpc>
              <a:spcBef>
                <a:spcPct val="20000"/>
              </a:spcBef>
            </a:pPr>
            <a:r>
              <a:rPr lang="en-US" altLang="ko-KR" sz="2800" dirty="0">
                <a:ea typeface="굴림" panose="020B0600000101010101" pitchFamily="34" charset="-127"/>
              </a:rPr>
              <a:t>Consider FIFO Page replacement:</a:t>
            </a:r>
          </a:p>
          <a:p>
            <a:pPr>
              <a:lnSpc>
                <a:spcPct val="80000"/>
              </a:lnSpc>
              <a:spcBef>
                <a:spcPct val="20000"/>
              </a:spcBef>
            </a:pPr>
            <a:endParaRPr lang="en-US" altLang="ko-KR" sz="2800" dirty="0">
              <a:ea typeface="굴림" panose="020B0600000101010101" pitchFamily="34" charset="-127"/>
            </a:endParaRPr>
          </a:p>
          <a:p>
            <a:pPr>
              <a:lnSpc>
                <a:spcPct val="80000"/>
              </a:lnSpc>
              <a:spcBef>
                <a:spcPct val="20000"/>
              </a:spcBef>
            </a:pPr>
            <a:endParaRPr lang="en-US" altLang="ko-KR" sz="2800" dirty="0">
              <a:ea typeface="굴림" panose="020B0600000101010101" pitchFamily="34" charset="-127"/>
            </a:endParaRPr>
          </a:p>
          <a:p>
            <a:pPr>
              <a:lnSpc>
                <a:spcPct val="80000"/>
              </a:lnSpc>
              <a:spcBef>
                <a:spcPct val="20000"/>
              </a:spcBef>
            </a:pPr>
            <a:endParaRPr lang="en-US" altLang="ko-KR" sz="2800" dirty="0">
              <a:ea typeface="굴림" panose="020B0600000101010101" pitchFamily="34" charset="-127"/>
            </a:endParaRPr>
          </a:p>
          <a:p>
            <a:pPr>
              <a:lnSpc>
                <a:spcPct val="80000"/>
              </a:lnSpc>
              <a:spcBef>
                <a:spcPct val="20000"/>
              </a:spcBef>
            </a:pPr>
            <a:endParaRPr lang="en-US" altLang="ko-KR" sz="2800" dirty="0">
              <a:ea typeface="굴림" panose="020B0600000101010101" pitchFamily="34" charset="-127"/>
            </a:endParaRPr>
          </a:p>
          <a:p>
            <a:pPr>
              <a:lnSpc>
                <a:spcPct val="80000"/>
              </a:lnSpc>
              <a:spcBef>
                <a:spcPct val="20000"/>
              </a:spcBef>
            </a:pPr>
            <a:endParaRPr lang="en-US" altLang="ko-KR" sz="2800" dirty="0">
              <a:ea typeface="굴림" panose="020B0600000101010101" pitchFamily="34" charset="-127"/>
            </a:endParaRPr>
          </a:p>
          <a:p>
            <a:pPr marL="0" indent="0">
              <a:lnSpc>
                <a:spcPct val="80000"/>
              </a:lnSpc>
              <a:spcBef>
                <a:spcPct val="20000"/>
              </a:spcBef>
              <a:buNone/>
            </a:pPr>
            <a:endParaRPr lang="en-US" altLang="ko-KR" sz="2800" dirty="0">
              <a:ea typeface="굴림" panose="020B0600000101010101" pitchFamily="34" charset="-127"/>
            </a:endParaRPr>
          </a:p>
          <a:p>
            <a:pPr lvl="1">
              <a:lnSpc>
                <a:spcPct val="80000"/>
              </a:lnSpc>
              <a:spcBef>
                <a:spcPct val="20000"/>
              </a:spcBef>
            </a:pPr>
            <a:endParaRPr lang="en-US" altLang="ko-KR" sz="2400" dirty="0">
              <a:ea typeface="굴림" panose="020B0600000101010101" pitchFamily="34" charset="-127"/>
            </a:endParaRPr>
          </a:p>
          <a:p>
            <a:pPr>
              <a:lnSpc>
                <a:spcPct val="80000"/>
              </a:lnSpc>
              <a:spcBef>
                <a:spcPct val="20000"/>
              </a:spcBef>
            </a:pPr>
            <a:r>
              <a:rPr lang="en-US" altLang="ko-KR" sz="2600" dirty="0">
                <a:ea typeface="굴림" panose="020B0600000101010101" pitchFamily="34" charset="-127"/>
              </a:rPr>
              <a:t>FIFO: 7 faults</a:t>
            </a:r>
          </a:p>
          <a:p>
            <a:pPr>
              <a:lnSpc>
                <a:spcPct val="80000"/>
              </a:lnSpc>
              <a:spcBef>
                <a:spcPct val="20000"/>
              </a:spcBef>
            </a:pPr>
            <a:r>
              <a:rPr lang="en-US" altLang="ko-KR" sz="2600" dirty="0">
                <a:ea typeface="굴림" panose="020B0600000101010101" pitchFamily="34" charset="-127"/>
              </a:rPr>
              <a:t>When referencing D, replacing A is bad choice, </a:t>
            </a:r>
            <a:br>
              <a:rPr lang="en-US" altLang="ko-KR" sz="2600" dirty="0">
                <a:ea typeface="굴림" panose="020B0600000101010101" pitchFamily="34" charset="-127"/>
              </a:rPr>
            </a:br>
            <a:r>
              <a:rPr lang="en-US" altLang="ko-KR" sz="2600" dirty="0">
                <a:ea typeface="굴림" panose="020B0600000101010101" pitchFamily="34" charset="-127"/>
              </a:rPr>
              <a:t>since need A again right away</a:t>
            </a:r>
          </a:p>
        </p:txBody>
      </p:sp>
      <p:sp>
        <p:nvSpPr>
          <p:cNvPr id="36867" name="Rectangle 2"/>
          <p:cNvSpPr>
            <a:spLocks noGrp="1" noChangeArrowheads="1"/>
          </p:cNvSpPr>
          <p:nvPr>
            <p:ph type="title"/>
          </p:nvPr>
        </p:nvSpPr>
        <p:spPr/>
        <p:txBody>
          <a:bodyPr/>
          <a:lstStyle/>
          <a:p>
            <a:r>
              <a:rPr lang="en-US" altLang="ko-KR" dirty="0">
                <a:ea typeface="굴림" panose="020B0600000101010101" pitchFamily="34" charset="-127"/>
              </a:rPr>
              <a:t>Example: FIFO (strawman)</a:t>
            </a:r>
          </a:p>
        </p:txBody>
      </p:sp>
      <p:grpSp>
        <p:nvGrpSpPr>
          <p:cNvPr id="775305" name="Group 137"/>
          <p:cNvGrpSpPr>
            <a:grpSpLocks/>
          </p:cNvGrpSpPr>
          <p:nvPr/>
        </p:nvGrpSpPr>
        <p:grpSpPr bwMode="auto">
          <a:xfrm>
            <a:off x="9382126" y="3168651"/>
            <a:ext cx="600075" cy="1476375"/>
            <a:chOff x="4950" y="2190"/>
            <a:chExt cx="378" cy="930"/>
          </a:xfrm>
        </p:grpSpPr>
        <p:sp>
          <p:nvSpPr>
            <p:cNvPr id="36943" name="Rectangle 52"/>
            <p:cNvSpPr>
              <a:spLocks noChangeArrowheads="1"/>
            </p:cNvSpPr>
            <p:nvPr/>
          </p:nvSpPr>
          <p:spPr bwMode="auto">
            <a:xfrm>
              <a:off x="4950" y="281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44" name="Rectangle 40"/>
            <p:cNvSpPr>
              <a:spLocks noChangeArrowheads="1"/>
            </p:cNvSpPr>
            <p:nvPr/>
          </p:nvSpPr>
          <p:spPr bwMode="auto">
            <a:xfrm>
              <a:off x="4950" y="250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45" name="Rectangle 28"/>
            <p:cNvSpPr>
              <a:spLocks noChangeArrowheads="1"/>
            </p:cNvSpPr>
            <p:nvPr/>
          </p:nvSpPr>
          <p:spPr bwMode="auto">
            <a:xfrm>
              <a:off x="4950" y="219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5304" name="Group 136"/>
          <p:cNvGrpSpPr>
            <a:grpSpLocks/>
          </p:cNvGrpSpPr>
          <p:nvPr/>
        </p:nvGrpSpPr>
        <p:grpSpPr bwMode="auto">
          <a:xfrm>
            <a:off x="8783639" y="3168651"/>
            <a:ext cx="598487" cy="1476375"/>
            <a:chOff x="4573" y="2190"/>
            <a:chExt cx="377" cy="930"/>
          </a:xfrm>
        </p:grpSpPr>
        <p:sp>
          <p:nvSpPr>
            <p:cNvPr id="36940" name="Rectangle 51"/>
            <p:cNvSpPr>
              <a:spLocks noChangeArrowheads="1"/>
            </p:cNvSpPr>
            <p:nvPr/>
          </p:nvSpPr>
          <p:spPr bwMode="auto">
            <a:xfrm>
              <a:off x="4573" y="2810"/>
              <a:ext cx="377"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41" name="Rectangle 39"/>
            <p:cNvSpPr>
              <a:spLocks noChangeArrowheads="1"/>
            </p:cNvSpPr>
            <p:nvPr/>
          </p:nvSpPr>
          <p:spPr bwMode="auto">
            <a:xfrm>
              <a:off x="4573" y="250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42" name="Rectangle 27"/>
            <p:cNvSpPr>
              <a:spLocks noChangeArrowheads="1"/>
            </p:cNvSpPr>
            <p:nvPr/>
          </p:nvSpPr>
          <p:spPr bwMode="auto">
            <a:xfrm>
              <a:off x="4573" y="2190"/>
              <a:ext cx="377"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dirty="0">
                  <a:latin typeface="Gill Sans" charset="0"/>
                  <a:ea typeface="Gill Sans" charset="0"/>
                  <a:cs typeface="Gill Sans" charset="0"/>
                </a:rPr>
                <a:t>C</a:t>
              </a:r>
            </a:p>
          </p:txBody>
        </p:sp>
      </p:grpSp>
      <p:grpSp>
        <p:nvGrpSpPr>
          <p:cNvPr id="775303" name="Group 135"/>
          <p:cNvGrpSpPr>
            <a:grpSpLocks/>
          </p:cNvGrpSpPr>
          <p:nvPr/>
        </p:nvGrpSpPr>
        <p:grpSpPr bwMode="auto">
          <a:xfrm>
            <a:off x="8183564" y="3168651"/>
            <a:ext cx="600075" cy="1476375"/>
            <a:chOff x="4195" y="2190"/>
            <a:chExt cx="378" cy="930"/>
          </a:xfrm>
        </p:grpSpPr>
        <p:sp>
          <p:nvSpPr>
            <p:cNvPr id="36937" name="Rectangle 50"/>
            <p:cNvSpPr>
              <a:spLocks noChangeArrowheads="1"/>
            </p:cNvSpPr>
            <p:nvPr/>
          </p:nvSpPr>
          <p:spPr bwMode="auto">
            <a:xfrm>
              <a:off x="4195" y="281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dirty="0">
                  <a:latin typeface="Gill Sans" charset="0"/>
                  <a:ea typeface="Gill Sans" charset="0"/>
                  <a:cs typeface="Gill Sans" charset="0"/>
                </a:rPr>
                <a:t>B</a:t>
              </a:r>
            </a:p>
          </p:txBody>
        </p:sp>
        <p:sp>
          <p:nvSpPr>
            <p:cNvPr id="36938" name="Rectangle 38"/>
            <p:cNvSpPr>
              <a:spLocks noChangeArrowheads="1"/>
            </p:cNvSpPr>
            <p:nvPr/>
          </p:nvSpPr>
          <p:spPr bwMode="auto">
            <a:xfrm>
              <a:off x="4195" y="250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39" name="Rectangle 26"/>
            <p:cNvSpPr>
              <a:spLocks noChangeArrowheads="1"/>
            </p:cNvSpPr>
            <p:nvPr/>
          </p:nvSpPr>
          <p:spPr bwMode="auto">
            <a:xfrm>
              <a:off x="4195" y="219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5302" name="Group 134"/>
          <p:cNvGrpSpPr>
            <a:grpSpLocks/>
          </p:cNvGrpSpPr>
          <p:nvPr/>
        </p:nvGrpSpPr>
        <p:grpSpPr bwMode="auto">
          <a:xfrm>
            <a:off x="7585075" y="3168651"/>
            <a:ext cx="598488" cy="1476375"/>
            <a:chOff x="3818" y="2190"/>
            <a:chExt cx="377" cy="930"/>
          </a:xfrm>
        </p:grpSpPr>
        <p:sp>
          <p:nvSpPr>
            <p:cNvPr id="36934" name="Rectangle 49"/>
            <p:cNvSpPr>
              <a:spLocks noChangeArrowheads="1"/>
            </p:cNvSpPr>
            <p:nvPr/>
          </p:nvSpPr>
          <p:spPr bwMode="auto">
            <a:xfrm>
              <a:off x="3818" y="2810"/>
              <a:ext cx="377"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35" name="Rectangle 37"/>
            <p:cNvSpPr>
              <a:spLocks noChangeArrowheads="1"/>
            </p:cNvSpPr>
            <p:nvPr/>
          </p:nvSpPr>
          <p:spPr bwMode="auto">
            <a:xfrm>
              <a:off x="3818" y="250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36" name="Rectangle 25"/>
            <p:cNvSpPr>
              <a:spLocks noChangeArrowheads="1"/>
            </p:cNvSpPr>
            <p:nvPr/>
          </p:nvSpPr>
          <p:spPr bwMode="auto">
            <a:xfrm>
              <a:off x="3818" y="2190"/>
              <a:ext cx="377"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5301" name="Group 133"/>
          <p:cNvGrpSpPr>
            <a:grpSpLocks/>
          </p:cNvGrpSpPr>
          <p:nvPr/>
        </p:nvGrpSpPr>
        <p:grpSpPr bwMode="auto">
          <a:xfrm>
            <a:off x="6985001" y="3168651"/>
            <a:ext cx="600075" cy="1476375"/>
            <a:chOff x="3440" y="2190"/>
            <a:chExt cx="378" cy="930"/>
          </a:xfrm>
        </p:grpSpPr>
        <p:sp>
          <p:nvSpPr>
            <p:cNvPr id="36931" name="Rectangle 48"/>
            <p:cNvSpPr>
              <a:spLocks noChangeArrowheads="1"/>
            </p:cNvSpPr>
            <p:nvPr/>
          </p:nvSpPr>
          <p:spPr bwMode="auto">
            <a:xfrm>
              <a:off x="3440" y="281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32" name="Rectangle 36"/>
            <p:cNvSpPr>
              <a:spLocks noChangeArrowheads="1"/>
            </p:cNvSpPr>
            <p:nvPr/>
          </p:nvSpPr>
          <p:spPr bwMode="auto">
            <a:xfrm>
              <a:off x="3440" y="250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dirty="0">
                  <a:latin typeface="Gill Sans" charset="0"/>
                  <a:ea typeface="Gill Sans" charset="0"/>
                  <a:cs typeface="Gill Sans" charset="0"/>
                </a:rPr>
                <a:t>A</a:t>
              </a:r>
            </a:p>
          </p:txBody>
        </p:sp>
        <p:sp>
          <p:nvSpPr>
            <p:cNvPr id="36933" name="Rectangle 24"/>
            <p:cNvSpPr>
              <a:spLocks noChangeArrowheads="1"/>
            </p:cNvSpPr>
            <p:nvPr/>
          </p:nvSpPr>
          <p:spPr bwMode="auto">
            <a:xfrm>
              <a:off x="3440" y="219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5300" name="Group 132"/>
          <p:cNvGrpSpPr>
            <a:grpSpLocks/>
          </p:cNvGrpSpPr>
          <p:nvPr/>
        </p:nvGrpSpPr>
        <p:grpSpPr bwMode="auto">
          <a:xfrm>
            <a:off x="6386514" y="3168651"/>
            <a:ext cx="598487" cy="1476375"/>
            <a:chOff x="3063" y="2190"/>
            <a:chExt cx="377" cy="930"/>
          </a:xfrm>
        </p:grpSpPr>
        <p:sp>
          <p:nvSpPr>
            <p:cNvPr id="36928" name="Rectangle 47"/>
            <p:cNvSpPr>
              <a:spLocks noChangeArrowheads="1"/>
            </p:cNvSpPr>
            <p:nvPr/>
          </p:nvSpPr>
          <p:spPr bwMode="auto">
            <a:xfrm>
              <a:off x="3063" y="2810"/>
              <a:ext cx="377"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29" name="Rectangle 35"/>
            <p:cNvSpPr>
              <a:spLocks noChangeArrowheads="1"/>
            </p:cNvSpPr>
            <p:nvPr/>
          </p:nvSpPr>
          <p:spPr bwMode="auto">
            <a:xfrm>
              <a:off x="3063" y="2500"/>
              <a:ext cx="377"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30" name="Rectangle 23"/>
            <p:cNvSpPr>
              <a:spLocks noChangeArrowheads="1"/>
            </p:cNvSpPr>
            <p:nvPr/>
          </p:nvSpPr>
          <p:spPr bwMode="auto">
            <a:xfrm>
              <a:off x="3063" y="2190"/>
              <a:ext cx="377"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dirty="0">
                  <a:latin typeface="Gill Sans" charset="0"/>
                  <a:ea typeface="Gill Sans" charset="0"/>
                  <a:cs typeface="Gill Sans" charset="0"/>
                </a:rPr>
                <a:t>D</a:t>
              </a:r>
            </a:p>
          </p:txBody>
        </p:sp>
      </p:grpSp>
      <p:grpSp>
        <p:nvGrpSpPr>
          <p:cNvPr id="775299" name="Group 131"/>
          <p:cNvGrpSpPr>
            <a:grpSpLocks/>
          </p:cNvGrpSpPr>
          <p:nvPr/>
        </p:nvGrpSpPr>
        <p:grpSpPr bwMode="auto">
          <a:xfrm>
            <a:off x="5786439" y="3168651"/>
            <a:ext cx="600075" cy="1476375"/>
            <a:chOff x="2685" y="2190"/>
            <a:chExt cx="378" cy="930"/>
          </a:xfrm>
        </p:grpSpPr>
        <p:sp>
          <p:nvSpPr>
            <p:cNvPr id="36925" name="Rectangle 46"/>
            <p:cNvSpPr>
              <a:spLocks noChangeArrowheads="1"/>
            </p:cNvSpPr>
            <p:nvPr/>
          </p:nvSpPr>
          <p:spPr bwMode="auto">
            <a:xfrm>
              <a:off x="2685" y="281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26" name="Rectangle 34"/>
            <p:cNvSpPr>
              <a:spLocks noChangeArrowheads="1"/>
            </p:cNvSpPr>
            <p:nvPr/>
          </p:nvSpPr>
          <p:spPr bwMode="auto">
            <a:xfrm>
              <a:off x="2685" y="250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27" name="Rectangle 22"/>
            <p:cNvSpPr>
              <a:spLocks noChangeArrowheads="1"/>
            </p:cNvSpPr>
            <p:nvPr/>
          </p:nvSpPr>
          <p:spPr bwMode="auto">
            <a:xfrm>
              <a:off x="2685"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5298" name="Group 130"/>
          <p:cNvGrpSpPr>
            <a:grpSpLocks/>
          </p:cNvGrpSpPr>
          <p:nvPr/>
        </p:nvGrpSpPr>
        <p:grpSpPr bwMode="auto">
          <a:xfrm>
            <a:off x="5186364" y="3168651"/>
            <a:ext cx="600075" cy="1476375"/>
            <a:chOff x="2307" y="2190"/>
            <a:chExt cx="378" cy="930"/>
          </a:xfrm>
        </p:grpSpPr>
        <p:sp>
          <p:nvSpPr>
            <p:cNvPr id="36922" name="Rectangle 45"/>
            <p:cNvSpPr>
              <a:spLocks noChangeArrowheads="1"/>
            </p:cNvSpPr>
            <p:nvPr/>
          </p:nvSpPr>
          <p:spPr bwMode="auto">
            <a:xfrm>
              <a:off x="2307" y="281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23" name="Rectangle 33"/>
            <p:cNvSpPr>
              <a:spLocks noChangeArrowheads="1"/>
            </p:cNvSpPr>
            <p:nvPr/>
          </p:nvSpPr>
          <p:spPr bwMode="auto">
            <a:xfrm>
              <a:off x="2307" y="250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24" name="Rectangle 21"/>
            <p:cNvSpPr>
              <a:spLocks noChangeArrowheads="1"/>
            </p:cNvSpPr>
            <p:nvPr/>
          </p:nvSpPr>
          <p:spPr bwMode="auto">
            <a:xfrm>
              <a:off x="2307"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5297" name="Group 129"/>
          <p:cNvGrpSpPr>
            <a:grpSpLocks/>
          </p:cNvGrpSpPr>
          <p:nvPr/>
        </p:nvGrpSpPr>
        <p:grpSpPr bwMode="auto">
          <a:xfrm>
            <a:off x="4587875" y="3168651"/>
            <a:ext cx="598488" cy="1476375"/>
            <a:chOff x="1930" y="2190"/>
            <a:chExt cx="377" cy="930"/>
          </a:xfrm>
        </p:grpSpPr>
        <p:sp>
          <p:nvSpPr>
            <p:cNvPr id="36919" name="Rectangle 44"/>
            <p:cNvSpPr>
              <a:spLocks noChangeArrowheads="1"/>
            </p:cNvSpPr>
            <p:nvPr/>
          </p:nvSpPr>
          <p:spPr bwMode="auto">
            <a:xfrm>
              <a:off x="1930" y="2810"/>
              <a:ext cx="377"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dirty="0">
                  <a:latin typeface="Gill Sans" charset="0"/>
                  <a:ea typeface="Gill Sans" charset="0"/>
                  <a:cs typeface="Gill Sans" charset="0"/>
                </a:rPr>
                <a:t>C</a:t>
              </a:r>
            </a:p>
          </p:txBody>
        </p:sp>
        <p:sp>
          <p:nvSpPr>
            <p:cNvPr id="36920" name="Rectangle 32"/>
            <p:cNvSpPr>
              <a:spLocks noChangeArrowheads="1"/>
            </p:cNvSpPr>
            <p:nvPr/>
          </p:nvSpPr>
          <p:spPr bwMode="auto">
            <a:xfrm>
              <a:off x="1930" y="2500"/>
              <a:ext cx="377"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21" name="Rectangle 20"/>
            <p:cNvSpPr>
              <a:spLocks noChangeArrowheads="1"/>
            </p:cNvSpPr>
            <p:nvPr/>
          </p:nvSpPr>
          <p:spPr bwMode="auto">
            <a:xfrm>
              <a:off x="1930" y="219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5296" name="Group 128"/>
          <p:cNvGrpSpPr>
            <a:grpSpLocks/>
          </p:cNvGrpSpPr>
          <p:nvPr/>
        </p:nvGrpSpPr>
        <p:grpSpPr bwMode="auto">
          <a:xfrm>
            <a:off x="3987801" y="3168651"/>
            <a:ext cx="600075" cy="1476375"/>
            <a:chOff x="1552" y="2190"/>
            <a:chExt cx="378" cy="930"/>
          </a:xfrm>
        </p:grpSpPr>
        <p:sp>
          <p:nvSpPr>
            <p:cNvPr id="36916" name="Rectangle 43"/>
            <p:cNvSpPr>
              <a:spLocks noChangeArrowheads="1"/>
            </p:cNvSpPr>
            <p:nvPr/>
          </p:nvSpPr>
          <p:spPr bwMode="auto">
            <a:xfrm>
              <a:off x="1552" y="2810"/>
              <a:ext cx="378"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17" name="Rectangle 31"/>
            <p:cNvSpPr>
              <a:spLocks noChangeArrowheads="1"/>
            </p:cNvSpPr>
            <p:nvPr/>
          </p:nvSpPr>
          <p:spPr bwMode="auto">
            <a:xfrm>
              <a:off x="1552" y="250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dirty="0">
                  <a:latin typeface="Gill Sans" charset="0"/>
                  <a:ea typeface="Gill Sans" charset="0"/>
                  <a:cs typeface="Gill Sans" charset="0"/>
                </a:rPr>
                <a:t>B</a:t>
              </a:r>
            </a:p>
          </p:txBody>
        </p:sp>
        <p:sp>
          <p:nvSpPr>
            <p:cNvPr id="36918" name="Rectangle 19"/>
            <p:cNvSpPr>
              <a:spLocks noChangeArrowheads="1"/>
            </p:cNvSpPr>
            <p:nvPr/>
          </p:nvSpPr>
          <p:spPr bwMode="auto">
            <a:xfrm>
              <a:off x="1552"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5295" name="Group 127"/>
          <p:cNvGrpSpPr>
            <a:grpSpLocks/>
          </p:cNvGrpSpPr>
          <p:nvPr/>
        </p:nvGrpSpPr>
        <p:grpSpPr bwMode="auto">
          <a:xfrm>
            <a:off x="3389314" y="3168651"/>
            <a:ext cx="598487" cy="1476375"/>
            <a:chOff x="1117" y="1948"/>
            <a:chExt cx="377" cy="930"/>
          </a:xfrm>
        </p:grpSpPr>
        <p:sp>
          <p:nvSpPr>
            <p:cNvPr id="36913" name="Rectangle 42"/>
            <p:cNvSpPr>
              <a:spLocks noChangeArrowheads="1"/>
            </p:cNvSpPr>
            <p:nvPr/>
          </p:nvSpPr>
          <p:spPr bwMode="auto">
            <a:xfrm>
              <a:off x="1117" y="2568"/>
              <a:ext cx="37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14" name="Rectangle 30"/>
            <p:cNvSpPr>
              <a:spLocks noChangeArrowheads="1"/>
            </p:cNvSpPr>
            <p:nvPr/>
          </p:nvSpPr>
          <p:spPr bwMode="auto">
            <a:xfrm>
              <a:off x="1117" y="2258"/>
              <a:ext cx="37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15" name="Rectangle 18"/>
            <p:cNvSpPr>
              <a:spLocks noChangeArrowheads="1"/>
            </p:cNvSpPr>
            <p:nvPr/>
          </p:nvSpPr>
          <p:spPr bwMode="auto">
            <a:xfrm>
              <a:off x="1117" y="1948"/>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dirty="0">
                  <a:latin typeface="Gill Sans" charset="0"/>
                  <a:ea typeface="Gill Sans" charset="0"/>
                  <a:cs typeface="Gill Sans" charset="0"/>
                </a:rPr>
                <a:t>A</a:t>
              </a:r>
            </a:p>
          </p:txBody>
        </p:sp>
      </p:grpSp>
      <p:sp>
        <p:nvSpPr>
          <p:cNvPr id="775184" name="Rectangle 16"/>
          <p:cNvSpPr>
            <a:spLocks noChangeArrowheads="1"/>
          </p:cNvSpPr>
          <p:nvPr/>
        </p:nvSpPr>
        <p:spPr bwMode="auto">
          <a:xfrm>
            <a:off x="9382126" y="24384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775183" name="Rectangle 15"/>
          <p:cNvSpPr>
            <a:spLocks noChangeArrowheads="1"/>
          </p:cNvSpPr>
          <p:nvPr/>
        </p:nvSpPr>
        <p:spPr bwMode="auto">
          <a:xfrm>
            <a:off x="8783639" y="2438400"/>
            <a:ext cx="598487" cy="730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775182" name="Rectangle 14"/>
          <p:cNvSpPr>
            <a:spLocks noChangeArrowheads="1"/>
          </p:cNvSpPr>
          <p:nvPr/>
        </p:nvSpPr>
        <p:spPr bwMode="auto">
          <a:xfrm>
            <a:off x="8183564" y="24384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775181" name="Rectangle 13"/>
          <p:cNvSpPr>
            <a:spLocks noChangeArrowheads="1"/>
          </p:cNvSpPr>
          <p:nvPr/>
        </p:nvSpPr>
        <p:spPr bwMode="auto">
          <a:xfrm>
            <a:off x="7585075" y="2438400"/>
            <a:ext cx="598488" cy="730250"/>
          </a:xfrm>
          <a:prstGeom prst="rect">
            <a:avLst/>
          </a:prstGeom>
          <a:noFill/>
          <a:ln>
            <a:noFill/>
          </a:ln>
          <a:effectLst/>
          <a:extLst>
            <a:ext uri="{909E8E84-426E-40dd-AFC4-6F175D3DCCD1}">
              <a14:hiddenFill xmlns:a14="http://schemas.microsoft.com/office/drawing/2010/main" xmlns="">
                <a:solidFill>
                  <a:srgbClr val="FFFF00"/>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sp>
        <p:nvSpPr>
          <p:cNvPr id="775180" name="Rectangle 12"/>
          <p:cNvSpPr>
            <a:spLocks noChangeArrowheads="1"/>
          </p:cNvSpPr>
          <p:nvPr/>
        </p:nvSpPr>
        <p:spPr bwMode="auto">
          <a:xfrm>
            <a:off x="6985001" y="2438400"/>
            <a:ext cx="600075" cy="730250"/>
          </a:xfrm>
          <a:prstGeom prst="rect">
            <a:avLst/>
          </a:prstGeom>
          <a:noFill/>
          <a:ln>
            <a:noFill/>
          </a:ln>
          <a:effectLst/>
          <a:extLst>
            <a:ext uri="{909E8E84-426E-40dd-AFC4-6F175D3DCCD1}">
              <a14:hiddenFill xmlns:a14="http://schemas.microsoft.com/office/drawing/2010/main" xmlns="">
                <a:solidFill>
                  <a:srgbClr val="99FF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775179" name="Rectangle 11"/>
          <p:cNvSpPr>
            <a:spLocks noChangeArrowheads="1"/>
          </p:cNvSpPr>
          <p:nvPr/>
        </p:nvSpPr>
        <p:spPr bwMode="auto">
          <a:xfrm>
            <a:off x="6386514" y="2438400"/>
            <a:ext cx="598487" cy="730250"/>
          </a:xfrm>
          <a:prstGeom prst="rect">
            <a:avLst/>
          </a:prstGeom>
          <a:noFill/>
          <a:ln>
            <a:noFill/>
          </a:ln>
          <a:effectLst/>
          <a:extLst>
            <a:ext uri="{909E8E84-426E-40dd-AFC4-6F175D3DCCD1}">
              <a14:hiddenFill xmlns:a14="http://schemas.microsoft.com/office/drawing/2010/main" xmlns="">
                <a:solidFill>
                  <a:srgbClr val="FFFF00"/>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sp>
        <p:nvSpPr>
          <p:cNvPr id="775178" name="Rectangle 10"/>
          <p:cNvSpPr>
            <a:spLocks noChangeArrowheads="1"/>
          </p:cNvSpPr>
          <p:nvPr/>
        </p:nvSpPr>
        <p:spPr bwMode="auto">
          <a:xfrm>
            <a:off x="5786439" y="24384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775177" name="Rectangle 9"/>
          <p:cNvSpPr>
            <a:spLocks noChangeArrowheads="1"/>
          </p:cNvSpPr>
          <p:nvPr/>
        </p:nvSpPr>
        <p:spPr bwMode="auto">
          <a:xfrm>
            <a:off x="5186364" y="2438400"/>
            <a:ext cx="600075" cy="730250"/>
          </a:xfrm>
          <a:prstGeom prst="rect">
            <a:avLst/>
          </a:prstGeom>
          <a:noFill/>
          <a:ln>
            <a:noFill/>
          </a:ln>
          <a:effectLst/>
          <a:extLst>
            <a:ext uri="{909E8E84-426E-40dd-AFC4-6F175D3DCCD1}">
              <a14:hiddenFill xmlns:a14="http://schemas.microsoft.com/office/drawing/2010/main" xmlns="">
                <a:solidFill>
                  <a:srgbClr val="99FF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775176" name="Rectangle 8"/>
          <p:cNvSpPr>
            <a:spLocks noChangeArrowheads="1"/>
          </p:cNvSpPr>
          <p:nvPr/>
        </p:nvSpPr>
        <p:spPr bwMode="auto">
          <a:xfrm>
            <a:off x="4587875" y="2438400"/>
            <a:ext cx="598488" cy="730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775175" name="Rectangle 7"/>
          <p:cNvSpPr>
            <a:spLocks noChangeArrowheads="1"/>
          </p:cNvSpPr>
          <p:nvPr/>
        </p:nvSpPr>
        <p:spPr bwMode="auto">
          <a:xfrm>
            <a:off x="3987801" y="24384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775174" name="Rectangle 6"/>
          <p:cNvSpPr>
            <a:spLocks noChangeArrowheads="1"/>
          </p:cNvSpPr>
          <p:nvPr/>
        </p:nvSpPr>
        <p:spPr bwMode="auto">
          <a:xfrm>
            <a:off x="3389314" y="2438400"/>
            <a:ext cx="598487" cy="730250"/>
          </a:xfrm>
          <a:prstGeom prst="rect">
            <a:avLst/>
          </a:prstGeom>
          <a:noFill/>
          <a:ln>
            <a:noFill/>
          </a:ln>
          <a:effectLst/>
          <a:extLst>
            <a:ext uri="{909E8E84-426E-40dd-AFC4-6F175D3DCCD1}">
              <a14:hiddenFill xmlns:a14="http://schemas.microsoft.com/office/drawing/2010/main" xmlns="">
                <a:solidFill>
                  <a:srgbClr val="99FF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grpSp>
        <p:nvGrpSpPr>
          <p:cNvPr id="775306" name="Group 138"/>
          <p:cNvGrpSpPr>
            <a:grpSpLocks/>
          </p:cNvGrpSpPr>
          <p:nvPr/>
        </p:nvGrpSpPr>
        <p:grpSpPr bwMode="auto">
          <a:xfrm>
            <a:off x="2378076" y="2438401"/>
            <a:ext cx="7604125" cy="2206625"/>
            <a:chOff x="538" y="1536"/>
            <a:chExt cx="4790" cy="1390"/>
          </a:xfrm>
        </p:grpSpPr>
        <p:sp>
          <p:nvSpPr>
            <p:cNvPr id="36891" name="Rectangle 41"/>
            <p:cNvSpPr>
              <a:spLocks noChangeArrowheads="1"/>
            </p:cNvSpPr>
            <p:nvPr/>
          </p:nvSpPr>
          <p:spPr bwMode="auto">
            <a:xfrm>
              <a:off x="538" y="2616"/>
              <a:ext cx="63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3</a:t>
              </a:r>
            </a:p>
          </p:txBody>
        </p:sp>
        <p:sp>
          <p:nvSpPr>
            <p:cNvPr id="36892" name="Rectangle 29"/>
            <p:cNvSpPr>
              <a:spLocks noChangeArrowheads="1"/>
            </p:cNvSpPr>
            <p:nvPr/>
          </p:nvSpPr>
          <p:spPr bwMode="auto">
            <a:xfrm>
              <a:off x="538" y="2306"/>
              <a:ext cx="63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2</a:t>
              </a:r>
            </a:p>
          </p:txBody>
        </p:sp>
        <p:sp>
          <p:nvSpPr>
            <p:cNvPr id="36893" name="Rectangle 17"/>
            <p:cNvSpPr>
              <a:spLocks noChangeArrowheads="1"/>
            </p:cNvSpPr>
            <p:nvPr/>
          </p:nvSpPr>
          <p:spPr bwMode="auto">
            <a:xfrm>
              <a:off x="538" y="1996"/>
              <a:ext cx="63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1</a:t>
              </a:r>
            </a:p>
          </p:txBody>
        </p:sp>
        <p:sp>
          <p:nvSpPr>
            <p:cNvPr id="36894" name="Rectangle 5"/>
            <p:cNvSpPr>
              <a:spLocks noChangeArrowheads="1"/>
            </p:cNvSpPr>
            <p:nvPr/>
          </p:nvSpPr>
          <p:spPr bwMode="auto">
            <a:xfrm>
              <a:off x="538" y="1584"/>
              <a:ext cx="637" cy="46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50000"/>
                </a:lnSpc>
                <a:spcBef>
                  <a:spcPct val="30000"/>
                </a:spcBef>
              </a:pPr>
              <a:r>
                <a:rPr lang="en-US" altLang="ko-KR" sz="2400" b="0" dirty="0">
                  <a:latin typeface="Gill Sans" charset="0"/>
                  <a:ea typeface="Gill Sans" charset="0"/>
                  <a:cs typeface="Gill Sans" charset="0"/>
                </a:rPr>
                <a:t>Ref:</a:t>
              </a:r>
            </a:p>
            <a:p>
              <a:pPr algn="l">
                <a:lnSpc>
                  <a:spcPct val="90000"/>
                </a:lnSpc>
                <a:spcBef>
                  <a:spcPct val="30000"/>
                </a:spcBef>
              </a:pPr>
              <a:r>
                <a:rPr lang="en-US" altLang="ko-KR" sz="2400" b="0" dirty="0">
                  <a:latin typeface="Gill Sans" charset="0"/>
                  <a:ea typeface="Gill Sans" charset="0"/>
                  <a:cs typeface="Gill Sans" charset="0"/>
                </a:rPr>
                <a:t>Page:</a:t>
              </a:r>
            </a:p>
          </p:txBody>
        </p:sp>
        <p:sp>
          <p:nvSpPr>
            <p:cNvPr id="36895" name="Line 53"/>
            <p:cNvSpPr>
              <a:spLocks noChangeShapeType="1"/>
            </p:cNvSpPr>
            <p:nvPr/>
          </p:nvSpPr>
          <p:spPr bwMode="auto">
            <a:xfrm>
              <a:off x="538" y="1536"/>
              <a:ext cx="479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896" name="Line 54"/>
            <p:cNvSpPr>
              <a:spLocks noChangeShapeType="1"/>
            </p:cNvSpPr>
            <p:nvPr/>
          </p:nvSpPr>
          <p:spPr bwMode="auto">
            <a:xfrm>
              <a:off x="538" y="1996"/>
              <a:ext cx="4790" cy="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897" name="Line 55"/>
            <p:cNvSpPr>
              <a:spLocks noChangeShapeType="1"/>
            </p:cNvSpPr>
            <p:nvPr/>
          </p:nvSpPr>
          <p:spPr bwMode="auto">
            <a:xfrm>
              <a:off x="538" y="2306"/>
              <a:ext cx="47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898" name="Line 56"/>
            <p:cNvSpPr>
              <a:spLocks noChangeShapeType="1"/>
            </p:cNvSpPr>
            <p:nvPr/>
          </p:nvSpPr>
          <p:spPr bwMode="auto">
            <a:xfrm>
              <a:off x="538" y="2616"/>
              <a:ext cx="47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899" name="Line 57"/>
            <p:cNvSpPr>
              <a:spLocks noChangeShapeType="1"/>
            </p:cNvSpPr>
            <p:nvPr/>
          </p:nvSpPr>
          <p:spPr bwMode="auto">
            <a:xfrm>
              <a:off x="538" y="2926"/>
              <a:ext cx="479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900" name="Line 58"/>
            <p:cNvSpPr>
              <a:spLocks noChangeShapeType="1"/>
            </p:cNvSpPr>
            <p:nvPr/>
          </p:nvSpPr>
          <p:spPr bwMode="auto">
            <a:xfrm>
              <a:off x="538" y="1536"/>
              <a:ext cx="0" cy="139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901" name="Line 59"/>
            <p:cNvSpPr>
              <a:spLocks noChangeShapeType="1"/>
            </p:cNvSpPr>
            <p:nvPr/>
          </p:nvSpPr>
          <p:spPr bwMode="auto">
            <a:xfrm>
              <a:off x="1175" y="1536"/>
              <a:ext cx="0" cy="139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902" name="Line 60"/>
            <p:cNvSpPr>
              <a:spLocks noChangeShapeType="1"/>
            </p:cNvSpPr>
            <p:nvPr/>
          </p:nvSpPr>
          <p:spPr bwMode="auto">
            <a:xfrm>
              <a:off x="1552" y="1536"/>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903" name="Line 61"/>
            <p:cNvSpPr>
              <a:spLocks noChangeShapeType="1"/>
            </p:cNvSpPr>
            <p:nvPr/>
          </p:nvSpPr>
          <p:spPr bwMode="auto">
            <a:xfrm>
              <a:off x="1930" y="1536"/>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904" name="Line 62"/>
            <p:cNvSpPr>
              <a:spLocks noChangeShapeType="1"/>
            </p:cNvSpPr>
            <p:nvPr/>
          </p:nvSpPr>
          <p:spPr bwMode="auto">
            <a:xfrm>
              <a:off x="2307" y="1536"/>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905" name="Line 63"/>
            <p:cNvSpPr>
              <a:spLocks noChangeShapeType="1"/>
            </p:cNvSpPr>
            <p:nvPr/>
          </p:nvSpPr>
          <p:spPr bwMode="auto">
            <a:xfrm>
              <a:off x="2685" y="1536"/>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906" name="Line 64"/>
            <p:cNvSpPr>
              <a:spLocks noChangeShapeType="1"/>
            </p:cNvSpPr>
            <p:nvPr/>
          </p:nvSpPr>
          <p:spPr bwMode="auto">
            <a:xfrm>
              <a:off x="3063" y="1536"/>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907" name="Line 65"/>
            <p:cNvSpPr>
              <a:spLocks noChangeShapeType="1"/>
            </p:cNvSpPr>
            <p:nvPr/>
          </p:nvSpPr>
          <p:spPr bwMode="auto">
            <a:xfrm>
              <a:off x="3440" y="1536"/>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908" name="Line 66"/>
            <p:cNvSpPr>
              <a:spLocks noChangeShapeType="1"/>
            </p:cNvSpPr>
            <p:nvPr/>
          </p:nvSpPr>
          <p:spPr bwMode="auto">
            <a:xfrm>
              <a:off x="3818" y="1536"/>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909" name="Line 67"/>
            <p:cNvSpPr>
              <a:spLocks noChangeShapeType="1"/>
            </p:cNvSpPr>
            <p:nvPr/>
          </p:nvSpPr>
          <p:spPr bwMode="auto">
            <a:xfrm>
              <a:off x="4195" y="1536"/>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910" name="Line 68"/>
            <p:cNvSpPr>
              <a:spLocks noChangeShapeType="1"/>
            </p:cNvSpPr>
            <p:nvPr/>
          </p:nvSpPr>
          <p:spPr bwMode="auto">
            <a:xfrm>
              <a:off x="4573" y="1536"/>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911" name="Line 69"/>
            <p:cNvSpPr>
              <a:spLocks noChangeShapeType="1"/>
            </p:cNvSpPr>
            <p:nvPr/>
          </p:nvSpPr>
          <p:spPr bwMode="auto">
            <a:xfrm>
              <a:off x="4950" y="1536"/>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912" name="Line 70"/>
            <p:cNvSpPr>
              <a:spLocks noChangeShapeType="1"/>
            </p:cNvSpPr>
            <p:nvPr/>
          </p:nvSpPr>
          <p:spPr bwMode="auto">
            <a:xfrm>
              <a:off x="5328" y="1536"/>
              <a:ext cx="0" cy="139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spTree>
    <p:extLst>
      <p:ext uri="{BB962C8B-B14F-4D97-AF65-F5344CB8AC3E}">
        <p14:creationId xmlns:p14="http://schemas.microsoft.com/office/powerpoint/2010/main" val="32345626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51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517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75171">
                                            <p:txEl>
                                              <p:pRg st="2" end="2"/>
                                            </p:txEl>
                                          </p:spTgt>
                                        </p:tgtEl>
                                        <p:attrNameLst>
                                          <p:attrName>style.visibility</p:attrName>
                                        </p:attrNameLst>
                                      </p:cBhvr>
                                      <p:to>
                                        <p:strVal val="visible"/>
                                      </p:to>
                                    </p:set>
                                  </p:childTnLst>
                                </p:cTn>
                              </p:par>
                              <p:par>
                                <p:cTn id="13" presetID="2" presetClass="entr" presetSubtype="2" fill="hold" nodeType="withEffect">
                                  <p:stCondLst>
                                    <p:cond delay="0"/>
                                  </p:stCondLst>
                                  <p:childTnLst>
                                    <p:set>
                                      <p:cBhvr>
                                        <p:cTn id="14" dur="1" fill="hold">
                                          <p:stCondLst>
                                            <p:cond delay="0"/>
                                          </p:stCondLst>
                                        </p:cTn>
                                        <p:tgtEl>
                                          <p:spTgt spid="775306"/>
                                        </p:tgtEl>
                                        <p:attrNameLst>
                                          <p:attrName>style.visibility</p:attrName>
                                        </p:attrNameLst>
                                      </p:cBhvr>
                                      <p:to>
                                        <p:strVal val="visible"/>
                                      </p:to>
                                    </p:set>
                                    <p:anim calcmode="lin" valueType="num">
                                      <p:cBhvr additive="base">
                                        <p:cTn id="15" dur="500" fill="hold"/>
                                        <p:tgtEl>
                                          <p:spTgt spid="775306"/>
                                        </p:tgtEl>
                                        <p:attrNameLst>
                                          <p:attrName>ppt_x</p:attrName>
                                        </p:attrNameLst>
                                      </p:cBhvr>
                                      <p:tavLst>
                                        <p:tav tm="0">
                                          <p:val>
                                            <p:strVal val="1+#ppt_w/2"/>
                                          </p:val>
                                        </p:tav>
                                        <p:tav tm="100000">
                                          <p:val>
                                            <p:strVal val="#ppt_x"/>
                                          </p:val>
                                        </p:tav>
                                      </p:tavLst>
                                    </p:anim>
                                    <p:anim calcmode="lin" valueType="num">
                                      <p:cBhvr additive="base">
                                        <p:cTn id="16" dur="500" fill="hold"/>
                                        <p:tgtEl>
                                          <p:spTgt spid="775306"/>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7517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77529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75175"/>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775296"/>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75176"/>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775297"/>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75177"/>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775298"/>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75178"/>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775299"/>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75179"/>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0"/>
                                          </p:stCondLst>
                                        </p:cTn>
                                        <p:tgtEl>
                                          <p:spTgt spid="775300"/>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75180"/>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0"/>
                                          </p:stCondLst>
                                        </p:cTn>
                                        <p:tgtEl>
                                          <p:spTgt spid="775301"/>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75181"/>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nodeType="clickEffect">
                                  <p:stCondLst>
                                    <p:cond delay="0"/>
                                  </p:stCondLst>
                                  <p:childTnLst>
                                    <p:set>
                                      <p:cBhvr>
                                        <p:cTn id="80" dur="1" fill="hold">
                                          <p:stCondLst>
                                            <p:cond delay="0"/>
                                          </p:stCondLst>
                                        </p:cTn>
                                        <p:tgtEl>
                                          <p:spTgt spid="775302"/>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775182"/>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nodeType="clickEffect">
                                  <p:stCondLst>
                                    <p:cond delay="0"/>
                                  </p:stCondLst>
                                  <p:childTnLst>
                                    <p:set>
                                      <p:cBhvr>
                                        <p:cTn id="88" dur="1" fill="hold">
                                          <p:stCondLst>
                                            <p:cond delay="0"/>
                                          </p:stCondLst>
                                        </p:cTn>
                                        <p:tgtEl>
                                          <p:spTgt spid="775303"/>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775183"/>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nodeType="clickEffect">
                                  <p:stCondLst>
                                    <p:cond delay="0"/>
                                  </p:stCondLst>
                                  <p:childTnLst>
                                    <p:set>
                                      <p:cBhvr>
                                        <p:cTn id="96" dur="1" fill="hold">
                                          <p:stCondLst>
                                            <p:cond delay="0"/>
                                          </p:stCondLst>
                                        </p:cTn>
                                        <p:tgtEl>
                                          <p:spTgt spid="775304"/>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775184"/>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nodeType="clickEffect">
                                  <p:stCondLst>
                                    <p:cond delay="0"/>
                                  </p:stCondLst>
                                  <p:childTnLst>
                                    <p:set>
                                      <p:cBhvr>
                                        <p:cTn id="104" dur="1" fill="hold">
                                          <p:stCondLst>
                                            <p:cond delay="0"/>
                                          </p:stCondLst>
                                        </p:cTn>
                                        <p:tgtEl>
                                          <p:spTgt spid="775305"/>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775171">
                                            <p:txEl>
                                              <p:pRg st="10" end="10"/>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77517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5171" grpId="0" build="p"/>
      <p:bldP spid="775184" grpId="0"/>
      <p:bldP spid="775183" grpId="0"/>
      <p:bldP spid="775182" grpId="0"/>
      <p:bldP spid="775181" grpId="0"/>
      <p:bldP spid="775180" grpId="0"/>
      <p:bldP spid="775179" grpId="0"/>
      <p:bldP spid="775178" grpId="0"/>
      <p:bldP spid="775177" grpId="0"/>
      <p:bldP spid="775176" grpId="0"/>
      <p:bldP spid="775175" grpId="0"/>
      <p:bldP spid="775174"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43" name="Rectangle 3"/>
          <p:cNvSpPr>
            <a:spLocks noGrp="1" noChangeArrowheads="1"/>
          </p:cNvSpPr>
          <p:nvPr>
            <p:ph type="body" idx="1"/>
          </p:nvPr>
        </p:nvSpPr>
        <p:spPr>
          <a:xfrm>
            <a:off x="914400" y="838200"/>
            <a:ext cx="10287000" cy="5943600"/>
          </a:xfrm>
        </p:spPr>
        <p:txBody>
          <a:bodyPr>
            <a:noAutofit/>
          </a:bodyPr>
          <a:lstStyle/>
          <a:p>
            <a:pPr>
              <a:lnSpc>
                <a:spcPct val="80000"/>
              </a:lnSpc>
              <a:spcBef>
                <a:spcPct val="20000"/>
              </a:spcBef>
            </a:pPr>
            <a:r>
              <a:rPr lang="en-US" altLang="ko-KR" sz="2800" dirty="0">
                <a:ea typeface="굴림" panose="020B0600000101010101" pitchFamily="34" charset="-127"/>
              </a:rPr>
              <a:t>Suppose we have the same reference stream: </a:t>
            </a:r>
          </a:p>
          <a:p>
            <a:pPr lvl="1">
              <a:lnSpc>
                <a:spcPct val="80000"/>
              </a:lnSpc>
              <a:spcBef>
                <a:spcPct val="20000"/>
              </a:spcBef>
            </a:pPr>
            <a:r>
              <a:rPr lang="en-US" altLang="ko-KR" sz="2400" dirty="0">
                <a:ea typeface="굴림" panose="020B0600000101010101" pitchFamily="34" charset="-127"/>
              </a:rPr>
              <a:t>A B C A B D A D B C B</a:t>
            </a:r>
          </a:p>
          <a:p>
            <a:pPr>
              <a:lnSpc>
                <a:spcPct val="80000"/>
              </a:lnSpc>
              <a:spcBef>
                <a:spcPct val="20000"/>
              </a:spcBef>
            </a:pPr>
            <a:r>
              <a:rPr lang="en-US" altLang="ko-KR" sz="2800" dirty="0">
                <a:ea typeface="굴림" panose="020B0600000101010101" pitchFamily="34" charset="-127"/>
              </a:rPr>
              <a:t>Consider MIN Page replacement:</a:t>
            </a:r>
          </a:p>
          <a:p>
            <a:pPr>
              <a:lnSpc>
                <a:spcPct val="80000"/>
              </a:lnSpc>
              <a:spcBef>
                <a:spcPct val="20000"/>
              </a:spcBef>
            </a:pPr>
            <a:endParaRPr lang="en-US" altLang="ko-KR" sz="2800" dirty="0">
              <a:ea typeface="굴림" panose="020B0600000101010101" pitchFamily="34" charset="-127"/>
            </a:endParaRPr>
          </a:p>
          <a:p>
            <a:pPr>
              <a:lnSpc>
                <a:spcPct val="80000"/>
              </a:lnSpc>
              <a:spcBef>
                <a:spcPct val="20000"/>
              </a:spcBef>
            </a:pPr>
            <a:endParaRPr lang="en-US" altLang="ko-KR" sz="2800" dirty="0">
              <a:ea typeface="굴림" panose="020B0600000101010101" pitchFamily="34" charset="-127"/>
            </a:endParaRPr>
          </a:p>
          <a:p>
            <a:pPr>
              <a:lnSpc>
                <a:spcPct val="80000"/>
              </a:lnSpc>
              <a:spcBef>
                <a:spcPct val="20000"/>
              </a:spcBef>
            </a:pPr>
            <a:endParaRPr lang="en-US" altLang="ko-KR" sz="2800" dirty="0">
              <a:ea typeface="굴림" panose="020B0600000101010101" pitchFamily="34" charset="-127"/>
            </a:endParaRPr>
          </a:p>
          <a:p>
            <a:pPr>
              <a:lnSpc>
                <a:spcPct val="80000"/>
              </a:lnSpc>
              <a:spcBef>
                <a:spcPct val="20000"/>
              </a:spcBef>
            </a:pPr>
            <a:endParaRPr lang="en-US" altLang="ko-KR" sz="2800" dirty="0">
              <a:ea typeface="굴림" panose="020B0600000101010101" pitchFamily="34" charset="-127"/>
            </a:endParaRPr>
          </a:p>
          <a:p>
            <a:pPr>
              <a:lnSpc>
                <a:spcPct val="80000"/>
              </a:lnSpc>
              <a:spcBef>
                <a:spcPct val="20000"/>
              </a:spcBef>
            </a:pPr>
            <a:endParaRPr lang="en-US" altLang="ko-KR" sz="2800" dirty="0">
              <a:ea typeface="굴림" panose="020B0600000101010101" pitchFamily="34" charset="-127"/>
            </a:endParaRPr>
          </a:p>
          <a:p>
            <a:pPr marL="457200" lvl="1" indent="0">
              <a:lnSpc>
                <a:spcPct val="80000"/>
              </a:lnSpc>
              <a:spcBef>
                <a:spcPct val="20000"/>
              </a:spcBef>
              <a:buNone/>
            </a:pPr>
            <a:endParaRPr lang="en-US" altLang="ko-KR" sz="1200" dirty="0">
              <a:ea typeface="굴림" panose="020B0600000101010101" pitchFamily="34" charset="-127"/>
            </a:endParaRPr>
          </a:p>
          <a:p>
            <a:pPr marL="457200" lvl="1" indent="0">
              <a:lnSpc>
                <a:spcPct val="80000"/>
              </a:lnSpc>
              <a:spcBef>
                <a:spcPct val="20000"/>
              </a:spcBef>
              <a:buNone/>
            </a:pPr>
            <a:endParaRPr lang="en-US" altLang="ko-KR" sz="1600" dirty="0">
              <a:ea typeface="굴림" panose="020B0600000101010101" pitchFamily="34" charset="-127"/>
            </a:endParaRPr>
          </a:p>
          <a:p>
            <a:pPr>
              <a:lnSpc>
                <a:spcPct val="80000"/>
              </a:lnSpc>
              <a:spcBef>
                <a:spcPct val="20000"/>
              </a:spcBef>
            </a:pPr>
            <a:r>
              <a:rPr lang="en-US" altLang="ko-KR" sz="2600" dirty="0">
                <a:ea typeface="굴림" panose="020B0600000101010101" pitchFamily="34" charset="-127"/>
              </a:rPr>
              <a:t>MIN: 5 faults </a:t>
            </a:r>
          </a:p>
          <a:p>
            <a:pPr lvl="1">
              <a:lnSpc>
                <a:spcPct val="80000"/>
              </a:lnSpc>
              <a:spcBef>
                <a:spcPct val="20000"/>
              </a:spcBef>
            </a:pPr>
            <a:r>
              <a:rPr lang="en-US" altLang="ko-KR" sz="2400" dirty="0">
                <a:ea typeface="굴림" panose="020B0600000101010101" pitchFamily="34" charset="-127"/>
              </a:rPr>
              <a:t>Where will D be brought in? Look for page not referenced </a:t>
            </a:r>
            <a:br>
              <a:rPr lang="en-US" altLang="ko-KR" sz="2400" dirty="0">
                <a:ea typeface="굴림" panose="020B0600000101010101" pitchFamily="34" charset="-127"/>
              </a:rPr>
            </a:br>
            <a:r>
              <a:rPr lang="en-US" altLang="ko-KR" sz="2400" dirty="0">
                <a:ea typeface="굴림" panose="020B0600000101010101" pitchFamily="34" charset="-127"/>
              </a:rPr>
              <a:t>farthest in future</a:t>
            </a:r>
          </a:p>
          <a:p>
            <a:pPr>
              <a:lnSpc>
                <a:spcPct val="80000"/>
              </a:lnSpc>
              <a:spcBef>
                <a:spcPct val="20000"/>
              </a:spcBef>
            </a:pPr>
            <a:r>
              <a:rPr lang="en-US" altLang="ko-KR" sz="2800" dirty="0">
                <a:ea typeface="굴림" panose="020B0600000101010101" pitchFamily="34" charset="-127"/>
              </a:rPr>
              <a:t>What will LRU do?</a:t>
            </a:r>
          </a:p>
          <a:p>
            <a:pPr lvl="1">
              <a:lnSpc>
                <a:spcPct val="80000"/>
              </a:lnSpc>
              <a:spcBef>
                <a:spcPct val="20000"/>
              </a:spcBef>
            </a:pPr>
            <a:r>
              <a:rPr lang="en-US" altLang="ko-KR" sz="2400" dirty="0">
                <a:ea typeface="굴림" panose="020B0600000101010101" pitchFamily="34" charset="-127"/>
              </a:rPr>
              <a:t>Same decisions as MIN here, but won’t always be true!</a:t>
            </a:r>
          </a:p>
        </p:txBody>
      </p:sp>
      <p:sp>
        <p:nvSpPr>
          <p:cNvPr id="37891" name="Rectangle 2"/>
          <p:cNvSpPr>
            <a:spLocks noGrp="1" noChangeArrowheads="1"/>
          </p:cNvSpPr>
          <p:nvPr>
            <p:ph type="title"/>
          </p:nvPr>
        </p:nvSpPr>
        <p:spPr/>
        <p:txBody>
          <a:bodyPr/>
          <a:lstStyle/>
          <a:p>
            <a:r>
              <a:rPr lang="en-US" altLang="ko-KR" dirty="0">
                <a:ea typeface="굴림" panose="020B0600000101010101" pitchFamily="34" charset="-127"/>
              </a:rPr>
              <a:t>Example: MIN / LRU</a:t>
            </a:r>
          </a:p>
        </p:txBody>
      </p:sp>
      <p:grpSp>
        <p:nvGrpSpPr>
          <p:cNvPr id="778246" name="Group 6"/>
          <p:cNvGrpSpPr>
            <a:grpSpLocks/>
          </p:cNvGrpSpPr>
          <p:nvPr/>
        </p:nvGrpSpPr>
        <p:grpSpPr bwMode="auto">
          <a:xfrm>
            <a:off x="9382126" y="3016251"/>
            <a:ext cx="600075" cy="1476375"/>
            <a:chOff x="4950" y="2190"/>
            <a:chExt cx="378" cy="930"/>
          </a:xfrm>
        </p:grpSpPr>
        <p:sp>
          <p:nvSpPr>
            <p:cNvPr id="37967" name="Rectangle 7"/>
            <p:cNvSpPr>
              <a:spLocks noChangeArrowheads="1"/>
            </p:cNvSpPr>
            <p:nvPr/>
          </p:nvSpPr>
          <p:spPr bwMode="auto">
            <a:xfrm>
              <a:off x="4950" y="281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68" name="Rectangle 8"/>
            <p:cNvSpPr>
              <a:spLocks noChangeArrowheads="1"/>
            </p:cNvSpPr>
            <p:nvPr/>
          </p:nvSpPr>
          <p:spPr bwMode="auto">
            <a:xfrm>
              <a:off x="4950" y="250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69" name="Rectangle 9"/>
            <p:cNvSpPr>
              <a:spLocks noChangeArrowheads="1"/>
            </p:cNvSpPr>
            <p:nvPr/>
          </p:nvSpPr>
          <p:spPr bwMode="auto">
            <a:xfrm>
              <a:off x="4950" y="219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8250" name="Group 10"/>
          <p:cNvGrpSpPr>
            <a:grpSpLocks/>
          </p:cNvGrpSpPr>
          <p:nvPr/>
        </p:nvGrpSpPr>
        <p:grpSpPr bwMode="auto">
          <a:xfrm>
            <a:off x="8783639" y="3016251"/>
            <a:ext cx="598487" cy="1476375"/>
            <a:chOff x="4573" y="2190"/>
            <a:chExt cx="377" cy="930"/>
          </a:xfrm>
        </p:grpSpPr>
        <p:sp>
          <p:nvSpPr>
            <p:cNvPr id="37964" name="Rectangle 11"/>
            <p:cNvSpPr>
              <a:spLocks noChangeArrowheads="1"/>
            </p:cNvSpPr>
            <p:nvPr/>
          </p:nvSpPr>
          <p:spPr bwMode="auto">
            <a:xfrm>
              <a:off x="4573" y="2810"/>
              <a:ext cx="377"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65" name="Rectangle 12"/>
            <p:cNvSpPr>
              <a:spLocks noChangeArrowheads="1"/>
            </p:cNvSpPr>
            <p:nvPr/>
          </p:nvSpPr>
          <p:spPr bwMode="auto">
            <a:xfrm>
              <a:off x="4573" y="2500"/>
              <a:ext cx="377"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66" name="Rectangle 13"/>
            <p:cNvSpPr>
              <a:spLocks noChangeArrowheads="1"/>
            </p:cNvSpPr>
            <p:nvPr/>
          </p:nvSpPr>
          <p:spPr bwMode="auto">
            <a:xfrm>
              <a:off x="4573" y="2190"/>
              <a:ext cx="377"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grpSp>
      <p:grpSp>
        <p:nvGrpSpPr>
          <p:cNvPr id="778254" name="Group 14"/>
          <p:cNvGrpSpPr>
            <a:grpSpLocks/>
          </p:cNvGrpSpPr>
          <p:nvPr/>
        </p:nvGrpSpPr>
        <p:grpSpPr bwMode="auto">
          <a:xfrm>
            <a:off x="8183564" y="3016251"/>
            <a:ext cx="600075" cy="1476375"/>
            <a:chOff x="4195" y="2190"/>
            <a:chExt cx="378" cy="930"/>
          </a:xfrm>
        </p:grpSpPr>
        <p:sp>
          <p:nvSpPr>
            <p:cNvPr id="37961" name="Rectangle 15"/>
            <p:cNvSpPr>
              <a:spLocks noChangeArrowheads="1"/>
            </p:cNvSpPr>
            <p:nvPr/>
          </p:nvSpPr>
          <p:spPr bwMode="auto">
            <a:xfrm>
              <a:off x="4195" y="281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62" name="Rectangle 16"/>
            <p:cNvSpPr>
              <a:spLocks noChangeArrowheads="1"/>
            </p:cNvSpPr>
            <p:nvPr/>
          </p:nvSpPr>
          <p:spPr bwMode="auto">
            <a:xfrm>
              <a:off x="4195" y="250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63" name="Rectangle 17"/>
            <p:cNvSpPr>
              <a:spLocks noChangeArrowheads="1"/>
            </p:cNvSpPr>
            <p:nvPr/>
          </p:nvSpPr>
          <p:spPr bwMode="auto">
            <a:xfrm>
              <a:off x="4195"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8258" name="Group 18"/>
          <p:cNvGrpSpPr>
            <a:grpSpLocks/>
          </p:cNvGrpSpPr>
          <p:nvPr/>
        </p:nvGrpSpPr>
        <p:grpSpPr bwMode="auto">
          <a:xfrm>
            <a:off x="7585075" y="3016251"/>
            <a:ext cx="598488" cy="1476375"/>
            <a:chOff x="3818" y="2190"/>
            <a:chExt cx="377" cy="930"/>
          </a:xfrm>
        </p:grpSpPr>
        <p:sp>
          <p:nvSpPr>
            <p:cNvPr id="37958" name="Rectangle 19"/>
            <p:cNvSpPr>
              <a:spLocks noChangeArrowheads="1"/>
            </p:cNvSpPr>
            <p:nvPr/>
          </p:nvSpPr>
          <p:spPr bwMode="auto">
            <a:xfrm>
              <a:off x="3818" y="2810"/>
              <a:ext cx="377"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59" name="Rectangle 20"/>
            <p:cNvSpPr>
              <a:spLocks noChangeArrowheads="1"/>
            </p:cNvSpPr>
            <p:nvPr/>
          </p:nvSpPr>
          <p:spPr bwMode="auto">
            <a:xfrm>
              <a:off x="3818" y="2500"/>
              <a:ext cx="377"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60" name="Rectangle 21"/>
            <p:cNvSpPr>
              <a:spLocks noChangeArrowheads="1"/>
            </p:cNvSpPr>
            <p:nvPr/>
          </p:nvSpPr>
          <p:spPr bwMode="auto">
            <a:xfrm>
              <a:off x="3818" y="219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8262" name="Group 22"/>
          <p:cNvGrpSpPr>
            <a:grpSpLocks/>
          </p:cNvGrpSpPr>
          <p:nvPr/>
        </p:nvGrpSpPr>
        <p:grpSpPr bwMode="auto">
          <a:xfrm>
            <a:off x="6985001" y="3016251"/>
            <a:ext cx="600075" cy="1476375"/>
            <a:chOff x="3440" y="2190"/>
            <a:chExt cx="378" cy="930"/>
          </a:xfrm>
        </p:grpSpPr>
        <p:sp>
          <p:nvSpPr>
            <p:cNvPr id="37955" name="Rectangle 23"/>
            <p:cNvSpPr>
              <a:spLocks noChangeArrowheads="1"/>
            </p:cNvSpPr>
            <p:nvPr/>
          </p:nvSpPr>
          <p:spPr bwMode="auto">
            <a:xfrm>
              <a:off x="3440" y="281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56" name="Rectangle 24"/>
            <p:cNvSpPr>
              <a:spLocks noChangeArrowheads="1"/>
            </p:cNvSpPr>
            <p:nvPr/>
          </p:nvSpPr>
          <p:spPr bwMode="auto">
            <a:xfrm>
              <a:off x="3440" y="250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57" name="Rectangle 25"/>
            <p:cNvSpPr>
              <a:spLocks noChangeArrowheads="1"/>
            </p:cNvSpPr>
            <p:nvPr/>
          </p:nvSpPr>
          <p:spPr bwMode="auto">
            <a:xfrm>
              <a:off x="3440"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8266" name="Group 26"/>
          <p:cNvGrpSpPr>
            <a:grpSpLocks/>
          </p:cNvGrpSpPr>
          <p:nvPr/>
        </p:nvGrpSpPr>
        <p:grpSpPr bwMode="auto">
          <a:xfrm>
            <a:off x="6386514" y="3016251"/>
            <a:ext cx="598487" cy="1476375"/>
            <a:chOff x="3063" y="2190"/>
            <a:chExt cx="377" cy="930"/>
          </a:xfrm>
        </p:grpSpPr>
        <p:sp>
          <p:nvSpPr>
            <p:cNvPr id="37952" name="Rectangle 27"/>
            <p:cNvSpPr>
              <a:spLocks noChangeArrowheads="1"/>
            </p:cNvSpPr>
            <p:nvPr/>
          </p:nvSpPr>
          <p:spPr bwMode="auto">
            <a:xfrm>
              <a:off x="3063" y="2810"/>
              <a:ext cx="377"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sp>
          <p:nvSpPr>
            <p:cNvPr id="37953" name="Rectangle 28"/>
            <p:cNvSpPr>
              <a:spLocks noChangeArrowheads="1"/>
            </p:cNvSpPr>
            <p:nvPr/>
          </p:nvSpPr>
          <p:spPr bwMode="auto">
            <a:xfrm>
              <a:off x="3063" y="2500"/>
              <a:ext cx="377"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54" name="Rectangle 29"/>
            <p:cNvSpPr>
              <a:spLocks noChangeArrowheads="1"/>
            </p:cNvSpPr>
            <p:nvPr/>
          </p:nvSpPr>
          <p:spPr bwMode="auto">
            <a:xfrm>
              <a:off x="3063" y="219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8270" name="Group 30"/>
          <p:cNvGrpSpPr>
            <a:grpSpLocks/>
          </p:cNvGrpSpPr>
          <p:nvPr/>
        </p:nvGrpSpPr>
        <p:grpSpPr bwMode="auto">
          <a:xfrm>
            <a:off x="5786439" y="3016251"/>
            <a:ext cx="600075" cy="1476375"/>
            <a:chOff x="2685" y="2190"/>
            <a:chExt cx="378" cy="930"/>
          </a:xfrm>
        </p:grpSpPr>
        <p:sp>
          <p:nvSpPr>
            <p:cNvPr id="37949" name="Rectangle 31"/>
            <p:cNvSpPr>
              <a:spLocks noChangeArrowheads="1"/>
            </p:cNvSpPr>
            <p:nvPr/>
          </p:nvSpPr>
          <p:spPr bwMode="auto">
            <a:xfrm>
              <a:off x="2685" y="281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50" name="Rectangle 32"/>
            <p:cNvSpPr>
              <a:spLocks noChangeArrowheads="1"/>
            </p:cNvSpPr>
            <p:nvPr/>
          </p:nvSpPr>
          <p:spPr bwMode="auto">
            <a:xfrm>
              <a:off x="2685" y="250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51" name="Rectangle 33"/>
            <p:cNvSpPr>
              <a:spLocks noChangeArrowheads="1"/>
            </p:cNvSpPr>
            <p:nvPr/>
          </p:nvSpPr>
          <p:spPr bwMode="auto">
            <a:xfrm>
              <a:off x="2685"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8274" name="Group 34"/>
          <p:cNvGrpSpPr>
            <a:grpSpLocks/>
          </p:cNvGrpSpPr>
          <p:nvPr/>
        </p:nvGrpSpPr>
        <p:grpSpPr bwMode="auto">
          <a:xfrm>
            <a:off x="5186364" y="3016251"/>
            <a:ext cx="600075" cy="1476375"/>
            <a:chOff x="2307" y="2190"/>
            <a:chExt cx="378" cy="930"/>
          </a:xfrm>
        </p:grpSpPr>
        <p:sp>
          <p:nvSpPr>
            <p:cNvPr id="37946" name="Rectangle 35"/>
            <p:cNvSpPr>
              <a:spLocks noChangeArrowheads="1"/>
            </p:cNvSpPr>
            <p:nvPr/>
          </p:nvSpPr>
          <p:spPr bwMode="auto">
            <a:xfrm>
              <a:off x="2307" y="281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47" name="Rectangle 36"/>
            <p:cNvSpPr>
              <a:spLocks noChangeArrowheads="1"/>
            </p:cNvSpPr>
            <p:nvPr/>
          </p:nvSpPr>
          <p:spPr bwMode="auto">
            <a:xfrm>
              <a:off x="2307" y="250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48" name="Rectangle 37"/>
            <p:cNvSpPr>
              <a:spLocks noChangeArrowheads="1"/>
            </p:cNvSpPr>
            <p:nvPr/>
          </p:nvSpPr>
          <p:spPr bwMode="auto">
            <a:xfrm>
              <a:off x="2307"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8278" name="Group 38"/>
          <p:cNvGrpSpPr>
            <a:grpSpLocks/>
          </p:cNvGrpSpPr>
          <p:nvPr/>
        </p:nvGrpSpPr>
        <p:grpSpPr bwMode="auto">
          <a:xfrm>
            <a:off x="4587875" y="3016251"/>
            <a:ext cx="598488" cy="1476375"/>
            <a:chOff x="1930" y="2190"/>
            <a:chExt cx="377" cy="930"/>
          </a:xfrm>
        </p:grpSpPr>
        <p:sp>
          <p:nvSpPr>
            <p:cNvPr id="37943" name="Rectangle 39"/>
            <p:cNvSpPr>
              <a:spLocks noChangeArrowheads="1"/>
            </p:cNvSpPr>
            <p:nvPr/>
          </p:nvSpPr>
          <p:spPr bwMode="auto">
            <a:xfrm>
              <a:off x="1930" y="2810"/>
              <a:ext cx="377"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37944" name="Rectangle 40"/>
            <p:cNvSpPr>
              <a:spLocks noChangeArrowheads="1"/>
            </p:cNvSpPr>
            <p:nvPr/>
          </p:nvSpPr>
          <p:spPr bwMode="auto">
            <a:xfrm>
              <a:off x="1930" y="2500"/>
              <a:ext cx="377"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45" name="Rectangle 41"/>
            <p:cNvSpPr>
              <a:spLocks noChangeArrowheads="1"/>
            </p:cNvSpPr>
            <p:nvPr/>
          </p:nvSpPr>
          <p:spPr bwMode="auto">
            <a:xfrm>
              <a:off x="1930" y="219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8282" name="Group 42"/>
          <p:cNvGrpSpPr>
            <a:grpSpLocks/>
          </p:cNvGrpSpPr>
          <p:nvPr/>
        </p:nvGrpSpPr>
        <p:grpSpPr bwMode="auto">
          <a:xfrm>
            <a:off x="3987801" y="3016251"/>
            <a:ext cx="600075" cy="1476375"/>
            <a:chOff x="1552" y="2190"/>
            <a:chExt cx="378" cy="930"/>
          </a:xfrm>
        </p:grpSpPr>
        <p:sp>
          <p:nvSpPr>
            <p:cNvPr id="37940" name="Rectangle 43"/>
            <p:cNvSpPr>
              <a:spLocks noChangeArrowheads="1"/>
            </p:cNvSpPr>
            <p:nvPr/>
          </p:nvSpPr>
          <p:spPr bwMode="auto">
            <a:xfrm>
              <a:off x="1552" y="2810"/>
              <a:ext cx="378"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41" name="Rectangle 44"/>
            <p:cNvSpPr>
              <a:spLocks noChangeArrowheads="1"/>
            </p:cNvSpPr>
            <p:nvPr/>
          </p:nvSpPr>
          <p:spPr bwMode="auto">
            <a:xfrm>
              <a:off x="1552" y="250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37942" name="Rectangle 45"/>
            <p:cNvSpPr>
              <a:spLocks noChangeArrowheads="1"/>
            </p:cNvSpPr>
            <p:nvPr/>
          </p:nvSpPr>
          <p:spPr bwMode="auto">
            <a:xfrm>
              <a:off x="1552"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8286" name="Group 46"/>
          <p:cNvGrpSpPr>
            <a:grpSpLocks/>
          </p:cNvGrpSpPr>
          <p:nvPr/>
        </p:nvGrpSpPr>
        <p:grpSpPr bwMode="auto">
          <a:xfrm>
            <a:off x="3389314" y="3016251"/>
            <a:ext cx="598487" cy="1476375"/>
            <a:chOff x="1117" y="1948"/>
            <a:chExt cx="377" cy="930"/>
          </a:xfrm>
        </p:grpSpPr>
        <p:sp>
          <p:nvSpPr>
            <p:cNvPr id="37937" name="Rectangle 47"/>
            <p:cNvSpPr>
              <a:spLocks noChangeArrowheads="1"/>
            </p:cNvSpPr>
            <p:nvPr/>
          </p:nvSpPr>
          <p:spPr bwMode="auto">
            <a:xfrm>
              <a:off x="1117" y="2568"/>
              <a:ext cx="37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38" name="Rectangle 48"/>
            <p:cNvSpPr>
              <a:spLocks noChangeArrowheads="1"/>
            </p:cNvSpPr>
            <p:nvPr/>
          </p:nvSpPr>
          <p:spPr bwMode="auto">
            <a:xfrm>
              <a:off x="1117" y="2258"/>
              <a:ext cx="37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39" name="Rectangle 49"/>
            <p:cNvSpPr>
              <a:spLocks noChangeArrowheads="1"/>
            </p:cNvSpPr>
            <p:nvPr/>
          </p:nvSpPr>
          <p:spPr bwMode="auto">
            <a:xfrm>
              <a:off x="1117" y="1948"/>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grpSp>
      <p:sp>
        <p:nvSpPr>
          <p:cNvPr id="778291" name="Rectangle 51"/>
          <p:cNvSpPr>
            <a:spLocks noChangeArrowheads="1"/>
          </p:cNvSpPr>
          <p:nvPr/>
        </p:nvSpPr>
        <p:spPr bwMode="auto">
          <a:xfrm>
            <a:off x="9382126" y="22860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778292" name="Rectangle 52"/>
          <p:cNvSpPr>
            <a:spLocks noChangeArrowheads="1"/>
          </p:cNvSpPr>
          <p:nvPr/>
        </p:nvSpPr>
        <p:spPr bwMode="auto">
          <a:xfrm>
            <a:off x="8783639" y="2286000"/>
            <a:ext cx="598487" cy="730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778293" name="Rectangle 53"/>
          <p:cNvSpPr>
            <a:spLocks noChangeArrowheads="1"/>
          </p:cNvSpPr>
          <p:nvPr/>
        </p:nvSpPr>
        <p:spPr bwMode="auto">
          <a:xfrm>
            <a:off x="8183564" y="22860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778294" name="Rectangle 54"/>
          <p:cNvSpPr>
            <a:spLocks noChangeArrowheads="1"/>
          </p:cNvSpPr>
          <p:nvPr/>
        </p:nvSpPr>
        <p:spPr bwMode="auto">
          <a:xfrm>
            <a:off x="7585075" y="2286000"/>
            <a:ext cx="598488" cy="730250"/>
          </a:xfrm>
          <a:prstGeom prst="rect">
            <a:avLst/>
          </a:prstGeom>
          <a:noFill/>
          <a:ln>
            <a:noFill/>
          </a:ln>
          <a:effectLst/>
          <a:extLst>
            <a:ext uri="{909E8E84-426E-40dd-AFC4-6F175D3DCCD1}">
              <a14:hiddenFill xmlns:a14="http://schemas.microsoft.com/office/drawing/2010/main" xmlns="">
                <a:solidFill>
                  <a:srgbClr val="FFFF00"/>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sp>
        <p:nvSpPr>
          <p:cNvPr id="778295" name="Rectangle 55"/>
          <p:cNvSpPr>
            <a:spLocks noChangeArrowheads="1"/>
          </p:cNvSpPr>
          <p:nvPr/>
        </p:nvSpPr>
        <p:spPr bwMode="auto">
          <a:xfrm>
            <a:off x="6985001" y="2286000"/>
            <a:ext cx="600075" cy="730250"/>
          </a:xfrm>
          <a:prstGeom prst="rect">
            <a:avLst/>
          </a:prstGeom>
          <a:noFill/>
          <a:ln>
            <a:noFill/>
          </a:ln>
          <a:effectLst/>
          <a:extLst>
            <a:ext uri="{909E8E84-426E-40dd-AFC4-6F175D3DCCD1}">
              <a14:hiddenFill xmlns:a14="http://schemas.microsoft.com/office/drawing/2010/main" xmlns="">
                <a:solidFill>
                  <a:srgbClr val="99FF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778296" name="Rectangle 56"/>
          <p:cNvSpPr>
            <a:spLocks noChangeArrowheads="1"/>
          </p:cNvSpPr>
          <p:nvPr/>
        </p:nvSpPr>
        <p:spPr bwMode="auto">
          <a:xfrm>
            <a:off x="6386514" y="2286000"/>
            <a:ext cx="598487" cy="730250"/>
          </a:xfrm>
          <a:prstGeom prst="rect">
            <a:avLst/>
          </a:prstGeom>
          <a:noFill/>
          <a:ln>
            <a:noFill/>
          </a:ln>
          <a:effectLst/>
          <a:extLst>
            <a:ext uri="{909E8E84-426E-40dd-AFC4-6F175D3DCCD1}">
              <a14:hiddenFill xmlns:a14="http://schemas.microsoft.com/office/drawing/2010/main" xmlns="">
                <a:solidFill>
                  <a:srgbClr val="FFFF00"/>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sp>
        <p:nvSpPr>
          <p:cNvPr id="778297" name="Rectangle 57"/>
          <p:cNvSpPr>
            <a:spLocks noChangeArrowheads="1"/>
          </p:cNvSpPr>
          <p:nvPr/>
        </p:nvSpPr>
        <p:spPr bwMode="auto">
          <a:xfrm>
            <a:off x="5786439" y="22860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778298" name="Rectangle 58"/>
          <p:cNvSpPr>
            <a:spLocks noChangeArrowheads="1"/>
          </p:cNvSpPr>
          <p:nvPr/>
        </p:nvSpPr>
        <p:spPr bwMode="auto">
          <a:xfrm>
            <a:off x="5186364" y="2286000"/>
            <a:ext cx="600075" cy="730250"/>
          </a:xfrm>
          <a:prstGeom prst="rect">
            <a:avLst/>
          </a:prstGeom>
          <a:noFill/>
          <a:ln>
            <a:noFill/>
          </a:ln>
          <a:effectLst/>
          <a:extLst>
            <a:ext uri="{909E8E84-426E-40dd-AFC4-6F175D3DCCD1}">
              <a14:hiddenFill xmlns:a14="http://schemas.microsoft.com/office/drawing/2010/main" xmlns="">
                <a:solidFill>
                  <a:srgbClr val="99FF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778299" name="Rectangle 59"/>
          <p:cNvSpPr>
            <a:spLocks noChangeArrowheads="1"/>
          </p:cNvSpPr>
          <p:nvPr/>
        </p:nvSpPr>
        <p:spPr bwMode="auto">
          <a:xfrm>
            <a:off x="4587875" y="2286000"/>
            <a:ext cx="598488" cy="730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778300" name="Rectangle 60"/>
          <p:cNvSpPr>
            <a:spLocks noChangeArrowheads="1"/>
          </p:cNvSpPr>
          <p:nvPr/>
        </p:nvSpPr>
        <p:spPr bwMode="auto">
          <a:xfrm>
            <a:off x="3987801" y="22860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778301" name="Rectangle 61"/>
          <p:cNvSpPr>
            <a:spLocks noChangeArrowheads="1"/>
          </p:cNvSpPr>
          <p:nvPr/>
        </p:nvSpPr>
        <p:spPr bwMode="auto">
          <a:xfrm>
            <a:off x="3389314" y="2286000"/>
            <a:ext cx="598487" cy="730250"/>
          </a:xfrm>
          <a:prstGeom prst="rect">
            <a:avLst/>
          </a:prstGeom>
          <a:noFill/>
          <a:ln>
            <a:noFill/>
          </a:ln>
          <a:effectLst/>
          <a:extLst>
            <a:ext uri="{909E8E84-426E-40dd-AFC4-6F175D3DCCD1}">
              <a14:hiddenFill xmlns:a14="http://schemas.microsoft.com/office/drawing/2010/main" xmlns="">
                <a:solidFill>
                  <a:srgbClr val="99FF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grpSp>
        <p:nvGrpSpPr>
          <p:cNvPr id="778321" name="Group 81"/>
          <p:cNvGrpSpPr>
            <a:grpSpLocks/>
          </p:cNvGrpSpPr>
          <p:nvPr/>
        </p:nvGrpSpPr>
        <p:grpSpPr bwMode="auto">
          <a:xfrm>
            <a:off x="2378076" y="2286001"/>
            <a:ext cx="7604125" cy="2206625"/>
            <a:chOff x="538" y="1440"/>
            <a:chExt cx="4790" cy="1390"/>
          </a:xfrm>
        </p:grpSpPr>
        <p:sp>
          <p:nvSpPr>
            <p:cNvPr id="37915" name="Rectangle 4"/>
            <p:cNvSpPr>
              <a:spLocks noChangeArrowheads="1"/>
            </p:cNvSpPr>
            <p:nvPr/>
          </p:nvSpPr>
          <p:spPr bwMode="auto">
            <a:xfrm>
              <a:off x="538" y="2520"/>
              <a:ext cx="63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3</a:t>
              </a:r>
            </a:p>
          </p:txBody>
        </p:sp>
        <p:sp>
          <p:nvSpPr>
            <p:cNvPr id="37916" name="Rectangle 5"/>
            <p:cNvSpPr>
              <a:spLocks noChangeArrowheads="1"/>
            </p:cNvSpPr>
            <p:nvPr/>
          </p:nvSpPr>
          <p:spPr bwMode="auto">
            <a:xfrm>
              <a:off x="538" y="2210"/>
              <a:ext cx="63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2</a:t>
              </a:r>
            </a:p>
          </p:txBody>
        </p:sp>
        <p:sp>
          <p:nvSpPr>
            <p:cNvPr id="37917" name="Rectangle 50"/>
            <p:cNvSpPr>
              <a:spLocks noChangeArrowheads="1"/>
            </p:cNvSpPr>
            <p:nvPr/>
          </p:nvSpPr>
          <p:spPr bwMode="auto">
            <a:xfrm>
              <a:off x="538" y="1900"/>
              <a:ext cx="63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1</a:t>
              </a:r>
            </a:p>
          </p:txBody>
        </p:sp>
        <p:sp>
          <p:nvSpPr>
            <p:cNvPr id="37918" name="Rectangle 62"/>
            <p:cNvSpPr>
              <a:spLocks noChangeArrowheads="1"/>
            </p:cNvSpPr>
            <p:nvPr/>
          </p:nvSpPr>
          <p:spPr bwMode="auto">
            <a:xfrm>
              <a:off x="538" y="1440"/>
              <a:ext cx="637" cy="46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90000"/>
                </a:lnSpc>
                <a:spcBef>
                  <a:spcPct val="30000"/>
                </a:spcBef>
              </a:pPr>
              <a:r>
                <a:rPr lang="en-US" altLang="ko-KR" sz="2400" b="0" dirty="0">
                  <a:latin typeface="Gill Sans" charset="0"/>
                  <a:ea typeface="Gill Sans" charset="0"/>
                  <a:cs typeface="Gill Sans" charset="0"/>
                </a:rPr>
                <a:t>Ref:</a:t>
              </a:r>
            </a:p>
            <a:p>
              <a:pPr algn="l">
                <a:lnSpc>
                  <a:spcPct val="50000"/>
                </a:lnSpc>
                <a:spcBef>
                  <a:spcPct val="30000"/>
                </a:spcBef>
              </a:pPr>
              <a:r>
                <a:rPr lang="en-US" altLang="ko-KR" sz="2400" b="0" dirty="0">
                  <a:latin typeface="Gill Sans" charset="0"/>
                  <a:ea typeface="Gill Sans" charset="0"/>
                  <a:cs typeface="Gill Sans" charset="0"/>
                </a:rPr>
                <a:t>Page:</a:t>
              </a:r>
            </a:p>
          </p:txBody>
        </p:sp>
        <p:sp>
          <p:nvSpPr>
            <p:cNvPr id="37919" name="Line 63"/>
            <p:cNvSpPr>
              <a:spLocks noChangeShapeType="1"/>
            </p:cNvSpPr>
            <p:nvPr/>
          </p:nvSpPr>
          <p:spPr bwMode="auto">
            <a:xfrm>
              <a:off x="538" y="1440"/>
              <a:ext cx="479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20" name="Line 64"/>
            <p:cNvSpPr>
              <a:spLocks noChangeShapeType="1"/>
            </p:cNvSpPr>
            <p:nvPr/>
          </p:nvSpPr>
          <p:spPr bwMode="auto">
            <a:xfrm>
              <a:off x="538" y="1900"/>
              <a:ext cx="4790" cy="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21" name="Line 65"/>
            <p:cNvSpPr>
              <a:spLocks noChangeShapeType="1"/>
            </p:cNvSpPr>
            <p:nvPr/>
          </p:nvSpPr>
          <p:spPr bwMode="auto">
            <a:xfrm>
              <a:off x="538" y="2210"/>
              <a:ext cx="47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22" name="Line 66"/>
            <p:cNvSpPr>
              <a:spLocks noChangeShapeType="1"/>
            </p:cNvSpPr>
            <p:nvPr/>
          </p:nvSpPr>
          <p:spPr bwMode="auto">
            <a:xfrm>
              <a:off x="538" y="2520"/>
              <a:ext cx="47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23" name="Line 67"/>
            <p:cNvSpPr>
              <a:spLocks noChangeShapeType="1"/>
            </p:cNvSpPr>
            <p:nvPr/>
          </p:nvSpPr>
          <p:spPr bwMode="auto">
            <a:xfrm>
              <a:off x="538" y="2830"/>
              <a:ext cx="479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24" name="Line 68"/>
            <p:cNvSpPr>
              <a:spLocks noChangeShapeType="1"/>
            </p:cNvSpPr>
            <p:nvPr/>
          </p:nvSpPr>
          <p:spPr bwMode="auto">
            <a:xfrm>
              <a:off x="538" y="1440"/>
              <a:ext cx="0" cy="139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25" name="Line 69"/>
            <p:cNvSpPr>
              <a:spLocks noChangeShapeType="1"/>
            </p:cNvSpPr>
            <p:nvPr/>
          </p:nvSpPr>
          <p:spPr bwMode="auto">
            <a:xfrm>
              <a:off x="1175" y="1440"/>
              <a:ext cx="0" cy="139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26" name="Line 70"/>
            <p:cNvSpPr>
              <a:spLocks noChangeShapeType="1"/>
            </p:cNvSpPr>
            <p:nvPr/>
          </p:nvSpPr>
          <p:spPr bwMode="auto">
            <a:xfrm>
              <a:off x="1552"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27" name="Line 71"/>
            <p:cNvSpPr>
              <a:spLocks noChangeShapeType="1"/>
            </p:cNvSpPr>
            <p:nvPr/>
          </p:nvSpPr>
          <p:spPr bwMode="auto">
            <a:xfrm>
              <a:off x="1930"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28" name="Line 72"/>
            <p:cNvSpPr>
              <a:spLocks noChangeShapeType="1"/>
            </p:cNvSpPr>
            <p:nvPr/>
          </p:nvSpPr>
          <p:spPr bwMode="auto">
            <a:xfrm>
              <a:off x="2307"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29" name="Line 73"/>
            <p:cNvSpPr>
              <a:spLocks noChangeShapeType="1"/>
            </p:cNvSpPr>
            <p:nvPr/>
          </p:nvSpPr>
          <p:spPr bwMode="auto">
            <a:xfrm>
              <a:off x="2685"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30" name="Line 74"/>
            <p:cNvSpPr>
              <a:spLocks noChangeShapeType="1"/>
            </p:cNvSpPr>
            <p:nvPr/>
          </p:nvSpPr>
          <p:spPr bwMode="auto">
            <a:xfrm>
              <a:off x="3063"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31" name="Line 75"/>
            <p:cNvSpPr>
              <a:spLocks noChangeShapeType="1"/>
            </p:cNvSpPr>
            <p:nvPr/>
          </p:nvSpPr>
          <p:spPr bwMode="auto">
            <a:xfrm>
              <a:off x="3440"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32" name="Line 76"/>
            <p:cNvSpPr>
              <a:spLocks noChangeShapeType="1"/>
            </p:cNvSpPr>
            <p:nvPr/>
          </p:nvSpPr>
          <p:spPr bwMode="auto">
            <a:xfrm>
              <a:off x="3818"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33" name="Line 77"/>
            <p:cNvSpPr>
              <a:spLocks noChangeShapeType="1"/>
            </p:cNvSpPr>
            <p:nvPr/>
          </p:nvSpPr>
          <p:spPr bwMode="auto">
            <a:xfrm>
              <a:off x="4195"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34" name="Line 78"/>
            <p:cNvSpPr>
              <a:spLocks noChangeShapeType="1"/>
            </p:cNvSpPr>
            <p:nvPr/>
          </p:nvSpPr>
          <p:spPr bwMode="auto">
            <a:xfrm>
              <a:off x="4573"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35" name="Line 79"/>
            <p:cNvSpPr>
              <a:spLocks noChangeShapeType="1"/>
            </p:cNvSpPr>
            <p:nvPr/>
          </p:nvSpPr>
          <p:spPr bwMode="auto">
            <a:xfrm>
              <a:off x="4950"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36" name="Line 80"/>
            <p:cNvSpPr>
              <a:spLocks noChangeShapeType="1"/>
            </p:cNvSpPr>
            <p:nvPr/>
          </p:nvSpPr>
          <p:spPr bwMode="auto">
            <a:xfrm>
              <a:off x="5328" y="1440"/>
              <a:ext cx="0" cy="139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spTree>
    <p:extLst>
      <p:ext uri="{BB962C8B-B14F-4D97-AF65-F5344CB8AC3E}">
        <p14:creationId xmlns:p14="http://schemas.microsoft.com/office/powerpoint/2010/main" val="129852580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8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824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78243">
                                            <p:txEl>
                                              <p:pRg st="2" end="2"/>
                                            </p:txEl>
                                          </p:spTgt>
                                        </p:tgtEl>
                                        <p:attrNameLst>
                                          <p:attrName>style.visibility</p:attrName>
                                        </p:attrNameLst>
                                      </p:cBhvr>
                                      <p:to>
                                        <p:strVal val="visible"/>
                                      </p:to>
                                    </p:set>
                                  </p:childTnLst>
                                </p:cTn>
                              </p:par>
                              <p:par>
                                <p:cTn id="13" presetID="2" presetClass="entr" presetSubtype="2" fill="hold" nodeType="withEffect">
                                  <p:stCondLst>
                                    <p:cond delay="0"/>
                                  </p:stCondLst>
                                  <p:childTnLst>
                                    <p:set>
                                      <p:cBhvr>
                                        <p:cTn id="14" dur="1" fill="hold">
                                          <p:stCondLst>
                                            <p:cond delay="0"/>
                                          </p:stCondLst>
                                        </p:cTn>
                                        <p:tgtEl>
                                          <p:spTgt spid="778321"/>
                                        </p:tgtEl>
                                        <p:attrNameLst>
                                          <p:attrName>style.visibility</p:attrName>
                                        </p:attrNameLst>
                                      </p:cBhvr>
                                      <p:to>
                                        <p:strVal val="visible"/>
                                      </p:to>
                                    </p:set>
                                    <p:anim calcmode="lin" valueType="num">
                                      <p:cBhvr additive="base">
                                        <p:cTn id="15" dur="500" fill="hold"/>
                                        <p:tgtEl>
                                          <p:spTgt spid="778321"/>
                                        </p:tgtEl>
                                        <p:attrNameLst>
                                          <p:attrName>ppt_x</p:attrName>
                                        </p:attrNameLst>
                                      </p:cBhvr>
                                      <p:tavLst>
                                        <p:tav tm="0">
                                          <p:val>
                                            <p:strVal val="1+#ppt_w/2"/>
                                          </p:val>
                                        </p:tav>
                                        <p:tav tm="100000">
                                          <p:val>
                                            <p:strVal val="#ppt_x"/>
                                          </p:val>
                                        </p:tav>
                                      </p:tavLst>
                                    </p:anim>
                                    <p:anim calcmode="lin" valueType="num">
                                      <p:cBhvr additive="base">
                                        <p:cTn id="16" dur="500" fill="hold"/>
                                        <p:tgtEl>
                                          <p:spTgt spid="778321"/>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7830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77828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78300"/>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778282"/>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78299"/>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778278"/>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78298"/>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778274"/>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78297"/>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778270"/>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78296"/>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0"/>
                                          </p:stCondLst>
                                        </p:cTn>
                                        <p:tgtEl>
                                          <p:spTgt spid="778266"/>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78295"/>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0"/>
                                          </p:stCondLst>
                                        </p:cTn>
                                        <p:tgtEl>
                                          <p:spTgt spid="778262"/>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78294"/>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nodeType="clickEffect">
                                  <p:stCondLst>
                                    <p:cond delay="0"/>
                                  </p:stCondLst>
                                  <p:childTnLst>
                                    <p:set>
                                      <p:cBhvr>
                                        <p:cTn id="80" dur="1" fill="hold">
                                          <p:stCondLst>
                                            <p:cond delay="0"/>
                                          </p:stCondLst>
                                        </p:cTn>
                                        <p:tgtEl>
                                          <p:spTgt spid="778258"/>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778293"/>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nodeType="clickEffect">
                                  <p:stCondLst>
                                    <p:cond delay="0"/>
                                  </p:stCondLst>
                                  <p:childTnLst>
                                    <p:set>
                                      <p:cBhvr>
                                        <p:cTn id="88" dur="1" fill="hold">
                                          <p:stCondLst>
                                            <p:cond delay="0"/>
                                          </p:stCondLst>
                                        </p:cTn>
                                        <p:tgtEl>
                                          <p:spTgt spid="778254"/>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778292"/>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nodeType="clickEffect">
                                  <p:stCondLst>
                                    <p:cond delay="0"/>
                                  </p:stCondLst>
                                  <p:childTnLst>
                                    <p:set>
                                      <p:cBhvr>
                                        <p:cTn id="96" dur="1" fill="hold">
                                          <p:stCondLst>
                                            <p:cond delay="0"/>
                                          </p:stCondLst>
                                        </p:cTn>
                                        <p:tgtEl>
                                          <p:spTgt spid="778250"/>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778291"/>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nodeType="clickEffect">
                                  <p:stCondLst>
                                    <p:cond delay="0"/>
                                  </p:stCondLst>
                                  <p:childTnLst>
                                    <p:set>
                                      <p:cBhvr>
                                        <p:cTn id="104" dur="1" fill="hold">
                                          <p:stCondLst>
                                            <p:cond delay="0"/>
                                          </p:stCondLst>
                                        </p:cTn>
                                        <p:tgtEl>
                                          <p:spTgt spid="778246"/>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778243">
                                            <p:txEl>
                                              <p:pRg st="10" end="10"/>
                                            </p:txEl>
                                          </p:spTgt>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778243">
                                            <p:txEl>
                                              <p:pRg st="11" end="11"/>
                                            </p:txEl>
                                          </p:spTgt>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778243">
                                            <p:txEl>
                                              <p:pRg st="12" end="12"/>
                                            </p:txEl>
                                          </p:spTgt>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77824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43" grpId="0" build="p"/>
      <p:bldP spid="778291" grpId="0"/>
      <p:bldP spid="778292" grpId="0"/>
      <p:bldP spid="778293" grpId="0"/>
      <p:bldP spid="778294" grpId="0"/>
      <p:bldP spid="778295" grpId="0"/>
      <p:bldP spid="778296" grpId="0"/>
      <p:bldP spid="778297" grpId="0"/>
      <p:bldP spid="778298" grpId="0"/>
      <p:bldP spid="778299" grpId="0"/>
      <p:bldP spid="778300" grpId="0"/>
      <p:bldP spid="778301"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2130" name="Rectangle 2"/>
          <p:cNvSpPr>
            <a:spLocks noGrp="1" noChangeArrowheads="1"/>
          </p:cNvSpPr>
          <p:nvPr>
            <p:ph type="body" idx="1"/>
          </p:nvPr>
        </p:nvSpPr>
        <p:spPr>
          <a:xfrm>
            <a:off x="457200" y="757239"/>
            <a:ext cx="10439400" cy="54323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noAutofit/>
          </a:bodyPr>
          <a:lstStyle/>
          <a:p>
            <a:r>
              <a:rPr lang="en-US" altLang="en-US" dirty="0"/>
              <a:t>Used to compute access time probabilistically:</a:t>
            </a:r>
          </a:p>
          <a:p>
            <a:pPr marL="0" indent="0">
              <a:buNone/>
            </a:pPr>
            <a:r>
              <a:rPr lang="en-US" altLang="en-US" sz="2000" dirty="0">
                <a:latin typeface="Consolas" panose="020B0609020204030204" pitchFamily="49" charset="0"/>
              </a:rPr>
              <a:t>  AMAT = Hit Rate</a:t>
            </a:r>
            <a:r>
              <a:rPr lang="en-US" altLang="en-US" sz="2000" baseline="-25000" dirty="0">
                <a:latin typeface="Consolas" panose="020B0609020204030204" pitchFamily="49" charset="0"/>
              </a:rPr>
              <a:t>L1</a:t>
            </a:r>
            <a:r>
              <a:rPr lang="en-US" altLang="en-US" sz="2000" dirty="0">
                <a:latin typeface="Consolas" panose="020B0609020204030204" pitchFamily="49" charset="0"/>
              </a:rPr>
              <a:t> x Hit Time</a:t>
            </a:r>
            <a:r>
              <a:rPr lang="en-US" altLang="en-US" sz="2000" baseline="-25000" dirty="0">
                <a:latin typeface="Consolas" panose="020B0609020204030204" pitchFamily="49" charset="0"/>
              </a:rPr>
              <a:t>L1</a:t>
            </a:r>
            <a:r>
              <a:rPr lang="en-US" altLang="en-US" sz="2000" dirty="0">
                <a:latin typeface="Consolas" panose="020B0609020204030204" pitchFamily="49" charset="0"/>
              </a:rPr>
              <a:t> + Miss Rate</a:t>
            </a:r>
            <a:r>
              <a:rPr lang="en-US" altLang="en-US" sz="2000" baseline="-25000" dirty="0">
                <a:latin typeface="Consolas" panose="020B0609020204030204" pitchFamily="49" charset="0"/>
              </a:rPr>
              <a:t>L1</a:t>
            </a:r>
            <a:r>
              <a:rPr lang="en-US" altLang="en-US" sz="2000" dirty="0">
                <a:latin typeface="Consolas" panose="020B0609020204030204" pitchFamily="49" charset="0"/>
              </a:rPr>
              <a:t> x Miss Time</a:t>
            </a:r>
            <a:r>
              <a:rPr lang="en-US" altLang="en-US" sz="2000" baseline="-25000" dirty="0">
                <a:latin typeface="Consolas" panose="020B0609020204030204" pitchFamily="49" charset="0"/>
              </a:rPr>
              <a:t>L1</a:t>
            </a:r>
            <a:endParaRPr lang="en-US" altLang="en-US" sz="1800" dirty="0">
              <a:latin typeface="Consolas" panose="020B0609020204030204" pitchFamily="49" charset="0"/>
            </a:endParaRPr>
          </a:p>
          <a:p>
            <a:pPr marL="282575" indent="0">
              <a:buNone/>
            </a:pPr>
            <a:r>
              <a:rPr lang="en-US" altLang="en-US" sz="1600" dirty="0">
                <a:solidFill>
                  <a:schemeClr val="accent1"/>
                </a:solidFill>
                <a:latin typeface="Consolas" panose="020B0609020204030204" pitchFamily="49" charset="0"/>
              </a:rPr>
              <a:t>Hit Rate</a:t>
            </a:r>
            <a:r>
              <a:rPr lang="en-US" altLang="en-US" sz="1600" baseline="-25000" dirty="0">
                <a:solidFill>
                  <a:schemeClr val="accent1"/>
                </a:solidFill>
                <a:latin typeface="Consolas" panose="020B0609020204030204" pitchFamily="49" charset="0"/>
              </a:rPr>
              <a:t>L1</a:t>
            </a:r>
            <a:r>
              <a:rPr lang="en-US" altLang="en-US" sz="1600" dirty="0">
                <a:solidFill>
                  <a:schemeClr val="accent1"/>
                </a:solidFill>
                <a:latin typeface="Consolas" panose="020B0609020204030204" pitchFamily="49" charset="0"/>
              </a:rPr>
              <a:t> + Miss Rate</a:t>
            </a:r>
            <a:r>
              <a:rPr lang="en-US" altLang="en-US" sz="1600" baseline="-25000" dirty="0">
                <a:solidFill>
                  <a:schemeClr val="accent1"/>
                </a:solidFill>
                <a:latin typeface="Consolas" panose="020B0609020204030204" pitchFamily="49" charset="0"/>
              </a:rPr>
              <a:t>L1</a:t>
            </a:r>
            <a:r>
              <a:rPr lang="en-US" altLang="en-US" sz="1600" dirty="0">
                <a:solidFill>
                  <a:schemeClr val="accent1"/>
                </a:solidFill>
                <a:latin typeface="Consolas" panose="020B0609020204030204" pitchFamily="49" charset="0"/>
              </a:rPr>
              <a:t> = 1</a:t>
            </a:r>
            <a:br>
              <a:rPr lang="en-US" altLang="en-US" sz="1600" dirty="0">
                <a:solidFill>
                  <a:schemeClr val="accent1"/>
                </a:solidFill>
                <a:latin typeface="Consolas" panose="020B0609020204030204" pitchFamily="49" charset="0"/>
              </a:rPr>
            </a:br>
            <a:r>
              <a:rPr lang="en-US" altLang="en-US" sz="1600" dirty="0">
                <a:solidFill>
                  <a:schemeClr val="accent1"/>
                </a:solidFill>
                <a:latin typeface="Consolas" panose="020B0609020204030204" pitchFamily="49" charset="0"/>
              </a:rPr>
              <a:t>Hit Time</a:t>
            </a:r>
            <a:r>
              <a:rPr lang="en-US" altLang="en-US" sz="1600" baseline="-25000" dirty="0">
                <a:solidFill>
                  <a:schemeClr val="accent1"/>
                </a:solidFill>
                <a:latin typeface="Consolas" panose="020B0609020204030204" pitchFamily="49" charset="0"/>
              </a:rPr>
              <a:t>L1</a:t>
            </a:r>
            <a:r>
              <a:rPr lang="en-US" altLang="en-US" sz="1600" dirty="0">
                <a:solidFill>
                  <a:schemeClr val="accent1"/>
                </a:solidFill>
                <a:latin typeface="Consolas" panose="020B0609020204030204" pitchFamily="49" charset="0"/>
              </a:rPr>
              <a:t> = Time to get value from L1 cache.</a:t>
            </a:r>
            <a:br>
              <a:rPr lang="en-US" altLang="en-US" sz="1600" dirty="0">
                <a:solidFill>
                  <a:schemeClr val="accent1"/>
                </a:solidFill>
                <a:latin typeface="Consolas" panose="020B0609020204030204" pitchFamily="49" charset="0"/>
              </a:rPr>
            </a:br>
            <a:r>
              <a:rPr lang="en-US" altLang="en-US" sz="1600" dirty="0">
                <a:solidFill>
                  <a:schemeClr val="accent1"/>
                </a:solidFill>
                <a:latin typeface="Consolas" panose="020B0609020204030204" pitchFamily="49" charset="0"/>
              </a:rPr>
              <a:t>Miss Time</a:t>
            </a:r>
            <a:r>
              <a:rPr lang="en-US" altLang="en-US" sz="1600" baseline="-25000" dirty="0">
                <a:solidFill>
                  <a:schemeClr val="accent1"/>
                </a:solidFill>
                <a:latin typeface="Consolas" panose="020B0609020204030204" pitchFamily="49" charset="0"/>
              </a:rPr>
              <a:t>L1 </a:t>
            </a:r>
            <a:r>
              <a:rPr lang="en-US" altLang="en-US" sz="1600" dirty="0">
                <a:solidFill>
                  <a:schemeClr val="accent1"/>
                </a:solidFill>
                <a:latin typeface="Consolas" panose="020B0609020204030204" pitchFamily="49" charset="0"/>
              </a:rPr>
              <a:t>= Hit Time</a:t>
            </a:r>
            <a:r>
              <a:rPr lang="en-US" altLang="en-US" sz="1600" baseline="-25000" dirty="0">
                <a:solidFill>
                  <a:schemeClr val="accent1"/>
                </a:solidFill>
                <a:latin typeface="Consolas" panose="020B0609020204030204" pitchFamily="49" charset="0"/>
              </a:rPr>
              <a:t>L1</a:t>
            </a:r>
            <a:r>
              <a:rPr lang="en-US" altLang="en-US" sz="1600" dirty="0">
                <a:solidFill>
                  <a:schemeClr val="accent1"/>
                </a:solidFill>
                <a:latin typeface="Consolas" panose="020B0609020204030204" pitchFamily="49" charset="0"/>
              </a:rPr>
              <a:t> + Miss Penalty</a:t>
            </a:r>
            <a:r>
              <a:rPr lang="en-US" altLang="en-US" sz="1600" baseline="-25000" dirty="0">
                <a:solidFill>
                  <a:schemeClr val="accent1"/>
                </a:solidFill>
                <a:latin typeface="Consolas" panose="020B0609020204030204" pitchFamily="49" charset="0"/>
              </a:rPr>
              <a:t>L1</a:t>
            </a:r>
            <a:br>
              <a:rPr lang="en-US" altLang="en-US" sz="1600" dirty="0">
                <a:solidFill>
                  <a:schemeClr val="accent1"/>
                </a:solidFill>
                <a:latin typeface="Consolas" panose="020B0609020204030204" pitchFamily="49" charset="0"/>
              </a:rPr>
            </a:br>
            <a:r>
              <a:rPr lang="en-US" altLang="en-US" sz="1600" dirty="0">
                <a:solidFill>
                  <a:schemeClr val="accent1"/>
                </a:solidFill>
                <a:latin typeface="Consolas" panose="020B0609020204030204" pitchFamily="49" charset="0"/>
              </a:rPr>
              <a:t>Miss Penalty</a:t>
            </a:r>
            <a:r>
              <a:rPr lang="en-US" altLang="en-US" sz="1600" baseline="-25000" dirty="0">
                <a:solidFill>
                  <a:schemeClr val="accent1"/>
                </a:solidFill>
                <a:latin typeface="Consolas" panose="020B0609020204030204" pitchFamily="49" charset="0"/>
              </a:rPr>
              <a:t>L1</a:t>
            </a:r>
            <a:r>
              <a:rPr lang="en-US" altLang="en-US" sz="1600" dirty="0">
                <a:solidFill>
                  <a:schemeClr val="accent1"/>
                </a:solidFill>
                <a:latin typeface="Consolas" panose="020B0609020204030204" pitchFamily="49" charset="0"/>
              </a:rPr>
              <a:t> = AVG Time to get value from lower level (DRAM)</a:t>
            </a:r>
          </a:p>
          <a:p>
            <a:pPr marL="282575" indent="0">
              <a:buNone/>
            </a:pPr>
            <a:r>
              <a:rPr lang="en-US" altLang="en-US" sz="1800" dirty="0">
                <a:solidFill>
                  <a:srgbClr val="FF0000"/>
                </a:solidFill>
                <a:latin typeface="Consolas" panose="020B0609020204030204" pitchFamily="49" charset="0"/>
              </a:rPr>
              <a:t>So, AMAT = Hit Time</a:t>
            </a:r>
            <a:r>
              <a:rPr lang="en-US" altLang="en-US" sz="1800" baseline="-25000" dirty="0">
                <a:solidFill>
                  <a:srgbClr val="FF0000"/>
                </a:solidFill>
                <a:latin typeface="Consolas" panose="020B0609020204030204" pitchFamily="49" charset="0"/>
              </a:rPr>
              <a:t>L1</a:t>
            </a:r>
            <a:r>
              <a:rPr lang="en-US" altLang="en-US" sz="1800" dirty="0">
                <a:solidFill>
                  <a:srgbClr val="FF0000"/>
                </a:solidFill>
                <a:latin typeface="Consolas" panose="020B0609020204030204" pitchFamily="49" charset="0"/>
              </a:rPr>
              <a:t> + Miss Rate</a:t>
            </a:r>
            <a:r>
              <a:rPr lang="en-US" altLang="en-US" sz="1800" baseline="-25000" dirty="0">
                <a:solidFill>
                  <a:srgbClr val="FF0000"/>
                </a:solidFill>
                <a:latin typeface="Consolas" panose="020B0609020204030204" pitchFamily="49" charset="0"/>
              </a:rPr>
              <a:t>L1</a:t>
            </a:r>
            <a:r>
              <a:rPr lang="en-US" altLang="en-US" sz="1800" dirty="0">
                <a:solidFill>
                  <a:srgbClr val="FF0000"/>
                </a:solidFill>
                <a:latin typeface="Consolas" panose="020B0609020204030204" pitchFamily="49" charset="0"/>
              </a:rPr>
              <a:t> x Miss Penalty</a:t>
            </a:r>
            <a:r>
              <a:rPr lang="en-US" altLang="en-US" sz="1800" baseline="-25000" dirty="0">
                <a:solidFill>
                  <a:srgbClr val="FF0000"/>
                </a:solidFill>
                <a:latin typeface="Consolas" panose="020B0609020204030204" pitchFamily="49" charset="0"/>
              </a:rPr>
              <a:t>L1</a:t>
            </a:r>
            <a:br>
              <a:rPr lang="en-US" altLang="en-US" sz="1800" dirty="0">
                <a:solidFill>
                  <a:srgbClr val="00B0F0"/>
                </a:solidFill>
                <a:latin typeface="Consolas" panose="020B0609020204030204" pitchFamily="49" charset="0"/>
              </a:rPr>
            </a:br>
            <a:endParaRPr lang="en-US" altLang="en-US" sz="1800" dirty="0">
              <a:latin typeface="Consolas" panose="020B0609020204030204" pitchFamily="49" charset="0"/>
            </a:endParaRPr>
          </a:p>
          <a:p>
            <a:r>
              <a:rPr lang="en-US" altLang="en-US" dirty="0"/>
              <a:t>What about more levels of hierarchy?</a:t>
            </a:r>
            <a:endParaRPr lang="en-US" altLang="en-US" sz="1800" dirty="0"/>
          </a:p>
          <a:p>
            <a:pPr>
              <a:buNone/>
            </a:pPr>
            <a:r>
              <a:rPr lang="en-US" altLang="en-US" sz="1800" dirty="0">
                <a:latin typeface="Consolas" panose="020B0609020204030204" pitchFamily="49" charset="0"/>
              </a:rPr>
              <a:t>	AMAT = Hit Time</a:t>
            </a:r>
            <a:r>
              <a:rPr lang="en-US" altLang="en-US" sz="1800" baseline="-25000" dirty="0">
                <a:latin typeface="Consolas" panose="020B0609020204030204" pitchFamily="49" charset="0"/>
              </a:rPr>
              <a:t>L1</a:t>
            </a:r>
            <a:r>
              <a:rPr lang="en-US" altLang="en-US" sz="1800" dirty="0">
                <a:latin typeface="Consolas" panose="020B0609020204030204" pitchFamily="49" charset="0"/>
              </a:rPr>
              <a:t> + Miss Rate</a:t>
            </a:r>
            <a:r>
              <a:rPr lang="en-US" altLang="en-US" sz="1800" baseline="-25000" dirty="0">
                <a:latin typeface="Consolas" panose="020B0609020204030204" pitchFamily="49" charset="0"/>
              </a:rPr>
              <a:t>L1</a:t>
            </a:r>
            <a:r>
              <a:rPr lang="en-US" altLang="en-US" sz="1800" dirty="0">
                <a:latin typeface="Consolas" panose="020B0609020204030204" pitchFamily="49" charset="0"/>
              </a:rPr>
              <a:t> x Miss Penalty</a:t>
            </a:r>
            <a:r>
              <a:rPr lang="en-US" altLang="en-US" sz="1800" baseline="-25000" dirty="0">
                <a:latin typeface="Consolas" panose="020B0609020204030204" pitchFamily="49" charset="0"/>
              </a:rPr>
              <a:t>L1</a:t>
            </a:r>
          </a:p>
          <a:p>
            <a:pPr marL="282575" indent="-282575">
              <a:buNone/>
            </a:pPr>
            <a:r>
              <a:rPr lang="en-US" altLang="en-US" sz="1800" dirty="0">
                <a:solidFill>
                  <a:srgbClr val="FF0000"/>
                </a:solidFill>
                <a:latin typeface="Consolas" panose="020B0609020204030204" pitchFamily="49" charset="0"/>
              </a:rPr>
              <a:t>	Miss Penalty</a:t>
            </a:r>
            <a:r>
              <a:rPr lang="en-US" altLang="en-US" sz="1800" baseline="-25000" dirty="0">
                <a:solidFill>
                  <a:srgbClr val="FF0000"/>
                </a:solidFill>
                <a:latin typeface="Consolas" panose="020B0609020204030204" pitchFamily="49" charset="0"/>
              </a:rPr>
              <a:t>L1 </a:t>
            </a:r>
            <a:r>
              <a:rPr lang="en-US" altLang="en-US" sz="1800" dirty="0">
                <a:solidFill>
                  <a:srgbClr val="FF0000"/>
                </a:solidFill>
                <a:latin typeface="Consolas" panose="020B0609020204030204" pitchFamily="49" charset="0"/>
              </a:rPr>
              <a:t>= AVG time to get value from lower level (L2)</a:t>
            </a:r>
            <a:br>
              <a:rPr lang="en-US" altLang="en-US" sz="1800" dirty="0">
                <a:solidFill>
                  <a:srgbClr val="FF0000"/>
                </a:solidFill>
                <a:latin typeface="Consolas" panose="020B0609020204030204" pitchFamily="49" charset="0"/>
              </a:rPr>
            </a:br>
            <a:r>
              <a:rPr lang="en-US" altLang="en-US" sz="1800" dirty="0">
                <a:solidFill>
                  <a:srgbClr val="FF0000"/>
                </a:solidFill>
                <a:latin typeface="Consolas" panose="020B0609020204030204" pitchFamily="49" charset="0"/>
              </a:rPr>
              <a:t>		 = Hit Time</a:t>
            </a:r>
            <a:r>
              <a:rPr lang="en-US" altLang="en-US" sz="1800" baseline="-25000" dirty="0">
                <a:solidFill>
                  <a:srgbClr val="FF0000"/>
                </a:solidFill>
                <a:latin typeface="Consolas" panose="020B0609020204030204" pitchFamily="49" charset="0"/>
              </a:rPr>
              <a:t>L2</a:t>
            </a:r>
            <a:r>
              <a:rPr lang="en-US" altLang="en-US" sz="1800" dirty="0">
                <a:solidFill>
                  <a:srgbClr val="FF0000"/>
                </a:solidFill>
                <a:latin typeface="Consolas" panose="020B0609020204030204" pitchFamily="49" charset="0"/>
              </a:rPr>
              <a:t> + Miss Rate</a:t>
            </a:r>
            <a:r>
              <a:rPr lang="en-US" altLang="en-US" sz="1800" baseline="-25000" dirty="0">
                <a:solidFill>
                  <a:srgbClr val="FF0000"/>
                </a:solidFill>
                <a:latin typeface="Consolas" panose="020B0609020204030204" pitchFamily="49" charset="0"/>
              </a:rPr>
              <a:t>L2</a:t>
            </a:r>
            <a:r>
              <a:rPr lang="en-US" altLang="en-US" sz="1800" dirty="0">
                <a:solidFill>
                  <a:srgbClr val="FF0000"/>
                </a:solidFill>
                <a:latin typeface="Consolas" panose="020B0609020204030204" pitchFamily="49" charset="0"/>
              </a:rPr>
              <a:t> x Miss Penalty</a:t>
            </a:r>
            <a:r>
              <a:rPr lang="en-US" altLang="en-US" sz="1800" baseline="-25000" dirty="0">
                <a:solidFill>
                  <a:srgbClr val="FF0000"/>
                </a:solidFill>
                <a:latin typeface="Consolas" panose="020B0609020204030204" pitchFamily="49" charset="0"/>
              </a:rPr>
              <a:t>L2</a:t>
            </a:r>
            <a:br>
              <a:rPr lang="en-US" altLang="en-US" sz="1800" baseline="-25000" dirty="0">
                <a:solidFill>
                  <a:srgbClr val="FF0000"/>
                </a:solidFill>
                <a:latin typeface="Consolas" panose="020B0609020204030204" pitchFamily="49" charset="0"/>
              </a:rPr>
            </a:br>
            <a:r>
              <a:rPr lang="en-US" altLang="en-US" sz="1800" dirty="0">
                <a:solidFill>
                  <a:schemeClr val="accent1"/>
                </a:solidFill>
                <a:latin typeface="Consolas" panose="020B0609020204030204" pitchFamily="49" charset="0"/>
              </a:rPr>
              <a:t>Miss Penalty</a:t>
            </a:r>
            <a:r>
              <a:rPr lang="en-US" altLang="en-US" sz="1800" baseline="-25000" dirty="0">
                <a:solidFill>
                  <a:schemeClr val="accent1"/>
                </a:solidFill>
                <a:latin typeface="Consolas" panose="020B0609020204030204" pitchFamily="49" charset="0"/>
              </a:rPr>
              <a:t>L2 </a:t>
            </a:r>
            <a:r>
              <a:rPr lang="en-US" altLang="en-US" sz="1800" dirty="0">
                <a:solidFill>
                  <a:schemeClr val="accent1"/>
                </a:solidFill>
                <a:latin typeface="Consolas" panose="020B0609020204030204" pitchFamily="49" charset="0"/>
              </a:rPr>
              <a:t>= Average Time to fetch from below L2 (DRAM)</a:t>
            </a:r>
          </a:p>
          <a:p>
            <a:pPr>
              <a:buFontTx/>
              <a:buNone/>
            </a:pPr>
            <a:endParaRPr lang="en-US" altLang="en-US" sz="1800" baseline="-25000" dirty="0">
              <a:solidFill>
                <a:srgbClr val="FF0000"/>
              </a:solidFill>
              <a:latin typeface="Consolas" panose="020B0609020204030204" pitchFamily="49" charset="0"/>
            </a:endParaRPr>
          </a:p>
          <a:p>
            <a:pPr marL="282575" indent="0">
              <a:buNone/>
            </a:pPr>
            <a:r>
              <a:rPr lang="en-US" altLang="en-US" sz="1800" dirty="0">
                <a:solidFill>
                  <a:srgbClr val="FF0000"/>
                </a:solidFill>
                <a:latin typeface="Consolas" panose="020B0609020204030204" pitchFamily="49" charset="0"/>
              </a:rPr>
              <a:t>AMAT = Hit Time</a:t>
            </a:r>
            <a:r>
              <a:rPr lang="en-US" altLang="en-US" sz="1800" baseline="-25000" dirty="0">
                <a:solidFill>
                  <a:srgbClr val="FF0000"/>
                </a:solidFill>
                <a:latin typeface="Consolas" panose="020B0609020204030204" pitchFamily="49" charset="0"/>
              </a:rPr>
              <a:t>L1</a:t>
            </a:r>
            <a:r>
              <a:rPr lang="en-US" altLang="en-US" sz="1800" dirty="0">
                <a:solidFill>
                  <a:srgbClr val="FF0000"/>
                </a:solidFill>
                <a:latin typeface="Consolas" panose="020B0609020204030204" pitchFamily="49" charset="0"/>
              </a:rPr>
              <a:t> +</a:t>
            </a:r>
            <a:r>
              <a:rPr lang="en-US" altLang="en-US" sz="1800" u="sng" dirty="0">
                <a:solidFill>
                  <a:srgbClr val="FF0000"/>
                </a:solidFill>
                <a:latin typeface="Consolas" panose="020B0609020204030204" pitchFamily="49" charset="0"/>
              </a:rPr>
              <a:t> </a:t>
            </a:r>
          </a:p>
          <a:p>
            <a:pPr>
              <a:buFontTx/>
              <a:buNone/>
            </a:pPr>
            <a:r>
              <a:rPr lang="en-US" altLang="en-US" sz="1800" dirty="0">
                <a:solidFill>
                  <a:srgbClr val="FF0000"/>
                </a:solidFill>
                <a:latin typeface="Consolas" panose="020B0609020204030204" pitchFamily="49" charset="0"/>
              </a:rPr>
              <a:t>		  </a:t>
            </a:r>
            <a:r>
              <a:rPr lang="en-US" altLang="en-US" sz="1800" u="sng" dirty="0">
                <a:solidFill>
                  <a:srgbClr val="FF0000"/>
                </a:solidFill>
                <a:latin typeface="Consolas" panose="020B0609020204030204" pitchFamily="49" charset="0"/>
              </a:rPr>
              <a:t>Miss Rate</a:t>
            </a:r>
            <a:r>
              <a:rPr lang="en-US" altLang="en-US" sz="1800" u="sng" baseline="-25000" dirty="0">
                <a:solidFill>
                  <a:srgbClr val="FF0000"/>
                </a:solidFill>
                <a:latin typeface="Consolas" panose="020B0609020204030204" pitchFamily="49" charset="0"/>
              </a:rPr>
              <a:t>L1</a:t>
            </a:r>
            <a:r>
              <a:rPr lang="en-US" altLang="en-US" sz="1800" dirty="0">
                <a:solidFill>
                  <a:srgbClr val="FF0000"/>
                </a:solidFill>
                <a:latin typeface="Consolas" panose="020B0609020204030204" pitchFamily="49" charset="0"/>
              </a:rPr>
              <a:t> x (Hit Time</a:t>
            </a:r>
            <a:r>
              <a:rPr lang="en-US" altLang="en-US" sz="1800" baseline="-25000" dirty="0">
                <a:solidFill>
                  <a:srgbClr val="FF0000"/>
                </a:solidFill>
                <a:latin typeface="Consolas" panose="020B0609020204030204" pitchFamily="49" charset="0"/>
              </a:rPr>
              <a:t>L2</a:t>
            </a:r>
            <a:r>
              <a:rPr lang="en-US" altLang="en-US" sz="1800" dirty="0">
                <a:solidFill>
                  <a:srgbClr val="FF0000"/>
                </a:solidFill>
                <a:latin typeface="Consolas" panose="020B0609020204030204" pitchFamily="49" charset="0"/>
              </a:rPr>
              <a:t> + </a:t>
            </a:r>
            <a:r>
              <a:rPr lang="en-US" altLang="en-US" sz="1800" u="sng" dirty="0">
                <a:solidFill>
                  <a:srgbClr val="FF0000"/>
                </a:solidFill>
                <a:latin typeface="Consolas" panose="020B0609020204030204" pitchFamily="49" charset="0"/>
              </a:rPr>
              <a:t>Miss Rate</a:t>
            </a:r>
            <a:r>
              <a:rPr lang="en-US" altLang="en-US" sz="1800" u="sng" baseline="-25000" dirty="0">
                <a:solidFill>
                  <a:srgbClr val="FF0000"/>
                </a:solidFill>
                <a:latin typeface="Consolas" panose="020B0609020204030204" pitchFamily="49" charset="0"/>
              </a:rPr>
              <a:t>L2</a:t>
            </a:r>
            <a:r>
              <a:rPr lang="en-US" altLang="en-US" sz="1800" baseline="-25000" dirty="0">
                <a:solidFill>
                  <a:srgbClr val="FF0000"/>
                </a:solidFill>
                <a:latin typeface="Consolas" panose="020B0609020204030204" pitchFamily="49" charset="0"/>
              </a:rPr>
              <a:t> </a:t>
            </a:r>
            <a:r>
              <a:rPr lang="en-US" altLang="en-US" sz="1800" dirty="0">
                <a:solidFill>
                  <a:srgbClr val="FF0000"/>
                </a:solidFill>
                <a:latin typeface="Consolas" panose="020B0609020204030204" pitchFamily="49" charset="0"/>
              </a:rPr>
              <a:t>x Miss Penalty</a:t>
            </a:r>
            <a:r>
              <a:rPr lang="en-US" altLang="en-US" sz="1800" baseline="-25000" dirty="0">
                <a:solidFill>
                  <a:srgbClr val="FF0000"/>
                </a:solidFill>
                <a:latin typeface="Consolas" panose="020B0609020204030204" pitchFamily="49" charset="0"/>
              </a:rPr>
              <a:t>L2</a:t>
            </a:r>
            <a:r>
              <a:rPr lang="en-US" altLang="en-US" sz="1800" dirty="0">
                <a:solidFill>
                  <a:srgbClr val="FF0000"/>
                </a:solidFill>
                <a:latin typeface="Consolas" panose="020B0609020204030204" pitchFamily="49" charset="0"/>
              </a:rPr>
              <a:t>)</a:t>
            </a:r>
          </a:p>
          <a:p>
            <a:pPr>
              <a:buFontTx/>
              <a:buNone/>
            </a:pPr>
            <a:endParaRPr lang="en-US" altLang="en-US" sz="1800" dirty="0">
              <a:solidFill>
                <a:srgbClr val="FF0000"/>
              </a:solidFill>
              <a:latin typeface="Consolas" panose="020B0609020204030204" pitchFamily="49" charset="0"/>
            </a:endParaRPr>
          </a:p>
          <a:p>
            <a:r>
              <a:rPr lang="en-US" altLang="en-US" dirty="0">
                <a:latin typeface="Gill Sans Light"/>
              </a:rPr>
              <a:t>And so on … (can do this recursively for more levels!)</a:t>
            </a:r>
            <a:endParaRPr lang="en-US" altLang="en-US" sz="1800" dirty="0"/>
          </a:p>
        </p:txBody>
      </p:sp>
      <p:sp>
        <p:nvSpPr>
          <p:cNvPr id="432131" name="Rectangle 3"/>
          <p:cNvSpPr>
            <a:spLocks noGrp="1" noChangeArrowheads="1"/>
          </p:cNvSpPr>
          <p:nvPr>
            <p:ph type="title"/>
          </p:nvPr>
        </p:nvSpPr>
        <p:spPr>
          <a:xfrm>
            <a:off x="1603376" y="219757"/>
            <a:ext cx="8607425" cy="368300"/>
          </a:xfrm>
        </p:spPr>
        <p:txBody>
          <a:bodyPr/>
          <a:lstStyle/>
          <a:p>
            <a:r>
              <a:rPr lang="en-US" altLang="en-US" dirty="0"/>
              <a:t>Recall 61C: Average Memory Access Time</a:t>
            </a:r>
          </a:p>
        </p:txBody>
      </p:sp>
      <p:grpSp>
        <p:nvGrpSpPr>
          <p:cNvPr id="2" name="Group 1"/>
          <p:cNvGrpSpPr/>
          <p:nvPr/>
        </p:nvGrpSpPr>
        <p:grpSpPr>
          <a:xfrm rot="16200000">
            <a:off x="9448801" y="2390337"/>
            <a:ext cx="1524000" cy="2895600"/>
            <a:chOff x="7086600" y="2743200"/>
            <a:chExt cx="1981200" cy="2895600"/>
          </a:xfrm>
        </p:grpSpPr>
        <p:sp>
          <p:nvSpPr>
            <p:cNvPr id="432132" name="Rectangle 4"/>
            <p:cNvSpPr>
              <a:spLocks noChangeArrowheads="1"/>
            </p:cNvSpPr>
            <p:nvPr/>
          </p:nvSpPr>
          <p:spPr bwMode="auto">
            <a:xfrm>
              <a:off x="7620000" y="2743200"/>
              <a:ext cx="914400" cy="381000"/>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latin typeface="Gill Sans Light"/>
                </a:rPr>
                <a:t>Proc</a:t>
              </a:r>
            </a:p>
          </p:txBody>
        </p:sp>
        <p:sp>
          <p:nvSpPr>
            <p:cNvPr id="432133" name="Rectangle 5"/>
            <p:cNvSpPr>
              <a:spLocks noChangeArrowheads="1"/>
            </p:cNvSpPr>
            <p:nvPr/>
          </p:nvSpPr>
          <p:spPr bwMode="auto">
            <a:xfrm>
              <a:off x="7391400" y="3429000"/>
              <a:ext cx="1447800" cy="457200"/>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latin typeface="Gill Sans Light"/>
                </a:rPr>
                <a:t>L1 Cache</a:t>
              </a:r>
            </a:p>
          </p:txBody>
        </p:sp>
        <p:sp>
          <p:nvSpPr>
            <p:cNvPr id="432134" name="Rectangle 6"/>
            <p:cNvSpPr>
              <a:spLocks noChangeArrowheads="1"/>
            </p:cNvSpPr>
            <p:nvPr/>
          </p:nvSpPr>
          <p:spPr bwMode="auto">
            <a:xfrm>
              <a:off x="7239000" y="4224564"/>
              <a:ext cx="1676400" cy="533400"/>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latin typeface="Gill Sans Light"/>
                </a:rPr>
                <a:t>L2 Cache</a:t>
              </a:r>
            </a:p>
          </p:txBody>
        </p:sp>
        <p:sp>
          <p:nvSpPr>
            <p:cNvPr id="432135" name="Line 7"/>
            <p:cNvSpPr>
              <a:spLocks noChangeShapeType="1"/>
            </p:cNvSpPr>
            <p:nvPr/>
          </p:nvSpPr>
          <p:spPr bwMode="auto">
            <a:xfrm>
              <a:off x="8077200" y="3124200"/>
              <a:ext cx="0" cy="3048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2136" name="Line 8"/>
            <p:cNvSpPr>
              <a:spLocks noChangeShapeType="1"/>
            </p:cNvSpPr>
            <p:nvPr/>
          </p:nvSpPr>
          <p:spPr bwMode="auto">
            <a:xfrm>
              <a:off x="8077200" y="3886200"/>
              <a:ext cx="0" cy="3810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8"/>
            <p:cNvSpPr>
              <a:spLocks noChangeShapeType="1"/>
            </p:cNvSpPr>
            <p:nvPr/>
          </p:nvSpPr>
          <p:spPr bwMode="auto">
            <a:xfrm>
              <a:off x="8092168" y="4757964"/>
              <a:ext cx="0" cy="3810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6"/>
            <p:cNvSpPr>
              <a:spLocks noChangeArrowheads="1"/>
            </p:cNvSpPr>
            <p:nvPr/>
          </p:nvSpPr>
          <p:spPr bwMode="auto">
            <a:xfrm>
              <a:off x="7086600" y="5105400"/>
              <a:ext cx="1981200" cy="5334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dirty="0">
                  <a:latin typeface="Gill Sans Light"/>
                </a:rPr>
                <a:t>DRAM</a:t>
              </a:r>
            </a:p>
          </p:txBody>
        </p:sp>
      </p:grpSp>
      <p:grpSp>
        <p:nvGrpSpPr>
          <p:cNvPr id="14" name="Group 13"/>
          <p:cNvGrpSpPr/>
          <p:nvPr/>
        </p:nvGrpSpPr>
        <p:grpSpPr>
          <a:xfrm rot="16200000">
            <a:off x="9833771" y="576396"/>
            <a:ext cx="1592261" cy="2057400"/>
            <a:chOff x="7101568" y="2743200"/>
            <a:chExt cx="1981200" cy="2057400"/>
          </a:xfrm>
        </p:grpSpPr>
        <p:sp>
          <p:nvSpPr>
            <p:cNvPr id="15" name="Rectangle 4"/>
            <p:cNvSpPr>
              <a:spLocks noChangeArrowheads="1"/>
            </p:cNvSpPr>
            <p:nvPr/>
          </p:nvSpPr>
          <p:spPr bwMode="auto">
            <a:xfrm>
              <a:off x="7620000" y="2743200"/>
              <a:ext cx="914400" cy="381000"/>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latin typeface="Gill Sans Light"/>
                </a:rPr>
                <a:t>Proc</a:t>
              </a:r>
            </a:p>
          </p:txBody>
        </p:sp>
        <p:sp>
          <p:nvSpPr>
            <p:cNvPr id="16" name="Rectangle 5"/>
            <p:cNvSpPr>
              <a:spLocks noChangeArrowheads="1"/>
            </p:cNvSpPr>
            <p:nvPr/>
          </p:nvSpPr>
          <p:spPr bwMode="auto">
            <a:xfrm>
              <a:off x="7391400" y="3429000"/>
              <a:ext cx="1447800" cy="457200"/>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latin typeface="Gill Sans Light"/>
                </a:rPr>
                <a:t>L1 Cache</a:t>
              </a:r>
            </a:p>
          </p:txBody>
        </p:sp>
        <p:sp>
          <p:nvSpPr>
            <p:cNvPr id="18" name="Line 7"/>
            <p:cNvSpPr>
              <a:spLocks noChangeShapeType="1"/>
            </p:cNvSpPr>
            <p:nvPr/>
          </p:nvSpPr>
          <p:spPr bwMode="auto">
            <a:xfrm>
              <a:off x="8077200" y="3124200"/>
              <a:ext cx="0" cy="3048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8"/>
            <p:cNvSpPr>
              <a:spLocks noChangeShapeType="1"/>
            </p:cNvSpPr>
            <p:nvPr/>
          </p:nvSpPr>
          <p:spPr bwMode="auto">
            <a:xfrm>
              <a:off x="8077200" y="3886200"/>
              <a:ext cx="0" cy="3810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Rectangle 6"/>
            <p:cNvSpPr>
              <a:spLocks noChangeArrowheads="1"/>
            </p:cNvSpPr>
            <p:nvPr/>
          </p:nvSpPr>
          <p:spPr bwMode="auto">
            <a:xfrm>
              <a:off x="7101568" y="4267200"/>
              <a:ext cx="1981200" cy="5334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dirty="0">
                  <a:latin typeface="Gill Sans Light"/>
                </a:rPr>
                <a:t>DRAM</a:t>
              </a:r>
            </a:p>
          </p:txBody>
        </p:sp>
      </p:grpSp>
    </p:spTree>
    <p:extLst>
      <p:ext uri="{BB962C8B-B14F-4D97-AF65-F5344CB8AC3E}">
        <p14:creationId xmlns:p14="http://schemas.microsoft.com/office/powerpoint/2010/main" val="13860154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213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21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21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213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2130">
                                            <p:txEl>
                                              <p:pRg st="4" end="4"/>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432130">
                                            <p:txEl>
                                              <p:pRg st="5" end="5"/>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432130">
                                            <p:txEl>
                                              <p:pRg st="6" end="6"/>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432130">
                                            <p:txEl>
                                              <p:pRg st="8" end="8"/>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32130">
                                            <p:txEl>
                                              <p:pRg st="9" end="9"/>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3213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30" grpId="0" uiExpand="1" build="p" bldLvl="2"/>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9267" name="Rectangle 3"/>
          <p:cNvSpPr>
            <a:spLocks noGrp="1" noChangeArrowheads="1"/>
          </p:cNvSpPr>
          <p:nvPr>
            <p:ph type="body" idx="1"/>
          </p:nvPr>
        </p:nvSpPr>
        <p:spPr>
          <a:xfrm>
            <a:off x="838200" y="876300"/>
            <a:ext cx="10515600" cy="5105400"/>
          </a:xfrm>
        </p:spPr>
        <p:txBody>
          <a:bodyPr/>
          <a:lstStyle/>
          <a:p>
            <a:pPr>
              <a:lnSpc>
                <a:spcPct val="80000"/>
              </a:lnSpc>
              <a:spcBef>
                <a:spcPct val="25000"/>
              </a:spcBef>
            </a:pPr>
            <a:r>
              <a:rPr lang="en-US" altLang="ko-KR" dirty="0">
                <a:ea typeface="굴림" panose="020B0600000101010101" pitchFamily="34" charset="-127"/>
              </a:rPr>
              <a:t>Consider the following: A B C D A B C D A B C D</a:t>
            </a:r>
          </a:p>
          <a:p>
            <a:pPr>
              <a:lnSpc>
                <a:spcPct val="80000"/>
              </a:lnSpc>
              <a:spcBef>
                <a:spcPct val="25000"/>
              </a:spcBef>
            </a:pPr>
            <a:r>
              <a:rPr lang="en-US" altLang="ko-KR" dirty="0">
                <a:ea typeface="굴림" panose="020B0600000101010101" pitchFamily="34" charset="-127"/>
              </a:rPr>
              <a:t>LRU Performs as follows (same as FIFO here):</a:t>
            </a:r>
          </a:p>
          <a:p>
            <a:pPr>
              <a:lnSpc>
                <a:spcPct val="80000"/>
              </a:lnSpc>
              <a:spcBef>
                <a:spcPct val="25000"/>
              </a:spcBef>
            </a:pPr>
            <a:endParaRPr lang="en-US" altLang="ko-KR" dirty="0">
              <a:ea typeface="굴림" panose="020B0600000101010101" pitchFamily="34" charset="-127"/>
            </a:endParaRPr>
          </a:p>
          <a:p>
            <a:pPr>
              <a:lnSpc>
                <a:spcPct val="80000"/>
              </a:lnSpc>
              <a:spcBef>
                <a:spcPct val="25000"/>
              </a:spcBef>
            </a:pPr>
            <a:endParaRPr lang="en-US" altLang="ko-KR" dirty="0">
              <a:ea typeface="굴림" panose="020B0600000101010101" pitchFamily="34" charset="-127"/>
            </a:endParaRPr>
          </a:p>
          <a:p>
            <a:pPr>
              <a:lnSpc>
                <a:spcPct val="80000"/>
              </a:lnSpc>
              <a:spcBef>
                <a:spcPct val="25000"/>
              </a:spcBef>
            </a:pPr>
            <a:endParaRPr lang="en-US" altLang="ko-KR" dirty="0">
              <a:ea typeface="굴림" panose="020B0600000101010101" pitchFamily="34" charset="-127"/>
            </a:endParaRPr>
          </a:p>
          <a:p>
            <a:pPr>
              <a:lnSpc>
                <a:spcPct val="80000"/>
              </a:lnSpc>
              <a:spcBef>
                <a:spcPct val="25000"/>
              </a:spcBef>
            </a:pPr>
            <a:endParaRPr lang="en-US" altLang="ko-KR" dirty="0">
              <a:ea typeface="굴림" panose="020B0600000101010101" pitchFamily="34" charset="-127"/>
            </a:endParaRPr>
          </a:p>
          <a:p>
            <a:pPr>
              <a:lnSpc>
                <a:spcPct val="80000"/>
              </a:lnSpc>
              <a:spcBef>
                <a:spcPct val="25000"/>
              </a:spcBef>
            </a:pPr>
            <a:endParaRPr lang="en-US" altLang="ko-KR" dirty="0">
              <a:ea typeface="굴림" panose="020B0600000101010101" pitchFamily="34" charset="-127"/>
            </a:endParaRPr>
          </a:p>
          <a:p>
            <a:pPr>
              <a:lnSpc>
                <a:spcPct val="80000"/>
              </a:lnSpc>
              <a:spcBef>
                <a:spcPct val="25000"/>
              </a:spcBef>
            </a:pPr>
            <a:endParaRPr lang="en-US" altLang="ko-KR" dirty="0">
              <a:ea typeface="굴림" panose="020B0600000101010101" pitchFamily="34" charset="-127"/>
            </a:endParaRPr>
          </a:p>
          <a:p>
            <a:pPr lvl="1">
              <a:lnSpc>
                <a:spcPct val="80000"/>
              </a:lnSpc>
              <a:spcBef>
                <a:spcPct val="25000"/>
              </a:spcBef>
            </a:pPr>
            <a:endParaRPr lang="en-US" altLang="ko-KR" dirty="0">
              <a:ea typeface="굴림" panose="020B0600000101010101" pitchFamily="34" charset="-127"/>
            </a:endParaRPr>
          </a:p>
          <a:p>
            <a:pPr lvl="1">
              <a:lnSpc>
                <a:spcPct val="80000"/>
              </a:lnSpc>
              <a:spcBef>
                <a:spcPct val="25000"/>
              </a:spcBef>
            </a:pPr>
            <a:r>
              <a:rPr lang="en-US" altLang="ko-KR" dirty="0">
                <a:ea typeface="굴림" panose="020B0600000101010101" pitchFamily="34" charset="-127"/>
              </a:rPr>
              <a:t>Every reference is a page fault!</a:t>
            </a:r>
          </a:p>
          <a:p>
            <a:pPr>
              <a:lnSpc>
                <a:spcPct val="80000"/>
              </a:lnSpc>
              <a:spcBef>
                <a:spcPct val="25000"/>
              </a:spcBef>
            </a:pPr>
            <a:r>
              <a:rPr lang="en-US" altLang="ko-KR" dirty="0">
                <a:ea typeface="굴림" panose="020B0600000101010101" pitchFamily="34" charset="-127"/>
              </a:rPr>
              <a:t>Fairly contrived example of working set of N+1 on N frames</a:t>
            </a:r>
          </a:p>
          <a:p>
            <a:pPr lvl="1">
              <a:lnSpc>
                <a:spcPct val="80000"/>
              </a:lnSpc>
              <a:spcBef>
                <a:spcPct val="25000"/>
              </a:spcBef>
            </a:pPr>
            <a:endParaRPr lang="ko-KR" altLang="en-US" dirty="0">
              <a:ea typeface="굴림" panose="020B0600000101010101" pitchFamily="34" charset="-127"/>
            </a:endParaRPr>
          </a:p>
        </p:txBody>
      </p:sp>
      <p:grpSp>
        <p:nvGrpSpPr>
          <p:cNvPr id="779347" name="Group 83"/>
          <p:cNvGrpSpPr>
            <a:grpSpLocks/>
          </p:cNvGrpSpPr>
          <p:nvPr/>
        </p:nvGrpSpPr>
        <p:grpSpPr bwMode="auto">
          <a:xfrm>
            <a:off x="9699626" y="2486025"/>
            <a:ext cx="600075" cy="1476375"/>
            <a:chOff x="4950" y="2190"/>
            <a:chExt cx="378" cy="930"/>
          </a:xfrm>
        </p:grpSpPr>
        <p:sp>
          <p:nvSpPr>
            <p:cNvPr id="39086" name="Rectangle 84"/>
            <p:cNvSpPr>
              <a:spLocks noChangeArrowheads="1"/>
            </p:cNvSpPr>
            <p:nvPr/>
          </p:nvSpPr>
          <p:spPr bwMode="auto">
            <a:xfrm>
              <a:off x="4950" y="281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sp>
          <p:nvSpPr>
            <p:cNvPr id="39087" name="Rectangle 85"/>
            <p:cNvSpPr>
              <a:spLocks noChangeArrowheads="1"/>
            </p:cNvSpPr>
            <p:nvPr/>
          </p:nvSpPr>
          <p:spPr bwMode="auto">
            <a:xfrm>
              <a:off x="4950" y="250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88" name="Rectangle 86"/>
            <p:cNvSpPr>
              <a:spLocks noChangeArrowheads="1"/>
            </p:cNvSpPr>
            <p:nvPr/>
          </p:nvSpPr>
          <p:spPr bwMode="auto">
            <a:xfrm>
              <a:off x="4950" y="219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sp>
        <p:nvSpPr>
          <p:cNvPr id="38916" name="Rectangle 2"/>
          <p:cNvSpPr>
            <a:spLocks noGrp="1" noChangeArrowheads="1"/>
          </p:cNvSpPr>
          <p:nvPr>
            <p:ph type="title"/>
          </p:nvPr>
        </p:nvSpPr>
        <p:spPr/>
        <p:txBody>
          <a:bodyPr/>
          <a:lstStyle/>
          <a:p>
            <a:r>
              <a:rPr lang="en-US" altLang="ko-KR" dirty="0">
                <a:ea typeface="굴림" panose="020B0600000101010101" pitchFamily="34" charset="-127"/>
              </a:rPr>
              <a:t>Is LRU guaranteed to perform well?</a:t>
            </a:r>
          </a:p>
        </p:txBody>
      </p:sp>
      <p:grpSp>
        <p:nvGrpSpPr>
          <p:cNvPr id="779268" name="Group 4"/>
          <p:cNvGrpSpPr>
            <a:grpSpLocks/>
          </p:cNvGrpSpPr>
          <p:nvPr/>
        </p:nvGrpSpPr>
        <p:grpSpPr bwMode="auto">
          <a:xfrm>
            <a:off x="9109076" y="2486025"/>
            <a:ext cx="600075" cy="1476375"/>
            <a:chOff x="4950" y="2190"/>
            <a:chExt cx="378" cy="930"/>
          </a:xfrm>
        </p:grpSpPr>
        <p:sp>
          <p:nvSpPr>
            <p:cNvPr id="39083" name="Rectangle 5"/>
            <p:cNvSpPr>
              <a:spLocks noChangeArrowheads="1"/>
            </p:cNvSpPr>
            <p:nvPr/>
          </p:nvSpPr>
          <p:spPr bwMode="auto">
            <a:xfrm>
              <a:off x="4950" y="281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84" name="Rectangle 6"/>
            <p:cNvSpPr>
              <a:spLocks noChangeArrowheads="1"/>
            </p:cNvSpPr>
            <p:nvPr/>
          </p:nvSpPr>
          <p:spPr bwMode="auto">
            <a:xfrm>
              <a:off x="4950" y="250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39085" name="Rectangle 7"/>
            <p:cNvSpPr>
              <a:spLocks noChangeArrowheads="1"/>
            </p:cNvSpPr>
            <p:nvPr/>
          </p:nvSpPr>
          <p:spPr bwMode="auto">
            <a:xfrm>
              <a:off x="4950" y="219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9272" name="Group 8"/>
          <p:cNvGrpSpPr>
            <a:grpSpLocks/>
          </p:cNvGrpSpPr>
          <p:nvPr/>
        </p:nvGrpSpPr>
        <p:grpSpPr bwMode="auto">
          <a:xfrm>
            <a:off x="8510589" y="2486025"/>
            <a:ext cx="598487" cy="1476375"/>
            <a:chOff x="4573" y="2190"/>
            <a:chExt cx="377" cy="930"/>
          </a:xfrm>
        </p:grpSpPr>
        <p:sp>
          <p:nvSpPr>
            <p:cNvPr id="39080" name="Rectangle 9"/>
            <p:cNvSpPr>
              <a:spLocks noChangeArrowheads="1"/>
            </p:cNvSpPr>
            <p:nvPr/>
          </p:nvSpPr>
          <p:spPr bwMode="auto">
            <a:xfrm>
              <a:off x="4573" y="281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81" name="Rectangle 10"/>
            <p:cNvSpPr>
              <a:spLocks noChangeArrowheads="1"/>
            </p:cNvSpPr>
            <p:nvPr/>
          </p:nvSpPr>
          <p:spPr bwMode="auto">
            <a:xfrm>
              <a:off x="4573" y="2500"/>
              <a:ext cx="377"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82" name="Rectangle 11"/>
            <p:cNvSpPr>
              <a:spLocks noChangeArrowheads="1"/>
            </p:cNvSpPr>
            <p:nvPr/>
          </p:nvSpPr>
          <p:spPr bwMode="auto">
            <a:xfrm>
              <a:off x="4573" y="2190"/>
              <a:ext cx="377"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grpSp>
      <p:grpSp>
        <p:nvGrpSpPr>
          <p:cNvPr id="779276" name="Group 12"/>
          <p:cNvGrpSpPr>
            <a:grpSpLocks/>
          </p:cNvGrpSpPr>
          <p:nvPr/>
        </p:nvGrpSpPr>
        <p:grpSpPr bwMode="auto">
          <a:xfrm>
            <a:off x="7910514" y="2486025"/>
            <a:ext cx="600075" cy="1476375"/>
            <a:chOff x="4195" y="2190"/>
            <a:chExt cx="378" cy="930"/>
          </a:xfrm>
        </p:grpSpPr>
        <p:sp>
          <p:nvSpPr>
            <p:cNvPr id="39077" name="Rectangle 13"/>
            <p:cNvSpPr>
              <a:spLocks noChangeArrowheads="1"/>
            </p:cNvSpPr>
            <p:nvPr/>
          </p:nvSpPr>
          <p:spPr bwMode="auto">
            <a:xfrm>
              <a:off x="4195" y="281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39078" name="Rectangle 14"/>
            <p:cNvSpPr>
              <a:spLocks noChangeArrowheads="1"/>
            </p:cNvSpPr>
            <p:nvPr/>
          </p:nvSpPr>
          <p:spPr bwMode="auto">
            <a:xfrm>
              <a:off x="4195" y="250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79" name="Rectangle 15"/>
            <p:cNvSpPr>
              <a:spLocks noChangeArrowheads="1"/>
            </p:cNvSpPr>
            <p:nvPr/>
          </p:nvSpPr>
          <p:spPr bwMode="auto">
            <a:xfrm>
              <a:off x="4195" y="219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9280" name="Group 16"/>
          <p:cNvGrpSpPr>
            <a:grpSpLocks/>
          </p:cNvGrpSpPr>
          <p:nvPr/>
        </p:nvGrpSpPr>
        <p:grpSpPr bwMode="auto">
          <a:xfrm>
            <a:off x="7312025" y="2486025"/>
            <a:ext cx="598488" cy="1476375"/>
            <a:chOff x="3818" y="2190"/>
            <a:chExt cx="377" cy="930"/>
          </a:xfrm>
        </p:grpSpPr>
        <p:sp>
          <p:nvSpPr>
            <p:cNvPr id="39074" name="Rectangle 17"/>
            <p:cNvSpPr>
              <a:spLocks noChangeArrowheads="1"/>
            </p:cNvSpPr>
            <p:nvPr/>
          </p:nvSpPr>
          <p:spPr bwMode="auto">
            <a:xfrm>
              <a:off x="3818" y="2810"/>
              <a:ext cx="377"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75" name="Rectangle 18"/>
            <p:cNvSpPr>
              <a:spLocks noChangeArrowheads="1"/>
            </p:cNvSpPr>
            <p:nvPr/>
          </p:nvSpPr>
          <p:spPr bwMode="auto">
            <a:xfrm>
              <a:off x="3818" y="2500"/>
              <a:ext cx="377"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sp>
          <p:nvSpPr>
            <p:cNvPr id="39076" name="Rectangle 19"/>
            <p:cNvSpPr>
              <a:spLocks noChangeArrowheads="1"/>
            </p:cNvSpPr>
            <p:nvPr/>
          </p:nvSpPr>
          <p:spPr bwMode="auto">
            <a:xfrm>
              <a:off x="3818" y="2190"/>
              <a:ext cx="377"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9284" name="Group 20"/>
          <p:cNvGrpSpPr>
            <a:grpSpLocks/>
          </p:cNvGrpSpPr>
          <p:nvPr/>
        </p:nvGrpSpPr>
        <p:grpSpPr bwMode="auto">
          <a:xfrm>
            <a:off x="6711951" y="2486025"/>
            <a:ext cx="600075" cy="1476375"/>
            <a:chOff x="3440" y="2190"/>
            <a:chExt cx="378" cy="930"/>
          </a:xfrm>
        </p:grpSpPr>
        <p:sp>
          <p:nvSpPr>
            <p:cNvPr id="39071" name="Rectangle 21"/>
            <p:cNvSpPr>
              <a:spLocks noChangeArrowheads="1"/>
            </p:cNvSpPr>
            <p:nvPr/>
          </p:nvSpPr>
          <p:spPr bwMode="auto">
            <a:xfrm>
              <a:off x="3440" y="281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72" name="Rectangle 22"/>
            <p:cNvSpPr>
              <a:spLocks noChangeArrowheads="1"/>
            </p:cNvSpPr>
            <p:nvPr/>
          </p:nvSpPr>
          <p:spPr bwMode="auto">
            <a:xfrm>
              <a:off x="3440" y="250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73" name="Rectangle 23"/>
            <p:cNvSpPr>
              <a:spLocks noChangeArrowheads="1"/>
            </p:cNvSpPr>
            <p:nvPr/>
          </p:nvSpPr>
          <p:spPr bwMode="auto">
            <a:xfrm>
              <a:off x="3440" y="219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grpSp>
      <p:grpSp>
        <p:nvGrpSpPr>
          <p:cNvPr id="779288" name="Group 24"/>
          <p:cNvGrpSpPr>
            <a:grpSpLocks/>
          </p:cNvGrpSpPr>
          <p:nvPr/>
        </p:nvGrpSpPr>
        <p:grpSpPr bwMode="auto">
          <a:xfrm>
            <a:off x="6113464" y="2486025"/>
            <a:ext cx="598487" cy="1476375"/>
            <a:chOff x="3063" y="2190"/>
            <a:chExt cx="377" cy="930"/>
          </a:xfrm>
        </p:grpSpPr>
        <p:sp>
          <p:nvSpPr>
            <p:cNvPr id="39068" name="Rectangle 25"/>
            <p:cNvSpPr>
              <a:spLocks noChangeArrowheads="1"/>
            </p:cNvSpPr>
            <p:nvPr/>
          </p:nvSpPr>
          <p:spPr bwMode="auto">
            <a:xfrm>
              <a:off x="3063" y="2810"/>
              <a:ext cx="377"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39069" name="Rectangle 26"/>
            <p:cNvSpPr>
              <a:spLocks noChangeArrowheads="1"/>
            </p:cNvSpPr>
            <p:nvPr/>
          </p:nvSpPr>
          <p:spPr bwMode="auto">
            <a:xfrm>
              <a:off x="3063" y="250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70" name="Rectangle 27"/>
            <p:cNvSpPr>
              <a:spLocks noChangeArrowheads="1"/>
            </p:cNvSpPr>
            <p:nvPr/>
          </p:nvSpPr>
          <p:spPr bwMode="auto">
            <a:xfrm>
              <a:off x="3063" y="2190"/>
              <a:ext cx="377"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9292" name="Group 28"/>
          <p:cNvGrpSpPr>
            <a:grpSpLocks/>
          </p:cNvGrpSpPr>
          <p:nvPr/>
        </p:nvGrpSpPr>
        <p:grpSpPr bwMode="auto">
          <a:xfrm>
            <a:off x="5513389" y="2486025"/>
            <a:ext cx="600075" cy="1476375"/>
            <a:chOff x="2685" y="2190"/>
            <a:chExt cx="378" cy="930"/>
          </a:xfrm>
        </p:grpSpPr>
        <p:sp>
          <p:nvSpPr>
            <p:cNvPr id="39065" name="Rectangle 29"/>
            <p:cNvSpPr>
              <a:spLocks noChangeArrowheads="1"/>
            </p:cNvSpPr>
            <p:nvPr/>
          </p:nvSpPr>
          <p:spPr bwMode="auto">
            <a:xfrm>
              <a:off x="2685" y="281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66" name="Rectangle 30"/>
            <p:cNvSpPr>
              <a:spLocks noChangeArrowheads="1"/>
            </p:cNvSpPr>
            <p:nvPr/>
          </p:nvSpPr>
          <p:spPr bwMode="auto">
            <a:xfrm>
              <a:off x="2685" y="250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39067" name="Rectangle 31"/>
            <p:cNvSpPr>
              <a:spLocks noChangeArrowheads="1"/>
            </p:cNvSpPr>
            <p:nvPr/>
          </p:nvSpPr>
          <p:spPr bwMode="auto">
            <a:xfrm>
              <a:off x="2685" y="219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9296" name="Group 32"/>
          <p:cNvGrpSpPr>
            <a:grpSpLocks/>
          </p:cNvGrpSpPr>
          <p:nvPr/>
        </p:nvGrpSpPr>
        <p:grpSpPr bwMode="auto">
          <a:xfrm>
            <a:off x="4913314" y="2486025"/>
            <a:ext cx="600075" cy="1476375"/>
            <a:chOff x="2307" y="2190"/>
            <a:chExt cx="378" cy="930"/>
          </a:xfrm>
        </p:grpSpPr>
        <p:sp>
          <p:nvSpPr>
            <p:cNvPr id="39062" name="Rectangle 33"/>
            <p:cNvSpPr>
              <a:spLocks noChangeArrowheads="1"/>
            </p:cNvSpPr>
            <p:nvPr/>
          </p:nvSpPr>
          <p:spPr bwMode="auto">
            <a:xfrm>
              <a:off x="2307" y="281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63" name="Rectangle 34"/>
            <p:cNvSpPr>
              <a:spLocks noChangeArrowheads="1"/>
            </p:cNvSpPr>
            <p:nvPr/>
          </p:nvSpPr>
          <p:spPr bwMode="auto">
            <a:xfrm>
              <a:off x="2307" y="250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64" name="Rectangle 35"/>
            <p:cNvSpPr>
              <a:spLocks noChangeArrowheads="1"/>
            </p:cNvSpPr>
            <p:nvPr/>
          </p:nvSpPr>
          <p:spPr bwMode="auto">
            <a:xfrm>
              <a:off x="2307" y="219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grpSp>
      <p:grpSp>
        <p:nvGrpSpPr>
          <p:cNvPr id="779300" name="Group 36"/>
          <p:cNvGrpSpPr>
            <a:grpSpLocks/>
          </p:cNvGrpSpPr>
          <p:nvPr/>
        </p:nvGrpSpPr>
        <p:grpSpPr bwMode="auto">
          <a:xfrm>
            <a:off x="4314825" y="2486025"/>
            <a:ext cx="598488" cy="1476375"/>
            <a:chOff x="1930" y="2190"/>
            <a:chExt cx="377" cy="930"/>
          </a:xfrm>
        </p:grpSpPr>
        <p:sp>
          <p:nvSpPr>
            <p:cNvPr id="39059" name="Rectangle 37"/>
            <p:cNvSpPr>
              <a:spLocks noChangeArrowheads="1"/>
            </p:cNvSpPr>
            <p:nvPr/>
          </p:nvSpPr>
          <p:spPr bwMode="auto">
            <a:xfrm>
              <a:off x="1930" y="2810"/>
              <a:ext cx="377"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39060" name="Rectangle 38"/>
            <p:cNvSpPr>
              <a:spLocks noChangeArrowheads="1"/>
            </p:cNvSpPr>
            <p:nvPr/>
          </p:nvSpPr>
          <p:spPr bwMode="auto">
            <a:xfrm>
              <a:off x="1930" y="2500"/>
              <a:ext cx="377"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61" name="Rectangle 39"/>
            <p:cNvSpPr>
              <a:spLocks noChangeArrowheads="1"/>
            </p:cNvSpPr>
            <p:nvPr/>
          </p:nvSpPr>
          <p:spPr bwMode="auto">
            <a:xfrm>
              <a:off x="1930" y="219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9304" name="Group 40"/>
          <p:cNvGrpSpPr>
            <a:grpSpLocks/>
          </p:cNvGrpSpPr>
          <p:nvPr/>
        </p:nvGrpSpPr>
        <p:grpSpPr bwMode="auto">
          <a:xfrm>
            <a:off x="3714751" y="2486025"/>
            <a:ext cx="600075" cy="1476375"/>
            <a:chOff x="1552" y="2190"/>
            <a:chExt cx="378" cy="930"/>
          </a:xfrm>
        </p:grpSpPr>
        <p:sp>
          <p:nvSpPr>
            <p:cNvPr id="39056" name="Rectangle 41"/>
            <p:cNvSpPr>
              <a:spLocks noChangeArrowheads="1"/>
            </p:cNvSpPr>
            <p:nvPr/>
          </p:nvSpPr>
          <p:spPr bwMode="auto">
            <a:xfrm>
              <a:off x="1552" y="2810"/>
              <a:ext cx="378"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57" name="Rectangle 42"/>
            <p:cNvSpPr>
              <a:spLocks noChangeArrowheads="1"/>
            </p:cNvSpPr>
            <p:nvPr/>
          </p:nvSpPr>
          <p:spPr bwMode="auto">
            <a:xfrm>
              <a:off x="1552" y="250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39058" name="Rectangle 43"/>
            <p:cNvSpPr>
              <a:spLocks noChangeArrowheads="1"/>
            </p:cNvSpPr>
            <p:nvPr/>
          </p:nvSpPr>
          <p:spPr bwMode="auto">
            <a:xfrm>
              <a:off x="1552"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9308" name="Group 44"/>
          <p:cNvGrpSpPr>
            <a:grpSpLocks/>
          </p:cNvGrpSpPr>
          <p:nvPr/>
        </p:nvGrpSpPr>
        <p:grpSpPr bwMode="auto">
          <a:xfrm>
            <a:off x="3116264" y="2486025"/>
            <a:ext cx="598487" cy="1476375"/>
            <a:chOff x="1117" y="1948"/>
            <a:chExt cx="377" cy="930"/>
          </a:xfrm>
        </p:grpSpPr>
        <p:sp>
          <p:nvSpPr>
            <p:cNvPr id="39053" name="Rectangle 45"/>
            <p:cNvSpPr>
              <a:spLocks noChangeArrowheads="1"/>
            </p:cNvSpPr>
            <p:nvPr/>
          </p:nvSpPr>
          <p:spPr bwMode="auto">
            <a:xfrm>
              <a:off x="1117" y="2568"/>
              <a:ext cx="37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54" name="Rectangle 46"/>
            <p:cNvSpPr>
              <a:spLocks noChangeArrowheads="1"/>
            </p:cNvSpPr>
            <p:nvPr/>
          </p:nvSpPr>
          <p:spPr bwMode="auto">
            <a:xfrm>
              <a:off x="1117" y="2258"/>
              <a:ext cx="37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55" name="Rectangle 47"/>
            <p:cNvSpPr>
              <a:spLocks noChangeArrowheads="1"/>
            </p:cNvSpPr>
            <p:nvPr/>
          </p:nvSpPr>
          <p:spPr bwMode="auto">
            <a:xfrm>
              <a:off x="1117" y="1948"/>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grpSp>
      <p:sp>
        <p:nvSpPr>
          <p:cNvPr id="779312" name="Rectangle 48"/>
          <p:cNvSpPr>
            <a:spLocks noChangeArrowheads="1"/>
          </p:cNvSpPr>
          <p:nvPr/>
        </p:nvSpPr>
        <p:spPr bwMode="auto">
          <a:xfrm>
            <a:off x="9109076" y="1755774"/>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779313" name="Rectangle 49"/>
          <p:cNvSpPr>
            <a:spLocks noChangeArrowheads="1"/>
          </p:cNvSpPr>
          <p:nvPr/>
        </p:nvSpPr>
        <p:spPr bwMode="auto">
          <a:xfrm>
            <a:off x="8510589" y="1755774"/>
            <a:ext cx="598487" cy="730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779314" name="Rectangle 50"/>
          <p:cNvSpPr>
            <a:spLocks noChangeArrowheads="1"/>
          </p:cNvSpPr>
          <p:nvPr/>
        </p:nvSpPr>
        <p:spPr bwMode="auto">
          <a:xfrm>
            <a:off x="7910514" y="1755774"/>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779315" name="Rectangle 51"/>
          <p:cNvSpPr>
            <a:spLocks noChangeArrowheads="1"/>
          </p:cNvSpPr>
          <p:nvPr/>
        </p:nvSpPr>
        <p:spPr bwMode="auto">
          <a:xfrm>
            <a:off x="7312025" y="1755774"/>
            <a:ext cx="598488" cy="730250"/>
          </a:xfrm>
          <a:prstGeom prst="rect">
            <a:avLst/>
          </a:prstGeom>
          <a:noFill/>
          <a:ln>
            <a:noFill/>
          </a:ln>
          <a:effectLst/>
          <a:extLst>
            <a:ext uri="{909E8E84-426E-40dd-AFC4-6F175D3DCCD1}">
              <a14:hiddenFill xmlns:a14="http://schemas.microsoft.com/office/drawing/2010/main" xmlns="">
                <a:solidFill>
                  <a:srgbClr val="FFFF00"/>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sp>
        <p:nvSpPr>
          <p:cNvPr id="779316" name="Rectangle 52"/>
          <p:cNvSpPr>
            <a:spLocks noChangeArrowheads="1"/>
          </p:cNvSpPr>
          <p:nvPr/>
        </p:nvSpPr>
        <p:spPr bwMode="auto">
          <a:xfrm>
            <a:off x="6711951" y="1755774"/>
            <a:ext cx="600075" cy="730250"/>
          </a:xfrm>
          <a:prstGeom prst="rect">
            <a:avLst/>
          </a:prstGeom>
          <a:noFill/>
          <a:ln>
            <a:noFill/>
          </a:ln>
          <a:effectLst/>
          <a:extLst>
            <a:ext uri="{909E8E84-426E-40dd-AFC4-6F175D3DCCD1}">
              <a14:hiddenFill xmlns:a14="http://schemas.microsoft.com/office/drawing/2010/main" xmlns="">
                <a:solidFill>
                  <a:srgbClr val="99FF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779317" name="Rectangle 53"/>
          <p:cNvSpPr>
            <a:spLocks noChangeArrowheads="1"/>
          </p:cNvSpPr>
          <p:nvPr/>
        </p:nvSpPr>
        <p:spPr bwMode="auto">
          <a:xfrm>
            <a:off x="6113464" y="1755774"/>
            <a:ext cx="598487" cy="730250"/>
          </a:xfrm>
          <a:prstGeom prst="rect">
            <a:avLst/>
          </a:prstGeom>
          <a:noFill/>
          <a:ln>
            <a:noFill/>
          </a:ln>
          <a:effectLst/>
          <a:extLst>
            <a:ext uri="{909E8E84-426E-40dd-AFC4-6F175D3DCCD1}">
              <a14:hiddenFill xmlns:a14="http://schemas.microsoft.com/office/drawing/2010/main" xmlns="">
                <a:solidFill>
                  <a:srgbClr val="FFFF00"/>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779318" name="Rectangle 54"/>
          <p:cNvSpPr>
            <a:spLocks noChangeArrowheads="1"/>
          </p:cNvSpPr>
          <p:nvPr/>
        </p:nvSpPr>
        <p:spPr bwMode="auto">
          <a:xfrm>
            <a:off x="5513389" y="1755774"/>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779319" name="Rectangle 55"/>
          <p:cNvSpPr>
            <a:spLocks noChangeArrowheads="1"/>
          </p:cNvSpPr>
          <p:nvPr/>
        </p:nvSpPr>
        <p:spPr bwMode="auto">
          <a:xfrm>
            <a:off x="4913314" y="1755774"/>
            <a:ext cx="600075" cy="730250"/>
          </a:xfrm>
          <a:prstGeom prst="rect">
            <a:avLst/>
          </a:prstGeom>
          <a:noFill/>
          <a:ln>
            <a:noFill/>
          </a:ln>
          <a:effectLst/>
          <a:extLst>
            <a:ext uri="{909E8E84-426E-40dd-AFC4-6F175D3DCCD1}">
              <a14:hiddenFill xmlns:a14="http://schemas.microsoft.com/office/drawing/2010/main" xmlns="">
                <a:solidFill>
                  <a:srgbClr val="99FF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sp>
        <p:nvSpPr>
          <p:cNvPr id="779320" name="Rectangle 56"/>
          <p:cNvSpPr>
            <a:spLocks noChangeArrowheads="1"/>
          </p:cNvSpPr>
          <p:nvPr/>
        </p:nvSpPr>
        <p:spPr bwMode="auto">
          <a:xfrm>
            <a:off x="4314825" y="1755774"/>
            <a:ext cx="598488" cy="730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779321" name="Rectangle 57"/>
          <p:cNvSpPr>
            <a:spLocks noChangeArrowheads="1"/>
          </p:cNvSpPr>
          <p:nvPr/>
        </p:nvSpPr>
        <p:spPr bwMode="auto">
          <a:xfrm>
            <a:off x="3714751" y="1755774"/>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779322" name="Rectangle 58"/>
          <p:cNvSpPr>
            <a:spLocks noChangeArrowheads="1"/>
          </p:cNvSpPr>
          <p:nvPr/>
        </p:nvSpPr>
        <p:spPr bwMode="auto">
          <a:xfrm>
            <a:off x="3116264" y="1755774"/>
            <a:ext cx="598487" cy="730250"/>
          </a:xfrm>
          <a:prstGeom prst="rect">
            <a:avLst/>
          </a:prstGeom>
          <a:noFill/>
          <a:ln>
            <a:noFill/>
          </a:ln>
          <a:effectLst/>
          <a:extLst>
            <a:ext uri="{909E8E84-426E-40dd-AFC4-6F175D3DCCD1}">
              <a14:hiddenFill xmlns:a14="http://schemas.microsoft.com/office/drawing/2010/main" xmlns="">
                <a:solidFill>
                  <a:srgbClr val="99FF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779351" name="Rectangle 87"/>
          <p:cNvSpPr>
            <a:spLocks noChangeArrowheads="1"/>
          </p:cNvSpPr>
          <p:nvPr/>
        </p:nvSpPr>
        <p:spPr bwMode="auto">
          <a:xfrm>
            <a:off x="9725026" y="1755774"/>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grpSp>
        <p:nvGrpSpPr>
          <p:cNvPr id="779354" name="Group 90"/>
          <p:cNvGrpSpPr>
            <a:grpSpLocks/>
          </p:cNvGrpSpPr>
          <p:nvPr/>
        </p:nvGrpSpPr>
        <p:grpSpPr bwMode="auto">
          <a:xfrm>
            <a:off x="2105025" y="1755775"/>
            <a:ext cx="8204200" cy="2206625"/>
            <a:chOff x="240" y="1440"/>
            <a:chExt cx="5168" cy="1390"/>
          </a:xfrm>
        </p:grpSpPr>
        <p:sp>
          <p:nvSpPr>
            <p:cNvPr id="39028" name="Rectangle 60"/>
            <p:cNvSpPr>
              <a:spLocks noChangeArrowheads="1"/>
            </p:cNvSpPr>
            <p:nvPr/>
          </p:nvSpPr>
          <p:spPr bwMode="auto">
            <a:xfrm>
              <a:off x="240" y="2520"/>
              <a:ext cx="63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3</a:t>
              </a:r>
            </a:p>
          </p:txBody>
        </p:sp>
        <p:sp>
          <p:nvSpPr>
            <p:cNvPr id="39029" name="Rectangle 61"/>
            <p:cNvSpPr>
              <a:spLocks noChangeArrowheads="1"/>
            </p:cNvSpPr>
            <p:nvPr/>
          </p:nvSpPr>
          <p:spPr bwMode="auto">
            <a:xfrm>
              <a:off x="240" y="2210"/>
              <a:ext cx="63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2</a:t>
              </a:r>
            </a:p>
          </p:txBody>
        </p:sp>
        <p:sp>
          <p:nvSpPr>
            <p:cNvPr id="39030" name="Rectangle 62"/>
            <p:cNvSpPr>
              <a:spLocks noChangeArrowheads="1"/>
            </p:cNvSpPr>
            <p:nvPr/>
          </p:nvSpPr>
          <p:spPr bwMode="auto">
            <a:xfrm>
              <a:off x="240" y="1900"/>
              <a:ext cx="63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1</a:t>
              </a:r>
            </a:p>
          </p:txBody>
        </p:sp>
        <p:sp>
          <p:nvSpPr>
            <p:cNvPr id="39031" name="Rectangle 63"/>
            <p:cNvSpPr>
              <a:spLocks noChangeArrowheads="1"/>
            </p:cNvSpPr>
            <p:nvPr/>
          </p:nvSpPr>
          <p:spPr bwMode="auto">
            <a:xfrm>
              <a:off x="240" y="1440"/>
              <a:ext cx="637" cy="46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90000"/>
                </a:lnSpc>
                <a:spcBef>
                  <a:spcPct val="30000"/>
                </a:spcBef>
              </a:pPr>
              <a:r>
                <a:rPr lang="en-US" altLang="ko-KR" sz="2400" b="0" dirty="0">
                  <a:latin typeface="Gill Sans" charset="0"/>
                  <a:ea typeface="Gill Sans" charset="0"/>
                  <a:cs typeface="Gill Sans" charset="0"/>
                </a:rPr>
                <a:t>Ref:</a:t>
              </a:r>
            </a:p>
            <a:p>
              <a:pPr algn="l">
                <a:lnSpc>
                  <a:spcPct val="50000"/>
                </a:lnSpc>
                <a:spcBef>
                  <a:spcPct val="30000"/>
                </a:spcBef>
              </a:pPr>
              <a:r>
                <a:rPr lang="en-US" altLang="ko-KR" sz="2400" b="0" dirty="0">
                  <a:latin typeface="Gill Sans" charset="0"/>
                  <a:ea typeface="Gill Sans" charset="0"/>
                  <a:cs typeface="Gill Sans" charset="0"/>
                </a:rPr>
                <a:t>Page:</a:t>
              </a:r>
            </a:p>
          </p:txBody>
        </p:sp>
        <p:sp>
          <p:nvSpPr>
            <p:cNvPr id="39032" name="Line 65"/>
            <p:cNvSpPr>
              <a:spLocks noChangeShapeType="1"/>
            </p:cNvSpPr>
            <p:nvPr/>
          </p:nvSpPr>
          <p:spPr bwMode="auto">
            <a:xfrm>
              <a:off x="240" y="1900"/>
              <a:ext cx="5168" cy="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nvGrpSpPr>
            <p:cNvPr id="39033" name="Group 89"/>
            <p:cNvGrpSpPr>
              <a:grpSpLocks/>
            </p:cNvGrpSpPr>
            <p:nvPr/>
          </p:nvGrpSpPr>
          <p:grpSpPr bwMode="auto">
            <a:xfrm>
              <a:off x="240" y="2210"/>
              <a:ext cx="5161" cy="310"/>
              <a:chOff x="240" y="2210"/>
              <a:chExt cx="4790" cy="310"/>
            </a:xfrm>
          </p:grpSpPr>
          <p:sp>
            <p:nvSpPr>
              <p:cNvPr id="39051" name="Line 66"/>
              <p:cNvSpPr>
                <a:spLocks noChangeShapeType="1"/>
              </p:cNvSpPr>
              <p:nvPr/>
            </p:nvSpPr>
            <p:spPr bwMode="auto">
              <a:xfrm>
                <a:off x="240" y="2210"/>
                <a:ext cx="47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52" name="Line 67"/>
              <p:cNvSpPr>
                <a:spLocks noChangeShapeType="1"/>
              </p:cNvSpPr>
              <p:nvPr/>
            </p:nvSpPr>
            <p:spPr bwMode="auto">
              <a:xfrm>
                <a:off x="240" y="2520"/>
                <a:ext cx="47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sp>
          <p:nvSpPr>
            <p:cNvPr id="39034" name="Line 69"/>
            <p:cNvSpPr>
              <a:spLocks noChangeShapeType="1"/>
            </p:cNvSpPr>
            <p:nvPr/>
          </p:nvSpPr>
          <p:spPr bwMode="auto">
            <a:xfrm>
              <a:off x="240" y="1440"/>
              <a:ext cx="0" cy="139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35" name="Line 70"/>
            <p:cNvSpPr>
              <a:spLocks noChangeShapeType="1"/>
            </p:cNvSpPr>
            <p:nvPr/>
          </p:nvSpPr>
          <p:spPr bwMode="auto">
            <a:xfrm>
              <a:off x="877" y="1440"/>
              <a:ext cx="0" cy="139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36" name="Line 71"/>
            <p:cNvSpPr>
              <a:spLocks noChangeShapeType="1"/>
            </p:cNvSpPr>
            <p:nvPr/>
          </p:nvSpPr>
          <p:spPr bwMode="auto">
            <a:xfrm>
              <a:off x="1254"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37" name="Line 72"/>
            <p:cNvSpPr>
              <a:spLocks noChangeShapeType="1"/>
            </p:cNvSpPr>
            <p:nvPr/>
          </p:nvSpPr>
          <p:spPr bwMode="auto">
            <a:xfrm>
              <a:off x="1632"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38" name="Line 73"/>
            <p:cNvSpPr>
              <a:spLocks noChangeShapeType="1"/>
            </p:cNvSpPr>
            <p:nvPr/>
          </p:nvSpPr>
          <p:spPr bwMode="auto">
            <a:xfrm>
              <a:off x="2009"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39" name="Line 74"/>
            <p:cNvSpPr>
              <a:spLocks noChangeShapeType="1"/>
            </p:cNvSpPr>
            <p:nvPr/>
          </p:nvSpPr>
          <p:spPr bwMode="auto">
            <a:xfrm>
              <a:off x="2387"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40" name="Line 75"/>
            <p:cNvSpPr>
              <a:spLocks noChangeShapeType="1"/>
            </p:cNvSpPr>
            <p:nvPr/>
          </p:nvSpPr>
          <p:spPr bwMode="auto">
            <a:xfrm>
              <a:off x="2765"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41" name="Line 76"/>
            <p:cNvSpPr>
              <a:spLocks noChangeShapeType="1"/>
            </p:cNvSpPr>
            <p:nvPr/>
          </p:nvSpPr>
          <p:spPr bwMode="auto">
            <a:xfrm>
              <a:off x="3142"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42" name="Line 77"/>
            <p:cNvSpPr>
              <a:spLocks noChangeShapeType="1"/>
            </p:cNvSpPr>
            <p:nvPr/>
          </p:nvSpPr>
          <p:spPr bwMode="auto">
            <a:xfrm>
              <a:off x="3520"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43" name="Line 78"/>
            <p:cNvSpPr>
              <a:spLocks noChangeShapeType="1"/>
            </p:cNvSpPr>
            <p:nvPr/>
          </p:nvSpPr>
          <p:spPr bwMode="auto">
            <a:xfrm>
              <a:off x="3897"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44" name="Line 79"/>
            <p:cNvSpPr>
              <a:spLocks noChangeShapeType="1"/>
            </p:cNvSpPr>
            <p:nvPr/>
          </p:nvSpPr>
          <p:spPr bwMode="auto">
            <a:xfrm>
              <a:off x="4275"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45" name="Line 80"/>
            <p:cNvSpPr>
              <a:spLocks noChangeShapeType="1"/>
            </p:cNvSpPr>
            <p:nvPr/>
          </p:nvSpPr>
          <p:spPr bwMode="auto">
            <a:xfrm>
              <a:off x="4652"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nvGrpSpPr>
            <p:cNvPr id="39046" name="Group 82"/>
            <p:cNvGrpSpPr>
              <a:grpSpLocks/>
            </p:cNvGrpSpPr>
            <p:nvPr/>
          </p:nvGrpSpPr>
          <p:grpSpPr bwMode="auto">
            <a:xfrm>
              <a:off x="240" y="1440"/>
              <a:ext cx="5160" cy="1390"/>
              <a:chOff x="240" y="1440"/>
              <a:chExt cx="4790" cy="1390"/>
            </a:xfrm>
          </p:grpSpPr>
          <p:sp>
            <p:nvSpPr>
              <p:cNvPr id="39048" name="Line 64"/>
              <p:cNvSpPr>
                <a:spLocks noChangeShapeType="1"/>
              </p:cNvSpPr>
              <p:nvPr/>
            </p:nvSpPr>
            <p:spPr bwMode="auto">
              <a:xfrm>
                <a:off x="240" y="1440"/>
                <a:ext cx="479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49" name="Line 68"/>
              <p:cNvSpPr>
                <a:spLocks noChangeShapeType="1"/>
              </p:cNvSpPr>
              <p:nvPr/>
            </p:nvSpPr>
            <p:spPr bwMode="auto">
              <a:xfrm>
                <a:off x="240" y="2830"/>
                <a:ext cx="479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50" name="Line 81"/>
              <p:cNvSpPr>
                <a:spLocks noChangeShapeType="1"/>
              </p:cNvSpPr>
              <p:nvPr/>
            </p:nvSpPr>
            <p:spPr bwMode="auto">
              <a:xfrm>
                <a:off x="5030" y="1440"/>
                <a:ext cx="0" cy="139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sp>
          <p:nvSpPr>
            <p:cNvPr id="39047" name="Line 88"/>
            <p:cNvSpPr>
              <a:spLocks noChangeShapeType="1"/>
            </p:cNvSpPr>
            <p:nvPr/>
          </p:nvSpPr>
          <p:spPr bwMode="auto">
            <a:xfrm>
              <a:off x="5024"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spTree>
    <p:extLst>
      <p:ext uri="{BB962C8B-B14F-4D97-AF65-F5344CB8AC3E}">
        <p14:creationId xmlns:p14="http://schemas.microsoft.com/office/powerpoint/2010/main" val="1365833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92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9267">
                                            <p:txEl>
                                              <p:pRg st="1" end="1"/>
                                            </p:txEl>
                                          </p:spTgt>
                                        </p:tgtEl>
                                        <p:attrNameLst>
                                          <p:attrName>style.visibility</p:attrName>
                                        </p:attrNameLst>
                                      </p:cBhvr>
                                      <p:to>
                                        <p:strVal val="visible"/>
                                      </p:to>
                                    </p:set>
                                  </p:childTnLst>
                                </p:cTn>
                              </p:par>
                              <p:par>
                                <p:cTn id="11" presetID="2" presetClass="entr" presetSubtype="2" fill="hold" nodeType="withEffect">
                                  <p:stCondLst>
                                    <p:cond delay="0"/>
                                  </p:stCondLst>
                                  <p:childTnLst>
                                    <p:set>
                                      <p:cBhvr>
                                        <p:cTn id="12" dur="1" fill="hold">
                                          <p:stCondLst>
                                            <p:cond delay="0"/>
                                          </p:stCondLst>
                                        </p:cTn>
                                        <p:tgtEl>
                                          <p:spTgt spid="779354"/>
                                        </p:tgtEl>
                                        <p:attrNameLst>
                                          <p:attrName>style.visibility</p:attrName>
                                        </p:attrNameLst>
                                      </p:cBhvr>
                                      <p:to>
                                        <p:strVal val="visible"/>
                                      </p:to>
                                    </p:set>
                                    <p:anim calcmode="lin" valueType="num">
                                      <p:cBhvr additive="base">
                                        <p:cTn id="13" dur="500" fill="hold"/>
                                        <p:tgtEl>
                                          <p:spTgt spid="779354"/>
                                        </p:tgtEl>
                                        <p:attrNameLst>
                                          <p:attrName>ppt_x</p:attrName>
                                        </p:attrNameLst>
                                      </p:cBhvr>
                                      <p:tavLst>
                                        <p:tav tm="0">
                                          <p:val>
                                            <p:strVal val="1+#ppt_w/2"/>
                                          </p:val>
                                        </p:tav>
                                        <p:tav tm="100000">
                                          <p:val>
                                            <p:strVal val="#ppt_x"/>
                                          </p:val>
                                        </p:tav>
                                      </p:tavLst>
                                    </p:anim>
                                    <p:anim calcmode="lin" valueType="num">
                                      <p:cBhvr additive="base">
                                        <p:cTn id="14" dur="500" fill="hold"/>
                                        <p:tgtEl>
                                          <p:spTgt spid="77935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7932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7930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7932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7930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7932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77930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7931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77929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79318"/>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779292"/>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79317"/>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779288"/>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79316"/>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779284"/>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779315"/>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779280"/>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79314"/>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nodeType="clickEffect">
                                  <p:stCondLst>
                                    <p:cond delay="0"/>
                                  </p:stCondLst>
                                  <p:childTnLst>
                                    <p:set>
                                      <p:cBhvr>
                                        <p:cTn id="86" dur="1" fill="hold">
                                          <p:stCondLst>
                                            <p:cond delay="0"/>
                                          </p:stCondLst>
                                        </p:cTn>
                                        <p:tgtEl>
                                          <p:spTgt spid="779276"/>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779313"/>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nodeType="clickEffect">
                                  <p:stCondLst>
                                    <p:cond delay="0"/>
                                  </p:stCondLst>
                                  <p:childTnLst>
                                    <p:set>
                                      <p:cBhvr>
                                        <p:cTn id="94" dur="1" fill="hold">
                                          <p:stCondLst>
                                            <p:cond delay="0"/>
                                          </p:stCondLst>
                                        </p:cTn>
                                        <p:tgtEl>
                                          <p:spTgt spid="779272"/>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779312"/>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nodeType="clickEffect">
                                  <p:stCondLst>
                                    <p:cond delay="0"/>
                                  </p:stCondLst>
                                  <p:childTnLst>
                                    <p:set>
                                      <p:cBhvr>
                                        <p:cTn id="102" dur="1" fill="hold">
                                          <p:stCondLst>
                                            <p:cond delay="0"/>
                                          </p:stCondLst>
                                        </p:cTn>
                                        <p:tgtEl>
                                          <p:spTgt spid="779268"/>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779351"/>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nodeType="clickEffect">
                                  <p:stCondLst>
                                    <p:cond delay="0"/>
                                  </p:stCondLst>
                                  <p:childTnLst>
                                    <p:set>
                                      <p:cBhvr>
                                        <p:cTn id="110" dur="1" fill="hold">
                                          <p:stCondLst>
                                            <p:cond delay="0"/>
                                          </p:stCondLst>
                                        </p:cTn>
                                        <p:tgtEl>
                                          <p:spTgt spid="779347"/>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79267">
                                            <p:txEl>
                                              <p:pRg st="9" end="9"/>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7792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9267" grpId="0" build="p"/>
      <p:bldP spid="779312" grpId="0"/>
      <p:bldP spid="779313" grpId="0"/>
      <p:bldP spid="779314" grpId="0"/>
      <p:bldP spid="779315" grpId="0"/>
      <p:bldP spid="779316" grpId="0"/>
      <p:bldP spid="779317" grpId="0"/>
      <p:bldP spid="779318" grpId="0"/>
      <p:bldP spid="779319" grpId="0"/>
      <p:bldP spid="779320" grpId="0"/>
      <p:bldP spid="779321" grpId="0"/>
      <p:bldP spid="779322" grpId="0"/>
      <p:bldP spid="779351" grpId="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9267" name="Rectangle 3"/>
          <p:cNvSpPr>
            <a:spLocks noGrp="1" noChangeArrowheads="1"/>
          </p:cNvSpPr>
          <p:nvPr>
            <p:ph type="body" idx="1"/>
          </p:nvPr>
        </p:nvSpPr>
        <p:spPr>
          <a:xfrm>
            <a:off x="762000" y="685800"/>
            <a:ext cx="10439400" cy="3810000"/>
          </a:xfrm>
        </p:spPr>
        <p:txBody>
          <a:bodyPr/>
          <a:lstStyle/>
          <a:p>
            <a:pPr>
              <a:lnSpc>
                <a:spcPct val="80000"/>
              </a:lnSpc>
              <a:spcBef>
                <a:spcPct val="25000"/>
              </a:spcBef>
            </a:pPr>
            <a:r>
              <a:rPr lang="en-US" altLang="ko-KR" dirty="0">
                <a:ea typeface="굴림" panose="020B0600000101010101" pitchFamily="34" charset="-127"/>
              </a:rPr>
              <a:t>Consider the following: A B C D A B C D A B C D</a:t>
            </a:r>
          </a:p>
          <a:p>
            <a:pPr>
              <a:lnSpc>
                <a:spcPct val="80000"/>
              </a:lnSpc>
              <a:spcBef>
                <a:spcPct val="25000"/>
              </a:spcBef>
            </a:pPr>
            <a:r>
              <a:rPr lang="en-US" altLang="ko-KR" dirty="0">
                <a:ea typeface="굴림" panose="020B0600000101010101" pitchFamily="34" charset="-127"/>
              </a:rPr>
              <a:t>LRU Performs as follows (same as FIFO here):</a:t>
            </a:r>
          </a:p>
          <a:p>
            <a:pPr>
              <a:lnSpc>
                <a:spcPct val="80000"/>
              </a:lnSpc>
              <a:spcBef>
                <a:spcPct val="25000"/>
              </a:spcBef>
            </a:pPr>
            <a:endParaRPr lang="en-US" altLang="ko-KR" dirty="0">
              <a:ea typeface="굴림" panose="020B0600000101010101" pitchFamily="34" charset="-127"/>
            </a:endParaRPr>
          </a:p>
          <a:p>
            <a:pPr>
              <a:lnSpc>
                <a:spcPct val="80000"/>
              </a:lnSpc>
              <a:spcBef>
                <a:spcPct val="25000"/>
              </a:spcBef>
            </a:pPr>
            <a:endParaRPr lang="en-US" altLang="ko-KR" dirty="0">
              <a:ea typeface="굴림" panose="020B0600000101010101" pitchFamily="34" charset="-127"/>
            </a:endParaRPr>
          </a:p>
          <a:p>
            <a:pPr>
              <a:lnSpc>
                <a:spcPct val="80000"/>
              </a:lnSpc>
              <a:spcBef>
                <a:spcPct val="25000"/>
              </a:spcBef>
            </a:pPr>
            <a:endParaRPr lang="en-US" altLang="ko-KR" dirty="0">
              <a:ea typeface="굴림" panose="020B0600000101010101" pitchFamily="34" charset="-127"/>
            </a:endParaRPr>
          </a:p>
          <a:p>
            <a:pPr>
              <a:lnSpc>
                <a:spcPct val="80000"/>
              </a:lnSpc>
              <a:spcBef>
                <a:spcPct val="25000"/>
              </a:spcBef>
            </a:pPr>
            <a:endParaRPr lang="en-US" altLang="ko-KR" dirty="0">
              <a:ea typeface="굴림" panose="020B0600000101010101" pitchFamily="34" charset="-127"/>
            </a:endParaRPr>
          </a:p>
          <a:p>
            <a:pPr>
              <a:lnSpc>
                <a:spcPct val="80000"/>
              </a:lnSpc>
              <a:spcBef>
                <a:spcPct val="25000"/>
              </a:spcBef>
            </a:pPr>
            <a:endParaRPr lang="en-US" altLang="ko-KR" dirty="0">
              <a:ea typeface="굴림" panose="020B0600000101010101" pitchFamily="34" charset="-127"/>
            </a:endParaRPr>
          </a:p>
          <a:p>
            <a:pPr>
              <a:lnSpc>
                <a:spcPct val="80000"/>
              </a:lnSpc>
              <a:spcBef>
                <a:spcPct val="25000"/>
              </a:spcBef>
            </a:pPr>
            <a:endParaRPr lang="en-US" altLang="ko-KR" dirty="0">
              <a:ea typeface="굴림" panose="020B0600000101010101" pitchFamily="34" charset="-127"/>
            </a:endParaRPr>
          </a:p>
          <a:p>
            <a:pPr lvl="1">
              <a:lnSpc>
                <a:spcPct val="80000"/>
              </a:lnSpc>
              <a:spcBef>
                <a:spcPct val="25000"/>
              </a:spcBef>
            </a:pPr>
            <a:r>
              <a:rPr lang="en-US" altLang="ko-KR" dirty="0">
                <a:ea typeface="굴림" panose="020B0600000101010101" pitchFamily="34" charset="-127"/>
              </a:rPr>
              <a:t>Every reference is a page fault!</a:t>
            </a:r>
          </a:p>
          <a:p>
            <a:pPr>
              <a:lnSpc>
                <a:spcPct val="80000"/>
              </a:lnSpc>
              <a:spcBef>
                <a:spcPct val="25000"/>
              </a:spcBef>
            </a:pPr>
            <a:r>
              <a:rPr lang="en-US" altLang="ko-KR" dirty="0">
                <a:ea typeface="굴림" panose="020B0600000101010101" pitchFamily="34" charset="-127"/>
              </a:rPr>
              <a:t>MIN Does much better:</a:t>
            </a:r>
          </a:p>
          <a:p>
            <a:pPr lvl="1">
              <a:lnSpc>
                <a:spcPct val="80000"/>
              </a:lnSpc>
              <a:spcBef>
                <a:spcPct val="25000"/>
              </a:spcBef>
            </a:pPr>
            <a:endParaRPr lang="ko-KR" altLang="en-US" dirty="0">
              <a:ea typeface="굴림" panose="020B0600000101010101" pitchFamily="34" charset="-127"/>
            </a:endParaRPr>
          </a:p>
        </p:txBody>
      </p:sp>
      <p:grpSp>
        <p:nvGrpSpPr>
          <p:cNvPr id="779347" name="Group 83"/>
          <p:cNvGrpSpPr>
            <a:grpSpLocks/>
          </p:cNvGrpSpPr>
          <p:nvPr/>
        </p:nvGrpSpPr>
        <p:grpSpPr bwMode="auto">
          <a:xfrm>
            <a:off x="8899526" y="2178051"/>
            <a:ext cx="600075" cy="1476375"/>
            <a:chOff x="4950" y="2190"/>
            <a:chExt cx="378" cy="930"/>
          </a:xfrm>
        </p:grpSpPr>
        <p:sp>
          <p:nvSpPr>
            <p:cNvPr id="39086" name="Rectangle 84"/>
            <p:cNvSpPr>
              <a:spLocks noChangeArrowheads="1"/>
            </p:cNvSpPr>
            <p:nvPr/>
          </p:nvSpPr>
          <p:spPr bwMode="auto">
            <a:xfrm>
              <a:off x="4950" y="281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sp>
          <p:nvSpPr>
            <p:cNvPr id="39087" name="Rectangle 85"/>
            <p:cNvSpPr>
              <a:spLocks noChangeArrowheads="1"/>
            </p:cNvSpPr>
            <p:nvPr/>
          </p:nvSpPr>
          <p:spPr bwMode="auto">
            <a:xfrm>
              <a:off x="4950" y="250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88" name="Rectangle 86"/>
            <p:cNvSpPr>
              <a:spLocks noChangeArrowheads="1"/>
            </p:cNvSpPr>
            <p:nvPr/>
          </p:nvSpPr>
          <p:spPr bwMode="auto">
            <a:xfrm>
              <a:off x="4950" y="219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sp>
        <p:nvSpPr>
          <p:cNvPr id="38916" name="Rectangle 2"/>
          <p:cNvSpPr>
            <a:spLocks noGrp="1" noChangeArrowheads="1"/>
          </p:cNvSpPr>
          <p:nvPr>
            <p:ph type="title"/>
          </p:nvPr>
        </p:nvSpPr>
        <p:spPr/>
        <p:txBody>
          <a:bodyPr/>
          <a:lstStyle/>
          <a:p>
            <a:r>
              <a:rPr lang="en-US" altLang="ko-KR">
                <a:ea typeface="굴림" panose="020B0600000101010101" pitchFamily="34" charset="-127"/>
              </a:rPr>
              <a:t>When will LRU perform badly?</a:t>
            </a:r>
          </a:p>
        </p:txBody>
      </p:sp>
      <p:grpSp>
        <p:nvGrpSpPr>
          <p:cNvPr id="779268" name="Group 4"/>
          <p:cNvGrpSpPr>
            <a:grpSpLocks/>
          </p:cNvGrpSpPr>
          <p:nvPr/>
        </p:nvGrpSpPr>
        <p:grpSpPr bwMode="auto">
          <a:xfrm>
            <a:off x="8308976" y="2178051"/>
            <a:ext cx="600075" cy="1476375"/>
            <a:chOff x="4950" y="2190"/>
            <a:chExt cx="378" cy="930"/>
          </a:xfrm>
        </p:grpSpPr>
        <p:sp>
          <p:nvSpPr>
            <p:cNvPr id="39083" name="Rectangle 5"/>
            <p:cNvSpPr>
              <a:spLocks noChangeArrowheads="1"/>
            </p:cNvSpPr>
            <p:nvPr/>
          </p:nvSpPr>
          <p:spPr bwMode="auto">
            <a:xfrm>
              <a:off x="4950" y="281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84" name="Rectangle 6"/>
            <p:cNvSpPr>
              <a:spLocks noChangeArrowheads="1"/>
            </p:cNvSpPr>
            <p:nvPr/>
          </p:nvSpPr>
          <p:spPr bwMode="auto">
            <a:xfrm>
              <a:off x="4950" y="250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39085" name="Rectangle 7"/>
            <p:cNvSpPr>
              <a:spLocks noChangeArrowheads="1"/>
            </p:cNvSpPr>
            <p:nvPr/>
          </p:nvSpPr>
          <p:spPr bwMode="auto">
            <a:xfrm>
              <a:off x="4950" y="219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9272" name="Group 8"/>
          <p:cNvGrpSpPr>
            <a:grpSpLocks/>
          </p:cNvGrpSpPr>
          <p:nvPr/>
        </p:nvGrpSpPr>
        <p:grpSpPr bwMode="auto">
          <a:xfrm>
            <a:off x="7710489" y="2178051"/>
            <a:ext cx="598487" cy="1476375"/>
            <a:chOff x="4573" y="2190"/>
            <a:chExt cx="377" cy="930"/>
          </a:xfrm>
        </p:grpSpPr>
        <p:sp>
          <p:nvSpPr>
            <p:cNvPr id="39080" name="Rectangle 9"/>
            <p:cNvSpPr>
              <a:spLocks noChangeArrowheads="1"/>
            </p:cNvSpPr>
            <p:nvPr/>
          </p:nvSpPr>
          <p:spPr bwMode="auto">
            <a:xfrm>
              <a:off x="4573" y="281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81" name="Rectangle 10"/>
            <p:cNvSpPr>
              <a:spLocks noChangeArrowheads="1"/>
            </p:cNvSpPr>
            <p:nvPr/>
          </p:nvSpPr>
          <p:spPr bwMode="auto">
            <a:xfrm>
              <a:off x="4573" y="2500"/>
              <a:ext cx="377"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82" name="Rectangle 11"/>
            <p:cNvSpPr>
              <a:spLocks noChangeArrowheads="1"/>
            </p:cNvSpPr>
            <p:nvPr/>
          </p:nvSpPr>
          <p:spPr bwMode="auto">
            <a:xfrm>
              <a:off x="4573" y="2190"/>
              <a:ext cx="377"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grpSp>
      <p:grpSp>
        <p:nvGrpSpPr>
          <p:cNvPr id="779276" name="Group 12"/>
          <p:cNvGrpSpPr>
            <a:grpSpLocks/>
          </p:cNvGrpSpPr>
          <p:nvPr/>
        </p:nvGrpSpPr>
        <p:grpSpPr bwMode="auto">
          <a:xfrm>
            <a:off x="7110414" y="2178051"/>
            <a:ext cx="600075" cy="1476375"/>
            <a:chOff x="4195" y="2190"/>
            <a:chExt cx="378" cy="930"/>
          </a:xfrm>
        </p:grpSpPr>
        <p:sp>
          <p:nvSpPr>
            <p:cNvPr id="39077" name="Rectangle 13"/>
            <p:cNvSpPr>
              <a:spLocks noChangeArrowheads="1"/>
            </p:cNvSpPr>
            <p:nvPr/>
          </p:nvSpPr>
          <p:spPr bwMode="auto">
            <a:xfrm>
              <a:off x="4195" y="281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39078" name="Rectangle 14"/>
            <p:cNvSpPr>
              <a:spLocks noChangeArrowheads="1"/>
            </p:cNvSpPr>
            <p:nvPr/>
          </p:nvSpPr>
          <p:spPr bwMode="auto">
            <a:xfrm>
              <a:off x="4195" y="250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79" name="Rectangle 15"/>
            <p:cNvSpPr>
              <a:spLocks noChangeArrowheads="1"/>
            </p:cNvSpPr>
            <p:nvPr/>
          </p:nvSpPr>
          <p:spPr bwMode="auto">
            <a:xfrm>
              <a:off x="4195" y="219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9280" name="Group 16"/>
          <p:cNvGrpSpPr>
            <a:grpSpLocks/>
          </p:cNvGrpSpPr>
          <p:nvPr/>
        </p:nvGrpSpPr>
        <p:grpSpPr bwMode="auto">
          <a:xfrm>
            <a:off x="6511925" y="2178051"/>
            <a:ext cx="598488" cy="1476375"/>
            <a:chOff x="3818" y="2190"/>
            <a:chExt cx="377" cy="930"/>
          </a:xfrm>
        </p:grpSpPr>
        <p:sp>
          <p:nvSpPr>
            <p:cNvPr id="39074" name="Rectangle 17"/>
            <p:cNvSpPr>
              <a:spLocks noChangeArrowheads="1"/>
            </p:cNvSpPr>
            <p:nvPr/>
          </p:nvSpPr>
          <p:spPr bwMode="auto">
            <a:xfrm>
              <a:off x="3818" y="2810"/>
              <a:ext cx="377"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75" name="Rectangle 18"/>
            <p:cNvSpPr>
              <a:spLocks noChangeArrowheads="1"/>
            </p:cNvSpPr>
            <p:nvPr/>
          </p:nvSpPr>
          <p:spPr bwMode="auto">
            <a:xfrm>
              <a:off x="3818" y="2500"/>
              <a:ext cx="377"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sp>
          <p:nvSpPr>
            <p:cNvPr id="39076" name="Rectangle 19"/>
            <p:cNvSpPr>
              <a:spLocks noChangeArrowheads="1"/>
            </p:cNvSpPr>
            <p:nvPr/>
          </p:nvSpPr>
          <p:spPr bwMode="auto">
            <a:xfrm>
              <a:off x="3818" y="2190"/>
              <a:ext cx="377"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9284" name="Group 20"/>
          <p:cNvGrpSpPr>
            <a:grpSpLocks/>
          </p:cNvGrpSpPr>
          <p:nvPr/>
        </p:nvGrpSpPr>
        <p:grpSpPr bwMode="auto">
          <a:xfrm>
            <a:off x="5911851" y="2178051"/>
            <a:ext cx="600075" cy="1476375"/>
            <a:chOff x="3440" y="2190"/>
            <a:chExt cx="378" cy="930"/>
          </a:xfrm>
        </p:grpSpPr>
        <p:sp>
          <p:nvSpPr>
            <p:cNvPr id="39071" name="Rectangle 21"/>
            <p:cNvSpPr>
              <a:spLocks noChangeArrowheads="1"/>
            </p:cNvSpPr>
            <p:nvPr/>
          </p:nvSpPr>
          <p:spPr bwMode="auto">
            <a:xfrm>
              <a:off x="3440" y="281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72" name="Rectangle 22"/>
            <p:cNvSpPr>
              <a:spLocks noChangeArrowheads="1"/>
            </p:cNvSpPr>
            <p:nvPr/>
          </p:nvSpPr>
          <p:spPr bwMode="auto">
            <a:xfrm>
              <a:off x="3440" y="250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73" name="Rectangle 23"/>
            <p:cNvSpPr>
              <a:spLocks noChangeArrowheads="1"/>
            </p:cNvSpPr>
            <p:nvPr/>
          </p:nvSpPr>
          <p:spPr bwMode="auto">
            <a:xfrm>
              <a:off x="3440" y="219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grpSp>
      <p:grpSp>
        <p:nvGrpSpPr>
          <p:cNvPr id="779288" name="Group 24"/>
          <p:cNvGrpSpPr>
            <a:grpSpLocks/>
          </p:cNvGrpSpPr>
          <p:nvPr/>
        </p:nvGrpSpPr>
        <p:grpSpPr bwMode="auto">
          <a:xfrm>
            <a:off x="5313364" y="2178051"/>
            <a:ext cx="598487" cy="1476375"/>
            <a:chOff x="3063" y="2190"/>
            <a:chExt cx="377" cy="930"/>
          </a:xfrm>
        </p:grpSpPr>
        <p:sp>
          <p:nvSpPr>
            <p:cNvPr id="39068" name="Rectangle 25"/>
            <p:cNvSpPr>
              <a:spLocks noChangeArrowheads="1"/>
            </p:cNvSpPr>
            <p:nvPr/>
          </p:nvSpPr>
          <p:spPr bwMode="auto">
            <a:xfrm>
              <a:off x="3063" y="2810"/>
              <a:ext cx="377"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39069" name="Rectangle 26"/>
            <p:cNvSpPr>
              <a:spLocks noChangeArrowheads="1"/>
            </p:cNvSpPr>
            <p:nvPr/>
          </p:nvSpPr>
          <p:spPr bwMode="auto">
            <a:xfrm>
              <a:off x="3063" y="250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70" name="Rectangle 27"/>
            <p:cNvSpPr>
              <a:spLocks noChangeArrowheads="1"/>
            </p:cNvSpPr>
            <p:nvPr/>
          </p:nvSpPr>
          <p:spPr bwMode="auto">
            <a:xfrm>
              <a:off x="3063" y="2190"/>
              <a:ext cx="377"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9292" name="Group 28"/>
          <p:cNvGrpSpPr>
            <a:grpSpLocks/>
          </p:cNvGrpSpPr>
          <p:nvPr/>
        </p:nvGrpSpPr>
        <p:grpSpPr bwMode="auto">
          <a:xfrm>
            <a:off x="4713289" y="2178051"/>
            <a:ext cx="600075" cy="1476375"/>
            <a:chOff x="2685" y="2190"/>
            <a:chExt cx="378" cy="930"/>
          </a:xfrm>
        </p:grpSpPr>
        <p:sp>
          <p:nvSpPr>
            <p:cNvPr id="39065" name="Rectangle 29"/>
            <p:cNvSpPr>
              <a:spLocks noChangeArrowheads="1"/>
            </p:cNvSpPr>
            <p:nvPr/>
          </p:nvSpPr>
          <p:spPr bwMode="auto">
            <a:xfrm>
              <a:off x="2685" y="281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66" name="Rectangle 30"/>
            <p:cNvSpPr>
              <a:spLocks noChangeArrowheads="1"/>
            </p:cNvSpPr>
            <p:nvPr/>
          </p:nvSpPr>
          <p:spPr bwMode="auto">
            <a:xfrm>
              <a:off x="2685" y="250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39067" name="Rectangle 31"/>
            <p:cNvSpPr>
              <a:spLocks noChangeArrowheads="1"/>
            </p:cNvSpPr>
            <p:nvPr/>
          </p:nvSpPr>
          <p:spPr bwMode="auto">
            <a:xfrm>
              <a:off x="2685" y="219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9296" name="Group 32"/>
          <p:cNvGrpSpPr>
            <a:grpSpLocks/>
          </p:cNvGrpSpPr>
          <p:nvPr/>
        </p:nvGrpSpPr>
        <p:grpSpPr bwMode="auto">
          <a:xfrm>
            <a:off x="4113214" y="2178051"/>
            <a:ext cx="600075" cy="1476375"/>
            <a:chOff x="2307" y="2190"/>
            <a:chExt cx="378" cy="930"/>
          </a:xfrm>
        </p:grpSpPr>
        <p:sp>
          <p:nvSpPr>
            <p:cNvPr id="39062" name="Rectangle 33"/>
            <p:cNvSpPr>
              <a:spLocks noChangeArrowheads="1"/>
            </p:cNvSpPr>
            <p:nvPr/>
          </p:nvSpPr>
          <p:spPr bwMode="auto">
            <a:xfrm>
              <a:off x="2307" y="281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63" name="Rectangle 34"/>
            <p:cNvSpPr>
              <a:spLocks noChangeArrowheads="1"/>
            </p:cNvSpPr>
            <p:nvPr/>
          </p:nvSpPr>
          <p:spPr bwMode="auto">
            <a:xfrm>
              <a:off x="2307" y="250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64" name="Rectangle 35"/>
            <p:cNvSpPr>
              <a:spLocks noChangeArrowheads="1"/>
            </p:cNvSpPr>
            <p:nvPr/>
          </p:nvSpPr>
          <p:spPr bwMode="auto">
            <a:xfrm>
              <a:off x="2307" y="219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grpSp>
      <p:grpSp>
        <p:nvGrpSpPr>
          <p:cNvPr id="779300" name="Group 36"/>
          <p:cNvGrpSpPr>
            <a:grpSpLocks/>
          </p:cNvGrpSpPr>
          <p:nvPr/>
        </p:nvGrpSpPr>
        <p:grpSpPr bwMode="auto">
          <a:xfrm>
            <a:off x="3514725" y="2178051"/>
            <a:ext cx="598488" cy="1476375"/>
            <a:chOff x="1930" y="2190"/>
            <a:chExt cx="377" cy="930"/>
          </a:xfrm>
        </p:grpSpPr>
        <p:sp>
          <p:nvSpPr>
            <p:cNvPr id="39059" name="Rectangle 37"/>
            <p:cNvSpPr>
              <a:spLocks noChangeArrowheads="1"/>
            </p:cNvSpPr>
            <p:nvPr/>
          </p:nvSpPr>
          <p:spPr bwMode="auto">
            <a:xfrm>
              <a:off x="1930" y="2810"/>
              <a:ext cx="377"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39060" name="Rectangle 38"/>
            <p:cNvSpPr>
              <a:spLocks noChangeArrowheads="1"/>
            </p:cNvSpPr>
            <p:nvPr/>
          </p:nvSpPr>
          <p:spPr bwMode="auto">
            <a:xfrm>
              <a:off x="1930" y="2500"/>
              <a:ext cx="377"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61" name="Rectangle 39"/>
            <p:cNvSpPr>
              <a:spLocks noChangeArrowheads="1"/>
            </p:cNvSpPr>
            <p:nvPr/>
          </p:nvSpPr>
          <p:spPr bwMode="auto">
            <a:xfrm>
              <a:off x="1930" y="219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9304" name="Group 40"/>
          <p:cNvGrpSpPr>
            <a:grpSpLocks/>
          </p:cNvGrpSpPr>
          <p:nvPr/>
        </p:nvGrpSpPr>
        <p:grpSpPr bwMode="auto">
          <a:xfrm>
            <a:off x="2914651" y="2178051"/>
            <a:ext cx="600075" cy="1476375"/>
            <a:chOff x="1552" y="2190"/>
            <a:chExt cx="378" cy="930"/>
          </a:xfrm>
        </p:grpSpPr>
        <p:sp>
          <p:nvSpPr>
            <p:cNvPr id="39056" name="Rectangle 41"/>
            <p:cNvSpPr>
              <a:spLocks noChangeArrowheads="1"/>
            </p:cNvSpPr>
            <p:nvPr/>
          </p:nvSpPr>
          <p:spPr bwMode="auto">
            <a:xfrm>
              <a:off x="1552" y="2810"/>
              <a:ext cx="378"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57" name="Rectangle 42"/>
            <p:cNvSpPr>
              <a:spLocks noChangeArrowheads="1"/>
            </p:cNvSpPr>
            <p:nvPr/>
          </p:nvSpPr>
          <p:spPr bwMode="auto">
            <a:xfrm>
              <a:off x="1552" y="250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39058" name="Rectangle 43"/>
            <p:cNvSpPr>
              <a:spLocks noChangeArrowheads="1"/>
            </p:cNvSpPr>
            <p:nvPr/>
          </p:nvSpPr>
          <p:spPr bwMode="auto">
            <a:xfrm>
              <a:off x="1552"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9308" name="Group 44"/>
          <p:cNvGrpSpPr>
            <a:grpSpLocks/>
          </p:cNvGrpSpPr>
          <p:nvPr/>
        </p:nvGrpSpPr>
        <p:grpSpPr bwMode="auto">
          <a:xfrm>
            <a:off x="2316164" y="2178051"/>
            <a:ext cx="598487" cy="1476375"/>
            <a:chOff x="1117" y="1948"/>
            <a:chExt cx="377" cy="930"/>
          </a:xfrm>
        </p:grpSpPr>
        <p:sp>
          <p:nvSpPr>
            <p:cNvPr id="39053" name="Rectangle 45"/>
            <p:cNvSpPr>
              <a:spLocks noChangeArrowheads="1"/>
            </p:cNvSpPr>
            <p:nvPr/>
          </p:nvSpPr>
          <p:spPr bwMode="auto">
            <a:xfrm>
              <a:off x="1117" y="2568"/>
              <a:ext cx="37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54" name="Rectangle 46"/>
            <p:cNvSpPr>
              <a:spLocks noChangeArrowheads="1"/>
            </p:cNvSpPr>
            <p:nvPr/>
          </p:nvSpPr>
          <p:spPr bwMode="auto">
            <a:xfrm>
              <a:off x="1117" y="2258"/>
              <a:ext cx="37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55" name="Rectangle 47"/>
            <p:cNvSpPr>
              <a:spLocks noChangeArrowheads="1"/>
            </p:cNvSpPr>
            <p:nvPr/>
          </p:nvSpPr>
          <p:spPr bwMode="auto">
            <a:xfrm>
              <a:off x="1117" y="1948"/>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grpSp>
      <p:sp>
        <p:nvSpPr>
          <p:cNvPr id="779312" name="Rectangle 48"/>
          <p:cNvSpPr>
            <a:spLocks noChangeArrowheads="1"/>
          </p:cNvSpPr>
          <p:nvPr/>
        </p:nvSpPr>
        <p:spPr bwMode="auto">
          <a:xfrm>
            <a:off x="8308976" y="14478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779313" name="Rectangle 49"/>
          <p:cNvSpPr>
            <a:spLocks noChangeArrowheads="1"/>
          </p:cNvSpPr>
          <p:nvPr/>
        </p:nvSpPr>
        <p:spPr bwMode="auto">
          <a:xfrm>
            <a:off x="7710489" y="1447800"/>
            <a:ext cx="598487" cy="730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779314" name="Rectangle 50"/>
          <p:cNvSpPr>
            <a:spLocks noChangeArrowheads="1"/>
          </p:cNvSpPr>
          <p:nvPr/>
        </p:nvSpPr>
        <p:spPr bwMode="auto">
          <a:xfrm>
            <a:off x="7110414" y="14478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779315" name="Rectangle 51"/>
          <p:cNvSpPr>
            <a:spLocks noChangeArrowheads="1"/>
          </p:cNvSpPr>
          <p:nvPr/>
        </p:nvSpPr>
        <p:spPr bwMode="auto">
          <a:xfrm>
            <a:off x="6511925" y="1447800"/>
            <a:ext cx="598488" cy="730250"/>
          </a:xfrm>
          <a:prstGeom prst="rect">
            <a:avLst/>
          </a:prstGeom>
          <a:noFill/>
          <a:ln>
            <a:noFill/>
          </a:ln>
          <a:effectLst/>
          <a:extLst>
            <a:ext uri="{909E8E84-426E-40dd-AFC4-6F175D3DCCD1}">
              <a14:hiddenFill xmlns:a14="http://schemas.microsoft.com/office/drawing/2010/main" xmlns="">
                <a:solidFill>
                  <a:srgbClr val="FFFF00"/>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sp>
        <p:nvSpPr>
          <p:cNvPr id="779316" name="Rectangle 52"/>
          <p:cNvSpPr>
            <a:spLocks noChangeArrowheads="1"/>
          </p:cNvSpPr>
          <p:nvPr/>
        </p:nvSpPr>
        <p:spPr bwMode="auto">
          <a:xfrm>
            <a:off x="5911851" y="1447800"/>
            <a:ext cx="600075" cy="730250"/>
          </a:xfrm>
          <a:prstGeom prst="rect">
            <a:avLst/>
          </a:prstGeom>
          <a:noFill/>
          <a:ln>
            <a:noFill/>
          </a:ln>
          <a:effectLst/>
          <a:extLst>
            <a:ext uri="{909E8E84-426E-40dd-AFC4-6F175D3DCCD1}">
              <a14:hiddenFill xmlns:a14="http://schemas.microsoft.com/office/drawing/2010/main" xmlns="">
                <a:solidFill>
                  <a:srgbClr val="99FF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779317" name="Rectangle 53"/>
          <p:cNvSpPr>
            <a:spLocks noChangeArrowheads="1"/>
          </p:cNvSpPr>
          <p:nvPr/>
        </p:nvSpPr>
        <p:spPr bwMode="auto">
          <a:xfrm>
            <a:off x="5313364" y="1447800"/>
            <a:ext cx="598487" cy="730250"/>
          </a:xfrm>
          <a:prstGeom prst="rect">
            <a:avLst/>
          </a:prstGeom>
          <a:noFill/>
          <a:ln>
            <a:noFill/>
          </a:ln>
          <a:effectLst/>
          <a:extLst>
            <a:ext uri="{909E8E84-426E-40dd-AFC4-6F175D3DCCD1}">
              <a14:hiddenFill xmlns:a14="http://schemas.microsoft.com/office/drawing/2010/main" xmlns="">
                <a:solidFill>
                  <a:srgbClr val="FFFF00"/>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779318" name="Rectangle 54"/>
          <p:cNvSpPr>
            <a:spLocks noChangeArrowheads="1"/>
          </p:cNvSpPr>
          <p:nvPr/>
        </p:nvSpPr>
        <p:spPr bwMode="auto">
          <a:xfrm>
            <a:off x="4713289" y="14478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779319" name="Rectangle 55"/>
          <p:cNvSpPr>
            <a:spLocks noChangeArrowheads="1"/>
          </p:cNvSpPr>
          <p:nvPr/>
        </p:nvSpPr>
        <p:spPr bwMode="auto">
          <a:xfrm>
            <a:off x="4113214" y="1447800"/>
            <a:ext cx="600075" cy="730250"/>
          </a:xfrm>
          <a:prstGeom prst="rect">
            <a:avLst/>
          </a:prstGeom>
          <a:noFill/>
          <a:ln>
            <a:noFill/>
          </a:ln>
          <a:effectLst/>
          <a:extLst>
            <a:ext uri="{909E8E84-426E-40dd-AFC4-6F175D3DCCD1}">
              <a14:hiddenFill xmlns:a14="http://schemas.microsoft.com/office/drawing/2010/main" xmlns="">
                <a:solidFill>
                  <a:srgbClr val="99FF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sp>
        <p:nvSpPr>
          <p:cNvPr id="779320" name="Rectangle 56"/>
          <p:cNvSpPr>
            <a:spLocks noChangeArrowheads="1"/>
          </p:cNvSpPr>
          <p:nvPr/>
        </p:nvSpPr>
        <p:spPr bwMode="auto">
          <a:xfrm>
            <a:off x="3514725" y="1447800"/>
            <a:ext cx="598488" cy="730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779321" name="Rectangle 57"/>
          <p:cNvSpPr>
            <a:spLocks noChangeArrowheads="1"/>
          </p:cNvSpPr>
          <p:nvPr/>
        </p:nvSpPr>
        <p:spPr bwMode="auto">
          <a:xfrm>
            <a:off x="2914651" y="14478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779322" name="Rectangle 58"/>
          <p:cNvSpPr>
            <a:spLocks noChangeArrowheads="1"/>
          </p:cNvSpPr>
          <p:nvPr/>
        </p:nvSpPr>
        <p:spPr bwMode="auto">
          <a:xfrm>
            <a:off x="2316164" y="1447800"/>
            <a:ext cx="598487" cy="730250"/>
          </a:xfrm>
          <a:prstGeom prst="rect">
            <a:avLst/>
          </a:prstGeom>
          <a:noFill/>
          <a:ln>
            <a:noFill/>
          </a:ln>
          <a:effectLst/>
          <a:extLst>
            <a:ext uri="{909E8E84-426E-40dd-AFC4-6F175D3DCCD1}">
              <a14:hiddenFill xmlns:a14="http://schemas.microsoft.com/office/drawing/2010/main" xmlns="">
                <a:solidFill>
                  <a:srgbClr val="99FF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779351" name="Rectangle 87"/>
          <p:cNvSpPr>
            <a:spLocks noChangeArrowheads="1"/>
          </p:cNvSpPr>
          <p:nvPr/>
        </p:nvSpPr>
        <p:spPr bwMode="auto">
          <a:xfrm>
            <a:off x="8924926" y="14478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grpSp>
        <p:nvGrpSpPr>
          <p:cNvPr id="779354" name="Group 90"/>
          <p:cNvGrpSpPr>
            <a:grpSpLocks/>
          </p:cNvGrpSpPr>
          <p:nvPr/>
        </p:nvGrpSpPr>
        <p:grpSpPr bwMode="auto">
          <a:xfrm>
            <a:off x="1304925" y="1447801"/>
            <a:ext cx="8204200" cy="2206625"/>
            <a:chOff x="240" y="1440"/>
            <a:chExt cx="5168" cy="1390"/>
          </a:xfrm>
        </p:grpSpPr>
        <p:sp>
          <p:nvSpPr>
            <p:cNvPr id="39028" name="Rectangle 60"/>
            <p:cNvSpPr>
              <a:spLocks noChangeArrowheads="1"/>
            </p:cNvSpPr>
            <p:nvPr/>
          </p:nvSpPr>
          <p:spPr bwMode="auto">
            <a:xfrm>
              <a:off x="240" y="2520"/>
              <a:ext cx="63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3</a:t>
              </a:r>
            </a:p>
          </p:txBody>
        </p:sp>
        <p:sp>
          <p:nvSpPr>
            <p:cNvPr id="39029" name="Rectangle 61"/>
            <p:cNvSpPr>
              <a:spLocks noChangeArrowheads="1"/>
            </p:cNvSpPr>
            <p:nvPr/>
          </p:nvSpPr>
          <p:spPr bwMode="auto">
            <a:xfrm>
              <a:off x="240" y="2210"/>
              <a:ext cx="63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2</a:t>
              </a:r>
            </a:p>
          </p:txBody>
        </p:sp>
        <p:sp>
          <p:nvSpPr>
            <p:cNvPr id="39030" name="Rectangle 62"/>
            <p:cNvSpPr>
              <a:spLocks noChangeArrowheads="1"/>
            </p:cNvSpPr>
            <p:nvPr/>
          </p:nvSpPr>
          <p:spPr bwMode="auto">
            <a:xfrm>
              <a:off x="240" y="1900"/>
              <a:ext cx="63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1</a:t>
              </a:r>
            </a:p>
          </p:txBody>
        </p:sp>
        <p:sp>
          <p:nvSpPr>
            <p:cNvPr id="39031" name="Rectangle 63"/>
            <p:cNvSpPr>
              <a:spLocks noChangeArrowheads="1"/>
            </p:cNvSpPr>
            <p:nvPr/>
          </p:nvSpPr>
          <p:spPr bwMode="auto">
            <a:xfrm>
              <a:off x="240" y="1440"/>
              <a:ext cx="637" cy="46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90000"/>
                </a:lnSpc>
                <a:spcBef>
                  <a:spcPct val="30000"/>
                </a:spcBef>
              </a:pPr>
              <a:r>
                <a:rPr lang="en-US" altLang="ko-KR" sz="2400" b="0" dirty="0">
                  <a:latin typeface="Gill Sans" charset="0"/>
                  <a:ea typeface="Gill Sans" charset="0"/>
                  <a:cs typeface="Gill Sans" charset="0"/>
                </a:rPr>
                <a:t>Ref:</a:t>
              </a:r>
            </a:p>
            <a:p>
              <a:pPr algn="l">
                <a:lnSpc>
                  <a:spcPct val="50000"/>
                </a:lnSpc>
                <a:spcBef>
                  <a:spcPct val="30000"/>
                </a:spcBef>
              </a:pPr>
              <a:r>
                <a:rPr lang="en-US" altLang="ko-KR" sz="2400" b="0" dirty="0">
                  <a:latin typeface="Gill Sans" charset="0"/>
                  <a:ea typeface="Gill Sans" charset="0"/>
                  <a:cs typeface="Gill Sans" charset="0"/>
                </a:rPr>
                <a:t>Page:</a:t>
              </a:r>
            </a:p>
          </p:txBody>
        </p:sp>
        <p:sp>
          <p:nvSpPr>
            <p:cNvPr id="39032" name="Line 65"/>
            <p:cNvSpPr>
              <a:spLocks noChangeShapeType="1"/>
            </p:cNvSpPr>
            <p:nvPr/>
          </p:nvSpPr>
          <p:spPr bwMode="auto">
            <a:xfrm>
              <a:off x="240" y="1900"/>
              <a:ext cx="5168" cy="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nvGrpSpPr>
            <p:cNvPr id="39033" name="Group 89"/>
            <p:cNvGrpSpPr>
              <a:grpSpLocks/>
            </p:cNvGrpSpPr>
            <p:nvPr/>
          </p:nvGrpSpPr>
          <p:grpSpPr bwMode="auto">
            <a:xfrm>
              <a:off x="240" y="2210"/>
              <a:ext cx="5161" cy="310"/>
              <a:chOff x="240" y="2210"/>
              <a:chExt cx="4790" cy="310"/>
            </a:xfrm>
          </p:grpSpPr>
          <p:sp>
            <p:nvSpPr>
              <p:cNvPr id="39051" name="Line 66"/>
              <p:cNvSpPr>
                <a:spLocks noChangeShapeType="1"/>
              </p:cNvSpPr>
              <p:nvPr/>
            </p:nvSpPr>
            <p:spPr bwMode="auto">
              <a:xfrm>
                <a:off x="240" y="2210"/>
                <a:ext cx="47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52" name="Line 67"/>
              <p:cNvSpPr>
                <a:spLocks noChangeShapeType="1"/>
              </p:cNvSpPr>
              <p:nvPr/>
            </p:nvSpPr>
            <p:spPr bwMode="auto">
              <a:xfrm>
                <a:off x="240" y="2520"/>
                <a:ext cx="47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sp>
          <p:nvSpPr>
            <p:cNvPr id="39034" name="Line 69"/>
            <p:cNvSpPr>
              <a:spLocks noChangeShapeType="1"/>
            </p:cNvSpPr>
            <p:nvPr/>
          </p:nvSpPr>
          <p:spPr bwMode="auto">
            <a:xfrm>
              <a:off x="240" y="1440"/>
              <a:ext cx="0" cy="139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35" name="Line 70"/>
            <p:cNvSpPr>
              <a:spLocks noChangeShapeType="1"/>
            </p:cNvSpPr>
            <p:nvPr/>
          </p:nvSpPr>
          <p:spPr bwMode="auto">
            <a:xfrm>
              <a:off x="877" y="1440"/>
              <a:ext cx="0" cy="139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36" name="Line 71"/>
            <p:cNvSpPr>
              <a:spLocks noChangeShapeType="1"/>
            </p:cNvSpPr>
            <p:nvPr/>
          </p:nvSpPr>
          <p:spPr bwMode="auto">
            <a:xfrm>
              <a:off x="1254"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37" name="Line 72"/>
            <p:cNvSpPr>
              <a:spLocks noChangeShapeType="1"/>
            </p:cNvSpPr>
            <p:nvPr/>
          </p:nvSpPr>
          <p:spPr bwMode="auto">
            <a:xfrm>
              <a:off x="1632"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38" name="Line 73"/>
            <p:cNvSpPr>
              <a:spLocks noChangeShapeType="1"/>
            </p:cNvSpPr>
            <p:nvPr/>
          </p:nvSpPr>
          <p:spPr bwMode="auto">
            <a:xfrm>
              <a:off x="2009"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39" name="Line 74"/>
            <p:cNvSpPr>
              <a:spLocks noChangeShapeType="1"/>
            </p:cNvSpPr>
            <p:nvPr/>
          </p:nvSpPr>
          <p:spPr bwMode="auto">
            <a:xfrm>
              <a:off x="2387"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40" name="Line 75"/>
            <p:cNvSpPr>
              <a:spLocks noChangeShapeType="1"/>
            </p:cNvSpPr>
            <p:nvPr/>
          </p:nvSpPr>
          <p:spPr bwMode="auto">
            <a:xfrm>
              <a:off x="2765"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41" name="Line 76"/>
            <p:cNvSpPr>
              <a:spLocks noChangeShapeType="1"/>
            </p:cNvSpPr>
            <p:nvPr/>
          </p:nvSpPr>
          <p:spPr bwMode="auto">
            <a:xfrm>
              <a:off x="3142"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42" name="Line 77"/>
            <p:cNvSpPr>
              <a:spLocks noChangeShapeType="1"/>
            </p:cNvSpPr>
            <p:nvPr/>
          </p:nvSpPr>
          <p:spPr bwMode="auto">
            <a:xfrm>
              <a:off x="3520"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43" name="Line 78"/>
            <p:cNvSpPr>
              <a:spLocks noChangeShapeType="1"/>
            </p:cNvSpPr>
            <p:nvPr/>
          </p:nvSpPr>
          <p:spPr bwMode="auto">
            <a:xfrm>
              <a:off x="3897"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44" name="Line 79"/>
            <p:cNvSpPr>
              <a:spLocks noChangeShapeType="1"/>
            </p:cNvSpPr>
            <p:nvPr/>
          </p:nvSpPr>
          <p:spPr bwMode="auto">
            <a:xfrm>
              <a:off x="4275"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45" name="Line 80"/>
            <p:cNvSpPr>
              <a:spLocks noChangeShapeType="1"/>
            </p:cNvSpPr>
            <p:nvPr/>
          </p:nvSpPr>
          <p:spPr bwMode="auto">
            <a:xfrm>
              <a:off x="4652"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nvGrpSpPr>
            <p:cNvPr id="39046" name="Group 82"/>
            <p:cNvGrpSpPr>
              <a:grpSpLocks/>
            </p:cNvGrpSpPr>
            <p:nvPr/>
          </p:nvGrpSpPr>
          <p:grpSpPr bwMode="auto">
            <a:xfrm>
              <a:off x="240" y="1440"/>
              <a:ext cx="5160" cy="1390"/>
              <a:chOff x="240" y="1440"/>
              <a:chExt cx="4790" cy="1390"/>
            </a:xfrm>
          </p:grpSpPr>
          <p:sp>
            <p:nvSpPr>
              <p:cNvPr id="39048" name="Line 64"/>
              <p:cNvSpPr>
                <a:spLocks noChangeShapeType="1"/>
              </p:cNvSpPr>
              <p:nvPr/>
            </p:nvSpPr>
            <p:spPr bwMode="auto">
              <a:xfrm>
                <a:off x="240" y="1440"/>
                <a:ext cx="479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49" name="Line 68"/>
              <p:cNvSpPr>
                <a:spLocks noChangeShapeType="1"/>
              </p:cNvSpPr>
              <p:nvPr/>
            </p:nvSpPr>
            <p:spPr bwMode="auto">
              <a:xfrm>
                <a:off x="240" y="2830"/>
                <a:ext cx="479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50" name="Line 81"/>
              <p:cNvSpPr>
                <a:spLocks noChangeShapeType="1"/>
              </p:cNvSpPr>
              <p:nvPr/>
            </p:nvSpPr>
            <p:spPr bwMode="auto">
              <a:xfrm>
                <a:off x="5030" y="1440"/>
                <a:ext cx="0" cy="139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sp>
          <p:nvSpPr>
            <p:cNvPr id="39047" name="Line 88"/>
            <p:cNvSpPr>
              <a:spLocks noChangeShapeType="1"/>
            </p:cNvSpPr>
            <p:nvPr/>
          </p:nvSpPr>
          <p:spPr bwMode="auto">
            <a:xfrm>
              <a:off x="5024"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grpSp>
        <p:nvGrpSpPr>
          <p:cNvPr id="38944" name="Group 99"/>
          <p:cNvGrpSpPr>
            <a:grpSpLocks/>
          </p:cNvGrpSpPr>
          <p:nvPr/>
        </p:nvGrpSpPr>
        <p:grpSpPr bwMode="auto">
          <a:xfrm>
            <a:off x="7700963" y="5226051"/>
            <a:ext cx="598488" cy="1476375"/>
            <a:chOff x="4573" y="2190"/>
            <a:chExt cx="377" cy="930"/>
          </a:xfrm>
        </p:grpSpPr>
        <p:sp>
          <p:nvSpPr>
            <p:cNvPr id="39019" name="Rectangle 100"/>
            <p:cNvSpPr>
              <a:spLocks noChangeArrowheads="1"/>
            </p:cNvSpPr>
            <p:nvPr/>
          </p:nvSpPr>
          <p:spPr bwMode="auto">
            <a:xfrm>
              <a:off x="4573" y="2810"/>
              <a:ext cx="377"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20" name="Rectangle 101"/>
            <p:cNvSpPr>
              <a:spLocks noChangeArrowheads="1"/>
            </p:cNvSpPr>
            <p:nvPr/>
          </p:nvSpPr>
          <p:spPr bwMode="auto">
            <a:xfrm>
              <a:off x="4573" y="2500"/>
              <a:ext cx="377"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21" name="Rectangle 102"/>
            <p:cNvSpPr>
              <a:spLocks noChangeArrowheads="1"/>
            </p:cNvSpPr>
            <p:nvPr/>
          </p:nvSpPr>
          <p:spPr bwMode="auto">
            <a:xfrm>
              <a:off x="4573" y="2190"/>
              <a:ext cx="377"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grpSp>
      <p:grpSp>
        <p:nvGrpSpPr>
          <p:cNvPr id="38947" name="Group 111"/>
          <p:cNvGrpSpPr>
            <a:grpSpLocks/>
          </p:cNvGrpSpPr>
          <p:nvPr/>
        </p:nvGrpSpPr>
        <p:grpSpPr bwMode="auto">
          <a:xfrm>
            <a:off x="5902326" y="5226051"/>
            <a:ext cx="600075" cy="1476375"/>
            <a:chOff x="3440" y="2190"/>
            <a:chExt cx="378" cy="930"/>
          </a:xfrm>
        </p:grpSpPr>
        <p:sp>
          <p:nvSpPr>
            <p:cNvPr id="39010" name="Rectangle 112"/>
            <p:cNvSpPr>
              <a:spLocks noChangeArrowheads="1"/>
            </p:cNvSpPr>
            <p:nvPr/>
          </p:nvSpPr>
          <p:spPr bwMode="auto">
            <a:xfrm>
              <a:off x="3440" y="281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11" name="Rectangle 113"/>
            <p:cNvSpPr>
              <a:spLocks noChangeArrowheads="1"/>
            </p:cNvSpPr>
            <p:nvPr/>
          </p:nvSpPr>
          <p:spPr bwMode="auto">
            <a:xfrm>
              <a:off x="3440" y="250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39012" name="Rectangle 114"/>
            <p:cNvSpPr>
              <a:spLocks noChangeArrowheads="1"/>
            </p:cNvSpPr>
            <p:nvPr/>
          </p:nvSpPr>
          <p:spPr bwMode="auto">
            <a:xfrm>
              <a:off x="3440"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38950" name="Group 123"/>
          <p:cNvGrpSpPr>
            <a:grpSpLocks/>
          </p:cNvGrpSpPr>
          <p:nvPr/>
        </p:nvGrpSpPr>
        <p:grpSpPr bwMode="auto">
          <a:xfrm>
            <a:off x="4103689" y="5226051"/>
            <a:ext cx="600075" cy="1476375"/>
            <a:chOff x="2307" y="2190"/>
            <a:chExt cx="378" cy="930"/>
          </a:xfrm>
        </p:grpSpPr>
        <p:sp>
          <p:nvSpPr>
            <p:cNvPr id="39001" name="Rectangle 124"/>
            <p:cNvSpPr>
              <a:spLocks noChangeArrowheads="1"/>
            </p:cNvSpPr>
            <p:nvPr/>
          </p:nvSpPr>
          <p:spPr bwMode="auto">
            <a:xfrm>
              <a:off x="2307" y="281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sp>
          <p:nvSpPr>
            <p:cNvPr id="39002" name="Rectangle 125"/>
            <p:cNvSpPr>
              <a:spLocks noChangeArrowheads="1"/>
            </p:cNvSpPr>
            <p:nvPr/>
          </p:nvSpPr>
          <p:spPr bwMode="auto">
            <a:xfrm>
              <a:off x="2307" y="250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03" name="Rectangle 126"/>
            <p:cNvSpPr>
              <a:spLocks noChangeArrowheads="1"/>
            </p:cNvSpPr>
            <p:nvPr/>
          </p:nvSpPr>
          <p:spPr bwMode="auto">
            <a:xfrm>
              <a:off x="2307"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38951" name="Group 127"/>
          <p:cNvGrpSpPr>
            <a:grpSpLocks/>
          </p:cNvGrpSpPr>
          <p:nvPr/>
        </p:nvGrpSpPr>
        <p:grpSpPr bwMode="auto">
          <a:xfrm>
            <a:off x="3505200" y="5226051"/>
            <a:ext cx="598488" cy="1476375"/>
            <a:chOff x="1930" y="2190"/>
            <a:chExt cx="377" cy="930"/>
          </a:xfrm>
        </p:grpSpPr>
        <p:sp>
          <p:nvSpPr>
            <p:cNvPr id="38998" name="Rectangle 128"/>
            <p:cNvSpPr>
              <a:spLocks noChangeArrowheads="1"/>
            </p:cNvSpPr>
            <p:nvPr/>
          </p:nvSpPr>
          <p:spPr bwMode="auto">
            <a:xfrm>
              <a:off x="1930" y="2810"/>
              <a:ext cx="377"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38999" name="Rectangle 129"/>
            <p:cNvSpPr>
              <a:spLocks noChangeArrowheads="1"/>
            </p:cNvSpPr>
            <p:nvPr/>
          </p:nvSpPr>
          <p:spPr bwMode="auto">
            <a:xfrm>
              <a:off x="1930" y="2500"/>
              <a:ext cx="377"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00" name="Rectangle 130"/>
            <p:cNvSpPr>
              <a:spLocks noChangeArrowheads="1"/>
            </p:cNvSpPr>
            <p:nvPr/>
          </p:nvSpPr>
          <p:spPr bwMode="auto">
            <a:xfrm>
              <a:off x="1930" y="219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38952" name="Group 131"/>
          <p:cNvGrpSpPr>
            <a:grpSpLocks/>
          </p:cNvGrpSpPr>
          <p:nvPr/>
        </p:nvGrpSpPr>
        <p:grpSpPr bwMode="auto">
          <a:xfrm>
            <a:off x="2905126" y="5226051"/>
            <a:ext cx="600075" cy="1476375"/>
            <a:chOff x="1552" y="2190"/>
            <a:chExt cx="378" cy="930"/>
          </a:xfrm>
        </p:grpSpPr>
        <p:sp>
          <p:nvSpPr>
            <p:cNvPr id="38995" name="Rectangle 132"/>
            <p:cNvSpPr>
              <a:spLocks noChangeArrowheads="1"/>
            </p:cNvSpPr>
            <p:nvPr/>
          </p:nvSpPr>
          <p:spPr bwMode="auto">
            <a:xfrm>
              <a:off x="1552" y="2810"/>
              <a:ext cx="378"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8996" name="Rectangle 133"/>
            <p:cNvSpPr>
              <a:spLocks noChangeArrowheads="1"/>
            </p:cNvSpPr>
            <p:nvPr/>
          </p:nvSpPr>
          <p:spPr bwMode="auto">
            <a:xfrm>
              <a:off x="1552" y="250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38997" name="Rectangle 134"/>
            <p:cNvSpPr>
              <a:spLocks noChangeArrowheads="1"/>
            </p:cNvSpPr>
            <p:nvPr/>
          </p:nvSpPr>
          <p:spPr bwMode="auto">
            <a:xfrm>
              <a:off x="1552"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38953" name="Group 135"/>
          <p:cNvGrpSpPr>
            <a:grpSpLocks/>
          </p:cNvGrpSpPr>
          <p:nvPr/>
        </p:nvGrpSpPr>
        <p:grpSpPr bwMode="auto">
          <a:xfrm>
            <a:off x="2306638" y="5226051"/>
            <a:ext cx="598488" cy="1476375"/>
            <a:chOff x="1117" y="1948"/>
            <a:chExt cx="377" cy="930"/>
          </a:xfrm>
        </p:grpSpPr>
        <p:sp>
          <p:nvSpPr>
            <p:cNvPr id="38992" name="Rectangle 136"/>
            <p:cNvSpPr>
              <a:spLocks noChangeArrowheads="1"/>
            </p:cNvSpPr>
            <p:nvPr/>
          </p:nvSpPr>
          <p:spPr bwMode="auto">
            <a:xfrm>
              <a:off x="1117" y="2568"/>
              <a:ext cx="37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8993" name="Rectangle 137"/>
            <p:cNvSpPr>
              <a:spLocks noChangeArrowheads="1"/>
            </p:cNvSpPr>
            <p:nvPr/>
          </p:nvSpPr>
          <p:spPr bwMode="auto">
            <a:xfrm>
              <a:off x="1117" y="2258"/>
              <a:ext cx="37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8994" name="Rectangle 138"/>
            <p:cNvSpPr>
              <a:spLocks noChangeArrowheads="1"/>
            </p:cNvSpPr>
            <p:nvPr/>
          </p:nvSpPr>
          <p:spPr bwMode="auto">
            <a:xfrm>
              <a:off x="1117" y="1948"/>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grpSp>
      <p:sp>
        <p:nvSpPr>
          <p:cNvPr id="38955" name="Rectangle 140"/>
          <p:cNvSpPr>
            <a:spLocks noChangeArrowheads="1"/>
          </p:cNvSpPr>
          <p:nvPr/>
        </p:nvSpPr>
        <p:spPr bwMode="auto">
          <a:xfrm>
            <a:off x="7700963" y="4495800"/>
            <a:ext cx="598488" cy="730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dirty="0">
                <a:latin typeface="Gill Sans" charset="0"/>
                <a:ea typeface="Gill Sans" charset="0"/>
                <a:cs typeface="Gill Sans" charset="0"/>
              </a:rPr>
              <a:t>B</a:t>
            </a:r>
          </a:p>
        </p:txBody>
      </p:sp>
      <p:grpSp>
        <p:nvGrpSpPr>
          <p:cNvPr id="3" name="Group 2"/>
          <p:cNvGrpSpPr/>
          <p:nvPr/>
        </p:nvGrpSpPr>
        <p:grpSpPr>
          <a:xfrm>
            <a:off x="6502401" y="4495801"/>
            <a:ext cx="1198563" cy="2206625"/>
            <a:chOff x="5664200" y="4495800"/>
            <a:chExt cx="1198563" cy="2206625"/>
          </a:xfrm>
        </p:grpSpPr>
        <p:grpSp>
          <p:nvGrpSpPr>
            <p:cNvPr id="38945" name="Group 103"/>
            <p:cNvGrpSpPr>
              <a:grpSpLocks/>
            </p:cNvGrpSpPr>
            <p:nvPr/>
          </p:nvGrpSpPr>
          <p:grpSpPr bwMode="auto">
            <a:xfrm>
              <a:off x="6262688" y="5226050"/>
              <a:ext cx="600075" cy="1476375"/>
              <a:chOff x="4195" y="2190"/>
              <a:chExt cx="378" cy="930"/>
            </a:xfrm>
          </p:grpSpPr>
          <p:sp>
            <p:nvSpPr>
              <p:cNvPr id="39016" name="Rectangle 104"/>
              <p:cNvSpPr>
                <a:spLocks noChangeArrowheads="1"/>
              </p:cNvSpPr>
              <p:nvPr/>
            </p:nvSpPr>
            <p:spPr bwMode="auto">
              <a:xfrm>
                <a:off x="4195" y="281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17" name="Rectangle 105"/>
              <p:cNvSpPr>
                <a:spLocks noChangeArrowheads="1"/>
              </p:cNvSpPr>
              <p:nvPr/>
            </p:nvSpPr>
            <p:spPr bwMode="auto">
              <a:xfrm>
                <a:off x="4195" y="250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18" name="Rectangle 106"/>
              <p:cNvSpPr>
                <a:spLocks noChangeArrowheads="1"/>
              </p:cNvSpPr>
              <p:nvPr/>
            </p:nvSpPr>
            <p:spPr bwMode="auto">
              <a:xfrm>
                <a:off x="4195"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38946" name="Group 107"/>
            <p:cNvGrpSpPr>
              <a:grpSpLocks/>
            </p:cNvGrpSpPr>
            <p:nvPr/>
          </p:nvGrpSpPr>
          <p:grpSpPr bwMode="auto">
            <a:xfrm>
              <a:off x="5664200" y="5226050"/>
              <a:ext cx="598488" cy="1476375"/>
              <a:chOff x="3818" y="2190"/>
              <a:chExt cx="377" cy="930"/>
            </a:xfrm>
          </p:grpSpPr>
          <p:sp>
            <p:nvSpPr>
              <p:cNvPr id="39013" name="Rectangle 108"/>
              <p:cNvSpPr>
                <a:spLocks noChangeArrowheads="1"/>
              </p:cNvSpPr>
              <p:nvPr/>
            </p:nvSpPr>
            <p:spPr bwMode="auto">
              <a:xfrm>
                <a:off x="3818" y="2810"/>
                <a:ext cx="377"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14" name="Rectangle 109"/>
              <p:cNvSpPr>
                <a:spLocks noChangeArrowheads="1"/>
              </p:cNvSpPr>
              <p:nvPr/>
            </p:nvSpPr>
            <p:spPr bwMode="auto">
              <a:xfrm>
                <a:off x="3818" y="2500"/>
                <a:ext cx="377"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15" name="Rectangle 110"/>
              <p:cNvSpPr>
                <a:spLocks noChangeArrowheads="1"/>
              </p:cNvSpPr>
              <p:nvPr/>
            </p:nvSpPr>
            <p:spPr bwMode="auto">
              <a:xfrm>
                <a:off x="3818" y="219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sp>
          <p:nvSpPr>
            <p:cNvPr id="38956" name="Rectangle 141"/>
            <p:cNvSpPr>
              <a:spLocks noChangeArrowheads="1"/>
            </p:cNvSpPr>
            <p:nvPr/>
          </p:nvSpPr>
          <p:spPr bwMode="auto">
            <a:xfrm>
              <a:off x="6262688" y="44958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38957" name="Rectangle 142"/>
            <p:cNvSpPr>
              <a:spLocks noChangeArrowheads="1"/>
            </p:cNvSpPr>
            <p:nvPr/>
          </p:nvSpPr>
          <p:spPr bwMode="auto">
            <a:xfrm>
              <a:off x="5664200" y="4495800"/>
              <a:ext cx="598488" cy="730250"/>
            </a:xfrm>
            <a:prstGeom prst="rect">
              <a:avLst/>
            </a:prstGeom>
            <a:noFill/>
            <a:ln>
              <a:noFill/>
            </a:ln>
            <a:effectLst/>
            <a:extLst>
              <a:ext uri="{909E8E84-426E-40dd-AFC4-6F175D3DCCD1}">
                <a14:hiddenFill xmlns:a14="http://schemas.microsoft.com/office/drawing/2010/main" xmlns="">
                  <a:solidFill>
                    <a:srgbClr val="FFFF00"/>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grpSp>
      <p:sp>
        <p:nvSpPr>
          <p:cNvPr id="38958" name="Rectangle 143"/>
          <p:cNvSpPr>
            <a:spLocks noChangeArrowheads="1"/>
          </p:cNvSpPr>
          <p:nvPr/>
        </p:nvSpPr>
        <p:spPr bwMode="auto">
          <a:xfrm>
            <a:off x="5902326" y="4495800"/>
            <a:ext cx="600075" cy="730250"/>
          </a:xfrm>
          <a:prstGeom prst="rect">
            <a:avLst/>
          </a:prstGeom>
          <a:noFill/>
          <a:ln>
            <a:noFill/>
          </a:ln>
          <a:effectLst/>
          <a:extLst>
            <a:ext uri="{909E8E84-426E-40dd-AFC4-6F175D3DCCD1}">
              <a14:hiddenFill xmlns:a14="http://schemas.microsoft.com/office/drawing/2010/main" xmlns="">
                <a:solidFill>
                  <a:srgbClr val="99FF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dirty="0">
                <a:latin typeface="Gill Sans" charset="0"/>
                <a:ea typeface="Gill Sans" charset="0"/>
                <a:cs typeface="Gill Sans" charset="0"/>
              </a:rPr>
              <a:t>C</a:t>
            </a:r>
          </a:p>
        </p:txBody>
      </p:sp>
      <p:grpSp>
        <p:nvGrpSpPr>
          <p:cNvPr id="2" name="Group 1"/>
          <p:cNvGrpSpPr/>
          <p:nvPr/>
        </p:nvGrpSpPr>
        <p:grpSpPr>
          <a:xfrm>
            <a:off x="4703764" y="4495801"/>
            <a:ext cx="1198563" cy="2206625"/>
            <a:chOff x="3865563" y="4495800"/>
            <a:chExt cx="1198563" cy="2206625"/>
          </a:xfrm>
        </p:grpSpPr>
        <p:grpSp>
          <p:nvGrpSpPr>
            <p:cNvPr id="38948" name="Group 115"/>
            <p:cNvGrpSpPr>
              <a:grpSpLocks/>
            </p:cNvGrpSpPr>
            <p:nvPr/>
          </p:nvGrpSpPr>
          <p:grpSpPr bwMode="auto">
            <a:xfrm>
              <a:off x="4465638" y="5226050"/>
              <a:ext cx="598488" cy="1476375"/>
              <a:chOff x="3063" y="2190"/>
              <a:chExt cx="377" cy="930"/>
            </a:xfrm>
          </p:grpSpPr>
          <p:sp>
            <p:nvSpPr>
              <p:cNvPr id="39007" name="Rectangle 116"/>
              <p:cNvSpPr>
                <a:spLocks noChangeArrowheads="1"/>
              </p:cNvSpPr>
              <p:nvPr/>
            </p:nvSpPr>
            <p:spPr bwMode="auto">
              <a:xfrm>
                <a:off x="3063" y="2810"/>
                <a:ext cx="377"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08" name="Rectangle 117"/>
              <p:cNvSpPr>
                <a:spLocks noChangeArrowheads="1"/>
              </p:cNvSpPr>
              <p:nvPr/>
            </p:nvSpPr>
            <p:spPr bwMode="auto">
              <a:xfrm>
                <a:off x="3063" y="2500"/>
                <a:ext cx="377"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09" name="Rectangle 118"/>
              <p:cNvSpPr>
                <a:spLocks noChangeArrowheads="1"/>
              </p:cNvSpPr>
              <p:nvPr/>
            </p:nvSpPr>
            <p:spPr bwMode="auto">
              <a:xfrm>
                <a:off x="3063" y="219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38949" name="Group 119"/>
            <p:cNvGrpSpPr>
              <a:grpSpLocks/>
            </p:cNvGrpSpPr>
            <p:nvPr/>
          </p:nvGrpSpPr>
          <p:grpSpPr bwMode="auto">
            <a:xfrm>
              <a:off x="3865563" y="5226050"/>
              <a:ext cx="600075" cy="1476375"/>
              <a:chOff x="2685" y="2190"/>
              <a:chExt cx="378" cy="930"/>
            </a:xfrm>
          </p:grpSpPr>
          <p:sp>
            <p:nvSpPr>
              <p:cNvPr id="39004" name="Rectangle 120"/>
              <p:cNvSpPr>
                <a:spLocks noChangeArrowheads="1"/>
              </p:cNvSpPr>
              <p:nvPr/>
            </p:nvSpPr>
            <p:spPr bwMode="auto">
              <a:xfrm>
                <a:off x="2685" y="281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05" name="Rectangle 121"/>
              <p:cNvSpPr>
                <a:spLocks noChangeArrowheads="1"/>
              </p:cNvSpPr>
              <p:nvPr/>
            </p:nvSpPr>
            <p:spPr bwMode="auto">
              <a:xfrm>
                <a:off x="2685" y="250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06" name="Rectangle 122"/>
              <p:cNvSpPr>
                <a:spLocks noChangeArrowheads="1"/>
              </p:cNvSpPr>
              <p:nvPr/>
            </p:nvSpPr>
            <p:spPr bwMode="auto">
              <a:xfrm>
                <a:off x="2685"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sp>
          <p:nvSpPr>
            <p:cNvPr id="38959" name="Rectangle 144"/>
            <p:cNvSpPr>
              <a:spLocks noChangeArrowheads="1"/>
            </p:cNvSpPr>
            <p:nvPr/>
          </p:nvSpPr>
          <p:spPr bwMode="auto">
            <a:xfrm>
              <a:off x="4465638" y="4495800"/>
              <a:ext cx="598488" cy="730250"/>
            </a:xfrm>
            <a:prstGeom prst="rect">
              <a:avLst/>
            </a:prstGeom>
            <a:noFill/>
            <a:ln>
              <a:noFill/>
            </a:ln>
            <a:effectLst/>
            <a:extLst>
              <a:ext uri="{909E8E84-426E-40dd-AFC4-6F175D3DCCD1}">
                <a14:hiddenFill xmlns:a14="http://schemas.microsoft.com/office/drawing/2010/main" xmlns="">
                  <a:solidFill>
                    <a:srgbClr val="FFFF00"/>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38960" name="Rectangle 145"/>
            <p:cNvSpPr>
              <a:spLocks noChangeArrowheads="1"/>
            </p:cNvSpPr>
            <p:nvPr/>
          </p:nvSpPr>
          <p:spPr bwMode="auto">
            <a:xfrm>
              <a:off x="3865563" y="44958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grpSp>
      <p:sp>
        <p:nvSpPr>
          <p:cNvPr id="38961" name="Rectangle 146"/>
          <p:cNvSpPr>
            <a:spLocks noChangeArrowheads="1"/>
          </p:cNvSpPr>
          <p:nvPr/>
        </p:nvSpPr>
        <p:spPr bwMode="auto">
          <a:xfrm>
            <a:off x="4103689" y="4495800"/>
            <a:ext cx="600075" cy="730250"/>
          </a:xfrm>
          <a:prstGeom prst="rect">
            <a:avLst/>
          </a:prstGeom>
          <a:noFill/>
          <a:ln>
            <a:noFill/>
          </a:ln>
          <a:effectLst/>
          <a:extLst>
            <a:ext uri="{909E8E84-426E-40dd-AFC4-6F175D3DCCD1}">
              <a14:hiddenFill xmlns:a14="http://schemas.microsoft.com/office/drawing/2010/main" xmlns="">
                <a:solidFill>
                  <a:srgbClr val="99FF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dirty="0">
                <a:latin typeface="Gill Sans" charset="0"/>
                <a:ea typeface="Gill Sans" charset="0"/>
                <a:cs typeface="Gill Sans" charset="0"/>
              </a:rPr>
              <a:t>D</a:t>
            </a:r>
          </a:p>
        </p:txBody>
      </p:sp>
      <p:sp>
        <p:nvSpPr>
          <p:cNvPr id="38962" name="Rectangle 147"/>
          <p:cNvSpPr>
            <a:spLocks noChangeArrowheads="1"/>
          </p:cNvSpPr>
          <p:nvPr/>
        </p:nvSpPr>
        <p:spPr bwMode="auto">
          <a:xfrm>
            <a:off x="3505200" y="4495800"/>
            <a:ext cx="598488" cy="730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38963" name="Rectangle 148"/>
          <p:cNvSpPr>
            <a:spLocks noChangeArrowheads="1"/>
          </p:cNvSpPr>
          <p:nvPr/>
        </p:nvSpPr>
        <p:spPr bwMode="auto">
          <a:xfrm>
            <a:off x="2905126" y="44958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38964" name="Rectangle 149"/>
          <p:cNvSpPr>
            <a:spLocks noChangeArrowheads="1"/>
          </p:cNvSpPr>
          <p:nvPr/>
        </p:nvSpPr>
        <p:spPr bwMode="auto">
          <a:xfrm>
            <a:off x="2306638" y="4495800"/>
            <a:ext cx="598488" cy="730250"/>
          </a:xfrm>
          <a:prstGeom prst="rect">
            <a:avLst/>
          </a:prstGeom>
          <a:noFill/>
          <a:ln>
            <a:noFill/>
          </a:ln>
          <a:effectLst/>
          <a:extLst>
            <a:ext uri="{909E8E84-426E-40dd-AFC4-6F175D3DCCD1}">
              <a14:hiddenFill xmlns:a14="http://schemas.microsoft.com/office/drawing/2010/main" xmlns="">
                <a:solidFill>
                  <a:srgbClr val="99FF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grpSp>
        <p:nvGrpSpPr>
          <p:cNvPr id="4" name="Group 3"/>
          <p:cNvGrpSpPr/>
          <p:nvPr/>
        </p:nvGrpSpPr>
        <p:grpSpPr>
          <a:xfrm>
            <a:off x="8299451" y="4495801"/>
            <a:ext cx="1216025" cy="2206625"/>
            <a:chOff x="7461250" y="4495800"/>
            <a:chExt cx="1216025" cy="2206625"/>
          </a:xfrm>
        </p:grpSpPr>
        <p:grpSp>
          <p:nvGrpSpPr>
            <p:cNvPr id="38942" name="Group 91"/>
            <p:cNvGrpSpPr>
              <a:grpSpLocks/>
            </p:cNvGrpSpPr>
            <p:nvPr/>
          </p:nvGrpSpPr>
          <p:grpSpPr bwMode="auto">
            <a:xfrm>
              <a:off x="8051800" y="5226050"/>
              <a:ext cx="600075" cy="1476375"/>
              <a:chOff x="4950" y="2190"/>
              <a:chExt cx="378" cy="930"/>
            </a:xfrm>
          </p:grpSpPr>
          <p:sp>
            <p:nvSpPr>
              <p:cNvPr id="39025" name="Rectangle 92"/>
              <p:cNvSpPr>
                <a:spLocks noChangeArrowheads="1"/>
              </p:cNvSpPr>
              <p:nvPr/>
            </p:nvSpPr>
            <p:spPr bwMode="auto">
              <a:xfrm>
                <a:off x="4950" y="281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26" name="Rectangle 93"/>
              <p:cNvSpPr>
                <a:spLocks noChangeArrowheads="1"/>
              </p:cNvSpPr>
              <p:nvPr/>
            </p:nvSpPr>
            <p:spPr bwMode="auto">
              <a:xfrm>
                <a:off x="4950" y="250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27" name="Rectangle 94"/>
              <p:cNvSpPr>
                <a:spLocks noChangeArrowheads="1"/>
              </p:cNvSpPr>
              <p:nvPr/>
            </p:nvSpPr>
            <p:spPr bwMode="auto">
              <a:xfrm>
                <a:off x="4950" y="219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38943" name="Group 95"/>
            <p:cNvGrpSpPr>
              <a:grpSpLocks/>
            </p:cNvGrpSpPr>
            <p:nvPr/>
          </p:nvGrpSpPr>
          <p:grpSpPr bwMode="auto">
            <a:xfrm>
              <a:off x="7461250" y="5226050"/>
              <a:ext cx="600075" cy="1476375"/>
              <a:chOff x="4950" y="2190"/>
              <a:chExt cx="378" cy="930"/>
            </a:xfrm>
          </p:grpSpPr>
          <p:sp>
            <p:nvSpPr>
              <p:cNvPr id="39022" name="Rectangle 96"/>
              <p:cNvSpPr>
                <a:spLocks noChangeArrowheads="1"/>
              </p:cNvSpPr>
              <p:nvPr/>
            </p:nvSpPr>
            <p:spPr bwMode="auto">
              <a:xfrm>
                <a:off x="4950" y="281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23" name="Rectangle 97"/>
              <p:cNvSpPr>
                <a:spLocks noChangeArrowheads="1"/>
              </p:cNvSpPr>
              <p:nvPr/>
            </p:nvSpPr>
            <p:spPr bwMode="auto">
              <a:xfrm>
                <a:off x="4950" y="250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24" name="Rectangle 98"/>
              <p:cNvSpPr>
                <a:spLocks noChangeArrowheads="1"/>
              </p:cNvSpPr>
              <p:nvPr/>
            </p:nvSpPr>
            <p:spPr bwMode="auto">
              <a:xfrm>
                <a:off x="4950" y="219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sp>
          <p:nvSpPr>
            <p:cNvPr id="38954" name="Rectangle 139"/>
            <p:cNvSpPr>
              <a:spLocks noChangeArrowheads="1"/>
            </p:cNvSpPr>
            <p:nvPr/>
          </p:nvSpPr>
          <p:spPr bwMode="auto">
            <a:xfrm>
              <a:off x="7461250" y="44958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38965" name="Rectangle 150"/>
            <p:cNvSpPr>
              <a:spLocks noChangeArrowheads="1"/>
            </p:cNvSpPr>
            <p:nvPr/>
          </p:nvSpPr>
          <p:spPr bwMode="auto">
            <a:xfrm>
              <a:off x="8077200" y="44958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grpSp>
      <p:grpSp>
        <p:nvGrpSpPr>
          <p:cNvPr id="38966" name="Group 151"/>
          <p:cNvGrpSpPr>
            <a:grpSpLocks/>
          </p:cNvGrpSpPr>
          <p:nvPr/>
        </p:nvGrpSpPr>
        <p:grpSpPr bwMode="auto">
          <a:xfrm>
            <a:off x="1295400" y="4495801"/>
            <a:ext cx="8204200" cy="2206625"/>
            <a:chOff x="240" y="1440"/>
            <a:chExt cx="5168" cy="1390"/>
          </a:xfrm>
        </p:grpSpPr>
        <p:sp>
          <p:nvSpPr>
            <p:cNvPr id="38967" name="Rectangle 152"/>
            <p:cNvSpPr>
              <a:spLocks noChangeArrowheads="1"/>
            </p:cNvSpPr>
            <p:nvPr/>
          </p:nvSpPr>
          <p:spPr bwMode="auto">
            <a:xfrm>
              <a:off x="240" y="2520"/>
              <a:ext cx="637" cy="310"/>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3</a:t>
              </a:r>
            </a:p>
          </p:txBody>
        </p:sp>
        <p:sp>
          <p:nvSpPr>
            <p:cNvPr id="38968" name="Rectangle 153"/>
            <p:cNvSpPr>
              <a:spLocks noChangeArrowheads="1"/>
            </p:cNvSpPr>
            <p:nvPr/>
          </p:nvSpPr>
          <p:spPr bwMode="auto">
            <a:xfrm>
              <a:off x="240" y="2210"/>
              <a:ext cx="63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2</a:t>
              </a:r>
            </a:p>
          </p:txBody>
        </p:sp>
        <p:sp>
          <p:nvSpPr>
            <p:cNvPr id="38969" name="Rectangle 154"/>
            <p:cNvSpPr>
              <a:spLocks noChangeArrowheads="1"/>
            </p:cNvSpPr>
            <p:nvPr/>
          </p:nvSpPr>
          <p:spPr bwMode="auto">
            <a:xfrm>
              <a:off x="240" y="1900"/>
              <a:ext cx="63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1</a:t>
              </a:r>
            </a:p>
          </p:txBody>
        </p:sp>
        <p:sp>
          <p:nvSpPr>
            <p:cNvPr id="38970" name="Rectangle 155"/>
            <p:cNvSpPr>
              <a:spLocks noChangeArrowheads="1"/>
            </p:cNvSpPr>
            <p:nvPr/>
          </p:nvSpPr>
          <p:spPr bwMode="auto">
            <a:xfrm>
              <a:off x="240" y="1460"/>
              <a:ext cx="637" cy="46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50000"/>
                </a:lnSpc>
                <a:spcBef>
                  <a:spcPct val="30000"/>
                </a:spcBef>
              </a:pPr>
              <a:r>
                <a:rPr lang="en-US" altLang="ko-KR" sz="2400" b="0" dirty="0">
                  <a:latin typeface="Gill Sans" charset="0"/>
                  <a:ea typeface="Gill Sans" charset="0"/>
                  <a:cs typeface="Gill Sans" charset="0"/>
                </a:rPr>
                <a:t>Ref:</a:t>
              </a:r>
            </a:p>
            <a:p>
              <a:pPr algn="l">
                <a:lnSpc>
                  <a:spcPct val="90000"/>
                </a:lnSpc>
                <a:spcBef>
                  <a:spcPct val="30000"/>
                </a:spcBef>
              </a:pPr>
              <a:r>
                <a:rPr lang="en-US" altLang="ko-KR" sz="2400" b="0" dirty="0">
                  <a:latin typeface="Gill Sans" charset="0"/>
                  <a:ea typeface="Gill Sans" charset="0"/>
                  <a:cs typeface="Gill Sans" charset="0"/>
                </a:rPr>
                <a:t>Page:</a:t>
              </a:r>
            </a:p>
          </p:txBody>
        </p:sp>
        <p:sp>
          <p:nvSpPr>
            <p:cNvPr id="38971" name="Line 156"/>
            <p:cNvSpPr>
              <a:spLocks noChangeShapeType="1"/>
            </p:cNvSpPr>
            <p:nvPr/>
          </p:nvSpPr>
          <p:spPr bwMode="auto">
            <a:xfrm>
              <a:off x="240" y="1900"/>
              <a:ext cx="5168" cy="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nvGrpSpPr>
            <p:cNvPr id="38972" name="Group 157"/>
            <p:cNvGrpSpPr>
              <a:grpSpLocks/>
            </p:cNvGrpSpPr>
            <p:nvPr/>
          </p:nvGrpSpPr>
          <p:grpSpPr bwMode="auto">
            <a:xfrm>
              <a:off x="240" y="2210"/>
              <a:ext cx="5161" cy="310"/>
              <a:chOff x="240" y="2210"/>
              <a:chExt cx="4790" cy="310"/>
            </a:xfrm>
          </p:grpSpPr>
          <p:sp>
            <p:nvSpPr>
              <p:cNvPr id="38990" name="Line 158"/>
              <p:cNvSpPr>
                <a:spLocks noChangeShapeType="1"/>
              </p:cNvSpPr>
              <p:nvPr/>
            </p:nvSpPr>
            <p:spPr bwMode="auto">
              <a:xfrm>
                <a:off x="240" y="2210"/>
                <a:ext cx="47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8991" name="Line 159"/>
              <p:cNvSpPr>
                <a:spLocks noChangeShapeType="1"/>
              </p:cNvSpPr>
              <p:nvPr/>
            </p:nvSpPr>
            <p:spPr bwMode="auto">
              <a:xfrm>
                <a:off x="240" y="2520"/>
                <a:ext cx="47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sp>
          <p:nvSpPr>
            <p:cNvPr id="38973" name="Line 160"/>
            <p:cNvSpPr>
              <a:spLocks noChangeShapeType="1"/>
            </p:cNvSpPr>
            <p:nvPr/>
          </p:nvSpPr>
          <p:spPr bwMode="auto">
            <a:xfrm>
              <a:off x="240" y="1440"/>
              <a:ext cx="0" cy="139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8974" name="Line 161"/>
            <p:cNvSpPr>
              <a:spLocks noChangeShapeType="1"/>
            </p:cNvSpPr>
            <p:nvPr/>
          </p:nvSpPr>
          <p:spPr bwMode="auto">
            <a:xfrm>
              <a:off x="877" y="1440"/>
              <a:ext cx="0" cy="139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8975" name="Line 162"/>
            <p:cNvSpPr>
              <a:spLocks noChangeShapeType="1"/>
            </p:cNvSpPr>
            <p:nvPr/>
          </p:nvSpPr>
          <p:spPr bwMode="auto">
            <a:xfrm>
              <a:off x="1254"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8976" name="Line 163"/>
            <p:cNvSpPr>
              <a:spLocks noChangeShapeType="1"/>
            </p:cNvSpPr>
            <p:nvPr/>
          </p:nvSpPr>
          <p:spPr bwMode="auto">
            <a:xfrm>
              <a:off x="1632"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8977" name="Line 164"/>
            <p:cNvSpPr>
              <a:spLocks noChangeShapeType="1"/>
            </p:cNvSpPr>
            <p:nvPr/>
          </p:nvSpPr>
          <p:spPr bwMode="auto">
            <a:xfrm>
              <a:off x="2009"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8978" name="Line 165"/>
            <p:cNvSpPr>
              <a:spLocks noChangeShapeType="1"/>
            </p:cNvSpPr>
            <p:nvPr/>
          </p:nvSpPr>
          <p:spPr bwMode="auto">
            <a:xfrm>
              <a:off x="2387"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8979" name="Line 166"/>
            <p:cNvSpPr>
              <a:spLocks noChangeShapeType="1"/>
            </p:cNvSpPr>
            <p:nvPr/>
          </p:nvSpPr>
          <p:spPr bwMode="auto">
            <a:xfrm>
              <a:off x="2765"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8980" name="Line 167"/>
            <p:cNvSpPr>
              <a:spLocks noChangeShapeType="1"/>
            </p:cNvSpPr>
            <p:nvPr/>
          </p:nvSpPr>
          <p:spPr bwMode="auto">
            <a:xfrm>
              <a:off x="3142"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8981" name="Line 168"/>
            <p:cNvSpPr>
              <a:spLocks noChangeShapeType="1"/>
            </p:cNvSpPr>
            <p:nvPr/>
          </p:nvSpPr>
          <p:spPr bwMode="auto">
            <a:xfrm>
              <a:off x="3520"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8982" name="Line 169"/>
            <p:cNvSpPr>
              <a:spLocks noChangeShapeType="1"/>
            </p:cNvSpPr>
            <p:nvPr/>
          </p:nvSpPr>
          <p:spPr bwMode="auto">
            <a:xfrm>
              <a:off x="3897"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8983" name="Line 170"/>
            <p:cNvSpPr>
              <a:spLocks noChangeShapeType="1"/>
            </p:cNvSpPr>
            <p:nvPr/>
          </p:nvSpPr>
          <p:spPr bwMode="auto">
            <a:xfrm>
              <a:off x="4275"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8984" name="Line 171"/>
            <p:cNvSpPr>
              <a:spLocks noChangeShapeType="1"/>
            </p:cNvSpPr>
            <p:nvPr/>
          </p:nvSpPr>
          <p:spPr bwMode="auto">
            <a:xfrm>
              <a:off x="4652"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nvGrpSpPr>
            <p:cNvPr id="38985" name="Group 172"/>
            <p:cNvGrpSpPr>
              <a:grpSpLocks/>
            </p:cNvGrpSpPr>
            <p:nvPr/>
          </p:nvGrpSpPr>
          <p:grpSpPr bwMode="auto">
            <a:xfrm>
              <a:off x="240" y="1440"/>
              <a:ext cx="5160" cy="1390"/>
              <a:chOff x="240" y="1440"/>
              <a:chExt cx="4790" cy="1390"/>
            </a:xfrm>
          </p:grpSpPr>
          <p:sp>
            <p:nvSpPr>
              <p:cNvPr id="38987" name="Line 173"/>
              <p:cNvSpPr>
                <a:spLocks noChangeShapeType="1"/>
              </p:cNvSpPr>
              <p:nvPr/>
            </p:nvSpPr>
            <p:spPr bwMode="auto">
              <a:xfrm>
                <a:off x="240" y="1440"/>
                <a:ext cx="479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8988" name="Line 174"/>
              <p:cNvSpPr>
                <a:spLocks noChangeShapeType="1"/>
              </p:cNvSpPr>
              <p:nvPr/>
            </p:nvSpPr>
            <p:spPr bwMode="auto">
              <a:xfrm>
                <a:off x="240" y="2830"/>
                <a:ext cx="479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8989" name="Line 175"/>
              <p:cNvSpPr>
                <a:spLocks noChangeShapeType="1"/>
              </p:cNvSpPr>
              <p:nvPr/>
            </p:nvSpPr>
            <p:spPr bwMode="auto">
              <a:xfrm>
                <a:off x="5030" y="1440"/>
                <a:ext cx="0" cy="139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sp>
          <p:nvSpPr>
            <p:cNvPr id="38986" name="Line 176"/>
            <p:cNvSpPr>
              <a:spLocks noChangeShapeType="1"/>
            </p:cNvSpPr>
            <p:nvPr/>
          </p:nvSpPr>
          <p:spPr bwMode="auto">
            <a:xfrm>
              <a:off x="5024"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spTree>
    <p:extLst>
      <p:ext uri="{BB962C8B-B14F-4D97-AF65-F5344CB8AC3E}">
        <p14:creationId xmlns:p14="http://schemas.microsoft.com/office/powerpoint/2010/main" val="3412737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9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9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95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89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55" grpId="0"/>
      <p:bldP spid="38958" grpId="0"/>
      <p:bldP spid="3896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4"/>
          <p:cNvSpPr>
            <a:spLocks noGrp="1" noChangeArrowheads="1"/>
          </p:cNvSpPr>
          <p:nvPr>
            <p:ph type="body" idx="1"/>
          </p:nvPr>
        </p:nvSpPr>
        <p:spPr>
          <a:xfrm>
            <a:off x="969963" y="4059238"/>
            <a:ext cx="10252073" cy="2670174"/>
          </a:xfrm>
        </p:spPr>
        <p:txBody>
          <a:bodyPr>
            <a:noAutofit/>
          </a:bodyPr>
          <a:lstStyle/>
          <a:p>
            <a:pPr>
              <a:lnSpc>
                <a:spcPct val="80000"/>
              </a:lnSpc>
              <a:spcBef>
                <a:spcPct val="20000"/>
              </a:spcBef>
            </a:pPr>
            <a:r>
              <a:rPr lang="en-US" altLang="ko-KR" sz="2800" dirty="0">
                <a:ea typeface="굴림" panose="020B0600000101010101" pitchFamily="34" charset="-127"/>
              </a:rPr>
              <a:t>One desirable property: When you add memory the miss rate drops (stack property)</a:t>
            </a:r>
          </a:p>
          <a:p>
            <a:pPr lvl="1">
              <a:lnSpc>
                <a:spcPct val="80000"/>
              </a:lnSpc>
              <a:spcBef>
                <a:spcPct val="20000"/>
              </a:spcBef>
            </a:pPr>
            <a:r>
              <a:rPr lang="en-US" altLang="ko-KR" sz="2400" dirty="0">
                <a:ea typeface="굴림" panose="020B0600000101010101" pitchFamily="34" charset="-127"/>
              </a:rPr>
              <a:t>Does this always happen?</a:t>
            </a:r>
          </a:p>
          <a:p>
            <a:pPr lvl="1">
              <a:lnSpc>
                <a:spcPct val="80000"/>
              </a:lnSpc>
              <a:spcBef>
                <a:spcPct val="20000"/>
              </a:spcBef>
            </a:pPr>
            <a:r>
              <a:rPr lang="en-US" altLang="ko-KR" sz="2400" dirty="0">
                <a:ea typeface="굴림" panose="020B0600000101010101" pitchFamily="34" charset="-127"/>
              </a:rPr>
              <a:t>Seems like it should, right?</a:t>
            </a:r>
          </a:p>
          <a:p>
            <a:pPr>
              <a:lnSpc>
                <a:spcPct val="80000"/>
              </a:lnSpc>
              <a:spcBef>
                <a:spcPct val="20000"/>
              </a:spcBef>
            </a:pPr>
            <a:r>
              <a:rPr lang="en-US" altLang="ko-KR" sz="2800" dirty="0">
                <a:ea typeface="굴림" panose="020B0600000101010101" pitchFamily="34" charset="-127"/>
              </a:rPr>
              <a:t>No: </a:t>
            </a:r>
            <a:r>
              <a:rPr lang="en-US" altLang="ko-KR" sz="2800" dirty="0" err="1">
                <a:ea typeface="굴림" panose="020B0600000101010101" pitchFamily="34" charset="-127"/>
              </a:rPr>
              <a:t>Bélády’s</a:t>
            </a:r>
            <a:r>
              <a:rPr lang="en-US" altLang="ko-KR" sz="2800" dirty="0">
                <a:ea typeface="굴림" panose="020B0600000101010101" pitchFamily="34" charset="-127"/>
              </a:rPr>
              <a:t> anomaly </a:t>
            </a:r>
          </a:p>
          <a:p>
            <a:pPr lvl="1">
              <a:lnSpc>
                <a:spcPct val="80000"/>
              </a:lnSpc>
              <a:spcBef>
                <a:spcPct val="20000"/>
              </a:spcBef>
            </a:pPr>
            <a:r>
              <a:rPr lang="en-US" altLang="ko-KR" sz="2400" dirty="0">
                <a:ea typeface="굴림" panose="020B0600000101010101" pitchFamily="34" charset="-127"/>
              </a:rPr>
              <a:t>Certain replacement algorithms (FIFO) don’t have </a:t>
            </a:r>
            <a:br>
              <a:rPr lang="en-US" altLang="ko-KR" sz="2400" dirty="0">
                <a:ea typeface="굴림" panose="020B0600000101010101" pitchFamily="34" charset="-127"/>
              </a:rPr>
            </a:br>
            <a:r>
              <a:rPr lang="en-US" altLang="ko-KR" sz="2400" dirty="0">
                <a:ea typeface="굴림" panose="020B0600000101010101" pitchFamily="34" charset="-127"/>
              </a:rPr>
              <a:t>this obvious property!</a:t>
            </a:r>
          </a:p>
        </p:txBody>
      </p:sp>
      <p:pic>
        <p:nvPicPr>
          <p:cNvPr id="19460"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l="493" t="11264" r="1244" b="11610"/>
          <a:stretch>
            <a:fillRect/>
          </a:stretch>
        </p:blipFill>
        <p:spPr bwMode="auto">
          <a:xfrm>
            <a:off x="3148014" y="711200"/>
            <a:ext cx="5646737" cy="3322638"/>
          </a:xfrm>
          <a:prstGeom prst="rect">
            <a:avLst/>
          </a:prstGeom>
          <a:noFill/>
          <a:ln w="38100" cmpd="dbl">
            <a:solidFill>
              <a:srgbClr val="CC66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itle 1"/>
          <p:cNvSpPr>
            <a:spLocks noGrp="1"/>
          </p:cNvSpPr>
          <p:nvPr>
            <p:ph type="title"/>
          </p:nvPr>
        </p:nvSpPr>
        <p:spPr>
          <a:xfrm>
            <a:off x="969964" y="152400"/>
            <a:ext cx="10252072" cy="533400"/>
          </a:xfrm>
        </p:spPr>
        <p:txBody>
          <a:bodyPr/>
          <a:lstStyle/>
          <a:p>
            <a:r>
              <a:rPr lang="en-US" altLang="ko-KR" dirty="0">
                <a:ea typeface="굴림" panose="020B0600000101010101" pitchFamily="34" charset="-127"/>
              </a:rPr>
              <a:t>Graph of Page Faults Versus The Number of Frames</a:t>
            </a:r>
            <a:endParaRPr lang="en-US" dirty="0"/>
          </a:p>
        </p:txBody>
      </p:sp>
    </p:spTree>
    <p:extLst>
      <p:ext uri="{BB962C8B-B14F-4D97-AF65-F5344CB8AC3E}">
        <p14:creationId xmlns:p14="http://schemas.microsoft.com/office/powerpoint/2010/main" val="11728139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524000" y="152400"/>
            <a:ext cx="9220200" cy="533400"/>
          </a:xfrm>
        </p:spPr>
        <p:txBody>
          <a:bodyPr/>
          <a:lstStyle/>
          <a:p>
            <a:r>
              <a:rPr lang="en-US" altLang="ko-KR" dirty="0">
                <a:ea typeface="굴림" panose="020B0600000101010101" pitchFamily="34" charset="-127"/>
              </a:rPr>
              <a:t>Adding Memory Doesn’t Always Help Fault Rate</a:t>
            </a:r>
          </a:p>
        </p:txBody>
      </p:sp>
      <p:sp>
        <p:nvSpPr>
          <p:cNvPr id="780291" name="Rectangle 3"/>
          <p:cNvSpPr>
            <a:spLocks noGrp="1" noChangeArrowheads="1"/>
          </p:cNvSpPr>
          <p:nvPr>
            <p:ph type="body" idx="1"/>
          </p:nvPr>
        </p:nvSpPr>
        <p:spPr>
          <a:xfrm>
            <a:off x="914400" y="762000"/>
            <a:ext cx="10363200" cy="6096000"/>
          </a:xfrm>
        </p:spPr>
        <p:txBody>
          <a:bodyPr>
            <a:normAutofit lnSpcReduction="10000"/>
          </a:bodyPr>
          <a:lstStyle/>
          <a:p>
            <a:pPr>
              <a:lnSpc>
                <a:spcPct val="80000"/>
              </a:lnSpc>
              <a:spcBef>
                <a:spcPct val="5000"/>
              </a:spcBef>
            </a:pPr>
            <a:r>
              <a:rPr lang="en-US" altLang="ko-KR" sz="2800" dirty="0">
                <a:ea typeface="굴림" panose="020B0600000101010101" pitchFamily="34" charset="-127"/>
              </a:rPr>
              <a:t>Does adding memory reduce number of page faults?</a:t>
            </a:r>
          </a:p>
          <a:p>
            <a:pPr lvl="1">
              <a:lnSpc>
                <a:spcPct val="80000"/>
              </a:lnSpc>
              <a:spcBef>
                <a:spcPct val="5000"/>
              </a:spcBef>
            </a:pPr>
            <a:r>
              <a:rPr lang="en-US" altLang="ko-KR" sz="2400" dirty="0">
                <a:ea typeface="굴림" panose="020B0600000101010101" pitchFamily="34" charset="-127"/>
              </a:rPr>
              <a:t>Yes for LRU and MIN</a:t>
            </a:r>
          </a:p>
          <a:p>
            <a:pPr lvl="1">
              <a:lnSpc>
                <a:spcPct val="80000"/>
              </a:lnSpc>
              <a:spcBef>
                <a:spcPct val="5000"/>
              </a:spcBef>
            </a:pPr>
            <a:r>
              <a:rPr lang="en-US" altLang="ko-KR" sz="2400" dirty="0">
                <a:ea typeface="굴림" panose="020B0600000101010101" pitchFamily="34" charset="-127"/>
              </a:rPr>
              <a:t>Not necessarily for FIFO!  (Called </a:t>
            </a:r>
            <a:r>
              <a:rPr lang="en-US" altLang="ko-KR" sz="2400" dirty="0" err="1">
                <a:ea typeface="굴림" panose="020B0600000101010101" pitchFamily="34" charset="-127"/>
              </a:rPr>
              <a:t>Bélády’s</a:t>
            </a:r>
            <a:r>
              <a:rPr lang="en-US" altLang="ko-KR" sz="2400" dirty="0">
                <a:ea typeface="굴림" panose="020B0600000101010101" pitchFamily="34" charset="-127"/>
              </a:rPr>
              <a:t> anomaly)</a:t>
            </a:r>
          </a:p>
          <a:p>
            <a:pPr lvl="1">
              <a:lnSpc>
                <a:spcPct val="80000"/>
              </a:lnSpc>
              <a:spcBef>
                <a:spcPct val="5000"/>
              </a:spcBef>
            </a:pPr>
            <a:endParaRPr lang="en-US" altLang="ko-KR" sz="2400" dirty="0">
              <a:ea typeface="굴림" panose="020B0600000101010101" pitchFamily="34" charset="-127"/>
            </a:endParaRPr>
          </a:p>
          <a:p>
            <a:pPr lvl="1">
              <a:lnSpc>
                <a:spcPct val="80000"/>
              </a:lnSpc>
              <a:spcBef>
                <a:spcPct val="5000"/>
              </a:spcBef>
            </a:pPr>
            <a:endParaRPr lang="en-US" altLang="ko-KR" sz="2400" dirty="0">
              <a:ea typeface="굴림" panose="020B0600000101010101" pitchFamily="34" charset="-127"/>
            </a:endParaRPr>
          </a:p>
          <a:p>
            <a:pPr lvl="1">
              <a:lnSpc>
                <a:spcPct val="80000"/>
              </a:lnSpc>
              <a:spcBef>
                <a:spcPct val="5000"/>
              </a:spcBef>
            </a:pPr>
            <a:endParaRPr lang="en-US" altLang="ko-KR" sz="2400" dirty="0">
              <a:ea typeface="굴림" panose="020B0600000101010101" pitchFamily="34" charset="-127"/>
            </a:endParaRPr>
          </a:p>
          <a:p>
            <a:pPr lvl="1">
              <a:lnSpc>
                <a:spcPct val="80000"/>
              </a:lnSpc>
              <a:spcBef>
                <a:spcPct val="5000"/>
              </a:spcBef>
            </a:pPr>
            <a:endParaRPr lang="en-US" altLang="ko-KR" sz="2400" dirty="0">
              <a:ea typeface="굴림" panose="020B0600000101010101" pitchFamily="34" charset="-127"/>
            </a:endParaRPr>
          </a:p>
          <a:p>
            <a:pPr lvl="1">
              <a:lnSpc>
                <a:spcPct val="80000"/>
              </a:lnSpc>
              <a:spcBef>
                <a:spcPct val="5000"/>
              </a:spcBef>
            </a:pPr>
            <a:endParaRPr lang="en-US" altLang="ko-KR" sz="2400" dirty="0">
              <a:ea typeface="굴림" panose="020B0600000101010101" pitchFamily="34" charset="-127"/>
            </a:endParaRPr>
          </a:p>
          <a:p>
            <a:pPr lvl="1">
              <a:lnSpc>
                <a:spcPct val="80000"/>
              </a:lnSpc>
              <a:spcBef>
                <a:spcPct val="5000"/>
              </a:spcBef>
            </a:pPr>
            <a:endParaRPr lang="en-US" altLang="ko-KR" sz="2400" dirty="0">
              <a:ea typeface="굴림" panose="020B0600000101010101" pitchFamily="34" charset="-127"/>
            </a:endParaRPr>
          </a:p>
          <a:p>
            <a:pPr lvl="1">
              <a:lnSpc>
                <a:spcPct val="80000"/>
              </a:lnSpc>
              <a:spcBef>
                <a:spcPct val="5000"/>
              </a:spcBef>
            </a:pPr>
            <a:endParaRPr lang="en-US" altLang="ko-KR" sz="2400" dirty="0">
              <a:ea typeface="굴림" panose="020B0600000101010101" pitchFamily="34" charset="-127"/>
            </a:endParaRPr>
          </a:p>
          <a:p>
            <a:pPr lvl="1">
              <a:lnSpc>
                <a:spcPct val="80000"/>
              </a:lnSpc>
              <a:spcBef>
                <a:spcPct val="5000"/>
              </a:spcBef>
            </a:pPr>
            <a:endParaRPr lang="en-US" altLang="ko-KR" sz="2400" dirty="0">
              <a:ea typeface="굴림" panose="020B0600000101010101" pitchFamily="34" charset="-127"/>
            </a:endParaRPr>
          </a:p>
          <a:p>
            <a:pPr lvl="1">
              <a:lnSpc>
                <a:spcPct val="80000"/>
              </a:lnSpc>
              <a:spcBef>
                <a:spcPct val="5000"/>
              </a:spcBef>
            </a:pPr>
            <a:endParaRPr lang="en-US" altLang="ko-KR" sz="2400" dirty="0">
              <a:ea typeface="굴림" panose="020B0600000101010101" pitchFamily="34" charset="-127"/>
            </a:endParaRPr>
          </a:p>
          <a:p>
            <a:pPr lvl="1">
              <a:lnSpc>
                <a:spcPct val="80000"/>
              </a:lnSpc>
              <a:spcBef>
                <a:spcPct val="5000"/>
              </a:spcBef>
            </a:pPr>
            <a:endParaRPr lang="en-US" altLang="ko-KR" sz="2400" dirty="0">
              <a:ea typeface="굴림" panose="020B0600000101010101" pitchFamily="34" charset="-127"/>
            </a:endParaRPr>
          </a:p>
          <a:p>
            <a:pPr lvl="1">
              <a:lnSpc>
                <a:spcPct val="80000"/>
              </a:lnSpc>
              <a:spcBef>
                <a:spcPct val="5000"/>
              </a:spcBef>
            </a:pPr>
            <a:endParaRPr lang="en-US" altLang="ko-KR" sz="2400" dirty="0">
              <a:ea typeface="굴림" panose="020B0600000101010101" pitchFamily="34" charset="-127"/>
            </a:endParaRPr>
          </a:p>
          <a:p>
            <a:pPr lvl="1">
              <a:lnSpc>
                <a:spcPct val="80000"/>
              </a:lnSpc>
              <a:spcBef>
                <a:spcPct val="5000"/>
              </a:spcBef>
            </a:pPr>
            <a:endParaRPr lang="en-US" altLang="ko-KR" sz="2400" dirty="0">
              <a:ea typeface="굴림" panose="020B0600000101010101" pitchFamily="34" charset="-127"/>
            </a:endParaRPr>
          </a:p>
          <a:p>
            <a:pPr lvl="1">
              <a:lnSpc>
                <a:spcPct val="80000"/>
              </a:lnSpc>
              <a:spcBef>
                <a:spcPct val="5000"/>
              </a:spcBef>
            </a:pPr>
            <a:endParaRPr lang="en-US" altLang="ko-KR" sz="2400" dirty="0">
              <a:ea typeface="굴림" panose="020B0600000101010101" pitchFamily="34" charset="-127"/>
            </a:endParaRPr>
          </a:p>
          <a:p>
            <a:pPr>
              <a:lnSpc>
                <a:spcPct val="80000"/>
              </a:lnSpc>
              <a:spcBef>
                <a:spcPct val="5000"/>
              </a:spcBef>
            </a:pPr>
            <a:endParaRPr lang="en-US" altLang="ko-KR" sz="2800" dirty="0">
              <a:ea typeface="굴림" panose="020B0600000101010101" pitchFamily="34" charset="-127"/>
            </a:endParaRPr>
          </a:p>
          <a:p>
            <a:pPr>
              <a:lnSpc>
                <a:spcPct val="80000"/>
              </a:lnSpc>
              <a:spcBef>
                <a:spcPct val="5000"/>
              </a:spcBef>
            </a:pPr>
            <a:r>
              <a:rPr lang="en-US" altLang="ko-KR" sz="2800" dirty="0">
                <a:ea typeface="굴림" panose="020B0600000101010101" pitchFamily="34" charset="-127"/>
              </a:rPr>
              <a:t>After adding memory:</a:t>
            </a:r>
          </a:p>
          <a:p>
            <a:pPr lvl="1">
              <a:lnSpc>
                <a:spcPct val="80000"/>
              </a:lnSpc>
              <a:spcBef>
                <a:spcPct val="5000"/>
              </a:spcBef>
            </a:pPr>
            <a:r>
              <a:rPr lang="en-US" altLang="ko-KR" sz="2400" dirty="0">
                <a:ea typeface="굴림" panose="020B0600000101010101" pitchFamily="34" charset="-127"/>
              </a:rPr>
              <a:t>With FIFO, contents can be completely different</a:t>
            </a:r>
          </a:p>
          <a:p>
            <a:pPr lvl="1">
              <a:lnSpc>
                <a:spcPct val="80000"/>
              </a:lnSpc>
              <a:spcBef>
                <a:spcPct val="5000"/>
              </a:spcBef>
            </a:pPr>
            <a:r>
              <a:rPr lang="en-US" altLang="ko-KR" sz="2400" dirty="0">
                <a:ea typeface="굴림" panose="020B0600000101010101" pitchFamily="34" charset="-127"/>
              </a:rPr>
              <a:t>In contrast, with LRU or MIN, contents of </a:t>
            </a:r>
            <a:r>
              <a:rPr lang="en-US" altLang="ko-KR" sz="2400">
                <a:ea typeface="굴림" panose="020B0600000101010101" pitchFamily="34" charset="-127"/>
              </a:rPr>
              <a:t>memory </a:t>
            </a:r>
            <a:br>
              <a:rPr lang="en-US" altLang="ko-KR" sz="2400">
                <a:ea typeface="굴림" panose="020B0600000101010101" pitchFamily="34" charset="-127"/>
              </a:rPr>
            </a:br>
            <a:r>
              <a:rPr lang="en-US" altLang="ko-KR" sz="2400">
                <a:ea typeface="굴림" panose="020B0600000101010101" pitchFamily="34" charset="-127"/>
              </a:rPr>
              <a:t>with </a:t>
            </a:r>
            <a:r>
              <a:rPr lang="en-US" altLang="ko-KR" sz="2400" dirty="0">
                <a:ea typeface="굴림" panose="020B0600000101010101" pitchFamily="34" charset="-127"/>
              </a:rPr>
              <a:t>X pages are a subset of contents with X+1 Page</a:t>
            </a:r>
          </a:p>
        </p:txBody>
      </p:sp>
      <p:grpSp>
        <p:nvGrpSpPr>
          <p:cNvPr id="780292" name="Group 4"/>
          <p:cNvGrpSpPr>
            <a:grpSpLocks/>
          </p:cNvGrpSpPr>
          <p:nvPr/>
        </p:nvGrpSpPr>
        <p:grpSpPr bwMode="auto">
          <a:xfrm>
            <a:off x="1989138" y="1752600"/>
            <a:ext cx="6864350" cy="1624012"/>
            <a:chOff x="294" y="2786"/>
            <a:chExt cx="5178" cy="1390"/>
          </a:xfrm>
        </p:grpSpPr>
        <p:grpSp>
          <p:nvGrpSpPr>
            <p:cNvPr id="20573" name="Group 5"/>
            <p:cNvGrpSpPr>
              <a:grpSpLocks/>
            </p:cNvGrpSpPr>
            <p:nvPr/>
          </p:nvGrpSpPr>
          <p:grpSpPr bwMode="auto">
            <a:xfrm>
              <a:off x="5078" y="3246"/>
              <a:ext cx="378" cy="930"/>
              <a:chOff x="4950" y="2190"/>
              <a:chExt cx="378" cy="930"/>
            </a:xfrm>
          </p:grpSpPr>
          <p:sp>
            <p:nvSpPr>
              <p:cNvPr id="20656" name="Rectangle 6"/>
              <p:cNvSpPr>
                <a:spLocks noChangeArrowheads="1"/>
              </p:cNvSpPr>
              <p:nvPr/>
            </p:nvSpPr>
            <p:spPr bwMode="auto">
              <a:xfrm>
                <a:off x="4950" y="281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57" name="Rectangle 7"/>
              <p:cNvSpPr>
                <a:spLocks noChangeArrowheads="1"/>
              </p:cNvSpPr>
              <p:nvPr/>
            </p:nvSpPr>
            <p:spPr bwMode="auto">
              <a:xfrm>
                <a:off x="4950" y="250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58" name="Rectangle 8"/>
              <p:cNvSpPr>
                <a:spLocks noChangeArrowheads="1"/>
              </p:cNvSpPr>
              <p:nvPr/>
            </p:nvSpPr>
            <p:spPr bwMode="auto">
              <a:xfrm>
                <a:off x="4950"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grpSp>
        <p:grpSp>
          <p:nvGrpSpPr>
            <p:cNvPr id="20574" name="Group 9"/>
            <p:cNvGrpSpPr>
              <a:grpSpLocks/>
            </p:cNvGrpSpPr>
            <p:nvPr/>
          </p:nvGrpSpPr>
          <p:grpSpPr bwMode="auto">
            <a:xfrm>
              <a:off x="4706" y="3246"/>
              <a:ext cx="378" cy="930"/>
              <a:chOff x="4950" y="2190"/>
              <a:chExt cx="378" cy="930"/>
            </a:xfrm>
          </p:grpSpPr>
          <p:sp>
            <p:nvSpPr>
              <p:cNvPr id="20653" name="Rectangle 10"/>
              <p:cNvSpPr>
                <a:spLocks noChangeArrowheads="1"/>
              </p:cNvSpPr>
              <p:nvPr/>
            </p:nvSpPr>
            <p:spPr bwMode="auto">
              <a:xfrm>
                <a:off x="4950" y="281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D</a:t>
                </a:r>
              </a:p>
            </p:txBody>
          </p:sp>
          <p:sp>
            <p:nvSpPr>
              <p:cNvPr id="20654" name="Rectangle 11"/>
              <p:cNvSpPr>
                <a:spLocks noChangeArrowheads="1"/>
              </p:cNvSpPr>
              <p:nvPr/>
            </p:nvSpPr>
            <p:spPr bwMode="auto">
              <a:xfrm>
                <a:off x="4950" y="250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55" name="Rectangle 12"/>
              <p:cNvSpPr>
                <a:spLocks noChangeArrowheads="1"/>
              </p:cNvSpPr>
              <p:nvPr/>
            </p:nvSpPr>
            <p:spPr bwMode="auto">
              <a:xfrm>
                <a:off x="4950"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grpSp>
        <p:grpSp>
          <p:nvGrpSpPr>
            <p:cNvPr id="20575" name="Group 13"/>
            <p:cNvGrpSpPr>
              <a:grpSpLocks/>
            </p:cNvGrpSpPr>
            <p:nvPr/>
          </p:nvGrpSpPr>
          <p:grpSpPr bwMode="auto">
            <a:xfrm>
              <a:off x="4329" y="3246"/>
              <a:ext cx="377" cy="930"/>
              <a:chOff x="4573" y="2190"/>
              <a:chExt cx="377" cy="930"/>
            </a:xfrm>
          </p:grpSpPr>
          <p:sp>
            <p:nvSpPr>
              <p:cNvPr id="20650" name="Rectangle 14"/>
              <p:cNvSpPr>
                <a:spLocks noChangeArrowheads="1"/>
              </p:cNvSpPr>
              <p:nvPr/>
            </p:nvSpPr>
            <p:spPr bwMode="auto">
              <a:xfrm>
                <a:off x="4573" y="281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51" name="Rectangle 15"/>
              <p:cNvSpPr>
                <a:spLocks noChangeArrowheads="1"/>
              </p:cNvSpPr>
              <p:nvPr/>
            </p:nvSpPr>
            <p:spPr bwMode="auto">
              <a:xfrm>
                <a:off x="4573" y="250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C</a:t>
                </a:r>
              </a:p>
            </p:txBody>
          </p:sp>
          <p:sp>
            <p:nvSpPr>
              <p:cNvPr id="20652" name="Rectangle 16"/>
              <p:cNvSpPr>
                <a:spLocks noChangeArrowheads="1"/>
              </p:cNvSpPr>
              <p:nvPr/>
            </p:nvSpPr>
            <p:spPr bwMode="auto">
              <a:xfrm>
                <a:off x="4573" y="219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grpSp>
        <p:grpSp>
          <p:nvGrpSpPr>
            <p:cNvPr id="20576" name="Group 17"/>
            <p:cNvGrpSpPr>
              <a:grpSpLocks/>
            </p:cNvGrpSpPr>
            <p:nvPr/>
          </p:nvGrpSpPr>
          <p:grpSpPr bwMode="auto">
            <a:xfrm>
              <a:off x="3951" y="3246"/>
              <a:ext cx="378" cy="930"/>
              <a:chOff x="4195" y="2190"/>
              <a:chExt cx="378" cy="930"/>
            </a:xfrm>
          </p:grpSpPr>
          <p:sp>
            <p:nvSpPr>
              <p:cNvPr id="20647" name="Rectangle 18"/>
              <p:cNvSpPr>
                <a:spLocks noChangeArrowheads="1"/>
              </p:cNvSpPr>
              <p:nvPr/>
            </p:nvSpPr>
            <p:spPr bwMode="auto">
              <a:xfrm>
                <a:off x="4195" y="281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48" name="Rectangle 19"/>
              <p:cNvSpPr>
                <a:spLocks noChangeArrowheads="1"/>
              </p:cNvSpPr>
              <p:nvPr/>
            </p:nvSpPr>
            <p:spPr bwMode="auto">
              <a:xfrm>
                <a:off x="4195" y="250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49" name="Rectangle 20"/>
              <p:cNvSpPr>
                <a:spLocks noChangeArrowheads="1"/>
              </p:cNvSpPr>
              <p:nvPr/>
            </p:nvSpPr>
            <p:spPr bwMode="auto">
              <a:xfrm>
                <a:off x="4195"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grpSp>
        <p:grpSp>
          <p:nvGrpSpPr>
            <p:cNvPr id="20577" name="Group 21"/>
            <p:cNvGrpSpPr>
              <a:grpSpLocks/>
            </p:cNvGrpSpPr>
            <p:nvPr/>
          </p:nvGrpSpPr>
          <p:grpSpPr bwMode="auto">
            <a:xfrm>
              <a:off x="3574" y="3246"/>
              <a:ext cx="377" cy="930"/>
              <a:chOff x="3818" y="2190"/>
              <a:chExt cx="377" cy="930"/>
            </a:xfrm>
          </p:grpSpPr>
          <p:sp>
            <p:nvSpPr>
              <p:cNvPr id="20644" name="Rectangle 22"/>
              <p:cNvSpPr>
                <a:spLocks noChangeArrowheads="1"/>
              </p:cNvSpPr>
              <p:nvPr/>
            </p:nvSpPr>
            <p:spPr bwMode="auto">
              <a:xfrm>
                <a:off x="3818" y="281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45" name="Rectangle 23"/>
              <p:cNvSpPr>
                <a:spLocks noChangeArrowheads="1"/>
              </p:cNvSpPr>
              <p:nvPr/>
            </p:nvSpPr>
            <p:spPr bwMode="auto">
              <a:xfrm>
                <a:off x="3818" y="250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46" name="Rectangle 24"/>
              <p:cNvSpPr>
                <a:spLocks noChangeArrowheads="1"/>
              </p:cNvSpPr>
              <p:nvPr/>
            </p:nvSpPr>
            <p:spPr bwMode="auto">
              <a:xfrm>
                <a:off x="3818" y="219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grpSp>
        <p:grpSp>
          <p:nvGrpSpPr>
            <p:cNvPr id="20578" name="Group 25"/>
            <p:cNvGrpSpPr>
              <a:grpSpLocks/>
            </p:cNvGrpSpPr>
            <p:nvPr/>
          </p:nvGrpSpPr>
          <p:grpSpPr bwMode="auto">
            <a:xfrm>
              <a:off x="3196" y="3246"/>
              <a:ext cx="378" cy="930"/>
              <a:chOff x="3440" y="2190"/>
              <a:chExt cx="378" cy="930"/>
            </a:xfrm>
          </p:grpSpPr>
          <p:sp>
            <p:nvSpPr>
              <p:cNvPr id="20641" name="Rectangle 26"/>
              <p:cNvSpPr>
                <a:spLocks noChangeArrowheads="1"/>
              </p:cNvSpPr>
              <p:nvPr/>
            </p:nvSpPr>
            <p:spPr bwMode="auto">
              <a:xfrm>
                <a:off x="3440" y="281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42" name="Rectangle 27"/>
              <p:cNvSpPr>
                <a:spLocks noChangeArrowheads="1"/>
              </p:cNvSpPr>
              <p:nvPr/>
            </p:nvSpPr>
            <p:spPr bwMode="auto">
              <a:xfrm>
                <a:off x="3440" y="250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43" name="Rectangle 28"/>
              <p:cNvSpPr>
                <a:spLocks noChangeArrowheads="1"/>
              </p:cNvSpPr>
              <p:nvPr/>
            </p:nvSpPr>
            <p:spPr bwMode="auto">
              <a:xfrm>
                <a:off x="3440"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E</a:t>
                </a:r>
              </a:p>
            </p:txBody>
          </p:sp>
        </p:grpSp>
        <p:grpSp>
          <p:nvGrpSpPr>
            <p:cNvPr id="20579" name="Group 29"/>
            <p:cNvGrpSpPr>
              <a:grpSpLocks/>
            </p:cNvGrpSpPr>
            <p:nvPr/>
          </p:nvGrpSpPr>
          <p:grpSpPr bwMode="auto">
            <a:xfrm>
              <a:off x="2819" y="3246"/>
              <a:ext cx="377" cy="930"/>
              <a:chOff x="3063" y="2190"/>
              <a:chExt cx="377" cy="930"/>
            </a:xfrm>
          </p:grpSpPr>
          <p:sp>
            <p:nvSpPr>
              <p:cNvPr id="20638" name="Rectangle 30"/>
              <p:cNvSpPr>
                <a:spLocks noChangeArrowheads="1"/>
              </p:cNvSpPr>
              <p:nvPr/>
            </p:nvSpPr>
            <p:spPr bwMode="auto">
              <a:xfrm>
                <a:off x="3063" y="281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B</a:t>
                </a:r>
              </a:p>
            </p:txBody>
          </p:sp>
          <p:sp>
            <p:nvSpPr>
              <p:cNvPr id="20639" name="Rectangle 31"/>
              <p:cNvSpPr>
                <a:spLocks noChangeArrowheads="1"/>
              </p:cNvSpPr>
              <p:nvPr/>
            </p:nvSpPr>
            <p:spPr bwMode="auto">
              <a:xfrm>
                <a:off x="3063" y="250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40" name="Rectangle 32"/>
              <p:cNvSpPr>
                <a:spLocks noChangeArrowheads="1"/>
              </p:cNvSpPr>
              <p:nvPr/>
            </p:nvSpPr>
            <p:spPr bwMode="auto">
              <a:xfrm>
                <a:off x="3063" y="219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grpSp>
        <p:grpSp>
          <p:nvGrpSpPr>
            <p:cNvPr id="20580" name="Group 33"/>
            <p:cNvGrpSpPr>
              <a:grpSpLocks/>
            </p:cNvGrpSpPr>
            <p:nvPr/>
          </p:nvGrpSpPr>
          <p:grpSpPr bwMode="auto">
            <a:xfrm>
              <a:off x="2441" y="3246"/>
              <a:ext cx="378" cy="930"/>
              <a:chOff x="2685" y="2190"/>
              <a:chExt cx="378" cy="930"/>
            </a:xfrm>
          </p:grpSpPr>
          <p:sp>
            <p:nvSpPr>
              <p:cNvPr id="20635" name="Rectangle 34"/>
              <p:cNvSpPr>
                <a:spLocks noChangeArrowheads="1"/>
              </p:cNvSpPr>
              <p:nvPr/>
            </p:nvSpPr>
            <p:spPr bwMode="auto">
              <a:xfrm>
                <a:off x="2685" y="281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36" name="Rectangle 35"/>
              <p:cNvSpPr>
                <a:spLocks noChangeArrowheads="1"/>
              </p:cNvSpPr>
              <p:nvPr/>
            </p:nvSpPr>
            <p:spPr bwMode="auto">
              <a:xfrm>
                <a:off x="2685" y="250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A</a:t>
                </a:r>
              </a:p>
            </p:txBody>
          </p:sp>
          <p:sp>
            <p:nvSpPr>
              <p:cNvPr id="20637" name="Rectangle 36"/>
              <p:cNvSpPr>
                <a:spLocks noChangeArrowheads="1"/>
              </p:cNvSpPr>
              <p:nvPr/>
            </p:nvSpPr>
            <p:spPr bwMode="auto">
              <a:xfrm>
                <a:off x="2685"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grpSp>
        <p:grpSp>
          <p:nvGrpSpPr>
            <p:cNvPr id="20581" name="Group 37"/>
            <p:cNvGrpSpPr>
              <a:grpSpLocks/>
            </p:cNvGrpSpPr>
            <p:nvPr/>
          </p:nvGrpSpPr>
          <p:grpSpPr bwMode="auto">
            <a:xfrm>
              <a:off x="2063" y="3246"/>
              <a:ext cx="378" cy="930"/>
              <a:chOff x="2307" y="2190"/>
              <a:chExt cx="378" cy="930"/>
            </a:xfrm>
          </p:grpSpPr>
          <p:sp>
            <p:nvSpPr>
              <p:cNvPr id="20632" name="Rectangle 38"/>
              <p:cNvSpPr>
                <a:spLocks noChangeArrowheads="1"/>
              </p:cNvSpPr>
              <p:nvPr/>
            </p:nvSpPr>
            <p:spPr bwMode="auto">
              <a:xfrm>
                <a:off x="2307" y="281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33" name="Rectangle 39"/>
              <p:cNvSpPr>
                <a:spLocks noChangeArrowheads="1"/>
              </p:cNvSpPr>
              <p:nvPr/>
            </p:nvSpPr>
            <p:spPr bwMode="auto">
              <a:xfrm>
                <a:off x="2307" y="250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34" name="Rectangle 40"/>
              <p:cNvSpPr>
                <a:spLocks noChangeArrowheads="1"/>
              </p:cNvSpPr>
              <p:nvPr/>
            </p:nvSpPr>
            <p:spPr bwMode="auto">
              <a:xfrm>
                <a:off x="2307"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D</a:t>
                </a:r>
              </a:p>
            </p:txBody>
          </p:sp>
        </p:grpSp>
        <p:grpSp>
          <p:nvGrpSpPr>
            <p:cNvPr id="20582" name="Group 41"/>
            <p:cNvGrpSpPr>
              <a:grpSpLocks/>
            </p:cNvGrpSpPr>
            <p:nvPr/>
          </p:nvGrpSpPr>
          <p:grpSpPr bwMode="auto">
            <a:xfrm>
              <a:off x="1686" y="3246"/>
              <a:ext cx="377" cy="930"/>
              <a:chOff x="1930" y="2190"/>
              <a:chExt cx="377" cy="930"/>
            </a:xfrm>
          </p:grpSpPr>
          <p:sp>
            <p:nvSpPr>
              <p:cNvPr id="20629" name="Rectangle 42"/>
              <p:cNvSpPr>
                <a:spLocks noChangeArrowheads="1"/>
              </p:cNvSpPr>
              <p:nvPr/>
            </p:nvSpPr>
            <p:spPr bwMode="auto">
              <a:xfrm>
                <a:off x="1930" y="281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C</a:t>
                </a:r>
              </a:p>
            </p:txBody>
          </p:sp>
          <p:sp>
            <p:nvSpPr>
              <p:cNvPr id="20630" name="Rectangle 43"/>
              <p:cNvSpPr>
                <a:spLocks noChangeArrowheads="1"/>
              </p:cNvSpPr>
              <p:nvPr/>
            </p:nvSpPr>
            <p:spPr bwMode="auto">
              <a:xfrm>
                <a:off x="1930" y="250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31" name="Rectangle 44"/>
              <p:cNvSpPr>
                <a:spLocks noChangeArrowheads="1"/>
              </p:cNvSpPr>
              <p:nvPr/>
            </p:nvSpPr>
            <p:spPr bwMode="auto">
              <a:xfrm>
                <a:off x="1930" y="219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grpSp>
        <p:grpSp>
          <p:nvGrpSpPr>
            <p:cNvPr id="20583" name="Group 45"/>
            <p:cNvGrpSpPr>
              <a:grpSpLocks/>
            </p:cNvGrpSpPr>
            <p:nvPr/>
          </p:nvGrpSpPr>
          <p:grpSpPr bwMode="auto">
            <a:xfrm>
              <a:off x="1308" y="3246"/>
              <a:ext cx="378" cy="930"/>
              <a:chOff x="1552" y="2190"/>
              <a:chExt cx="378" cy="930"/>
            </a:xfrm>
          </p:grpSpPr>
          <p:sp>
            <p:nvSpPr>
              <p:cNvPr id="20626" name="Rectangle 46"/>
              <p:cNvSpPr>
                <a:spLocks noChangeArrowheads="1"/>
              </p:cNvSpPr>
              <p:nvPr/>
            </p:nvSpPr>
            <p:spPr bwMode="auto">
              <a:xfrm>
                <a:off x="1552" y="281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27" name="Rectangle 47"/>
              <p:cNvSpPr>
                <a:spLocks noChangeArrowheads="1"/>
              </p:cNvSpPr>
              <p:nvPr/>
            </p:nvSpPr>
            <p:spPr bwMode="auto">
              <a:xfrm>
                <a:off x="1552" y="250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B</a:t>
                </a:r>
              </a:p>
            </p:txBody>
          </p:sp>
          <p:sp>
            <p:nvSpPr>
              <p:cNvPr id="20628" name="Rectangle 48"/>
              <p:cNvSpPr>
                <a:spLocks noChangeArrowheads="1"/>
              </p:cNvSpPr>
              <p:nvPr/>
            </p:nvSpPr>
            <p:spPr bwMode="auto">
              <a:xfrm>
                <a:off x="1552"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grpSp>
        <p:grpSp>
          <p:nvGrpSpPr>
            <p:cNvPr id="20584" name="Group 49"/>
            <p:cNvGrpSpPr>
              <a:grpSpLocks/>
            </p:cNvGrpSpPr>
            <p:nvPr/>
          </p:nvGrpSpPr>
          <p:grpSpPr bwMode="auto">
            <a:xfrm>
              <a:off x="931" y="3246"/>
              <a:ext cx="377" cy="930"/>
              <a:chOff x="1117" y="1948"/>
              <a:chExt cx="377" cy="930"/>
            </a:xfrm>
          </p:grpSpPr>
          <p:sp>
            <p:nvSpPr>
              <p:cNvPr id="20623" name="Rectangle 50"/>
              <p:cNvSpPr>
                <a:spLocks noChangeArrowheads="1"/>
              </p:cNvSpPr>
              <p:nvPr/>
            </p:nvSpPr>
            <p:spPr bwMode="auto">
              <a:xfrm>
                <a:off x="1117" y="2568"/>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24" name="Rectangle 51"/>
              <p:cNvSpPr>
                <a:spLocks noChangeArrowheads="1"/>
              </p:cNvSpPr>
              <p:nvPr/>
            </p:nvSpPr>
            <p:spPr bwMode="auto">
              <a:xfrm>
                <a:off x="1117" y="2258"/>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25" name="Rectangle 52"/>
              <p:cNvSpPr>
                <a:spLocks noChangeArrowheads="1"/>
              </p:cNvSpPr>
              <p:nvPr/>
            </p:nvSpPr>
            <p:spPr bwMode="auto">
              <a:xfrm>
                <a:off x="1117" y="1948"/>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A</a:t>
                </a:r>
              </a:p>
            </p:txBody>
          </p:sp>
        </p:grpSp>
        <p:sp>
          <p:nvSpPr>
            <p:cNvPr id="20585" name="Rectangle 53"/>
            <p:cNvSpPr>
              <a:spLocks noChangeArrowheads="1"/>
            </p:cNvSpPr>
            <p:nvPr/>
          </p:nvSpPr>
          <p:spPr bwMode="auto">
            <a:xfrm>
              <a:off x="4706" y="2786"/>
              <a:ext cx="378" cy="46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D</a:t>
              </a:r>
            </a:p>
          </p:txBody>
        </p:sp>
        <p:sp>
          <p:nvSpPr>
            <p:cNvPr id="20586" name="Rectangle 54"/>
            <p:cNvSpPr>
              <a:spLocks noChangeArrowheads="1"/>
            </p:cNvSpPr>
            <p:nvPr/>
          </p:nvSpPr>
          <p:spPr bwMode="auto">
            <a:xfrm>
              <a:off x="4329" y="2786"/>
              <a:ext cx="377" cy="46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C</a:t>
              </a:r>
            </a:p>
          </p:txBody>
        </p:sp>
        <p:sp>
          <p:nvSpPr>
            <p:cNvPr id="20587" name="Rectangle 55"/>
            <p:cNvSpPr>
              <a:spLocks noChangeArrowheads="1"/>
            </p:cNvSpPr>
            <p:nvPr/>
          </p:nvSpPr>
          <p:spPr bwMode="auto">
            <a:xfrm>
              <a:off x="3951" y="2786"/>
              <a:ext cx="378" cy="46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B</a:t>
              </a:r>
            </a:p>
          </p:txBody>
        </p:sp>
        <p:sp>
          <p:nvSpPr>
            <p:cNvPr id="20588" name="Rectangle 56"/>
            <p:cNvSpPr>
              <a:spLocks noChangeArrowheads="1"/>
            </p:cNvSpPr>
            <p:nvPr/>
          </p:nvSpPr>
          <p:spPr bwMode="auto">
            <a:xfrm>
              <a:off x="3574" y="2786"/>
              <a:ext cx="377" cy="46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A	</a:t>
              </a:r>
            </a:p>
          </p:txBody>
        </p:sp>
        <p:sp>
          <p:nvSpPr>
            <p:cNvPr id="20589" name="Rectangle 57"/>
            <p:cNvSpPr>
              <a:spLocks noChangeArrowheads="1"/>
            </p:cNvSpPr>
            <p:nvPr/>
          </p:nvSpPr>
          <p:spPr bwMode="auto">
            <a:xfrm>
              <a:off x="3196" y="2786"/>
              <a:ext cx="378" cy="46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E</a:t>
              </a:r>
            </a:p>
          </p:txBody>
        </p:sp>
        <p:sp>
          <p:nvSpPr>
            <p:cNvPr id="20590" name="Rectangle 58"/>
            <p:cNvSpPr>
              <a:spLocks noChangeArrowheads="1"/>
            </p:cNvSpPr>
            <p:nvPr/>
          </p:nvSpPr>
          <p:spPr bwMode="auto">
            <a:xfrm>
              <a:off x="2819" y="2786"/>
              <a:ext cx="377" cy="46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B</a:t>
              </a:r>
            </a:p>
          </p:txBody>
        </p:sp>
        <p:sp>
          <p:nvSpPr>
            <p:cNvPr id="20591" name="Rectangle 59"/>
            <p:cNvSpPr>
              <a:spLocks noChangeArrowheads="1"/>
            </p:cNvSpPr>
            <p:nvPr/>
          </p:nvSpPr>
          <p:spPr bwMode="auto">
            <a:xfrm>
              <a:off x="2441" y="2786"/>
              <a:ext cx="378" cy="46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A</a:t>
              </a:r>
            </a:p>
          </p:txBody>
        </p:sp>
        <p:sp>
          <p:nvSpPr>
            <p:cNvPr id="20592" name="Rectangle 60"/>
            <p:cNvSpPr>
              <a:spLocks noChangeArrowheads="1"/>
            </p:cNvSpPr>
            <p:nvPr/>
          </p:nvSpPr>
          <p:spPr bwMode="auto">
            <a:xfrm>
              <a:off x="2063" y="2786"/>
              <a:ext cx="378" cy="46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D</a:t>
              </a:r>
            </a:p>
          </p:txBody>
        </p:sp>
        <p:sp>
          <p:nvSpPr>
            <p:cNvPr id="20593" name="Rectangle 61"/>
            <p:cNvSpPr>
              <a:spLocks noChangeArrowheads="1"/>
            </p:cNvSpPr>
            <p:nvPr/>
          </p:nvSpPr>
          <p:spPr bwMode="auto">
            <a:xfrm>
              <a:off x="1686" y="2786"/>
              <a:ext cx="377" cy="46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C</a:t>
              </a:r>
            </a:p>
          </p:txBody>
        </p:sp>
        <p:sp>
          <p:nvSpPr>
            <p:cNvPr id="20594" name="Rectangle 62"/>
            <p:cNvSpPr>
              <a:spLocks noChangeArrowheads="1"/>
            </p:cNvSpPr>
            <p:nvPr/>
          </p:nvSpPr>
          <p:spPr bwMode="auto">
            <a:xfrm>
              <a:off x="1308" y="2786"/>
              <a:ext cx="378" cy="46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B</a:t>
              </a:r>
            </a:p>
          </p:txBody>
        </p:sp>
        <p:sp>
          <p:nvSpPr>
            <p:cNvPr id="20595" name="Rectangle 63"/>
            <p:cNvSpPr>
              <a:spLocks noChangeArrowheads="1"/>
            </p:cNvSpPr>
            <p:nvPr/>
          </p:nvSpPr>
          <p:spPr bwMode="auto">
            <a:xfrm>
              <a:off x="931" y="2786"/>
              <a:ext cx="377" cy="46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A</a:t>
              </a:r>
            </a:p>
          </p:txBody>
        </p:sp>
        <p:sp>
          <p:nvSpPr>
            <p:cNvPr id="20596" name="Rectangle 64"/>
            <p:cNvSpPr>
              <a:spLocks noChangeArrowheads="1"/>
            </p:cNvSpPr>
            <p:nvPr/>
          </p:nvSpPr>
          <p:spPr bwMode="auto">
            <a:xfrm>
              <a:off x="5094" y="2786"/>
              <a:ext cx="378" cy="46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E</a:t>
              </a:r>
            </a:p>
          </p:txBody>
        </p:sp>
        <p:grpSp>
          <p:nvGrpSpPr>
            <p:cNvPr id="20597" name="Group 65"/>
            <p:cNvGrpSpPr>
              <a:grpSpLocks/>
            </p:cNvGrpSpPr>
            <p:nvPr/>
          </p:nvGrpSpPr>
          <p:grpSpPr bwMode="auto">
            <a:xfrm>
              <a:off x="294" y="2786"/>
              <a:ext cx="5168" cy="1390"/>
              <a:chOff x="240" y="1440"/>
              <a:chExt cx="5168" cy="1390"/>
            </a:xfrm>
          </p:grpSpPr>
          <p:sp>
            <p:nvSpPr>
              <p:cNvPr id="20598" name="Rectangle 66"/>
              <p:cNvSpPr>
                <a:spLocks noChangeArrowheads="1"/>
              </p:cNvSpPr>
              <p:nvPr/>
            </p:nvSpPr>
            <p:spPr bwMode="auto">
              <a:xfrm>
                <a:off x="240" y="2520"/>
                <a:ext cx="63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3</a:t>
                </a:r>
              </a:p>
            </p:txBody>
          </p:sp>
          <p:sp>
            <p:nvSpPr>
              <p:cNvPr id="20599" name="Rectangle 67"/>
              <p:cNvSpPr>
                <a:spLocks noChangeArrowheads="1"/>
              </p:cNvSpPr>
              <p:nvPr/>
            </p:nvSpPr>
            <p:spPr bwMode="auto">
              <a:xfrm>
                <a:off x="240" y="2210"/>
                <a:ext cx="63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2</a:t>
                </a:r>
              </a:p>
            </p:txBody>
          </p:sp>
          <p:sp>
            <p:nvSpPr>
              <p:cNvPr id="20600" name="Rectangle 68"/>
              <p:cNvSpPr>
                <a:spLocks noChangeArrowheads="1"/>
              </p:cNvSpPr>
              <p:nvPr/>
            </p:nvSpPr>
            <p:spPr bwMode="auto">
              <a:xfrm>
                <a:off x="240" y="1900"/>
                <a:ext cx="63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1</a:t>
                </a:r>
              </a:p>
            </p:txBody>
          </p:sp>
          <p:sp>
            <p:nvSpPr>
              <p:cNvPr id="20601" name="Rectangle 69"/>
              <p:cNvSpPr>
                <a:spLocks noChangeArrowheads="1"/>
              </p:cNvSpPr>
              <p:nvPr/>
            </p:nvSpPr>
            <p:spPr bwMode="auto">
              <a:xfrm>
                <a:off x="240" y="1440"/>
                <a:ext cx="637" cy="46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nSpc>
                    <a:spcPct val="70000"/>
                  </a:lnSpc>
                  <a:spcBef>
                    <a:spcPts val="0"/>
                  </a:spcBef>
                </a:pPr>
                <a:r>
                  <a:rPr lang="en-US" altLang="ko-KR" sz="2000" b="0" dirty="0">
                    <a:latin typeface="Gill Sans" charset="0"/>
                    <a:ea typeface="Gill Sans" charset="0"/>
                    <a:cs typeface="Gill Sans" charset="0"/>
                  </a:rPr>
                  <a:t>Ref:</a:t>
                </a:r>
              </a:p>
              <a:p>
                <a:pPr>
                  <a:lnSpc>
                    <a:spcPct val="70000"/>
                  </a:lnSpc>
                  <a:spcBef>
                    <a:spcPts val="0"/>
                  </a:spcBef>
                </a:pPr>
                <a:r>
                  <a:rPr lang="en-US" altLang="ko-KR" sz="2000" b="0" dirty="0">
                    <a:latin typeface="Gill Sans" charset="0"/>
                    <a:ea typeface="Gill Sans" charset="0"/>
                    <a:cs typeface="Gill Sans" charset="0"/>
                  </a:rPr>
                  <a:t>Page:</a:t>
                </a:r>
              </a:p>
            </p:txBody>
          </p:sp>
          <p:sp>
            <p:nvSpPr>
              <p:cNvPr id="20602" name="Line 70"/>
              <p:cNvSpPr>
                <a:spLocks noChangeShapeType="1"/>
              </p:cNvSpPr>
              <p:nvPr/>
            </p:nvSpPr>
            <p:spPr bwMode="auto">
              <a:xfrm>
                <a:off x="240" y="1900"/>
                <a:ext cx="5168" cy="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grpSp>
            <p:nvGrpSpPr>
              <p:cNvPr id="20603" name="Group 71"/>
              <p:cNvGrpSpPr>
                <a:grpSpLocks/>
              </p:cNvGrpSpPr>
              <p:nvPr/>
            </p:nvGrpSpPr>
            <p:grpSpPr bwMode="auto">
              <a:xfrm>
                <a:off x="240" y="2210"/>
                <a:ext cx="5161" cy="310"/>
                <a:chOff x="240" y="2210"/>
                <a:chExt cx="4790" cy="310"/>
              </a:xfrm>
            </p:grpSpPr>
            <p:sp>
              <p:nvSpPr>
                <p:cNvPr id="20621" name="Line 72"/>
                <p:cNvSpPr>
                  <a:spLocks noChangeShapeType="1"/>
                </p:cNvSpPr>
                <p:nvPr/>
              </p:nvSpPr>
              <p:spPr bwMode="auto">
                <a:xfrm>
                  <a:off x="240" y="2210"/>
                  <a:ext cx="47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622" name="Line 73"/>
                <p:cNvSpPr>
                  <a:spLocks noChangeShapeType="1"/>
                </p:cNvSpPr>
                <p:nvPr/>
              </p:nvSpPr>
              <p:spPr bwMode="auto">
                <a:xfrm>
                  <a:off x="240" y="2520"/>
                  <a:ext cx="47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grpSp>
          <p:sp>
            <p:nvSpPr>
              <p:cNvPr id="20604" name="Line 74"/>
              <p:cNvSpPr>
                <a:spLocks noChangeShapeType="1"/>
              </p:cNvSpPr>
              <p:nvPr/>
            </p:nvSpPr>
            <p:spPr bwMode="auto">
              <a:xfrm>
                <a:off x="240" y="1440"/>
                <a:ext cx="0" cy="139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605" name="Line 75"/>
              <p:cNvSpPr>
                <a:spLocks noChangeShapeType="1"/>
              </p:cNvSpPr>
              <p:nvPr/>
            </p:nvSpPr>
            <p:spPr bwMode="auto">
              <a:xfrm>
                <a:off x="877" y="1440"/>
                <a:ext cx="0" cy="139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606" name="Line 76"/>
              <p:cNvSpPr>
                <a:spLocks noChangeShapeType="1"/>
              </p:cNvSpPr>
              <p:nvPr/>
            </p:nvSpPr>
            <p:spPr bwMode="auto">
              <a:xfrm>
                <a:off x="1254"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607" name="Line 77"/>
              <p:cNvSpPr>
                <a:spLocks noChangeShapeType="1"/>
              </p:cNvSpPr>
              <p:nvPr/>
            </p:nvSpPr>
            <p:spPr bwMode="auto">
              <a:xfrm>
                <a:off x="1632"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608" name="Line 78"/>
              <p:cNvSpPr>
                <a:spLocks noChangeShapeType="1"/>
              </p:cNvSpPr>
              <p:nvPr/>
            </p:nvSpPr>
            <p:spPr bwMode="auto">
              <a:xfrm>
                <a:off x="2009"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609" name="Line 79"/>
              <p:cNvSpPr>
                <a:spLocks noChangeShapeType="1"/>
              </p:cNvSpPr>
              <p:nvPr/>
            </p:nvSpPr>
            <p:spPr bwMode="auto">
              <a:xfrm>
                <a:off x="2387"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610" name="Line 80"/>
              <p:cNvSpPr>
                <a:spLocks noChangeShapeType="1"/>
              </p:cNvSpPr>
              <p:nvPr/>
            </p:nvSpPr>
            <p:spPr bwMode="auto">
              <a:xfrm>
                <a:off x="2765"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611" name="Line 81"/>
              <p:cNvSpPr>
                <a:spLocks noChangeShapeType="1"/>
              </p:cNvSpPr>
              <p:nvPr/>
            </p:nvSpPr>
            <p:spPr bwMode="auto">
              <a:xfrm>
                <a:off x="3142"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612" name="Line 82"/>
              <p:cNvSpPr>
                <a:spLocks noChangeShapeType="1"/>
              </p:cNvSpPr>
              <p:nvPr/>
            </p:nvSpPr>
            <p:spPr bwMode="auto">
              <a:xfrm>
                <a:off x="3520"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613" name="Line 83"/>
              <p:cNvSpPr>
                <a:spLocks noChangeShapeType="1"/>
              </p:cNvSpPr>
              <p:nvPr/>
            </p:nvSpPr>
            <p:spPr bwMode="auto">
              <a:xfrm>
                <a:off x="3897"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614" name="Line 84"/>
              <p:cNvSpPr>
                <a:spLocks noChangeShapeType="1"/>
              </p:cNvSpPr>
              <p:nvPr/>
            </p:nvSpPr>
            <p:spPr bwMode="auto">
              <a:xfrm>
                <a:off x="4275"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615" name="Line 85"/>
              <p:cNvSpPr>
                <a:spLocks noChangeShapeType="1"/>
              </p:cNvSpPr>
              <p:nvPr/>
            </p:nvSpPr>
            <p:spPr bwMode="auto">
              <a:xfrm>
                <a:off x="4652"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grpSp>
            <p:nvGrpSpPr>
              <p:cNvPr id="20616" name="Group 86"/>
              <p:cNvGrpSpPr>
                <a:grpSpLocks/>
              </p:cNvGrpSpPr>
              <p:nvPr/>
            </p:nvGrpSpPr>
            <p:grpSpPr bwMode="auto">
              <a:xfrm>
                <a:off x="240" y="1440"/>
                <a:ext cx="5160" cy="1390"/>
                <a:chOff x="240" y="1440"/>
                <a:chExt cx="4790" cy="1390"/>
              </a:xfrm>
            </p:grpSpPr>
            <p:sp>
              <p:nvSpPr>
                <p:cNvPr id="20618" name="Line 87"/>
                <p:cNvSpPr>
                  <a:spLocks noChangeShapeType="1"/>
                </p:cNvSpPr>
                <p:nvPr/>
              </p:nvSpPr>
              <p:spPr bwMode="auto">
                <a:xfrm>
                  <a:off x="240" y="1440"/>
                  <a:ext cx="479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619" name="Line 88"/>
                <p:cNvSpPr>
                  <a:spLocks noChangeShapeType="1"/>
                </p:cNvSpPr>
                <p:nvPr/>
              </p:nvSpPr>
              <p:spPr bwMode="auto">
                <a:xfrm>
                  <a:off x="240" y="2830"/>
                  <a:ext cx="479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620" name="Line 89"/>
                <p:cNvSpPr>
                  <a:spLocks noChangeShapeType="1"/>
                </p:cNvSpPr>
                <p:nvPr/>
              </p:nvSpPr>
              <p:spPr bwMode="auto">
                <a:xfrm>
                  <a:off x="5030" y="1440"/>
                  <a:ext cx="0" cy="139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grpSp>
          <p:sp>
            <p:nvSpPr>
              <p:cNvPr id="20617" name="Line 90"/>
              <p:cNvSpPr>
                <a:spLocks noChangeShapeType="1"/>
              </p:cNvSpPr>
              <p:nvPr/>
            </p:nvSpPr>
            <p:spPr bwMode="auto">
              <a:xfrm>
                <a:off x="5024"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grpSp>
      </p:grpSp>
      <p:grpSp>
        <p:nvGrpSpPr>
          <p:cNvPr id="780491" name="Group 203"/>
          <p:cNvGrpSpPr>
            <a:grpSpLocks/>
          </p:cNvGrpSpPr>
          <p:nvPr/>
        </p:nvGrpSpPr>
        <p:grpSpPr bwMode="auto">
          <a:xfrm>
            <a:off x="1981200" y="3435351"/>
            <a:ext cx="6872288" cy="1989137"/>
            <a:chOff x="282" y="2496"/>
            <a:chExt cx="5184" cy="1702"/>
          </a:xfrm>
        </p:grpSpPr>
        <p:sp>
          <p:nvSpPr>
            <p:cNvPr id="20486" name="Rectangle 196"/>
            <p:cNvSpPr>
              <a:spLocks noChangeArrowheads="1"/>
            </p:cNvSpPr>
            <p:nvPr/>
          </p:nvSpPr>
          <p:spPr bwMode="auto">
            <a:xfrm>
              <a:off x="1296" y="3888"/>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487" name="Rectangle 197"/>
            <p:cNvSpPr>
              <a:spLocks noChangeArrowheads="1"/>
            </p:cNvSpPr>
            <p:nvPr/>
          </p:nvSpPr>
          <p:spPr bwMode="auto">
            <a:xfrm>
              <a:off x="919" y="3888"/>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488" name="Rectangle 195"/>
            <p:cNvSpPr>
              <a:spLocks noChangeArrowheads="1"/>
            </p:cNvSpPr>
            <p:nvPr/>
          </p:nvSpPr>
          <p:spPr bwMode="auto">
            <a:xfrm>
              <a:off x="1674" y="3888"/>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489" name="Rectangle 186"/>
            <p:cNvSpPr>
              <a:spLocks noChangeArrowheads="1"/>
            </p:cNvSpPr>
            <p:nvPr/>
          </p:nvSpPr>
          <p:spPr bwMode="auto">
            <a:xfrm>
              <a:off x="5066" y="3888"/>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490" name="Rectangle 187"/>
            <p:cNvSpPr>
              <a:spLocks noChangeArrowheads="1"/>
            </p:cNvSpPr>
            <p:nvPr/>
          </p:nvSpPr>
          <p:spPr bwMode="auto">
            <a:xfrm>
              <a:off x="4694" y="3888"/>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491" name="Rectangle 188"/>
            <p:cNvSpPr>
              <a:spLocks noChangeArrowheads="1"/>
            </p:cNvSpPr>
            <p:nvPr/>
          </p:nvSpPr>
          <p:spPr bwMode="auto">
            <a:xfrm>
              <a:off x="4317" y="3888"/>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C</a:t>
              </a:r>
            </a:p>
          </p:txBody>
        </p:sp>
        <p:sp>
          <p:nvSpPr>
            <p:cNvPr id="20492" name="Rectangle 189"/>
            <p:cNvSpPr>
              <a:spLocks noChangeArrowheads="1"/>
            </p:cNvSpPr>
            <p:nvPr/>
          </p:nvSpPr>
          <p:spPr bwMode="auto">
            <a:xfrm>
              <a:off x="3939" y="3888"/>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493" name="Rectangle 190"/>
            <p:cNvSpPr>
              <a:spLocks noChangeArrowheads="1"/>
            </p:cNvSpPr>
            <p:nvPr/>
          </p:nvSpPr>
          <p:spPr bwMode="auto">
            <a:xfrm>
              <a:off x="3562" y="3888"/>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494" name="Rectangle 191"/>
            <p:cNvSpPr>
              <a:spLocks noChangeArrowheads="1"/>
            </p:cNvSpPr>
            <p:nvPr/>
          </p:nvSpPr>
          <p:spPr bwMode="auto">
            <a:xfrm>
              <a:off x="3184" y="3888"/>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495" name="Rectangle 192"/>
            <p:cNvSpPr>
              <a:spLocks noChangeArrowheads="1"/>
            </p:cNvSpPr>
            <p:nvPr/>
          </p:nvSpPr>
          <p:spPr bwMode="auto">
            <a:xfrm>
              <a:off x="2807" y="3888"/>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496" name="Rectangle 193"/>
            <p:cNvSpPr>
              <a:spLocks noChangeArrowheads="1"/>
            </p:cNvSpPr>
            <p:nvPr/>
          </p:nvSpPr>
          <p:spPr bwMode="auto">
            <a:xfrm>
              <a:off x="2429" y="3888"/>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497" name="Rectangle 194"/>
            <p:cNvSpPr>
              <a:spLocks noChangeArrowheads="1"/>
            </p:cNvSpPr>
            <p:nvPr/>
          </p:nvSpPr>
          <p:spPr bwMode="auto">
            <a:xfrm>
              <a:off x="2051" y="3888"/>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D</a:t>
              </a:r>
            </a:p>
          </p:txBody>
        </p:sp>
        <p:sp>
          <p:nvSpPr>
            <p:cNvPr id="20498" name="Rectangle 198"/>
            <p:cNvSpPr>
              <a:spLocks noChangeArrowheads="1"/>
            </p:cNvSpPr>
            <p:nvPr/>
          </p:nvSpPr>
          <p:spPr bwMode="auto">
            <a:xfrm>
              <a:off x="282" y="3888"/>
              <a:ext cx="63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4</a:t>
              </a:r>
            </a:p>
          </p:txBody>
        </p:sp>
        <p:sp>
          <p:nvSpPr>
            <p:cNvPr id="20499" name="Rectangle 93"/>
            <p:cNvSpPr>
              <a:spLocks noChangeArrowheads="1"/>
            </p:cNvSpPr>
            <p:nvPr/>
          </p:nvSpPr>
          <p:spPr bwMode="auto">
            <a:xfrm>
              <a:off x="5072" y="357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00" name="Rectangle 94"/>
            <p:cNvSpPr>
              <a:spLocks noChangeArrowheads="1"/>
            </p:cNvSpPr>
            <p:nvPr/>
          </p:nvSpPr>
          <p:spPr bwMode="auto">
            <a:xfrm>
              <a:off x="5072" y="326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E</a:t>
              </a:r>
            </a:p>
          </p:txBody>
        </p:sp>
        <p:sp>
          <p:nvSpPr>
            <p:cNvPr id="20501" name="Rectangle 95"/>
            <p:cNvSpPr>
              <a:spLocks noChangeArrowheads="1"/>
            </p:cNvSpPr>
            <p:nvPr/>
          </p:nvSpPr>
          <p:spPr bwMode="auto">
            <a:xfrm>
              <a:off x="5072" y="295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02" name="Rectangle 97"/>
            <p:cNvSpPr>
              <a:spLocks noChangeArrowheads="1"/>
            </p:cNvSpPr>
            <p:nvPr/>
          </p:nvSpPr>
          <p:spPr bwMode="auto">
            <a:xfrm>
              <a:off x="4700" y="357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03" name="Rectangle 98"/>
            <p:cNvSpPr>
              <a:spLocks noChangeArrowheads="1"/>
            </p:cNvSpPr>
            <p:nvPr/>
          </p:nvSpPr>
          <p:spPr bwMode="auto">
            <a:xfrm>
              <a:off x="4700" y="326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04" name="Rectangle 99"/>
            <p:cNvSpPr>
              <a:spLocks noChangeArrowheads="1"/>
            </p:cNvSpPr>
            <p:nvPr/>
          </p:nvSpPr>
          <p:spPr bwMode="auto">
            <a:xfrm>
              <a:off x="4700" y="295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D</a:t>
              </a:r>
            </a:p>
          </p:txBody>
        </p:sp>
        <p:sp>
          <p:nvSpPr>
            <p:cNvPr id="20505" name="Rectangle 101"/>
            <p:cNvSpPr>
              <a:spLocks noChangeArrowheads="1"/>
            </p:cNvSpPr>
            <p:nvPr/>
          </p:nvSpPr>
          <p:spPr bwMode="auto">
            <a:xfrm>
              <a:off x="4323" y="3576"/>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06" name="Rectangle 102"/>
            <p:cNvSpPr>
              <a:spLocks noChangeArrowheads="1"/>
            </p:cNvSpPr>
            <p:nvPr/>
          </p:nvSpPr>
          <p:spPr bwMode="auto">
            <a:xfrm>
              <a:off x="4323" y="3266"/>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07" name="Rectangle 103"/>
            <p:cNvSpPr>
              <a:spLocks noChangeArrowheads="1"/>
            </p:cNvSpPr>
            <p:nvPr/>
          </p:nvSpPr>
          <p:spPr bwMode="auto">
            <a:xfrm>
              <a:off x="4323" y="2956"/>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08" name="Rectangle 105"/>
            <p:cNvSpPr>
              <a:spLocks noChangeArrowheads="1"/>
            </p:cNvSpPr>
            <p:nvPr/>
          </p:nvSpPr>
          <p:spPr bwMode="auto">
            <a:xfrm>
              <a:off x="3945" y="357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B</a:t>
              </a:r>
            </a:p>
          </p:txBody>
        </p:sp>
        <p:sp>
          <p:nvSpPr>
            <p:cNvPr id="20509" name="Rectangle 106"/>
            <p:cNvSpPr>
              <a:spLocks noChangeArrowheads="1"/>
            </p:cNvSpPr>
            <p:nvPr/>
          </p:nvSpPr>
          <p:spPr bwMode="auto">
            <a:xfrm>
              <a:off x="3945" y="326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10" name="Rectangle 107"/>
            <p:cNvSpPr>
              <a:spLocks noChangeArrowheads="1"/>
            </p:cNvSpPr>
            <p:nvPr/>
          </p:nvSpPr>
          <p:spPr bwMode="auto">
            <a:xfrm>
              <a:off x="3945" y="295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11" name="Rectangle 109"/>
            <p:cNvSpPr>
              <a:spLocks noChangeArrowheads="1"/>
            </p:cNvSpPr>
            <p:nvPr/>
          </p:nvSpPr>
          <p:spPr bwMode="auto">
            <a:xfrm>
              <a:off x="3568" y="3576"/>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12" name="Rectangle 110"/>
            <p:cNvSpPr>
              <a:spLocks noChangeArrowheads="1"/>
            </p:cNvSpPr>
            <p:nvPr/>
          </p:nvSpPr>
          <p:spPr bwMode="auto">
            <a:xfrm>
              <a:off x="3568" y="3266"/>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A</a:t>
              </a:r>
            </a:p>
          </p:txBody>
        </p:sp>
        <p:sp>
          <p:nvSpPr>
            <p:cNvPr id="20513" name="Rectangle 111"/>
            <p:cNvSpPr>
              <a:spLocks noChangeArrowheads="1"/>
            </p:cNvSpPr>
            <p:nvPr/>
          </p:nvSpPr>
          <p:spPr bwMode="auto">
            <a:xfrm>
              <a:off x="3568" y="2956"/>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14" name="Rectangle 113"/>
            <p:cNvSpPr>
              <a:spLocks noChangeArrowheads="1"/>
            </p:cNvSpPr>
            <p:nvPr/>
          </p:nvSpPr>
          <p:spPr bwMode="auto">
            <a:xfrm>
              <a:off x="3190" y="357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15" name="Rectangle 114"/>
            <p:cNvSpPr>
              <a:spLocks noChangeArrowheads="1"/>
            </p:cNvSpPr>
            <p:nvPr/>
          </p:nvSpPr>
          <p:spPr bwMode="auto">
            <a:xfrm>
              <a:off x="3190" y="326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16" name="Rectangle 115"/>
            <p:cNvSpPr>
              <a:spLocks noChangeArrowheads="1"/>
            </p:cNvSpPr>
            <p:nvPr/>
          </p:nvSpPr>
          <p:spPr bwMode="auto">
            <a:xfrm>
              <a:off x="3190" y="295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E</a:t>
              </a:r>
            </a:p>
          </p:txBody>
        </p:sp>
        <p:sp>
          <p:nvSpPr>
            <p:cNvPr id="20517" name="Rectangle 117"/>
            <p:cNvSpPr>
              <a:spLocks noChangeArrowheads="1"/>
            </p:cNvSpPr>
            <p:nvPr/>
          </p:nvSpPr>
          <p:spPr bwMode="auto">
            <a:xfrm>
              <a:off x="2813" y="3576"/>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18" name="Rectangle 118"/>
            <p:cNvSpPr>
              <a:spLocks noChangeArrowheads="1"/>
            </p:cNvSpPr>
            <p:nvPr/>
          </p:nvSpPr>
          <p:spPr bwMode="auto">
            <a:xfrm>
              <a:off x="2813" y="3266"/>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19" name="Rectangle 119"/>
            <p:cNvSpPr>
              <a:spLocks noChangeArrowheads="1"/>
            </p:cNvSpPr>
            <p:nvPr/>
          </p:nvSpPr>
          <p:spPr bwMode="auto">
            <a:xfrm>
              <a:off x="2813" y="2956"/>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20" name="Rectangle 121"/>
            <p:cNvSpPr>
              <a:spLocks noChangeArrowheads="1"/>
            </p:cNvSpPr>
            <p:nvPr/>
          </p:nvSpPr>
          <p:spPr bwMode="auto">
            <a:xfrm>
              <a:off x="2435" y="357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21" name="Rectangle 122"/>
            <p:cNvSpPr>
              <a:spLocks noChangeArrowheads="1"/>
            </p:cNvSpPr>
            <p:nvPr/>
          </p:nvSpPr>
          <p:spPr bwMode="auto">
            <a:xfrm>
              <a:off x="2435" y="326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22" name="Rectangle 123"/>
            <p:cNvSpPr>
              <a:spLocks noChangeArrowheads="1"/>
            </p:cNvSpPr>
            <p:nvPr/>
          </p:nvSpPr>
          <p:spPr bwMode="auto">
            <a:xfrm>
              <a:off x="2435" y="295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23" name="Rectangle 125"/>
            <p:cNvSpPr>
              <a:spLocks noChangeArrowheads="1"/>
            </p:cNvSpPr>
            <p:nvPr/>
          </p:nvSpPr>
          <p:spPr bwMode="auto">
            <a:xfrm>
              <a:off x="2057" y="357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24" name="Rectangle 126"/>
            <p:cNvSpPr>
              <a:spLocks noChangeArrowheads="1"/>
            </p:cNvSpPr>
            <p:nvPr/>
          </p:nvSpPr>
          <p:spPr bwMode="auto">
            <a:xfrm>
              <a:off x="2057" y="326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25" name="Rectangle 127"/>
            <p:cNvSpPr>
              <a:spLocks noChangeArrowheads="1"/>
            </p:cNvSpPr>
            <p:nvPr/>
          </p:nvSpPr>
          <p:spPr bwMode="auto">
            <a:xfrm>
              <a:off x="2057" y="295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26" name="Rectangle 129"/>
            <p:cNvSpPr>
              <a:spLocks noChangeArrowheads="1"/>
            </p:cNvSpPr>
            <p:nvPr/>
          </p:nvSpPr>
          <p:spPr bwMode="auto">
            <a:xfrm>
              <a:off x="1680" y="3576"/>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C</a:t>
              </a:r>
            </a:p>
          </p:txBody>
        </p:sp>
        <p:sp>
          <p:nvSpPr>
            <p:cNvPr id="20527" name="Rectangle 130"/>
            <p:cNvSpPr>
              <a:spLocks noChangeArrowheads="1"/>
            </p:cNvSpPr>
            <p:nvPr/>
          </p:nvSpPr>
          <p:spPr bwMode="auto">
            <a:xfrm>
              <a:off x="1680" y="3266"/>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28" name="Rectangle 131"/>
            <p:cNvSpPr>
              <a:spLocks noChangeArrowheads="1"/>
            </p:cNvSpPr>
            <p:nvPr/>
          </p:nvSpPr>
          <p:spPr bwMode="auto">
            <a:xfrm>
              <a:off x="1680" y="2956"/>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29" name="Rectangle 133"/>
            <p:cNvSpPr>
              <a:spLocks noChangeArrowheads="1"/>
            </p:cNvSpPr>
            <p:nvPr/>
          </p:nvSpPr>
          <p:spPr bwMode="auto">
            <a:xfrm>
              <a:off x="1302" y="357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30" name="Rectangle 134"/>
            <p:cNvSpPr>
              <a:spLocks noChangeArrowheads="1"/>
            </p:cNvSpPr>
            <p:nvPr/>
          </p:nvSpPr>
          <p:spPr bwMode="auto">
            <a:xfrm>
              <a:off x="1302" y="326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B</a:t>
              </a:r>
            </a:p>
          </p:txBody>
        </p:sp>
        <p:sp>
          <p:nvSpPr>
            <p:cNvPr id="20531" name="Rectangle 135"/>
            <p:cNvSpPr>
              <a:spLocks noChangeArrowheads="1"/>
            </p:cNvSpPr>
            <p:nvPr/>
          </p:nvSpPr>
          <p:spPr bwMode="auto">
            <a:xfrm>
              <a:off x="1302" y="295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32" name="Rectangle 137"/>
            <p:cNvSpPr>
              <a:spLocks noChangeArrowheads="1"/>
            </p:cNvSpPr>
            <p:nvPr/>
          </p:nvSpPr>
          <p:spPr bwMode="auto">
            <a:xfrm>
              <a:off x="925" y="3576"/>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33" name="Rectangle 138"/>
            <p:cNvSpPr>
              <a:spLocks noChangeArrowheads="1"/>
            </p:cNvSpPr>
            <p:nvPr/>
          </p:nvSpPr>
          <p:spPr bwMode="auto">
            <a:xfrm>
              <a:off x="925" y="3266"/>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34" name="Rectangle 139"/>
            <p:cNvSpPr>
              <a:spLocks noChangeArrowheads="1"/>
            </p:cNvSpPr>
            <p:nvPr/>
          </p:nvSpPr>
          <p:spPr bwMode="auto">
            <a:xfrm>
              <a:off x="925" y="2956"/>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A</a:t>
              </a:r>
            </a:p>
          </p:txBody>
        </p:sp>
        <p:sp>
          <p:nvSpPr>
            <p:cNvPr id="20535" name="Rectangle 140"/>
            <p:cNvSpPr>
              <a:spLocks noChangeArrowheads="1"/>
            </p:cNvSpPr>
            <p:nvPr/>
          </p:nvSpPr>
          <p:spPr bwMode="auto">
            <a:xfrm>
              <a:off x="4700" y="2496"/>
              <a:ext cx="378" cy="46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D</a:t>
              </a:r>
            </a:p>
          </p:txBody>
        </p:sp>
        <p:sp>
          <p:nvSpPr>
            <p:cNvPr id="20536" name="Rectangle 141"/>
            <p:cNvSpPr>
              <a:spLocks noChangeArrowheads="1"/>
            </p:cNvSpPr>
            <p:nvPr/>
          </p:nvSpPr>
          <p:spPr bwMode="auto">
            <a:xfrm>
              <a:off x="4323" y="2496"/>
              <a:ext cx="377" cy="46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C</a:t>
              </a:r>
            </a:p>
          </p:txBody>
        </p:sp>
        <p:sp>
          <p:nvSpPr>
            <p:cNvPr id="20537" name="Rectangle 142"/>
            <p:cNvSpPr>
              <a:spLocks noChangeArrowheads="1"/>
            </p:cNvSpPr>
            <p:nvPr/>
          </p:nvSpPr>
          <p:spPr bwMode="auto">
            <a:xfrm>
              <a:off x="3945" y="2496"/>
              <a:ext cx="378" cy="46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B</a:t>
              </a:r>
            </a:p>
          </p:txBody>
        </p:sp>
        <p:sp>
          <p:nvSpPr>
            <p:cNvPr id="20538" name="Rectangle 143"/>
            <p:cNvSpPr>
              <a:spLocks noChangeArrowheads="1"/>
            </p:cNvSpPr>
            <p:nvPr/>
          </p:nvSpPr>
          <p:spPr bwMode="auto">
            <a:xfrm>
              <a:off x="3568" y="2496"/>
              <a:ext cx="377" cy="46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A</a:t>
              </a:r>
            </a:p>
          </p:txBody>
        </p:sp>
        <p:sp>
          <p:nvSpPr>
            <p:cNvPr id="20539" name="Rectangle 144"/>
            <p:cNvSpPr>
              <a:spLocks noChangeArrowheads="1"/>
            </p:cNvSpPr>
            <p:nvPr/>
          </p:nvSpPr>
          <p:spPr bwMode="auto">
            <a:xfrm>
              <a:off x="3190" y="2496"/>
              <a:ext cx="378" cy="46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E</a:t>
              </a:r>
            </a:p>
          </p:txBody>
        </p:sp>
        <p:sp>
          <p:nvSpPr>
            <p:cNvPr id="20540" name="Rectangle 145"/>
            <p:cNvSpPr>
              <a:spLocks noChangeArrowheads="1"/>
            </p:cNvSpPr>
            <p:nvPr/>
          </p:nvSpPr>
          <p:spPr bwMode="auto">
            <a:xfrm>
              <a:off x="2813" y="2496"/>
              <a:ext cx="377" cy="46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B</a:t>
              </a:r>
            </a:p>
          </p:txBody>
        </p:sp>
        <p:sp>
          <p:nvSpPr>
            <p:cNvPr id="20541" name="Rectangle 146"/>
            <p:cNvSpPr>
              <a:spLocks noChangeArrowheads="1"/>
            </p:cNvSpPr>
            <p:nvPr/>
          </p:nvSpPr>
          <p:spPr bwMode="auto">
            <a:xfrm>
              <a:off x="2435" y="2496"/>
              <a:ext cx="378" cy="46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A</a:t>
              </a:r>
            </a:p>
          </p:txBody>
        </p:sp>
        <p:sp>
          <p:nvSpPr>
            <p:cNvPr id="20542" name="Rectangle 147"/>
            <p:cNvSpPr>
              <a:spLocks noChangeArrowheads="1"/>
            </p:cNvSpPr>
            <p:nvPr/>
          </p:nvSpPr>
          <p:spPr bwMode="auto">
            <a:xfrm>
              <a:off x="2057" y="2496"/>
              <a:ext cx="378" cy="46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D</a:t>
              </a:r>
            </a:p>
          </p:txBody>
        </p:sp>
        <p:sp>
          <p:nvSpPr>
            <p:cNvPr id="20543" name="Rectangle 148"/>
            <p:cNvSpPr>
              <a:spLocks noChangeArrowheads="1"/>
            </p:cNvSpPr>
            <p:nvPr/>
          </p:nvSpPr>
          <p:spPr bwMode="auto">
            <a:xfrm>
              <a:off x="1680" y="2496"/>
              <a:ext cx="377" cy="46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C</a:t>
              </a:r>
            </a:p>
          </p:txBody>
        </p:sp>
        <p:sp>
          <p:nvSpPr>
            <p:cNvPr id="20544" name="Rectangle 149"/>
            <p:cNvSpPr>
              <a:spLocks noChangeArrowheads="1"/>
            </p:cNvSpPr>
            <p:nvPr/>
          </p:nvSpPr>
          <p:spPr bwMode="auto">
            <a:xfrm>
              <a:off x="1302" y="2496"/>
              <a:ext cx="378" cy="46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B</a:t>
              </a:r>
            </a:p>
          </p:txBody>
        </p:sp>
        <p:sp>
          <p:nvSpPr>
            <p:cNvPr id="20545" name="Rectangle 150"/>
            <p:cNvSpPr>
              <a:spLocks noChangeArrowheads="1"/>
            </p:cNvSpPr>
            <p:nvPr/>
          </p:nvSpPr>
          <p:spPr bwMode="auto">
            <a:xfrm>
              <a:off x="925" y="2496"/>
              <a:ext cx="377" cy="46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A</a:t>
              </a:r>
            </a:p>
          </p:txBody>
        </p:sp>
        <p:sp>
          <p:nvSpPr>
            <p:cNvPr id="20546" name="Rectangle 151"/>
            <p:cNvSpPr>
              <a:spLocks noChangeArrowheads="1"/>
            </p:cNvSpPr>
            <p:nvPr/>
          </p:nvSpPr>
          <p:spPr bwMode="auto">
            <a:xfrm>
              <a:off x="5088" y="2496"/>
              <a:ext cx="378" cy="46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E</a:t>
              </a:r>
            </a:p>
          </p:txBody>
        </p:sp>
        <p:sp>
          <p:nvSpPr>
            <p:cNvPr id="20547" name="Rectangle 153"/>
            <p:cNvSpPr>
              <a:spLocks noChangeArrowheads="1"/>
            </p:cNvSpPr>
            <p:nvPr/>
          </p:nvSpPr>
          <p:spPr bwMode="auto">
            <a:xfrm>
              <a:off x="288" y="3576"/>
              <a:ext cx="63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3</a:t>
              </a:r>
            </a:p>
          </p:txBody>
        </p:sp>
        <p:sp>
          <p:nvSpPr>
            <p:cNvPr id="20548" name="Rectangle 154"/>
            <p:cNvSpPr>
              <a:spLocks noChangeArrowheads="1"/>
            </p:cNvSpPr>
            <p:nvPr/>
          </p:nvSpPr>
          <p:spPr bwMode="auto">
            <a:xfrm>
              <a:off x="288" y="3266"/>
              <a:ext cx="63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2</a:t>
              </a:r>
            </a:p>
          </p:txBody>
        </p:sp>
        <p:sp>
          <p:nvSpPr>
            <p:cNvPr id="20549" name="Rectangle 155"/>
            <p:cNvSpPr>
              <a:spLocks noChangeArrowheads="1"/>
            </p:cNvSpPr>
            <p:nvPr/>
          </p:nvSpPr>
          <p:spPr bwMode="auto">
            <a:xfrm>
              <a:off x="288" y="2956"/>
              <a:ext cx="63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1</a:t>
              </a:r>
            </a:p>
          </p:txBody>
        </p:sp>
        <p:sp>
          <p:nvSpPr>
            <p:cNvPr id="20550" name="Rectangle 156"/>
            <p:cNvSpPr>
              <a:spLocks noChangeArrowheads="1"/>
            </p:cNvSpPr>
            <p:nvPr/>
          </p:nvSpPr>
          <p:spPr bwMode="auto">
            <a:xfrm>
              <a:off x="288" y="2496"/>
              <a:ext cx="637" cy="46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nSpc>
                  <a:spcPct val="70000"/>
                </a:lnSpc>
                <a:spcBef>
                  <a:spcPts val="0"/>
                </a:spcBef>
              </a:pPr>
              <a:r>
                <a:rPr lang="en-US" altLang="ko-KR" sz="2000" b="0" dirty="0">
                  <a:latin typeface="Gill Sans" charset="0"/>
                  <a:ea typeface="Gill Sans" charset="0"/>
                  <a:cs typeface="Gill Sans" charset="0"/>
                </a:rPr>
                <a:t>Ref:</a:t>
              </a:r>
            </a:p>
            <a:p>
              <a:pPr>
                <a:lnSpc>
                  <a:spcPct val="70000"/>
                </a:lnSpc>
                <a:spcBef>
                  <a:spcPts val="0"/>
                </a:spcBef>
              </a:pPr>
              <a:r>
                <a:rPr lang="en-US" altLang="ko-KR" sz="2000" b="0" dirty="0">
                  <a:latin typeface="Gill Sans" charset="0"/>
                  <a:ea typeface="Gill Sans" charset="0"/>
                  <a:cs typeface="Gill Sans" charset="0"/>
                </a:rPr>
                <a:t>Page:</a:t>
              </a:r>
            </a:p>
          </p:txBody>
        </p:sp>
        <p:sp>
          <p:nvSpPr>
            <p:cNvPr id="20551" name="Line 157"/>
            <p:cNvSpPr>
              <a:spLocks noChangeShapeType="1"/>
            </p:cNvSpPr>
            <p:nvPr/>
          </p:nvSpPr>
          <p:spPr bwMode="auto">
            <a:xfrm>
              <a:off x="288" y="2956"/>
              <a:ext cx="5168" cy="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52" name="Line 159"/>
            <p:cNvSpPr>
              <a:spLocks noChangeShapeType="1"/>
            </p:cNvSpPr>
            <p:nvPr/>
          </p:nvSpPr>
          <p:spPr bwMode="auto">
            <a:xfrm>
              <a:off x="288" y="3266"/>
              <a:ext cx="5161"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53" name="Line 160"/>
            <p:cNvSpPr>
              <a:spLocks noChangeShapeType="1"/>
            </p:cNvSpPr>
            <p:nvPr/>
          </p:nvSpPr>
          <p:spPr bwMode="auto">
            <a:xfrm>
              <a:off x="288" y="3576"/>
              <a:ext cx="5161"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54" name="Line 162"/>
            <p:cNvSpPr>
              <a:spLocks noChangeShapeType="1"/>
            </p:cNvSpPr>
            <p:nvPr/>
          </p:nvSpPr>
          <p:spPr bwMode="auto">
            <a:xfrm>
              <a:off x="925" y="2496"/>
              <a:ext cx="0" cy="168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55" name="Line 174"/>
            <p:cNvSpPr>
              <a:spLocks noChangeShapeType="1"/>
            </p:cNvSpPr>
            <p:nvPr/>
          </p:nvSpPr>
          <p:spPr bwMode="auto">
            <a:xfrm>
              <a:off x="288" y="2496"/>
              <a:ext cx="516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56" name="Line 175"/>
            <p:cNvSpPr>
              <a:spLocks noChangeShapeType="1"/>
            </p:cNvSpPr>
            <p:nvPr/>
          </p:nvSpPr>
          <p:spPr bwMode="auto">
            <a:xfrm>
              <a:off x="288" y="4176"/>
              <a:ext cx="516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57" name="Line 176"/>
            <p:cNvSpPr>
              <a:spLocks noChangeShapeType="1"/>
            </p:cNvSpPr>
            <p:nvPr/>
          </p:nvSpPr>
          <p:spPr bwMode="auto">
            <a:xfrm>
              <a:off x="5448" y="2496"/>
              <a:ext cx="0" cy="168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58" name="Line 163"/>
            <p:cNvSpPr>
              <a:spLocks noChangeShapeType="1"/>
            </p:cNvSpPr>
            <p:nvPr/>
          </p:nvSpPr>
          <p:spPr bwMode="auto">
            <a:xfrm>
              <a:off x="1302" y="2496"/>
              <a:ext cx="0" cy="168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59" name="Line 164"/>
            <p:cNvSpPr>
              <a:spLocks noChangeShapeType="1"/>
            </p:cNvSpPr>
            <p:nvPr/>
          </p:nvSpPr>
          <p:spPr bwMode="auto">
            <a:xfrm>
              <a:off x="1680" y="2496"/>
              <a:ext cx="0" cy="168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60" name="Line 165"/>
            <p:cNvSpPr>
              <a:spLocks noChangeShapeType="1"/>
            </p:cNvSpPr>
            <p:nvPr/>
          </p:nvSpPr>
          <p:spPr bwMode="auto">
            <a:xfrm>
              <a:off x="2057" y="2496"/>
              <a:ext cx="0" cy="168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61" name="Line 166"/>
            <p:cNvSpPr>
              <a:spLocks noChangeShapeType="1"/>
            </p:cNvSpPr>
            <p:nvPr/>
          </p:nvSpPr>
          <p:spPr bwMode="auto">
            <a:xfrm>
              <a:off x="2435" y="2496"/>
              <a:ext cx="0" cy="168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62" name="Line 167"/>
            <p:cNvSpPr>
              <a:spLocks noChangeShapeType="1"/>
            </p:cNvSpPr>
            <p:nvPr/>
          </p:nvSpPr>
          <p:spPr bwMode="auto">
            <a:xfrm>
              <a:off x="2813" y="2496"/>
              <a:ext cx="0" cy="168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63" name="Line 168"/>
            <p:cNvSpPr>
              <a:spLocks noChangeShapeType="1"/>
            </p:cNvSpPr>
            <p:nvPr/>
          </p:nvSpPr>
          <p:spPr bwMode="auto">
            <a:xfrm>
              <a:off x="3190" y="2496"/>
              <a:ext cx="0" cy="168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64" name="Line 169"/>
            <p:cNvSpPr>
              <a:spLocks noChangeShapeType="1"/>
            </p:cNvSpPr>
            <p:nvPr/>
          </p:nvSpPr>
          <p:spPr bwMode="auto">
            <a:xfrm>
              <a:off x="3568" y="2496"/>
              <a:ext cx="0" cy="168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65" name="Line 170"/>
            <p:cNvSpPr>
              <a:spLocks noChangeShapeType="1"/>
            </p:cNvSpPr>
            <p:nvPr/>
          </p:nvSpPr>
          <p:spPr bwMode="auto">
            <a:xfrm>
              <a:off x="3945" y="2496"/>
              <a:ext cx="0" cy="168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66" name="Line 171"/>
            <p:cNvSpPr>
              <a:spLocks noChangeShapeType="1"/>
            </p:cNvSpPr>
            <p:nvPr/>
          </p:nvSpPr>
          <p:spPr bwMode="auto">
            <a:xfrm>
              <a:off x="4323" y="2496"/>
              <a:ext cx="0" cy="168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67" name="Line 172"/>
            <p:cNvSpPr>
              <a:spLocks noChangeShapeType="1"/>
            </p:cNvSpPr>
            <p:nvPr/>
          </p:nvSpPr>
          <p:spPr bwMode="auto">
            <a:xfrm>
              <a:off x="4700" y="2496"/>
              <a:ext cx="0" cy="168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68" name="Line 177"/>
            <p:cNvSpPr>
              <a:spLocks noChangeShapeType="1"/>
            </p:cNvSpPr>
            <p:nvPr/>
          </p:nvSpPr>
          <p:spPr bwMode="auto">
            <a:xfrm>
              <a:off x="5072" y="2496"/>
              <a:ext cx="0" cy="168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69" name="Line 184"/>
            <p:cNvSpPr>
              <a:spLocks noChangeShapeType="1"/>
            </p:cNvSpPr>
            <p:nvPr/>
          </p:nvSpPr>
          <p:spPr bwMode="auto">
            <a:xfrm>
              <a:off x="303" y="3881"/>
              <a:ext cx="5161"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70" name="Line 199"/>
            <p:cNvSpPr>
              <a:spLocks noChangeShapeType="1"/>
            </p:cNvSpPr>
            <p:nvPr/>
          </p:nvSpPr>
          <p:spPr bwMode="auto">
            <a:xfrm>
              <a:off x="282" y="3888"/>
              <a:ext cx="5161"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71" name="Line 161"/>
            <p:cNvSpPr>
              <a:spLocks noChangeShapeType="1"/>
            </p:cNvSpPr>
            <p:nvPr/>
          </p:nvSpPr>
          <p:spPr bwMode="auto">
            <a:xfrm>
              <a:off x="288" y="2496"/>
              <a:ext cx="0" cy="168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72" name="Line 200"/>
            <p:cNvSpPr>
              <a:spLocks noChangeShapeType="1"/>
            </p:cNvSpPr>
            <p:nvPr/>
          </p:nvSpPr>
          <p:spPr bwMode="auto">
            <a:xfrm>
              <a:off x="297" y="4193"/>
              <a:ext cx="5161"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grpSp>
    </p:spTree>
    <p:extLst>
      <p:ext uri="{BB962C8B-B14F-4D97-AF65-F5344CB8AC3E}">
        <p14:creationId xmlns:p14="http://schemas.microsoft.com/office/powerpoint/2010/main" val="24669423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02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02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02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780292"/>
                                        </p:tgtEl>
                                        <p:attrNameLst>
                                          <p:attrName>style.visibility</p:attrName>
                                        </p:attrNameLst>
                                      </p:cBhvr>
                                      <p:to>
                                        <p:strVal val="visible"/>
                                      </p:to>
                                    </p:set>
                                    <p:anim calcmode="lin" valueType="num">
                                      <p:cBhvr additive="base">
                                        <p:cTn id="19" dur="500" fill="hold"/>
                                        <p:tgtEl>
                                          <p:spTgt spid="780292"/>
                                        </p:tgtEl>
                                        <p:attrNameLst>
                                          <p:attrName>ppt_x</p:attrName>
                                        </p:attrNameLst>
                                      </p:cBhvr>
                                      <p:tavLst>
                                        <p:tav tm="0">
                                          <p:val>
                                            <p:strVal val="1+#ppt_w/2"/>
                                          </p:val>
                                        </p:tav>
                                        <p:tav tm="100000">
                                          <p:val>
                                            <p:strVal val="#ppt_x"/>
                                          </p:val>
                                        </p:tav>
                                      </p:tavLst>
                                    </p:anim>
                                    <p:anim calcmode="lin" valueType="num">
                                      <p:cBhvr additive="base">
                                        <p:cTn id="20" dur="500" fill="hold"/>
                                        <p:tgtEl>
                                          <p:spTgt spid="78029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780491"/>
                                        </p:tgtEl>
                                        <p:attrNameLst>
                                          <p:attrName>style.visibility</p:attrName>
                                        </p:attrNameLst>
                                      </p:cBhvr>
                                      <p:to>
                                        <p:strVal val="visible"/>
                                      </p:to>
                                    </p:set>
                                    <p:anim calcmode="lin" valueType="num">
                                      <p:cBhvr additive="base">
                                        <p:cTn id="25" dur="500" fill="hold"/>
                                        <p:tgtEl>
                                          <p:spTgt spid="780491"/>
                                        </p:tgtEl>
                                        <p:attrNameLst>
                                          <p:attrName>ppt_x</p:attrName>
                                        </p:attrNameLst>
                                      </p:cBhvr>
                                      <p:tavLst>
                                        <p:tav tm="0">
                                          <p:val>
                                            <p:strVal val="1+#ppt_w/2"/>
                                          </p:val>
                                        </p:tav>
                                        <p:tav tm="100000">
                                          <p:val>
                                            <p:strVal val="#ppt_x"/>
                                          </p:val>
                                        </p:tav>
                                      </p:tavLst>
                                    </p:anim>
                                    <p:anim calcmode="lin" valueType="num">
                                      <p:cBhvr additive="base">
                                        <p:cTn id="26" dur="500" fill="hold"/>
                                        <p:tgtEl>
                                          <p:spTgt spid="78049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80291">
                                            <p:txEl>
                                              <p:pRg st="17" end="1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80291">
                                            <p:txEl>
                                              <p:pRg st="18" end="1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80291">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029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777B51B-FBC2-D14C-BF58-CB967D3AC381}"/>
              </a:ext>
            </a:extLst>
          </p:cNvPr>
          <p:cNvSpPr/>
          <p:nvPr/>
        </p:nvSpPr>
        <p:spPr bwMode="auto">
          <a:xfrm>
            <a:off x="0" y="0"/>
            <a:ext cx="12192000" cy="6858000"/>
          </a:xfrm>
          <a:prstGeom prst="rect">
            <a:avLst/>
          </a:prstGeom>
          <a:solidFill>
            <a:schemeClr val="tx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spTree>
    <p:extLst>
      <p:ext uri="{BB962C8B-B14F-4D97-AF65-F5344CB8AC3E}">
        <p14:creationId xmlns:p14="http://schemas.microsoft.com/office/powerpoint/2010/main" val="129472733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861233" y="228601"/>
            <a:ext cx="6780703" cy="494494"/>
          </a:xfrm>
          <a:noFill/>
        </p:spPr>
        <p:txBody>
          <a:bodyPr vert="horz" wrap="none" lIns="63500" tIns="25400" rIns="63500" bIns="25400" numCol="1" anchor="t" anchorCtr="0" compatLnSpc="1">
            <a:prstTxWarp prst="textNoShape">
              <a:avLst/>
            </a:prstTxWarp>
            <a:spAutoFit/>
          </a:bodyPr>
          <a:lstStyle/>
          <a:p>
            <a:r>
              <a:rPr lang="en-US" altLang="ko-KR" dirty="0">
                <a:ea typeface="굴림" panose="020B0600000101010101" pitchFamily="34" charset="-127"/>
              </a:rPr>
              <a:t>Approximating LRU: Clock Algorithm</a:t>
            </a:r>
          </a:p>
        </p:txBody>
      </p:sp>
      <p:sp>
        <p:nvSpPr>
          <p:cNvPr id="22531" name="Oval 4"/>
          <p:cNvSpPr>
            <a:spLocks noChangeArrowheads="1"/>
          </p:cNvSpPr>
          <p:nvPr/>
        </p:nvSpPr>
        <p:spPr bwMode="auto">
          <a:xfrm>
            <a:off x="4191000" y="762000"/>
            <a:ext cx="2514600" cy="2438400"/>
          </a:xfrm>
          <a:prstGeom prst="ellipse">
            <a:avLst/>
          </a:prstGeom>
          <a:noFill/>
          <a:ln w="76200">
            <a:solidFill>
              <a:schemeClr val="tx1"/>
            </a:solidFill>
            <a:prstDash val="dash"/>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lnSpc>
                <a:spcPct val="100000"/>
              </a:lnSpc>
              <a:spcBef>
                <a:spcPct val="0"/>
              </a:spcBef>
              <a:buSzTx/>
            </a:pPr>
            <a:r>
              <a:rPr lang="en-US" altLang="ko-KR" sz="2400" b="0" dirty="0">
                <a:latin typeface="Arial" panose="020B0604020202020204" pitchFamily="34" charset="0"/>
                <a:ea typeface="굴림" panose="020B0600000101010101" pitchFamily="34" charset="-127"/>
              </a:rPr>
              <a:t>Set of all pages</a:t>
            </a:r>
          </a:p>
          <a:p>
            <a:pPr algn="ctr">
              <a:lnSpc>
                <a:spcPct val="100000"/>
              </a:lnSpc>
              <a:spcBef>
                <a:spcPct val="0"/>
              </a:spcBef>
              <a:buSzTx/>
            </a:pPr>
            <a:r>
              <a:rPr lang="en-US" altLang="ko-KR" sz="2400" b="0" dirty="0">
                <a:latin typeface="Arial" panose="020B0604020202020204" pitchFamily="34" charset="0"/>
                <a:ea typeface="굴림" panose="020B0600000101010101" pitchFamily="34" charset="-127"/>
              </a:rPr>
              <a:t>in Memory</a:t>
            </a:r>
          </a:p>
        </p:txBody>
      </p:sp>
      <p:sp>
        <p:nvSpPr>
          <p:cNvPr id="22532" name="Line 5"/>
          <p:cNvSpPr>
            <a:spLocks noChangeShapeType="1"/>
          </p:cNvSpPr>
          <p:nvPr/>
        </p:nvSpPr>
        <p:spPr bwMode="auto">
          <a:xfrm flipH="1">
            <a:off x="6400800" y="990600"/>
            <a:ext cx="609600" cy="457200"/>
          </a:xfrm>
          <a:prstGeom prst="line">
            <a:avLst/>
          </a:prstGeom>
          <a:noFill/>
          <a:ln w="76200">
            <a:solidFill>
              <a:schemeClr val="accent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2200">
              <a:latin typeface="Gill Sans Light"/>
              <a:cs typeface="Gill Sans Light"/>
            </a:endParaRPr>
          </a:p>
        </p:txBody>
      </p:sp>
      <p:sp>
        <p:nvSpPr>
          <p:cNvPr id="22533" name="Text Box 7"/>
          <p:cNvSpPr txBox="1">
            <a:spLocks noChangeArrowheads="1"/>
          </p:cNvSpPr>
          <p:nvPr/>
        </p:nvSpPr>
        <p:spPr bwMode="auto">
          <a:xfrm>
            <a:off x="6934200" y="762000"/>
            <a:ext cx="4572000" cy="13849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sz="2200" b="1">
                <a:solidFill>
                  <a:schemeClr val="tx1"/>
                </a:solidFill>
                <a:latin typeface="Comic Sans MS" panose="030F0702030302020204" pitchFamily="66" charset="0"/>
              </a:defRPr>
            </a:lvl1pPr>
            <a:lvl2pPr>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l">
              <a:lnSpc>
                <a:spcPct val="100000"/>
              </a:lnSpc>
              <a:spcBef>
                <a:spcPct val="0"/>
              </a:spcBef>
              <a:buSzTx/>
            </a:pPr>
            <a:r>
              <a:rPr lang="en-US" altLang="ko-KR" b="0" dirty="0">
                <a:solidFill>
                  <a:schemeClr val="accent1"/>
                </a:solidFill>
                <a:latin typeface="Gill Sans" charset="0"/>
                <a:ea typeface="Gill Sans" charset="0"/>
                <a:cs typeface="Gill Sans" charset="0"/>
              </a:rPr>
              <a:t>Single Clock Hand:</a:t>
            </a:r>
          </a:p>
          <a:p>
            <a:pPr lvl="1" algn="l">
              <a:lnSpc>
                <a:spcPct val="100000"/>
              </a:lnSpc>
              <a:spcBef>
                <a:spcPct val="0"/>
              </a:spcBef>
              <a:buSzTx/>
            </a:pPr>
            <a:r>
              <a:rPr lang="en-US" altLang="ko-KR" sz="2000" b="0" dirty="0">
                <a:latin typeface="Gill Sans" charset="0"/>
                <a:ea typeface="Gill Sans" charset="0"/>
                <a:cs typeface="Gill Sans" charset="0"/>
              </a:rPr>
              <a:t>Advances only on page fault!</a:t>
            </a:r>
          </a:p>
          <a:p>
            <a:pPr lvl="1" algn="l">
              <a:lnSpc>
                <a:spcPct val="100000"/>
              </a:lnSpc>
              <a:spcBef>
                <a:spcPct val="0"/>
              </a:spcBef>
              <a:buSzTx/>
            </a:pPr>
            <a:r>
              <a:rPr lang="en-US" altLang="ko-KR" sz="2000" b="0" dirty="0">
                <a:latin typeface="Gill Sans" charset="0"/>
                <a:ea typeface="Gill Sans" charset="0"/>
                <a:cs typeface="Gill Sans" charset="0"/>
              </a:rPr>
              <a:t>Check for pages not used recently</a:t>
            </a:r>
          </a:p>
          <a:p>
            <a:pPr lvl="1" algn="l">
              <a:lnSpc>
                <a:spcPct val="100000"/>
              </a:lnSpc>
              <a:spcBef>
                <a:spcPct val="0"/>
              </a:spcBef>
              <a:buSzTx/>
            </a:pPr>
            <a:r>
              <a:rPr lang="en-US" altLang="ko-KR" sz="2000" b="0" dirty="0">
                <a:latin typeface="Gill Sans" charset="0"/>
                <a:ea typeface="Gill Sans" charset="0"/>
                <a:cs typeface="Gill Sans" charset="0"/>
              </a:rPr>
              <a:t>Mark pages as not used recently</a:t>
            </a:r>
          </a:p>
        </p:txBody>
      </p:sp>
      <p:sp>
        <p:nvSpPr>
          <p:cNvPr id="22534" name="Arc 9"/>
          <p:cNvSpPr>
            <a:spLocks/>
          </p:cNvSpPr>
          <p:nvPr/>
        </p:nvSpPr>
        <p:spPr bwMode="auto">
          <a:xfrm rot="295001">
            <a:off x="6382397" y="1371600"/>
            <a:ext cx="533400" cy="1371600"/>
          </a:xfrm>
          <a:custGeom>
            <a:avLst/>
            <a:gdLst>
              <a:gd name="T0" fmla="*/ 335647 w 21600"/>
              <a:gd name="T1" fmla="*/ 0 h 29328"/>
              <a:gd name="T2" fmla="*/ 434301 w 21600"/>
              <a:gd name="T3" fmla="*/ 1371600 h 29328"/>
              <a:gd name="T4" fmla="*/ 0 w 21600"/>
              <a:gd name="T5" fmla="*/ 785088 h 29328"/>
              <a:gd name="T6" fmla="*/ 0 60000 65536"/>
              <a:gd name="T7" fmla="*/ 0 60000 65536"/>
              <a:gd name="T8" fmla="*/ 0 60000 65536"/>
            </a:gdLst>
            <a:ahLst/>
            <a:cxnLst>
              <a:cxn ang="T6">
                <a:pos x="T0" y="T1"/>
              </a:cxn>
              <a:cxn ang="T7">
                <a:pos x="T2" y="T3"/>
              </a:cxn>
              <a:cxn ang="T8">
                <a:pos x="T4" y="T5"/>
              </a:cxn>
            </a:cxnLst>
            <a:rect l="0" t="0" r="r" b="b"/>
            <a:pathLst>
              <a:path w="21600" h="29328" fill="none" extrusionOk="0">
                <a:moveTo>
                  <a:pt x="13592" y="-1"/>
                </a:moveTo>
                <a:cubicBezTo>
                  <a:pt x="18657" y="4100"/>
                  <a:pt x="21600" y="10269"/>
                  <a:pt x="21600" y="16787"/>
                </a:cubicBezTo>
                <a:cubicBezTo>
                  <a:pt x="21600" y="21283"/>
                  <a:pt x="20197" y="25667"/>
                  <a:pt x="17586" y="29327"/>
                </a:cubicBezTo>
              </a:path>
              <a:path w="21600" h="29328" stroke="0" extrusionOk="0">
                <a:moveTo>
                  <a:pt x="13592" y="-1"/>
                </a:moveTo>
                <a:cubicBezTo>
                  <a:pt x="18657" y="4100"/>
                  <a:pt x="21600" y="10269"/>
                  <a:pt x="21600" y="16787"/>
                </a:cubicBezTo>
                <a:cubicBezTo>
                  <a:pt x="21600" y="21283"/>
                  <a:pt x="20197" y="25667"/>
                  <a:pt x="17586" y="29327"/>
                </a:cubicBezTo>
                <a:lnTo>
                  <a:pt x="0" y="16787"/>
                </a:lnTo>
                <a:lnTo>
                  <a:pt x="13592" y="-1"/>
                </a:lnTo>
                <a:close/>
              </a:path>
            </a:pathLst>
          </a:custGeom>
          <a:noFill/>
          <a:ln w="57150">
            <a:solidFill>
              <a:schemeClr val="accent1"/>
            </a:solidFill>
            <a:round/>
            <a:headEn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2200">
              <a:latin typeface="Gill Sans Light"/>
              <a:cs typeface="Gill Sans Light"/>
            </a:endParaRPr>
          </a:p>
        </p:txBody>
      </p:sp>
      <p:sp>
        <p:nvSpPr>
          <p:cNvPr id="782351" name="Rectangle 15"/>
          <p:cNvSpPr>
            <a:spLocks noGrp="1" noChangeArrowheads="1"/>
          </p:cNvSpPr>
          <p:nvPr>
            <p:ph type="body" idx="1"/>
          </p:nvPr>
        </p:nvSpPr>
        <p:spPr>
          <a:xfrm>
            <a:off x="76200" y="3200400"/>
            <a:ext cx="10972800" cy="3542495"/>
          </a:xfrm>
        </p:spPr>
        <p:txBody>
          <a:bodyPr>
            <a:normAutofit fontScale="92500" lnSpcReduction="20000"/>
          </a:bodyPr>
          <a:lstStyle/>
          <a:p>
            <a:pPr>
              <a:lnSpc>
                <a:spcPct val="105000"/>
              </a:lnSpc>
              <a:spcBef>
                <a:spcPct val="10000"/>
              </a:spcBef>
              <a:tabLst>
                <a:tab pos="3030538" algn="l"/>
              </a:tabLst>
            </a:pPr>
            <a:r>
              <a:rPr lang="en-US" altLang="ko-KR" dirty="0">
                <a:solidFill>
                  <a:schemeClr val="hlink"/>
                </a:solidFill>
                <a:ea typeface="굴림" panose="020B0600000101010101" pitchFamily="34" charset="-127"/>
              </a:rPr>
              <a:t>Clock Algorithm:</a:t>
            </a:r>
            <a:r>
              <a:rPr lang="en-US" altLang="ko-KR" dirty="0">
                <a:ea typeface="굴림" panose="020B0600000101010101" pitchFamily="34" charset="-127"/>
              </a:rPr>
              <a:t> Arrange physical pages in circle with single clock hand</a:t>
            </a:r>
          </a:p>
          <a:p>
            <a:pPr lvl="1">
              <a:lnSpc>
                <a:spcPct val="105000"/>
              </a:lnSpc>
              <a:spcBef>
                <a:spcPct val="10000"/>
              </a:spcBef>
              <a:tabLst>
                <a:tab pos="3030538" algn="l"/>
              </a:tabLst>
            </a:pPr>
            <a:r>
              <a:rPr lang="en-US" altLang="ko-KR" dirty="0">
                <a:ea typeface="굴림" panose="020B0600000101010101" pitchFamily="34" charset="-127"/>
              </a:rPr>
              <a:t>Approximate LRU (</a:t>
            </a:r>
            <a:r>
              <a:rPr lang="en-US" altLang="ko-KR" i="1" dirty="0">
                <a:ea typeface="굴림" panose="020B0600000101010101" pitchFamily="34" charset="-127"/>
              </a:rPr>
              <a:t>approximation to approximation to MIN</a:t>
            </a:r>
            <a:r>
              <a:rPr lang="en-US" altLang="ko-KR" dirty="0">
                <a:ea typeface="굴림" panose="020B0600000101010101" pitchFamily="34" charset="-127"/>
              </a:rPr>
              <a:t>)</a:t>
            </a:r>
          </a:p>
          <a:p>
            <a:pPr lvl="1">
              <a:lnSpc>
                <a:spcPct val="105000"/>
              </a:lnSpc>
              <a:spcBef>
                <a:spcPct val="10000"/>
              </a:spcBef>
              <a:tabLst>
                <a:tab pos="3030538" algn="l"/>
              </a:tabLst>
            </a:pPr>
            <a:r>
              <a:rPr lang="en-US" altLang="ko-KR" dirty="0">
                <a:ea typeface="굴림" panose="020B0600000101010101" pitchFamily="34" charset="-127"/>
              </a:rPr>
              <a:t>Replace </a:t>
            </a:r>
            <a:r>
              <a:rPr lang="en-US" altLang="ko-KR" dirty="0">
                <a:solidFill>
                  <a:schemeClr val="hlink"/>
                </a:solidFill>
                <a:ea typeface="굴림" panose="020B0600000101010101" pitchFamily="34" charset="-127"/>
              </a:rPr>
              <a:t>an</a:t>
            </a:r>
            <a:r>
              <a:rPr lang="en-US" altLang="ko-KR" dirty="0">
                <a:ea typeface="굴림" panose="020B0600000101010101" pitchFamily="34" charset="-127"/>
              </a:rPr>
              <a:t> old page, not </a:t>
            </a:r>
            <a:r>
              <a:rPr lang="en-US" altLang="ko-KR" dirty="0">
                <a:solidFill>
                  <a:schemeClr val="hlink"/>
                </a:solidFill>
                <a:ea typeface="굴림" panose="020B0600000101010101" pitchFamily="34" charset="-127"/>
              </a:rPr>
              <a:t>the oldest</a:t>
            </a:r>
            <a:r>
              <a:rPr lang="en-US" altLang="ko-KR" dirty="0">
                <a:ea typeface="굴림" panose="020B0600000101010101" pitchFamily="34" charset="-127"/>
              </a:rPr>
              <a:t> page</a:t>
            </a:r>
          </a:p>
          <a:p>
            <a:pPr>
              <a:lnSpc>
                <a:spcPct val="105000"/>
              </a:lnSpc>
              <a:spcBef>
                <a:spcPct val="10000"/>
              </a:spcBef>
              <a:tabLst>
                <a:tab pos="3030538" algn="l"/>
              </a:tabLst>
            </a:pPr>
            <a:r>
              <a:rPr lang="en-US" altLang="ko-KR" dirty="0">
                <a:ea typeface="굴림" panose="020B0600000101010101" pitchFamily="34" charset="-127"/>
              </a:rPr>
              <a:t>Details:</a:t>
            </a:r>
          </a:p>
          <a:p>
            <a:pPr lvl="1">
              <a:lnSpc>
                <a:spcPct val="105000"/>
              </a:lnSpc>
              <a:spcBef>
                <a:spcPct val="10000"/>
              </a:spcBef>
              <a:tabLst>
                <a:tab pos="3030538" algn="l"/>
              </a:tabLst>
            </a:pPr>
            <a:r>
              <a:rPr lang="en-US" altLang="ko-KR" dirty="0">
                <a:ea typeface="굴림" panose="020B0600000101010101" pitchFamily="34" charset="-127"/>
              </a:rPr>
              <a:t>Hardware “</a:t>
            </a:r>
            <a:r>
              <a:rPr lang="en-US" altLang="ko-KR" dirty="0">
                <a:solidFill>
                  <a:srgbClr val="FF0000"/>
                </a:solidFill>
                <a:ea typeface="굴림" panose="020B0600000101010101" pitchFamily="34" charset="-127"/>
              </a:rPr>
              <a:t>use</a:t>
            </a:r>
            <a:r>
              <a:rPr lang="en-US" altLang="ko-KR" dirty="0">
                <a:ea typeface="굴림" panose="020B0600000101010101" pitchFamily="34" charset="-127"/>
              </a:rPr>
              <a:t>” bit per physical page (called “</a:t>
            </a:r>
            <a:r>
              <a:rPr lang="en-US" altLang="ko-KR" dirty="0">
                <a:solidFill>
                  <a:srgbClr val="FF0000"/>
                </a:solidFill>
                <a:ea typeface="굴림" panose="020B0600000101010101" pitchFamily="34" charset="-127"/>
              </a:rPr>
              <a:t>accessed</a:t>
            </a:r>
            <a:r>
              <a:rPr lang="en-US" altLang="ko-KR" dirty="0">
                <a:ea typeface="굴림" panose="020B0600000101010101" pitchFamily="34" charset="-127"/>
              </a:rPr>
              <a:t>” in Intel architecture):</a:t>
            </a:r>
          </a:p>
          <a:p>
            <a:pPr lvl="2">
              <a:lnSpc>
                <a:spcPct val="105000"/>
              </a:lnSpc>
              <a:spcBef>
                <a:spcPct val="10000"/>
              </a:spcBef>
              <a:tabLst>
                <a:tab pos="3030538" algn="l"/>
              </a:tabLst>
            </a:pPr>
            <a:r>
              <a:rPr lang="en-US" altLang="ko-KR" dirty="0">
                <a:ea typeface="굴림" panose="020B0600000101010101" pitchFamily="34" charset="-127"/>
              </a:rPr>
              <a:t>Hardware sets </a:t>
            </a:r>
            <a:r>
              <a:rPr lang="en-US" altLang="ko-KR" dirty="0">
                <a:solidFill>
                  <a:srgbClr val="FF0000"/>
                </a:solidFill>
                <a:ea typeface="굴림" panose="020B0600000101010101" pitchFamily="34" charset="-127"/>
              </a:rPr>
              <a:t>use</a:t>
            </a:r>
            <a:r>
              <a:rPr lang="en-US" altLang="ko-KR" dirty="0">
                <a:ea typeface="굴림" panose="020B0600000101010101" pitchFamily="34" charset="-127"/>
              </a:rPr>
              <a:t> bit on each reference</a:t>
            </a:r>
          </a:p>
          <a:p>
            <a:pPr lvl="2">
              <a:lnSpc>
                <a:spcPct val="105000"/>
              </a:lnSpc>
              <a:spcBef>
                <a:spcPct val="10000"/>
              </a:spcBef>
              <a:tabLst>
                <a:tab pos="3030538" algn="l"/>
              </a:tabLst>
            </a:pPr>
            <a:r>
              <a:rPr lang="en-US" altLang="ko-KR" dirty="0">
                <a:ea typeface="굴림" panose="020B0600000101010101" pitchFamily="34" charset="-127"/>
              </a:rPr>
              <a:t>If </a:t>
            </a:r>
            <a:r>
              <a:rPr lang="en-US" altLang="ko-KR" dirty="0">
                <a:solidFill>
                  <a:srgbClr val="FF0000"/>
                </a:solidFill>
                <a:ea typeface="굴림" panose="020B0600000101010101" pitchFamily="34" charset="-127"/>
              </a:rPr>
              <a:t>use</a:t>
            </a:r>
            <a:r>
              <a:rPr lang="en-US" altLang="ko-KR" dirty="0">
                <a:ea typeface="굴림" panose="020B0600000101010101" pitchFamily="34" charset="-127"/>
              </a:rPr>
              <a:t> bit isn’t set, means not referenced in a long time</a:t>
            </a:r>
          </a:p>
          <a:p>
            <a:pPr lvl="2">
              <a:lnSpc>
                <a:spcPct val="105000"/>
              </a:lnSpc>
              <a:spcBef>
                <a:spcPct val="10000"/>
              </a:spcBef>
              <a:tabLst>
                <a:tab pos="3030538" algn="l"/>
              </a:tabLst>
            </a:pPr>
            <a:r>
              <a:rPr lang="en-US" altLang="ko-KR" dirty="0">
                <a:ea typeface="굴림" panose="020B0600000101010101" pitchFamily="34" charset="-127"/>
              </a:rPr>
              <a:t>Some hardware sets </a:t>
            </a:r>
            <a:r>
              <a:rPr lang="en-US" altLang="ko-KR" dirty="0">
                <a:solidFill>
                  <a:srgbClr val="FF0000"/>
                </a:solidFill>
                <a:ea typeface="굴림" panose="020B0600000101010101" pitchFamily="34" charset="-127"/>
              </a:rPr>
              <a:t>use</a:t>
            </a:r>
            <a:r>
              <a:rPr lang="en-US" altLang="ko-KR" dirty="0">
                <a:ea typeface="굴림" panose="020B0600000101010101" pitchFamily="34" charset="-127"/>
              </a:rPr>
              <a:t> bit in the TLB; must be copied back to page TLB entry gets replaced</a:t>
            </a:r>
          </a:p>
          <a:p>
            <a:pPr lvl="1">
              <a:lnSpc>
                <a:spcPct val="105000"/>
              </a:lnSpc>
              <a:spcBef>
                <a:spcPct val="10000"/>
              </a:spcBef>
              <a:tabLst>
                <a:tab pos="3030538" algn="l"/>
              </a:tabLst>
            </a:pPr>
            <a:r>
              <a:rPr lang="en-US" altLang="ko-KR" dirty="0">
                <a:ea typeface="굴림" panose="020B0600000101010101" pitchFamily="34" charset="-127"/>
              </a:rPr>
              <a:t>On page fault:</a:t>
            </a:r>
          </a:p>
          <a:p>
            <a:pPr lvl="2">
              <a:lnSpc>
                <a:spcPct val="105000"/>
              </a:lnSpc>
              <a:spcBef>
                <a:spcPct val="10000"/>
              </a:spcBef>
              <a:tabLst>
                <a:tab pos="3030538" algn="l"/>
              </a:tabLst>
            </a:pPr>
            <a:r>
              <a:rPr lang="en-US" altLang="ko-KR" dirty="0">
                <a:ea typeface="굴림" panose="020B0600000101010101" pitchFamily="34" charset="-127"/>
              </a:rPr>
              <a:t>Advance clock hand (not real time)</a:t>
            </a:r>
          </a:p>
          <a:p>
            <a:pPr lvl="2">
              <a:lnSpc>
                <a:spcPct val="105000"/>
              </a:lnSpc>
              <a:spcBef>
                <a:spcPct val="10000"/>
              </a:spcBef>
              <a:tabLst>
                <a:tab pos="3030538" algn="l"/>
              </a:tabLst>
            </a:pPr>
            <a:r>
              <a:rPr lang="en-US" altLang="ko-KR" dirty="0">
                <a:ea typeface="굴림" panose="020B0600000101010101" pitchFamily="34" charset="-127"/>
              </a:rPr>
              <a:t>Check </a:t>
            </a:r>
            <a:r>
              <a:rPr lang="en-US" altLang="ko-KR" dirty="0">
                <a:solidFill>
                  <a:srgbClr val="FF0000"/>
                </a:solidFill>
                <a:ea typeface="굴림" panose="020B0600000101010101" pitchFamily="34" charset="-127"/>
              </a:rPr>
              <a:t>use</a:t>
            </a:r>
            <a:r>
              <a:rPr lang="en-US" altLang="ko-KR" dirty="0">
                <a:ea typeface="굴림" panose="020B0600000101010101" pitchFamily="34" charset="-127"/>
              </a:rPr>
              <a:t> bit: 	1</a:t>
            </a:r>
            <a:r>
              <a:rPr lang="en-US" altLang="ko-KR" dirty="0">
                <a:ea typeface="굴림" panose="020B0600000101010101" pitchFamily="34" charset="-127"/>
                <a:sym typeface="Symbol" panose="05050102010706020507" pitchFamily="18" charset="2"/>
              </a:rPr>
              <a:t> used recently; clear and leave alone</a:t>
            </a:r>
            <a:br>
              <a:rPr lang="en-US" altLang="ko-KR" dirty="0">
                <a:ea typeface="굴림" panose="020B0600000101010101" pitchFamily="34" charset="-127"/>
                <a:sym typeface="Symbol" panose="05050102010706020507" pitchFamily="18" charset="2"/>
              </a:rPr>
            </a:br>
            <a:r>
              <a:rPr lang="en-US" altLang="ko-KR" dirty="0">
                <a:ea typeface="굴림" panose="020B0600000101010101" pitchFamily="34" charset="-127"/>
                <a:sym typeface="Symbol" panose="05050102010706020507" pitchFamily="18" charset="2"/>
              </a:rPr>
              <a:t>	0 selected candidate for replacement</a:t>
            </a:r>
          </a:p>
        </p:txBody>
      </p:sp>
      <p:pic>
        <p:nvPicPr>
          <p:cNvPr id="22536" name="Picture 17"/>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943750" y="98396"/>
            <a:ext cx="1124899" cy="11061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49963580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23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23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823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235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8235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8235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8235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8235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82351">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82351">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8235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2351"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446266" y="228601"/>
            <a:ext cx="5458225" cy="494494"/>
          </a:xfrm>
          <a:noFill/>
        </p:spPr>
        <p:txBody>
          <a:bodyPr vert="horz" wrap="none" lIns="63500" tIns="25400" rIns="63500" bIns="25400" numCol="1" anchor="t" anchorCtr="0" compatLnSpc="1">
            <a:prstTxWarp prst="textNoShape">
              <a:avLst/>
            </a:prstTxWarp>
            <a:spAutoFit/>
          </a:bodyPr>
          <a:lstStyle/>
          <a:p>
            <a:r>
              <a:rPr lang="en-US" altLang="ko-KR" dirty="0">
                <a:ea typeface="굴림" panose="020B0600000101010101" pitchFamily="34" charset="-127"/>
              </a:rPr>
              <a:t>Clock Algorithm: More details</a:t>
            </a:r>
          </a:p>
        </p:txBody>
      </p:sp>
      <p:sp>
        <p:nvSpPr>
          <p:cNvPr id="782351" name="Rectangle 15"/>
          <p:cNvSpPr>
            <a:spLocks noGrp="1" noChangeArrowheads="1"/>
          </p:cNvSpPr>
          <p:nvPr>
            <p:ph type="body" idx="1"/>
          </p:nvPr>
        </p:nvSpPr>
        <p:spPr>
          <a:xfrm>
            <a:off x="381000" y="1828800"/>
            <a:ext cx="10820400" cy="4876801"/>
          </a:xfrm>
        </p:spPr>
        <p:txBody>
          <a:bodyPr>
            <a:normAutofit/>
          </a:bodyPr>
          <a:lstStyle/>
          <a:p>
            <a:pPr>
              <a:lnSpc>
                <a:spcPct val="80000"/>
              </a:lnSpc>
              <a:spcBef>
                <a:spcPct val="20000"/>
              </a:spcBef>
            </a:pPr>
            <a:r>
              <a:rPr lang="en-US" altLang="ko-KR" dirty="0">
                <a:ea typeface="굴림" panose="020B0600000101010101" pitchFamily="34" charset="-127"/>
              </a:rPr>
              <a:t>Will always find a page or loop forever?</a:t>
            </a:r>
          </a:p>
          <a:p>
            <a:pPr lvl="1">
              <a:lnSpc>
                <a:spcPct val="80000"/>
              </a:lnSpc>
              <a:spcBef>
                <a:spcPct val="20000"/>
              </a:spcBef>
            </a:pPr>
            <a:r>
              <a:rPr lang="en-US" altLang="ko-KR" dirty="0">
                <a:ea typeface="굴림" panose="020B0600000101010101" pitchFamily="34" charset="-127"/>
              </a:rPr>
              <a:t>Even if all use bits set, will eventually loop</a:t>
            </a:r>
            <a:br>
              <a:rPr lang="en-US" altLang="ko-KR" dirty="0">
                <a:ea typeface="굴림" panose="020B0600000101010101" pitchFamily="34" charset="-127"/>
              </a:rPr>
            </a:br>
            <a:r>
              <a:rPr lang="en-US" altLang="ko-KR" dirty="0">
                <a:ea typeface="굴림" panose="020B0600000101010101" pitchFamily="34" charset="-127"/>
              </a:rPr>
              <a:t>all the way around </a:t>
            </a:r>
            <a:r>
              <a:rPr lang="en-US" altLang="ko-KR" dirty="0">
                <a:ea typeface="굴림" panose="020B0600000101010101" pitchFamily="34" charset="-127"/>
                <a:sym typeface="Symbol" panose="05050102010706020507" pitchFamily="18" charset="2"/>
              </a:rPr>
              <a:t> FIFO</a:t>
            </a:r>
            <a:endParaRPr lang="en-US" altLang="ko-KR" dirty="0">
              <a:ea typeface="굴림" panose="020B0600000101010101" pitchFamily="34" charset="-127"/>
            </a:endParaRPr>
          </a:p>
          <a:p>
            <a:pPr>
              <a:lnSpc>
                <a:spcPct val="80000"/>
              </a:lnSpc>
              <a:spcBef>
                <a:spcPct val="20000"/>
              </a:spcBef>
            </a:pPr>
            <a:r>
              <a:rPr lang="en-US" altLang="ko-KR" dirty="0">
                <a:ea typeface="굴림" panose="020B0600000101010101" pitchFamily="34" charset="-127"/>
              </a:rPr>
              <a:t>What if hand moving slowly?</a:t>
            </a:r>
          </a:p>
          <a:p>
            <a:pPr lvl="1">
              <a:lnSpc>
                <a:spcPct val="80000"/>
              </a:lnSpc>
              <a:spcBef>
                <a:spcPct val="20000"/>
              </a:spcBef>
            </a:pPr>
            <a:r>
              <a:rPr lang="en-US" altLang="ko-KR" dirty="0">
                <a:ea typeface="굴림" panose="020B0600000101010101" pitchFamily="34" charset="-127"/>
              </a:rPr>
              <a:t>Good sign or bad sign?</a:t>
            </a:r>
          </a:p>
          <a:p>
            <a:pPr lvl="2">
              <a:lnSpc>
                <a:spcPct val="80000"/>
              </a:lnSpc>
              <a:spcBef>
                <a:spcPct val="20000"/>
              </a:spcBef>
            </a:pPr>
            <a:r>
              <a:rPr lang="en-US" altLang="ko-KR" dirty="0">
                <a:ea typeface="굴림" panose="020B0600000101010101" pitchFamily="34" charset="-127"/>
              </a:rPr>
              <a:t>Not many page faults </a:t>
            </a:r>
          </a:p>
          <a:p>
            <a:pPr lvl="2">
              <a:lnSpc>
                <a:spcPct val="80000"/>
              </a:lnSpc>
              <a:spcBef>
                <a:spcPct val="20000"/>
              </a:spcBef>
            </a:pPr>
            <a:r>
              <a:rPr lang="en-US" altLang="ko-KR" dirty="0">
                <a:ea typeface="굴림" panose="020B0600000101010101" pitchFamily="34" charset="-127"/>
              </a:rPr>
              <a:t>or find page quickly</a:t>
            </a:r>
          </a:p>
          <a:p>
            <a:pPr>
              <a:lnSpc>
                <a:spcPct val="80000"/>
              </a:lnSpc>
              <a:spcBef>
                <a:spcPct val="20000"/>
              </a:spcBef>
            </a:pPr>
            <a:r>
              <a:rPr lang="en-US" altLang="ko-KR" dirty="0">
                <a:ea typeface="굴림" panose="020B0600000101010101" pitchFamily="34" charset="-127"/>
              </a:rPr>
              <a:t>What if hand is moving quickly?</a:t>
            </a:r>
          </a:p>
          <a:p>
            <a:pPr lvl="1">
              <a:lnSpc>
                <a:spcPct val="80000"/>
              </a:lnSpc>
              <a:spcBef>
                <a:spcPct val="20000"/>
              </a:spcBef>
            </a:pPr>
            <a:r>
              <a:rPr lang="en-US" altLang="ko-KR" dirty="0">
                <a:ea typeface="굴림" panose="020B0600000101010101" pitchFamily="34" charset="-127"/>
              </a:rPr>
              <a:t>Lots of page faults and/or lots of reference bits set</a:t>
            </a:r>
          </a:p>
          <a:p>
            <a:pPr>
              <a:lnSpc>
                <a:spcPct val="80000"/>
              </a:lnSpc>
              <a:spcBef>
                <a:spcPct val="20000"/>
              </a:spcBef>
            </a:pPr>
            <a:r>
              <a:rPr lang="en-US" altLang="ko-KR" dirty="0">
                <a:ea typeface="굴림" panose="020B0600000101010101" pitchFamily="34" charset="-127"/>
              </a:rPr>
              <a:t>One way to view clock algorithm: </a:t>
            </a:r>
          </a:p>
          <a:p>
            <a:pPr lvl="1">
              <a:lnSpc>
                <a:spcPct val="80000"/>
              </a:lnSpc>
              <a:spcBef>
                <a:spcPct val="20000"/>
              </a:spcBef>
            </a:pPr>
            <a:r>
              <a:rPr lang="en-US" altLang="ko-KR" dirty="0">
                <a:ea typeface="굴림" panose="020B0600000101010101" pitchFamily="34" charset="-127"/>
              </a:rPr>
              <a:t>Crude partitioning of pages into two groups: young and old</a:t>
            </a:r>
          </a:p>
          <a:p>
            <a:pPr lvl="1">
              <a:lnSpc>
                <a:spcPct val="80000"/>
              </a:lnSpc>
              <a:spcBef>
                <a:spcPct val="20000"/>
              </a:spcBef>
            </a:pPr>
            <a:r>
              <a:rPr lang="en-US" altLang="ko-KR" dirty="0">
                <a:ea typeface="굴림" panose="020B0600000101010101" pitchFamily="34" charset="-127"/>
              </a:rPr>
              <a:t>Why not partition into more than 2 groups?</a:t>
            </a:r>
          </a:p>
        </p:txBody>
      </p:sp>
      <p:sp>
        <p:nvSpPr>
          <p:cNvPr id="9" name="Oval 4"/>
          <p:cNvSpPr>
            <a:spLocks noChangeArrowheads="1"/>
          </p:cNvSpPr>
          <p:nvPr/>
        </p:nvSpPr>
        <p:spPr bwMode="auto">
          <a:xfrm>
            <a:off x="6553200" y="914400"/>
            <a:ext cx="2514600" cy="2438400"/>
          </a:xfrm>
          <a:prstGeom prst="ellipse">
            <a:avLst/>
          </a:prstGeom>
          <a:noFill/>
          <a:ln w="76200">
            <a:solidFill>
              <a:schemeClr val="tx1"/>
            </a:solidFill>
            <a:prstDash val="dash"/>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lnSpc>
                <a:spcPct val="100000"/>
              </a:lnSpc>
              <a:spcBef>
                <a:spcPct val="0"/>
              </a:spcBef>
              <a:buSzTx/>
            </a:pPr>
            <a:r>
              <a:rPr lang="en-US" altLang="ko-KR" sz="2400" b="0" dirty="0">
                <a:latin typeface="Arial" panose="020B0604020202020204" pitchFamily="34" charset="0"/>
                <a:ea typeface="굴림" panose="020B0600000101010101" pitchFamily="34" charset="-127"/>
              </a:rPr>
              <a:t>Set of all pages</a:t>
            </a:r>
          </a:p>
          <a:p>
            <a:pPr algn="ctr">
              <a:lnSpc>
                <a:spcPct val="100000"/>
              </a:lnSpc>
              <a:spcBef>
                <a:spcPct val="0"/>
              </a:spcBef>
              <a:buSzTx/>
            </a:pPr>
            <a:r>
              <a:rPr lang="en-US" altLang="ko-KR" sz="2400" b="0" dirty="0">
                <a:latin typeface="Arial" panose="020B0604020202020204" pitchFamily="34" charset="0"/>
                <a:ea typeface="굴림" panose="020B0600000101010101" pitchFamily="34" charset="-127"/>
              </a:rPr>
              <a:t>in Memory</a:t>
            </a:r>
          </a:p>
        </p:txBody>
      </p:sp>
      <p:sp>
        <p:nvSpPr>
          <p:cNvPr id="10" name="Line 5"/>
          <p:cNvSpPr>
            <a:spLocks noChangeShapeType="1"/>
          </p:cNvSpPr>
          <p:nvPr/>
        </p:nvSpPr>
        <p:spPr bwMode="auto">
          <a:xfrm flipH="1">
            <a:off x="8763000" y="1143000"/>
            <a:ext cx="609600" cy="457200"/>
          </a:xfrm>
          <a:prstGeom prst="line">
            <a:avLst/>
          </a:prstGeom>
          <a:noFill/>
          <a:ln w="76200">
            <a:solidFill>
              <a:schemeClr val="accent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2200">
              <a:latin typeface="Gill Sans Light"/>
              <a:cs typeface="Gill Sans Light"/>
            </a:endParaRPr>
          </a:p>
        </p:txBody>
      </p:sp>
      <p:sp>
        <p:nvSpPr>
          <p:cNvPr id="11" name="Text Box 7"/>
          <p:cNvSpPr txBox="1">
            <a:spLocks noChangeArrowheads="1"/>
          </p:cNvSpPr>
          <p:nvPr/>
        </p:nvSpPr>
        <p:spPr bwMode="auto">
          <a:xfrm>
            <a:off x="9296400" y="914400"/>
            <a:ext cx="2667000" cy="430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sz="2200" b="1">
                <a:solidFill>
                  <a:schemeClr val="tx1"/>
                </a:solidFill>
                <a:latin typeface="Comic Sans MS" panose="030F0702030302020204" pitchFamily="66" charset="0"/>
              </a:defRPr>
            </a:lvl1pPr>
            <a:lvl2pPr>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l">
              <a:lnSpc>
                <a:spcPct val="100000"/>
              </a:lnSpc>
              <a:spcBef>
                <a:spcPct val="0"/>
              </a:spcBef>
              <a:buSzTx/>
            </a:pPr>
            <a:r>
              <a:rPr lang="en-US" altLang="ko-KR" b="0" dirty="0">
                <a:solidFill>
                  <a:schemeClr val="accent1"/>
                </a:solidFill>
                <a:latin typeface="Gill Sans" charset="0"/>
                <a:ea typeface="Gill Sans" charset="0"/>
                <a:cs typeface="Gill Sans" charset="0"/>
              </a:rPr>
              <a:t>Single Clock Hand</a:t>
            </a:r>
          </a:p>
        </p:txBody>
      </p:sp>
      <p:sp>
        <p:nvSpPr>
          <p:cNvPr id="12" name="Arc 9"/>
          <p:cNvSpPr>
            <a:spLocks/>
          </p:cNvSpPr>
          <p:nvPr/>
        </p:nvSpPr>
        <p:spPr bwMode="auto">
          <a:xfrm rot="295001">
            <a:off x="8744597" y="1524000"/>
            <a:ext cx="533400" cy="1371600"/>
          </a:xfrm>
          <a:custGeom>
            <a:avLst/>
            <a:gdLst>
              <a:gd name="T0" fmla="*/ 335647 w 21600"/>
              <a:gd name="T1" fmla="*/ 0 h 29328"/>
              <a:gd name="T2" fmla="*/ 434301 w 21600"/>
              <a:gd name="T3" fmla="*/ 1371600 h 29328"/>
              <a:gd name="T4" fmla="*/ 0 w 21600"/>
              <a:gd name="T5" fmla="*/ 785088 h 29328"/>
              <a:gd name="T6" fmla="*/ 0 60000 65536"/>
              <a:gd name="T7" fmla="*/ 0 60000 65536"/>
              <a:gd name="T8" fmla="*/ 0 60000 65536"/>
            </a:gdLst>
            <a:ahLst/>
            <a:cxnLst>
              <a:cxn ang="T6">
                <a:pos x="T0" y="T1"/>
              </a:cxn>
              <a:cxn ang="T7">
                <a:pos x="T2" y="T3"/>
              </a:cxn>
              <a:cxn ang="T8">
                <a:pos x="T4" y="T5"/>
              </a:cxn>
            </a:cxnLst>
            <a:rect l="0" t="0" r="r" b="b"/>
            <a:pathLst>
              <a:path w="21600" h="29328" fill="none" extrusionOk="0">
                <a:moveTo>
                  <a:pt x="13592" y="-1"/>
                </a:moveTo>
                <a:cubicBezTo>
                  <a:pt x="18657" y="4100"/>
                  <a:pt x="21600" y="10269"/>
                  <a:pt x="21600" y="16787"/>
                </a:cubicBezTo>
                <a:cubicBezTo>
                  <a:pt x="21600" y="21283"/>
                  <a:pt x="20197" y="25667"/>
                  <a:pt x="17586" y="29327"/>
                </a:cubicBezTo>
              </a:path>
              <a:path w="21600" h="29328" stroke="0" extrusionOk="0">
                <a:moveTo>
                  <a:pt x="13592" y="-1"/>
                </a:moveTo>
                <a:cubicBezTo>
                  <a:pt x="18657" y="4100"/>
                  <a:pt x="21600" y="10269"/>
                  <a:pt x="21600" y="16787"/>
                </a:cubicBezTo>
                <a:cubicBezTo>
                  <a:pt x="21600" y="21283"/>
                  <a:pt x="20197" y="25667"/>
                  <a:pt x="17586" y="29327"/>
                </a:cubicBezTo>
                <a:lnTo>
                  <a:pt x="0" y="16787"/>
                </a:lnTo>
                <a:lnTo>
                  <a:pt x="13592" y="-1"/>
                </a:lnTo>
                <a:close/>
              </a:path>
            </a:pathLst>
          </a:custGeom>
          <a:noFill/>
          <a:ln w="57150">
            <a:solidFill>
              <a:schemeClr val="accent1"/>
            </a:solidFill>
            <a:round/>
            <a:headEn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2200">
              <a:latin typeface="Gill Sans Light"/>
              <a:cs typeface="Gill Sans Light"/>
            </a:endParaRPr>
          </a:p>
        </p:txBody>
      </p:sp>
    </p:spTree>
    <p:extLst>
      <p:ext uri="{BB962C8B-B14F-4D97-AF65-F5344CB8AC3E}">
        <p14:creationId xmlns:p14="http://schemas.microsoft.com/office/powerpoint/2010/main" val="15204798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23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235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8235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82351">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82351">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82351">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82351">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82351">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82351">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82351">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8235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2351"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ko-KR">
                <a:ea typeface="굴림" panose="020B0600000101010101" pitchFamily="34" charset="-127"/>
              </a:rPr>
              <a:t>N</a:t>
            </a:r>
            <a:r>
              <a:rPr lang="en-US" altLang="ko-KR" baseline="30000">
                <a:ea typeface="굴림" panose="020B0600000101010101" pitchFamily="34" charset="-127"/>
              </a:rPr>
              <a:t>th</a:t>
            </a:r>
            <a:r>
              <a:rPr lang="en-US" altLang="ko-KR">
                <a:ea typeface="굴림" panose="020B0600000101010101" pitchFamily="34" charset="-127"/>
              </a:rPr>
              <a:t> Chance version of Clock Algorithm</a:t>
            </a:r>
          </a:p>
        </p:txBody>
      </p:sp>
      <p:sp>
        <p:nvSpPr>
          <p:cNvPr id="784387" name="Rectangle 3"/>
          <p:cNvSpPr>
            <a:spLocks noGrp="1" noChangeArrowheads="1"/>
          </p:cNvSpPr>
          <p:nvPr>
            <p:ph type="body" idx="1"/>
          </p:nvPr>
        </p:nvSpPr>
        <p:spPr>
          <a:xfrm>
            <a:off x="685800" y="685800"/>
            <a:ext cx="10972800" cy="6019800"/>
          </a:xfrm>
        </p:spPr>
        <p:txBody>
          <a:bodyPr>
            <a:normAutofit/>
          </a:bodyPr>
          <a:lstStyle/>
          <a:p>
            <a:pPr>
              <a:lnSpc>
                <a:spcPct val="80000"/>
              </a:lnSpc>
              <a:spcBef>
                <a:spcPct val="20000"/>
              </a:spcBef>
            </a:pPr>
            <a:r>
              <a:rPr lang="en-US" altLang="ko-KR" dirty="0">
                <a:solidFill>
                  <a:schemeClr val="hlink"/>
                </a:solidFill>
                <a:ea typeface="굴림" panose="020B0600000101010101" pitchFamily="34" charset="-127"/>
              </a:rPr>
              <a:t>N</a:t>
            </a:r>
            <a:r>
              <a:rPr lang="en-US" altLang="ko-KR" baseline="30000" dirty="0">
                <a:solidFill>
                  <a:schemeClr val="hlink"/>
                </a:solidFill>
                <a:ea typeface="굴림" panose="020B0600000101010101" pitchFamily="34" charset="-127"/>
              </a:rPr>
              <a:t>th</a:t>
            </a:r>
            <a:r>
              <a:rPr lang="en-US" altLang="ko-KR" dirty="0">
                <a:solidFill>
                  <a:schemeClr val="hlink"/>
                </a:solidFill>
                <a:ea typeface="굴림" panose="020B0600000101010101" pitchFamily="34" charset="-127"/>
              </a:rPr>
              <a:t> chance algorithm:</a:t>
            </a:r>
            <a:r>
              <a:rPr lang="en-US" altLang="ko-KR" dirty="0">
                <a:ea typeface="굴림" panose="020B0600000101010101" pitchFamily="34" charset="-127"/>
              </a:rPr>
              <a:t> Give page N chances</a:t>
            </a:r>
          </a:p>
          <a:p>
            <a:pPr lvl="1">
              <a:lnSpc>
                <a:spcPct val="80000"/>
              </a:lnSpc>
              <a:spcBef>
                <a:spcPct val="20000"/>
              </a:spcBef>
            </a:pPr>
            <a:r>
              <a:rPr lang="en-US" altLang="ko-KR" dirty="0">
                <a:ea typeface="굴림" panose="020B0600000101010101" pitchFamily="34" charset="-127"/>
              </a:rPr>
              <a:t>OS keeps counter per page: # sweeps</a:t>
            </a:r>
          </a:p>
          <a:p>
            <a:pPr lvl="1">
              <a:lnSpc>
                <a:spcPct val="80000"/>
              </a:lnSpc>
              <a:spcBef>
                <a:spcPct val="20000"/>
              </a:spcBef>
            </a:pPr>
            <a:r>
              <a:rPr lang="en-US" altLang="ko-KR" dirty="0">
                <a:ea typeface="굴림" panose="020B0600000101010101" pitchFamily="34" charset="-127"/>
              </a:rPr>
              <a:t>On page fault, OS checks use bit:</a:t>
            </a:r>
          </a:p>
          <a:p>
            <a:pPr lvl="2">
              <a:lnSpc>
                <a:spcPct val="80000"/>
              </a:lnSpc>
              <a:spcBef>
                <a:spcPct val="20000"/>
              </a:spcBef>
            </a:pPr>
            <a:r>
              <a:rPr lang="en-US" altLang="ko-KR" dirty="0">
                <a:ea typeface="굴림" panose="020B0600000101010101" pitchFamily="34" charset="-127"/>
              </a:rPr>
              <a:t>1</a:t>
            </a:r>
            <a:r>
              <a:rPr lang="en-US" altLang="ko-KR" dirty="0">
                <a:ea typeface="굴림" panose="020B0600000101010101" pitchFamily="34" charset="-127"/>
                <a:sym typeface="Symbol" panose="05050102010706020507" pitchFamily="18" charset="2"/>
              </a:rPr>
              <a:t>  clear use and also clear counter (used in last sweep)</a:t>
            </a:r>
          </a:p>
          <a:p>
            <a:pPr lvl="2">
              <a:lnSpc>
                <a:spcPct val="80000"/>
              </a:lnSpc>
              <a:spcBef>
                <a:spcPct val="20000"/>
              </a:spcBef>
            </a:pPr>
            <a:r>
              <a:rPr lang="en-US" altLang="ko-KR" dirty="0">
                <a:ea typeface="굴림" panose="020B0600000101010101" pitchFamily="34" charset="-127"/>
                <a:sym typeface="Symbol" panose="05050102010706020507" pitchFamily="18" charset="2"/>
              </a:rPr>
              <a:t>0  increment counter; if count=N, replace page</a:t>
            </a:r>
          </a:p>
          <a:p>
            <a:pPr lvl="1">
              <a:lnSpc>
                <a:spcPct val="80000"/>
              </a:lnSpc>
              <a:spcBef>
                <a:spcPct val="20000"/>
              </a:spcBef>
            </a:pPr>
            <a:r>
              <a:rPr lang="en-US" altLang="ko-KR" dirty="0">
                <a:ea typeface="굴림" panose="020B0600000101010101" pitchFamily="34" charset="-127"/>
                <a:sym typeface="Symbol" panose="05050102010706020507" pitchFamily="18" charset="2"/>
              </a:rPr>
              <a:t>Means that clock hand has to sweep by N times without page being used before page is replaced</a:t>
            </a:r>
          </a:p>
          <a:p>
            <a:pPr>
              <a:lnSpc>
                <a:spcPct val="80000"/>
              </a:lnSpc>
              <a:spcBef>
                <a:spcPct val="20000"/>
              </a:spcBef>
            </a:pPr>
            <a:r>
              <a:rPr lang="en-US" altLang="ko-KR" dirty="0">
                <a:ea typeface="굴림" panose="020B0600000101010101" pitchFamily="34" charset="-127"/>
                <a:sym typeface="Symbol" panose="05050102010706020507" pitchFamily="18" charset="2"/>
              </a:rPr>
              <a:t>How do we pick N?</a:t>
            </a:r>
          </a:p>
          <a:p>
            <a:pPr lvl="1">
              <a:lnSpc>
                <a:spcPct val="80000"/>
              </a:lnSpc>
              <a:spcBef>
                <a:spcPct val="20000"/>
              </a:spcBef>
            </a:pPr>
            <a:r>
              <a:rPr lang="en-US" altLang="ko-KR" dirty="0">
                <a:ea typeface="굴림" panose="020B0600000101010101" pitchFamily="34" charset="-127"/>
                <a:sym typeface="Symbol" panose="05050102010706020507" pitchFamily="18" charset="2"/>
              </a:rPr>
              <a:t>Why pick large N? Better approximation to LRU</a:t>
            </a:r>
          </a:p>
          <a:p>
            <a:pPr lvl="2">
              <a:lnSpc>
                <a:spcPct val="80000"/>
              </a:lnSpc>
              <a:spcBef>
                <a:spcPct val="20000"/>
              </a:spcBef>
            </a:pPr>
            <a:r>
              <a:rPr lang="en-US" altLang="ko-KR" dirty="0">
                <a:ea typeface="굴림" panose="020B0600000101010101" pitchFamily="34" charset="-127"/>
                <a:sym typeface="Symbol" panose="05050102010706020507" pitchFamily="18" charset="2"/>
              </a:rPr>
              <a:t>If N ~ 1K, really good approximation</a:t>
            </a:r>
          </a:p>
          <a:p>
            <a:pPr lvl="1">
              <a:lnSpc>
                <a:spcPct val="80000"/>
              </a:lnSpc>
              <a:spcBef>
                <a:spcPct val="20000"/>
              </a:spcBef>
            </a:pPr>
            <a:r>
              <a:rPr lang="en-US" altLang="ko-KR" dirty="0">
                <a:ea typeface="굴림" panose="020B0600000101010101" pitchFamily="34" charset="-127"/>
                <a:sym typeface="Symbol" panose="05050102010706020507" pitchFamily="18" charset="2"/>
              </a:rPr>
              <a:t>Why pick small N? More efficient</a:t>
            </a:r>
          </a:p>
          <a:p>
            <a:pPr lvl="2">
              <a:lnSpc>
                <a:spcPct val="80000"/>
              </a:lnSpc>
              <a:spcBef>
                <a:spcPct val="20000"/>
              </a:spcBef>
            </a:pPr>
            <a:r>
              <a:rPr lang="en-US" altLang="ko-KR" dirty="0">
                <a:ea typeface="굴림" panose="020B0600000101010101" pitchFamily="34" charset="-127"/>
                <a:sym typeface="Symbol" panose="05050102010706020507" pitchFamily="18" charset="2"/>
              </a:rPr>
              <a:t>Otherwise might have to look a long way to find free page</a:t>
            </a:r>
          </a:p>
          <a:p>
            <a:pPr>
              <a:lnSpc>
                <a:spcPct val="80000"/>
              </a:lnSpc>
              <a:spcBef>
                <a:spcPct val="20000"/>
              </a:spcBef>
            </a:pPr>
            <a:r>
              <a:rPr lang="en-US" altLang="ko-KR" dirty="0">
                <a:ea typeface="굴림" panose="020B0600000101010101" pitchFamily="34" charset="-127"/>
                <a:sym typeface="Symbol" panose="05050102010706020507" pitchFamily="18" charset="2"/>
              </a:rPr>
              <a:t>What about “</a:t>
            </a:r>
            <a:r>
              <a:rPr lang="en-US" altLang="ko-KR" dirty="0">
                <a:solidFill>
                  <a:srgbClr val="FF0000"/>
                </a:solidFill>
                <a:ea typeface="굴림" panose="020B0600000101010101" pitchFamily="34" charset="-127"/>
                <a:sym typeface="Symbol" panose="05050102010706020507" pitchFamily="18" charset="2"/>
              </a:rPr>
              <a:t>modified”</a:t>
            </a:r>
            <a:r>
              <a:rPr lang="en-US" altLang="ko-KR" dirty="0">
                <a:ea typeface="굴림" panose="020B0600000101010101" pitchFamily="34" charset="-127"/>
                <a:sym typeface="Symbol" panose="05050102010706020507" pitchFamily="18" charset="2"/>
              </a:rPr>
              <a:t> (or “</a:t>
            </a:r>
            <a:r>
              <a:rPr lang="en-US" altLang="ko-KR" dirty="0">
                <a:solidFill>
                  <a:srgbClr val="FF0000"/>
                </a:solidFill>
                <a:ea typeface="굴림" panose="020B0600000101010101" pitchFamily="34" charset="-127"/>
                <a:sym typeface="Symbol" panose="05050102010706020507" pitchFamily="18" charset="2"/>
              </a:rPr>
              <a:t>dirty</a:t>
            </a:r>
            <a:r>
              <a:rPr lang="en-US" altLang="ko-KR" dirty="0">
                <a:ea typeface="굴림" panose="020B0600000101010101" pitchFamily="34" charset="-127"/>
                <a:sym typeface="Symbol" panose="05050102010706020507" pitchFamily="18" charset="2"/>
              </a:rPr>
              <a:t>”) pages?</a:t>
            </a:r>
          </a:p>
          <a:p>
            <a:pPr lvl="1">
              <a:lnSpc>
                <a:spcPct val="80000"/>
              </a:lnSpc>
              <a:spcBef>
                <a:spcPct val="20000"/>
              </a:spcBef>
            </a:pPr>
            <a:r>
              <a:rPr lang="en-US" altLang="ko-KR" dirty="0">
                <a:ea typeface="굴림" panose="020B0600000101010101" pitchFamily="34" charset="-127"/>
                <a:sym typeface="Symbol" panose="05050102010706020507" pitchFamily="18" charset="2"/>
              </a:rPr>
              <a:t>Takes extra overhead to replace a dirty page, so give dirty pages</a:t>
            </a:r>
            <a:br>
              <a:rPr lang="en-US" altLang="ko-KR" dirty="0">
                <a:ea typeface="굴림" panose="020B0600000101010101" pitchFamily="34" charset="-127"/>
                <a:sym typeface="Symbol" panose="05050102010706020507" pitchFamily="18" charset="2"/>
              </a:rPr>
            </a:br>
            <a:r>
              <a:rPr lang="en-US" altLang="ko-KR" dirty="0">
                <a:ea typeface="굴림" panose="020B0600000101010101" pitchFamily="34" charset="-127"/>
                <a:sym typeface="Symbol" panose="05050102010706020507" pitchFamily="18" charset="2"/>
              </a:rPr>
              <a:t>an extra chance before replacing?</a:t>
            </a:r>
          </a:p>
          <a:p>
            <a:pPr lvl="1">
              <a:lnSpc>
                <a:spcPct val="80000"/>
              </a:lnSpc>
              <a:spcBef>
                <a:spcPct val="20000"/>
              </a:spcBef>
            </a:pPr>
            <a:r>
              <a:rPr lang="en-US" altLang="ko-KR" dirty="0">
                <a:ea typeface="굴림" panose="020B0600000101010101" pitchFamily="34" charset="-127"/>
                <a:sym typeface="Symbol" panose="05050102010706020507" pitchFamily="18" charset="2"/>
              </a:rPr>
              <a:t>Common approach:</a:t>
            </a:r>
          </a:p>
          <a:p>
            <a:pPr lvl="2">
              <a:lnSpc>
                <a:spcPct val="80000"/>
              </a:lnSpc>
              <a:spcBef>
                <a:spcPct val="20000"/>
              </a:spcBef>
            </a:pPr>
            <a:r>
              <a:rPr lang="en-US" altLang="ko-KR" dirty="0">
                <a:ea typeface="굴림" panose="020B0600000101010101" pitchFamily="34" charset="-127"/>
                <a:sym typeface="Symbol" panose="05050102010706020507" pitchFamily="18" charset="2"/>
              </a:rPr>
              <a:t>Clean pages, use N=1</a:t>
            </a:r>
          </a:p>
          <a:p>
            <a:pPr lvl="2">
              <a:lnSpc>
                <a:spcPct val="80000"/>
              </a:lnSpc>
              <a:spcBef>
                <a:spcPct val="20000"/>
              </a:spcBef>
            </a:pPr>
            <a:r>
              <a:rPr lang="en-US" altLang="ko-KR" dirty="0">
                <a:ea typeface="굴림" panose="020B0600000101010101" pitchFamily="34" charset="-127"/>
                <a:sym typeface="Symbol" panose="05050102010706020507" pitchFamily="18" charset="2"/>
              </a:rPr>
              <a:t>Dirty pages, use N=2 (and write back to disk when N=1)</a:t>
            </a:r>
          </a:p>
        </p:txBody>
      </p:sp>
    </p:spTree>
    <p:extLst>
      <p:ext uri="{BB962C8B-B14F-4D97-AF65-F5344CB8AC3E}">
        <p14:creationId xmlns:p14="http://schemas.microsoft.com/office/powerpoint/2010/main" val="342892620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43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43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43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43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8438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8438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8438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84387">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84387">
                                            <p:txEl>
                                              <p:pRg st="8" end="8"/>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84387">
                                            <p:txEl>
                                              <p:pRg st="9" end="9"/>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84387">
                                            <p:txEl>
                                              <p:pRg st="10" end="1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84387">
                                            <p:txEl>
                                              <p:pRg st="11" end="11"/>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84387">
                                            <p:txEl>
                                              <p:pRg st="12" end="12"/>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84387">
                                            <p:txEl>
                                              <p:pRg st="13" end="13"/>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84387">
                                            <p:txEl>
                                              <p:pRg st="14" end="14"/>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84387">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4387"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dirty="0">
                <a:ea typeface="굴림" panose="020B0600000101010101" pitchFamily="34" charset="-127"/>
              </a:rPr>
              <a:t>Recall: Meaning of PTE bits</a:t>
            </a:r>
          </a:p>
        </p:txBody>
      </p:sp>
      <p:sp>
        <p:nvSpPr>
          <p:cNvPr id="785411" name="Rectangle 3"/>
          <p:cNvSpPr>
            <a:spLocks noGrp="1" noChangeArrowheads="1"/>
          </p:cNvSpPr>
          <p:nvPr>
            <p:ph type="body" idx="1"/>
          </p:nvPr>
        </p:nvSpPr>
        <p:spPr>
          <a:xfrm>
            <a:off x="457200" y="685800"/>
            <a:ext cx="10896600" cy="6019800"/>
          </a:xfrm>
        </p:spPr>
        <p:txBody>
          <a:bodyPr>
            <a:normAutofit lnSpcReduction="10000"/>
          </a:bodyPr>
          <a:lstStyle/>
          <a:p>
            <a:r>
              <a:rPr lang="en-US" altLang="ko-KR" dirty="0">
                <a:ea typeface="굴림" panose="020B0600000101010101" pitchFamily="34" charset="-127"/>
              </a:rPr>
              <a:t>Which bits of a PTE entry are useful to us for the Clock Algorithm?  Remember Intel PTE:</a:t>
            </a:r>
          </a:p>
          <a:p>
            <a:endParaRPr lang="en-US" altLang="ko-KR" dirty="0">
              <a:ea typeface="굴림" panose="020B0600000101010101" pitchFamily="34" charset="-127"/>
            </a:endParaRPr>
          </a:p>
          <a:p>
            <a:pPr marL="457200" lvl="1" indent="0">
              <a:buNone/>
            </a:pPr>
            <a:endParaRPr lang="en-US" altLang="ko-KR" dirty="0">
              <a:ea typeface="굴림" panose="020B0600000101010101" pitchFamily="34" charset="-127"/>
            </a:endParaRPr>
          </a:p>
          <a:p>
            <a:pPr lvl="1"/>
            <a:r>
              <a:rPr lang="en-US" altLang="ko-KR" dirty="0">
                <a:ea typeface="굴림" panose="020B0600000101010101" pitchFamily="34" charset="-127"/>
              </a:rPr>
              <a:t>The “</a:t>
            </a:r>
            <a:r>
              <a:rPr lang="en-US" altLang="ko-KR" dirty="0">
                <a:solidFill>
                  <a:srgbClr val="FF0000"/>
                </a:solidFill>
                <a:ea typeface="굴림" panose="020B0600000101010101" pitchFamily="34" charset="-127"/>
              </a:rPr>
              <a:t>P</a:t>
            </a:r>
            <a:r>
              <a:rPr lang="en-US" altLang="ko-KR" dirty="0">
                <a:ea typeface="굴림" panose="020B0600000101010101" pitchFamily="34" charset="-127"/>
              </a:rPr>
              <a:t>resent” bit (called “</a:t>
            </a:r>
            <a:r>
              <a:rPr lang="en-US" altLang="ko-KR" dirty="0">
                <a:solidFill>
                  <a:srgbClr val="FF0000"/>
                </a:solidFill>
                <a:ea typeface="굴림" panose="020B0600000101010101" pitchFamily="34" charset="-127"/>
                <a:sym typeface="Symbol" panose="05050102010706020507" pitchFamily="18" charset="2"/>
              </a:rPr>
              <a:t>V</a:t>
            </a:r>
            <a:r>
              <a:rPr lang="en-US" altLang="ko-KR" dirty="0">
                <a:ea typeface="굴림" panose="020B0600000101010101" pitchFamily="34" charset="-127"/>
                <a:sym typeface="Symbol" panose="05050102010706020507" pitchFamily="18" charset="2"/>
              </a:rPr>
              <a:t>alid” elsewhere): </a:t>
            </a:r>
          </a:p>
          <a:p>
            <a:pPr lvl="2"/>
            <a:r>
              <a:rPr lang="en-US" altLang="ko-KR" dirty="0">
                <a:ea typeface="굴림" panose="020B0600000101010101" pitchFamily="34" charset="-127"/>
                <a:sym typeface="Symbol" panose="05050102010706020507" pitchFamily="18" charset="2"/>
              </a:rPr>
              <a:t>P==0: Page is invalid and a reference will cause page fault</a:t>
            </a:r>
          </a:p>
          <a:p>
            <a:pPr lvl="2"/>
            <a:r>
              <a:rPr lang="en-US" altLang="ko-KR" dirty="0">
                <a:ea typeface="굴림" panose="020B0600000101010101" pitchFamily="34" charset="-127"/>
                <a:sym typeface="Symbol" panose="05050102010706020507" pitchFamily="18" charset="2"/>
              </a:rPr>
              <a:t>P==1: Page frame number is valid and MMU is allowed to proceed with translation</a:t>
            </a:r>
          </a:p>
          <a:p>
            <a:pPr lvl="1"/>
            <a:r>
              <a:rPr lang="en-US" altLang="ko-KR" dirty="0">
                <a:ea typeface="굴림" panose="020B0600000101010101" pitchFamily="34" charset="-127"/>
                <a:sym typeface="Symbol" panose="05050102010706020507" pitchFamily="18" charset="2"/>
              </a:rPr>
              <a:t>The “</a:t>
            </a:r>
            <a:r>
              <a:rPr lang="en-US" altLang="ko-KR" dirty="0">
                <a:solidFill>
                  <a:srgbClr val="FF0000"/>
                </a:solidFill>
                <a:ea typeface="굴림" panose="020B0600000101010101" pitchFamily="34" charset="-127"/>
                <a:sym typeface="Symbol" panose="05050102010706020507" pitchFamily="18" charset="2"/>
              </a:rPr>
              <a:t>W</a:t>
            </a:r>
            <a:r>
              <a:rPr lang="en-US" altLang="ko-KR" dirty="0">
                <a:ea typeface="굴림" panose="020B0600000101010101" pitchFamily="34" charset="-127"/>
                <a:sym typeface="Symbol" panose="05050102010706020507" pitchFamily="18" charset="2"/>
              </a:rPr>
              <a:t>ritable” bit (could have opposite sense and be called “</a:t>
            </a:r>
            <a:r>
              <a:rPr lang="en-US" altLang="ko-KR" dirty="0">
                <a:solidFill>
                  <a:srgbClr val="FF0000"/>
                </a:solidFill>
                <a:ea typeface="굴림" panose="020B0600000101010101" pitchFamily="34" charset="-127"/>
                <a:sym typeface="Symbol" panose="05050102010706020507" pitchFamily="18" charset="2"/>
              </a:rPr>
              <a:t>Read-only</a:t>
            </a:r>
            <a:r>
              <a:rPr lang="en-US" altLang="ko-KR" dirty="0">
                <a:ea typeface="굴림" panose="020B0600000101010101" pitchFamily="34" charset="-127"/>
                <a:sym typeface="Symbol" panose="05050102010706020507" pitchFamily="18" charset="2"/>
              </a:rPr>
              <a:t>”):</a:t>
            </a:r>
          </a:p>
          <a:p>
            <a:pPr lvl="2"/>
            <a:r>
              <a:rPr lang="en-US" altLang="ko-KR" dirty="0">
                <a:ea typeface="굴림" panose="020B0600000101010101" pitchFamily="34" charset="-127"/>
                <a:sym typeface="Symbol" panose="05050102010706020507" pitchFamily="18" charset="2"/>
              </a:rPr>
              <a:t>W==0: Page is read-only and cannot be written.  </a:t>
            </a:r>
          </a:p>
          <a:p>
            <a:pPr lvl="2"/>
            <a:r>
              <a:rPr lang="en-US" altLang="ko-KR" dirty="0">
                <a:ea typeface="굴림" panose="020B0600000101010101" pitchFamily="34" charset="-127"/>
                <a:sym typeface="Symbol" panose="05050102010706020507" pitchFamily="18" charset="2"/>
              </a:rPr>
              <a:t>W==1: Page can be written</a:t>
            </a:r>
          </a:p>
          <a:p>
            <a:pPr lvl="1"/>
            <a:r>
              <a:rPr lang="en-US" altLang="ko-KR" dirty="0">
                <a:ea typeface="굴림" panose="020B0600000101010101" pitchFamily="34" charset="-127"/>
                <a:sym typeface="Symbol" panose="05050102010706020507" pitchFamily="18" charset="2"/>
              </a:rPr>
              <a:t>The “</a:t>
            </a:r>
            <a:r>
              <a:rPr lang="en-US" altLang="ko-KR" dirty="0">
                <a:solidFill>
                  <a:srgbClr val="FF0000"/>
                </a:solidFill>
                <a:ea typeface="굴림" panose="020B0600000101010101" pitchFamily="34" charset="-127"/>
                <a:sym typeface="Symbol" panose="05050102010706020507" pitchFamily="18" charset="2"/>
              </a:rPr>
              <a:t>A</a:t>
            </a:r>
            <a:r>
              <a:rPr lang="en-US" altLang="ko-KR" dirty="0">
                <a:ea typeface="굴림" panose="020B0600000101010101" pitchFamily="34" charset="-127"/>
                <a:sym typeface="Symbol" panose="05050102010706020507" pitchFamily="18" charset="2"/>
              </a:rPr>
              <a:t>ccessed” bit (called “</a:t>
            </a:r>
            <a:r>
              <a:rPr lang="en-US" altLang="ko-KR" dirty="0">
                <a:solidFill>
                  <a:srgbClr val="FF0000"/>
                </a:solidFill>
                <a:ea typeface="굴림" panose="020B0600000101010101" pitchFamily="34" charset="-127"/>
                <a:sym typeface="Symbol" panose="05050102010706020507" pitchFamily="18" charset="2"/>
              </a:rPr>
              <a:t>Use</a:t>
            </a:r>
            <a:r>
              <a:rPr lang="en-US" altLang="ko-KR" dirty="0">
                <a:ea typeface="굴림" panose="020B0600000101010101" pitchFamily="34" charset="-127"/>
                <a:sym typeface="Symbol" panose="05050102010706020507" pitchFamily="18" charset="2"/>
              </a:rPr>
              <a:t>” elsewhere):</a:t>
            </a:r>
          </a:p>
          <a:p>
            <a:pPr lvl="2"/>
            <a:r>
              <a:rPr lang="en-US" altLang="ko-KR" dirty="0">
                <a:ea typeface="굴림" panose="020B0600000101010101" pitchFamily="34" charset="-127"/>
                <a:sym typeface="Symbol" panose="05050102010706020507" pitchFamily="18" charset="2"/>
              </a:rPr>
              <a:t>A==0: Page has not been accessed (or used) since last time software set A0</a:t>
            </a:r>
          </a:p>
          <a:p>
            <a:pPr lvl="2"/>
            <a:r>
              <a:rPr lang="en-US" altLang="ko-KR" dirty="0">
                <a:ea typeface="굴림" panose="020B0600000101010101" pitchFamily="34" charset="-127"/>
                <a:sym typeface="Symbol" panose="05050102010706020507" pitchFamily="18" charset="2"/>
              </a:rPr>
              <a:t>A==1: Page has been accessed (or used) since last time software set A0</a:t>
            </a:r>
          </a:p>
          <a:p>
            <a:pPr lvl="1"/>
            <a:r>
              <a:rPr lang="en-US" altLang="ko-KR" dirty="0">
                <a:ea typeface="굴림" panose="020B0600000101010101" pitchFamily="34" charset="-127"/>
                <a:sym typeface="Symbol" panose="05050102010706020507" pitchFamily="18" charset="2"/>
              </a:rPr>
              <a:t>The “</a:t>
            </a:r>
            <a:r>
              <a:rPr lang="en-US" altLang="ko-KR" dirty="0">
                <a:solidFill>
                  <a:srgbClr val="FF0000"/>
                </a:solidFill>
                <a:ea typeface="굴림" panose="020B0600000101010101" pitchFamily="34" charset="-127"/>
                <a:sym typeface="Symbol" panose="05050102010706020507" pitchFamily="18" charset="2"/>
              </a:rPr>
              <a:t>D</a:t>
            </a:r>
            <a:r>
              <a:rPr lang="en-US" altLang="ko-KR" dirty="0">
                <a:ea typeface="굴림" panose="020B0600000101010101" pitchFamily="34" charset="-127"/>
                <a:sym typeface="Symbol" panose="05050102010706020507" pitchFamily="18" charset="2"/>
              </a:rPr>
              <a:t>irty” bit (called “Modified” elsewhere):</a:t>
            </a:r>
          </a:p>
          <a:p>
            <a:pPr lvl="2"/>
            <a:r>
              <a:rPr lang="en-US" altLang="ko-KR" dirty="0">
                <a:ea typeface="굴림" panose="020B0600000101010101" pitchFamily="34" charset="-127"/>
                <a:sym typeface="Symbol" panose="05050102010706020507" pitchFamily="18" charset="2"/>
              </a:rPr>
              <a:t>D==0: Page has not been modified (written) since PTE was loaded</a:t>
            </a:r>
          </a:p>
          <a:p>
            <a:pPr lvl="2"/>
            <a:r>
              <a:rPr lang="en-US" altLang="ko-KR" dirty="0">
                <a:ea typeface="굴림" panose="020B0600000101010101" pitchFamily="34" charset="-127"/>
                <a:sym typeface="Symbol" panose="05050102010706020507" pitchFamily="18" charset="2"/>
              </a:rPr>
              <a:t>D==1: Page has changed since PTE was loaded</a:t>
            </a:r>
            <a:endParaRPr lang="en-US" altLang="ko-KR" dirty="0">
              <a:ea typeface="굴림" panose="020B0600000101010101" pitchFamily="34" charset="-127"/>
            </a:endParaRPr>
          </a:p>
        </p:txBody>
      </p:sp>
      <p:grpSp>
        <p:nvGrpSpPr>
          <p:cNvPr id="2" name="Group 1"/>
          <p:cNvGrpSpPr/>
          <p:nvPr/>
        </p:nvGrpSpPr>
        <p:grpSpPr>
          <a:xfrm>
            <a:off x="3657600" y="1227992"/>
            <a:ext cx="7952148" cy="818444"/>
            <a:chOff x="1572852" y="3753556"/>
            <a:chExt cx="7952148" cy="818444"/>
          </a:xfrm>
        </p:grpSpPr>
        <p:grpSp>
          <p:nvGrpSpPr>
            <p:cNvPr id="4" name="Group 122"/>
            <p:cNvGrpSpPr>
              <a:grpSpLocks/>
            </p:cNvGrpSpPr>
            <p:nvPr/>
          </p:nvGrpSpPr>
          <p:grpSpPr bwMode="auto">
            <a:xfrm>
              <a:off x="2284906" y="3753556"/>
              <a:ext cx="7240094" cy="818444"/>
              <a:chOff x="480" y="2304"/>
              <a:chExt cx="4863" cy="638"/>
            </a:xfrm>
          </p:grpSpPr>
          <p:sp>
            <p:nvSpPr>
              <p:cNvPr id="5" name="Rectangle 97"/>
              <p:cNvSpPr>
                <a:spLocks noChangeArrowheads="1"/>
              </p:cNvSpPr>
              <p:nvPr/>
            </p:nvSpPr>
            <p:spPr bwMode="auto">
              <a:xfrm>
                <a:off x="480" y="2304"/>
                <a:ext cx="2544"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85000"/>
                  </a:lnSpc>
                </a:pPr>
                <a:r>
                  <a:rPr lang="en-US" altLang="ko-KR" sz="1800" dirty="0">
                    <a:latin typeface="Gill Sans Light"/>
                    <a:ea typeface="굴림" panose="020B0600000101010101" pitchFamily="34" charset="-127"/>
                  </a:rPr>
                  <a:t>Page Frame Number</a:t>
                </a:r>
              </a:p>
              <a:p>
                <a:pPr>
                  <a:lnSpc>
                    <a:spcPct val="85000"/>
                  </a:lnSpc>
                </a:pPr>
                <a:r>
                  <a:rPr lang="en-US" altLang="ko-KR" sz="1800" dirty="0">
                    <a:latin typeface="Gill Sans Light"/>
                    <a:ea typeface="굴림" panose="020B0600000101010101" pitchFamily="34" charset="-127"/>
                  </a:rPr>
                  <a:t>(Physical Page Number)</a:t>
                </a:r>
              </a:p>
            </p:txBody>
          </p:sp>
          <p:sp>
            <p:nvSpPr>
              <p:cNvPr id="6" name="Rectangle 98"/>
              <p:cNvSpPr>
                <a:spLocks noChangeArrowheads="1"/>
              </p:cNvSpPr>
              <p:nvPr/>
            </p:nvSpPr>
            <p:spPr bwMode="auto">
              <a:xfrm>
                <a:off x="3024" y="2304"/>
                <a:ext cx="576"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85000"/>
                  </a:lnSpc>
                </a:pPr>
                <a:r>
                  <a:rPr lang="en-US" altLang="ko-KR" sz="1800" dirty="0">
                    <a:latin typeface="Gill Sans Light"/>
                    <a:ea typeface="굴림" panose="020B0600000101010101" pitchFamily="34" charset="-127"/>
                  </a:rPr>
                  <a:t>Free</a:t>
                </a:r>
              </a:p>
              <a:p>
                <a:pPr>
                  <a:lnSpc>
                    <a:spcPct val="85000"/>
                  </a:lnSpc>
                </a:pPr>
                <a:r>
                  <a:rPr lang="en-US" altLang="ko-KR" sz="1800" dirty="0">
                    <a:latin typeface="Gill Sans Light"/>
                    <a:ea typeface="굴림" panose="020B0600000101010101" pitchFamily="34" charset="-127"/>
                  </a:rPr>
                  <a:t>(OS)</a:t>
                </a:r>
              </a:p>
            </p:txBody>
          </p:sp>
          <p:sp>
            <p:nvSpPr>
              <p:cNvPr id="7" name="Rectangle 99"/>
              <p:cNvSpPr>
                <a:spLocks noChangeArrowheads="1"/>
              </p:cNvSpPr>
              <p:nvPr/>
            </p:nvSpPr>
            <p:spPr bwMode="auto">
              <a:xfrm>
                <a:off x="3600"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85000"/>
                  </a:lnSpc>
                </a:pPr>
                <a:r>
                  <a:rPr lang="en-US" altLang="ko-KR" sz="1800" dirty="0">
                    <a:latin typeface="Gill Sans Light"/>
                    <a:ea typeface="굴림" panose="020B0600000101010101" pitchFamily="34" charset="-127"/>
                  </a:rPr>
                  <a:t>0</a:t>
                </a:r>
              </a:p>
            </p:txBody>
          </p:sp>
          <p:sp>
            <p:nvSpPr>
              <p:cNvPr id="8" name="Rectangle 100"/>
              <p:cNvSpPr>
                <a:spLocks noChangeArrowheads="1"/>
              </p:cNvSpPr>
              <p:nvPr/>
            </p:nvSpPr>
            <p:spPr bwMode="auto">
              <a:xfrm>
                <a:off x="3792"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vert"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85000"/>
                  </a:lnSpc>
                </a:pPr>
                <a:r>
                  <a:rPr lang="en-US" altLang="ko-KR" sz="1800" dirty="0">
                    <a:latin typeface="Gill Sans Light"/>
                    <a:ea typeface="굴림" panose="020B0600000101010101" pitchFamily="34" charset="-127"/>
                  </a:rPr>
                  <a:t>PS</a:t>
                </a:r>
              </a:p>
            </p:txBody>
          </p:sp>
          <p:sp>
            <p:nvSpPr>
              <p:cNvPr id="9" name="Rectangle 101"/>
              <p:cNvSpPr>
                <a:spLocks noChangeArrowheads="1"/>
              </p:cNvSpPr>
              <p:nvPr/>
            </p:nvSpPr>
            <p:spPr bwMode="auto">
              <a:xfrm>
                <a:off x="3984"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85000"/>
                  </a:lnSpc>
                </a:pPr>
                <a:r>
                  <a:rPr lang="en-US" altLang="ko-KR" sz="1800" dirty="0">
                    <a:latin typeface="Gill Sans Light"/>
                    <a:ea typeface="굴림" panose="020B0600000101010101" pitchFamily="34" charset="-127"/>
                  </a:rPr>
                  <a:t>D</a:t>
                </a:r>
              </a:p>
            </p:txBody>
          </p:sp>
          <p:sp>
            <p:nvSpPr>
              <p:cNvPr id="10" name="Rectangle 102"/>
              <p:cNvSpPr>
                <a:spLocks noChangeArrowheads="1"/>
              </p:cNvSpPr>
              <p:nvPr/>
            </p:nvSpPr>
            <p:spPr bwMode="auto">
              <a:xfrm>
                <a:off x="4176"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85000"/>
                  </a:lnSpc>
                </a:pPr>
                <a:r>
                  <a:rPr lang="en-US" altLang="ko-KR" sz="1800" dirty="0">
                    <a:latin typeface="Gill Sans Light"/>
                    <a:ea typeface="굴림" panose="020B0600000101010101" pitchFamily="34" charset="-127"/>
                  </a:rPr>
                  <a:t>A</a:t>
                </a:r>
              </a:p>
            </p:txBody>
          </p:sp>
          <p:sp>
            <p:nvSpPr>
              <p:cNvPr id="11" name="Rectangle 103"/>
              <p:cNvSpPr>
                <a:spLocks noChangeArrowheads="1"/>
              </p:cNvSpPr>
              <p:nvPr/>
            </p:nvSpPr>
            <p:spPr bwMode="auto">
              <a:xfrm>
                <a:off x="4368"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85000"/>
                  </a:lnSpc>
                </a:pPr>
                <a:r>
                  <a:rPr lang="en-US" altLang="ko-KR" sz="1800">
                    <a:latin typeface="Gill Sans Light"/>
                    <a:ea typeface="굴림" panose="020B0600000101010101" pitchFamily="34" charset="-127"/>
                  </a:rPr>
                  <a:t>PCD</a:t>
                </a:r>
              </a:p>
            </p:txBody>
          </p:sp>
          <p:sp>
            <p:nvSpPr>
              <p:cNvPr id="12" name="Rectangle 104"/>
              <p:cNvSpPr>
                <a:spLocks noChangeArrowheads="1"/>
              </p:cNvSpPr>
              <p:nvPr/>
            </p:nvSpPr>
            <p:spPr bwMode="auto">
              <a:xfrm>
                <a:off x="4560"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85000"/>
                  </a:lnSpc>
                </a:pPr>
                <a:r>
                  <a:rPr lang="en-US" altLang="ko-KR" sz="1600">
                    <a:latin typeface="Gill Sans Light"/>
                    <a:ea typeface="굴림" panose="020B0600000101010101" pitchFamily="34" charset="-127"/>
                  </a:rPr>
                  <a:t>PWT</a:t>
                </a:r>
              </a:p>
            </p:txBody>
          </p:sp>
          <p:sp>
            <p:nvSpPr>
              <p:cNvPr id="13" name="Rectangle 105"/>
              <p:cNvSpPr>
                <a:spLocks noChangeArrowheads="1"/>
              </p:cNvSpPr>
              <p:nvPr/>
            </p:nvSpPr>
            <p:spPr bwMode="auto">
              <a:xfrm>
                <a:off x="4752"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85000"/>
                  </a:lnSpc>
                </a:pPr>
                <a:r>
                  <a:rPr lang="en-US" altLang="ko-KR" sz="1800" dirty="0">
                    <a:latin typeface="Gill Sans Light"/>
                    <a:ea typeface="굴림" panose="020B0600000101010101" pitchFamily="34" charset="-127"/>
                  </a:rPr>
                  <a:t>U</a:t>
                </a:r>
              </a:p>
            </p:txBody>
          </p:sp>
          <p:sp>
            <p:nvSpPr>
              <p:cNvPr id="14" name="Rectangle 106"/>
              <p:cNvSpPr>
                <a:spLocks noChangeArrowheads="1"/>
              </p:cNvSpPr>
              <p:nvPr/>
            </p:nvSpPr>
            <p:spPr bwMode="auto">
              <a:xfrm>
                <a:off x="4944"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85000"/>
                  </a:lnSpc>
                </a:pPr>
                <a:r>
                  <a:rPr lang="en-US" altLang="ko-KR" sz="1800">
                    <a:latin typeface="Gill Sans Light"/>
                    <a:ea typeface="굴림" panose="020B0600000101010101" pitchFamily="34" charset="-127"/>
                  </a:rPr>
                  <a:t>W</a:t>
                </a:r>
              </a:p>
            </p:txBody>
          </p:sp>
          <p:sp>
            <p:nvSpPr>
              <p:cNvPr id="15" name="Rectangle 107"/>
              <p:cNvSpPr>
                <a:spLocks noChangeArrowheads="1"/>
              </p:cNvSpPr>
              <p:nvPr/>
            </p:nvSpPr>
            <p:spPr bwMode="auto">
              <a:xfrm>
                <a:off x="5136"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85000"/>
                  </a:lnSpc>
                </a:pPr>
                <a:r>
                  <a:rPr lang="en-US" altLang="ko-KR" sz="1800" dirty="0">
                    <a:latin typeface="Gill Sans Light"/>
                    <a:ea typeface="굴림" panose="020B0600000101010101" pitchFamily="34" charset="-127"/>
                  </a:rPr>
                  <a:t>P</a:t>
                </a:r>
              </a:p>
            </p:txBody>
          </p:sp>
          <p:sp>
            <p:nvSpPr>
              <p:cNvPr id="16" name="Text Box 111"/>
              <p:cNvSpPr txBox="1">
                <a:spLocks noChangeArrowheads="1"/>
              </p:cNvSpPr>
              <p:nvPr/>
            </p:nvSpPr>
            <p:spPr bwMode="auto">
              <a:xfrm>
                <a:off x="5126" y="2688"/>
                <a:ext cx="217" cy="25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85000"/>
                  </a:lnSpc>
                </a:pPr>
                <a:r>
                  <a:rPr lang="en-US" altLang="ko-KR" sz="1800">
                    <a:latin typeface="Gill Sans Light"/>
                    <a:ea typeface="굴림" panose="020B0600000101010101" pitchFamily="34" charset="-127"/>
                  </a:rPr>
                  <a:t>0</a:t>
                </a:r>
              </a:p>
            </p:txBody>
          </p:sp>
          <p:sp>
            <p:nvSpPr>
              <p:cNvPr id="17" name="Text Box 112"/>
              <p:cNvSpPr txBox="1">
                <a:spLocks noChangeArrowheads="1"/>
              </p:cNvSpPr>
              <p:nvPr/>
            </p:nvSpPr>
            <p:spPr bwMode="auto">
              <a:xfrm>
                <a:off x="4944" y="2688"/>
                <a:ext cx="217" cy="25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85000"/>
                  </a:lnSpc>
                </a:pPr>
                <a:r>
                  <a:rPr lang="en-US" altLang="ko-KR" sz="1800">
                    <a:latin typeface="Gill Sans Light"/>
                    <a:ea typeface="굴림" panose="020B0600000101010101" pitchFamily="34" charset="-127"/>
                  </a:rPr>
                  <a:t>1</a:t>
                </a:r>
              </a:p>
            </p:txBody>
          </p:sp>
          <p:sp>
            <p:nvSpPr>
              <p:cNvPr id="18" name="Text Box 113"/>
              <p:cNvSpPr txBox="1">
                <a:spLocks noChangeArrowheads="1"/>
              </p:cNvSpPr>
              <p:nvPr/>
            </p:nvSpPr>
            <p:spPr bwMode="auto">
              <a:xfrm>
                <a:off x="4752" y="2688"/>
                <a:ext cx="217" cy="25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85000"/>
                  </a:lnSpc>
                </a:pPr>
                <a:r>
                  <a:rPr lang="en-US" altLang="ko-KR" sz="1800">
                    <a:latin typeface="Gill Sans Light"/>
                    <a:ea typeface="굴림" panose="020B0600000101010101" pitchFamily="34" charset="-127"/>
                  </a:rPr>
                  <a:t>2</a:t>
                </a:r>
              </a:p>
            </p:txBody>
          </p:sp>
          <p:sp>
            <p:nvSpPr>
              <p:cNvPr id="19" name="Text Box 114"/>
              <p:cNvSpPr txBox="1">
                <a:spLocks noChangeArrowheads="1"/>
              </p:cNvSpPr>
              <p:nvPr/>
            </p:nvSpPr>
            <p:spPr bwMode="auto">
              <a:xfrm>
                <a:off x="4560" y="2688"/>
                <a:ext cx="217" cy="25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85000"/>
                  </a:lnSpc>
                </a:pPr>
                <a:r>
                  <a:rPr lang="en-US" altLang="ko-KR" sz="1800">
                    <a:latin typeface="Gill Sans Light"/>
                    <a:ea typeface="굴림" panose="020B0600000101010101" pitchFamily="34" charset="-127"/>
                  </a:rPr>
                  <a:t>3</a:t>
                </a:r>
              </a:p>
            </p:txBody>
          </p:sp>
          <p:sp>
            <p:nvSpPr>
              <p:cNvPr id="20" name="Text Box 115"/>
              <p:cNvSpPr txBox="1">
                <a:spLocks noChangeArrowheads="1"/>
              </p:cNvSpPr>
              <p:nvPr/>
            </p:nvSpPr>
            <p:spPr bwMode="auto">
              <a:xfrm>
                <a:off x="4368" y="2688"/>
                <a:ext cx="217" cy="25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85000"/>
                  </a:lnSpc>
                </a:pPr>
                <a:r>
                  <a:rPr lang="en-US" altLang="ko-KR" sz="1800">
                    <a:latin typeface="Gill Sans Light"/>
                    <a:ea typeface="굴림" panose="020B0600000101010101" pitchFamily="34" charset="-127"/>
                  </a:rPr>
                  <a:t>4</a:t>
                </a:r>
              </a:p>
            </p:txBody>
          </p:sp>
          <p:sp>
            <p:nvSpPr>
              <p:cNvPr id="21" name="Text Box 116"/>
              <p:cNvSpPr txBox="1">
                <a:spLocks noChangeArrowheads="1"/>
              </p:cNvSpPr>
              <p:nvPr/>
            </p:nvSpPr>
            <p:spPr bwMode="auto">
              <a:xfrm>
                <a:off x="4176" y="2688"/>
                <a:ext cx="217" cy="25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85000"/>
                  </a:lnSpc>
                </a:pPr>
                <a:r>
                  <a:rPr lang="en-US" altLang="ko-KR" sz="1800">
                    <a:latin typeface="Gill Sans Light"/>
                    <a:ea typeface="굴림" panose="020B0600000101010101" pitchFamily="34" charset="-127"/>
                  </a:rPr>
                  <a:t>5</a:t>
                </a:r>
              </a:p>
            </p:txBody>
          </p:sp>
          <p:sp>
            <p:nvSpPr>
              <p:cNvPr id="22" name="Text Box 117"/>
              <p:cNvSpPr txBox="1">
                <a:spLocks noChangeArrowheads="1"/>
              </p:cNvSpPr>
              <p:nvPr/>
            </p:nvSpPr>
            <p:spPr bwMode="auto">
              <a:xfrm>
                <a:off x="3984" y="2688"/>
                <a:ext cx="217" cy="25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85000"/>
                  </a:lnSpc>
                </a:pPr>
                <a:r>
                  <a:rPr lang="en-US" altLang="ko-KR" sz="1800">
                    <a:latin typeface="Gill Sans Light"/>
                    <a:ea typeface="굴림" panose="020B0600000101010101" pitchFamily="34" charset="-127"/>
                  </a:rPr>
                  <a:t>6</a:t>
                </a:r>
              </a:p>
            </p:txBody>
          </p:sp>
          <p:sp>
            <p:nvSpPr>
              <p:cNvPr id="23" name="Text Box 118"/>
              <p:cNvSpPr txBox="1">
                <a:spLocks noChangeArrowheads="1"/>
              </p:cNvSpPr>
              <p:nvPr/>
            </p:nvSpPr>
            <p:spPr bwMode="auto">
              <a:xfrm>
                <a:off x="3792" y="2688"/>
                <a:ext cx="217" cy="25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85000"/>
                  </a:lnSpc>
                </a:pPr>
                <a:r>
                  <a:rPr lang="en-US" altLang="ko-KR" sz="1800">
                    <a:latin typeface="Gill Sans Light"/>
                    <a:ea typeface="굴림" panose="020B0600000101010101" pitchFamily="34" charset="-127"/>
                  </a:rPr>
                  <a:t>7</a:t>
                </a:r>
              </a:p>
            </p:txBody>
          </p:sp>
          <p:sp>
            <p:nvSpPr>
              <p:cNvPr id="24" name="Text Box 119"/>
              <p:cNvSpPr txBox="1">
                <a:spLocks noChangeArrowheads="1"/>
              </p:cNvSpPr>
              <p:nvPr/>
            </p:nvSpPr>
            <p:spPr bwMode="auto">
              <a:xfrm>
                <a:off x="3600" y="2688"/>
                <a:ext cx="217" cy="25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85000"/>
                  </a:lnSpc>
                </a:pPr>
                <a:r>
                  <a:rPr lang="en-US" altLang="ko-KR" sz="1800">
                    <a:latin typeface="Gill Sans Light"/>
                    <a:ea typeface="굴림" panose="020B0600000101010101" pitchFamily="34" charset="-127"/>
                  </a:rPr>
                  <a:t>8</a:t>
                </a:r>
              </a:p>
            </p:txBody>
          </p:sp>
          <p:sp>
            <p:nvSpPr>
              <p:cNvPr id="25" name="Text Box 120"/>
              <p:cNvSpPr txBox="1">
                <a:spLocks noChangeArrowheads="1"/>
              </p:cNvSpPr>
              <p:nvPr/>
            </p:nvSpPr>
            <p:spPr bwMode="auto">
              <a:xfrm>
                <a:off x="3072" y="2688"/>
                <a:ext cx="424" cy="25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85000"/>
                  </a:lnSpc>
                </a:pPr>
                <a:r>
                  <a:rPr lang="en-US" altLang="ko-KR" sz="1800">
                    <a:latin typeface="Gill Sans Light"/>
                    <a:ea typeface="굴림" panose="020B0600000101010101" pitchFamily="34" charset="-127"/>
                  </a:rPr>
                  <a:t>11-9</a:t>
                </a:r>
              </a:p>
            </p:txBody>
          </p:sp>
          <p:sp>
            <p:nvSpPr>
              <p:cNvPr id="26" name="Text Box 121"/>
              <p:cNvSpPr txBox="1">
                <a:spLocks noChangeArrowheads="1"/>
              </p:cNvSpPr>
              <p:nvPr/>
            </p:nvSpPr>
            <p:spPr bwMode="auto">
              <a:xfrm>
                <a:off x="1440" y="2688"/>
                <a:ext cx="519" cy="25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85000"/>
                  </a:lnSpc>
                </a:pPr>
                <a:r>
                  <a:rPr lang="en-US" altLang="ko-KR" sz="1800">
                    <a:latin typeface="Gill Sans Light"/>
                    <a:ea typeface="굴림" panose="020B0600000101010101" pitchFamily="34" charset="-127"/>
                  </a:rPr>
                  <a:t>31-12</a:t>
                </a:r>
              </a:p>
            </p:txBody>
          </p:sp>
        </p:grpSp>
        <p:sp>
          <p:nvSpPr>
            <p:cNvPr id="27" name="TextBox 26"/>
            <p:cNvSpPr txBox="1"/>
            <p:nvPr/>
          </p:nvSpPr>
          <p:spPr>
            <a:xfrm>
              <a:off x="1572852" y="3783200"/>
              <a:ext cx="712054" cy="369332"/>
            </a:xfrm>
            <a:prstGeom prst="rect">
              <a:avLst/>
            </a:prstGeom>
            <a:noFill/>
          </p:spPr>
          <p:txBody>
            <a:bodyPr wrap="none" rtlCol="0">
              <a:spAutoFit/>
            </a:bodyPr>
            <a:lstStyle/>
            <a:p>
              <a:r>
                <a:rPr lang="en-US" dirty="0">
                  <a:latin typeface="Gill Sans Light"/>
                </a:rPr>
                <a:t>PTE:</a:t>
              </a:r>
            </a:p>
          </p:txBody>
        </p:sp>
      </p:grpSp>
    </p:spTree>
    <p:extLst>
      <p:ext uri="{BB962C8B-B14F-4D97-AF65-F5344CB8AC3E}">
        <p14:creationId xmlns:p14="http://schemas.microsoft.com/office/powerpoint/2010/main" val="257776472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dirty="0">
                <a:ea typeface="굴림" panose="020B0600000101010101" pitchFamily="34" charset="-127"/>
              </a:rPr>
              <a:t>Clock Algorithms Variations</a:t>
            </a:r>
          </a:p>
        </p:txBody>
      </p:sp>
      <p:sp>
        <p:nvSpPr>
          <p:cNvPr id="785411" name="Rectangle 3"/>
          <p:cNvSpPr>
            <a:spLocks noGrp="1" noChangeArrowheads="1"/>
          </p:cNvSpPr>
          <p:nvPr>
            <p:ph type="body" idx="1"/>
          </p:nvPr>
        </p:nvSpPr>
        <p:spPr>
          <a:xfrm>
            <a:off x="457200" y="685800"/>
            <a:ext cx="10896600" cy="5867400"/>
          </a:xfrm>
        </p:spPr>
        <p:txBody>
          <a:bodyPr>
            <a:normAutofit/>
          </a:bodyPr>
          <a:lstStyle/>
          <a:p>
            <a:r>
              <a:rPr lang="en-US" altLang="ko-KR" dirty="0">
                <a:ea typeface="굴림" panose="020B0600000101010101" pitchFamily="34" charset="-127"/>
              </a:rPr>
              <a:t>Do we really need hardware-supported “modified” bit?</a:t>
            </a:r>
          </a:p>
          <a:p>
            <a:pPr lvl="1"/>
            <a:r>
              <a:rPr lang="en-US" altLang="ko-KR" dirty="0">
                <a:ea typeface="굴림" panose="020B0600000101010101" pitchFamily="34" charset="-127"/>
              </a:rPr>
              <a:t>No.  Can emulate it using read-only bit</a:t>
            </a:r>
          </a:p>
          <a:p>
            <a:pPr lvl="2"/>
            <a:r>
              <a:rPr lang="en-US" altLang="ko-KR" dirty="0">
                <a:ea typeface="굴림" panose="020B0600000101010101" pitchFamily="34" charset="-127"/>
              </a:rPr>
              <a:t>Need software DB of which pages are allowed to be written (needed this anyway)</a:t>
            </a:r>
          </a:p>
          <a:p>
            <a:pPr lvl="2"/>
            <a:r>
              <a:rPr lang="en-US" altLang="ko-KR" dirty="0">
                <a:ea typeface="굴림" panose="020B0600000101010101" pitchFamily="34" charset="-127"/>
              </a:rPr>
              <a:t>We will tell MMU that pages have more restricted permissions than the actually do to force page faults (and allow us notice when page is written)</a:t>
            </a:r>
          </a:p>
          <a:p>
            <a:pPr lvl="1"/>
            <a:r>
              <a:rPr lang="en-US" altLang="ko-KR" dirty="0">
                <a:ea typeface="굴림" panose="020B0600000101010101" pitchFamily="34" charset="-127"/>
              </a:rPr>
              <a:t>Algorithm (Clock-Emulated-M):</a:t>
            </a:r>
          </a:p>
          <a:p>
            <a:pPr lvl="2"/>
            <a:r>
              <a:rPr lang="en-US" altLang="ko-KR" dirty="0">
                <a:ea typeface="굴림" panose="020B0600000101010101" pitchFamily="34" charset="-127"/>
              </a:rPr>
              <a:t>Initially, mark all pages as read-only (W</a:t>
            </a:r>
            <a:r>
              <a:rPr lang="en-US" altLang="ko-KR" dirty="0">
                <a:ea typeface="굴림" panose="020B0600000101010101" pitchFamily="34" charset="-127"/>
                <a:sym typeface="Symbol" panose="05050102010706020507" pitchFamily="18" charset="2"/>
              </a:rPr>
              <a:t></a:t>
            </a:r>
            <a:r>
              <a:rPr lang="en-US" altLang="ko-KR" dirty="0">
                <a:ea typeface="굴림" panose="020B0600000101010101" pitchFamily="34" charset="-127"/>
              </a:rPr>
              <a:t>0), even writable data pages.  </a:t>
            </a:r>
            <a:br>
              <a:rPr lang="en-US" altLang="ko-KR" dirty="0">
                <a:ea typeface="굴림" panose="020B0600000101010101" pitchFamily="34" charset="-127"/>
              </a:rPr>
            </a:br>
            <a:r>
              <a:rPr lang="en-US" altLang="ko-KR" dirty="0">
                <a:ea typeface="굴림" panose="020B0600000101010101" pitchFamily="34" charset="-127"/>
              </a:rPr>
              <a:t>Further, clear all software versions of the “</a:t>
            </a:r>
            <a:r>
              <a:rPr lang="en-US" altLang="ko-KR" dirty="0">
                <a:solidFill>
                  <a:srgbClr val="FF0000"/>
                </a:solidFill>
                <a:ea typeface="굴림" panose="020B0600000101010101" pitchFamily="34" charset="-127"/>
              </a:rPr>
              <a:t>modified</a:t>
            </a:r>
            <a:r>
              <a:rPr lang="en-US" altLang="ko-KR" dirty="0">
                <a:ea typeface="굴림" panose="020B0600000101010101" pitchFamily="34" charset="-127"/>
              </a:rPr>
              <a:t>” bit </a:t>
            </a:r>
            <a:r>
              <a:rPr lang="en-US" altLang="ko-KR" dirty="0">
                <a:ea typeface="굴림" panose="020B0600000101010101" pitchFamily="34" charset="-127"/>
                <a:sym typeface="Symbol" panose="05050102010706020507" pitchFamily="18" charset="2"/>
              </a:rPr>
              <a:t> 0</a:t>
            </a:r>
            <a:r>
              <a:rPr lang="en-US" altLang="ko-KR" dirty="0">
                <a:ea typeface="굴림" panose="020B0600000101010101" pitchFamily="34" charset="-127"/>
              </a:rPr>
              <a:t> (page not dirty)</a:t>
            </a:r>
          </a:p>
          <a:p>
            <a:pPr lvl="2"/>
            <a:r>
              <a:rPr lang="en-US" altLang="ko-KR" dirty="0">
                <a:ea typeface="굴림" panose="020B0600000101010101" pitchFamily="34" charset="-127"/>
              </a:rPr>
              <a:t>Writes will cause a page fault. Assuming write is allowed, OS sets software “</a:t>
            </a:r>
            <a:r>
              <a:rPr lang="en-US" altLang="ko-KR" dirty="0">
                <a:solidFill>
                  <a:srgbClr val="FF0000"/>
                </a:solidFill>
                <a:ea typeface="굴림" panose="020B0600000101010101" pitchFamily="34" charset="-127"/>
              </a:rPr>
              <a:t>modified</a:t>
            </a:r>
            <a:r>
              <a:rPr lang="en-US" altLang="ko-KR" dirty="0">
                <a:ea typeface="굴림" panose="020B0600000101010101" pitchFamily="34" charset="-127"/>
              </a:rPr>
              <a:t>” bit </a:t>
            </a:r>
            <a:r>
              <a:rPr lang="en-US" altLang="ko-KR" dirty="0">
                <a:ea typeface="굴림" panose="020B0600000101010101" pitchFamily="34" charset="-127"/>
                <a:sym typeface="Symbol" panose="05050102010706020507" pitchFamily="18" charset="2"/>
              </a:rPr>
              <a:t> 1</a:t>
            </a:r>
            <a:r>
              <a:rPr lang="en-US" altLang="ko-KR" dirty="0">
                <a:ea typeface="굴림" panose="020B0600000101010101" pitchFamily="34" charset="-127"/>
              </a:rPr>
              <a:t>, and marks page as writable (W</a:t>
            </a:r>
            <a:r>
              <a:rPr lang="en-US" altLang="ko-KR" dirty="0">
                <a:ea typeface="굴림" panose="020B0600000101010101" pitchFamily="34" charset="-127"/>
                <a:sym typeface="Symbol" panose="05050102010706020507" pitchFamily="18" charset="2"/>
              </a:rPr>
              <a:t></a:t>
            </a:r>
            <a:r>
              <a:rPr lang="en-US" altLang="ko-KR" dirty="0">
                <a:ea typeface="굴림" panose="020B0600000101010101" pitchFamily="34" charset="-127"/>
              </a:rPr>
              <a:t>1).</a:t>
            </a:r>
          </a:p>
          <a:p>
            <a:pPr lvl="2"/>
            <a:r>
              <a:rPr lang="en-US" altLang="ko-KR" dirty="0">
                <a:ea typeface="굴림" panose="020B0600000101010101" pitchFamily="34" charset="-127"/>
              </a:rPr>
              <a:t>Whenever page written back to disk, clear “</a:t>
            </a:r>
            <a:r>
              <a:rPr lang="en-US" altLang="ko-KR" dirty="0">
                <a:solidFill>
                  <a:srgbClr val="FF0000"/>
                </a:solidFill>
                <a:ea typeface="굴림" panose="020B0600000101010101" pitchFamily="34" charset="-127"/>
              </a:rPr>
              <a:t>modified</a:t>
            </a:r>
            <a:r>
              <a:rPr lang="en-US" altLang="ko-KR" dirty="0">
                <a:ea typeface="굴림" panose="020B0600000101010101" pitchFamily="34" charset="-127"/>
              </a:rPr>
              <a:t>” bit </a:t>
            </a:r>
            <a:r>
              <a:rPr lang="en-US" altLang="ko-KR" dirty="0">
                <a:ea typeface="굴림" panose="020B0600000101010101" pitchFamily="34" charset="-127"/>
                <a:sym typeface="Symbol" panose="05050102010706020507" pitchFamily="18" charset="2"/>
              </a:rPr>
              <a:t> 0</a:t>
            </a:r>
            <a:r>
              <a:rPr lang="en-US" altLang="ko-KR" dirty="0">
                <a:ea typeface="굴림" panose="020B0600000101010101" pitchFamily="34" charset="-127"/>
              </a:rPr>
              <a:t>, mark read-only</a:t>
            </a:r>
          </a:p>
        </p:txBody>
      </p:sp>
    </p:spTree>
    <p:extLst>
      <p:ext uri="{BB962C8B-B14F-4D97-AF65-F5344CB8AC3E}">
        <p14:creationId xmlns:p14="http://schemas.microsoft.com/office/powerpoint/2010/main" val="37618419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5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541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8541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854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54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8541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8541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854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5411"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143000" y="76200"/>
            <a:ext cx="9906000" cy="533400"/>
          </a:xfrm>
        </p:spPr>
        <p:txBody>
          <a:bodyPr/>
          <a:lstStyle/>
          <a:p>
            <a:r>
              <a:rPr lang="en-US" altLang="ko-KR" dirty="0">
                <a:ea typeface="굴림" panose="020B0600000101010101" pitchFamily="34" charset="-127"/>
              </a:rPr>
              <a:t>Recall: Caching Applied to Address Translation</a:t>
            </a:r>
          </a:p>
        </p:txBody>
      </p:sp>
      <p:sp>
        <p:nvSpPr>
          <p:cNvPr id="738307" name="Rectangle 3"/>
          <p:cNvSpPr>
            <a:spLocks noGrp="1" noChangeArrowheads="1"/>
          </p:cNvSpPr>
          <p:nvPr>
            <p:ph type="body" idx="1"/>
          </p:nvPr>
        </p:nvSpPr>
        <p:spPr>
          <a:xfrm>
            <a:off x="567313" y="4314825"/>
            <a:ext cx="11125200" cy="2314575"/>
          </a:xfrm>
        </p:spPr>
        <p:txBody>
          <a:bodyPr/>
          <a:lstStyle/>
          <a:p>
            <a:pPr>
              <a:lnSpc>
                <a:spcPct val="80000"/>
              </a:lnSpc>
              <a:spcBef>
                <a:spcPct val="20000"/>
              </a:spcBef>
            </a:pPr>
            <a:r>
              <a:rPr lang="en-US" altLang="ko-KR" dirty="0">
                <a:ea typeface="굴림" panose="020B0600000101010101" pitchFamily="34" charset="-127"/>
              </a:rPr>
              <a:t>Question is one of page locality: does it exist?</a:t>
            </a:r>
          </a:p>
          <a:p>
            <a:pPr lvl="1">
              <a:lnSpc>
                <a:spcPct val="80000"/>
              </a:lnSpc>
              <a:spcBef>
                <a:spcPct val="20000"/>
              </a:spcBef>
            </a:pPr>
            <a:r>
              <a:rPr lang="en-US" altLang="ko-KR" dirty="0">
                <a:ea typeface="굴림" panose="020B0600000101010101" pitchFamily="34" charset="-127"/>
              </a:rPr>
              <a:t>Instruction accesses spend a lot of time on the same page (accesses sequential)</a:t>
            </a:r>
          </a:p>
          <a:p>
            <a:pPr lvl="1">
              <a:lnSpc>
                <a:spcPct val="80000"/>
              </a:lnSpc>
              <a:spcBef>
                <a:spcPct val="20000"/>
              </a:spcBef>
            </a:pPr>
            <a:r>
              <a:rPr lang="en-US" altLang="ko-KR" dirty="0">
                <a:ea typeface="굴림" panose="020B0600000101010101" pitchFamily="34" charset="-127"/>
              </a:rPr>
              <a:t>Stack accesses have definite locality of reference</a:t>
            </a:r>
          </a:p>
          <a:p>
            <a:pPr lvl="1">
              <a:lnSpc>
                <a:spcPct val="80000"/>
              </a:lnSpc>
              <a:spcBef>
                <a:spcPct val="20000"/>
              </a:spcBef>
            </a:pPr>
            <a:r>
              <a:rPr lang="en-US" altLang="ko-KR" dirty="0">
                <a:ea typeface="굴림" panose="020B0600000101010101" pitchFamily="34" charset="-127"/>
              </a:rPr>
              <a:t>Data accesses have less page locality, but still some…</a:t>
            </a:r>
          </a:p>
          <a:p>
            <a:pPr>
              <a:lnSpc>
                <a:spcPct val="80000"/>
              </a:lnSpc>
              <a:spcBef>
                <a:spcPct val="20000"/>
              </a:spcBef>
            </a:pPr>
            <a:r>
              <a:rPr lang="en-US" altLang="ko-KR" dirty="0">
                <a:ea typeface="굴림" panose="020B0600000101010101" pitchFamily="34" charset="-127"/>
              </a:rPr>
              <a:t>Can we have a TLB hierarchy?</a:t>
            </a:r>
          </a:p>
          <a:p>
            <a:pPr lvl="1">
              <a:lnSpc>
                <a:spcPct val="80000"/>
              </a:lnSpc>
              <a:spcBef>
                <a:spcPct val="20000"/>
              </a:spcBef>
            </a:pPr>
            <a:r>
              <a:rPr lang="en-US" altLang="ko-KR" dirty="0">
                <a:ea typeface="굴림" panose="020B0600000101010101" pitchFamily="34" charset="-127"/>
              </a:rPr>
              <a:t>Sure: multiple levels at different sizes/speeds</a:t>
            </a:r>
          </a:p>
          <a:p>
            <a:pPr lvl="1">
              <a:lnSpc>
                <a:spcPct val="80000"/>
              </a:lnSpc>
              <a:spcBef>
                <a:spcPct val="20000"/>
              </a:spcBef>
            </a:pPr>
            <a:endParaRPr lang="ko-KR" altLang="en-US" dirty="0">
              <a:ea typeface="굴림" panose="020B0600000101010101" pitchFamily="34" charset="-127"/>
            </a:endParaRPr>
          </a:p>
        </p:txBody>
      </p:sp>
      <p:grpSp>
        <p:nvGrpSpPr>
          <p:cNvPr id="738340" name="Group 36"/>
          <p:cNvGrpSpPr>
            <a:grpSpLocks/>
          </p:cNvGrpSpPr>
          <p:nvPr/>
        </p:nvGrpSpPr>
        <p:grpSpPr bwMode="auto">
          <a:xfrm>
            <a:off x="3276600" y="1952625"/>
            <a:ext cx="5029200" cy="2305050"/>
            <a:chOff x="1104" y="1230"/>
            <a:chExt cx="3168" cy="1452"/>
          </a:xfrm>
        </p:grpSpPr>
        <p:sp>
          <p:nvSpPr>
            <p:cNvPr id="32794" name="Text Box 20"/>
            <p:cNvSpPr txBox="1">
              <a:spLocks noChangeArrowheads="1"/>
            </p:cNvSpPr>
            <p:nvPr/>
          </p:nvSpPr>
          <p:spPr bwMode="auto">
            <a:xfrm>
              <a:off x="1536" y="2238"/>
              <a:ext cx="1494" cy="44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dirty="0">
                  <a:latin typeface="Gill Sans" charset="0"/>
                  <a:ea typeface="Gill Sans" charset="0"/>
                  <a:cs typeface="Gill Sans" charset="0"/>
                </a:rPr>
                <a:t>Data Read or Write</a:t>
              </a:r>
            </a:p>
            <a:p>
              <a:r>
                <a:rPr lang="en-US" altLang="ko-KR" b="0" dirty="0">
                  <a:latin typeface="Gill Sans" charset="0"/>
                  <a:ea typeface="Gill Sans" charset="0"/>
                  <a:cs typeface="Gill Sans" charset="0"/>
                </a:rPr>
                <a:t>(</a:t>
              </a:r>
              <a:r>
                <a:rPr lang="en-US" altLang="ko-KR" b="0" dirty="0" err="1">
                  <a:latin typeface="Gill Sans" charset="0"/>
                  <a:ea typeface="Gill Sans" charset="0"/>
                  <a:cs typeface="Gill Sans" charset="0"/>
                </a:rPr>
                <a:t>untranslated</a:t>
              </a:r>
              <a:r>
                <a:rPr lang="en-US" altLang="ko-KR" b="0" dirty="0">
                  <a:latin typeface="Gill Sans" charset="0"/>
                  <a:ea typeface="Gill Sans" charset="0"/>
                  <a:cs typeface="Gill Sans" charset="0"/>
                </a:rPr>
                <a:t>)</a:t>
              </a:r>
            </a:p>
          </p:txBody>
        </p:sp>
        <p:sp>
          <p:nvSpPr>
            <p:cNvPr id="32795" name="Line 21"/>
            <p:cNvSpPr>
              <a:spLocks noChangeShapeType="1"/>
            </p:cNvSpPr>
            <p:nvPr/>
          </p:nvSpPr>
          <p:spPr bwMode="auto">
            <a:xfrm>
              <a:off x="1104" y="1230"/>
              <a:ext cx="672" cy="105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2796" name="Line 22"/>
            <p:cNvSpPr>
              <a:spLocks noChangeShapeType="1"/>
            </p:cNvSpPr>
            <p:nvPr/>
          </p:nvSpPr>
          <p:spPr bwMode="auto">
            <a:xfrm flipV="1">
              <a:off x="3168" y="1326"/>
              <a:ext cx="1104" cy="96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sp>
        <p:nvSpPr>
          <p:cNvPr id="32773" name="Oval 9"/>
          <p:cNvSpPr>
            <a:spLocks noChangeArrowheads="1"/>
          </p:cNvSpPr>
          <p:nvPr/>
        </p:nvSpPr>
        <p:spPr bwMode="auto">
          <a:xfrm>
            <a:off x="2209800" y="809625"/>
            <a:ext cx="1295400" cy="1295400"/>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3200" b="0">
                <a:latin typeface="Gill Sans" charset="0"/>
                <a:ea typeface="Gill Sans" charset="0"/>
                <a:cs typeface="Gill Sans" charset="0"/>
              </a:rPr>
              <a:t>CPU</a:t>
            </a:r>
          </a:p>
        </p:txBody>
      </p:sp>
      <p:sp>
        <p:nvSpPr>
          <p:cNvPr id="32774" name="Rectangle 12"/>
          <p:cNvSpPr>
            <a:spLocks noChangeArrowheads="1"/>
          </p:cNvSpPr>
          <p:nvPr/>
        </p:nvSpPr>
        <p:spPr bwMode="auto">
          <a:xfrm>
            <a:off x="8458200" y="733425"/>
            <a:ext cx="1371600" cy="190500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Physical</a:t>
            </a:r>
          </a:p>
          <a:p>
            <a:r>
              <a:rPr lang="en-US" altLang="ko-KR" b="0">
                <a:latin typeface="Gill Sans" charset="0"/>
                <a:ea typeface="Gill Sans" charset="0"/>
                <a:cs typeface="Gill Sans" charset="0"/>
              </a:rPr>
              <a:t>Memory</a:t>
            </a:r>
          </a:p>
        </p:txBody>
      </p:sp>
      <p:sp>
        <p:nvSpPr>
          <p:cNvPr id="32775" name="Freeform 4"/>
          <p:cNvSpPr>
            <a:spLocks/>
          </p:cNvSpPr>
          <p:nvPr/>
        </p:nvSpPr>
        <p:spPr bwMode="auto">
          <a:xfrm>
            <a:off x="4267200" y="504825"/>
            <a:ext cx="2971800" cy="3124200"/>
          </a:xfrm>
          <a:custGeom>
            <a:avLst/>
            <a:gdLst>
              <a:gd name="T0" fmla="*/ 0 w 1104"/>
              <a:gd name="T1" fmla="*/ 1086678 h 1104"/>
              <a:gd name="T2" fmla="*/ 1550504 w 1104"/>
              <a:gd name="T3" fmla="*/ 0 h 1104"/>
              <a:gd name="T4" fmla="*/ 2971800 w 1104"/>
              <a:gd name="T5" fmla="*/ 815009 h 1104"/>
              <a:gd name="T6" fmla="*/ 2454965 w 1104"/>
              <a:gd name="T7" fmla="*/ 2445026 h 1104"/>
              <a:gd name="T8" fmla="*/ 775252 w 1104"/>
              <a:gd name="T9" fmla="*/ 3124200 h 1104"/>
              <a:gd name="T10" fmla="*/ 0 w 1104"/>
              <a:gd name="T11" fmla="*/ 1086678 h 110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04" h="1104">
                <a:moveTo>
                  <a:pt x="0" y="384"/>
                </a:moveTo>
                <a:lnTo>
                  <a:pt x="576" y="0"/>
                </a:lnTo>
                <a:lnTo>
                  <a:pt x="1104" y="288"/>
                </a:lnTo>
                <a:lnTo>
                  <a:pt x="912" y="864"/>
                </a:lnTo>
                <a:lnTo>
                  <a:pt x="288" y="1104"/>
                </a:lnTo>
                <a:lnTo>
                  <a:pt x="0" y="384"/>
                </a:lnTo>
                <a:close/>
              </a:path>
            </a:pathLst>
          </a:custGeom>
          <a:solidFill>
            <a:srgbClr val="FF66CC"/>
          </a:solidFill>
          <a:ln w="38100" cap="flat" cmpd="sng">
            <a:solidFill>
              <a:schemeClr val="tx1"/>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2776" name="Text Box 5"/>
          <p:cNvSpPr txBox="1">
            <a:spLocks noChangeArrowheads="1"/>
          </p:cNvSpPr>
          <p:nvPr/>
        </p:nvSpPr>
        <p:spPr bwMode="auto">
          <a:xfrm>
            <a:off x="5486400" y="657225"/>
            <a:ext cx="746980" cy="45909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2400" b="0">
                <a:latin typeface="Gill Sans" charset="0"/>
                <a:ea typeface="Gill Sans" charset="0"/>
                <a:cs typeface="Gill Sans" charset="0"/>
              </a:rPr>
              <a:t>TLB</a:t>
            </a:r>
          </a:p>
        </p:txBody>
      </p:sp>
      <p:sp>
        <p:nvSpPr>
          <p:cNvPr id="738317" name="Text Box 13"/>
          <p:cNvSpPr txBox="1">
            <a:spLocks noChangeArrowheads="1"/>
          </p:cNvSpPr>
          <p:nvPr/>
        </p:nvSpPr>
        <p:spPr bwMode="auto">
          <a:xfrm>
            <a:off x="4746626" y="2638426"/>
            <a:ext cx="1242437" cy="705311"/>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Translate</a:t>
            </a:r>
          </a:p>
          <a:p>
            <a:r>
              <a:rPr lang="en-US" altLang="ko-KR" b="0">
                <a:latin typeface="Gill Sans" charset="0"/>
                <a:ea typeface="Gill Sans" charset="0"/>
                <a:cs typeface="Gill Sans" charset="0"/>
              </a:rPr>
              <a:t>(MMU)</a:t>
            </a:r>
          </a:p>
        </p:txBody>
      </p:sp>
      <p:grpSp>
        <p:nvGrpSpPr>
          <p:cNvPr id="738338" name="Group 34"/>
          <p:cNvGrpSpPr>
            <a:grpSpLocks/>
          </p:cNvGrpSpPr>
          <p:nvPr/>
        </p:nvGrpSpPr>
        <p:grpSpPr bwMode="auto">
          <a:xfrm>
            <a:off x="5029204" y="1647825"/>
            <a:ext cx="519113" cy="914400"/>
            <a:chOff x="2208" y="1038"/>
            <a:chExt cx="327" cy="576"/>
          </a:xfrm>
        </p:grpSpPr>
        <p:sp>
          <p:nvSpPr>
            <p:cNvPr id="32792" name="Text Box 8"/>
            <p:cNvSpPr txBox="1">
              <a:spLocks noChangeArrowheads="1"/>
            </p:cNvSpPr>
            <p:nvPr/>
          </p:nvSpPr>
          <p:spPr bwMode="auto">
            <a:xfrm>
              <a:off x="2208" y="1038"/>
              <a:ext cx="327"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No</a:t>
              </a:r>
            </a:p>
          </p:txBody>
        </p:sp>
        <p:sp>
          <p:nvSpPr>
            <p:cNvPr id="32793" name="Line 14"/>
            <p:cNvSpPr>
              <a:spLocks noChangeShapeType="1"/>
            </p:cNvSpPr>
            <p:nvPr/>
          </p:nvSpPr>
          <p:spPr bwMode="auto">
            <a:xfrm>
              <a:off x="2352" y="1230"/>
              <a:ext cx="0" cy="384"/>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grpSp>
        <p:nvGrpSpPr>
          <p:cNvPr id="738334" name="Group 30"/>
          <p:cNvGrpSpPr>
            <a:grpSpLocks/>
          </p:cNvGrpSpPr>
          <p:nvPr/>
        </p:nvGrpSpPr>
        <p:grpSpPr bwMode="auto">
          <a:xfrm>
            <a:off x="3429000" y="733425"/>
            <a:ext cx="1752600" cy="762000"/>
            <a:chOff x="1200" y="462"/>
            <a:chExt cx="1104" cy="480"/>
          </a:xfrm>
        </p:grpSpPr>
        <p:sp>
          <p:nvSpPr>
            <p:cNvPr id="32790" name="Line 10"/>
            <p:cNvSpPr>
              <a:spLocks noChangeShapeType="1"/>
            </p:cNvSpPr>
            <p:nvPr/>
          </p:nvSpPr>
          <p:spPr bwMode="auto">
            <a:xfrm>
              <a:off x="1248" y="894"/>
              <a:ext cx="1056" cy="48"/>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2791" name="Text Box 23"/>
            <p:cNvSpPr txBox="1">
              <a:spLocks noChangeArrowheads="1"/>
            </p:cNvSpPr>
            <p:nvPr/>
          </p:nvSpPr>
          <p:spPr bwMode="auto">
            <a:xfrm>
              <a:off x="1200" y="462"/>
              <a:ext cx="708" cy="44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Virtual</a:t>
              </a:r>
            </a:p>
            <a:p>
              <a:r>
                <a:rPr lang="en-US" altLang="ko-KR" b="0">
                  <a:latin typeface="Gill Sans" charset="0"/>
                  <a:ea typeface="Gill Sans" charset="0"/>
                  <a:cs typeface="Gill Sans" charset="0"/>
                </a:rPr>
                <a:t>Address</a:t>
              </a:r>
            </a:p>
          </p:txBody>
        </p:sp>
      </p:grpSp>
      <p:grpSp>
        <p:nvGrpSpPr>
          <p:cNvPr id="738335" name="Group 31"/>
          <p:cNvGrpSpPr>
            <a:grpSpLocks/>
          </p:cNvGrpSpPr>
          <p:nvPr/>
        </p:nvGrpSpPr>
        <p:grpSpPr bwMode="auto">
          <a:xfrm>
            <a:off x="6858000" y="857251"/>
            <a:ext cx="1524000" cy="714375"/>
            <a:chOff x="3360" y="540"/>
            <a:chExt cx="960" cy="450"/>
          </a:xfrm>
        </p:grpSpPr>
        <p:sp>
          <p:nvSpPr>
            <p:cNvPr id="32788" name="Line 16"/>
            <p:cNvSpPr>
              <a:spLocks noChangeShapeType="1"/>
            </p:cNvSpPr>
            <p:nvPr/>
          </p:nvSpPr>
          <p:spPr bwMode="auto">
            <a:xfrm>
              <a:off x="3360" y="942"/>
              <a:ext cx="960" cy="48"/>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2789" name="Text Box 25"/>
            <p:cNvSpPr txBox="1">
              <a:spLocks noChangeArrowheads="1"/>
            </p:cNvSpPr>
            <p:nvPr/>
          </p:nvSpPr>
          <p:spPr bwMode="auto">
            <a:xfrm>
              <a:off x="3579" y="540"/>
              <a:ext cx="718" cy="44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Physical</a:t>
              </a:r>
            </a:p>
            <a:p>
              <a:r>
                <a:rPr lang="en-US" altLang="ko-KR" b="0">
                  <a:latin typeface="Gill Sans" charset="0"/>
                  <a:ea typeface="Gill Sans" charset="0"/>
                  <a:cs typeface="Gill Sans" charset="0"/>
                </a:rPr>
                <a:t>Address</a:t>
              </a:r>
            </a:p>
          </p:txBody>
        </p:sp>
      </p:grpSp>
      <p:grpSp>
        <p:nvGrpSpPr>
          <p:cNvPr id="738337" name="Group 33"/>
          <p:cNvGrpSpPr>
            <a:grpSpLocks/>
          </p:cNvGrpSpPr>
          <p:nvPr/>
        </p:nvGrpSpPr>
        <p:grpSpPr bwMode="auto">
          <a:xfrm>
            <a:off x="5181600" y="1343026"/>
            <a:ext cx="1524000" cy="396875"/>
            <a:chOff x="2304" y="846"/>
            <a:chExt cx="960" cy="250"/>
          </a:xfrm>
        </p:grpSpPr>
        <p:sp>
          <p:nvSpPr>
            <p:cNvPr id="32786" name="Line 11"/>
            <p:cNvSpPr>
              <a:spLocks noChangeShapeType="1"/>
            </p:cNvSpPr>
            <p:nvPr/>
          </p:nvSpPr>
          <p:spPr bwMode="auto">
            <a:xfrm flipV="1">
              <a:off x="2688" y="942"/>
              <a:ext cx="576"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2787" name="Text Box 7"/>
            <p:cNvSpPr txBox="1">
              <a:spLocks noChangeArrowheads="1"/>
            </p:cNvSpPr>
            <p:nvPr/>
          </p:nvSpPr>
          <p:spPr bwMode="auto">
            <a:xfrm>
              <a:off x="2304" y="846"/>
              <a:ext cx="379"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Yes</a:t>
              </a:r>
            </a:p>
          </p:txBody>
        </p:sp>
      </p:grpSp>
      <p:sp>
        <p:nvSpPr>
          <p:cNvPr id="738330" name="Text Box 26"/>
          <p:cNvSpPr txBox="1">
            <a:spLocks noChangeArrowheads="1"/>
          </p:cNvSpPr>
          <p:nvPr/>
        </p:nvSpPr>
        <p:spPr bwMode="auto">
          <a:xfrm>
            <a:off x="4919664" y="1114426"/>
            <a:ext cx="1210249" cy="397535"/>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Cached?</a:t>
            </a:r>
          </a:p>
        </p:txBody>
      </p:sp>
      <p:grpSp>
        <p:nvGrpSpPr>
          <p:cNvPr id="738339" name="Group 35"/>
          <p:cNvGrpSpPr>
            <a:grpSpLocks/>
          </p:cNvGrpSpPr>
          <p:nvPr/>
        </p:nvGrpSpPr>
        <p:grpSpPr bwMode="auto">
          <a:xfrm>
            <a:off x="5486403" y="1571625"/>
            <a:ext cx="1300163" cy="1054100"/>
            <a:chOff x="2496" y="990"/>
            <a:chExt cx="819" cy="664"/>
          </a:xfrm>
        </p:grpSpPr>
        <p:sp>
          <p:nvSpPr>
            <p:cNvPr id="32784" name="Line 15"/>
            <p:cNvSpPr>
              <a:spLocks noChangeShapeType="1"/>
            </p:cNvSpPr>
            <p:nvPr/>
          </p:nvSpPr>
          <p:spPr bwMode="auto">
            <a:xfrm flipV="1">
              <a:off x="2496" y="990"/>
              <a:ext cx="720" cy="624"/>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2785" name="Text Box 27"/>
            <p:cNvSpPr txBox="1">
              <a:spLocks noChangeArrowheads="1"/>
            </p:cNvSpPr>
            <p:nvPr/>
          </p:nvSpPr>
          <p:spPr bwMode="auto">
            <a:xfrm rot="19101394">
              <a:off x="2741" y="1190"/>
              <a:ext cx="574" cy="46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10000"/>
                </a:spcBef>
              </a:pPr>
              <a:r>
                <a:rPr lang="en-US" altLang="ko-KR" b="0">
                  <a:latin typeface="Gill Sans" charset="0"/>
                  <a:ea typeface="Gill Sans" charset="0"/>
                  <a:cs typeface="Gill Sans" charset="0"/>
                </a:rPr>
                <a:t>Save</a:t>
              </a:r>
            </a:p>
            <a:p>
              <a:pPr>
                <a:spcBef>
                  <a:spcPct val="10000"/>
                </a:spcBef>
              </a:pPr>
              <a:r>
                <a:rPr lang="en-US" altLang="ko-KR" b="0">
                  <a:latin typeface="Gill Sans" charset="0"/>
                  <a:ea typeface="Gill Sans" charset="0"/>
                  <a:cs typeface="Gill Sans" charset="0"/>
                </a:rPr>
                <a:t>Result</a:t>
              </a:r>
            </a:p>
          </p:txBody>
        </p:sp>
      </p:grpSp>
    </p:spTree>
    <p:extLst>
      <p:ext uri="{BB962C8B-B14F-4D97-AF65-F5344CB8AC3E}">
        <p14:creationId xmlns:p14="http://schemas.microsoft.com/office/powerpoint/2010/main" val="37419229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38334"/>
                                        </p:tgtEl>
                                        <p:attrNameLst>
                                          <p:attrName>style.visibility</p:attrName>
                                        </p:attrNameLst>
                                      </p:cBhvr>
                                      <p:to>
                                        <p:strVal val="visible"/>
                                      </p:to>
                                    </p:set>
                                    <p:animEffect transition="in" filter="wipe(left)">
                                      <p:cBhvr>
                                        <p:cTn id="7" dur="500"/>
                                        <p:tgtEl>
                                          <p:spTgt spid="738334"/>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73833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738337"/>
                                        </p:tgtEl>
                                        <p:attrNameLst>
                                          <p:attrName>style.visibility</p:attrName>
                                        </p:attrNameLst>
                                      </p:cBhvr>
                                      <p:to>
                                        <p:strVal val="visible"/>
                                      </p:to>
                                    </p:set>
                                    <p:animEffect transition="in" filter="wipe(left)">
                                      <p:cBhvr>
                                        <p:cTn id="15" dur="500"/>
                                        <p:tgtEl>
                                          <p:spTgt spid="738337"/>
                                        </p:tgtEl>
                                      </p:cBhvr>
                                    </p:animEffect>
                                  </p:childTnLst>
                                </p:cTn>
                              </p:par>
                            </p:childTnLst>
                          </p:cTn>
                        </p:par>
                        <p:par>
                          <p:cTn id="16" fill="hold" nodeType="afterGroup">
                            <p:stCondLst>
                              <p:cond delay="500"/>
                            </p:stCondLst>
                            <p:childTnLst>
                              <p:par>
                                <p:cTn id="17" presetID="22" presetClass="entr" presetSubtype="8" fill="hold" nodeType="afterEffect">
                                  <p:stCondLst>
                                    <p:cond delay="0"/>
                                  </p:stCondLst>
                                  <p:childTnLst>
                                    <p:set>
                                      <p:cBhvr>
                                        <p:cTn id="18" dur="1" fill="hold">
                                          <p:stCondLst>
                                            <p:cond delay="0"/>
                                          </p:stCondLst>
                                        </p:cTn>
                                        <p:tgtEl>
                                          <p:spTgt spid="738335"/>
                                        </p:tgtEl>
                                        <p:attrNameLst>
                                          <p:attrName>style.visibility</p:attrName>
                                        </p:attrNameLst>
                                      </p:cBhvr>
                                      <p:to>
                                        <p:strVal val="visible"/>
                                      </p:to>
                                    </p:set>
                                    <p:animEffect transition="in" filter="wipe(left)">
                                      <p:cBhvr>
                                        <p:cTn id="19" dur="500"/>
                                        <p:tgtEl>
                                          <p:spTgt spid="73833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nodeType="clickEffect">
                                  <p:stCondLst>
                                    <p:cond delay="0"/>
                                  </p:stCondLst>
                                  <p:childTnLst>
                                    <p:set>
                                      <p:cBhvr>
                                        <p:cTn id="23" dur="1" fill="hold">
                                          <p:stCondLst>
                                            <p:cond delay="0"/>
                                          </p:stCondLst>
                                        </p:cTn>
                                        <p:tgtEl>
                                          <p:spTgt spid="738338"/>
                                        </p:tgtEl>
                                        <p:attrNameLst>
                                          <p:attrName>style.visibility</p:attrName>
                                        </p:attrNameLst>
                                      </p:cBhvr>
                                      <p:to>
                                        <p:strVal val="visible"/>
                                      </p:to>
                                    </p:set>
                                    <p:animEffect transition="in" filter="wipe(up)">
                                      <p:cBhvr>
                                        <p:cTn id="24" dur="500"/>
                                        <p:tgtEl>
                                          <p:spTgt spid="738338"/>
                                        </p:tgtEl>
                                      </p:cBhvr>
                                    </p:animEffect>
                                  </p:childTnLst>
                                </p:cTn>
                              </p:par>
                            </p:childTnLst>
                          </p:cTn>
                        </p:par>
                        <p:par>
                          <p:cTn id="25" fill="hold" nodeType="afterGroup">
                            <p:stCondLst>
                              <p:cond delay="500"/>
                            </p:stCondLst>
                            <p:childTnLst>
                              <p:par>
                                <p:cTn id="26" presetID="1" presetClass="entr" presetSubtype="0" fill="hold" grpId="0" nodeType="afterEffect">
                                  <p:stCondLst>
                                    <p:cond delay="0"/>
                                  </p:stCondLst>
                                  <p:childTnLst>
                                    <p:set>
                                      <p:cBhvr>
                                        <p:cTn id="27" dur="1" fill="hold">
                                          <p:stCondLst>
                                            <p:cond delay="0"/>
                                          </p:stCondLst>
                                        </p:cTn>
                                        <p:tgtEl>
                                          <p:spTgt spid="738317"/>
                                        </p:tgtEl>
                                        <p:attrNameLst>
                                          <p:attrName>style.visibility</p:attrName>
                                        </p:attrNameLst>
                                      </p:cBhvr>
                                      <p:to>
                                        <p:strVal val="visible"/>
                                      </p:to>
                                    </p:set>
                                  </p:childTnLst>
                                </p:cTn>
                              </p:par>
                            </p:childTnLst>
                          </p:cTn>
                        </p:par>
                        <p:par>
                          <p:cTn id="28" fill="hold" nodeType="afterGroup">
                            <p:stCondLst>
                              <p:cond delay="500"/>
                            </p:stCondLst>
                            <p:childTnLst>
                              <p:par>
                                <p:cTn id="29" presetID="22" presetClass="entr" presetSubtype="4" fill="hold" nodeType="afterEffect">
                                  <p:stCondLst>
                                    <p:cond delay="0"/>
                                  </p:stCondLst>
                                  <p:childTnLst>
                                    <p:set>
                                      <p:cBhvr>
                                        <p:cTn id="30" dur="1" fill="hold">
                                          <p:stCondLst>
                                            <p:cond delay="0"/>
                                          </p:stCondLst>
                                        </p:cTn>
                                        <p:tgtEl>
                                          <p:spTgt spid="738339"/>
                                        </p:tgtEl>
                                        <p:attrNameLst>
                                          <p:attrName>style.visibility</p:attrName>
                                        </p:attrNameLst>
                                      </p:cBhvr>
                                      <p:to>
                                        <p:strVal val="visible"/>
                                      </p:to>
                                    </p:set>
                                    <p:animEffect transition="in" filter="wipe(down)">
                                      <p:cBhvr>
                                        <p:cTn id="31" dur="500"/>
                                        <p:tgtEl>
                                          <p:spTgt spid="73833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738340"/>
                                        </p:tgtEl>
                                        <p:attrNameLst>
                                          <p:attrName>style.visibility</p:attrName>
                                        </p:attrNameLst>
                                      </p:cBhvr>
                                      <p:to>
                                        <p:strVal val="visible"/>
                                      </p:to>
                                    </p:set>
                                    <p:animEffect transition="in" filter="wipe(left)">
                                      <p:cBhvr>
                                        <p:cTn id="36" dur="500"/>
                                        <p:tgtEl>
                                          <p:spTgt spid="738340"/>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38307">
                                            <p:txEl>
                                              <p:pRg st="0" end="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38307">
                                            <p:txEl>
                                              <p:pRg st="1" end="1"/>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38307">
                                            <p:txEl>
                                              <p:pRg st="2" end="2"/>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38307">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38307">
                                            <p:txEl>
                                              <p:pRg st="4" end="4"/>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383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8307" grpId="0" build="p"/>
      <p:bldP spid="738317" grpId="0"/>
      <p:bldP spid="738330" grpId="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ko-KR" dirty="0">
                <a:ea typeface="굴림" panose="020B0600000101010101" pitchFamily="34" charset="-127"/>
              </a:rPr>
              <a:t>Clock Algorithms Variations (continued)</a:t>
            </a:r>
          </a:p>
        </p:txBody>
      </p:sp>
      <p:sp>
        <p:nvSpPr>
          <p:cNvPr id="788483" name="Rectangle 3"/>
          <p:cNvSpPr>
            <a:spLocks noGrp="1" noChangeArrowheads="1"/>
          </p:cNvSpPr>
          <p:nvPr>
            <p:ph type="body" idx="1"/>
          </p:nvPr>
        </p:nvSpPr>
        <p:spPr>
          <a:xfrm>
            <a:off x="533400" y="762000"/>
            <a:ext cx="11353800" cy="6019800"/>
          </a:xfrm>
        </p:spPr>
        <p:txBody>
          <a:bodyPr>
            <a:normAutofit/>
          </a:bodyPr>
          <a:lstStyle/>
          <a:p>
            <a:pPr>
              <a:lnSpc>
                <a:spcPct val="80000"/>
              </a:lnSpc>
            </a:pPr>
            <a:r>
              <a:rPr lang="en-US" altLang="ko-KR" dirty="0">
                <a:ea typeface="굴림" panose="020B0600000101010101" pitchFamily="34" charset="-127"/>
              </a:rPr>
              <a:t>Do we really need a hardware-supported “</a:t>
            </a:r>
            <a:r>
              <a:rPr lang="en-US" altLang="ko-KR" dirty="0">
                <a:solidFill>
                  <a:srgbClr val="FF0000"/>
                </a:solidFill>
                <a:ea typeface="굴림" panose="020B0600000101010101" pitchFamily="34" charset="-127"/>
              </a:rPr>
              <a:t>use</a:t>
            </a:r>
            <a:r>
              <a:rPr lang="en-US" altLang="ko-KR" dirty="0">
                <a:ea typeface="굴림" panose="020B0600000101010101" pitchFamily="34" charset="-127"/>
              </a:rPr>
              <a:t>” bit?</a:t>
            </a:r>
          </a:p>
          <a:p>
            <a:pPr lvl="1">
              <a:lnSpc>
                <a:spcPct val="80000"/>
              </a:lnSpc>
            </a:pPr>
            <a:r>
              <a:rPr lang="en-US" altLang="ko-KR" dirty="0">
                <a:ea typeface="굴림" panose="020B0600000101010101" pitchFamily="34" charset="-127"/>
              </a:rPr>
              <a:t>No. Can emulate it similar to above (e.g. for read operation)</a:t>
            </a:r>
          </a:p>
          <a:p>
            <a:pPr lvl="2">
              <a:lnSpc>
                <a:spcPct val="80000"/>
              </a:lnSpc>
            </a:pPr>
            <a:r>
              <a:rPr lang="en-US" altLang="ko-KR" dirty="0">
                <a:ea typeface="굴림" panose="020B0600000101010101" pitchFamily="34" charset="-127"/>
              </a:rPr>
              <a:t>Kernel keeps a “</a:t>
            </a:r>
            <a:r>
              <a:rPr lang="en-US" altLang="ko-KR" dirty="0">
                <a:solidFill>
                  <a:srgbClr val="FF0000"/>
                </a:solidFill>
                <a:ea typeface="굴림" panose="020B0600000101010101" pitchFamily="34" charset="-127"/>
              </a:rPr>
              <a:t>use</a:t>
            </a:r>
            <a:r>
              <a:rPr lang="en-US" altLang="ko-KR" dirty="0">
                <a:ea typeface="굴림" panose="020B0600000101010101" pitchFamily="34" charset="-127"/>
              </a:rPr>
              <a:t>” bit and “</a:t>
            </a:r>
            <a:r>
              <a:rPr lang="en-US" altLang="ko-KR" dirty="0">
                <a:solidFill>
                  <a:srgbClr val="FF0000"/>
                </a:solidFill>
                <a:ea typeface="굴림" panose="020B0600000101010101" pitchFamily="34" charset="-127"/>
              </a:rPr>
              <a:t>modified</a:t>
            </a:r>
            <a:r>
              <a:rPr lang="en-US" altLang="ko-KR" dirty="0">
                <a:ea typeface="굴림" panose="020B0600000101010101" pitchFamily="34" charset="-127"/>
              </a:rPr>
              <a:t>” bit for each page</a:t>
            </a:r>
          </a:p>
          <a:p>
            <a:pPr lvl="1">
              <a:lnSpc>
                <a:spcPct val="80000"/>
              </a:lnSpc>
            </a:pPr>
            <a:r>
              <a:rPr lang="en-US" altLang="ko-KR" dirty="0">
                <a:ea typeface="굴림" panose="020B0600000101010101" pitchFamily="34" charset="-127"/>
              </a:rPr>
              <a:t>Algorithm (Clock-Emulated-Use-and-M):</a:t>
            </a:r>
          </a:p>
          <a:p>
            <a:pPr lvl="2">
              <a:lnSpc>
                <a:spcPct val="80000"/>
              </a:lnSpc>
            </a:pPr>
            <a:r>
              <a:rPr lang="en-US" altLang="ko-KR" dirty="0">
                <a:ea typeface="굴림" panose="020B0600000101010101" pitchFamily="34" charset="-127"/>
              </a:rPr>
              <a:t>Mark all pages as invalid, even if in memory.  </a:t>
            </a:r>
            <a:br>
              <a:rPr lang="en-US" altLang="ko-KR" dirty="0">
                <a:ea typeface="굴림" panose="020B0600000101010101" pitchFamily="34" charset="-127"/>
              </a:rPr>
            </a:br>
            <a:r>
              <a:rPr lang="en-US" altLang="ko-KR" dirty="0">
                <a:ea typeface="굴림" panose="020B0600000101010101" pitchFamily="34" charset="-127"/>
              </a:rPr>
              <a:t>Clear emulated “</a:t>
            </a:r>
            <a:r>
              <a:rPr lang="en-US" altLang="ko-KR" dirty="0">
                <a:solidFill>
                  <a:srgbClr val="FF0000"/>
                </a:solidFill>
                <a:ea typeface="굴림" panose="020B0600000101010101" pitchFamily="34" charset="-127"/>
              </a:rPr>
              <a:t>use</a:t>
            </a:r>
            <a:r>
              <a:rPr lang="en-US" altLang="ko-KR" dirty="0">
                <a:ea typeface="굴림" panose="020B0600000101010101" pitchFamily="34" charset="-127"/>
              </a:rPr>
              <a:t>” bits </a:t>
            </a:r>
            <a:r>
              <a:rPr lang="en-US" altLang="ko-KR" dirty="0">
                <a:ea typeface="굴림" panose="020B0600000101010101" pitchFamily="34" charset="-127"/>
                <a:sym typeface="Symbol" panose="05050102010706020507" pitchFamily="18" charset="2"/>
              </a:rPr>
              <a:t> 0 </a:t>
            </a:r>
            <a:r>
              <a:rPr lang="en-US" altLang="ko-KR" dirty="0">
                <a:ea typeface="굴림" panose="020B0600000101010101" pitchFamily="34" charset="-127"/>
              </a:rPr>
              <a:t>and “</a:t>
            </a:r>
            <a:r>
              <a:rPr lang="en-US" altLang="ko-KR" dirty="0">
                <a:solidFill>
                  <a:srgbClr val="FF0000"/>
                </a:solidFill>
                <a:ea typeface="굴림" panose="020B0600000101010101" pitchFamily="34" charset="-127"/>
              </a:rPr>
              <a:t>modified</a:t>
            </a:r>
            <a:r>
              <a:rPr lang="en-US" altLang="ko-KR" dirty="0">
                <a:ea typeface="굴림" panose="020B0600000101010101" pitchFamily="34" charset="-127"/>
              </a:rPr>
              <a:t>” bits </a:t>
            </a:r>
            <a:r>
              <a:rPr lang="en-US" altLang="ko-KR" dirty="0">
                <a:ea typeface="굴림" panose="020B0600000101010101" pitchFamily="34" charset="-127"/>
                <a:sym typeface="Symbol" panose="05050102010706020507" pitchFamily="18" charset="2"/>
              </a:rPr>
              <a:t> 0 </a:t>
            </a:r>
            <a:r>
              <a:rPr lang="en-US" altLang="ko-KR" dirty="0">
                <a:ea typeface="굴림" panose="020B0600000101010101" pitchFamily="34" charset="-127"/>
              </a:rPr>
              <a:t>for all pages (not used, not dirty)</a:t>
            </a:r>
          </a:p>
          <a:p>
            <a:pPr lvl="2">
              <a:lnSpc>
                <a:spcPct val="80000"/>
              </a:lnSpc>
            </a:pPr>
            <a:r>
              <a:rPr lang="en-US" altLang="ko-KR" dirty="0">
                <a:ea typeface="굴림" panose="020B0600000101010101" pitchFamily="34" charset="-127"/>
              </a:rPr>
              <a:t>Read or write to invalid page traps to OS to tell use page has been used</a:t>
            </a:r>
          </a:p>
          <a:p>
            <a:pPr lvl="2">
              <a:lnSpc>
                <a:spcPct val="80000"/>
              </a:lnSpc>
            </a:pPr>
            <a:r>
              <a:rPr lang="en-US" altLang="ko-KR" dirty="0">
                <a:ea typeface="굴림" panose="020B0600000101010101" pitchFamily="34" charset="-127"/>
              </a:rPr>
              <a:t>OS sets “</a:t>
            </a:r>
            <a:r>
              <a:rPr lang="en-US" altLang="ko-KR" dirty="0">
                <a:solidFill>
                  <a:srgbClr val="FF0000"/>
                </a:solidFill>
                <a:ea typeface="굴림" panose="020B0600000101010101" pitchFamily="34" charset="-127"/>
              </a:rPr>
              <a:t>use</a:t>
            </a:r>
            <a:r>
              <a:rPr lang="en-US" altLang="ko-KR" dirty="0">
                <a:ea typeface="굴림" panose="020B0600000101010101" pitchFamily="34" charset="-127"/>
              </a:rPr>
              <a:t>” bit </a:t>
            </a:r>
            <a:r>
              <a:rPr lang="en-US" altLang="ko-KR" dirty="0">
                <a:ea typeface="굴림" panose="020B0600000101010101" pitchFamily="34" charset="-127"/>
                <a:sym typeface="Symbol" panose="05050102010706020507" pitchFamily="18" charset="2"/>
              </a:rPr>
              <a:t> 1</a:t>
            </a:r>
            <a:r>
              <a:rPr lang="en-US" altLang="ko-KR" dirty="0">
                <a:ea typeface="굴림" panose="020B0600000101010101" pitchFamily="34" charset="-127"/>
              </a:rPr>
              <a:t> in software to indicate that page has been “used”. </a:t>
            </a:r>
            <a:br>
              <a:rPr lang="en-US" altLang="ko-KR" dirty="0">
                <a:ea typeface="굴림" panose="020B0600000101010101" pitchFamily="34" charset="-127"/>
              </a:rPr>
            </a:br>
            <a:r>
              <a:rPr lang="en-US" altLang="ko-KR" dirty="0">
                <a:ea typeface="굴림" panose="020B0600000101010101" pitchFamily="34" charset="-127"/>
              </a:rPr>
              <a:t>Further:</a:t>
            </a:r>
            <a:br>
              <a:rPr lang="en-US" altLang="ko-KR" dirty="0">
                <a:ea typeface="굴림" panose="020B0600000101010101" pitchFamily="34" charset="-127"/>
              </a:rPr>
            </a:br>
            <a:r>
              <a:rPr lang="en-US" altLang="ko-KR" dirty="0">
                <a:ea typeface="굴림" panose="020B0600000101010101" pitchFamily="34" charset="-127"/>
              </a:rPr>
              <a:t>	1) If read, mark page as read-only, W</a:t>
            </a:r>
            <a:r>
              <a:rPr lang="en-US" altLang="ko-KR" dirty="0">
                <a:ea typeface="굴림" panose="020B0600000101010101" pitchFamily="34" charset="-127"/>
                <a:sym typeface="Symbol" panose="05050102010706020507" pitchFamily="18" charset="2"/>
              </a:rPr>
              <a:t>0</a:t>
            </a:r>
            <a:r>
              <a:rPr lang="en-US" altLang="ko-KR" dirty="0">
                <a:ea typeface="굴림" panose="020B0600000101010101" pitchFamily="34" charset="-127"/>
              </a:rPr>
              <a:t> (will catch future writes)</a:t>
            </a:r>
            <a:br>
              <a:rPr lang="en-US" altLang="ko-KR" dirty="0">
                <a:ea typeface="굴림" panose="020B0600000101010101" pitchFamily="34" charset="-127"/>
              </a:rPr>
            </a:br>
            <a:r>
              <a:rPr lang="en-US" altLang="ko-KR" dirty="0">
                <a:ea typeface="굴림" panose="020B0600000101010101" pitchFamily="34" charset="-127"/>
              </a:rPr>
              <a:t>	2) If write (and write allowed), set “</a:t>
            </a:r>
            <a:r>
              <a:rPr lang="en-US" altLang="ko-KR" dirty="0">
                <a:solidFill>
                  <a:srgbClr val="FF0000"/>
                </a:solidFill>
                <a:ea typeface="굴림" panose="020B0600000101010101" pitchFamily="34" charset="-127"/>
              </a:rPr>
              <a:t>modified</a:t>
            </a:r>
            <a:r>
              <a:rPr lang="en-US" altLang="ko-KR" dirty="0">
                <a:ea typeface="굴림" panose="020B0600000101010101" pitchFamily="34" charset="-127"/>
              </a:rPr>
              <a:t>” bit </a:t>
            </a:r>
            <a:r>
              <a:rPr lang="en-US" altLang="ko-KR" dirty="0">
                <a:ea typeface="굴림" panose="020B0600000101010101" pitchFamily="34" charset="-127"/>
                <a:sym typeface="Symbol" panose="05050102010706020507" pitchFamily="18" charset="2"/>
              </a:rPr>
              <a:t> 1</a:t>
            </a:r>
            <a:r>
              <a:rPr lang="en-US" altLang="ko-KR" dirty="0">
                <a:ea typeface="굴림" panose="020B0600000101010101" pitchFamily="34" charset="-127"/>
              </a:rPr>
              <a:t>, mark page as writable (W</a:t>
            </a:r>
            <a:r>
              <a:rPr lang="en-US" altLang="ko-KR" dirty="0">
                <a:ea typeface="굴림" panose="020B0600000101010101" pitchFamily="34" charset="-127"/>
                <a:sym typeface="Symbol" panose="05050102010706020507" pitchFamily="18" charset="2"/>
              </a:rPr>
              <a:t>1)</a:t>
            </a:r>
            <a:endParaRPr lang="en-US" altLang="ko-KR" dirty="0">
              <a:ea typeface="굴림" panose="020B0600000101010101" pitchFamily="34" charset="-127"/>
            </a:endParaRPr>
          </a:p>
          <a:p>
            <a:pPr lvl="2">
              <a:lnSpc>
                <a:spcPct val="80000"/>
              </a:lnSpc>
            </a:pPr>
            <a:r>
              <a:rPr lang="en-US" altLang="ko-KR" dirty="0">
                <a:ea typeface="굴림" panose="020B0600000101010101" pitchFamily="34" charset="-127"/>
              </a:rPr>
              <a:t>When clock hand passes, reset emulated “</a:t>
            </a:r>
            <a:r>
              <a:rPr lang="en-US" altLang="ko-KR" dirty="0">
                <a:solidFill>
                  <a:srgbClr val="FF0000"/>
                </a:solidFill>
                <a:ea typeface="굴림" panose="020B0600000101010101" pitchFamily="34" charset="-127"/>
              </a:rPr>
              <a:t>use</a:t>
            </a:r>
            <a:r>
              <a:rPr lang="en-US" altLang="ko-KR" dirty="0">
                <a:ea typeface="굴림" panose="020B0600000101010101" pitchFamily="34" charset="-127"/>
              </a:rPr>
              <a:t>” bit </a:t>
            </a:r>
            <a:r>
              <a:rPr lang="en-US" altLang="ko-KR" dirty="0">
                <a:ea typeface="굴림" panose="020B0600000101010101" pitchFamily="34" charset="-127"/>
                <a:sym typeface="Symbol" panose="05050102010706020507" pitchFamily="18" charset="2"/>
              </a:rPr>
              <a:t> 0 </a:t>
            </a:r>
            <a:r>
              <a:rPr lang="en-US" altLang="ko-KR" dirty="0">
                <a:ea typeface="굴림" panose="020B0600000101010101" pitchFamily="34" charset="-127"/>
              </a:rPr>
              <a:t>and mark page as invalid again</a:t>
            </a:r>
          </a:p>
          <a:p>
            <a:pPr lvl="2">
              <a:lnSpc>
                <a:spcPct val="80000"/>
              </a:lnSpc>
            </a:pPr>
            <a:r>
              <a:rPr lang="en-US" altLang="ko-KR" dirty="0">
                <a:ea typeface="굴림" panose="020B0600000101010101" pitchFamily="34" charset="-127"/>
              </a:rPr>
              <a:t>Note that “</a:t>
            </a:r>
            <a:r>
              <a:rPr lang="en-US" altLang="ko-KR" dirty="0">
                <a:solidFill>
                  <a:srgbClr val="FF0000"/>
                </a:solidFill>
                <a:ea typeface="굴림" panose="020B0600000101010101" pitchFamily="34" charset="-127"/>
              </a:rPr>
              <a:t>modified</a:t>
            </a:r>
            <a:r>
              <a:rPr lang="en-US" altLang="ko-KR" dirty="0">
                <a:ea typeface="굴림" panose="020B0600000101010101" pitchFamily="34" charset="-127"/>
              </a:rPr>
              <a:t>” bit left alone until page written back to disk </a:t>
            </a:r>
          </a:p>
          <a:p>
            <a:pPr>
              <a:lnSpc>
                <a:spcPct val="80000"/>
              </a:lnSpc>
            </a:pPr>
            <a:r>
              <a:rPr lang="en-US" altLang="ko-KR" dirty="0">
                <a:ea typeface="굴림" panose="020B0600000101010101" pitchFamily="34" charset="-127"/>
              </a:rPr>
              <a:t>Remember, however, clock is just an approximation of LRU!</a:t>
            </a:r>
          </a:p>
          <a:p>
            <a:pPr lvl="1">
              <a:lnSpc>
                <a:spcPct val="80000"/>
              </a:lnSpc>
            </a:pPr>
            <a:r>
              <a:rPr lang="en-US" altLang="ko-KR" dirty="0">
                <a:ea typeface="굴림" panose="020B0600000101010101" pitchFamily="34" charset="-127"/>
              </a:rPr>
              <a:t>Can we do a better approximation, given that we have to </a:t>
            </a:r>
            <a:br>
              <a:rPr lang="en-US" altLang="ko-KR" dirty="0">
                <a:ea typeface="굴림" panose="020B0600000101010101" pitchFamily="34" charset="-127"/>
              </a:rPr>
            </a:br>
            <a:r>
              <a:rPr lang="en-US" altLang="ko-KR" dirty="0">
                <a:ea typeface="굴림" panose="020B0600000101010101" pitchFamily="34" charset="-127"/>
              </a:rPr>
              <a:t>take page faults on some reads and writes to collect use information?</a:t>
            </a:r>
          </a:p>
          <a:p>
            <a:pPr lvl="1">
              <a:lnSpc>
                <a:spcPct val="80000"/>
              </a:lnSpc>
            </a:pPr>
            <a:r>
              <a:rPr lang="en-US" altLang="ko-KR" dirty="0">
                <a:ea typeface="굴림" panose="020B0600000101010101" pitchFamily="34" charset="-127"/>
              </a:rPr>
              <a:t>Need to identify an old page, not oldest page!</a:t>
            </a:r>
          </a:p>
          <a:p>
            <a:pPr lvl="1">
              <a:lnSpc>
                <a:spcPct val="80000"/>
              </a:lnSpc>
            </a:pPr>
            <a:r>
              <a:rPr lang="en-US" altLang="ko-KR" dirty="0">
                <a:ea typeface="굴림" panose="020B0600000101010101" pitchFamily="34" charset="-127"/>
              </a:rPr>
              <a:t>Answer: second chance list</a:t>
            </a:r>
          </a:p>
        </p:txBody>
      </p:sp>
    </p:spTree>
    <p:extLst>
      <p:ext uri="{BB962C8B-B14F-4D97-AF65-F5344CB8AC3E}">
        <p14:creationId xmlns:p14="http://schemas.microsoft.com/office/powerpoint/2010/main" val="33893014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4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848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8848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8848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8848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8848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8848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8848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88483">
                                            <p:txEl>
                                              <p:pRg st="8" end="8"/>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88483">
                                            <p:txEl>
                                              <p:pRg st="9" end="9"/>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88483">
                                            <p:txEl>
                                              <p:pRg st="10" end="1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88483">
                                            <p:txEl>
                                              <p:pRg st="11" end="11"/>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8848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48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524000" y="152400"/>
            <a:ext cx="9144000" cy="533400"/>
          </a:xfrm>
        </p:spPr>
        <p:txBody>
          <a:bodyPr/>
          <a:lstStyle/>
          <a:p>
            <a:r>
              <a:rPr lang="en-US" altLang="ko-KR" dirty="0"/>
              <a:t>Second-Chance List Algorithm (VAX/VMS)</a:t>
            </a:r>
          </a:p>
        </p:txBody>
      </p:sp>
      <p:sp>
        <p:nvSpPr>
          <p:cNvPr id="789507" name="Rectangle 3"/>
          <p:cNvSpPr>
            <a:spLocks noGrp="1" noChangeArrowheads="1"/>
          </p:cNvSpPr>
          <p:nvPr>
            <p:ph type="body" idx="1"/>
          </p:nvPr>
        </p:nvSpPr>
        <p:spPr>
          <a:xfrm>
            <a:off x="609601" y="3876676"/>
            <a:ext cx="10972800" cy="2905124"/>
          </a:xfrm>
        </p:spPr>
        <p:txBody>
          <a:bodyPr>
            <a:normAutofit lnSpcReduction="10000"/>
          </a:bodyPr>
          <a:lstStyle/>
          <a:p>
            <a:r>
              <a:rPr lang="en-US" altLang="ko-KR" dirty="0"/>
              <a:t>Split memory in two: Active list (RW), SC list (Invalid)</a:t>
            </a:r>
          </a:p>
          <a:p>
            <a:r>
              <a:rPr lang="en-US" altLang="ko-KR" dirty="0"/>
              <a:t>Access pages in Active list at full speed</a:t>
            </a:r>
          </a:p>
          <a:p>
            <a:r>
              <a:rPr lang="en-US" altLang="ko-KR" dirty="0"/>
              <a:t>Otherwise, Page Fault</a:t>
            </a:r>
          </a:p>
          <a:p>
            <a:pPr lvl="1"/>
            <a:r>
              <a:rPr lang="en-US" altLang="ko-KR" dirty="0"/>
              <a:t>Always move overflow page from end of Active list to front </a:t>
            </a:r>
            <a:br>
              <a:rPr lang="en-US" altLang="ko-KR" dirty="0"/>
            </a:br>
            <a:r>
              <a:rPr lang="en-US" altLang="ko-KR" dirty="0"/>
              <a:t>of Second-chance list (SC) and mark invalid</a:t>
            </a:r>
          </a:p>
          <a:p>
            <a:pPr lvl="1"/>
            <a:r>
              <a:rPr lang="en-US" altLang="ko-KR" dirty="0"/>
              <a:t>Desired Page On SC List: move to front of Active list, mark RW</a:t>
            </a:r>
          </a:p>
          <a:p>
            <a:pPr lvl="1"/>
            <a:r>
              <a:rPr lang="en-US" altLang="ko-KR" dirty="0"/>
              <a:t>Not on SC list: page in to front of Active list, mark RW; page out </a:t>
            </a:r>
            <a:br>
              <a:rPr lang="en-US" altLang="ko-KR" dirty="0"/>
            </a:br>
            <a:r>
              <a:rPr lang="en-US" altLang="ko-KR" dirty="0"/>
              <a:t>LRU victim at end of SC list</a:t>
            </a:r>
          </a:p>
        </p:txBody>
      </p:sp>
      <p:grpSp>
        <p:nvGrpSpPr>
          <p:cNvPr id="789537" name="Group 33"/>
          <p:cNvGrpSpPr>
            <a:grpSpLocks/>
          </p:cNvGrpSpPr>
          <p:nvPr/>
        </p:nvGrpSpPr>
        <p:grpSpPr bwMode="auto">
          <a:xfrm>
            <a:off x="1889126" y="804614"/>
            <a:ext cx="8042277" cy="2138363"/>
            <a:chOff x="230" y="384"/>
            <a:chExt cx="5066" cy="1347"/>
          </a:xfrm>
        </p:grpSpPr>
        <p:sp>
          <p:nvSpPr>
            <p:cNvPr id="26643" name="Rectangle 5"/>
            <p:cNvSpPr>
              <a:spLocks noChangeArrowheads="1"/>
            </p:cNvSpPr>
            <p:nvPr/>
          </p:nvSpPr>
          <p:spPr bwMode="auto">
            <a:xfrm>
              <a:off x="1772" y="384"/>
              <a:ext cx="528" cy="240"/>
            </a:xfrm>
            <a:prstGeom prst="rect">
              <a:avLst/>
            </a:prstGeom>
            <a:solidFill>
              <a:srgbClr val="53FB25"/>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26644" name="Rectangle 6"/>
            <p:cNvSpPr>
              <a:spLocks noChangeArrowheads="1"/>
            </p:cNvSpPr>
            <p:nvPr/>
          </p:nvSpPr>
          <p:spPr bwMode="auto">
            <a:xfrm>
              <a:off x="1772" y="720"/>
              <a:ext cx="528" cy="240"/>
            </a:xfrm>
            <a:prstGeom prst="rect">
              <a:avLst/>
            </a:prstGeom>
            <a:solidFill>
              <a:srgbClr val="53FB25"/>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26645" name="Rectangle 7"/>
            <p:cNvSpPr>
              <a:spLocks noChangeArrowheads="1"/>
            </p:cNvSpPr>
            <p:nvPr/>
          </p:nvSpPr>
          <p:spPr bwMode="auto">
            <a:xfrm>
              <a:off x="1772" y="1056"/>
              <a:ext cx="528" cy="240"/>
            </a:xfrm>
            <a:prstGeom prst="rect">
              <a:avLst/>
            </a:prstGeom>
            <a:solidFill>
              <a:srgbClr val="53FB25"/>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26646" name="Rectangle 8"/>
            <p:cNvSpPr>
              <a:spLocks noChangeArrowheads="1"/>
            </p:cNvSpPr>
            <p:nvPr/>
          </p:nvSpPr>
          <p:spPr bwMode="auto">
            <a:xfrm>
              <a:off x="1772" y="1392"/>
              <a:ext cx="528" cy="240"/>
            </a:xfrm>
            <a:prstGeom prst="rect">
              <a:avLst/>
            </a:prstGeom>
            <a:solidFill>
              <a:srgbClr val="53FB25"/>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26647" name="Rectangle 10"/>
            <p:cNvSpPr>
              <a:spLocks noChangeArrowheads="1"/>
            </p:cNvSpPr>
            <p:nvPr/>
          </p:nvSpPr>
          <p:spPr bwMode="auto">
            <a:xfrm>
              <a:off x="3164" y="384"/>
              <a:ext cx="528" cy="240"/>
            </a:xfrm>
            <a:prstGeom prst="rect">
              <a:avLst/>
            </a:prstGeom>
            <a:solidFill>
              <a:srgbClr val="FFFF00"/>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26648" name="Rectangle 11"/>
            <p:cNvSpPr>
              <a:spLocks noChangeArrowheads="1"/>
            </p:cNvSpPr>
            <p:nvPr/>
          </p:nvSpPr>
          <p:spPr bwMode="auto">
            <a:xfrm>
              <a:off x="3164" y="720"/>
              <a:ext cx="528" cy="240"/>
            </a:xfrm>
            <a:prstGeom prst="rect">
              <a:avLst/>
            </a:prstGeom>
            <a:solidFill>
              <a:srgbClr val="FFFF00"/>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26649" name="Rectangle 12"/>
            <p:cNvSpPr>
              <a:spLocks noChangeArrowheads="1"/>
            </p:cNvSpPr>
            <p:nvPr/>
          </p:nvSpPr>
          <p:spPr bwMode="auto">
            <a:xfrm>
              <a:off x="3164" y="1056"/>
              <a:ext cx="528" cy="240"/>
            </a:xfrm>
            <a:prstGeom prst="rect">
              <a:avLst/>
            </a:prstGeom>
            <a:solidFill>
              <a:srgbClr val="FFFF00"/>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26650" name="Rectangle 13"/>
            <p:cNvSpPr>
              <a:spLocks noChangeArrowheads="1"/>
            </p:cNvSpPr>
            <p:nvPr/>
          </p:nvSpPr>
          <p:spPr bwMode="auto">
            <a:xfrm>
              <a:off x="3164" y="1392"/>
              <a:ext cx="528" cy="240"/>
            </a:xfrm>
            <a:prstGeom prst="rect">
              <a:avLst/>
            </a:prstGeom>
            <a:solidFill>
              <a:srgbClr val="FFFF00"/>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26651" name="Text Box 14"/>
            <p:cNvSpPr txBox="1">
              <a:spLocks noChangeArrowheads="1"/>
            </p:cNvSpPr>
            <p:nvPr/>
          </p:nvSpPr>
          <p:spPr bwMode="auto">
            <a:xfrm>
              <a:off x="230" y="569"/>
              <a:ext cx="1421" cy="1162"/>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r"/>
              <a:r>
                <a:rPr lang="en-US" altLang="ko-KR" sz="2400" b="0" dirty="0">
                  <a:solidFill>
                    <a:schemeClr val="hlink"/>
                  </a:solidFill>
                  <a:latin typeface="Gill Sans" charset="0"/>
                  <a:ea typeface="Gill Sans" charset="0"/>
                  <a:cs typeface="Gill Sans" charset="0"/>
                </a:rPr>
                <a:t>Directly</a:t>
              </a:r>
            </a:p>
            <a:p>
              <a:pPr algn="r"/>
              <a:r>
                <a:rPr lang="en-US" altLang="ko-KR" sz="2400" b="0" dirty="0">
                  <a:solidFill>
                    <a:schemeClr val="hlink"/>
                  </a:solidFill>
                  <a:latin typeface="Gill Sans" charset="0"/>
                  <a:ea typeface="Gill Sans" charset="0"/>
                  <a:cs typeface="Gill Sans" charset="0"/>
                </a:rPr>
                <a:t>Mapped Pages</a:t>
              </a:r>
            </a:p>
            <a:p>
              <a:pPr algn="r"/>
              <a:endParaRPr lang="en-US" altLang="ko-KR" sz="1800" b="0" dirty="0">
                <a:solidFill>
                  <a:schemeClr val="hlink"/>
                </a:solidFill>
                <a:latin typeface="Gill Sans" charset="0"/>
                <a:ea typeface="Gill Sans" charset="0"/>
                <a:cs typeface="Gill Sans" charset="0"/>
              </a:endParaRPr>
            </a:p>
            <a:p>
              <a:pPr algn="r"/>
              <a:r>
                <a:rPr lang="en-US" altLang="ko-KR" sz="2400" b="0" dirty="0">
                  <a:solidFill>
                    <a:schemeClr val="hlink"/>
                  </a:solidFill>
                  <a:latin typeface="Gill Sans" charset="0"/>
                  <a:ea typeface="Gill Sans" charset="0"/>
                  <a:cs typeface="Gill Sans" charset="0"/>
                </a:rPr>
                <a:t>Marked: RW</a:t>
              </a:r>
            </a:p>
            <a:p>
              <a:pPr algn="r"/>
              <a:r>
                <a:rPr lang="en-US" altLang="ko-KR" sz="2400" b="0" dirty="0">
                  <a:solidFill>
                    <a:schemeClr val="hlink"/>
                  </a:solidFill>
                  <a:latin typeface="Gill Sans" charset="0"/>
                  <a:ea typeface="Gill Sans" charset="0"/>
                  <a:cs typeface="Gill Sans" charset="0"/>
                </a:rPr>
                <a:t>List: FIFO</a:t>
              </a:r>
            </a:p>
          </p:txBody>
        </p:sp>
        <p:sp>
          <p:nvSpPr>
            <p:cNvPr id="26652" name="Text Box 15"/>
            <p:cNvSpPr txBox="1">
              <a:spLocks noChangeArrowheads="1"/>
            </p:cNvSpPr>
            <p:nvPr/>
          </p:nvSpPr>
          <p:spPr bwMode="auto">
            <a:xfrm>
              <a:off x="3865" y="573"/>
              <a:ext cx="1431" cy="1142"/>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dirty="0">
                  <a:solidFill>
                    <a:schemeClr val="hlink"/>
                  </a:solidFill>
                  <a:latin typeface="Gill Sans" charset="0"/>
                  <a:ea typeface="Gill Sans" charset="0"/>
                  <a:cs typeface="Gill Sans" charset="0"/>
                </a:rPr>
                <a:t>Second </a:t>
              </a:r>
            </a:p>
            <a:p>
              <a:r>
                <a:rPr lang="en-US" altLang="ko-KR" sz="2400" b="0" dirty="0">
                  <a:solidFill>
                    <a:schemeClr val="hlink"/>
                  </a:solidFill>
                  <a:latin typeface="Gill Sans" charset="0"/>
                  <a:ea typeface="Gill Sans" charset="0"/>
                  <a:cs typeface="Gill Sans" charset="0"/>
                </a:rPr>
                <a:t>Chance List</a:t>
              </a:r>
            </a:p>
            <a:p>
              <a:endParaRPr lang="en-US" altLang="ko-KR" sz="1600" b="0" dirty="0">
                <a:solidFill>
                  <a:schemeClr val="hlink"/>
                </a:solidFill>
                <a:latin typeface="Gill Sans" charset="0"/>
                <a:ea typeface="Gill Sans" charset="0"/>
                <a:cs typeface="Gill Sans" charset="0"/>
              </a:endParaRPr>
            </a:p>
            <a:p>
              <a:r>
                <a:rPr lang="en-US" altLang="ko-KR" sz="2400" b="0" dirty="0">
                  <a:solidFill>
                    <a:schemeClr val="hlink"/>
                  </a:solidFill>
                  <a:latin typeface="Gill Sans" charset="0"/>
                  <a:ea typeface="Gill Sans" charset="0"/>
                  <a:cs typeface="Gill Sans" charset="0"/>
                </a:rPr>
                <a:t>Marked: Invalid</a:t>
              </a:r>
            </a:p>
            <a:p>
              <a:r>
                <a:rPr lang="en-US" altLang="ko-KR" sz="2400" b="0" dirty="0">
                  <a:solidFill>
                    <a:schemeClr val="hlink"/>
                  </a:solidFill>
                  <a:latin typeface="Gill Sans" charset="0"/>
                  <a:ea typeface="Gill Sans" charset="0"/>
                  <a:cs typeface="Gill Sans" charset="0"/>
                </a:rPr>
                <a:t>List: LRU</a:t>
              </a:r>
            </a:p>
          </p:txBody>
        </p:sp>
      </p:grpSp>
      <p:grpSp>
        <p:nvGrpSpPr>
          <p:cNvPr id="789535" name="Group 31"/>
          <p:cNvGrpSpPr>
            <a:grpSpLocks/>
          </p:cNvGrpSpPr>
          <p:nvPr/>
        </p:nvGrpSpPr>
        <p:grpSpPr bwMode="auto">
          <a:xfrm>
            <a:off x="7385051" y="780801"/>
            <a:ext cx="2782888" cy="458788"/>
            <a:chOff x="3692" y="369"/>
            <a:chExt cx="1753" cy="289"/>
          </a:xfrm>
        </p:grpSpPr>
        <p:sp>
          <p:nvSpPr>
            <p:cNvPr id="26641" name="Line 18"/>
            <p:cNvSpPr>
              <a:spLocks noChangeShapeType="1"/>
            </p:cNvSpPr>
            <p:nvPr/>
          </p:nvSpPr>
          <p:spPr bwMode="auto">
            <a:xfrm>
              <a:off x="3692" y="504"/>
              <a:ext cx="70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26642" name="Text Box 19"/>
            <p:cNvSpPr txBox="1">
              <a:spLocks noChangeArrowheads="1"/>
            </p:cNvSpPr>
            <p:nvPr/>
          </p:nvSpPr>
          <p:spPr bwMode="auto">
            <a:xfrm>
              <a:off x="4392" y="369"/>
              <a:ext cx="1053" cy="289"/>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dirty="0">
                  <a:latin typeface="Gill Sans" charset="0"/>
                  <a:ea typeface="Gill Sans" charset="0"/>
                  <a:cs typeface="Gill Sans" charset="0"/>
                </a:rPr>
                <a:t>LRU victim</a:t>
              </a:r>
            </a:p>
          </p:txBody>
        </p:sp>
      </p:grpSp>
      <p:grpSp>
        <p:nvGrpSpPr>
          <p:cNvPr id="789534" name="Group 30"/>
          <p:cNvGrpSpPr>
            <a:grpSpLocks/>
          </p:cNvGrpSpPr>
          <p:nvPr/>
        </p:nvGrpSpPr>
        <p:grpSpPr bwMode="auto">
          <a:xfrm>
            <a:off x="1844675" y="2862015"/>
            <a:ext cx="2422526" cy="828675"/>
            <a:chOff x="202" y="1680"/>
            <a:chExt cx="1526" cy="522"/>
          </a:xfrm>
        </p:grpSpPr>
        <p:sp>
          <p:nvSpPr>
            <p:cNvPr id="26639" name="Line 22"/>
            <p:cNvSpPr>
              <a:spLocks noChangeShapeType="1"/>
            </p:cNvSpPr>
            <p:nvPr/>
          </p:nvSpPr>
          <p:spPr bwMode="auto">
            <a:xfrm>
              <a:off x="1168" y="1968"/>
              <a:ext cx="56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26640" name="Text Box 23"/>
            <p:cNvSpPr txBox="1">
              <a:spLocks noChangeArrowheads="1"/>
            </p:cNvSpPr>
            <p:nvPr/>
          </p:nvSpPr>
          <p:spPr bwMode="auto">
            <a:xfrm>
              <a:off x="202" y="1680"/>
              <a:ext cx="966" cy="522"/>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r">
                <a:spcBef>
                  <a:spcPct val="0"/>
                </a:spcBef>
              </a:pPr>
              <a:r>
                <a:rPr lang="en-US" altLang="ko-KR" sz="2400" b="0" dirty="0">
                  <a:latin typeface="Gill Sans" charset="0"/>
                  <a:ea typeface="Gill Sans" charset="0"/>
                  <a:cs typeface="Gill Sans" charset="0"/>
                </a:rPr>
                <a:t>Page-in</a:t>
              </a:r>
            </a:p>
            <a:p>
              <a:pPr algn="r">
                <a:spcBef>
                  <a:spcPct val="0"/>
                </a:spcBef>
              </a:pPr>
              <a:r>
                <a:rPr lang="en-US" altLang="ko-KR" sz="2400" b="0" dirty="0">
                  <a:latin typeface="Gill Sans" charset="0"/>
                  <a:ea typeface="Gill Sans" charset="0"/>
                  <a:cs typeface="Gill Sans" charset="0"/>
                </a:rPr>
                <a:t>From disk</a:t>
              </a:r>
            </a:p>
          </p:txBody>
        </p:sp>
      </p:grpSp>
      <p:grpSp>
        <p:nvGrpSpPr>
          <p:cNvPr id="789533" name="Group 29"/>
          <p:cNvGrpSpPr>
            <a:grpSpLocks/>
          </p:cNvGrpSpPr>
          <p:nvPr/>
        </p:nvGrpSpPr>
        <p:grpSpPr bwMode="auto">
          <a:xfrm>
            <a:off x="4267200" y="1566614"/>
            <a:ext cx="2279650" cy="2124075"/>
            <a:chOff x="1728" y="864"/>
            <a:chExt cx="1436" cy="1338"/>
          </a:xfrm>
        </p:grpSpPr>
        <p:sp>
          <p:nvSpPr>
            <p:cNvPr id="26636" name="Line 16"/>
            <p:cNvSpPr>
              <a:spLocks noChangeShapeType="1"/>
            </p:cNvSpPr>
            <p:nvPr/>
          </p:nvSpPr>
          <p:spPr bwMode="auto">
            <a:xfrm flipH="1">
              <a:off x="2204" y="864"/>
              <a:ext cx="960" cy="912"/>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26637" name="Text Box 20"/>
            <p:cNvSpPr txBox="1">
              <a:spLocks noChangeArrowheads="1"/>
            </p:cNvSpPr>
            <p:nvPr/>
          </p:nvSpPr>
          <p:spPr bwMode="auto">
            <a:xfrm>
              <a:off x="1728" y="1680"/>
              <a:ext cx="1242" cy="522"/>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ko-KR" sz="2400" b="0" dirty="0">
                  <a:latin typeface="Gill Sans" charset="0"/>
                  <a:ea typeface="Gill Sans" charset="0"/>
                  <a:cs typeface="Gill Sans" charset="0"/>
                </a:rPr>
                <a:t>New</a:t>
              </a:r>
            </a:p>
            <a:p>
              <a:pPr>
                <a:spcBef>
                  <a:spcPct val="0"/>
                </a:spcBef>
              </a:pPr>
              <a:r>
                <a:rPr lang="en-US" altLang="ko-KR" sz="2400" b="0" dirty="0">
                  <a:latin typeface="Gill Sans" charset="0"/>
                  <a:ea typeface="Gill Sans" charset="0"/>
                  <a:cs typeface="Gill Sans" charset="0"/>
                </a:rPr>
                <a:t>Active Pages</a:t>
              </a:r>
            </a:p>
          </p:txBody>
        </p:sp>
        <p:sp>
          <p:nvSpPr>
            <p:cNvPr id="26638" name="Text Box 24"/>
            <p:cNvSpPr txBox="1">
              <a:spLocks noChangeArrowheads="1"/>
            </p:cNvSpPr>
            <p:nvPr/>
          </p:nvSpPr>
          <p:spPr bwMode="auto">
            <a:xfrm rot="19063843">
              <a:off x="2205" y="1160"/>
              <a:ext cx="740" cy="289"/>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a:latin typeface="Gill Sans" charset="0"/>
                  <a:ea typeface="Gill Sans" charset="0"/>
                  <a:cs typeface="Gill Sans" charset="0"/>
                </a:rPr>
                <a:t>Access</a:t>
              </a:r>
            </a:p>
          </p:txBody>
        </p:sp>
      </p:grpSp>
      <p:grpSp>
        <p:nvGrpSpPr>
          <p:cNvPr id="789532" name="Group 28"/>
          <p:cNvGrpSpPr>
            <a:grpSpLocks/>
          </p:cNvGrpSpPr>
          <p:nvPr/>
        </p:nvGrpSpPr>
        <p:grpSpPr bwMode="auto">
          <a:xfrm>
            <a:off x="5175252" y="666502"/>
            <a:ext cx="2978151" cy="3071813"/>
            <a:chOff x="2300" y="297"/>
            <a:chExt cx="1876" cy="1935"/>
          </a:xfrm>
        </p:grpSpPr>
        <p:sp>
          <p:nvSpPr>
            <p:cNvPr id="26633" name="Line 17"/>
            <p:cNvSpPr>
              <a:spLocks noChangeShapeType="1"/>
            </p:cNvSpPr>
            <p:nvPr/>
          </p:nvSpPr>
          <p:spPr bwMode="auto">
            <a:xfrm>
              <a:off x="2300" y="480"/>
              <a:ext cx="1060" cy="1248"/>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26634" name="Text Box 21"/>
            <p:cNvSpPr txBox="1">
              <a:spLocks noChangeArrowheads="1"/>
            </p:cNvSpPr>
            <p:nvPr/>
          </p:nvSpPr>
          <p:spPr bwMode="auto">
            <a:xfrm>
              <a:off x="3107" y="1710"/>
              <a:ext cx="1069" cy="522"/>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ko-KR" sz="2400" b="0" dirty="0">
                  <a:latin typeface="Gill Sans" charset="0"/>
                  <a:ea typeface="Gill Sans" charset="0"/>
                  <a:cs typeface="Gill Sans" charset="0"/>
                </a:rPr>
                <a:t>New</a:t>
              </a:r>
            </a:p>
            <a:p>
              <a:pPr>
                <a:spcBef>
                  <a:spcPct val="0"/>
                </a:spcBef>
              </a:pPr>
              <a:r>
                <a:rPr lang="en-US" altLang="ko-KR" sz="2400" b="0" dirty="0">
                  <a:latin typeface="Gill Sans" charset="0"/>
                  <a:ea typeface="Gill Sans" charset="0"/>
                  <a:cs typeface="Gill Sans" charset="0"/>
                </a:rPr>
                <a:t>SC Victims</a:t>
              </a:r>
            </a:p>
          </p:txBody>
        </p:sp>
        <p:sp>
          <p:nvSpPr>
            <p:cNvPr id="26635" name="Text Box 25"/>
            <p:cNvSpPr txBox="1">
              <a:spLocks noChangeArrowheads="1"/>
            </p:cNvSpPr>
            <p:nvPr/>
          </p:nvSpPr>
          <p:spPr bwMode="auto">
            <a:xfrm rot="2931928">
              <a:off x="2208" y="593"/>
              <a:ext cx="881" cy="289"/>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a:latin typeface="Gill Sans" charset="0"/>
                  <a:ea typeface="Gill Sans" charset="0"/>
                  <a:cs typeface="Gill Sans" charset="0"/>
                </a:rPr>
                <a:t>Overflow</a:t>
              </a:r>
            </a:p>
          </p:txBody>
        </p:sp>
      </p:grpSp>
    </p:spTree>
    <p:extLst>
      <p:ext uri="{BB962C8B-B14F-4D97-AF65-F5344CB8AC3E}">
        <p14:creationId xmlns:p14="http://schemas.microsoft.com/office/powerpoint/2010/main" val="254189786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9507">
                                            <p:txEl>
                                              <p:pRg st="0" end="0"/>
                                            </p:txEl>
                                          </p:spTgt>
                                        </p:tgtEl>
                                        <p:attrNameLst>
                                          <p:attrName>style.visibility</p:attrName>
                                        </p:attrNameLst>
                                      </p:cBhvr>
                                      <p:to>
                                        <p:strVal val="visible"/>
                                      </p:to>
                                    </p:set>
                                  </p:childTnLst>
                                </p:cTn>
                              </p:par>
                              <p:par>
                                <p:cTn id="7" presetID="16" presetClass="entr" presetSubtype="37" fill="hold" nodeType="withEffect">
                                  <p:stCondLst>
                                    <p:cond delay="0"/>
                                  </p:stCondLst>
                                  <p:childTnLst>
                                    <p:set>
                                      <p:cBhvr>
                                        <p:cTn id="8" dur="1" fill="hold">
                                          <p:stCondLst>
                                            <p:cond delay="0"/>
                                          </p:stCondLst>
                                        </p:cTn>
                                        <p:tgtEl>
                                          <p:spTgt spid="789537"/>
                                        </p:tgtEl>
                                        <p:attrNameLst>
                                          <p:attrName>style.visibility</p:attrName>
                                        </p:attrNameLst>
                                      </p:cBhvr>
                                      <p:to>
                                        <p:strVal val="visible"/>
                                      </p:to>
                                    </p:set>
                                    <p:animEffect transition="in" filter="barn(outVertical)">
                                      <p:cBhvr>
                                        <p:cTn id="9" dur="500"/>
                                        <p:tgtEl>
                                          <p:spTgt spid="789537"/>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89507">
                                            <p:txEl>
                                              <p:pRg st="1" end="1"/>
                                            </p:txEl>
                                          </p:spTgt>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89507">
                                            <p:txEl>
                                              <p:pRg st="2" end="2"/>
                                            </p:txEl>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89507">
                                            <p:txEl>
                                              <p:pRg st="3" end="3"/>
                                            </p:txEl>
                                          </p:spTgt>
                                        </p:tgtEl>
                                        <p:attrNameLst>
                                          <p:attrName>style.visibility</p:attrName>
                                        </p:attrNameLst>
                                      </p:cBhvr>
                                      <p:to>
                                        <p:strVal val="visible"/>
                                      </p:to>
                                    </p:set>
                                  </p:childTnLst>
                                </p:cTn>
                              </p:par>
                              <p:par>
                                <p:cTn id="22" presetID="22" presetClass="entr" presetSubtype="1" fill="hold" nodeType="withEffect">
                                  <p:stCondLst>
                                    <p:cond delay="0"/>
                                  </p:stCondLst>
                                  <p:childTnLst>
                                    <p:set>
                                      <p:cBhvr>
                                        <p:cTn id="23" dur="1" fill="hold">
                                          <p:stCondLst>
                                            <p:cond delay="0"/>
                                          </p:stCondLst>
                                        </p:cTn>
                                        <p:tgtEl>
                                          <p:spTgt spid="789532"/>
                                        </p:tgtEl>
                                        <p:attrNameLst>
                                          <p:attrName>style.visibility</p:attrName>
                                        </p:attrNameLst>
                                      </p:cBhvr>
                                      <p:to>
                                        <p:strVal val="visible"/>
                                      </p:to>
                                    </p:set>
                                    <p:animEffect transition="in" filter="wipe(up)">
                                      <p:cBhvr>
                                        <p:cTn id="24" dur="500"/>
                                        <p:tgtEl>
                                          <p:spTgt spid="78953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89507">
                                            <p:txEl>
                                              <p:pRg st="4" end="4"/>
                                            </p:txEl>
                                          </p:spTgt>
                                        </p:tgtEl>
                                        <p:attrNameLst>
                                          <p:attrName>style.visibility</p:attrName>
                                        </p:attrNameLst>
                                      </p:cBhvr>
                                      <p:to>
                                        <p:strVal val="visible"/>
                                      </p:to>
                                    </p:set>
                                  </p:childTnLst>
                                </p:cTn>
                              </p:par>
                              <p:par>
                                <p:cTn id="29" presetID="22" presetClass="entr" presetSubtype="1" fill="hold" nodeType="withEffect">
                                  <p:stCondLst>
                                    <p:cond delay="0"/>
                                  </p:stCondLst>
                                  <p:childTnLst>
                                    <p:set>
                                      <p:cBhvr>
                                        <p:cTn id="30" dur="1" fill="hold">
                                          <p:stCondLst>
                                            <p:cond delay="0"/>
                                          </p:stCondLst>
                                        </p:cTn>
                                        <p:tgtEl>
                                          <p:spTgt spid="789533"/>
                                        </p:tgtEl>
                                        <p:attrNameLst>
                                          <p:attrName>style.visibility</p:attrName>
                                        </p:attrNameLst>
                                      </p:cBhvr>
                                      <p:to>
                                        <p:strVal val="visible"/>
                                      </p:to>
                                    </p:set>
                                    <p:animEffect transition="in" filter="wipe(up)">
                                      <p:cBhvr>
                                        <p:cTn id="31" dur="500"/>
                                        <p:tgtEl>
                                          <p:spTgt spid="78953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789507">
                                            <p:txEl>
                                              <p:pRg st="5" end="5"/>
                                            </p:txEl>
                                          </p:spTgt>
                                        </p:tgtEl>
                                        <p:attrNameLst>
                                          <p:attrName>style.visibility</p:attrName>
                                        </p:attrNameLst>
                                      </p:cBhvr>
                                      <p:to>
                                        <p:strVal val="visible"/>
                                      </p:to>
                                    </p:set>
                                  </p:childTnLst>
                                </p:cTn>
                              </p:par>
                            </p:childTnLst>
                          </p:cTn>
                        </p:par>
                        <p:par>
                          <p:cTn id="36" fill="hold" nodeType="afterGroup">
                            <p:stCondLst>
                              <p:cond delay="0"/>
                            </p:stCondLst>
                            <p:childTnLst>
                              <p:par>
                                <p:cTn id="37" presetID="22" presetClass="entr" presetSubtype="8" fill="hold" nodeType="afterEffect">
                                  <p:stCondLst>
                                    <p:cond delay="0"/>
                                  </p:stCondLst>
                                  <p:childTnLst>
                                    <p:set>
                                      <p:cBhvr>
                                        <p:cTn id="38" dur="1" fill="hold">
                                          <p:stCondLst>
                                            <p:cond delay="0"/>
                                          </p:stCondLst>
                                        </p:cTn>
                                        <p:tgtEl>
                                          <p:spTgt spid="789534"/>
                                        </p:tgtEl>
                                        <p:attrNameLst>
                                          <p:attrName>style.visibility</p:attrName>
                                        </p:attrNameLst>
                                      </p:cBhvr>
                                      <p:to>
                                        <p:strVal val="visible"/>
                                      </p:to>
                                    </p:set>
                                    <p:animEffect transition="in" filter="wipe(left)">
                                      <p:cBhvr>
                                        <p:cTn id="39" dur="500"/>
                                        <p:tgtEl>
                                          <p:spTgt spid="789534"/>
                                        </p:tgtEl>
                                      </p:cBhvr>
                                    </p:animEffect>
                                  </p:childTnLst>
                                </p:cTn>
                              </p:par>
                            </p:childTnLst>
                          </p:cTn>
                        </p:par>
                        <p:par>
                          <p:cTn id="40" fill="hold" nodeType="afterGroup">
                            <p:stCondLst>
                              <p:cond delay="500"/>
                            </p:stCondLst>
                            <p:childTnLst>
                              <p:par>
                                <p:cTn id="41" presetID="22" presetClass="entr" presetSubtype="8" fill="hold" nodeType="afterEffect">
                                  <p:stCondLst>
                                    <p:cond delay="0"/>
                                  </p:stCondLst>
                                  <p:childTnLst>
                                    <p:set>
                                      <p:cBhvr>
                                        <p:cTn id="42" dur="1" fill="hold">
                                          <p:stCondLst>
                                            <p:cond delay="0"/>
                                          </p:stCondLst>
                                        </p:cTn>
                                        <p:tgtEl>
                                          <p:spTgt spid="789535"/>
                                        </p:tgtEl>
                                        <p:attrNameLst>
                                          <p:attrName>style.visibility</p:attrName>
                                        </p:attrNameLst>
                                      </p:cBhvr>
                                      <p:to>
                                        <p:strVal val="visible"/>
                                      </p:to>
                                    </p:set>
                                    <p:animEffect transition="in" filter="wipe(left)">
                                      <p:cBhvr>
                                        <p:cTn id="43" dur="500"/>
                                        <p:tgtEl>
                                          <p:spTgt spid="789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9507"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676400" y="152400"/>
            <a:ext cx="8839200" cy="533400"/>
          </a:xfrm>
        </p:spPr>
        <p:txBody>
          <a:bodyPr/>
          <a:lstStyle/>
          <a:p>
            <a:r>
              <a:rPr lang="en-US" altLang="ko-KR" dirty="0">
                <a:ea typeface="굴림" panose="020B0600000101010101" pitchFamily="34" charset="-127"/>
              </a:rPr>
              <a:t>Second-Chance List Algorithm (continued)</a:t>
            </a:r>
          </a:p>
        </p:txBody>
      </p:sp>
      <p:sp>
        <p:nvSpPr>
          <p:cNvPr id="27651" name="Rectangle 3"/>
          <p:cNvSpPr>
            <a:spLocks noGrp="1" noChangeArrowheads="1"/>
          </p:cNvSpPr>
          <p:nvPr>
            <p:ph type="body" idx="1"/>
          </p:nvPr>
        </p:nvSpPr>
        <p:spPr>
          <a:xfrm>
            <a:off x="533400" y="762000"/>
            <a:ext cx="11201400" cy="5791200"/>
          </a:xfrm>
        </p:spPr>
        <p:txBody>
          <a:bodyPr/>
          <a:lstStyle/>
          <a:p>
            <a:pPr>
              <a:lnSpc>
                <a:spcPct val="80000"/>
              </a:lnSpc>
            </a:pPr>
            <a:r>
              <a:rPr lang="en-US" altLang="ko-KR" dirty="0">
                <a:ea typeface="굴림" panose="020B0600000101010101" pitchFamily="34" charset="-127"/>
              </a:rPr>
              <a:t>How many pages for second chance list?</a:t>
            </a:r>
          </a:p>
          <a:p>
            <a:pPr lvl="1">
              <a:lnSpc>
                <a:spcPct val="80000"/>
              </a:lnSpc>
            </a:pPr>
            <a:r>
              <a:rPr lang="en-US" altLang="ko-KR" dirty="0">
                <a:ea typeface="굴림" panose="020B0600000101010101" pitchFamily="34" charset="-127"/>
              </a:rPr>
              <a:t>If 0 </a:t>
            </a:r>
            <a:r>
              <a:rPr lang="en-US" altLang="ko-KR" dirty="0">
                <a:ea typeface="굴림" panose="020B0600000101010101" pitchFamily="34" charset="-127"/>
                <a:sym typeface="Symbol" panose="05050102010706020507" pitchFamily="18" charset="2"/>
              </a:rPr>
              <a:t> FIFO</a:t>
            </a:r>
          </a:p>
          <a:p>
            <a:pPr lvl="1">
              <a:lnSpc>
                <a:spcPct val="80000"/>
              </a:lnSpc>
            </a:pPr>
            <a:r>
              <a:rPr lang="en-US" altLang="ko-KR" dirty="0">
                <a:ea typeface="굴림" panose="020B0600000101010101" pitchFamily="34" charset="-127"/>
                <a:sym typeface="Symbol" panose="05050102010706020507" pitchFamily="18" charset="2"/>
              </a:rPr>
              <a:t>If all  LRU, but page fault on every page reference</a:t>
            </a:r>
          </a:p>
          <a:p>
            <a:pPr>
              <a:lnSpc>
                <a:spcPct val="80000"/>
              </a:lnSpc>
            </a:pPr>
            <a:r>
              <a:rPr lang="en-US" altLang="ko-KR" dirty="0">
                <a:ea typeface="굴림" panose="020B0600000101010101" pitchFamily="34" charset="-127"/>
                <a:sym typeface="Symbol" panose="05050102010706020507" pitchFamily="18" charset="2"/>
              </a:rPr>
              <a:t>Pick intermediate value.  Result is:</a:t>
            </a:r>
          </a:p>
          <a:p>
            <a:pPr lvl="1">
              <a:lnSpc>
                <a:spcPct val="80000"/>
              </a:lnSpc>
            </a:pPr>
            <a:r>
              <a:rPr lang="en-US" altLang="ko-KR" dirty="0">
                <a:ea typeface="굴림" panose="020B0600000101010101" pitchFamily="34" charset="-127"/>
                <a:sym typeface="Symbol" panose="05050102010706020507" pitchFamily="18" charset="2"/>
              </a:rPr>
              <a:t>Pro: Few disk accesses (page only goes to disk if unused for a long time) </a:t>
            </a:r>
          </a:p>
          <a:p>
            <a:pPr lvl="1">
              <a:lnSpc>
                <a:spcPct val="80000"/>
              </a:lnSpc>
            </a:pPr>
            <a:r>
              <a:rPr lang="en-US" altLang="ko-KR" dirty="0">
                <a:ea typeface="굴림" panose="020B0600000101010101" pitchFamily="34" charset="-127"/>
                <a:sym typeface="Symbol" panose="05050102010706020507" pitchFamily="18" charset="2"/>
              </a:rPr>
              <a:t>Con: Increased overhead trapping to OS (software / hardware tradeoff)</a:t>
            </a:r>
          </a:p>
          <a:p>
            <a:pPr>
              <a:lnSpc>
                <a:spcPct val="80000"/>
              </a:lnSpc>
            </a:pPr>
            <a:r>
              <a:rPr lang="en-US" altLang="ko-KR" dirty="0">
                <a:ea typeface="굴림" panose="020B0600000101010101" pitchFamily="34" charset="-127"/>
                <a:sym typeface="Symbol" panose="05050102010706020507" pitchFamily="18" charset="2"/>
              </a:rPr>
              <a:t>With page translation, we can adapt to any kind of access the program makes</a:t>
            </a:r>
          </a:p>
          <a:p>
            <a:pPr lvl="1">
              <a:lnSpc>
                <a:spcPct val="80000"/>
              </a:lnSpc>
            </a:pPr>
            <a:r>
              <a:rPr lang="en-US" altLang="ko-KR" dirty="0">
                <a:ea typeface="굴림" panose="020B0600000101010101" pitchFamily="34" charset="-127"/>
                <a:sym typeface="Symbol" panose="05050102010706020507" pitchFamily="18" charset="2"/>
              </a:rPr>
              <a:t>Later, we will show how to use page translation / protection to share memory between threads on widely separated machines</a:t>
            </a:r>
          </a:p>
          <a:p>
            <a:pPr>
              <a:lnSpc>
                <a:spcPct val="80000"/>
              </a:lnSpc>
            </a:pPr>
            <a:r>
              <a:rPr lang="en-US" altLang="ko-KR" dirty="0">
                <a:ea typeface="굴림" panose="020B0600000101010101" pitchFamily="34" charset="-127"/>
                <a:sym typeface="Symbol" panose="05050102010706020507" pitchFamily="18" charset="2"/>
              </a:rPr>
              <a:t>History: The VAX architecture did not include a “use” bit.</a:t>
            </a:r>
            <a:br>
              <a:rPr lang="en-US" altLang="ko-KR" dirty="0">
                <a:ea typeface="굴림" panose="020B0600000101010101" pitchFamily="34" charset="-127"/>
                <a:sym typeface="Symbol" panose="05050102010706020507" pitchFamily="18" charset="2"/>
              </a:rPr>
            </a:br>
            <a:r>
              <a:rPr lang="en-US" altLang="ko-KR" dirty="0">
                <a:ea typeface="굴림" panose="020B0600000101010101" pitchFamily="34" charset="-127"/>
                <a:sym typeface="Symbol" panose="05050102010706020507" pitchFamily="18" charset="2"/>
              </a:rPr>
              <a:t>Why did that omission happen???</a:t>
            </a:r>
          </a:p>
          <a:p>
            <a:pPr lvl="1">
              <a:lnSpc>
                <a:spcPct val="80000"/>
              </a:lnSpc>
            </a:pPr>
            <a:r>
              <a:rPr lang="en-US" altLang="ko-KR" dirty="0">
                <a:ea typeface="굴림" panose="020B0600000101010101" pitchFamily="34" charset="-127"/>
                <a:sym typeface="Symbol" panose="05050102010706020507" pitchFamily="18" charset="2"/>
              </a:rPr>
              <a:t>Strecker (architect) asked OS people, they said they didn’t need it, </a:t>
            </a:r>
            <a:br>
              <a:rPr lang="en-US" altLang="ko-KR" dirty="0">
                <a:ea typeface="굴림" panose="020B0600000101010101" pitchFamily="34" charset="-127"/>
                <a:sym typeface="Symbol" panose="05050102010706020507" pitchFamily="18" charset="2"/>
              </a:rPr>
            </a:br>
            <a:r>
              <a:rPr lang="en-US" altLang="ko-KR" dirty="0">
                <a:ea typeface="굴림" panose="020B0600000101010101" pitchFamily="34" charset="-127"/>
                <a:sym typeface="Symbol" panose="05050102010706020507" pitchFamily="18" charset="2"/>
              </a:rPr>
              <a:t>so didn’t implement it</a:t>
            </a:r>
          </a:p>
          <a:p>
            <a:pPr lvl="1">
              <a:lnSpc>
                <a:spcPct val="80000"/>
              </a:lnSpc>
            </a:pPr>
            <a:r>
              <a:rPr lang="en-US" altLang="ko-KR" dirty="0">
                <a:ea typeface="굴림" panose="020B0600000101010101" pitchFamily="34" charset="-127"/>
                <a:sym typeface="Symbol" panose="05050102010706020507" pitchFamily="18" charset="2"/>
              </a:rPr>
              <a:t>He later got blamed, but VAX did OK anyway</a:t>
            </a:r>
          </a:p>
        </p:txBody>
      </p:sp>
    </p:spTree>
    <p:extLst>
      <p:ext uri="{BB962C8B-B14F-4D97-AF65-F5344CB8AC3E}">
        <p14:creationId xmlns:p14="http://schemas.microsoft.com/office/powerpoint/2010/main" val="24181476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6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65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65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651">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651">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65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ko-KR"/>
              <a:t>Free List</a:t>
            </a:r>
            <a:endParaRPr lang="en-US" altLang="ko-KR" dirty="0"/>
          </a:p>
        </p:txBody>
      </p:sp>
      <p:sp>
        <p:nvSpPr>
          <p:cNvPr id="793607" name="Rectangle 7"/>
          <p:cNvSpPr>
            <a:spLocks noGrp="1" noChangeArrowheads="1"/>
          </p:cNvSpPr>
          <p:nvPr>
            <p:ph type="body" idx="1"/>
          </p:nvPr>
        </p:nvSpPr>
        <p:spPr>
          <a:xfrm>
            <a:off x="272562" y="3867784"/>
            <a:ext cx="11614638" cy="2761616"/>
          </a:xfrm>
        </p:spPr>
        <p:txBody>
          <a:bodyPr>
            <a:normAutofit lnSpcReduction="10000"/>
          </a:bodyPr>
          <a:lstStyle/>
          <a:p>
            <a:r>
              <a:rPr lang="en-US" altLang="ko-KR"/>
              <a:t>Keep set of free pages ready for use in demand paging</a:t>
            </a:r>
          </a:p>
          <a:p>
            <a:pPr lvl="1"/>
            <a:r>
              <a:rPr lang="en-US" altLang="ko-KR"/>
              <a:t>Freelist filled in background by Clock algorithm or other technique (“Pageout demon”)</a:t>
            </a:r>
          </a:p>
          <a:p>
            <a:pPr lvl="1"/>
            <a:r>
              <a:rPr lang="en-US" altLang="ko-KR"/>
              <a:t>Dirty pages start copying back to disk when enter list</a:t>
            </a:r>
          </a:p>
          <a:p>
            <a:r>
              <a:rPr lang="en-US" altLang="ko-KR"/>
              <a:t>Like VAX second-chance list</a:t>
            </a:r>
          </a:p>
          <a:p>
            <a:pPr lvl="1"/>
            <a:r>
              <a:rPr lang="en-US" altLang="ko-KR"/>
              <a:t>If page needed before reused, just return to active set</a:t>
            </a:r>
          </a:p>
          <a:p>
            <a:r>
              <a:rPr lang="en-US" altLang="ko-KR"/>
              <a:t>Advantage: faster for page fault</a:t>
            </a:r>
          </a:p>
          <a:p>
            <a:pPr lvl="1"/>
            <a:r>
              <a:rPr lang="en-US" altLang="ko-KR"/>
              <a:t>Can always use page (or pages) immediately on fault</a:t>
            </a:r>
            <a:endParaRPr lang="en-US" altLang="ko-KR" dirty="0"/>
          </a:p>
        </p:txBody>
      </p:sp>
      <p:grpSp>
        <p:nvGrpSpPr>
          <p:cNvPr id="28676" name="Group 203"/>
          <p:cNvGrpSpPr>
            <a:grpSpLocks/>
          </p:cNvGrpSpPr>
          <p:nvPr/>
        </p:nvGrpSpPr>
        <p:grpSpPr bwMode="auto">
          <a:xfrm>
            <a:off x="2379664" y="818762"/>
            <a:ext cx="8288669" cy="3087711"/>
            <a:chOff x="432" y="432"/>
            <a:chExt cx="5569" cy="2075"/>
          </a:xfrm>
        </p:grpSpPr>
        <p:sp>
          <p:nvSpPr>
            <p:cNvPr id="28677" name="Oval 3"/>
            <p:cNvSpPr>
              <a:spLocks noChangeArrowheads="1"/>
            </p:cNvSpPr>
            <p:nvPr/>
          </p:nvSpPr>
          <p:spPr bwMode="auto">
            <a:xfrm>
              <a:off x="432" y="432"/>
              <a:ext cx="1872" cy="1824"/>
            </a:xfrm>
            <a:prstGeom prst="ellipse">
              <a:avLst/>
            </a:prstGeom>
            <a:noFill/>
            <a:ln w="76200">
              <a:solidFill>
                <a:schemeClr val="tx1"/>
              </a:solidFill>
              <a:prstDash val="dash"/>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nSpc>
                  <a:spcPct val="100000"/>
                </a:lnSpc>
                <a:spcBef>
                  <a:spcPct val="0"/>
                </a:spcBef>
                <a:buSzTx/>
              </a:pPr>
              <a:r>
                <a:rPr lang="en-US" altLang="ko-KR" sz="2000" b="0" dirty="0">
                  <a:latin typeface="Arial"/>
                  <a:ea typeface="굴림" panose="020B0600000101010101" pitchFamily="34" charset="-127"/>
                  <a:cs typeface="Arial"/>
                </a:rPr>
                <a:t>Set of all pages</a:t>
              </a:r>
            </a:p>
            <a:p>
              <a:pPr>
                <a:lnSpc>
                  <a:spcPct val="100000"/>
                </a:lnSpc>
                <a:spcBef>
                  <a:spcPct val="0"/>
                </a:spcBef>
                <a:buSzTx/>
              </a:pPr>
              <a:r>
                <a:rPr lang="en-US" altLang="ko-KR" sz="2000" b="0" dirty="0">
                  <a:latin typeface="Arial"/>
                  <a:ea typeface="굴림" panose="020B0600000101010101" pitchFamily="34" charset="-127"/>
                  <a:cs typeface="Arial"/>
                </a:rPr>
                <a:t>in Memory</a:t>
              </a:r>
            </a:p>
          </p:txBody>
        </p:sp>
        <p:sp>
          <p:nvSpPr>
            <p:cNvPr id="28678" name="Line 4"/>
            <p:cNvSpPr>
              <a:spLocks noChangeShapeType="1"/>
            </p:cNvSpPr>
            <p:nvPr/>
          </p:nvSpPr>
          <p:spPr bwMode="auto">
            <a:xfrm flipH="1">
              <a:off x="2112" y="576"/>
              <a:ext cx="384" cy="288"/>
            </a:xfrm>
            <a:prstGeom prst="line">
              <a:avLst/>
            </a:prstGeom>
            <a:noFill/>
            <a:ln w="76200">
              <a:solidFill>
                <a:schemeClr val="accent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Gill Sans Light"/>
                <a:cs typeface="Gill Sans Light"/>
              </a:endParaRPr>
            </a:p>
          </p:txBody>
        </p:sp>
        <p:sp>
          <p:nvSpPr>
            <p:cNvPr id="28679" name="Text Box 5"/>
            <p:cNvSpPr txBox="1">
              <a:spLocks noChangeArrowheads="1"/>
            </p:cNvSpPr>
            <p:nvPr/>
          </p:nvSpPr>
          <p:spPr bwMode="auto">
            <a:xfrm>
              <a:off x="2496" y="432"/>
              <a:ext cx="3505" cy="4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defRPr sz="2200" b="1">
                  <a:solidFill>
                    <a:schemeClr val="tx1"/>
                  </a:solidFill>
                  <a:latin typeface="Comic Sans MS" panose="030F0702030302020204" pitchFamily="66" charset="0"/>
                </a:defRPr>
              </a:lvl1pPr>
              <a:lvl2pPr>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l">
                <a:lnSpc>
                  <a:spcPct val="100000"/>
                </a:lnSpc>
                <a:spcBef>
                  <a:spcPct val="0"/>
                </a:spcBef>
                <a:buSzTx/>
              </a:pPr>
              <a:r>
                <a:rPr lang="en-US" altLang="ko-KR" sz="2000" b="0" dirty="0">
                  <a:solidFill>
                    <a:schemeClr val="accent1"/>
                  </a:solidFill>
                  <a:latin typeface="Gill Sans" charset="0"/>
                  <a:ea typeface="Gill Sans" charset="0"/>
                  <a:cs typeface="Gill Sans" charset="0"/>
                </a:rPr>
                <a:t>Single Clock Hand:  </a:t>
              </a:r>
              <a:r>
                <a:rPr lang="en-US" altLang="ko-KR" sz="2000" b="0" dirty="0">
                  <a:latin typeface="Gill Sans" charset="0"/>
                  <a:ea typeface="Gill Sans" charset="0"/>
                  <a:cs typeface="Gill Sans" charset="0"/>
                </a:rPr>
                <a:t>Advances as needed to keep </a:t>
              </a:r>
              <a:r>
                <a:rPr lang="en-US" altLang="ko-KR" sz="2000" b="0" dirty="0" err="1">
                  <a:latin typeface="Gill Sans" charset="0"/>
                  <a:ea typeface="Gill Sans" charset="0"/>
                  <a:cs typeface="Gill Sans" charset="0"/>
                </a:rPr>
                <a:t>freelist</a:t>
              </a:r>
              <a:r>
                <a:rPr lang="en-US" altLang="ko-KR" sz="2000" b="0" dirty="0">
                  <a:latin typeface="Gill Sans" charset="0"/>
                  <a:ea typeface="Gill Sans" charset="0"/>
                  <a:cs typeface="Gill Sans" charset="0"/>
                </a:rPr>
                <a:t> full (“background”)</a:t>
              </a:r>
            </a:p>
          </p:txBody>
        </p:sp>
        <p:sp>
          <p:nvSpPr>
            <p:cNvPr id="28680" name="Arc 6"/>
            <p:cNvSpPr>
              <a:spLocks/>
            </p:cNvSpPr>
            <p:nvPr/>
          </p:nvSpPr>
          <p:spPr bwMode="auto">
            <a:xfrm rot="646489">
              <a:off x="2160" y="1008"/>
              <a:ext cx="336" cy="864"/>
            </a:xfrm>
            <a:custGeom>
              <a:avLst/>
              <a:gdLst>
                <a:gd name="T0" fmla="*/ 211 w 21600"/>
                <a:gd name="T1" fmla="*/ 0 h 29328"/>
                <a:gd name="T2" fmla="*/ 274 w 21600"/>
                <a:gd name="T3" fmla="*/ 864 h 29328"/>
                <a:gd name="T4" fmla="*/ 0 w 21600"/>
                <a:gd name="T5" fmla="*/ 495 h 29328"/>
                <a:gd name="T6" fmla="*/ 0 60000 65536"/>
                <a:gd name="T7" fmla="*/ 0 60000 65536"/>
                <a:gd name="T8" fmla="*/ 0 60000 65536"/>
              </a:gdLst>
              <a:ahLst/>
              <a:cxnLst>
                <a:cxn ang="T6">
                  <a:pos x="T0" y="T1"/>
                </a:cxn>
                <a:cxn ang="T7">
                  <a:pos x="T2" y="T3"/>
                </a:cxn>
                <a:cxn ang="T8">
                  <a:pos x="T4" y="T5"/>
                </a:cxn>
              </a:cxnLst>
              <a:rect l="0" t="0" r="r" b="b"/>
              <a:pathLst>
                <a:path w="21600" h="29328" fill="none" extrusionOk="0">
                  <a:moveTo>
                    <a:pt x="13592" y="-1"/>
                  </a:moveTo>
                  <a:cubicBezTo>
                    <a:pt x="18657" y="4100"/>
                    <a:pt x="21600" y="10269"/>
                    <a:pt x="21600" y="16787"/>
                  </a:cubicBezTo>
                  <a:cubicBezTo>
                    <a:pt x="21600" y="21283"/>
                    <a:pt x="20197" y="25667"/>
                    <a:pt x="17586" y="29327"/>
                  </a:cubicBezTo>
                </a:path>
                <a:path w="21600" h="29328" stroke="0" extrusionOk="0">
                  <a:moveTo>
                    <a:pt x="13592" y="-1"/>
                  </a:moveTo>
                  <a:cubicBezTo>
                    <a:pt x="18657" y="4100"/>
                    <a:pt x="21600" y="10269"/>
                    <a:pt x="21600" y="16787"/>
                  </a:cubicBezTo>
                  <a:cubicBezTo>
                    <a:pt x="21600" y="21283"/>
                    <a:pt x="20197" y="25667"/>
                    <a:pt x="17586" y="29327"/>
                  </a:cubicBezTo>
                  <a:lnTo>
                    <a:pt x="0" y="16787"/>
                  </a:lnTo>
                  <a:lnTo>
                    <a:pt x="13592" y="-1"/>
                  </a:lnTo>
                  <a:close/>
                </a:path>
              </a:pathLst>
            </a:custGeom>
            <a:noFill/>
            <a:ln w="57150">
              <a:solidFill>
                <a:schemeClr val="accent1"/>
              </a:solidFill>
              <a:round/>
              <a:headEn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Gill Sans Light"/>
                <a:cs typeface="Gill Sans Light"/>
              </a:endParaRPr>
            </a:p>
          </p:txBody>
        </p:sp>
        <p:sp>
          <p:nvSpPr>
            <p:cNvPr id="28681" name="Line 10"/>
            <p:cNvSpPr>
              <a:spLocks noChangeShapeType="1"/>
            </p:cNvSpPr>
            <p:nvPr/>
          </p:nvSpPr>
          <p:spPr bwMode="auto">
            <a:xfrm>
              <a:off x="2256" y="864"/>
              <a:ext cx="816" cy="240"/>
            </a:xfrm>
            <a:prstGeom prst="line">
              <a:avLst/>
            </a:prstGeom>
            <a:noFill/>
            <a:ln w="762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grpSp>
          <p:nvGrpSpPr>
            <p:cNvPr id="28682" name="Group 18"/>
            <p:cNvGrpSpPr>
              <a:grpSpLocks/>
            </p:cNvGrpSpPr>
            <p:nvPr/>
          </p:nvGrpSpPr>
          <p:grpSpPr bwMode="auto">
            <a:xfrm>
              <a:off x="3120" y="1056"/>
              <a:ext cx="672" cy="1344"/>
              <a:chOff x="3600" y="1536"/>
              <a:chExt cx="768" cy="1536"/>
            </a:xfrm>
          </p:grpSpPr>
          <p:sp>
            <p:nvSpPr>
              <p:cNvPr id="28688" name="Rectangle 9"/>
              <p:cNvSpPr>
                <a:spLocks noChangeArrowheads="1"/>
              </p:cNvSpPr>
              <p:nvPr/>
            </p:nvSpPr>
            <p:spPr bwMode="auto">
              <a:xfrm>
                <a:off x="3600" y="1536"/>
                <a:ext cx="768" cy="1536"/>
              </a:xfrm>
              <a:prstGeom prst="rect">
                <a:avLst/>
              </a:prstGeom>
              <a:solidFill>
                <a:srgbClr val="53FB25"/>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ko-KR" altLang="en-US" sz="2000">
                  <a:latin typeface="Gill Sans Light"/>
                  <a:ea typeface="굴림" panose="020B0600000101010101" pitchFamily="34" charset="-127"/>
                  <a:cs typeface="Gill Sans Light"/>
                </a:endParaRPr>
              </a:p>
            </p:txBody>
          </p:sp>
          <p:sp>
            <p:nvSpPr>
              <p:cNvPr id="28689" name="Rectangle 11"/>
              <p:cNvSpPr>
                <a:spLocks noChangeArrowheads="1"/>
              </p:cNvSpPr>
              <p:nvPr/>
            </p:nvSpPr>
            <p:spPr bwMode="auto">
              <a:xfrm>
                <a:off x="3600" y="1536"/>
                <a:ext cx="768" cy="192"/>
              </a:xfrm>
              <a:prstGeom prst="rect">
                <a:avLst/>
              </a:prstGeom>
              <a:solidFill>
                <a:schemeClr val="hlink"/>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nSpc>
                    <a:spcPct val="90000"/>
                  </a:lnSpc>
                </a:pPr>
                <a:r>
                  <a:rPr lang="en-US" altLang="ko-KR" sz="2000" b="0">
                    <a:latin typeface="Gill Sans" charset="0"/>
                    <a:ea typeface="Gill Sans" charset="0"/>
                    <a:cs typeface="Gill Sans" charset="0"/>
                  </a:rPr>
                  <a:t>D</a:t>
                </a:r>
              </a:p>
            </p:txBody>
          </p:sp>
          <p:sp>
            <p:nvSpPr>
              <p:cNvPr id="28690" name="Rectangle 12"/>
              <p:cNvSpPr>
                <a:spLocks noChangeArrowheads="1"/>
              </p:cNvSpPr>
              <p:nvPr/>
            </p:nvSpPr>
            <p:spPr bwMode="auto">
              <a:xfrm>
                <a:off x="3600" y="1728"/>
                <a:ext cx="768" cy="192"/>
              </a:xfrm>
              <a:prstGeom prst="rect">
                <a:avLst/>
              </a:prstGeom>
              <a:noFill/>
              <a:ln w="38100" algn="ctr">
                <a:solidFill>
                  <a:schemeClr val="tx1"/>
                </a:solidFill>
                <a:miter lim="800000"/>
                <a:headEnd/>
                <a:tailEn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000">
                  <a:latin typeface="Gill Sans Light"/>
                  <a:cs typeface="Gill Sans Light"/>
                </a:endParaRPr>
              </a:p>
            </p:txBody>
          </p:sp>
          <p:sp>
            <p:nvSpPr>
              <p:cNvPr id="28691" name="Rectangle 13"/>
              <p:cNvSpPr>
                <a:spLocks noChangeArrowheads="1"/>
              </p:cNvSpPr>
              <p:nvPr/>
            </p:nvSpPr>
            <p:spPr bwMode="auto">
              <a:xfrm>
                <a:off x="3600" y="1920"/>
                <a:ext cx="768" cy="192"/>
              </a:xfrm>
              <a:prstGeom prst="rect">
                <a:avLst/>
              </a:prstGeom>
              <a:noFill/>
              <a:ln w="38100" algn="ctr">
                <a:solidFill>
                  <a:schemeClr val="tx1"/>
                </a:solidFill>
                <a:miter lim="800000"/>
                <a:headEnd/>
                <a:tailEn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000">
                  <a:latin typeface="Gill Sans Light"/>
                  <a:cs typeface="Gill Sans Light"/>
                </a:endParaRPr>
              </a:p>
            </p:txBody>
          </p:sp>
          <p:sp>
            <p:nvSpPr>
              <p:cNvPr id="28692" name="Rectangle 14"/>
              <p:cNvSpPr>
                <a:spLocks noChangeArrowheads="1"/>
              </p:cNvSpPr>
              <p:nvPr/>
            </p:nvSpPr>
            <p:spPr bwMode="auto">
              <a:xfrm>
                <a:off x="3600" y="2112"/>
                <a:ext cx="768" cy="192"/>
              </a:xfrm>
              <a:prstGeom prst="rect">
                <a:avLst/>
              </a:prstGeom>
              <a:solidFill>
                <a:schemeClr val="hlink"/>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nSpc>
                    <a:spcPct val="90000"/>
                  </a:lnSpc>
                </a:pPr>
                <a:r>
                  <a:rPr lang="en-US" altLang="ko-KR" sz="2000" b="0">
                    <a:latin typeface="Gill Sans" charset="0"/>
                    <a:ea typeface="Gill Sans" charset="0"/>
                    <a:cs typeface="Gill Sans" charset="0"/>
                  </a:rPr>
                  <a:t>D</a:t>
                </a:r>
              </a:p>
            </p:txBody>
          </p:sp>
          <p:sp>
            <p:nvSpPr>
              <p:cNvPr id="28693" name="Rectangle 15"/>
              <p:cNvSpPr>
                <a:spLocks noChangeArrowheads="1"/>
              </p:cNvSpPr>
              <p:nvPr/>
            </p:nvSpPr>
            <p:spPr bwMode="auto">
              <a:xfrm>
                <a:off x="3600" y="2304"/>
                <a:ext cx="768" cy="192"/>
              </a:xfrm>
              <a:prstGeom prst="rect">
                <a:avLst/>
              </a:prstGeom>
              <a:noFill/>
              <a:ln w="38100" algn="ctr">
                <a:solidFill>
                  <a:schemeClr val="tx1"/>
                </a:solidFill>
                <a:miter lim="800000"/>
                <a:headEnd/>
                <a:tailEn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000">
                  <a:latin typeface="Gill Sans Light"/>
                  <a:cs typeface="Gill Sans Light"/>
                </a:endParaRPr>
              </a:p>
            </p:txBody>
          </p:sp>
          <p:sp>
            <p:nvSpPr>
              <p:cNvPr id="28694" name="Rectangle 16"/>
              <p:cNvSpPr>
                <a:spLocks noChangeArrowheads="1"/>
              </p:cNvSpPr>
              <p:nvPr/>
            </p:nvSpPr>
            <p:spPr bwMode="auto">
              <a:xfrm>
                <a:off x="3600" y="2496"/>
                <a:ext cx="768" cy="192"/>
              </a:xfrm>
              <a:prstGeom prst="rect">
                <a:avLst/>
              </a:prstGeom>
              <a:solidFill>
                <a:srgbClr val="53FB25"/>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ko-KR" altLang="en-US" sz="2000">
                  <a:latin typeface="Gill Sans Light"/>
                  <a:ea typeface="굴림" panose="020B0600000101010101" pitchFamily="34" charset="-127"/>
                  <a:cs typeface="Gill Sans Light"/>
                </a:endParaRPr>
              </a:p>
            </p:txBody>
          </p:sp>
          <p:sp>
            <p:nvSpPr>
              <p:cNvPr id="28695" name="Rectangle 17"/>
              <p:cNvSpPr>
                <a:spLocks noChangeArrowheads="1"/>
              </p:cNvSpPr>
              <p:nvPr/>
            </p:nvSpPr>
            <p:spPr bwMode="auto">
              <a:xfrm>
                <a:off x="3600" y="2688"/>
                <a:ext cx="768" cy="192"/>
              </a:xfrm>
              <a:prstGeom prst="rect">
                <a:avLst/>
              </a:prstGeom>
              <a:noFill/>
              <a:ln w="38100" algn="ctr">
                <a:solidFill>
                  <a:schemeClr val="tx1"/>
                </a:solidFill>
                <a:miter lim="800000"/>
                <a:headEnd/>
                <a:tailEn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000">
                  <a:latin typeface="Gill Sans Light"/>
                  <a:cs typeface="Gill Sans Light"/>
                </a:endParaRPr>
              </a:p>
            </p:txBody>
          </p:sp>
        </p:grpSp>
        <p:sp>
          <p:nvSpPr>
            <p:cNvPr id="28683" name="Line 19"/>
            <p:cNvSpPr>
              <a:spLocks noChangeShapeType="1"/>
            </p:cNvSpPr>
            <p:nvPr/>
          </p:nvSpPr>
          <p:spPr bwMode="auto">
            <a:xfrm flipV="1">
              <a:off x="3792" y="2289"/>
              <a:ext cx="622" cy="15"/>
            </a:xfrm>
            <a:prstGeom prst="line">
              <a:avLst/>
            </a:prstGeom>
            <a:noFill/>
            <a:ln w="762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28684" name="Line 200"/>
            <p:cNvSpPr>
              <a:spLocks noChangeShapeType="1"/>
            </p:cNvSpPr>
            <p:nvPr/>
          </p:nvSpPr>
          <p:spPr bwMode="auto">
            <a:xfrm>
              <a:off x="3792" y="1104"/>
              <a:ext cx="826" cy="301"/>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28685" name="Line 201"/>
            <p:cNvSpPr>
              <a:spLocks noChangeShapeType="1"/>
            </p:cNvSpPr>
            <p:nvPr/>
          </p:nvSpPr>
          <p:spPr bwMode="auto">
            <a:xfrm>
              <a:off x="3792" y="1632"/>
              <a:ext cx="826" cy="8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28686" name="Text Box 202"/>
            <p:cNvSpPr txBox="1">
              <a:spLocks noChangeArrowheads="1"/>
            </p:cNvSpPr>
            <p:nvPr/>
          </p:nvSpPr>
          <p:spPr bwMode="auto">
            <a:xfrm>
              <a:off x="4415" y="2033"/>
              <a:ext cx="1233" cy="474"/>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dirty="0">
                  <a:latin typeface="Gill Sans" charset="0"/>
                  <a:ea typeface="Gill Sans" charset="0"/>
                  <a:cs typeface="Gill Sans" charset="0"/>
                </a:rPr>
                <a:t>Free Pages</a:t>
              </a:r>
            </a:p>
            <a:p>
              <a:r>
                <a:rPr lang="en-US" altLang="ko-KR" sz="2000" b="0" dirty="0">
                  <a:latin typeface="Gill Sans" charset="0"/>
                  <a:ea typeface="Gill Sans" charset="0"/>
                  <a:cs typeface="Gill Sans" charset="0"/>
                </a:rPr>
                <a:t>For Processes</a:t>
              </a:r>
            </a:p>
          </p:txBody>
        </p:sp>
        <p:pic>
          <p:nvPicPr>
            <p:cNvPr id="28687" name="Picture 199"/>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99" y="1094"/>
              <a:ext cx="1092" cy="1092"/>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7399206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36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36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936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360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93607">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9360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936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360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777B51B-FBC2-D14C-BF58-CB967D3AC381}"/>
              </a:ext>
            </a:extLst>
          </p:cNvPr>
          <p:cNvSpPr/>
          <p:nvPr/>
        </p:nvSpPr>
        <p:spPr bwMode="auto">
          <a:xfrm>
            <a:off x="0" y="0"/>
            <a:ext cx="12192000" cy="6858000"/>
          </a:xfrm>
          <a:prstGeom prst="rect">
            <a:avLst/>
          </a:prstGeom>
          <a:solidFill>
            <a:schemeClr val="tx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spTree>
    <p:extLst>
      <p:ext uri="{BB962C8B-B14F-4D97-AF65-F5344CB8AC3E}">
        <p14:creationId xmlns:p14="http://schemas.microsoft.com/office/powerpoint/2010/main" val="104372937"/>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6700" y="838200"/>
            <a:ext cx="11658600" cy="5486400"/>
          </a:xfrm>
        </p:spPr>
        <p:txBody>
          <a:bodyPr>
            <a:normAutofit/>
          </a:bodyPr>
          <a:lstStyle/>
          <a:p>
            <a:r>
              <a:rPr lang="en-US" dirty="0"/>
              <a:t>When evicting a page frame, how to know which PTEs to invalidate?</a:t>
            </a:r>
          </a:p>
          <a:p>
            <a:pPr lvl="1"/>
            <a:r>
              <a:rPr lang="en-US" dirty="0"/>
              <a:t>Hard in the presence of shared pages (forked processes, shared memory, …)</a:t>
            </a:r>
          </a:p>
          <a:p>
            <a:r>
              <a:rPr lang="en-US" dirty="0"/>
              <a:t>Reverse mapping mechanism must be very fast</a:t>
            </a:r>
          </a:p>
          <a:p>
            <a:pPr lvl="1"/>
            <a:r>
              <a:rPr lang="en-US" dirty="0"/>
              <a:t>Must track down all page tables pointing at given page frame when freeing a page</a:t>
            </a:r>
          </a:p>
          <a:p>
            <a:pPr lvl="1"/>
            <a:r>
              <a:rPr lang="en-US" dirty="0"/>
              <a:t>Must track down all PTEs when seeing if pages “active”</a:t>
            </a:r>
          </a:p>
          <a:p>
            <a:r>
              <a:rPr lang="en-US" dirty="0"/>
              <a:t>Implementation options:</a:t>
            </a:r>
          </a:p>
          <a:p>
            <a:pPr lvl="1"/>
            <a:r>
              <a:rPr lang="en-US" dirty="0"/>
              <a:t>For every page descriptor, keep linked list of page table entries that point to it</a:t>
            </a:r>
          </a:p>
          <a:p>
            <a:pPr lvl="2"/>
            <a:r>
              <a:rPr lang="en-US" dirty="0"/>
              <a:t>Management nightmare – expensive</a:t>
            </a:r>
          </a:p>
          <a:p>
            <a:pPr lvl="1"/>
            <a:r>
              <a:rPr lang="en-US" dirty="0"/>
              <a:t>Linux: Object-based reverse mapping</a:t>
            </a:r>
          </a:p>
          <a:p>
            <a:pPr lvl="2"/>
            <a:r>
              <a:rPr lang="en-US" dirty="0"/>
              <a:t>Link together memory region descriptors instead (much coarser granularity)</a:t>
            </a:r>
          </a:p>
          <a:p>
            <a:pPr lvl="1"/>
            <a:endParaRPr lang="en-US" dirty="0"/>
          </a:p>
        </p:txBody>
      </p:sp>
      <p:sp>
        <p:nvSpPr>
          <p:cNvPr id="4" name="Title 3"/>
          <p:cNvSpPr>
            <a:spLocks noGrp="1"/>
          </p:cNvSpPr>
          <p:nvPr>
            <p:ph type="title"/>
          </p:nvPr>
        </p:nvSpPr>
        <p:spPr>
          <a:xfrm>
            <a:off x="914400" y="152400"/>
            <a:ext cx="10363200" cy="533400"/>
          </a:xfrm>
        </p:spPr>
        <p:txBody>
          <a:bodyPr/>
          <a:lstStyle/>
          <a:p>
            <a:r>
              <a:rPr lang="en-US" dirty="0"/>
              <a:t>Reverse Page Mapping (Sometimes called “</a:t>
            </a:r>
            <a:r>
              <a:rPr lang="en-US" dirty="0" err="1"/>
              <a:t>Coremap</a:t>
            </a:r>
            <a:r>
              <a:rPr lang="en-US" dirty="0"/>
              <a:t>”)</a:t>
            </a:r>
          </a:p>
        </p:txBody>
      </p:sp>
    </p:spTree>
    <p:extLst>
      <p:ext uri="{BB962C8B-B14F-4D97-AF65-F5344CB8AC3E}">
        <p14:creationId xmlns:p14="http://schemas.microsoft.com/office/powerpoint/2010/main" val="42273092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981200" y="152400"/>
            <a:ext cx="8229600" cy="533400"/>
          </a:xfrm>
        </p:spPr>
        <p:txBody>
          <a:bodyPr/>
          <a:lstStyle/>
          <a:p>
            <a:r>
              <a:rPr lang="en-US" altLang="ko-KR">
                <a:ea typeface="굴림" panose="020B0600000101010101" pitchFamily="34" charset="-127"/>
              </a:rPr>
              <a:t>Allocation of Page Frames (Memory Pages)</a:t>
            </a:r>
          </a:p>
        </p:txBody>
      </p:sp>
      <p:sp>
        <p:nvSpPr>
          <p:cNvPr id="817155" name="Rectangle 3"/>
          <p:cNvSpPr>
            <a:spLocks noGrp="1" noChangeArrowheads="1"/>
          </p:cNvSpPr>
          <p:nvPr>
            <p:ph type="body" idx="1"/>
          </p:nvPr>
        </p:nvSpPr>
        <p:spPr>
          <a:xfrm>
            <a:off x="557212" y="838200"/>
            <a:ext cx="11101388" cy="5867400"/>
          </a:xfrm>
        </p:spPr>
        <p:txBody>
          <a:bodyPr>
            <a:normAutofit/>
          </a:bodyPr>
          <a:lstStyle/>
          <a:p>
            <a:pPr>
              <a:lnSpc>
                <a:spcPct val="80000"/>
              </a:lnSpc>
              <a:spcBef>
                <a:spcPct val="15000"/>
              </a:spcBef>
            </a:pPr>
            <a:r>
              <a:rPr lang="en-US" altLang="ko-KR" dirty="0">
                <a:ea typeface="굴림" panose="020B0600000101010101" pitchFamily="34" charset="-127"/>
              </a:rPr>
              <a:t>How do we allocate memory among different processes?</a:t>
            </a:r>
          </a:p>
          <a:p>
            <a:pPr lvl="1">
              <a:lnSpc>
                <a:spcPct val="80000"/>
              </a:lnSpc>
              <a:spcBef>
                <a:spcPct val="15000"/>
              </a:spcBef>
            </a:pPr>
            <a:r>
              <a:rPr lang="en-US" altLang="ko-KR" sz="2000" dirty="0">
                <a:ea typeface="굴림" panose="020B0600000101010101" pitchFamily="34" charset="-127"/>
              </a:rPr>
              <a:t>Does every process get the same fraction of memory?  Different fractions?</a:t>
            </a:r>
          </a:p>
          <a:p>
            <a:pPr lvl="1">
              <a:lnSpc>
                <a:spcPct val="80000"/>
              </a:lnSpc>
              <a:spcBef>
                <a:spcPct val="15000"/>
              </a:spcBef>
            </a:pPr>
            <a:r>
              <a:rPr lang="en-US" altLang="ko-KR" sz="2000" dirty="0">
                <a:ea typeface="굴림" panose="020B0600000101010101" pitchFamily="34" charset="-127"/>
              </a:rPr>
              <a:t>Should we completely swap some processes out of memory?</a:t>
            </a:r>
          </a:p>
          <a:p>
            <a:pPr>
              <a:lnSpc>
                <a:spcPct val="80000"/>
              </a:lnSpc>
              <a:spcBef>
                <a:spcPct val="15000"/>
              </a:spcBef>
            </a:pPr>
            <a:r>
              <a:rPr lang="en-US" altLang="ko-KR" dirty="0">
                <a:ea typeface="굴림" panose="020B0600000101010101" pitchFamily="34" charset="-127"/>
              </a:rPr>
              <a:t>Each process needs </a:t>
            </a:r>
            <a:r>
              <a:rPr lang="en-US" altLang="ko-KR" i="1" dirty="0">
                <a:ea typeface="굴림" panose="020B0600000101010101" pitchFamily="34" charset="-127"/>
              </a:rPr>
              <a:t>minimum</a:t>
            </a:r>
            <a:r>
              <a:rPr lang="en-US" altLang="ko-KR" dirty="0">
                <a:ea typeface="굴림" panose="020B0600000101010101" pitchFamily="34" charset="-127"/>
              </a:rPr>
              <a:t> number of pages</a:t>
            </a:r>
          </a:p>
          <a:p>
            <a:pPr lvl="1">
              <a:lnSpc>
                <a:spcPct val="80000"/>
              </a:lnSpc>
              <a:spcBef>
                <a:spcPct val="15000"/>
              </a:spcBef>
            </a:pPr>
            <a:r>
              <a:rPr lang="en-US" altLang="ko-KR" sz="2000" dirty="0">
                <a:ea typeface="굴림" panose="020B0600000101010101" pitchFamily="34" charset="-127"/>
              </a:rPr>
              <a:t>Want to make sure that all processes </a:t>
            </a:r>
            <a:r>
              <a:rPr lang="en-US" altLang="ko-KR" sz="2000" dirty="0">
                <a:solidFill>
                  <a:schemeClr val="hlink"/>
                </a:solidFill>
                <a:ea typeface="굴림" panose="020B0600000101010101" pitchFamily="34" charset="-127"/>
              </a:rPr>
              <a:t>that are loaded into memory</a:t>
            </a:r>
            <a:r>
              <a:rPr lang="en-US" altLang="ko-KR" sz="2000" dirty="0">
                <a:ea typeface="굴림" panose="020B0600000101010101" pitchFamily="34" charset="-127"/>
              </a:rPr>
              <a:t> can make forward progress</a:t>
            </a:r>
          </a:p>
          <a:p>
            <a:pPr lvl="1">
              <a:lnSpc>
                <a:spcPct val="80000"/>
              </a:lnSpc>
              <a:spcBef>
                <a:spcPct val="15000"/>
              </a:spcBef>
            </a:pPr>
            <a:r>
              <a:rPr lang="en-US" altLang="ko-KR" sz="2000" dirty="0">
                <a:ea typeface="굴림" panose="020B0600000101010101" pitchFamily="34" charset="-127"/>
              </a:rPr>
              <a:t>Example:  IBM 370 – 6 pages to handle SS MOVE instruction:</a:t>
            </a:r>
          </a:p>
          <a:p>
            <a:pPr lvl="2">
              <a:lnSpc>
                <a:spcPct val="80000"/>
              </a:lnSpc>
              <a:spcBef>
                <a:spcPct val="15000"/>
              </a:spcBef>
            </a:pPr>
            <a:r>
              <a:rPr lang="en-US" altLang="ko-KR" dirty="0">
                <a:ea typeface="굴림" panose="020B0600000101010101" pitchFamily="34" charset="-127"/>
              </a:rPr>
              <a:t>instruction is 6 bytes, might span 2 pages</a:t>
            </a:r>
          </a:p>
          <a:p>
            <a:pPr lvl="2">
              <a:lnSpc>
                <a:spcPct val="80000"/>
              </a:lnSpc>
              <a:spcBef>
                <a:spcPct val="15000"/>
              </a:spcBef>
            </a:pPr>
            <a:r>
              <a:rPr lang="en-US" altLang="ko-KR" dirty="0">
                <a:ea typeface="굴림" panose="020B0600000101010101" pitchFamily="34" charset="-127"/>
              </a:rPr>
              <a:t>2 pages to handle </a:t>
            </a:r>
            <a:r>
              <a:rPr lang="en-US" altLang="ko-KR" i="1" dirty="0">
                <a:ea typeface="굴림" panose="020B0600000101010101" pitchFamily="34" charset="-127"/>
              </a:rPr>
              <a:t>from</a:t>
            </a:r>
          </a:p>
          <a:p>
            <a:pPr lvl="2">
              <a:lnSpc>
                <a:spcPct val="80000"/>
              </a:lnSpc>
              <a:spcBef>
                <a:spcPct val="15000"/>
              </a:spcBef>
            </a:pPr>
            <a:r>
              <a:rPr lang="en-US" altLang="ko-KR" dirty="0">
                <a:ea typeface="굴림" panose="020B0600000101010101" pitchFamily="34" charset="-127"/>
              </a:rPr>
              <a:t>2 pages to handle </a:t>
            </a:r>
            <a:r>
              <a:rPr lang="en-US" altLang="ko-KR" i="1" dirty="0">
                <a:ea typeface="굴림" panose="020B0600000101010101" pitchFamily="34" charset="-127"/>
              </a:rPr>
              <a:t>to</a:t>
            </a:r>
          </a:p>
          <a:p>
            <a:r>
              <a:rPr lang="en-US" altLang="ko-KR" dirty="0">
                <a:ea typeface="굴림" panose="020B0600000101010101" pitchFamily="34" charset="-127"/>
              </a:rPr>
              <a:t>Possible Replacement Scopes:</a:t>
            </a:r>
          </a:p>
          <a:p>
            <a:pPr lvl="1"/>
            <a:r>
              <a:rPr lang="en-US" altLang="ko-KR" sz="2000" dirty="0">
                <a:solidFill>
                  <a:schemeClr val="hlink"/>
                </a:solidFill>
                <a:ea typeface="굴림" panose="020B0600000101010101" pitchFamily="34" charset="-127"/>
              </a:rPr>
              <a:t>Global replacement</a:t>
            </a:r>
            <a:r>
              <a:rPr lang="en-US" altLang="ko-KR" sz="2000" dirty="0">
                <a:ea typeface="굴림" panose="020B0600000101010101" pitchFamily="34" charset="-127"/>
              </a:rPr>
              <a:t> – process selects replacement frame from set of all frames; </a:t>
            </a:r>
            <a:br>
              <a:rPr lang="en-US" altLang="ko-KR" sz="2000" dirty="0">
                <a:ea typeface="굴림" panose="020B0600000101010101" pitchFamily="34" charset="-127"/>
              </a:rPr>
            </a:br>
            <a:r>
              <a:rPr lang="en-US" altLang="ko-KR" sz="2000" dirty="0">
                <a:ea typeface="굴림" panose="020B0600000101010101" pitchFamily="34" charset="-127"/>
              </a:rPr>
              <a:t>one process can take a frame from another</a:t>
            </a:r>
          </a:p>
          <a:p>
            <a:pPr lvl="1"/>
            <a:r>
              <a:rPr lang="en-US" altLang="ko-KR" sz="2000" dirty="0">
                <a:solidFill>
                  <a:schemeClr val="hlink"/>
                </a:solidFill>
                <a:ea typeface="굴림" panose="020B0600000101010101" pitchFamily="34" charset="-127"/>
              </a:rPr>
              <a:t>Local replacement</a:t>
            </a:r>
            <a:r>
              <a:rPr lang="en-US" altLang="ko-KR" sz="2000" dirty="0">
                <a:ea typeface="굴림" panose="020B0600000101010101" pitchFamily="34" charset="-127"/>
              </a:rPr>
              <a:t> – each process selects from only its own set of allocated frames</a:t>
            </a:r>
          </a:p>
        </p:txBody>
      </p:sp>
    </p:spTree>
    <p:extLst>
      <p:ext uri="{BB962C8B-B14F-4D97-AF65-F5344CB8AC3E}">
        <p14:creationId xmlns:p14="http://schemas.microsoft.com/office/powerpoint/2010/main" val="6325186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71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71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71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715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715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17155">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17155">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17155">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17155">
                                            <p:txEl>
                                              <p:pRg st="8" end="8"/>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17155">
                                            <p:txEl>
                                              <p:pRg st="9" end="9"/>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17155">
                                            <p:txEl>
                                              <p:pRg st="10" end="10"/>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1715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7155"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16"/>
          <p:cNvSpPr>
            <a:spLocks noGrp="1" noChangeArrowheads="1"/>
          </p:cNvSpPr>
          <p:nvPr>
            <p:ph type="title"/>
          </p:nvPr>
        </p:nvSpPr>
        <p:spPr/>
        <p:txBody>
          <a:bodyPr/>
          <a:lstStyle/>
          <a:p>
            <a:r>
              <a:rPr lang="en-US" altLang="ko-KR">
                <a:ea typeface="굴림" panose="020B0600000101010101" pitchFamily="34" charset="-127"/>
              </a:rPr>
              <a:t>Fixed/Priority Allocation</a:t>
            </a:r>
          </a:p>
        </p:txBody>
      </p:sp>
      <mc:AlternateContent xmlns:mc="http://schemas.openxmlformats.org/markup-compatibility/2006" xmlns:a14="http://schemas.microsoft.com/office/drawing/2010/main">
        <mc:Choice Requires="a14">
          <p:sp>
            <p:nvSpPr>
              <p:cNvPr id="818193" name="Rectangle 17"/>
              <p:cNvSpPr>
                <a:spLocks noGrp="1" noChangeArrowheads="1"/>
              </p:cNvSpPr>
              <p:nvPr>
                <p:ph type="body" idx="1"/>
              </p:nvPr>
            </p:nvSpPr>
            <p:spPr>
              <a:xfrm>
                <a:off x="304800" y="685800"/>
                <a:ext cx="11582400" cy="6172200"/>
              </a:xfrm>
            </p:spPr>
            <p:txBody>
              <a:bodyPr>
                <a:normAutofit/>
              </a:bodyPr>
              <a:lstStyle/>
              <a:p>
                <a:pPr>
                  <a:lnSpc>
                    <a:spcPct val="80000"/>
                  </a:lnSpc>
                  <a:spcBef>
                    <a:spcPct val="10000"/>
                  </a:spcBef>
                </a:pPr>
                <a:r>
                  <a:rPr lang="en-US" altLang="ko-KR" dirty="0">
                    <a:solidFill>
                      <a:schemeClr val="hlink"/>
                    </a:solidFill>
                    <a:ea typeface="굴림" panose="020B0600000101010101" pitchFamily="34" charset="-127"/>
                  </a:rPr>
                  <a:t>Equal allocation</a:t>
                </a:r>
                <a:r>
                  <a:rPr lang="en-US" altLang="ko-KR" dirty="0">
                    <a:ea typeface="굴림" panose="020B0600000101010101" pitchFamily="34" charset="-127"/>
                  </a:rPr>
                  <a:t> (Fixed Scheme): </a:t>
                </a:r>
              </a:p>
              <a:p>
                <a:pPr lvl="1">
                  <a:lnSpc>
                    <a:spcPct val="80000"/>
                  </a:lnSpc>
                  <a:spcBef>
                    <a:spcPct val="10000"/>
                  </a:spcBef>
                </a:pPr>
                <a:r>
                  <a:rPr lang="en-US" altLang="ko-KR" sz="2000" dirty="0">
                    <a:ea typeface="굴림" panose="020B0600000101010101" pitchFamily="34" charset="-127"/>
                  </a:rPr>
                  <a:t>Every process gets same amount of memory</a:t>
                </a:r>
              </a:p>
              <a:p>
                <a:pPr lvl="1">
                  <a:lnSpc>
                    <a:spcPct val="80000"/>
                  </a:lnSpc>
                  <a:spcBef>
                    <a:spcPct val="10000"/>
                  </a:spcBef>
                </a:pPr>
                <a:r>
                  <a:rPr lang="en-US" altLang="ko-KR" sz="2000" dirty="0">
                    <a:ea typeface="굴림" panose="020B0600000101010101" pitchFamily="34" charset="-127"/>
                  </a:rPr>
                  <a:t>Example: 100 frames, 5 processes</a:t>
                </a:r>
                <a:r>
                  <a:rPr lang="en-US" altLang="ko-KR" sz="2000" dirty="0">
                    <a:ea typeface="굴림" panose="020B0600000101010101" pitchFamily="34" charset="-127"/>
                    <a:sym typeface="Symbol" panose="05050102010706020507" pitchFamily="18" charset="2"/>
                  </a:rPr>
                  <a:t>  </a:t>
                </a:r>
                <a:r>
                  <a:rPr lang="en-US" altLang="ko-KR" sz="2000" dirty="0">
                    <a:ea typeface="굴림" panose="020B0600000101010101" pitchFamily="34" charset="-127"/>
                  </a:rPr>
                  <a:t>process gets 20 frames</a:t>
                </a:r>
              </a:p>
              <a:p>
                <a:pPr>
                  <a:lnSpc>
                    <a:spcPct val="80000"/>
                  </a:lnSpc>
                  <a:spcBef>
                    <a:spcPct val="10000"/>
                  </a:spcBef>
                </a:pPr>
                <a:r>
                  <a:rPr lang="en-US" altLang="ko-KR" dirty="0">
                    <a:solidFill>
                      <a:schemeClr val="hlink"/>
                    </a:solidFill>
                    <a:ea typeface="굴림" panose="020B0600000101010101" pitchFamily="34" charset="-127"/>
                  </a:rPr>
                  <a:t>Proportional allocation</a:t>
                </a:r>
                <a:r>
                  <a:rPr lang="en-US" altLang="ko-KR" dirty="0">
                    <a:ea typeface="굴림" panose="020B0600000101010101" pitchFamily="34" charset="-127"/>
                  </a:rPr>
                  <a:t> (Fixed Scheme)</a:t>
                </a:r>
              </a:p>
              <a:p>
                <a:pPr lvl="1">
                  <a:lnSpc>
                    <a:spcPct val="80000"/>
                  </a:lnSpc>
                  <a:spcBef>
                    <a:spcPct val="10000"/>
                  </a:spcBef>
                </a:pPr>
                <a:r>
                  <a:rPr lang="en-US" altLang="ko-KR" sz="2000" dirty="0">
                    <a:ea typeface="굴림" panose="020B0600000101010101" pitchFamily="34" charset="-127"/>
                  </a:rPr>
                  <a:t>Allocate according to the size of process</a:t>
                </a:r>
              </a:p>
              <a:p>
                <a:pPr lvl="1">
                  <a:lnSpc>
                    <a:spcPct val="80000"/>
                  </a:lnSpc>
                  <a:spcBef>
                    <a:spcPct val="10000"/>
                  </a:spcBef>
                </a:pPr>
                <a:r>
                  <a:rPr lang="en-US" altLang="ko-KR" sz="2000" dirty="0">
                    <a:ea typeface="굴림" panose="020B0600000101010101" pitchFamily="34" charset="-127"/>
                  </a:rPr>
                  <a:t>Computation proceeds as follows:</a:t>
                </a:r>
              </a:p>
              <a:p>
                <a:pPr lvl="1">
                  <a:lnSpc>
                    <a:spcPct val="80000"/>
                  </a:lnSpc>
                  <a:spcBef>
                    <a:spcPct val="10000"/>
                  </a:spcBef>
                  <a:buFontTx/>
                  <a:buNone/>
                </a:pPr>
                <a:r>
                  <a:rPr lang="en-US" altLang="ko-KR" sz="2000" i="1" dirty="0">
                    <a:ea typeface="굴림" panose="020B0600000101010101" pitchFamily="34" charset="-127"/>
                  </a:rPr>
                  <a:t>		</a:t>
                </a:r>
                <a14:m>
                  <m:oMath xmlns:m="http://schemas.openxmlformats.org/officeDocument/2006/math">
                    <m:sSub>
                      <m:sSubPr>
                        <m:ctrlPr>
                          <a:rPr lang="en-US" altLang="ko-KR" sz="2000" i="1" dirty="0">
                            <a:latin typeface="Cambria Math" panose="02040503050406030204" pitchFamily="18" charset="0"/>
                            <a:ea typeface="굴림" panose="020B0600000101010101" pitchFamily="34" charset="-127"/>
                          </a:rPr>
                        </m:ctrlPr>
                      </m:sSubPr>
                      <m:e>
                        <m:r>
                          <a:rPr lang="en-US" altLang="ko-KR" sz="2000" i="1" dirty="0">
                            <a:latin typeface="Cambria Math" panose="02040503050406030204" pitchFamily="18" charset="0"/>
                            <a:ea typeface="굴림" panose="020B0600000101010101" pitchFamily="34" charset="-127"/>
                          </a:rPr>
                          <m:t>𝑠</m:t>
                        </m:r>
                      </m:e>
                      <m:sub>
                        <m:r>
                          <a:rPr lang="en-US" altLang="ko-KR" sz="2000" i="1" dirty="0">
                            <a:latin typeface="Cambria Math" panose="02040503050406030204" pitchFamily="18" charset="0"/>
                            <a:ea typeface="굴림" panose="020B0600000101010101" pitchFamily="34" charset="-127"/>
                          </a:rPr>
                          <m:t>𝑖</m:t>
                        </m:r>
                      </m:sub>
                    </m:sSub>
                  </m:oMath>
                </a14:m>
                <a:r>
                  <a:rPr lang="en-US" altLang="ko-KR" sz="2000" dirty="0">
                    <a:ea typeface="굴림" panose="020B0600000101010101" pitchFamily="34" charset="-127"/>
                  </a:rPr>
                  <a:t> = size of process </a:t>
                </a:r>
                <a14:m>
                  <m:oMath xmlns:m="http://schemas.openxmlformats.org/officeDocument/2006/math">
                    <m:sSub>
                      <m:sSubPr>
                        <m:ctrlPr>
                          <a:rPr lang="en-US" altLang="ko-KR" sz="2000" i="1" dirty="0">
                            <a:latin typeface="Cambria Math" panose="02040503050406030204" pitchFamily="18" charset="0"/>
                            <a:ea typeface="굴림" panose="020B0600000101010101" pitchFamily="34" charset="-127"/>
                          </a:rPr>
                        </m:ctrlPr>
                      </m:sSubPr>
                      <m:e>
                        <m:r>
                          <a:rPr lang="en-US" altLang="ko-KR" sz="2000" i="1" dirty="0">
                            <a:latin typeface="Cambria Math" panose="02040503050406030204" pitchFamily="18" charset="0"/>
                            <a:ea typeface="굴림" panose="020B0600000101010101" pitchFamily="34" charset="-127"/>
                          </a:rPr>
                          <m:t>𝑝</m:t>
                        </m:r>
                      </m:e>
                      <m:sub>
                        <m:r>
                          <a:rPr lang="en-US" altLang="ko-KR" sz="2000" i="1" dirty="0">
                            <a:latin typeface="Cambria Math" panose="02040503050406030204" pitchFamily="18" charset="0"/>
                            <a:ea typeface="굴림" panose="020B0600000101010101" pitchFamily="34" charset="-127"/>
                          </a:rPr>
                          <m:t>𝑖</m:t>
                        </m:r>
                      </m:sub>
                    </m:sSub>
                  </m:oMath>
                </a14:m>
                <a:r>
                  <a:rPr lang="en-US" altLang="ko-KR" sz="2000" dirty="0">
                    <a:ea typeface="굴림" panose="020B0600000101010101" pitchFamily="34" charset="-127"/>
                  </a:rPr>
                  <a:t> and </a:t>
                </a:r>
                <a14:m>
                  <m:oMath xmlns:m="http://schemas.openxmlformats.org/officeDocument/2006/math">
                    <m:r>
                      <m:rPr>
                        <m:sty m:val="p"/>
                      </m:rPr>
                      <a:rPr lang="en-US" altLang="ko-KR" sz="2000">
                        <a:latin typeface="Cambria Math" panose="02040503050406030204" pitchFamily="18" charset="0"/>
                        <a:ea typeface="굴림" panose="020B0600000101010101" pitchFamily="34" charset="-127"/>
                      </a:rPr>
                      <m:t>S</m:t>
                    </m:r>
                    <m:r>
                      <a:rPr lang="en-US" altLang="ko-KR" sz="2000">
                        <a:latin typeface="Cambria Math" panose="02040503050406030204" pitchFamily="18" charset="0"/>
                        <a:ea typeface="굴림" panose="020B0600000101010101" pitchFamily="34" charset="-127"/>
                      </a:rPr>
                      <m:t>=</m:t>
                    </m:r>
                    <m:nary>
                      <m:naryPr>
                        <m:chr m:val="∑"/>
                        <m:subHide m:val="on"/>
                        <m:supHide m:val="on"/>
                        <m:ctrlPr>
                          <a:rPr lang="en-US" altLang="ko-KR" sz="2000" i="1">
                            <a:latin typeface="Cambria Math" panose="02040503050406030204" pitchFamily="18" charset="0"/>
                            <a:ea typeface="굴림" panose="020B0600000101010101" pitchFamily="34" charset="-127"/>
                          </a:rPr>
                        </m:ctrlPr>
                      </m:naryPr>
                      <m:sub/>
                      <m:sup/>
                      <m:e>
                        <m:sSub>
                          <m:sSubPr>
                            <m:ctrlPr>
                              <a:rPr lang="en-US" altLang="ko-KR" sz="2000" i="1">
                                <a:latin typeface="Cambria Math" panose="02040503050406030204" pitchFamily="18" charset="0"/>
                                <a:ea typeface="굴림" panose="020B0600000101010101" pitchFamily="34" charset="-127"/>
                              </a:rPr>
                            </m:ctrlPr>
                          </m:sSubPr>
                          <m:e>
                            <m:r>
                              <a:rPr lang="en-US" altLang="ko-KR" sz="2000" i="1">
                                <a:latin typeface="Cambria Math" panose="02040503050406030204" pitchFamily="18" charset="0"/>
                                <a:ea typeface="굴림" panose="020B0600000101010101" pitchFamily="34" charset="-127"/>
                              </a:rPr>
                              <m:t>𝑠</m:t>
                            </m:r>
                          </m:e>
                          <m:sub>
                            <m:r>
                              <a:rPr lang="en-US" altLang="ko-KR" sz="2000" i="1">
                                <a:latin typeface="Cambria Math" panose="02040503050406030204" pitchFamily="18" charset="0"/>
                                <a:ea typeface="굴림" panose="020B0600000101010101" pitchFamily="34" charset="-127"/>
                              </a:rPr>
                              <m:t>𝑖</m:t>
                            </m:r>
                          </m:sub>
                        </m:sSub>
                      </m:e>
                    </m:nary>
                  </m:oMath>
                </a14:m>
                <a:endParaRPr lang="en-US" altLang="ko-KR" sz="2000" dirty="0">
                  <a:ea typeface="굴림" panose="020B0600000101010101" pitchFamily="34" charset="-127"/>
                </a:endParaRPr>
              </a:p>
              <a:p>
                <a:pPr lvl="1">
                  <a:lnSpc>
                    <a:spcPct val="80000"/>
                  </a:lnSpc>
                  <a:spcBef>
                    <a:spcPct val="10000"/>
                  </a:spcBef>
                  <a:buFontTx/>
                  <a:buNone/>
                </a:pPr>
                <a:r>
                  <a:rPr lang="en-US" altLang="ko-KR" sz="2000" dirty="0">
                    <a:ea typeface="굴림" panose="020B0600000101010101" pitchFamily="34" charset="-127"/>
                  </a:rPr>
                  <a:t>		</a:t>
                </a:r>
                <a14:m>
                  <m:oMath xmlns:m="http://schemas.openxmlformats.org/officeDocument/2006/math">
                    <m:r>
                      <a:rPr lang="en-US" altLang="ko-KR" sz="2000" i="1" dirty="0">
                        <a:latin typeface="Cambria Math" panose="02040503050406030204" pitchFamily="18" charset="0"/>
                        <a:ea typeface="굴림" panose="020B0600000101010101" pitchFamily="34" charset="-127"/>
                      </a:rPr>
                      <m:t>𝑚</m:t>
                    </m:r>
                  </m:oMath>
                </a14:m>
                <a:r>
                  <a:rPr lang="en-US" altLang="ko-KR" sz="2000" dirty="0">
                    <a:ea typeface="굴림" panose="020B0600000101010101" pitchFamily="34" charset="-127"/>
                  </a:rPr>
                  <a:t> = total number of physical frames in the system</a:t>
                </a:r>
              </a:p>
              <a:p>
                <a:pPr lvl="1">
                  <a:lnSpc>
                    <a:spcPct val="80000"/>
                  </a:lnSpc>
                  <a:spcBef>
                    <a:spcPct val="10000"/>
                  </a:spcBef>
                  <a:buFontTx/>
                  <a:buNone/>
                </a:pPr>
                <a:r>
                  <a:rPr lang="en-US" altLang="ko-KR" sz="2000" dirty="0">
                    <a:ea typeface="굴림" panose="020B0600000101010101" pitchFamily="34" charset="-127"/>
                  </a:rPr>
                  <a:t>		</a:t>
                </a:r>
                <a14:m>
                  <m:oMath xmlns:m="http://schemas.openxmlformats.org/officeDocument/2006/math">
                    <m:sSub>
                      <m:sSubPr>
                        <m:ctrlPr>
                          <a:rPr lang="en-US" altLang="ko-KR" sz="2000" i="1" dirty="0">
                            <a:latin typeface="Cambria Math" panose="02040503050406030204" pitchFamily="18" charset="0"/>
                            <a:ea typeface="굴림" panose="020B0600000101010101" pitchFamily="34" charset="-127"/>
                          </a:rPr>
                        </m:ctrlPr>
                      </m:sSubPr>
                      <m:e>
                        <m:r>
                          <a:rPr lang="en-US" altLang="ko-KR" sz="2000" i="1" dirty="0">
                            <a:latin typeface="Cambria Math" panose="02040503050406030204" pitchFamily="18" charset="0"/>
                            <a:ea typeface="굴림" panose="020B0600000101010101" pitchFamily="34" charset="-127"/>
                          </a:rPr>
                          <m:t>𝑎</m:t>
                        </m:r>
                      </m:e>
                      <m:sub>
                        <m:r>
                          <a:rPr lang="en-US" altLang="ko-KR" sz="2000" i="1" dirty="0">
                            <a:latin typeface="Cambria Math" panose="02040503050406030204" pitchFamily="18" charset="0"/>
                            <a:ea typeface="굴림" panose="020B0600000101010101" pitchFamily="34" charset="-127"/>
                          </a:rPr>
                          <m:t>𝑖</m:t>
                        </m:r>
                      </m:sub>
                    </m:sSub>
                  </m:oMath>
                </a14:m>
                <a:r>
                  <a:rPr lang="en-US" altLang="ko-KR" sz="2000" dirty="0">
                    <a:ea typeface="굴림" panose="020B0600000101010101" pitchFamily="34" charset="-127"/>
                  </a:rPr>
                  <a:t> = (allocation for </a:t>
                </a:r>
                <a14:m>
                  <m:oMath xmlns:m="http://schemas.openxmlformats.org/officeDocument/2006/math">
                    <m:sSub>
                      <m:sSubPr>
                        <m:ctrlPr>
                          <a:rPr lang="en-US" altLang="ko-KR" sz="2000" i="1" dirty="0">
                            <a:latin typeface="Cambria Math" panose="02040503050406030204" pitchFamily="18" charset="0"/>
                            <a:ea typeface="굴림" panose="020B0600000101010101" pitchFamily="34" charset="-127"/>
                          </a:rPr>
                        </m:ctrlPr>
                      </m:sSubPr>
                      <m:e>
                        <m:r>
                          <a:rPr lang="en-US" altLang="ko-KR" sz="2000" i="1" dirty="0">
                            <a:latin typeface="Cambria Math" panose="02040503050406030204" pitchFamily="18" charset="0"/>
                            <a:ea typeface="굴림" panose="020B0600000101010101" pitchFamily="34" charset="-127"/>
                          </a:rPr>
                          <m:t>𝑝</m:t>
                        </m:r>
                      </m:e>
                      <m:sub>
                        <m:r>
                          <a:rPr lang="en-US" altLang="ko-KR" sz="2000" i="1" dirty="0">
                            <a:latin typeface="Cambria Math" panose="02040503050406030204" pitchFamily="18" charset="0"/>
                            <a:ea typeface="굴림" panose="020B0600000101010101" pitchFamily="34" charset="-127"/>
                          </a:rPr>
                          <m:t>𝑖</m:t>
                        </m:r>
                      </m:sub>
                    </m:sSub>
                  </m:oMath>
                </a14:m>
                <a:r>
                  <a:rPr lang="en-US" altLang="ko-KR" sz="2000" dirty="0">
                    <a:ea typeface="굴림" panose="020B0600000101010101" pitchFamily="34" charset="-127"/>
                  </a:rPr>
                  <a:t>)</a:t>
                </a:r>
                <a14:m>
                  <m:oMath xmlns:m="http://schemas.openxmlformats.org/officeDocument/2006/math">
                    <m:r>
                      <a:rPr lang="en-US" altLang="ko-KR" sz="2400" i="1">
                        <a:latin typeface="Cambria Math" panose="02040503050406030204" pitchFamily="18" charset="0"/>
                        <a:ea typeface="굴림" panose="020B0600000101010101" pitchFamily="34" charset="-127"/>
                      </a:rPr>
                      <m:t> =</m:t>
                    </m:r>
                    <m:f>
                      <m:fPr>
                        <m:ctrlPr>
                          <a:rPr lang="en-US" altLang="ko-KR" sz="2400" i="1">
                            <a:latin typeface="Cambria Math" panose="02040503050406030204" pitchFamily="18" charset="0"/>
                            <a:ea typeface="굴림" panose="020B0600000101010101" pitchFamily="34" charset="-127"/>
                          </a:rPr>
                        </m:ctrlPr>
                      </m:fPr>
                      <m:num>
                        <m:sSub>
                          <m:sSubPr>
                            <m:ctrlPr>
                              <a:rPr lang="en-US" altLang="ko-KR" sz="2400" i="1">
                                <a:latin typeface="Cambria Math" panose="02040503050406030204" pitchFamily="18" charset="0"/>
                                <a:ea typeface="굴림" panose="020B0600000101010101" pitchFamily="34" charset="-127"/>
                              </a:rPr>
                            </m:ctrlPr>
                          </m:sSubPr>
                          <m:e>
                            <m:r>
                              <a:rPr lang="en-US" altLang="ko-KR" sz="2400" i="1">
                                <a:latin typeface="Cambria Math" panose="02040503050406030204" pitchFamily="18" charset="0"/>
                                <a:ea typeface="굴림" panose="020B0600000101010101" pitchFamily="34" charset="-127"/>
                              </a:rPr>
                              <m:t>𝑠</m:t>
                            </m:r>
                          </m:e>
                          <m:sub>
                            <m:r>
                              <a:rPr lang="en-US" altLang="ko-KR" sz="2400" i="1">
                                <a:latin typeface="Cambria Math" panose="02040503050406030204" pitchFamily="18" charset="0"/>
                                <a:ea typeface="굴림" panose="020B0600000101010101" pitchFamily="34" charset="-127"/>
                              </a:rPr>
                              <m:t>𝑖</m:t>
                            </m:r>
                          </m:sub>
                        </m:sSub>
                      </m:num>
                      <m:den>
                        <m:r>
                          <a:rPr lang="en-US" altLang="ko-KR" sz="2400" i="1">
                            <a:latin typeface="Cambria Math" panose="02040503050406030204" pitchFamily="18" charset="0"/>
                            <a:ea typeface="굴림" panose="020B0600000101010101" pitchFamily="34" charset="-127"/>
                          </a:rPr>
                          <m:t>𝑆</m:t>
                        </m:r>
                      </m:den>
                    </m:f>
                    <m:r>
                      <a:rPr lang="en-US" altLang="ko-KR" sz="2400" i="1">
                        <a:latin typeface="Cambria Math" panose="02040503050406030204" pitchFamily="18" charset="0"/>
                        <a:ea typeface="Cambria Math" panose="02040503050406030204" pitchFamily="18" charset="0"/>
                      </a:rPr>
                      <m:t>×</m:t>
                    </m:r>
                    <m:r>
                      <a:rPr lang="en-US" altLang="ko-KR" sz="2400" i="1">
                        <a:latin typeface="Cambria Math" panose="02040503050406030204" pitchFamily="18" charset="0"/>
                        <a:ea typeface="Cambria Math" panose="02040503050406030204" pitchFamily="18" charset="0"/>
                      </a:rPr>
                      <m:t>𝑚</m:t>
                    </m:r>
                  </m:oMath>
                </a14:m>
                <a:endParaRPr lang="en-US" altLang="ko-KR" sz="2400" i="1" dirty="0">
                  <a:ea typeface="굴림" panose="020B0600000101010101" pitchFamily="34" charset="-127"/>
                </a:endParaRPr>
              </a:p>
              <a:p>
                <a:pPr>
                  <a:lnSpc>
                    <a:spcPct val="80000"/>
                  </a:lnSpc>
                  <a:spcBef>
                    <a:spcPct val="10000"/>
                  </a:spcBef>
                </a:pPr>
                <a:r>
                  <a:rPr lang="en-US" altLang="ko-KR" dirty="0">
                    <a:solidFill>
                      <a:schemeClr val="hlink"/>
                    </a:solidFill>
                    <a:ea typeface="굴림" panose="020B0600000101010101" pitchFamily="34" charset="-127"/>
                  </a:rPr>
                  <a:t>Priority Allocation:</a:t>
                </a:r>
              </a:p>
              <a:p>
                <a:pPr lvl="1">
                  <a:lnSpc>
                    <a:spcPct val="80000"/>
                  </a:lnSpc>
                  <a:spcBef>
                    <a:spcPct val="10000"/>
                  </a:spcBef>
                </a:pPr>
                <a:r>
                  <a:rPr lang="en-US" altLang="ko-KR" sz="2000" dirty="0">
                    <a:ea typeface="굴림" panose="020B0600000101010101" pitchFamily="34" charset="-127"/>
                  </a:rPr>
                  <a:t>Proportional scheme using priorities rather than size</a:t>
                </a:r>
              </a:p>
              <a:p>
                <a:pPr lvl="2">
                  <a:lnSpc>
                    <a:spcPct val="80000"/>
                  </a:lnSpc>
                  <a:spcBef>
                    <a:spcPct val="10000"/>
                  </a:spcBef>
                </a:pPr>
                <a:r>
                  <a:rPr lang="en-US" altLang="ko-KR" dirty="0">
                    <a:ea typeface="굴림" panose="020B0600000101010101" pitchFamily="34" charset="-127"/>
                  </a:rPr>
                  <a:t>Same type of computation as previous scheme</a:t>
                </a:r>
              </a:p>
              <a:p>
                <a:pPr lvl="1">
                  <a:lnSpc>
                    <a:spcPct val="80000"/>
                  </a:lnSpc>
                  <a:spcBef>
                    <a:spcPct val="10000"/>
                  </a:spcBef>
                </a:pPr>
                <a:r>
                  <a:rPr lang="en-US" altLang="ko-KR" sz="2000" dirty="0">
                    <a:ea typeface="굴림" panose="020B0600000101010101" pitchFamily="34" charset="-127"/>
                  </a:rPr>
                  <a:t>Possible behavior: If process </a:t>
                </a:r>
                <a:r>
                  <a:rPr lang="en-US" altLang="ko-KR" sz="2000" i="1" dirty="0">
                    <a:ea typeface="굴림" panose="020B0600000101010101" pitchFamily="34" charset="-127"/>
                  </a:rPr>
                  <a:t>p</a:t>
                </a:r>
                <a:r>
                  <a:rPr lang="en-US" altLang="ko-KR" sz="2000" i="1" baseline="-25000" dirty="0">
                    <a:ea typeface="굴림" panose="020B0600000101010101" pitchFamily="34" charset="-127"/>
                  </a:rPr>
                  <a:t>i</a:t>
                </a:r>
                <a:r>
                  <a:rPr lang="en-US" altLang="ko-KR" sz="2000" dirty="0">
                    <a:ea typeface="굴림" panose="020B0600000101010101" pitchFamily="34" charset="-127"/>
                  </a:rPr>
                  <a:t> generates a page fault, select for replacement a </a:t>
                </a:r>
                <a:br>
                  <a:rPr lang="en-US" altLang="ko-KR" sz="2000" dirty="0">
                    <a:ea typeface="굴림" panose="020B0600000101010101" pitchFamily="34" charset="-127"/>
                  </a:rPr>
                </a:br>
                <a:r>
                  <a:rPr lang="en-US" altLang="ko-KR" sz="2000" dirty="0">
                    <a:ea typeface="굴림" panose="020B0600000101010101" pitchFamily="34" charset="-127"/>
                  </a:rPr>
                  <a:t>frame from a process with lower priority number</a:t>
                </a:r>
              </a:p>
              <a:p>
                <a:pPr lvl="1">
                  <a:lnSpc>
                    <a:spcPct val="80000"/>
                  </a:lnSpc>
                  <a:spcBef>
                    <a:spcPct val="10000"/>
                  </a:spcBef>
                </a:pPr>
                <a:endParaRPr lang="en-US" altLang="ko-KR" sz="2000" dirty="0">
                  <a:ea typeface="굴림" panose="020B0600000101010101" pitchFamily="34" charset="-127"/>
                </a:endParaRPr>
              </a:p>
              <a:p>
                <a:pPr>
                  <a:lnSpc>
                    <a:spcPct val="80000"/>
                  </a:lnSpc>
                  <a:spcBef>
                    <a:spcPct val="10000"/>
                  </a:spcBef>
                </a:pPr>
                <a:r>
                  <a:rPr lang="en-US" altLang="ko-KR" dirty="0">
                    <a:ea typeface="굴림" panose="020B0600000101010101" pitchFamily="34" charset="-127"/>
                  </a:rPr>
                  <a:t>Perhaps we should use an adaptive scheme instead???</a:t>
                </a:r>
              </a:p>
              <a:p>
                <a:pPr lvl="1">
                  <a:lnSpc>
                    <a:spcPct val="80000"/>
                  </a:lnSpc>
                  <a:spcBef>
                    <a:spcPct val="10000"/>
                  </a:spcBef>
                </a:pPr>
                <a:r>
                  <a:rPr lang="en-US" altLang="ko-KR" sz="2000" dirty="0">
                    <a:ea typeface="굴림" panose="020B0600000101010101" pitchFamily="34" charset="-127"/>
                  </a:rPr>
                  <a:t>What if some application just needs more memory?</a:t>
                </a:r>
              </a:p>
            </p:txBody>
          </p:sp>
        </mc:Choice>
        <mc:Fallback xmlns="">
          <p:sp>
            <p:nvSpPr>
              <p:cNvPr id="818193" name="Rectangle 17"/>
              <p:cNvSpPr>
                <a:spLocks noGrp="1" noRot="1" noChangeAspect="1" noMove="1" noResize="1" noEditPoints="1" noAdjustHandles="1" noChangeArrowheads="1" noChangeShapeType="1" noTextEdit="1"/>
              </p:cNvSpPr>
              <p:nvPr>
                <p:ph type="body" idx="1"/>
              </p:nvPr>
            </p:nvSpPr>
            <p:spPr>
              <a:xfrm>
                <a:off x="304800" y="685800"/>
                <a:ext cx="11582400" cy="6172200"/>
              </a:xfrm>
              <a:blipFill>
                <a:blip r:embed="rId3"/>
                <a:stretch>
                  <a:fillRect l="-767" t="-2058"/>
                </a:stretch>
              </a:blipFill>
            </p:spPr>
            <p:txBody>
              <a:bodyPr/>
              <a:lstStyle/>
              <a:p>
                <a:r>
                  <a:rPr lang="en-US">
                    <a:noFill/>
                  </a:rPr>
                  <a:t> </a:t>
                </a:r>
              </a:p>
            </p:txBody>
          </p:sp>
        </mc:Fallback>
      </mc:AlternateContent>
    </p:spTree>
    <p:extLst>
      <p:ext uri="{BB962C8B-B14F-4D97-AF65-F5344CB8AC3E}">
        <p14:creationId xmlns:p14="http://schemas.microsoft.com/office/powerpoint/2010/main" val="18303365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819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819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1819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819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1819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819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819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819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819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1819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1819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1819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18193">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18193">
                                            <p:txEl>
                                              <p:pRg st="14" end="1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1819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8193"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ko-KR">
                <a:ea typeface="굴림" panose="020B0600000101010101" pitchFamily="34" charset="-127"/>
              </a:rPr>
              <a:t>Page-Fault Frequency Allocation</a:t>
            </a:r>
          </a:p>
        </p:txBody>
      </p:sp>
      <p:sp>
        <p:nvSpPr>
          <p:cNvPr id="815107" name="Rectangle 3"/>
          <p:cNvSpPr>
            <a:spLocks noGrp="1" noChangeArrowheads="1"/>
          </p:cNvSpPr>
          <p:nvPr>
            <p:ph type="body" idx="1"/>
          </p:nvPr>
        </p:nvSpPr>
        <p:spPr>
          <a:xfrm>
            <a:off x="914400" y="762000"/>
            <a:ext cx="9067800" cy="5638800"/>
          </a:xfrm>
        </p:spPr>
        <p:txBody>
          <a:bodyPr>
            <a:noAutofit/>
          </a:bodyPr>
          <a:lstStyle/>
          <a:p>
            <a:pPr>
              <a:lnSpc>
                <a:spcPct val="80000"/>
              </a:lnSpc>
            </a:pPr>
            <a:r>
              <a:rPr lang="en-US" altLang="ko-KR" sz="2800" dirty="0">
                <a:ea typeface="굴림" panose="020B0600000101010101" pitchFamily="34" charset="-127"/>
              </a:rPr>
              <a:t>Can we reduce Capacity misses by dynamically changing the number of pages/application?</a:t>
            </a:r>
          </a:p>
          <a:p>
            <a:pPr>
              <a:lnSpc>
                <a:spcPct val="80000"/>
              </a:lnSpc>
            </a:pPr>
            <a:endParaRPr lang="en-US" altLang="ko-KR" sz="2800" dirty="0">
              <a:ea typeface="굴림" panose="020B0600000101010101" pitchFamily="34" charset="-127"/>
            </a:endParaRPr>
          </a:p>
          <a:p>
            <a:pPr>
              <a:lnSpc>
                <a:spcPct val="80000"/>
              </a:lnSpc>
            </a:pPr>
            <a:endParaRPr lang="en-US" altLang="ko-KR" sz="2800" dirty="0">
              <a:ea typeface="굴림" panose="020B0600000101010101" pitchFamily="34" charset="-127"/>
            </a:endParaRPr>
          </a:p>
          <a:p>
            <a:pPr>
              <a:lnSpc>
                <a:spcPct val="80000"/>
              </a:lnSpc>
            </a:pPr>
            <a:endParaRPr lang="en-US" altLang="ko-KR" sz="2800" dirty="0">
              <a:ea typeface="굴림" panose="020B0600000101010101" pitchFamily="34" charset="-127"/>
            </a:endParaRPr>
          </a:p>
          <a:p>
            <a:pPr>
              <a:lnSpc>
                <a:spcPct val="80000"/>
              </a:lnSpc>
            </a:pPr>
            <a:endParaRPr lang="en-US" altLang="ko-KR" sz="2800" dirty="0">
              <a:ea typeface="굴림" panose="020B0600000101010101" pitchFamily="34" charset="-127"/>
            </a:endParaRPr>
          </a:p>
          <a:p>
            <a:pPr>
              <a:lnSpc>
                <a:spcPct val="80000"/>
              </a:lnSpc>
            </a:pPr>
            <a:endParaRPr lang="en-US" altLang="ko-KR" sz="2800" dirty="0">
              <a:ea typeface="굴림" panose="020B0600000101010101" pitchFamily="34" charset="-127"/>
            </a:endParaRPr>
          </a:p>
          <a:p>
            <a:pPr>
              <a:lnSpc>
                <a:spcPct val="80000"/>
              </a:lnSpc>
            </a:pPr>
            <a:endParaRPr lang="en-US" altLang="ko-KR" sz="2800" dirty="0">
              <a:ea typeface="굴림" panose="020B0600000101010101" pitchFamily="34" charset="-127"/>
            </a:endParaRPr>
          </a:p>
          <a:p>
            <a:pPr>
              <a:lnSpc>
                <a:spcPct val="80000"/>
              </a:lnSpc>
            </a:pPr>
            <a:endParaRPr lang="en-US" altLang="ko-KR" sz="2800" dirty="0">
              <a:ea typeface="굴림" panose="020B0600000101010101" pitchFamily="34" charset="-127"/>
            </a:endParaRPr>
          </a:p>
          <a:p>
            <a:pPr>
              <a:lnSpc>
                <a:spcPct val="80000"/>
              </a:lnSpc>
            </a:pPr>
            <a:r>
              <a:rPr lang="en-US" altLang="ko-KR" sz="2800" dirty="0">
                <a:ea typeface="굴림" panose="020B0600000101010101" pitchFamily="34" charset="-127"/>
              </a:rPr>
              <a:t>Establish “acceptable” page-fault rate</a:t>
            </a:r>
          </a:p>
          <a:p>
            <a:pPr lvl="1">
              <a:lnSpc>
                <a:spcPct val="80000"/>
              </a:lnSpc>
            </a:pPr>
            <a:r>
              <a:rPr lang="en-US" altLang="ko-KR" sz="2400" dirty="0">
                <a:ea typeface="굴림" panose="020B0600000101010101" pitchFamily="34" charset="-127"/>
              </a:rPr>
              <a:t>If actual rate too low, process loses frame</a:t>
            </a:r>
          </a:p>
          <a:p>
            <a:pPr lvl="1">
              <a:lnSpc>
                <a:spcPct val="80000"/>
              </a:lnSpc>
            </a:pPr>
            <a:r>
              <a:rPr lang="en-US" altLang="ko-KR" sz="2400" dirty="0">
                <a:ea typeface="굴림" panose="020B0600000101010101" pitchFamily="34" charset="-127"/>
              </a:rPr>
              <a:t>If actual rate too high, process gains frame</a:t>
            </a:r>
          </a:p>
          <a:p>
            <a:pPr>
              <a:lnSpc>
                <a:spcPct val="80000"/>
              </a:lnSpc>
            </a:pPr>
            <a:r>
              <a:rPr lang="en-US" altLang="ko-KR" sz="2800" dirty="0">
                <a:ea typeface="굴림" panose="020B0600000101010101" pitchFamily="34" charset="-127"/>
              </a:rPr>
              <a:t>Question: What if we just don’t have enough memory?</a:t>
            </a:r>
          </a:p>
        </p:txBody>
      </p:sp>
      <p:pic>
        <p:nvPicPr>
          <p:cNvPr id="815108"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l="900" t="16351" r="1137" b="16667"/>
          <a:stretch>
            <a:fillRect/>
          </a:stretch>
        </p:blipFill>
        <p:spPr bwMode="auto">
          <a:xfrm>
            <a:off x="2895600" y="1630362"/>
            <a:ext cx="5886450" cy="3017838"/>
          </a:xfrm>
          <a:prstGeom prst="rect">
            <a:avLst/>
          </a:prstGeom>
          <a:noFill/>
          <a:ln w="38100" cmpd="dbl">
            <a:solidFill>
              <a:srgbClr val="CC66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22043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5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5107">
                                            <p:txEl>
                                              <p:pRg st="8" end="8"/>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5107">
                                            <p:txEl>
                                              <p:pRg st="9" end="9"/>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5107">
                                            <p:txEl>
                                              <p:pRg st="10" end="10"/>
                                            </p:txEl>
                                          </p:spTgt>
                                        </p:tgtEl>
                                        <p:attrNameLst>
                                          <p:attrName>style.visibility</p:attrName>
                                        </p:attrNameLst>
                                      </p:cBhvr>
                                      <p:to>
                                        <p:strVal val="visible"/>
                                      </p:to>
                                    </p:set>
                                  </p:childTnLst>
                                </p:cTn>
                              </p:par>
                              <p:par>
                                <p:cTn id="15" presetID="2" presetClass="entr" presetSubtype="2" fill="hold" nodeType="withEffect">
                                  <p:stCondLst>
                                    <p:cond delay="0"/>
                                  </p:stCondLst>
                                  <p:childTnLst>
                                    <p:set>
                                      <p:cBhvr>
                                        <p:cTn id="16" dur="1" fill="hold">
                                          <p:stCondLst>
                                            <p:cond delay="0"/>
                                          </p:stCondLst>
                                        </p:cTn>
                                        <p:tgtEl>
                                          <p:spTgt spid="815108"/>
                                        </p:tgtEl>
                                        <p:attrNameLst>
                                          <p:attrName>style.visibility</p:attrName>
                                        </p:attrNameLst>
                                      </p:cBhvr>
                                      <p:to>
                                        <p:strVal val="visible"/>
                                      </p:to>
                                    </p:set>
                                    <p:anim calcmode="lin" valueType="num">
                                      <p:cBhvr additive="base">
                                        <p:cTn id="17" dur="500" fill="hold"/>
                                        <p:tgtEl>
                                          <p:spTgt spid="815108"/>
                                        </p:tgtEl>
                                        <p:attrNameLst>
                                          <p:attrName>ppt_x</p:attrName>
                                        </p:attrNameLst>
                                      </p:cBhvr>
                                      <p:tavLst>
                                        <p:tav tm="0">
                                          <p:val>
                                            <p:strVal val="1+#ppt_w/2"/>
                                          </p:val>
                                        </p:tav>
                                        <p:tav tm="100000">
                                          <p:val>
                                            <p:strVal val="#ppt_x"/>
                                          </p:val>
                                        </p:tav>
                                      </p:tavLst>
                                    </p:anim>
                                    <p:anim calcmode="lin" valueType="num">
                                      <p:cBhvr additive="base">
                                        <p:cTn id="18" dur="500" fill="hold"/>
                                        <p:tgtEl>
                                          <p:spTgt spid="815108"/>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510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5107" grpId="0" build="p"/>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ko-KR"/>
              <a:t>Thrashing</a:t>
            </a:r>
          </a:p>
        </p:txBody>
      </p:sp>
      <p:sp>
        <p:nvSpPr>
          <p:cNvPr id="816131" name="Rectangle 3"/>
          <p:cNvSpPr>
            <a:spLocks noGrp="1" noChangeArrowheads="1"/>
          </p:cNvSpPr>
          <p:nvPr>
            <p:ph type="body" idx="1"/>
          </p:nvPr>
        </p:nvSpPr>
        <p:spPr>
          <a:xfrm>
            <a:off x="225669" y="729762"/>
            <a:ext cx="7010400" cy="5616574"/>
          </a:xfrm>
        </p:spPr>
        <p:txBody>
          <a:bodyPr>
            <a:normAutofit/>
          </a:bodyPr>
          <a:lstStyle/>
          <a:p>
            <a:r>
              <a:rPr lang="en-US" altLang="ko-KR" dirty="0"/>
              <a:t>If a process does not have “enough” pages, the page-fault rate is very high.  </a:t>
            </a:r>
            <a:br>
              <a:rPr lang="en-US" altLang="ko-KR" dirty="0"/>
            </a:br>
            <a:r>
              <a:rPr lang="en-US" altLang="ko-KR" dirty="0"/>
              <a:t>This leads to:</a:t>
            </a:r>
          </a:p>
          <a:p>
            <a:pPr lvl="1"/>
            <a:r>
              <a:rPr lang="en-US" altLang="ko-KR" dirty="0"/>
              <a:t>low CPU utilization</a:t>
            </a:r>
          </a:p>
          <a:p>
            <a:pPr lvl="1"/>
            <a:r>
              <a:rPr lang="en-US" altLang="ko-KR" dirty="0"/>
              <a:t>operating system spends most of its time swapping to disk</a:t>
            </a:r>
          </a:p>
          <a:p>
            <a:r>
              <a:rPr lang="en-US" altLang="ko-KR" dirty="0">
                <a:solidFill>
                  <a:srgbClr val="FF0000"/>
                </a:solidFill>
              </a:rPr>
              <a:t>Thrashing</a:t>
            </a:r>
            <a:r>
              <a:rPr lang="en-US" altLang="ko-KR" dirty="0"/>
              <a:t> </a:t>
            </a:r>
            <a:r>
              <a:rPr lang="en-US" altLang="ko-KR" dirty="0">
                <a:sym typeface="Symbol" panose="05050102010706020507" pitchFamily="18" charset="2"/>
              </a:rPr>
              <a:t> a process is busy swapping pages in and out with little or no actual progress</a:t>
            </a:r>
          </a:p>
          <a:p>
            <a:r>
              <a:rPr lang="en-US" altLang="ko-KR" dirty="0">
                <a:sym typeface="Symbol" panose="05050102010706020507" pitchFamily="18" charset="2"/>
              </a:rPr>
              <a:t>Questions:</a:t>
            </a:r>
          </a:p>
          <a:p>
            <a:pPr lvl="1"/>
            <a:r>
              <a:rPr lang="en-US" altLang="ko-KR" dirty="0"/>
              <a:t>How do we detect Thrashing?</a:t>
            </a:r>
          </a:p>
          <a:p>
            <a:pPr lvl="1"/>
            <a:r>
              <a:rPr lang="en-US" altLang="ko-KR" dirty="0"/>
              <a:t>What is best response to Thrashing?</a:t>
            </a:r>
          </a:p>
        </p:txBody>
      </p:sp>
      <p:pic>
        <p:nvPicPr>
          <p:cNvPr id="816132"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l="417" t="12083" r="856" b="12083"/>
          <a:stretch>
            <a:fillRect/>
          </a:stretch>
        </p:blipFill>
        <p:spPr bwMode="auto">
          <a:xfrm>
            <a:off x="7221415" y="1028700"/>
            <a:ext cx="4667250" cy="2689225"/>
          </a:xfrm>
          <a:prstGeom prst="rect">
            <a:avLst/>
          </a:prstGeom>
          <a:noFill/>
          <a:ln w="38100" cmpd="dbl">
            <a:solidFill>
              <a:srgbClr val="CC66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85439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6131">
                                            <p:txEl>
                                              <p:pRg st="0" end="0"/>
                                            </p:txEl>
                                          </p:spTgt>
                                        </p:tgtEl>
                                        <p:attrNameLst>
                                          <p:attrName>style.visibility</p:attrName>
                                        </p:attrNameLst>
                                      </p:cBhvr>
                                      <p:to>
                                        <p:strVal val="visible"/>
                                      </p:to>
                                    </p:set>
                                  </p:childTnLst>
                                </p:cTn>
                              </p:par>
                              <p:par>
                                <p:cTn id="7" presetID="2" presetClass="entr" presetSubtype="2" fill="hold" nodeType="withEffect">
                                  <p:stCondLst>
                                    <p:cond delay="0"/>
                                  </p:stCondLst>
                                  <p:childTnLst>
                                    <p:set>
                                      <p:cBhvr>
                                        <p:cTn id="8" dur="1" fill="hold">
                                          <p:stCondLst>
                                            <p:cond delay="0"/>
                                          </p:stCondLst>
                                        </p:cTn>
                                        <p:tgtEl>
                                          <p:spTgt spid="816132"/>
                                        </p:tgtEl>
                                        <p:attrNameLst>
                                          <p:attrName>style.visibility</p:attrName>
                                        </p:attrNameLst>
                                      </p:cBhvr>
                                      <p:to>
                                        <p:strVal val="visible"/>
                                      </p:to>
                                    </p:set>
                                    <p:anim calcmode="lin" valueType="num">
                                      <p:cBhvr additive="base">
                                        <p:cTn id="9" dur="500" fill="hold"/>
                                        <p:tgtEl>
                                          <p:spTgt spid="816132"/>
                                        </p:tgtEl>
                                        <p:attrNameLst>
                                          <p:attrName>ppt_x</p:attrName>
                                        </p:attrNameLst>
                                      </p:cBhvr>
                                      <p:tavLst>
                                        <p:tav tm="0">
                                          <p:val>
                                            <p:strVal val="1+#ppt_w/2"/>
                                          </p:val>
                                        </p:tav>
                                        <p:tav tm="100000">
                                          <p:val>
                                            <p:strVal val="#ppt_x"/>
                                          </p:val>
                                        </p:tav>
                                      </p:tavLst>
                                    </p:anim>
                                    <p:anim calcmode="lin" valueType="num">
                                      <p:cBhvr additive="base">
                                        <p:cTn id="10" dur="500" fill="hold"/>
                                        <p:tgtEl>
                                          <p:spTgt spid="816132"/>
                                        </p:tgtEl>
                                        <p:attrNameLst>
                                          <p:attrName>ppt_y</p:attrName>
                                        </p:attrNameLst>
                                      </p:cBhvr>
                                      <p:tavLst>
                                        <p:tav tm="0">
                                          <p:val>
                                            <p:strVal val="#ppt_y"/>
                                          </p:val>
                                        </p:tav>
                                        <p:tav tm="100000">
                                          <p:val>
                                            <p:strVal val="#ppt_y"/>
                                          </p:val>
                                        </p:tav>
                                      </p:tavLst>
                                    </p:anim>
                                  </p:childTnLst>
                                </p:cTn>
                              </p:par>
                              <p:par>
                                <p:cTn id="11" presetID="1" presetClass="entr" presetSubtype="0" fill="hold" grpId="0" nodeType="withEffect">
                                  <p:stCondLst>
                                    <p:cond delay="0"/>
                                  </p:stCondLst>
                                  <p:childTnLst>
                                    <p:set>
                                      <p:cBhvr>
                                        <p:cTn id="12" dur="1" fill="hold">
                                          <p:stCondLst>
                                            <p:cond delay="0"/>
                                          </p:stCondLst>
                                        </p:cTn>
                                        <p:tgtEl>
                                          <p:spTgt spid="816131">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61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613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6131">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6131">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161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6131"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1676400" y="152400"/>
            <a:ext cx="8991600" cy="533400"/>
          </a:xfrm>
        </p:spPr>
        <p:txBody>
          <a:bodyPr/>
          <a:lstStyle/>
          <a:p>
            <a:r>
              <a:rPr lang="en-US" altLang="ko-KR" dirty="0"/>
              <a:t>Management &amp; Access to the Memory Hierarchy</a:t>
            </a:r>
          </a:p>
        </p:txBody>
      </p:sp>
      <p:sp>
        <p:nvSpPr>
          <p:cNvPr id="12292" name="Rectangle 16"/>
          <p:cNvSpPr>
            <a:spLocks noChangeArrowheads="1"/>
          </p:cNvSpPr>
          <p:nvPr/>
        </p:nvSpPr>
        <p:spPr bwMode="auto">
          <a:xfrm>
            <a:off x="4945063" y="3300415"/>
            <a:ext cx="533400" cy="1487488"/>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L3 Cache</a:t>
            </a:r>
            <a:br>
              <a:rPr lang="en-US" sz="1600" dirty="0">
                <a:latin typeface="Helvetica" charset="0"/>
                <a:cs typeface="Helvetica" charset="0"/>
              </a:rPr>
            </a:br>
            <a:r>
              <a:rPr lang="en-US" sz="1600" dirty="0">
                <a:latin typeface="Helvetica" charset="0"/>
                <a:cs typeface="Helvetica" charset="0"/>
              </a:rPr>
              <a:t>(shared)</a:t>
            </a:r>
          </a:p>
        </p:txBody>
      </p:sp>
      <p:sp>
        <p:nvSpPr>
          <p:cNvPr id="12294" name="Rectangle 14"/>
          <p:cNvSpPr>
            <a:spLocks noChangeArrowheads="1"/>
          </p:cNvSpPr>
          <p:nvPr/>
        </p:nvSpPr>
        <p:spPr bwMode="auto">
          <a:xfrm>
            <a:off x="2823404" y="3779047"/>
            <a:ext cx="355600" cy="1008857"/>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Registers</a:t>
            </a:r>
          </a:p>
        </p:txBody>
      </p:sp>
      <p:sp>
        <p:nvSpPr>
          <p:cNvPr id="25605" name="Rectangle 4"/>
          <p:cNvSpPr>
            <a:spLocks noChangeArrowheads="1"/>
          </p:cNvSpPr>
          <p:nvPr/>
        </p:nvSpPr>
        <p:spPr bwMode="auto">
          <a:xfrm>
            <a:off x="2743200" y="2116142"/>
            <a:ext cx="2019300" cy="1285875"/>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Helvetica" charset="0"/>
            </a:endParaRPr>
          </a:p>
        </p:txBody>
      </p:sp>
      <p:sp>
        <p:nvSpPr>
          <p:cNvPr id="25607" name="Rectangle 6"/>
          <p:cNvSpPr>
            <a:spLocks noChangeArrowheads="1"/>
          </p:cNvSpPr>
          <p:nvPr/>
        </p:nvSpPr>
        <p:spPr bwMode="auto">
          <a:xfrm>
            <a:off x="2743200" y="3489329"/>
            <a:ext cx="2019300" cy="1298575"/>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Helvetica" charset="0"/>
            </a:endParaRPr>
          </a:p>
        </p:txBody>
      </p:sp>
      <p:sp>
        <p:nvSpPr>
          <p:cNvPr id="25609" name="Rectangle 8"/>
          <p:cNvSpPr>
            <a:spLocks noChangeArrowheads="1"/>
          </p:cNvSpPr>
          <p:nvPr/>
        </p:nvSpPr>
        <p:spPr bwMode="auto">
          <a:xfrm>
            <a:off x="8534400" y="1806578"/>
            <a:ext cx="1314450" cy="2998788"/>
          </a:xfrm>
          <a:prstGeom prst="rect">
            <a:avLst/>
          </a:prstGeom>
          <a:solidFill>
            <a:srgbClr val="C0D2FE"/>
          </a:solidFill>
          <a:ln w="25400">
            <a:solidFill>
              <a:schemeClr val="tx1"/>
            </a:solidFill>
            <a:miter lim="800000"/>
            <a:headEnd/>
            <a:tailEnd/>
          </a:ln>
        </p:spPr>
        <p:txBody>
          <a:bodyPr wrap="none" anchor="ctr"/>
          <a:lstStyle/>
          <a:p>
            <a:pPr algn="ctr"/>
            <a:r>
              <a:rPr lang="en-US" sz="1600">
                <a:latin typeface="Helvetica" charset="0"/>
              </a:rPr>
              <a:t>Secondary</a:t>
            </a:r>
            <a:br>
              <a:rPr lang="en-US" sz="1600">
                <a:latin typeface="Helvetica" charset="0"/>
              </a:rPr>
            </a:br>
            <a:r>
              <a:rPr lang="en-US" sz="1600">
                <a:latin typeface="Helvetica" charset="0"/>
              </a:rPr>
              <a:t> Storage </a:t>
            </a:r>
            <a:br>
              <a:rPr lang="en-US" sz="1600">
                <a:latin typeface="Helvetica" charset="0"/>
              </a:rPr>
            </a:br>
            <a:r>
              <a:rPr lang="en-US" sz="1600">
                <a:latin typeface="Helvetica" charset="0"/>
              </a:rPr>
              <a:t>(Disk)</a:t>
            </a:r>
          </a:p>
        </p:txBody>
      </p:sp>
      <p:sp>
        <p:nvSpPr>
          <p:cNvPr id="25610" name="Rectangle 10"/>
          <p:cNvSpPr>
            <a:spLocks noChangeArrowheads="1"/>
          </p:cNvSpPr>
          <p:nvPr/>
        </p:nvSpPr>
        <p:spPr bwMode="auto">
          <a:xfrm>
            <a:off x="2590800" y="1703391"/>
            <a:ext cx="3043238" cy="3194050"/>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Helvetica" charset="0"/>
            </a:endParaRPr>
          </a:p>
        </p:txBody>
      </p:sp>
      <p:sp>
        <p:nvSpPr>
          <p:cNvPr id="25611" name="Rectangle 11"/>
          <p:cNvSpPr>
            <a:spLocks noChangeArrowheads="1"/>
          </p:cNvSpPr>
          <p:nvPr/>
        </p:nvSpPr>
        <p:spPr bwMode="auto">
          <a:xfrm>
            <a:off x="3279776" y="1722441"/>
            <a:ext cx="1185863"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Processor</a:t>
            </a:r>
          </a:p>
        </p:txBody>
      </p:sp>
      <p:sp>
        <p:nvSpPr>
          <p:cNvPr id="25612" name="Line 12"/>
          <p:cNvSpPr>
            <a:spLocks noChangeShapeType="1"/>
          </p:cNvSpPr>
          <p:nvPr/>
        </p:nvSpPr>
        <p:spPr bwMode="auto">
          <a:xfrm flipV="1">
            <a:off x="3751264" y="1806579"/>
            <a:ext cx="4783137" cy="1971675"/>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5614" name="Rectangle 18"/>
          <p:cNvSpPr>
            <a:spLocks noChangeArrowheads="1"/>
          </p:cNvSpPr>
          <p:nvPr/>
        </p:nvSpPr>
        <p:spPr bwMode="auto">
          <a:xfrm>
            <a:off x="5862638" y="2908304"/>
            <a:ext cx="969962" cy="1897063"/>
          </a:xfrm>
          <a:prstGeom prst="rect">
            <a:avLst/>
          </a:prstGeom>
          <a:solidFill>
            <a:srgbClr val="C0D2FE"/>
          </a:solidFill>
          <a:ln w="25400">
            <a:solidFill>
              <a:schemeClr val="tx1"/>
            </a:solidFill>
            <a:miter lim="800000"/>
            <a:headEnd/>
            <a:tailEnd/>
          </a:ln>
        </p:spPr>
        <p:txBody>
          <a:bodyPr wrap="none" anchor="ctr"/>
          <a:lstStyle/>
          <a:p>
            <a:r>
              <a:rPr lang="en-US" altLang="ko-KR" sz="1600">
                <a:latin typeface="Helvetica" charset="0"/>
              </a:rPr>
              <a:t>Main</a:t>
            </a:r>
          </a:p>
          <a:p>
            <a:r>
              <a:rPr lang="en-US" altLang="ko-KR" sz="1600">
                <a:latin typeface="Helvetica" charset="0"/>
              </a:rPr>
              <a:t>Memory</a:t>
            </a:r>
          </a:p>
          <a:p>
            <a:r>
              <a:rPr lang="en-US" altLang="ko-KR" sz="1600">
                <a:latin typeface="Helvetica" charset="0"/>
              </a:rPr>
              <a:t>(DRAM)</a:t>
            </a:r>
          </a:p>
          <a:p>
            <a:endParaRPr lang="en-US" sz="1600">
              <a:latin typeface="Helvetica" charset="0"/>
            </a:endParaRPr>
          </a:p>
        </p:txBody>
      </p:sp>
      <p:sp>
        <p:nvSpPr>
          <p:cNvPr id="25615" name="Rectangle 22"/>
          <p:cNvSpPr>
            <a:spLocks noChangeArrowheads="1"/>
          </p:cNvSpPr>
          <p:nvPr/>
        </p:nvSpPr>
        <p:spPr bwMode="auto">
          <a:xfrm>
            <a:off x="3468689" y="5543555"/>
            <a:ext cx="296857"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1</a:t>
            </a:r>
          </a:p>
        </p:txBody>
      </p:sp>
      <p:sp>
        <p:nvSpPr>
          <p:cNvPr id="25616" name="Rectangle 23"/>
          <p:cNvSpPr>
            <a:spLocks noChangeArrowheads="1"/>
          </p:cNvSpPr>
          <p:nvPr/>
        </p:nvSpPr>
        <p:spPr bwMode="auto">
          <a:xfrm>
            <a:off x="8691563" y="5449891"/>
            <a:ext cx="13081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400">
                <a:latin typeface="Helvetica" charset="0"/>
              </a:rPr>
              <a:t>10,000,000 </a:t>
            </a:r>
          </a:p>
          <a:p>
            <a:r>
              <a:rPr lang="en-US" altLang="ko-KR" sz="1400">
                <a:latin typeface="Helvetica" charset="0"/>
              </a:rPr>
              <a:t>   (10 ms)</a:t>
            </a:r>
          </a:p>
        </p:txBody>
      </p:sp>
      <p:sp>
        <p:nvSpPr>
          <p:cNvPr id="25617" name="Rectangle 24"/>
          <p:cNvSpPr>
            <a:spLocks noChangeArrowheads="1"/>
          </p:cNvSpPr>
          <p:nvPr/>
        </p:nvSpPr>
        <p:spPr bwMode="auto">
          <a:xfrm>
            <a:off x="1136649" y="5556255"/>
            <a:ext cx="1299936"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dirty="0">
                <a:latin typeface="Helvetica" charset="0"/>
              </a:rPr>
              <a:t>Speed (ns):</a:t>
            </a:r>
          </a:p>
        </p:txBody>
      </p:sp>
      <p:sp>
        <p:nvSpPr>
          <p:cNvPr id="25618" name="Rectangle 25"/>
          <p:cNvSpPr>
            <a:spLocks noChangeArrowheads="1"/>
          </p:cNvSpPr>
          <p:nvPr/>
        </p:nvSpPr>
        <p:spPr bwMode="auto">
          <a:xfrm>
            <a:off x="4892675" y="5535617"/>
            <a:ext cx="707526"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10-30</a:t>
            </a:r>
          </a:p>
        </p:txBody>
      </p:sp>
      <p:sp>
        <p:nvSpPr>
          <p:cNvPr id="25619" name="Rectangle 26"/>
          <p:cNvSpPr>
            <a:spLocks noChangeArrowheads="1"/>
          </p:cNvSpPr>
          <p:nvPr/>
        </p:nvSpPr>
        <p:spPr bwMode="auto">
          <a:xfrm>
            <a:off x="6046789" y="5543555"/>
            <a:ext cx="561975"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600">
                <a:latin typeface="Helvetica" charset="0"/>
              </a:rPr>
              <a:t>100</a:t>
            </a:r>
          </a:p>
        </p:txBody>
      </p:sp>
      <p:sp>
        <p:nvSpPr>
          <p:cNvPr id="25620" name="Rectangle 27"/>
          <p:cNvSpPr>
            <a:spLocks noChangeArrowheads="1"/>
          </p:cNvSpPr>
          <p:nvPr/>
        </p:nvSpPr>
        <p:spPr bwMode="auto">
          <a:xfrm>
            <a:off x="2641624" y="5908900"/>
            <a:ext cx="787376"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100Bs</a:t>
            </a:r>
          </a:p>
        </p:txBody>
      </p:sp>
      <p:sp>
        <p:nvSpPr>
          <p:cNvPr id="25621" name="Rectangle 29"/>
          <p:cNvSpPr>
            <a:spLocks noChangeArrowheads="1"/>
          </p:cNvSpPr>
          <p:nvPr/>
        </p:nvSpPr>
        <p:spPr bwMode="auto">
          <a:xfrm>
            <a:off x="1047093" y="5912412"/>
            <a:ext cx="1391307"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dirty="0">
                <a:latin typeface="Helvetica" charset="0"/>
              </a:rPr>
              <a:t>Size (bytes):</a:t>
            </a:r>
          </a:p>
        </p:txBody>
      </p:sp>
      <p:sp>
        <p:nvSpPr>
          <p:cNvPr id="25622" name="Rectangle 30"/>
          <p:cNvSpPr>
            <a:spLocks noChangeArrowheads="1"/>
          </p:cNvSpPr>
          <p:nvPr/>
        </p:nvSpPr>
        <p:spPr bwMode="auto">
          <a:xfrm>
            <a:off x="5046663" y="5888263"/>
            <a:ext cx="618760"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MBs</a:t>
            </a:r>
          </a:p>
        </p:txBody>
      </p:sp>
      <p:sp>
        <p:nvSpPr>
          <p:cNvPr id="25623" name="Rectangle 31"/>
          <p:cNvSpPr>
            <a:spLocks noChangeArrowheads="1"/>
          </p:cNvSpPr>
          <p:nvPr/>
        </p:nvSpPr>
        <p:spPr bwMode="auto">
          <a:xfrm>
            <a:off x="6105526" y="5873975"/>
            <a:ext cx="752475"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488" tIns="44450" rIns="90488" bIns="44450">
            <a:spAutoFit/>
          </a:bodyPr>
          <a:lstStyle/>
          <a:p>
            <a:r>
              <a:rPr lang="en-US" altLang="ko-KR" sz="1600">
                <a:latin typeface="Helvetica" charset="0"/>
              </a:rPr>
              <a:t>GBs</a:t>
            </a:r>
          </a:p>
        </p:txBody>
      </p:sp>
      <p:sp>
        <p:nvSpPr>
          <p:cNvPr id="25624" name="Rectangle 36"/>
          <p:cNvSpPr>
            <a:spLocks noChangeArrowheads="1"/>
          </p:cNvSpPr>
          <p:nvPr/>
        </p:nvSpPr>
        <p:spPr bwMode="auto">
          <a:xfrm>
            <a:off x="8915401" y="5832700"/>
            <a:ext cx="570369"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TBs</a:t>
            </a:r>
          </a:p>
        </p:txBody>
      </p:sp>
      <p:sp>
        <p:nvSpPr>
          <p:cNvPr id="34" name="Rectangle 14"/>
          <p:cNvSpPr>
            <a:spLocks noChangeArrowheads="1"/>
          </p:cNvSpPr>
          <p:nvPr/>
        </p:nvSpPr>
        <p:spPr bwMode="auto">
          <a:xfrm>
            <a:off x="2823404" y="2413236"/>
            <a:ext cx="355600" cy="989285"/>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Registers</a:t>
            </a:r>
          </a:p>
        </p:txBody>
      </p:sp>
      <p:sp>
        <p:nvSpPr>
          <p:cNvPr id="35" name="Rectangle 14"/>
          <p:cNvSpPr>
            <a:spLocks noChangeArrowheads="1"/>
          </p:cNvSpPr>
          <p:nvPr/>
        </p:nvSpPr>
        <p:spPr bwMode="auto">
          <a:xfrm>
            <a:off x="3452813" y="2413235"/>
            <a:ext cx="355600" cy="989285"/>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L1 Cache</a:t>
            </a:r>
          </a:p>
        </p:txBody>
      </p:sp>
      <p:sp>
        <p:nvSpPr>
          <p:cNvPr id="36" name="Rectangle 14"/>
          <p:cNvSpPr>
            <a:spLocks noChangeArrowheads="1"/>
          </p:cNvSpPr>
          <p:nvPr/>
        </p:nvSpPr>
        <p:spPr bwMode="auto">
          <a:xfrm>
            <a:off x="3454400" y="3779047"/>
            <a:ext cx="355600" cy="1001479"/>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L1 Cache</a:t>
            </a:r>
          </a:p>
        </p:txBody>
      </p:sp>
      <p:sp>
        <p:nvSpPr>
          <p:cNvPr id="38" name="Rectangle 14"/>
          <p:cNvSpPr>
            <a:spLocks noChangeArrowheads="1"/>
          </p:cNvSpPr>
          <p:nvPr/>
        </p:nvSpPr>
        <p:spPr bwMode="auto">
          <a:xfrm>
            <a:off x="4135438" y="3612591"/>
            <a:ext cx="355600" cy="1175313"/>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L2 Cache</a:t>
            </a:r>
          </a:p>
        </p:txBody>
      </p:sp>
      <p:sp>
        <p:nvSpPr>
          <p:cNvPr id="39" name="Rectangle 14"/>
          <p:cNvSpPr>
            <a:spLocks noChangeArrowheads="1"/>
          </p:cNvSpPr>
          <p:nvPr/>
        </p:nvSpPr>
        <p:spPr bwMode="auto">
          <a:xfrm>
            <a:off x="4132263" y="2201303"/>
            <a:ext cx="355600" cy="1175313"/>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L2 Cache</a:t>
            </a:r>
          </a:p>
        </p:txBody>
      </p:sp>
      <p:sp>
        <p:nvSpPr>
          <p:cNvPr id="25630" name="Rectangle 22"/>
          <p:cNvSpPr>
            <a:spLocks noChangeArrowheads="1"/>
          </p:cNvSpPr>
          <p:nvPr/>
        </p:nvSpPr>
        <p:spPr bwMode="auto">
          <a:xfrm>
            <a:off x="2871788" y="5543555"/>
            <a:ext cx="467978"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0.3</a:t>
            </a:r>
          </a:p>
        </p:txBody>
      </p:sp>
      <p:sp>
        <p:nvSpPr>
          <p:cNvPr id="25631" name="Rectangle 22"/>
          <p:cNvSpPr>
            <a:spLocks noChangeArrowheads="1"/>
          </p:cNvSpPr>
          <p:nvPr/>
        </p:nvSpPr>
        <p:spPr bwMode="auto">
          <a:xfrm>
            <a:off x="4205289" y="5543555"/>
            <a:ext cx="296857"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3</a:t>
            </a:r>
          </a:p>
        </p:txBody>
      </p:sp>
      <p:sp>
        <p:nvSpPr>
          <p:cNvPr id="25632" name="Rectangle 27"/>
          <p:cNvSpPr>
            <a:spLocks noChangeArrowheads="1"/>
          </p:cNvSpPr>
          <p:nvPr/>
        </p:nvSpPr>
        <p:spPr bwMode="auto">
          <a:xfrm>
            <a:off x="3352800" y="5908900"/>
            <a:ext cx="787376"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10kBs</a:t>
            </a:r>
          </a:p>
        </p:txBody>
      </p:sp>
      <p:sp>
        <p:nvSpPr>
          <p:cNvPr id="25633" name="Rectangle 27"/>
          <p:cNvSpPr>
            <a:spLocks noChangeArrowheads="1"/>
          </p:cNvSpPr>
          <p:nvPr/>
        </p:nvSpPr>
        <p:spPr bwMode="auto">
          <a:xfrm>
            <a:off x="4083050" y="5891438"/>
            <a:ext cx="901490"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100kBs</a:t>
            </a:r>
          </a:p>
        </p:txBody>
      </p:sp>
      <p:sp>
        <p:nvSpPr>
          <p:cNvPr id="25634" name="Rectangle 8"/>
          <p:cNvSpPr>
            <a:spLocks noChangeArrowheads="1"/>
          </p:cNvSpPr>
          <p:nvPr/>
        </p:nvSpPr>
        <p:spPr bwMode="auto">
          <a:xfrm>
            <a:off x="7086600" y="2405067"/>
            <a:ext cx="1143000" cy="2382837"/>
          </a:xfrm>
          <a:prstGeom prst="rect">
            <a:avLst/>
          </a:prstGeom>
          <a:solidFill>
            <a:srgbClr val="C0D2FE"/>
          </a:solidFill>
          <a:ln w="25400">
            <a:solidFill>
              <a:schemeClr val="tx1"/>
            </a:solidFill>
            <a:miter lim="800000"/>
            <a:headEnd/>
            <a:tailEnd/>
          </a:ln>
        </p:spPr>
        <p:txBody>
          <a:bodyPr wrap="none" anchor="ctr"/>
          <a:lstStyle/>
          <a:p>
            <a:pPr algn="ctr"/>
            <a:r>
              <a:rPr lang="en-US" sz="1600">
                <a:latin typeface="Helvetica" charset="0"/>
              </a:rPr>
              <a:t>Secondary</a:t>
            </a:r>
            <a:br>
              <a:rPr lang="en-US" sz="1600">
                <a:latin typeface="Helvetica" charset="0"/>
              </a:rPr>
            </a:br>
            <a:r>
              <a:rPr lang="en-US" sz="1600">
                <a:latin typeface="Helvetica" charset="0"/>
              </a:rPr>
              <a:t> Storage </a:t>
            </a:r>
            <a:br>
              <a:rPr lang="en-US" sz="1600">
                <a:latin typeface="Helvetica" charset="0"/>
              </a:rPr>
            </a:br>
            <a:r>
              <a:rPr lang="en-US" sz="1600">
                <a:latin typeface="Helvetica" charset="0"/>
              </a:rPr>
              <a:t>(SSD)</a:t>
            </a:r>
          </a:p>
        </p:txBody>
      </p:sp>
      <p:sp>
        <p:nvSpPr>
          <p:cNvPr id="25635" name="Rectangle 26"/>
          <p:cNvSpPr>
            <a:spLocks noChangeArrowheads="1"/>
          </p:cNvSpPr>
          <p:nvPr/>
        </p:nvSpPr>
        <p:spPr bwMode="auto">
          <a:xfrm>
            <a:off x="7239000" y="5449891"/>
            <a:ext cx="10668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400">
                <a:latin typeface="Helvetica" charset="0"/>
              </a:rPr>
              <a:t>100,000</a:t>
            </a:r>
            <a:br>
              <a:rPr lang="en-US" altLang="ko-KR" sz="1400">
                <a:latin typeface="Helvetica" charset="0"/>
              </a:rPr>
            </a:br>
            <a:r>
              <a:rPr lang="en-US" altLang="ko-KR" sz="1400">
                <a:latin typeface="Helvetica" charset="0"/>
              </a:rPr>
              <a:t>(0.1 ms)</a:t>
            </a:r>
          </a:p>
        </p:txBody>
      </p:sp>
      <p:sp>
        <p:nvSpPr>
          <p:cNvPr id="25636" name="Rectangle 31"/>
          <p:cNvSpPr>
            <a:spLocks noChangeArrowheads="1"/>
          </p:cNvSpPr>
          <p:nvPr/>
        </p:nvSpPr>
        <p:spPr bwMode="auto">
          <a:xfrm>
            <a:off x="7267576" y="5873975"/>
            <a:ext cx="962025"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600">
                <a:latin typeface="Helvetica" charset="0"/>
              </a:rPr>
              <a:t>100GBs</a:t>
            </a:r>
          </a:p>
        </p:txBody>
      </p:sp>
      <p:grpSp>
        <p:nvGrpSpPr>
          <p:cNvPr id="11" name="Group 10"/>
          <p:cNvGrpSpPr/>
          <p:nvPr/>
        </p:nvGrpSpPr>
        <p:grpSpPr>
          <a:xfrm>
            <a:off x="3409616" y="914400"/>
            <a:ext cx="2381584" cy="5315932"/>
            <a:chOff x="975018" y="1116009"/>
            <a:chExt cx="3335587" cy="5315932"/>
          </a:xfrm>
        </p:grpSpPr>
        <p:sp>
          <p:nvSpPr>
            <p:cNvPr id="6" name="Rectangle 5"/>
            <p:cNvSpPr/>
            <p:nvPr/>
          </p:nvSpPr>
          <p:spPr>
            <a:xfrm>
              <a:off x="975018" y="1116009"/>
              <a:ext cx="3335587" cy="5315932"/>
            </a:xfrm>
            <a:prstGeom prst="rect">
              <a:avLst/>
            </a:prstGeom>
            <a:solidFill>
              <a:schemeClr val="accent6">
                <a:lumMod val="40000"/>
                <a:lumOff val="60000"/>
                <a:alpha val="1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1429062" y="1128852"/>
              <a:ext cx="2633982" cy="830997"/>
            </a:xfrm>
            <a:prstGeom prst="rect">
              <a:avLst/>
            </a:prstGeom>
            <a:noFill/>
          </p:spPr>
          <p:txBody>
            <a:bodyPr wrap="none" rtlCol="0">
              <a:spAutoFit/>
            </a:bodyPr>
            <a:lstStyle/>
            <a:p>
              <a:r>
                <a:rPr lang="en-US" sz="2400" b="0" dirty="0">
                  <a:solidFill>
                    <a:schemeClr val="accent2"/>
                  </a:solidFill>
                  <a:latin typeface="Gill Sans" charset="0"/>
                  <a:ea typeface="Gill Sans" charset="0"/>
                  <a:cs typeface="Gill Sans" charset="0"/>
                </a:rPr>
                <a:t>Managed in </a:t>
              </a:r>
              <a:br>
                <a:rPr lang="en-US" sz="2400" b="0" dirty="0">
                  <a:solidFill>
                    <a:schemeClr val="accent2"/>
                  </a:solidFill>
                  <a:latin typeface="Gill Sans" charset="0"/>
                  <a:ea typeface="Gill Sans" charset="0"/>
                  <a:cs typeface="Gill Sans" charset="0"/>
                </a:rPr>
              </a:br>
              <a:r>
                <a:rPr lang="en-US" sz="2400" b="0" dirty="0">
                  <a:solidFill>
                    <a:schemeClr val="accent2"/>
                  </a:solidFill>
                  <a:latin typeface="Gill Sans" charset="0"/>
                  <a:ea typeface="Gill Sans" charset="0"/>
                  <a:cs typeface="Gill Sans" charset="0"/>
                </a:rPr>
                <a:t>Hardware</a:t>
              </a:r>
            </a:p>
          </p:txBody>
        </p:sp>
      </p:grpSp>
      <p:grpSp>
        <p:nvGrpSpPr>
          <p:cNvPr id="12" name="Group 11"/>
          <p:cNvGrpSpPr/>
          <p:nvPr/>
        </p:nvGrpSpPr>
        <p:grpSpPr>
          <a:xfrm>
            <a:off x="5839369" y="914400"/>
            <a:ext cx="4430459" cy="5315932"/>
            <a:chOff x="4414838" y="1107059"/>
            <a:chExt cx="4230975" cy="5315932"/>
          </a:xfrm>
        </p:grpSpPr>
        <p:sp>
          <p:nvSpPr>
            <p:cNvPr id="44" name="Rectangle 43"/>
            <p:cNvSpPr/>
            <p:nvPr/>
          </p:nvSpPr>
          <p:spPr>
            <a:xfrm>
              <a:off x="4414838" y="1107059"/>
              <a:ext cx="4137025" cy="5315932"/>
            </a:xfrm>
            <a:prstGeom prst="rect">
              <a:avLst/>
            </a:prstGeom>
            <a:solidFill>
              <a:schemeClr val="accent6">
                <a:lumMod val="40000"/>
                <a:lumOff val="60000"/>
                <a:alpha val="1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4423486" y="1204767"/>
              <a:ext cx="4222327" cy="523220"/>
            </a:xfrm>
            <a:prstGeom prst="rect">
              <a:avLst/>
            </a:prstGeom>
            <a:noFill/>
          </p:spPr>
          <p:txBody>
            <a:bodyPr wrap="none" rtlCol="0">
              <a:spAutoFit/>
            </a:bodyPr>
            <a:lstStyle/>
            <a:p>
              <a:r>
                <a:rPr lang="en-US" sz="2800" b="0" dirty="0">
                  <a:solidFill>
                    <a:schemeClr val="accent2"/>
                  </a:solidFill>
                  <a:latin typeface="Gill Sans" charset="0"/>
                  <a:ea typeface="Gill Sans" charset="0"/>
                  <a:cs typeface="Gill Sans" charset="0"/>
                </a:rPr>
                <a:t>Managed in Software - OS</a:t>
              </a:r>
            </a:p>
          </p:txBody>
        </p:sp>
      </p:grpSp>
      <p:sp>
        <p:nvSpPr>
          <p:cNvPr id="8" name="Rectangle 7"/>
          <p:cNvSpPr/>
          <p:nvPr/>
        </p:nvSpPr>
        <p:spPr>
          <a:xfrm>
            <a:off x="6300540" y="2961775"/>
            <a:ext cx="465221" cy="392112"/>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0" dirty="0">
                <a:solidFill>
                  <a:schemeClr val="tx1"/>
                </a:solidFill>
                <a:latin typeface="Gill Sans" charset="0"/>
                <a:ea typeface="Gill Sans" charset="0"/>
                <a:cs typeface="Gill Sans" charset="0"/>
              </a:rPr>
              <a:t>PT</a:t>
            </a:r>
          </a:p>
        </p:txBody>
      </p:sp>
      <p:sp>
        <p:nvSpPr>
          <p:cNvPr id="48" name="Rectangle 47"/>
          <p:cNvSpPr/>
          <p:nvPr/>
        </p:nvSpPr>
        <p:spPr>
          <a:xfrm>
            <a:off x="8691564" y="2119200"/>
            <a:ext cx="465221" cy="392112"/>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0" dirty="0">
                <a:solidFill>
                  <a:schemeClr val="tx1"/>
                </a:solidFill>
                <a:latin typeface="Gill Sans" charset="0"/>
                <a:ea typeface="Gill Sans" charset="0"/>
                <a:cs typeface="Gill Sans" charset="0"/>
              </a:rPr>
              <a:t>PT</a:t>
            </a:r>
          </a:p>
        </p:txBody>
      </p:sp>
      <p:sp>
        <p:nvSpPr>
          <p:cNvPr id="49" name="Rectangle 48"/>
          <p:cNvSpPr/>
          <p:nvPr/>
        </p:nvSpPr>
        <p:spPr>
          <a:xfrm>
            <a:off x="8881406" y="2413235"/>
            <a:ext cx="465221" cy="392112"/>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0" dirty="0">
                <a:solidFill>
                  <a:schemeClr val="tx1"/>
                </a:solidFill>
                <a:latin typeface="Gill Sans" charset="0"/>
                <a:ea typeface="Gill Sans" charset="0"/>
                <a:cs typeface="Gill Sans" charset="0"/>
              </a:rPr>
              <a:t>PT</a:t>
            </a:r>
          </a:p>
        </p:txBody>
      </p:sp>
      <p:sp>
        <p:nvSpPr>
          <p:cNvPr id="50" name="Rectangle 49"/>
          <p:cNvSpPr/>
          <p:nvPr/>
        </p:nvSpPr>
        <p:spPr>
          <a:xfrm>
            <a:off x="7735732" y="2518815"/>
            <a:ext cx="465221" cy="392112"/>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0" dirty="0">
                <a:solidFill>
                  <a:schemeClr val="tx1"/>
                </a:solidFill>
                <a:latin typeface="Gill Sans" charset="0"/>
                <a:ea typeface="Gill Sans" charset="0"/>
                <a:cs typeface="Gill Sans" charset="0"/>
              </a:rPr>
              <a:t>PT</a:t>
            </a:r>
          </a:p>
        </p:txBody>
      </p:sp>
      <p:sp>
        <p:nvSpPr>
          <p:cNvPr id="55" name="Rectangle 54"/>
          <p:cNvSpPr/>
          <p:nvPr/>
        </p:nvSpPr>
        <p:spPr>
          <a:xfrm>
            <a:off x="2748548" y="2008191"/>
            <a:ext cx="528052" cy="392112"/>
          </a:xfrm>
          <a:prstGeom prst="rect">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0" dirty="0">
                <a:solidFill>
                  <a:schemeClr val="tx1"/>
                </a:solidFill>
                <a:latin typeface="Gill Sans" charset="0"/>
                <a:ea typeface="Gill Sans" charset="0"/>
                <a:cs typeface="Gill Sans" charset="0"/>
              </a:rPr>
              <a:t>TLB</a:t>
            </a:r>
            <a:endParaRPr lang="en-US" sz="1600" b="0" dirty="0">
              <a:solidFill>
                <a:schemeClr val="tx1"/>
              </a:solidFill>
              <a:latin typeface="Gill Sans" charset="0"/>
              <a:ea typeface="Gill Sans" charset="0"/>
              <a:cs typeface="Gill Sans" charset="0"/>
            </a:endParaRPr>
          </a:p>
        </p:txBody>
      </p:sp>
      <p:sp>
        <p:nvSpPr>
          <p:cNvPr id="56" name="Rectangle 55"/>
          <p:cNvSpPr/>
          <p:nvPr/>
        </p:nvSpPr>
        <p:spPr>
          <a:xfrm>
            <a:off x="2748548" y="3390903"/>
            <a:ext cx="528052" cy="392112"/>
          </a:xfrm>
          <a:prstGeom prst="rect">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0" dirty="0">
                <a:solidFill>
                  <a:schemeClr val="tx1"/>
                </a:solidFill>
                <a:latin typeface="Gill Sans" charset="0"/>
                <a:ea typeface="Gill Sans" charset="0"/>
                <a:cs typeface="Gill Sans" charset="0"/>
              </a:rPr>
              <a:t>TLB</a:t>
            </a:r>
            <a:endParaRPr lang="en-US" sz="1600" b="0" dirty="0">
              <a:solidFill>
                <a:schemeClr val="tx1"/>
              </a:solidFill>
              <a:latin typeface="Gill Sans" charset="0"/>
              <a:ea typeface="Gill Sans" charset="0"/>
              <a:cs typeface="Gill Sans" charset="0"/>
            </a:endParaRPr>
          </a:p>
        </p:txBody>
      </p:sp>
      <p:grpSp>
        <p:nvGrpSpPr>
          <p:cNvPr id="10" name="Group 9"/>
          <p:cNvGrpSpPr/>
          <p:nvPr/>
        </p:nvGrpSpPr>
        <p:grpSpPr>
          <a:xfrm>
            <a:off x="3038643" y="4903792"/>
            <a:ext cx="3399313" cy="675135"/>
            <a:chOff x="1590842" y="5330020"/>
            <a:chExt cx="3399313" cy="675135"/>
          </a:xfrm>
        </p:grpSpPr>
        <p:sp>
          <p:nvSpPr>
            <p:cNvPr id="9" name="Left-Right Arrow 8"/>
            <p:cNvSpPr/>
            <p:nvPr/>
          </p:nvSpPr>
          <p:spPr>
            <a:xfrm>
              <a:off x="1590842" y="5330020"/>
              <a:ext cx="3261897" cy="308780"/>
            </a:xfrm>
            <a:prstGeom prst="leftRightArrow">
              <a:avLst/>
            </a:prstGeom>
            <a:solidFill>
              <a:srgbClr val="95373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51" name="TextBox 50"/>
            <p:cNvSpPr txBox="1"/>
            <p:nvPr/>
          </p:nvSpPr>
          <p:spPr>
            <a:xfrm>
              <a:off x="1722914" y="5543490"/>
              <a:ext cx="3267241" cy="461665"/>
            </a:xfrm>
            <a:prstGeom prst="rect">
              <a:avLst/>
            </a:prstGeom>
            <a:noFill/>
          </p:spPr>
          <p:txBody>
            <a:bodyPr wrap="none" rtlCol="0">
              <a:spAutoFit/>
            </a:bodyPr>
            <a:lstStyle/>
            <a:p>
              <a:r>
                <a:rPr lang="en-US" sz="2400" b="0" dirty="0">
                  <a:solidFill>
                    <a:schemeClr val="accent2"/>
                  </a:solidFill>
                  <a:latin typeface="Gill Sans" charset="0"/>
                  <a:ea typeface="Gill Sans" charset="0"/>
                  <a:cs typeface="Gill Sans" charset="0"/>
                </a:rPr>
                <a:t>Accessed in Hardware</a:t>
              </a:r>
            </a:p>
          </p:txBody>
        </p:sp>
      </p:grpSp>
      <p:grpSp>
        <p:nvGrpSpPr>
          <p:cNvPr id="15" name="Group 14"/>
          <p:cNvGrpSpPr/>
          <p:nvPr/>
        </p:nvGrpSpPr>
        <p:grpSpPr>
          <a:xfrm>
            <a:off x="2411058" y="914400"/>
            <a:ext cx="927896" cy="5315932"/>
            <a:chOff x="963258" y="1116009"/>
            <a:chExt cx="927896" cy="5315932"/>
          </a:xfrm>
        </p:grpSpPr>
        <p:sp>
          <p:nvSpPr>
            <p:cNvPr id="58" name="Rectangle 57"/>
            <p:cNvSpPr/>
            <p:nvPr/>
          </p:nvSpPr>
          <p:spPr>
            <a:xfrm>
              <a:off x="963258" y="1116009"/>
              <a:ext cx="927896" cy="5315932"/>
            </a:xfrm>
            <a:prstGeom prst="rect">
              <a:avLst/>
            </a:prstGeom>
            <a:solidFill>
              <a:schemeClr val="accent6">
                <a:lumMod val="40000"/>
                <a:lumOff val="60000"/>
                <a:alpha val="1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4" name="TextBox 13"/>
            <p:cNvSpPr txBox="1"/>
            <p:nvPr/>
          </p:nvSpPr>
          <p:spPr>
            <a:xfrm>
              <a:off x="1338659" y="1347894"/>
              <a:ext cx="413941" cy="523220"/>
            </a:xfrm>
            <a:prstGeom prst="rect">
              <a:avLst/>
            </a:prstGeom>
            <a:noFill/>
          </p:spPr>
          <p:txBody>
            <a:bodyPr wrap="square" rtlCol="0">
              <a:spAutoFit/>
            </a:bodyPr>
            <a:lstStyle/>
            <a:p>
              <a:pPr algn="ctr"/>
              <a:r>
                <a:rPr lang="en-US" sz="2800" b="0" dirty="0">
                  <a:solidFill>
                    <a:srgbClr val="00B050"/>
                  </a:solidFill>
                  <a:latin typeface="Gill Sans" charset="0"/>
                  <a:ea typeface="Gill Sans" charset="0"/>
                  <a:cs typeface="Gill Sans" charset="0"/>
                </a:rPr>
                <a:t>?</a:t>
              </a:r>
              <a:endParaRPr lang="en-US" sz="2400" b="0" dirty="0">
                <a:solidFill>
                  <a:srgbClr val="00B050"/>
                </a:solidFill>
                <a:latin typeface="Gill Sans" charset="0"/>
                <a:ea typeface="Gill Sans" charset="0"/>
                <a:cs typeface="Gill Sans" charset="0"/>
              </a:endParaRPr>
            </a:p>
          </p:txBody>
        </p:sp>
      </p:grpSp>
    </p:spTree>
    <p:extLst>
      <p:ext uri="{BB962C8B-B14F-4D97-AF65-F5344CB8AC3E}">
        <p14:creationId xmlns:p14="http://schemas.microsoft.com/office/powerpoint/2010/main" val="4226160682"/>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altLang="ko-KR"/>
              <a:t>Locality In A Memory-Reference Pattern</a:t>
            </a:r>
            <a:endParaRPr lang="en-US" altLang="ko-KR" dirty="0"/>
          </a:p>
        </p:txBody>
      </p:sp>
      <p:sp>
        <p:nvSpPr>
          <p:cNvPr id="811015" name="Rectangle 7"/>
          <p:cNvSpPr>
            <a:spLocks noGrp="1" noChangeArrowheads="1"/>
          </p:cNvSpPr>
          <p:nvPr>
            <p:ph type="body" idx="1"/>
          </p:nvPr>
        </p:nvSpPr>
        <p:spPr>
          <a:xfrm>
            <a:off x="5181600" y="762000"/>
            <a:ext cx="6705600" cy="5562600"/>
          </a:xfrm>
        </p:spPr>
        <p:txBody>
          <a:bodyPr/>
          <a:lstStyle/>
          <a:p>
            <a:r>
              <a:rPr lang="en-US" altLang="ko-KR" dirty="0"/>
              <a:t>Program Memory Access Patterns have temporal and spatial locality</a:t>
            </a:r>
          </a:p>
          <a:p>
            <a:pPr lvl="1"/>
            <a:r>
              <a:rPr lang="en-US" altLang="ko-KR" dirty="0"/>
              <a:t>Group of Pages accessed along a given time slice called the “Working Set”</a:t>
            </a:r>
          </a:p>
          <a:p>
            <a:pPr lvl="1"/>
            <a:r>
              <a:rPr lang="en-US" altLang="ko-KR" dirty="0"/>
              <a:t>Working Set defines minimum number of pages for process to behave well</a:t>
            </a:r>
          </a:p>
          <a:p>
            <a:r>
              <a:rPr lang="en-US" altLang="ko-KR" dirty="0"/>
              <a:t>Not enough memory for Working Set </a:t>
            </a:r>
            <a:r>
              <a:rPr lang="en-US" altLang="ko-KR" dirty="0">
                <a:sym typeface="Symbol" panose="05050102010706020507" pitchFamily="18" charset="2"/>
              </a:rPr>
              <a:t> Thrashing</a:t>
            </a:r>
          </a:p>
          <a:p>
            <a:pPr lvl="1"/>
            <a:r>
              <a:rPr lang="en-US" altLang="ko-KR" dirty="0">
                <a:sym typeface="Symbol" panose="05050102010706020507" pitchFamily="18" charset="2"/>
              </a:rPr>
              <a:t>Better to swap out process?</a:t>
            </a:r>
          </a:p>
          <a:p>
            <a:pPr lvl="1"/>
            <a:endParaRPr lang="ko-KR" altLang="en-US" dirty="0"/>
          </a:p>
        </p:txBody>
      </p:sp>
      <p:sp>
        <p:nvSpPr>
          <p:cNvPr id="811013" name="AutoShape 5"/>
          <p:cNvSpPr>
            <a:spLocks noChangeArrowheads="1"/>
          </p:cNvSpPr>
          <p:nvPr/>
        </p:nvSpPr>
        <p:spPr bwMode="auto">
          <a:xfrm>
            <a:off x="-6413500" y="764931"/>
            <a:ext cx="228600" cy="5029200"/>
          </a:xfrm>
          <a:prstGeom prst="roundRect">
            <a:avLst>
              <a:gd name="adj" fmla="val 16667"/>
            </a:avLst>
          </a:prstGeom>
          <a:solidFill>
            <a:schemeClr val="accent1">
              <a:lumMod val="60000"/>
              <a:lumOff val="40000"/>
            </a:schemeClr>
          </a:solidFill>
          <a:ln w="38100" algn="ctr">
            <a:solidFill>
              <a:schemeClr val="tx1"/>
            </a:solidFill>
            <a:round/>
            <a:headEnd/>
            <a:tailEnd/>
          </a:ln>
          <a:effec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pic>
        <p:nvPicPr>
          <p:cNvPr id="811011" name="Picture 3"/>
          <p:cNvPicPr>
            <a:picLocks noChangeAspect="1" noChangeArrowheads="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val="0"/>
              </a:ext>
            </a:extLst>
          </a:blip>
          <a:srcRect l="21249" t="659" r="21251" b="1007"/>
          <a:stretch>
            <a:fillRect/>
          </a:stretch>
        </p:blipFill>
        <p:spPr bwMode="auto">
          <a:xfrm>
            <a:off x="457200" y="762000"/>
            <a:ext cx="4406900" cy="5329238"/>
          </a:xfrm>
          <a:prstGeom prst="rect">
            <a:avLst/>
          </a:prstGeom>
          <a:noFill/>
          <a:ln w="38100" cmpd="dbl">
            <a:solidFill>
              <a:srgbClr val="CC66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03958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1015">
                                            <p:txEl>
                                              <p:pRg st="0" end="0"/>
                                            </p:txEl>
                                          </p:spTgt>
                                        </p:tgtEl>
                                        <p:attrNameLst>
                                          <p:attrName>style.visibility</p:attrName>
                                        </p:attrNameLst>
                                      </p:cBhvr>
                                      <p:to>
                                        <p:strVal val="visible"/>
                                      </p:to>
                                    </p:set>
                                  </p:childTnLst>
                                </p:cTn>
                              </p:par>
                              <p:par>
                                <p:cTn id="7" presetID="2" presetClass="entr" presetSubtype="2" fill="hold" nodeType="withEffect">
                                  <p:stCondLst>
                                    <p:cond delay="0"/>
                                  </p:stCondLst>
                                  <p:childTnLst>
                                    <p:set>
                                      <p:cBhvr>
                                        <p:cTn id="8" dur="1" fill="hold">
                                          <p:stCondLst>
                                            <p:cond delay="0"/>
                                          </p:stCondLst>
                                        </p:cTn>
                                        <p:tgtEl>
                                          <p:spTgt spid="811011"/>
                                        </p:tgtEl>
                                        <p:attrNameLst>
                                          <p:attrName>style.visibility</p:attrName>
                                        </p:attrNameLst>
                                      </p:cBhvr>
                                      <p:to>
                                        <p:strVal val="visible"/>
                                      </p:to>
                                    </p:set>
                                    <p:anim calcmode="lin" valueType="num">
                                      <p:cBhvr additive="base">
                                        <p:cTn id="9" dur="500" fill="hold"/>
                                        <p:tgtEl>
                                          <p:spTgt spid="811011"/>
                                        </p:tgtEl>
                                        <p:attrNameLst>
                                          <p:attrName>ppt_x</p:attrName>
                                        </p:attrNameLst>
                                      </p:cBhvr>
                                      <p:tavLst>
                                        <p:tav tm="0">
                                          <p:val>
                                            <p:strVal val="1+#ppt_w/2"/>
                                          </p:val>
                                        </p:tav>
                                        <p:tav tm="100000">
                                          <p:val>
                                            <p:strVal val="#ppt_x"/>
                                          </p:val>
                                        </p:tav>
                                      </p:tavLst>
                                    </p:anim>
                                    <p:anim calcmode="lin" valueType="num">
                                      <p:cBhvr additive="base">
                                        <p:cTn id="10" dur="500" fill="hold"/>
                                        <p:tgtEl>
                                          <p:spTgt spid="811011"/>
                                        </p:tgtEl>
                                        <p:attrNameLst>
                                          <p:attrName>ppt_y</p:attrName>
                                        </p:attrNameLst>
                                      </p:cBhvr>
                                      <p:tavLst>
                                        <p:tav tm="0">
                                          <p:val>
                                            <p:strVal val="#ppt_y"/>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1015">
                                            <p:txEl>
                                              <p:pRg st="1" end="1"/>
                                            </p:txEl>
                                          </p:spTgt>
                                        </p:tgtEl>
                                        <p:attrNameLst>
                                          <p:attrName>style.visibility</p:attrName>
                                        </p:attrNameLst>
                                      </p:cBhvr>
                                      <p:to>
                                        <p:strVal val="visible"/>
                                      </p:to>
                                    </p:set>
                                  </p:childTnLst>
                                </p:cTn>
                              </p:par>
                              <p:par>
                                <p:cTn id="15" presetID="63" presetClass="path" presetSubtype="0" accel="50000" decel="50000" fill="hold" grpId="0" nodeType="withEffect">
                                  <p:stCondLst>
                                    <p:cond delay="0"/>
                                  </p:stCondLst>
                                  <p:childTnLst>
                                    <p:animMotion origin="layout" path="M 0.59688 0.01065 L 0.9056 0.00926 " pathEditMode="fixed" rAng="0" ptsTypes="AA">
                                      <p:cBhvr>
                                        <p:cTn id="16" dur="3000" fill="hold"/>
                                        <p:tgtEl>
                                          <p:spTgt spid="811013"/>
                                        </p:tgtEl>
                                        <p:attrNameLst>
                                          <p:attrName>ppt_x</p:attrName>
                                          <p:attrName>ppt_y</p:attrName>
                                        </p:attrNameLst>
                                      </p:cBhvr>
                                      <p:rCtr x="15430" y="-69"/>
                                    </p:animMotion>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11015">
                                            <p:txEl>
                                              <p:pRg st="2" end="2"/>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11015">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110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1015" grpId="0" uiExpand="1" build="p"/>
      <p:bldP spid="811013" grpId="0" uiExpan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ko-KR" dirty="0"/>
              <a:t>Working-Set Model</a:t>
            </a:r>
          </a:p>
        </p:txBody>
      </p:sp>
      <p:sp>
        <p:nvSpPr>
          <p:cNvPr id="20483" name="Rectangle 3"/>
          <p:cNvSpPr>
            <a:spLocks noGrp="1" noChangeArrowheads="1"/>
          </p:cNvSpPr>
          <p:nvPr>
            <p:ph type="body" idx="1"/>
          </p:nvPr>
        </p:nvSpPr>
        <p:spPr>
          <a:xfrm>
            <a:off x="990600" y="2514600"/>
            <a:ext cx="10439400" cy="4267200"/>
          </a:xfrm>
        </p:spPr>
        <p:txBody>
          <a:bodyPr>
            <a:normAutofit lnSpcReduction="10000"/>
          </a:bodyPr>
          <a:lstStyle/>
          <a:p>
            <a:r>
              <a:rPr lang="ko-KR" altLang="en-US" dirty="0">
                <a:sym typeface="Symbol" panose="05050102010706020507" pitchFamily="18" charset="2"/>
              </a:rPr>
              <a:t>  </a:t>
            </a:r>
            <a:r>
              <a:rPr lang="en-US" altLang="ko-KR" dirty="0">
                <a:sym typeface="Symbol" panose="05050102010706020507" pitchFamily="18" charset="2"/>
              </a:rPr>
              <a:t>working-set window  fixed number of page references </a:t>
            </a:r>
          </a:p>
          <a:p>
            <a:pPr lvl="1"/>
            <a:r>
              <a:rPr lang="en-US" altLang="ko-KR" dirty="0">
                <a:sym typeface="Symbol" panose="05050102010706020507" pitchFamily="18" charset="2"/>
              </a:rPr>
              <a:t>Example:  10,000 instructions</a:t>
            </a:r>
          </a:p>
          <a:p>
            <a:r>
              <a:rPr lang="en-US" altLang="ko-KR" dirty="0" err="1">
                <a:sym typeface="Symbol" panose="05050102010706020507" pitchFamily="18" charset="2"/>
              </a:rPr>
              <a:t>WS</a:t>
            </a:r>
            <a:r>
              <a:rPr lang="en-US" altLang="ko-KR" baseline="-25000" dirty="0" err="1">
                <a:sym typeface="Symbol" panose="05050102010706020507" pitchFamily="18" charset="2"/>
              </a:rPr>
              <a:t>i</a:t>
            </a:r>
            <a:r>
              <a:rPr lang="en-US" altLang="ko-KR" dirty="0">
                <a:sym typeface="Symbol" panose="05050102010706020507" pitchFamily="18" charset="2"/>
              </a:rPr>
              <a:t> (working set of Process P</a:t>
            </a:r>
            <a:r>
              <a:rPr lang="en-US" altLang="ko-KR" baseline="-25000" dirty="0">
                <a:sym typeface="Symbol" panose="05050102010706020507" pitchFamily="18" charset="2"/>
              </a:rPr>
              <a:t>i</a:t>
            </a:r>
            <a:r>
              <a:rPr lang="en-US" altLang="ko-KR" dirty="0">
                <a:sym typeface="Symbol" panose="05050102010706020507" pitchFamily="18" charset="2"/>
              </a:rPr>
              <a:t>) = total set of pages referenced in the most recent  (varies in time)</a:t>
            </a:r>
          </a:p>
          <a:p>
            <a:pPr lvl="1"/>
            <a:r>
              <a:rPr lang="en-US" altLang="ko-KR" dirty="0">
                <a:sym typeface="Symbol" panose="05050102010706020507" pitchFamily="18" charset="2"/>
              </a:rPr>
              <a:t>if  too small will not encompass entire locality</a:t>
            </a:r>
          </a:p>
          <a:p>
            <a:pPr lvl="1"/>
            <a:r>
              <a:rPr lang="en-US" altLang="ko-KR" dirty="0">
                <a:sym typeface="Symbol" panose="05050102010706020507" pitchFamily="18" charset="2"/>
              </a:rPr>
              <a:t>if  too large will encompass several localities</a:t>
            </a:r>
          </a:p>
          <a:p>
            <a:pPr lvl="1"/>
            <a:r>
              <a:rPr lang="en-US" altLang="ko-KR" dirty="0">
                <a:sym typeface="Symbol" panose="05050102010706020507" pitchFamily="18" charset="2"/>
              </a:rPr>
              <a:t>if  =   will encompass entire program</a:t>
            </a:r>
          </a:p>
          <a:p>
            <a:r>
              <a:rPr lang="en-US" altLang="ko-KR" dirty="0">
                <a:sym typeface="Symbol" panose="05050102010706020507" pitchFamily="18" charset="2"/>
              </a:rPr>
              <a:t>D = |</a:t>
            </a:r>
            <a:r>
              <a:rPr lang="en-US" altLang="ko-KR" dirty="0" err="1">
                <a:sym typeface="Symbol" panose="05050102010706020507" pitchFamily="18" charset="2"/>
              </a:rPr>
              <a:t>WS</a:t>
            </a:r>
            <a:r>
              <a:rPr lang="en-US" altLang="ko-KR" baseline="-25000" dirty="0" err="1">
                <a:sym typeface="Symbol" panose="05050102010706020507" pitchFamily="18" charset="2"/>
              </a:rPr>
              <a:t>i</a:t>
            </a:r>
            <a:r>
              <a:rPr lang="en-US" altLang="ko-KR" dirty="0">
                <a:sym typeface="Symbol" panose="05050102010706020507" pitchFamily="18" charset="2"/>
              </a:rPr>
              <a:t>|  total demand frames </a:t>
            </a:r>
          </a:p>
          <a:p>
            <a:r>
              <a:rPr lang="en-US" altLang="ko-KR" dirty="0">
                <a:sym typeface="Symbol" panose="05050102010706020507" pitchFamily="18" charset="2"/>
              </a:rPr>
              <a:t>if D &gt; m  Thrashing</a:t>
            </a:r>
          </a:p>
          <a:p>
            <a:pPr lvl="1"/>
            <a:r>
              <a:rPr lang="en-US" altLang="ko-KR" dirty="0">
                <a:sym typeface="Symbol" panose="05050102010706020507" pitchFamily="18" charset="2"/>
              </a:rPr>
              <a:t>Policy: if D &gt; m, then suspend/swap out processes</a:t>
            </a:r>
          </a:p>
          <a:p>
            <a:pPr lvl="1"/>
            <a:r>
              <a:rPr lang="en-US" altLang="ko-KR" dirty="0">
                <a:sym typeface="Symbol" panose="05050102010706020507" pitchFamily="18" charset="2"/>
              </a:rPr>
              <a:t>This can improve overall system behavior by a lot!</a:t>
            </a:r>
          </a:p>
        </p:txBody>
      </p:sp>
      <p:pic>
        <p:nvPicPr>
          <p:cNvPr id="20484"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l="452" t="34947" r="688" b="35550"/>
          <a:stretch>
            <a:fillRect/>
          </a:stretch>
        </p:blipFill>
        <p:spPr bwMode="auto">
          <a:xfrm>
            <a:off x="2438401" y="776287"/>
            <a:ext cx="7426325" cy="1662113"/>
          </a:xfrm>
          <a:prstGeom prst="rect">
            <a:avLst/>
          </a:prstGeom>
          <a:noFill/>
          <a:ln w="38100" cmpd="dbl">
            <a:solidFill>
              <a:srgbClr val="CC66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4027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48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48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48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48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48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48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48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ko-KR"/>
              <a:t>What about Compulsory Misses?</a:t>
            </a:r>
          </a:p>
        </p:txBody>
      </p:sp>
      <p:sp>
        <p:nvSpPr>
          <p:cNvPr id="21507" name="Rectangle 3"/>
          <p:cNvSpPr>
            <a:spLocks noGrp="1" noChangeArrowheads="1"/>
          </p:cNvSpPr>
          <p:nvPr>
            <p:ph type="body" idx="1"/>
          </p:nvPr>
        </p:nvSpPr>
        <p:spPr>
          <a:xfrm>
            <a:off x="838200" y="838200"/>
            <a:ext cx="10210800" cy="5181600"/>
          </a:xfrm>
        </p:spPr>
        <p:txBody>
          <a:bodyPr/>
          <a:lstStyle/>
          <a:p>
            <a:r>
              <a:rPr lang="en-US" altLang="ko-KR" dirty="0"/>
              <a:t>Recall that compulsory misses are misses that occur the first time that a page is seen	</a:t>
            </a:r>
          </a:p>
          <a:p>
            <a:pPr lvl="1"/>
            <a:r>
              <a:rPr lang="en-US" altLang="ko-KR" dirty="0"/>
              <a:t>Pages that are touched for the first time</a:t>
            </a:r>
          </a:p>
          <a:p>
            <a:pPr lvl="1"/>
            <a:r>
              <a:rPr lang="en-US" altLang="ko-KR" dirty="0"/>
              <a:t>Pages that are touched after process is swapped out/swapped back in</a:t>
            </a:r>
          </a:p>
          <a:p>
            <a:r>
              <a:rPr lang="en-US" altLang="ko-KR" dirty="0">
                <a:solidFill>
                  <a:srgbClr val="FF0000"/>
                </a:solidFill>
              </a:rPr>
              <a:t>Clustering:</a:t>
            </a:r>
          </a:p>
          <a:p>
            <a:pPr lvl="1"/>
            <a:r>
              <a:rPr lang="en-US" altLang="ko-KR" dirty="0"/>
              <a:t>On a page-fault, bring in multiple pages “around” the faulting page</a:t>
            </a:r>
          </a:p>
          <a:p>
            <a:pPr lvl="1"/>
            <a:r>
              <a:rPr lang="en-US" altLang="ko-KR" dirty="0"/>
              <a:t>Since efficiency of disk reads increases with sequential reads, makes sense to read several sequential pages</a:t>
            </a:r>
          </a:p>
          <a:p>
            <a:r>
              <a:rPr lang="en-US" altLang="ko-KR" dirty="0">
                <a:solidFill>
                  <a:srgbClr val="FF0000"/>
                </a:solidFill>
              </a:rPr>
              <a:t>Working Set Tracking:</a:t>
            </a:r>
          </a:p>
          <a:p>
            <a:pPr lvl="1"/>
            <a:r>
              <a:rPr lang="en-US" altLang="ko-KR" dirty="0"/>
              <a:t>Use algorithm to try to track working set of application</a:t>
            </a:r>
          </a:p>
          <a:p>
            <a:pPr lvl="1"/>
            <a:r>
              <a:rPr lang="en-US" altLang="ko-KR" dirty="0"/>
              <a:t>When swapping process back in, swap in working set</a:t>
            </a:r>
          </a:p>
        </p:txBody>
      </p:sp>
    </p:spTree>
    <p:extLst>
      <p:ext uri="{BB962C8B-B14F-4D97-AF65-F5344CB8AC3E}">
        <p14:creationId xmlns:p14="http://schemas.microsoft.com/office/powerpoint/2010/main" val="13696619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5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50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50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50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50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5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777B51B-FBC2-D14C-BF58-CB967D3AC381}"/>
              </a:ext>
            </a:extLst>
          </p:cNvPr>
          <p:cNvSpPr/>
          <p:nvPr/>
        </p:nvSpPr>
        <p:spPr bwMode="auto">
          <a:xfrm>
            <a:off x="0" y="0"/>
            <a:ext cx="12192000" cy="6858000"/>
          </a:xfrm>
          <a:prstGeom prst="rect">
            <a:avLst/>
          </a:prstGeom>
          <a:solidFill>
            <a:schemeClr val="tx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spTree>
    <p:extLst>
      <p:ext uri="{BB962C8B-B14F-4D97-AF65-F5344CB8AC3E}">
        <p14:creationId xmlns:p14="http://schemas.microsoft.com/office/powerpoint/2010/main" val="2990393709"/>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Memory Details?</a:t>
            </a:r>
          </a:p>
        </p:txBody>
      </p:sp>
      <p:sp>
        <p:nvSpPr>
          <p:cNvPr id="3" name="Content Placeholder 2"/>
          <p:cNvSpPr>
            <a:spLocks noGrp="1"/>
          </p:cNvSpPr>
          <p:nvPr>
            <p:ph idx="1"/>
          </p:nvPr>
        </p:nvSpPr>
        <p:spPr>
          <a:xfrm>
            <a:off x="838200" y="838200"/>
            <a:ext cx="10515600" cy="5715000"/>
          </a:xfrm>
        </p:spPr>
        <p:txBody>
          <a:bodyPr>
            <a:normAutofit lnSpcReduction="10000"/>
          </a:bodyPr>
          <a:lstStyle/>
          <a:p>
            <a:r>
              <a:rPr lang="en-US" dirty="0"/>
              <a:t>Memory management in Linux considerably more complex than the examples we have been discussing</a:t>
            </a:r>
          </a:p>
          <a:p>
            <a:r>
              <a:rPr lang="en-US" dirty="0"/>
              <a:t>Memory Zones: physical memory categories</a:t>
            </a:r>
          </a:p>
          <a:p>
            <a:pPr lvl="1"/>
            <a:r>
              <a:rPr lang="en-US" dirty="0"/>
              <a:t>ZONE_DMA: &lt; 16MB memory, DMA-able on ISA bus</a:t>
            </a:r>
          </a:p>
          <a:p>
            <a:pPr lvl="1"/>
            <a:r>
              <a:rPr lang="en-US" dirty="0"/>
              <a:t>ZONE_NORMAL: 16MB </a:t>
            </a:r>
            <a:r>
              <a:rPr lang="en-US" altLang="ko-KR" sz="2000" dirty="0">
                <a:ea typeface="굴림" panose="020B0600000101010101" pitchFamily="34" charset="-127"/>
                <a:sym typeface="Symbol" panose="05050102010706020507" pitchFamily="18" charset="2"/>
              </a:rPr>
              <a:t> </a:t>
            </a:r>
            <a:r>
              <a:rPr lang="en-US" dirty="0"/>
              <a:t>896MB (mapped at 0xC0000000)</a:t>
            </a:r>
          </a:p>
          <a:p>
            <a:pPr lvl="1"/>
            <a:r>
              <a:rPr lang="en-US" dirty="0"/>
              <a:t>ZONE_HIGHMEM: Everything else (&gt; 896MB)</a:t>
            </a:r>
          </a:p>
          <a:p>
            <a:r>
              <a:rPr lang="en-US" dirty="0"/>
              <a:t>Each zone has 1 </a:t>
            </a:r>
            <a:r>
              <a:rPr lang="en-US" dirty="0" err="1"/>
              <a:t>freelist</a:t>
            </a:r>
            <a:r>
              <a:rPr lang="en-US" dirty="0"/>
              <a:t>, 2 LRU lists (Active/Inactive)</a:t>
            </a:r>
          </a:p>
          <a:p>
            <a:r>
              <a:rPr lang="en-US" dirty="0"/>
              <a:t>Many different types of allocation</a:t>
            </a:r>
          </a:p>
          <a:p>
            <a:pPr lvl="1"/>
            <a:r>
              <a:rPr lang="en-US" dirty="0"/>
              <a:t>SLAB allocators, per-page allocators, mapped/unmapped</a:t>
            </a:r>
          </a:p>
          <a:p>
            <a:r>
              <a:rPr lang="en-US" dirty="0"/>
              <a:t>Many different types of allocated memory:</a:t>
            </a:r>
          </a:p>
          <a:p>
            <a:pPr lvl="1"/>
            <a:r>
              <a:rPr lang="en-US" dirty="0"/>
              <a:t>Anonymous memory (not backed by a file, heap/stack)</a:t>
            </a:r>
          </a:p>
          <a:p>
            <a:pPr lvl="1"/>
            <a:r>
              <a:rPr lang="en-US" dirty="0"/>
              <a:t>Mapped memory (backed by a file)</a:t>
            </a:r>
          </a:p>
          <a:p>
            <a:r>
              <a:rPr lang="en-US" dirty="0"/>
              <a:t>Allocation priorities</a:t>
            </a:r>
          </a:p>
          <a:p>
            <a:pPr lvl="1"/>
            <a:r>
              <a:rPr lang="en-US" dirty="0"/>
              <a:t>Is blocking allowed/etc.</a:t>
            </a:r>
          </a:p>
        </p:txBody>
      </p:sp>
    </p:spTree>
    <p:extLst>
      <p:ext uri="{BB962C8B-B14F-4D97-AF65-F5344CB8AC3E}">
        <p14:creationId xmlns:p14="http://schemas.microsoft.com/office/powerpoint/2010/main" val="5618388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8534400" cy="533400"/>
          </a:xfrm>
        </p:spPr>
        <p:txBody>
          <a:bodyPr/>
          <a:lstStyle/>
          <a:p>
            <a:r>
              <a:rPr lang="en-US" dirty="0"/>
              <a:t>Linux Virtual Memory Map (Pre-Meltdown)</a:t>
            </a:r>
          </a:p>
        </p:txBody>
      </p:sp>
      <p:sp>
        <p:nvSpPr>
          <p:cNvPr id="4" name="Rectangle 3"/>
          <p:cNvSpPr/>
          <p:nvPr/>
        </p:nvSpPr>
        <p:spPr bwMode="auto">
          <a:xfrm>
            <a:off x="2605374" y="1251466"/>
            <a:ext cx="1447800" cy="1143000"/>
          </a:xfrm>
          <a:prstGeom prst="rect">
            <a:avLst/>
          </a:prstGeom>
          <a:solidFill>
            <a:srgbClr val="FF6699"/>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000" b="0" dirty="0">
                <a:latin typeface="Gill Sans" charset="0"/>
                <a:ea typeface="Gill Sans" charset="0"/>
                <a:cs typeface="Gill Sans" charset="0"/>
              </a:rPr>
              <a:t>Kernel</a:t>
            </a:r>
            <a:br>
              <a:rPr lang="en-US" sz="2000" b="0" dirty="0">
                <a:latin typeface="Gill Sans" charset="0"/>
                <a:ea typeface="Gill Sans" charset="0"/>
                <a:cs typeface="Gill Sans" charset="0"/>
              </a:rPr>
            </a:br>
            <a:r>
              <a:rPr lang="en-US" sz="2000" b="0" dirty="0">
                <a:latin typeface="Gill Sans" charset="0"/>
                <a:ea typeface="Gill Sans" charset="0"/>
                <a:cs typeface="Gill Sans" charset="0"/>
              </a:rPr>
              <a:t>Addresses</a:t>
            </a:r>
          </a:p>
        </p:txBody>
      </p:sp>
      <p:sp>
        <p:nvSpPr>
          <p:cNvPr id="5" name="Rectangle 4"/>
          <p:cNvSpPr/>
          <p:nvPr/>
        </p:nvSpPr>
        <p:spPr bwMode="auto">
          <a:xfrm>
            <a:off x="7620000" y="2546866"/>
            <a:ext cx="1447800" cy="1600200"/>
          </a:xfrm>
          <a:prstGeom prst="rect">
            <a:avLst/>
          </a:prstGeom>
          <a:solidFill>
            <a:schemeClr val="bg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000" b="0" dirty="0">
                <a:latin typeface="Gill Sans" charset="0"/>
                <a:ea typeface="Gill Sans" charset="0"/>
                <a:cs typeface="Gill Sans" charset="0"/>
              </a:rPr>
              <a:t>Empty</a:t>
            </a:r>
          </a:p>
          <a:p>
            <a:pPr algn="ctr"/>
            <a:r>
              <a:rPr lang="en-US" sz="2000" b="0" dirty="0">
                <a:latin typeface="Gill Sans" charset="0"/>
                <a:ea typeface="Gill Sans" charset="0"/>
                <a:cs typeface="Gill Sans" charset="0"/>
              </a:rPr>
              <a:t>Space</a:t>
            </a:r>
          </a:p>
        </p:txBody>
      </p:sp>
      <p:sp>
        <p:nvSpPr>
          <p:cNvPr id="6" name="Rectangle 5"/>
          <p:cNvSpPr/>
          <p:nvPr/>
        </p:nvSpPr>
        <p:spPr bwMode="auto">
          <a:xfrm>
            <a:off x="2605374" y="2394466"/>
            <a:ext cx="1447800" cy="3124200"/>
          </a:xfrm>
          <a:prstGeom prst="rect">
            <a:avLst/>
          </a:prstGeom>
          <a:solidFill>
            <a:schemeClr val="accent2">
              <a:lumMod val="20000"/>
              <a:lumOff val="8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000" b="0" dirty="0">
                <a:latin typeface="Gill Sans" charset="0"/>
                <a:ea typeface="Gill Sans" charset="0"/>
                <a:cs typeface="Gill Sans" charset="0"/>
              </a:rPr>
              <a:t>User</a:t>
            </a:r>
            <a:br>
              <a:rPr lang="en-US" sz="2000" b="0" dirty="0">
                <a:latin typeface="Gill Sans" charset="0"/>
                <a:ea typeface="Gill Sans" charset="0"/>
                <a:cs typeface="Gill Sans" charset="0"/>
              </a:rPr>
            </a:br>
            <a:r>
              <a:rPr lang="en-US" sz="2000" b="0" dirty="0">
                <a:latin typeface="Gill Sans" charset="0"/>
                <a:ea typeface="Gill Sans" charset="0"/>
                <a:cs typeface="Gill Sans" charset="0"/>
              </a:rPr>
              <a:t>Addresses</a:t>
            </a:r>
          </a:p>
        </p:txBody>
      </p:sp>
      <p:sp>
        <p:nvSpPr>
          <p:cNvPr id="8" name="Rectangle 7"/>
          <p:cNvSpPr/>
          <p:nvPr/>
        </p:nvSpPr>
        <p:spPr bwMode="auto">
          <a:xfrm>
            <a:off x="7620000" y="4147066"/>
            <a:ext cx="1447800" cy="1371600"/>
          </a:xfrm>
          <a:prstGeom prst="rect">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sz="2000" b="0">
              <a:latin typeface="Gill Sans" charset="0"/>
              <a:ea typeface="Gill Sans" charset="0"/>
              <a:cs typeface="Gill Sans" charset="0"/>
            </a:endParaRPr>
          </a:p>
        </p:txBody>
      </p:sp>
      <p:sp>
        <p:nvSpPr>
          <p:cNvPr id="9" name="Rectangle 8"/>
          <p:cNvSpPr/>
          <p:nvPr/>
        </p:nvSpPr>
        <p:spPr bwMode="auto">
          <a:xfrm>
            <a:off x="7620000" y="4147066"/>
            <a:ext cx="1447800" cy="1371600"/>
          </a:xfrm>
          <a:prstGeom prst="rect">
            <a:avLst/>
          </a:prstGeom>
          <a:solidFill>
            <a:schemeClr val="accent2">
              <a:lumMod val="20000"/>
              <a:lumOff val="8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000" b="0" dirty="0">
                <a:latin typeface="Gill Sans" charset="0"/>
                <a:ea typeface="Gill Sans" charset="0"/>
                <a:cs typeface="Gill Sans" charset="0"/>
              </a:rPr>
              <a:t>User</a:t>
            </a:r>
          </a:p>
          <a:p>
            <a:pPr algn="ctr"/>
            <a:r>
              <a:rPr lang="en-US" sz="2000" b="0" dirty="0">
                <a:latin typeface="Gill Sans" charset="0"/>
                <a:ea typeface="Gill Sans" charset="0"/>
                <a:cs typeface="Gill Sans" charset="0"/>
              </a:rPr>
              <a:t>Addresses</a:t>
            </a:r>
          </a:p>
        </p:txBody>
      </p:sp>
      <p:sp>
        <p:nvSpPr>
          <p:cNvPr id="10" name="Rectangle 9"/>
          <p:cNvSpPr/>
          <p:nvPr/>
        </p:nvSpPr>
        <p:spPr bwMode="auto">
          <a:xfrm>
            <a:off x="7620000" y="1175266"/>
            <a:ext cx="1447800" cy="1371600"/>
          </a:xfrm>
          <a:prstGeom prst="rect">
            <a:avLst/>
          </a:prstGeom>
          <a:solidFill>
            <a:srgbClr val="FF6699"/>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000" b="0" dirty="0">
                <a:latin typeface="Gill Sans" charset="0"/>
                <a:ea typeface="Gill Sans" charset="0"/>
                <a:cs typeface="Gill Sans" charset="0"/>
              </a:rPr>
              <a:t>Kernel</a:t>
            </a:r>
            <a:br>
              <a:rPr lang="en-US" sz="2000" b="0" dirty="0">
                <a:latin typeface="Gill Sans" charset="0"/>
                <a:ea typeface="Gill Sans" charset="0"/>
                <a:cs typeface="Gill Sans" charset="0"/>
              </a:rPr>
            </a:br>
            <a:r>
              <a:rPr lang="en-US" sz="2000" b="0" dirty="0">
                <a:latin typeface="Gill Sans" charset="0"/>
                <a:ea typeface="Gill Sans" charset="0"/>
                <a:cs typeface="Gill Sans" charset="0"/>
              </a:rPr>
              <a:t>Addresses</a:t>
            </a:r>
          </a:p>
        </p:txBody>
      </p:sp>
      <p:sp>
        <p:nvSpPr>
          <p:cNvPr id="11" name="TextBox 10"/>
          <p:cNvSpPr txBox="1"/>
          <p:nvPr/>
        </p:nvSpPr>
        <p:spPr>
          <a:xfrm>
            <a:off x="928974" y="5346700"/>
            <a:ext cx="1596912" cy="400110"/>
          </a:xfrm>
          <a:prstGeom prst="rect">
            <a:avLst/>
          </a:prstGeom>
          <a:noFill/>
        </p:spPr>
        <p:txBody>
          <a:bodyPr wrap="none" rtlCol="0">
            <a:spAutoFit/>
          </a:bodyPr>
          <a:lstStyle/>
          <a:p>
            <a:r>
              <a:rPr lang="en-US" sz="2000" b="0" dirty="0">
                <a:latin typeface="Gill Sans" charset="0"/>
                <a:ea typeface="Gill Sans" charset="0"/>
                <a:cs typeface="Gill Sans" charset="0"/>
              </a:rPr>
              <a:t>0x00000000</a:t>
            </a:r>
          </a:p>
        </p:txBody>
      </p:sp>
      <p:sp>
        <p:nvSpPr>
          <p:cNvPr id="12" name="TextBox 11"/>
          <p:cNvSpPr txBox="1"/>
          <p:nvPr/>
        </p:nvSpPr>
        <p:spPr>
          <a:xfrm>
            <a:off x="967075" y="2221468"/>
            <a:ext cx="1640193" cy="400110"/>
          </a:xfrm>
          <a:prstGeom prst="rect">
            <a:avLst/>
          </a:prstGeom>
          <a:noFill/>
        </p:spPr>
        <p:txBody>
          <a:bodyPr wrap="none" rtlCol="0">
            <a:spAutoFit/>
          </a:bodyPr>
          <a:lstStyle/>
          <a:p>
            <a:r>
              <a:rPr lang="en-US" sz="2000" b="0" dirty="0">
                <a:latin typeface="Gill Sans" charset="0"/>
                <a:ea typeface="Gill Sans" charset="0"/>
                <a:cs typeface="Gill Sans" charset="0"/>
              </a:rPr>
              <a:t>0xC0000000</a:t>
            </a:r>
          </a:p>
        </p:txBody>
      </p:sp>
      <p:sp>
        <p:nvSpPr>
          <p:cNvPr id="13" name="TextBox 12"/>
          <p:cNvSpPr txBox="1"/>
          <p:nvPr/>
        </p:nvSpPr>
        <p:spPr>
          <a:xfrm>
            <a:off x="992474" y="1175266"/>
            <a:ext cx="1712328" cy="400110"/>
          </a:xfrm>
          <a:prstGeom prst="rect">
            <a:avLst/>
          </a:prstGeom>
          <a:noFill/>
        </p:spPr>
        <p:txBody>
          <a:bodyPr wrap="none" rtlCol="0">
            <a:spAutoFit/>
          </a:bodyPr>
          <a:lstStyle/>
          <a:p>
            <a:r>
              <a:rPr lang="en-US" sz="2000" b="0" dirty="0">
                <a:latin typeface="Gill Sans" charset="0"/>
                <a:ea typeface="Gill Sans" charset="0"/>
                <a:cs typeface="Gill Sans" charset="0"/>
              </a:rPr>
              <a:t>0xFFFFFFFF</a:t>
            </a:r>
          </a:p>
        </p:txBody>
      </p:sp>
      <p:sp>
        <p:nvSpPr>
          <p:cNvPr id="14" name="TextBox 13"/>
          <p:cNvSpPr txBox="1"/>
          <p:nvPr/>
        </p:nvSpPr>
        <p:spPr>
          <a:xfrm>
            <a:off x="4953000" y="5334000"/>
            <a:ext cx="2738250" cy="400110"/>
          </a:xfrm>
          <a:prstGeom prst="rect">
            <a:avLst/>
          </a:prstGeom>
          <a:noFill/>
        </p:spPr>
        <p:txBody>
          <a:bodyPr wrap="none" rtlCol="0">
            <a:spAutoFit/>
          </a:bodyPr>
          <a:lstStyle/>
          <a:p>
            <a:r>
              <a:rPr lang="en-US" sz="2000" b="0" dirty="0">
                <a:latin typeface="Gill Sans" charset="0"/>
                <a:ea typeface="Gill Sans" charset="0"/>
                <a:cs typeface="Gill Sans" charset="0"/>
              </a:rPr>
              <a:t>0x0000000000000000</a:t>
            </a:r>
          </a:p>
        </p:txBody>
      </p:sp>
      <p:sp>
        <p:nvSpPr>
          <p:cNvPr id="15" name="TextBox 14"/>
          <p:cNvSpPr txBox="1"/>
          <p:nvPr/>
        </p:nvSpPr>
        <p:spPr>
          <a:xfrm>
            <a:off x="4953001" y="3956566"/>
            <a:ext cx="2896947" cy="400110"/>
          </a:xfrm>
          <a:prstGeom prst="rect">
            <a:avLst/>
          </a:prstGeom>
          <a:noFill/>
        </p:spPr>
        <p:txBody>
          <a:bodyPr wrap="none" rtlCol="0">
            <a:spAutoFit/>
          </a:bodyPr>
          <a:lstStyle/>
          <a:p>
            <a:r>
              <a:rPr lang="en-US" sz="2000" b="0" dirty="0">
                <a:latin typeface="Gill Sans" charset="0"/>
                <a:ea typeface="Gill Sans" charset="0"/>
                <a:cs typeface="Gill Sans" charset="0"/>
              </a:rPr>
              <a:t>0x00007FFFFFFFFFFF</a:t>
            </a:r>
          </a:p>
        </p:txBody>
      </p:sp>
      <p:sp>
        <p:nvSpPr>
          <p:cNvPr id="16" name="TextBox 15"/>
          <p:cNvSpPr txBox="1"/>
          <p:nvPr/>
        </p:nvSpPr>
        <p:spPr>
          <a:xfrm>
            <a:off x="4905919" y="2407166"/>
            <a:ext cx="2795958" cy="400110"/>
          </a:xfrm>
          <a:prstGeom prst="rect">
            <a:avLst/>
          </a:prstGeom>
          <a:noFill/>
        </p:spPr>
        <p:txBody>
          <a:bodyPr wrap="none" rtlCol="0">
            <a:spAutoFit/>
          </a:bodyPr>
          <a:lstStyle/>
          <a:p>
            <a:r>
              <a:rPr lang="en-US" sz="2000" b="0" dirty="0">
                <a:latin typeface="Gill Sans" charset="0"/>
                <a:ea typeface="Gill Sans" charset="0"/>
                <a:cs typeface="Gill Sans" charset="0"/>
              </a:rPr>
              <a:t>0xFFFF800000000000</a:t>
            </a:r>
          </a:p>
        </p:txBody>
      </p:sp>
      <p:sp>
        <p:nvSpPr>
          <p:cNvPr id="17" name="TextBox 16"/>
          <p:cNvSpPr txBox="1"/>
          <p:nvPr/>
        </p:nvSpPr>
        <p:spPr>
          <a:xfrm>
            <a:off x="4880520" y="1066800"/>
            <a:ext cx="2969083" cy="400110"/>
          </a:xfrm>
          <a:prstGeom prst="rect">
            <a:avLst/>
          </a:prstGeom>
          <a:noFill/>
        </p:spPr>
        <p:txBody>
          <a:bodyPr wrap="none" rtlCol="0">
            <a:spAutoFit/>
          </a:bodyPr>
          <a:lstStyle/>
          <a:p>
            <a:r>
              <a:rPr lang="en-US" sz="2000" b="0" dirty="0">
                <a:latin typeface="Gill Sans" charset="0"/>
                <a:ea typeface="Gill Sans" charset="0"/>
                <a:cs typeface="Gill Sans" charset="0"/>
              </a:rPr>
              <a:t>0xFFFFFFFFFFFFFFFF</a:t>
            </a:r>
          </a:p>
        </p:txBody>
      </p:sp>
      <p:sp>
        <p:nvSpPr>
          <p:cNvPr id="23" name="Up-Down Arrow 22"/>
          <p:cNvSpPr/>
          <p:nvPr/>
        </p:nvSpPr>
        <p:spPr bwMode="auto">
          <a:xfrm>
            <a:off x="547974" y="2546866"/>
            <a:ext cx="609600" cy="3048000"/>
          </a:xfrm>
          <a:prstGeom prst="upDown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vert270" wrap="square" lIns="91440" tIns="45720" rIns="91440" bIns="45720" numCol="1" rtlCol="0" anchor="ctr" anchorCtr="0" compatLnSpc="1">
            <a:prstTxWarp prst="textNoShape">
              <a:avLst/>
            </a:prstTxWarp>
          </a:bodyPr>
          <a:lstStyle/>
          <a:p>
            <a:pPr algn="ctr"/>
            <a:r>
              <a:rPr lang="en-US" sz="2000" b="0" dirty="0">
                <a:latin typeface="Gill Sans" charset="0"/>
                <a:ea typeface="Gill Sans" charset="0"/>
                <a:cs typeface="Gill Sans" charset="0"/>
              </a:rPr>
              <a:t>3GB Total</a:t>
            </a:r>
          </a:p>
        </p:txBody>
      </p:sp>
      <p:sp>
        <p:nvSpPr>
          <p:cNvPr id="25" name="Up-Down Arrow 24"/>
          <p:cNvSpPr/>
          <p:nvPr/>
        </p:nvSpPr>
        <p:spPr bwMode="auto">
          <a:xfrm>
            <a:off x="4446845" y="4141232"/>
            <a:ext cx="609600" cy="1329551"/>
          </a:xfrm>
          <a:prstGeom prst="upDown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vert270" wrap="square" lIns="91440" tIns="45720" rIns="91440" bIns="45720" numCol="1" rtlCol="0" anchor="ctr" anchorCtr="0" compatLnSpc="1">
            <a:prstTxWarp prst="textNoShape">
              <a:avLst/>
            </a:prstTxWarp>
          </a:bodyPr>
          <a:lstStyle/>
          <a:p>
            <a:pPr algn="ctr"/>
            <a:r>
              <a:rPr lang="en-US" sz="2000" b="0" dirty="0">
                <a:latin typeface="Gill Sans" charset="0"/>
                <a:ea typeface="Gill Sans" charset="0"/>
                <a:cs typeface="Gill Sans" charset="0"/>
              </a:rPr>
              <a:t>128TiB</a:t>
            </a:r>
          </a:p>
        </p:txBody>
      </p:sp>
      <p:sp>
        <p:nvSpPr>
          <p:cNvPr id="26" name="Up-Down Arrow 25"/>
          <p:cNvSpPr/>
          <p:nvPr/>
        </p:nvSpPr>
        <p:spPr bwMode="auto">
          <a:xfrm>
            <a:off x="533400" y="1251466"/>
            <a:ext cx="609600" cy="1195684"/>
          </a:xfrm>
          <a:prstGeom prst="upDown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vert270" wrap="square" lIns="91440" tIns="45720" rIns="91440" bIns="45720" numCol="1" rtlCol="0" anchor="ctr" anchorCtr="0" compatLnSpc="1">
            <a:prstTxWarp prst="textNoShape">
              <a:avLst/>
            </a:prstTxWarp>
          </a:bodyPr>
          <a:lstStyle/>
          <a:p>
            <a:pPr algn="ctr"/>
            <a:r>
              <a:rPr lang="en-US" sz="2000" b="0" dirty="0">
                <a:latin typeface="Gill Sans" charset="0"/>
                <a:ea typeface="Gill Sans" charset="0"/>
                <a:cs typeface="Gill Sans" charset="0"/>
              </a:rPr>
              <a:t>1GB</a:t>
            </a:r>
          </a:p>
        </p:txBody>
      </p:sp>
      <p:sp>
        <p:nvSpPr>
          <p:cNvPr id="27" name="Up-Down Arrow 26"/>
          <p:cNvSpPr/>
          <p:nvPr/>
        </p:nvSpPr>
        <p:spPr bwMode="auto">
          <a:xfrm>
            <a:off x="4446845" y="1217316"/>
            <a:ext cx="609600" cy="1329551"/>
          </a:xfrm>
          <a:prstGeom prst="upDown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vert270" wrap="square" lIns="91440" tIns="45720" rIns="91440" bIns="45720" numCol="1" rtlCol="0" anchor="ctr" anchorCtr="0" compatLnSpc="1">
            <a:prstTxWarp prst="textNoShape">
              <a:avLst/>
            </a:prstTxWarp>
          </a:bodyPr>
          <a:lstStyle/>
          <a:p>
            <a:pPr algn="ctr"/>
            <a:r>
              <a:rPr lang="en-US" sz="2000" b="0" dirty="0">
                <a:latin typeface="Gill Sans" charset="0"/>
                <a:ea typeface="Gill Sans" charset="0"/>
                <a:cs typeface="Gill Sans" charset="0"/>
              </a:rPr>
              <a:t>128TiB</a:t>
            </a:r>
          </a:p>
        </p:txBody>
      </p:sp>
      <p:sp>
        <p:nvSpPr>
          <p:cNvPr id="28" name="TextBox 27"/>
          <p:cNvSpPr txBox="1"/>
          <p:nvPr/>
        </p:nvSpPr>
        <p:spPr>
          <a:xfrm>
            <a:off x="1371601" y="1600200"/>
            <a:ext cx="1141659" cy="707886"/>
          </a:xfrm>
          <a:prstGeom prst="rect">
            <a:avLst/>
          </a:prstGeom>
          <a:noFill/>
        </p:spPr>
        <p:txBody>
          <a:bodyPr wrap="none" rtlCol="0">
            <a:spAutoFit/>
          </a:bodyPr>
          <a:lstStyle/>
          <a:p>
            <a:r>
              <a:rPr lang="en-US" sz="2000" b="0" dirty="0">
                <a:latin typeface="Gill Sans" charset="0"/>
                <a:ea typeface="Gill Sans" charset="0"/>
                <a:cs typeface="Gill Sans" charset="0"/>
              </a:rPr>
              <a:t>896MB</a:t>
            </a:r>
            <a:br>
              <a:rPr lang="en-US" sz="2000" b="0" dirty="0">
                <a:latin typeface="Gill Sans" charset="0"/>
                <a:ea typeface="Gill Sans" charset="0"/>
                <a:cs typeface="Gill Sans" charset="0"/>
              </a:rPr>
            </a:br>
            <a:r>
              <a:rPr lang="en-US" sz="2000" b="0" dirty="0">
                <a:latin typeface="Gill Sans" charset="0"/>
                <a:ea typeface="Gill Sans" charset="0"/>
                <a:cs typeface="Gill Sans" charset="0"/>
              </a:rPr>
              <a:t>Physical</a:t>
            </a:r>
          </a:p>
        </p:txBody>
      </p:sp>
      <p:sp>
        <p:nvSpPr>
          <p:cNvPr id="29" name="TextBox 28"/>
          <p:cNvSpPr txBox="1"/>
          <p:nvPr/>
        </p:nvSpPr>
        <p:spPr>
          <a:xfrm>
            <a:off x="6227203" y="1766489"/>
            <a:ext cx="1141659" cy="707886"/>
          </a:xfrm>
          <a:prstGeom prst="rect">
            <a:avLst/>
          </a:prstGeom>
          <a:noFill/>
        </p:spPr>
        <p:txBody>
          <a:bodyPr wrap="none" rtlCol="0">
            <a:spAutoFit/>
          </a:bodyPr>
          <a:lstStyle/>
          <a:p>
            <a:r>
              <a:rPr lang="en-US" sz="2000" b="0" dirty="0">
                <a:latin typeface="Gill Sans" charset="0"/>
                <a:ea typeface="Gill Sans" charset="0"/>
                <a:cs typeface="Gill Sans" charset="0"/>
              </a:rPr>
              <a:t>64 </a:t>
            </a:r>
            <a:r>
              <a:rPr lang="en-US" sz="2000" b="0" dirty="0" err="1">
                <a:latin typeface="Gill Sans" charset="0"/>
                <a:ea typeface="Gill Sans" charset="0"/>
                <a:cs typeface="Gill Sans" charset="0"/>
              </a:rPr>
              <a:t>TiB</a:t>
            </a:r>
            <a:br>
              <a:rPr lang="en-US" sz="2000" b="0" dirty="0">
                <a:latin typeface="Gill Sans" charset="0"/>
                <a:ea typeface="Gill Sans" charset="0"/>
                <a:cs typeface="Gill Sans" charset="0"/>
              </a:rPr>
            </a:br>
            <a:r>
              <a:rPr lang="en-US" sz="2000" b="0" dirty="0">
                <a:latin typeface="Gill Sans" charset="0"/>
                <a:ea typeface="Gill Sans" charset="0"/>
                <a:cs typeface="Gill Sans" charset="0"/>
              </a:rPr>
              <a:t>Physical</a:t>
            </a:r>
          </a:p>
        </p:txBody>
      </p:sp>
      <p:sp>
        <p:nvSpPr>
          <p:cNvPr id="30" name="TextBox 29"/>
          <p:cNvSpPr txBox="1"/>
          <p:nvPr/>
        </p:nvSpPr>
        <p:spPr>
          <a:xfrm>
            <a:off x="559677" y="5943600"/>
            <a:ext cx="3444020" cy="400110"/>
          </a:xfrm>
          <a:prstGeom prst="rect">
            <a:avLst/>
          </a:prstGeom>
          <a:noFill/>
        </p:spPr>
        <p:txBody>
          <a:bodyPr wrap="none" rtlCol="0">
            <a:spAutoFit/>
          </a:bodyPr>
          <a:lstStyle/>
          <a:p>
            <a:r>
              <a:rPr lang="en-US" sz="2000" b="0" dirty="0">
                <a:latin typeface="Gill Sans" charset="0"/>
                <a:ea typeface="Gill Sans" charset="0"/>
                <a:cs typeface="Gill Sans" charset="0"/>
              </a:rPr>
              <a:t>32-Bit Virtual Address Space</a:t>
            </a:r>
          </a:p>
        </p:txBody>
      </p:sp>
      <p:sp>
        <p:nvSpPr>
          <p:cNvPr id="33" name="TextBox 32"/>
          <p:cNvSpPr txBox="1"/>
          <p:nvPr/>
        </p:nvSpPr>
        <p:spPr>
          <a:xfrm>
            <a:off x="5056445" y="5943600"/>
            <a:ext cx="3444020" cy="400110"/>
          </a:xfrm>
          <a:prstGeom prst="rect">
            <a:avLst/>
          </a:prstGeom>
          <a:noFill/>
        </p:spPr>
        <p:txBody>
          <a:bodyPr wrap="none" rtlCol="0">
            <a:spAutoFit/>
          </a:bodyPr>
          <a:lstStyle/>
          <a:p>
            <a:r>
              <a:rPr lang="en-US" sz="2000" b="0" dirty="0">
                <a:latin typeface="Gill Sans" charset="0"/>
                <a:ea typeface="Gill Sans" charset="0"/>
                <a:cs typeface="Gill Sans" charset="0"/>
              </a:rPr>
              <a:t>64-Bit Virtual Address Space</a:t>
            </a:r>
          </a:p>
        </p:txBody>
      </p:sp>
      <p:sp>
        <p:nvSpPr>
          <p:cNvPr id="34" name="TextBox 33"/>
          <p:cNvSpPr txBox="1"/>
          <p:nvPr/>
        </p:nvSpPr>
        <p:spPr>
          <a:xfrm>
            <a:off x="5255766" y="3124200"/>
            <a:ext cx="2097049" cy="400110"/>
          </a:xfrm>
          <a:prstGeom prst="rect">
            <a:avLst/>
          </a:prstGeom>
          <a:noFill/>
        </p:spPr>
        <p:txBody>
          <a:bodyPr wrap="none" rtlCol="0">
            <a:spAutoFit/>
          </a:bodyPr>
          <a:lstStyle/>
          <a:p>
            <a:r>
              <a:rPr lang="en-US" sz="2000" b="0" dirty="0">
                <a:latin typeface="Gill Sans" charset="0"/>
                <a:ea typeface="Gill Sans" charset="0"/>
                <a:cs typeface="Gill Sans" charset="0"/>
              </a:rPr>
              <a:t>“Canonical Hole”</a:t>
            </a:r>
          </a:p>
        </p:txBody>
      </p:sp>
    </p:spTree>
    <p:extLst>
      <p:ext uri="{BB962C8B-B14F-4D97-AF65-F5344CB8AC3E}">
        <p14:creationId xmlns:p14="http://schemas.microsoft.com/office/powerpoint/2010/main" val="1455863121"/>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Pre-Meltdown Virtual Map (Details)</a:t>
            </a:r>
          </a:p>
        </p:txBody>
      </p:sp>
      <p:sp>
        <p:nvSpPr>
          <p:cNvPr id="3" name="Content Placeholder 2"/>
          <p:cNvSpPr>
            <a:spLocks noGrp="1"/>
          </p:cNvSpPr>
          <p:nvPr>
            <p:ph idx="1"/>
          </p:nvPr>
        </p:nvSpPr>
        <p:spPr>
          <a:xfrm>
            <a:off x="990600" y="838200"/>
            <a:ext cx="10210800" cy="5867400"/>
          </a:xfrm>
        </p:spPr>
        <p:txBody>
          <a:bodyPr>
            <a:normAutofit lnSpcReduction="10000"/>
          </a:bodyPr>
          <a:lstStyle/>
          <a:p>
            <a:r>
              <a:rPr lang="en-US" dirty="0"/>
              <a:t>Kernel memory not generally visible to user</a:t>
            </a:r>
          </a:p>
          <a:p>
            <a:pPr lvl="1"/>
            <a:r>
              <a:rPr lang="en-US" dirty="0"/>
              <a:t>Exception: special VDSO (virtual dynamically linked shared objects) facility that maps kernel code into user space to aid in system calls (and to provide certain actual system calls such as </a:t>
            </a:r>
            <a:r>
              <a:rPr lang="en-US" dirty="0" err="1">
                <a:latin typeface="Consolas"/>
                <a:cs typeface="Consolas"/>
              </a:rPr>
              <a:t>gettimeofday</a:t>
            </a:r>
            <a:r>
              <a:rPr lang="en-US" dirty="0">
                <a:latin typeface="Consolas"/>
                <a:cs typeface="Consolas"/>
              </a:rPr>
              <a:t>()</a:t>
            </a:r>
            <a:r>
              <a:rPr lang="en-US" dirty="0"/>
              <a:t>)</a:t>
            </a:r>
            <a:endParaRPr lang="en-US" dirty="0">
              <a:latin typeface="Consolas"/>
              <a:cs typeface="Consolas"/>
            </a:endParaRPr>
          </a:p>
          <a:p>
            <a:r>
              <a:rPr lang="en-US" dirty="0"/>
              <a:t>Every physical page described by a “page” structure</a:t>
            </a:r>
          </a:p>
          <a:p>
            <a:pPr lvl="1"/>
            <a:r>
              <a:rPr lang="en-US" dirty="0"/>
              <a:t>Collected together in lower physical memory</a:t>
            </a:r>
          </a:p>
          <a:p>
            <a:pPr lvl="1"/>
            <a:r>
              <a:rPr lang="en-US" dirty="0"/>
              <a:t>Can be accessed in kernel virtual space</a:t>
            </a:r>
          </a:p>
          <a:p>
            <a:pPr lvl="1"/>
            <a:r>
              <a:rPr lang="en-US" dirty="0"/>
              <a:t>Linked together in various “LRU” lists</a:t>
            </a:r>
          </a:p>
          <a:p>
            <a:r>
              <a:rPr lang="en-US" dirty="0"/>
              <a:t>For 32-bit virtual memory architectures:</a:t>
            </a:r>
          </a:p>
          <a:p>
            <a:pPr lvl="1"/>
            <a:r>
              <a:rPr lang="en-US" dirty="0"/>
              <a:t>When physical memory &lt; 896MB</a:t>
            </a:r>
          </a:p>
          <a:p>
            <a:pPr lvl="2"/>
            <a:r>
              <a:rPr lang="en-US" dirty="0"/>
              <a:t>All physical memory mapped at 0xC0000000</a:t>
            </a:r>
          </a:p>
          <a:p>
            <a:pPr lvl="1"/>
            <a:r>
              <a:rPr lang="en-US" dirty="0"/>
              <a:t>When physical memory &gt;= 896MB</a:t>
            </a:r>
          </a:p>
          <a:p>
            <a:pPr lvl="2"/>
            <a:r>
              <a:rPr lang="en-US" dirty="0"/>
              <a:t>Not all physical memory mapped in kernel space all the time</a:t>
            </a:r>
          </a:p>
          <a:p>
            <a:pPr lvl="2"/>
            <a:r>
              <a:rPr lang="en-US" dirty="0"/>
              <a:t>Can be temporarily mapped with addresses &gt; 0xCC000000</a:t>
            </a:r>
          </a:p>
          <a:p>
            <a:r>
              <a:rPr lang="en-US" dirty="0"/>
              <a:t>For 64-bit virtual memory architectures:</a:t>
            </a:r>
          </a:p>
          <a:p>
            <a:pPr lvl="1"/>
            <a:r>
              <a:rPr lang="en-US" dirty="0"/>
              <a:t>All physical memory mapped above 0xFFFF800000000000</a:t>
            </a:r>
          </a:p>
        </p:txBody>
      </p:sp>
    </p:spTree>
    <p:extLst>
      <p:ext uri="{BB962C8B-B14F-4D97-AF65-F5344CB8AC3E}">
        <p14:creationId xmlns:p14="http://schemas.microsoft.com/office/powerpoint/2010/main" val="34554490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 Meltdown Memory Map</a:t>
            </a:r>
          </a:p>
        </p:txBody>
      </p:sp>
      <p:sp>
        <p:nvSpPr>
          <p:cNvPr id="3" name="Content Placeholder 2"/>
          <p:cNvSpPr>
            <a:spLocks noGrp="1"/>
          </p:cNvSpPr>
          <p:nvPr>
            <p:ph idx="1"/>
          </p:nvPr>
        </p:nvSpPr>
        <p:spPr>
          <a:xfrm>
            <a:off x="762000" y="762000"/>
            <a:ext cx="10668000" cy="5867400"/>
          </a:xfrm>
        </p:spPr>
        <p:txBody>
          <a:bodyPr>
            <a:normAutofit fontScale="92500" lnSpcReduction="20000"/>
          </a:bodyPr>
          <a:lstStyle/>
          <a:p>
            <a:r>
              <a:rPr lang="en-US" dirty="0"/>
              <a:t>Meltdown flaw (2018, Intel x86, IBM Power, ARM)</a:t>
            </a:r>
          </a:p>
          <a:p>
            <a:pPr lvl="1">
              <a:tabLst>
                <a:tab pos="1143000" algn="r"/>
                <a:tab pos="1257300" algn="l"/>
                <a:tab pos="1485900" algn="l"/>
              </a:tabLst>
            </a:pPr>
            <a:r>
              <a:rPr lang="en-US" dirty="0">
                <a:solidFill>
                  <a:srgbClr val="FF0000"/>
                </a:solidFill>
              </a:rPr>
              <a:t>Exploit speculative execution to observe contents of kernel memory</a:t>
            </a:r>
            <a:br>
              <a:rPr lang="en-US" dirty="0">
                <a:solidFill>
                  <a:srgbClr val="FF0000"/>
                </a:solidFill>
              </a:rPr>
            </a:br>
            <a:br>
              <a:rPr lang="en-US" dirty="0"/>
            </a:br>
            <a:r>
              <a:rPr lang="en-US" dirty="0"/>
              <a:t>	</a:t>
            </a:r>
            <a:r>
              <a:rPr lang="en-US" sz="1700" b="1" dirty="0">
                <a:solidFill>
                  <a:schemeClr val="accent2"/>
                </a:solidFill>
                <a:latin typeface="Courier" pitchFamily="49" charset="0"/>
              </a:rPr>
              <a:t>1:	// Set up side channel (array flushed from cache)</a:t>
            </a:r>
            <a:br>
              <a:rPr lang="en-US" sz="1700" b="1" dirty="0">
                <a:solidFill>
                  <a:schemeClr val="accent2"/>
                </a:solidFill>
                <a:latin typeface="Courier" pitchFamily="49" charset="0"/>
              </a:rPr>
            </a:br>
            <a:r>
              <a:rPr lang="en-US" sz="1700" b="1" dirty="0">
                <a:solidFill>
                  <a:schemeClr val="accent2"/>
                </a:solidFill>
                <a:latin typeface="Courier" pitchFamily="49" charset="0"/>
              </a:rPr>
              <a:t>	2:	</a:t>
            </a:r>
            <a:r>
              <a:rPr lang="en-US" sz="1700" b="1" dirty="0" err="1">
                <a:solidFill>
                  <a:schemeClr val="accent2"/>
                </a:solidFill>
                <a:latin typeface="Courier" pitchFamily="49" charset="0"/>
              </a:rPr>
              <a:t>uchar</a:t>
            </a:r>
            <a:r>
              <a:rPr lang="en-US" sz="1700" b="1" dirty="0">
                <a:solidFill>
                  <a:schemeClr val="accent2"/>
                </a:solidFill>
                <a:latin typeface="Courier" pitchFamily="49" charset="0"/>
              </a:rPr>
              <a:t> array[256 * 4096];</a:t>
            </a:r>
            <a:br>
              <a:rPr lang="en-US" sz="1700" b="1" dirty="0">
                <a:solidFill>
                  <a:schemeClr val="accent2"/>
                </a:solidFill>
                <a:latin typeface="Courier" pitchFamily="49" charset="0"/>
              </a:rPr>
            </a:br>
            <a:r>
              <a:rPr lang="en-US" sz="1700" b="1" dirty="0">
                <a:solidFill>
                  <a:schemeClr val="accent2"/>
                </a:solidFill>
                <a:latin typeface="Courier" pitchFamily="49" charset="0"/>
              </a:rPr>
              <a:t>	3:	flush(array);	// Make sure array out of cache</a:t>
            </a:r>
            <a:br>
              <a:rPr lang="en-US" sz="1700" b="1" dirty="0">
                <a:solidFill>
                  <a:schemeClr val="accent2"/>
                </a:solidFill>
                <a:latin typeface="Courier" pitchFamily="49" charset="0"/>
              </a:rPr>
            </a:br>
            <a:br>
              <a:rPr lang="en-US" sz="1700" b="1" dirty="0">
                <a:latin typeface="Courier" pitchFamily="49" charset="0"/>
              </a:rPr>
            </a:br>
            <a:r>
              <a:rPr lang="en-US" sz="1700" b="1" dirty="0">
                <a:latin typeface="Courier" pitchFamily="49" charset="0"/>
              </a:rPr>
              <a:t>	</a:t>
            </a:r>
            <a:r>
              <a:rPr lang="en-US" sz="1700" b="1" dirty="0">
                <a:solidFill>
                  <a:srgbClr val="FF0000"/>
                </a:solidFill>
                <a:latin typeface="Courier" pitchFamily="49" charset="0"/>
              </a:rPr>
              <a:t>4:</a:t>
            </a:r>
            <a:r>
              <a:rPr lang="en-US" sz="1700" b="1" dirty="0">
                <a:latin typeface="Courier" pitchFamily="49" charset="0"/>
              </a:rPr>
              <a:t>	</a:t>
            </a:r>
            <a:r>
              <a:rPr lang="en-US" sz="1700" b="1" dirty="0">
                <a:solidFill>
                  <a:srgbClr val="FF0000"/>
                </a:solidFill>
                <a:latin typeface="Courier" pitchFamily="49" charset="0"/>
              </a:rPr>
              <a:t>try { 	 // … catch and ignore SIGSEGV (illegal access)</a:t>
            </a:r>
            <a:br>
              <a:rPr lang="en-US" sz="1700" b="1" dirty="0">
                <a:solidFill>
                  <a:srgbClr val="FF0000"/>
                </a:solidFill>
                <a:latin typeface="Courier" pitchFamily="49" charset="0"/>
              </a:rPr>
            </a:br>
            <a:r>
              <a:rPr lang="en-US" sz="1700" b="1" dirty="0">
                <a:solidFill>
                  <a:srgbClr val="FF0000"/>
                </a:solidFill>
                <a:latin typeface="Courier" pitchFamily="49" charset="0"/>
              </a:rPr>
              <a:t>	5:		</a:t>
            </a:r>
            <a:r>
              <a:rPr lang="en-US" sz="1700" b="1" dirty="0" err="1">
                <a:solidFill>
                  <a:srgbClr val="FF0000"/>
                </a:solidFill>
                <a:latin typeface="Courier" pitchFamily="49" charset="0"/>
              </a:rPr>
              <a:t>uchar</a:t>
            </a:r>
            <a:r>
              <a:rPr lang="en-US" sz="1700" b="1" dirty="0">
                <a:solidFill>
                  <a:srgbClr val="FF0000"/>
                </a:solidFill>
                <a:latin typeface="Courier" pitchFamily="49" charset="0"/>
              </a:rPr>
              <a:t> result = *(</a:t>
            </a:r>
            <a:r>
              <a:rPr lang="en-US" sz="1700" b="1" dirty="0" err="1">
                <a:solidFill>
                  <a:srgbClr val="FF0000"/>
                </a:solidFill>
                <a:latin typeface="Courier" pitchFamily="49" charset="0"/>
              </a:rPr>
              <a:t>uchar</a:t>
            </a:r>
            <a:r>
              <a:rPr lang="en-US" sz="1700" b="1" dirty="0">
                <a:solidFill>
                  <a:srgbClr val="FF0000"/>
                </a:solidFill>
                <a:latin typeface="Courier" pitchFamily="49" charset="0"/>
              </a:rPr>
              <a:t> *)</a:t>
            </a:r>
            <a:r>
              <a:rPr lang="en-US" sz="1700" b="1" dirty="0" err="1">
                <a:solidFill>
                  <a:srgbClr val="FF0000"/>
                </a:solidFill>
                <a:latin typeface="Courier" pitchFamily="49" charset="0"/>
              </a:rPr>
              <a:t>kernel_address</a:t>
            </a:r>
            <a:r>
              <a:rPr lang="en-US" sz="1700" b="1" dirty="0">
                <a:solidFill>
                  <a:srgbClr val="FF0000"/>
                </a:solidFill>
                <a:latin typeface="Courier" pitchFamily="49" charset="0"/>
              </a:rPr>
              <a:t>;	// Try access!</a:t>
            </a:r>
            <a:br>
              <a:rPr lang="en-US" sz="1700" b="1" dirty="0">
                <a:solidFill>
                  <a:srgbClr val="FF0000"/>
                </a:solidFill>
                <a:latin typeface="Courier" pitchFamily="49" charset="0"/>
              </a:rPr>
            </a:br>
            <a:r>
              <a:rPr lang="en-US" sz="1700" b="1" dirty="0">
                <a:solidFill>
                  <a:srgbClr val="FF0000"/>
                </a:solidFill>
                <a:latin typeface="Courier" pitchFamily="49" charset="0"/>
              </a:rPr>
              <a:t>	6:		</a:t>
            </a:r>
            <a:r>
              <a:rPr lang="en-US" sz="1700" b="1" dirty="0" err="1">
                <a:solidFill>
                  <a:srgbClr val="FF0000"/>
                </a:solidFill>
                <a:latin typeface="Courier" pitchFamily="49" charset="0"/>
              </a:rPr>
              <a:t>uchar</a:t>
            </a:r>
            <a:r>
              <a:rPr lang="en-US" sz="1700" b="1" dirty="0">
                <a:solidFill>
                  <a:srgbClr val="FF0000"/>
                </a:solidFill>
                <a:latin typeface="Courier" pitchFamily="49" charset="0"/>
              </a:rPr>
              <a:t> dummy = array[result * 4096];	// leak info!</a:t>
            </a:r>
            <a:br>
              <a:rPr lang="en-US" sz="1700" b="1" dirty="0">
                <a:solidFill>
                  <a:srgbClr val="FF0000"/>
                </a:solidFill>
                <a:latin typeface="Courier" pitchFamily="49" charset="0"/>
              </a:rPr>
            </a:br>
            <a:r>
              <a:rPr lang="en-US" sz="1700" b="1" dirty="0">
                <a:solidFill>
                  <a:srgbClr val="FF0000"/>
                </a:solidFill>
                <a:latin typeface="Courier" pitchFamily="49" charset="0"/>
              </a:rPr>
              <a:t>	7:	} catch(){;} // Could use signal() and </a:t>
            </a:r>
            <a:r>
              <a:rPr lang="en-US" sz="1700" b="1" dirty="0" err="1">
                <a:solidFill>
                  <a:srgbClr val="FF0000"/>
                </a:solidFill>
                <a:latin typeface="Courier" pitchFamily="49" charset="0"/>
              </a:rPr>
              <a:t>setjmp</a:t>
            </a:r>
            <a:r>
              <a:rPr lang="en-US" sz="1700" b="1" dirty="0">
                <a:solidFill>
                  <a:srgbClr val="FF0000"/>
                </a:solidFill>
                <a:latin typeface="Courier" pitchFamily="49" charset="0"/>
              </a:rPr>
              <a:t>/</a:t>
            </a:r>
            <a:r>
              <a:rPr lang="en-US" sz="1700" b="1" dirty="0" err="1">
                <a:solidFill>
                  <a:srgbClr val="FF0000"/>
                </a:solidFill>
                <a:latin typeface="Courier" pitchFamily="49" charset="0"/>
              </a:rPr>
              <a:t>longjmp</a:t>
            </a:r>
            <a:br>
              <a:rPr lang="en-US" sz="1700" b="1" dirty="0">
                <a:solidFill>
                  <a:srgbClr val="FF0000"/>
                </a:solidFill>
                <a:latin typeface="Courier" pitchFamily="49" charset="0"/>
              </a:rPr>
            </a:br>
            <a:br>
              <a:rPr lang="en-US" sz="1700" b="1" dirty="0">
                <a:latin typeface="Courier" pitchFamily="49" charset="0"/>
              </a:rPr>
            </a:br>
            <a:r>
              <a:rPr lang="en-US" sz="1700" b="1" dirty="0">
                <a:latin typeface="Courier" pitchFamily="49" charset="0"/>
              </a:rPr>
              <a:t>	</a:t>
            </a:r>
            <a:r>
              <a:rPr lang="en-US" sz="1700" b="1" dirty="0">
                <a:solidFill>
                  <a:schemeClr val="accent2"/>
                </a:solidFill>
                <a:latin typeface="Courier" pitchFamily="49" charset="0"/>
              </a:rPr>
              <a:t>8:	// scan through 256 array slots to determine which loaded</a:t>
            </a:r>
            <a:br>
              <a:rPr lang="en-US" sz="1700" b="1" dirty="0">
                <a:solidFill>
                  <a:schemeClr val="accent2"/>
                </a:solidFill>
                <a:latin typeface="Courier" pitchFamily="49" charset="0"/>
              </a:rPr>
            </a:br>
            <a:endParaRPr lang="en-US" sz="1700" b="1" dirty="0">
              <a:solidFill>
                <a:schemeClr val="accent2"/>
              </a:solidFill>
              <a:latin typeface="Courier" pitchFamily="49" charset="0"/>
            </a:endParaRPr>
          </a:p>
          <a:p>
            <a:pPr lvl="1"/>
            <a:r>
              <a:rPr lang="en-US" sz="2000" dirty="0"/>
              <a:t>Some details:</a:t>
            </a:r>
          </a:p>
          <a:p>
            <a:pPr lvl="2"/>
            <a:r>
              <a:rPr lang="en-US" sz="1800" dirty="0"/>
              <a:t>Reason we skip 4096 for each value: avoid hardware cache </a:t>
            </a:r>
            <a:r>
              <a:rPr lang="en-US" sz="1800" dirty="0" err="1"/>
              <a:t>prefetch</a:t>
            </a:r>
            <a:endParaRPr lang="en-US" sz="1800" dirty="0"/>
          </a:p>
          <a:p>
            <a:pPr lvl="2"/>
            <a:r>
              <a:rPr lang="en-US" sz="1800" dirty="0"/>
              <a:t>Note that value detected by fact that one cache line is loaded</a:t>
            </a:r>
          </a:p>
          <a:p>
            <a:pPr lvl="2"/>
            <a:r>
              <a:rPr lang="en-US" sz="1800" dirty="0"/>
              <a:t>Catch and ignore page fault: set signal handler for SIGSEGV, can use </a:t>
            </a:r>
            <a:r>
              <a:rPr lang="en-US" sz="1800" dirty="0" err="1"/>
              <a:t>setjump</a:t>
            </a:r>
            <a:r>
              <a:rPr lang="en-US" sz="1800" dirty="0"/>
              <a:t>/</a:t>
            </a:r>
            <a:r>
              <a:rPr lang="en-US" sz="1800" dirty="0" err="1"/>
              <a:t>longjmp</a:t>
            </a:r>
            <a:r>
              <a:rPr lang="en-US" sz="1800" dirty="0"/>
              <a:t>…. </a:t>
            </a:r>
          </a:p>
          <a:p>
            <a:r>
              <a:rPr lang="en-US" dirty="0">
                <a:solidFill>
                  <a:srgbClr val="FF0000"/>
                </a:solidFill>
              </a:rPr>
              <a:t>Patch</a:t>
            </a:r>
            <a:r>
              <a:rPr lang="en-US" dirty="0"/>
              <a:t>: Need different page tables for user and kernel</a:t>
            </a:r>
          </a:p>
          <a:p>
            <a:pPr lvl="1"/>
            <a:r>
              <a:rPr lang="en-US" dirty="0"/>
              <a:t>Without PCID tag in TLB, flush TLB </a:t>
            </a:r>
            <a:r>
              <a:rPr lang="en-US" i="1" dirty="0"/>
              <a:t>twice</a:t>
            </a:r>
            <a:r>
              <a:rPr lang="en-US" dirty="0"/>
              <a:t> on </a:t>
            </a:r>
            <a:r>
              <a:rPr lang="en-US" dirty="0" err="1"/>
              <a:t>syscall</a:t>
            </a:r>
            <a:r>
              <a:rPr lang="en-US" dirty="0"/>
              <a:t> (800% overhead!)</a:t>
            </a:r>
          </a:p>
          <a:p>
            <a:pPr lvl="1"/>
            <a:r>
              <a:rPr lang="en-US" dirty="0"/>
              <a:t>Need at least Linux v 4.14 which utilizes PCID tag in new hardware to avoid </a:t>
            </a:r>
            <a:br>
              <a:rPr lang="en-US" dirty="0"/>
            </a:br>
            <a:r>
              <a:rPr lang="en-US" dirty="0"/>
              <a:t>flushing when change address space</a:t>
            </a:r>
          </a:p>
          <a:p>
            <a:r>
              <a:rPr lang="en-US" dirty="0">
                <a:solidFill>
                  <a:srgbClr val="FF0000"/>
                </a:solidFill>
              </a:rPr>
              <a:t>Fix</a:t>
            </a:r>
            <a:r>
              <a:rPr lang="en-US" dirty="0"/>
              <a:t>: better hardware without timing side-channels</a:t>
            </a:r>
          </a:p>
          <a:p>
            <a:pPr lvl="1"/>
            <a:r>
              <a:rPr lang="en-US" dirty="0"/>
              <a:t>Will be coming, but still in works</a:t>
            </a:r>
          </a:p>
        </p:txBody>
      </p:sp>
    </p:spTree>
    <p:extLst>
      <p:ext uri="{BB962C8B-B14F-4D97-AF65-F5344CB8AC3E}">
        <p14:creationId xmlns:p14="http://schemas.microsoft.com/office/powerpoint/2010/main" val="8532944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ko-KR" dirty="0">
                <a:ea typeface="굴림" panose="020B0600000101010101" pitchFamily="34" charset="-127"/>
              </a:rPr>
              <a:t>Summary</a:t>
            </a:r>
          </a:p>
        </p:txBody>
      </p:sp>
      <p:sp>
        <p:nvSpPr>
          <p:cNvPr id="30723" name="Rectangle 3"/>
          <p:cNvSpPr>
            <a:spLocks noGrp="1" noChangeArrowheads="1"/>
          </p:cNvSpPr>
          <p:nvPr>
            <p:ph type="body" idx="1"/>
          </p:nvPr>
        </p:nvSpPr>
        <p:spPr>
          <a:xfrm>
            <a:off x="609600" y="685800"/>
            <a:ext cx="11049000" cy="6172200"/>
          </a:xfrm>
        </p:spPr>
        <p:txBody>
          <a:bodyPr>
            <a:normAutofit/>
          </a:bodyPr>
          <a:lstStyle/>
          <a:p>
            <a:pPr>
              <a:lnSpc>
                <a:spcPct val="80000"/>
              </a:lnSpc>
              <a:spcBef>
                <a:spcPct val="5000"/>
              </a:spcBef>
            </a:pPr>
            <a:r>
              <a:rPr lang="en-US" altLang="ko-KR" dirty="0">
                <a:ea typeface="굴림" panose="020B0600000101010101" pitchFamily="34" charset="-127"/>
                <a:sym typeface="Symbol" panose="05050102010706020507" pitchFamily="18" charset="2"/>
              </a:rPr>
              <a:t>Replacement policies</a:t>
            </a:r>
          </a:p>
          <a:p>
            <a:pPr lvl="1">
              <a:lnSpc>
                <a:spcPct val="80000"/>
              </a:lnSpc>
              <a:spcBef>
                <a:spcPct val="20000"/>
              </a:spcBef>
            </a:pPr>
            <a:r>
              <a:rPr lang="en-US" altLang="ko-KR" dirty="0">
                <a:ea typeface="굴림" panose="020B0600000101010101" pitchFamily="34" charset="-127"/>
                <a:sym typeface="Symbol" panose="05050102010706020507" pitchFamily="18" charset="2"/>
              </a:rPr>
              <a:t>FIFO: Place pages on queue, replace page at end</a:t>
            </a:r>
          </a:p>
          <a:p>
            <a:pPr lvl="1">
              <a:lnSpc>
                <a:spcPct val="80000"/>
              </a:lnSpc>
              <a:spcBef>
                <a:spcPct val="20000"/>
              </a:spcBef>
            </a:pPr>
            <a:r>
              <a:rPr lang="en-US" altLang="ko-KR" dirty="0">
                <a:ea typeface="굴림" panose="020B0600000101010101" pitchFamily="34" charset="-127"/>
                <a:sym typeface="Symbol" panose="05050102010706020507" pitchFamily="18" charset="2"/>
              </a:rPr>
              <a:t>MIN: Replace page that will be used farthest in future</a:t>
            </a:r>
          </a:p>
          <a:p>
            <a:pPr lvl="1">
              <a:lnSpc>
                <a:spcPct val="80000"/>
              </a:lnSpc>
              <a:spcBef>
                <a:spcPct val="20000"/>
              </a:spcBef>
            </a:pPr>
            <a:r>
              <a:rPr lang="en-US" altLang="ko-KR" dirty="0">
                <a:ea typeface="굴림" panose="020B0600000101010101" pitchFamily="34" charset="-127"/>
                <a:sym typeface="Symbol" panose="05050102010706020507" pitchFamily="18" charset="2"/>
              </a:rPr>
              <a:t>LRU: Replace page used farthest in past </a:t>
            </a:r>
          </a:p>
          <a:p>
            <a:pPr>
              <a:lnSpc>
                <a:spcPct val="80000"/>
              </a:lnSpc>
              <a:spcBef>
                <a:spcPct val="20000"/>
              </a:spcBef>
            </a:pPr>
            <a:r>
              <a:rPr lang="en-US" altLang="ko-KR" dirty="0">
                <a:ea typeface="굴림" panose="020B0600000101010101" pitchFamily="34" charset="-127"/>
                <a:sym typeface="Symbol" panose="05050102010706020507" pitchFamily="18" charset="2"/>
              </a:rPr>
              <a:t>Clock Algorithm: Approximation to LRU</a:t>
            </a:r>
          </a:p>
          <a:p>
            <a:pPr lvl="1">
              <a:lnSpc>
                <a:spcPct val="80000"/>
              </a:lnSpc>
              <a:spcBef>
                <a:spcPct val="20000"/>
              </a:spcBef>
            </a:pPr>
            <a:r>
              <a:rPr lang="en-US" altLang="ko-KR" dirty="0">
                <a:ea typeface="굴림" panose="020B0600000101010101" pitchFamily="34" charset="-127"/>
                <a:sym typeface="Symbol" panose="05050102010706020507" pitchFamily="18" charset="2"/>
              </a:rPr>
              <a:t>Arrange all pages in circular list</a:t>
            </a:r>
          </a:p>
          <a:p>
            <a:pPr lvl="1">
              <a:lnSpc>
                <a:spcPct val="80000"/>
              </a:lnSpc>
              <a:spcBef>
                <a:spcPct val="20000"/>
              </a:spcBef>
            </a:pPr>
            <a:r>
              <a:rPr lang="en-US" altLang="ko-KR" dirty="0">
                <a:ea typeface="굴림" panose="020B0600000101010101" pitchFamily="34" charset="-127"/>
                <a:sym typeface="Symbol" panose="05050102010706020507" pitchFamily="18" charset="2"/>
              </a:rPr>
              <a:t>Sweep through them, marking as not “in use”</a:t>
            </a:r>
          </a:p>
          <a:p>
            <a:pPr lvl="1">
              <a:lnSpc>
                <a:spcPct val="80000"/>
              </a:lnSpc>
              <a:spcBef>
                <a:spcPct val="20000"/>
              </a:spcBef>
            </a:pPr>
            <a:r>
              <a:rPr lang="en-US" altLang="ko-KR" dirty="0">
                <a:ea typeface="굴림" panose="020B0600000101010101" pitchFamily="34" charset="-127"/>
                <a:sym typeface="Symbol" panose="05050102010706020507" pitchFamily="18" charset="2"/>
              </a:rPr>
              <a:t>If page not “in use” for one pass, then can replace</a:t>
            </a:r>
          </a:p>
          <a:p>
            <a:pPr>
              <a:lnSpc>
                <a:spcPct val="80000"/>
              </a:lnSpc>
              <a:spcBef>
                <a:spcPct val="20000"/>
              </a:spcBef>
            </a:pPr>
            <a:r>
              <a:rPr lang="en-US" altLang="ko-KR" dirty="0">
                <a:ea typeface="굴림" panose="020B0600000101010101" pitchFamily="34" charset="-127"/>
                <a:sym typeface="Symbol" panose="05050102010706020507" pitchFamily="18" charset="2"/>
              </a:rPr>
              <a:t>N</a:t>
            </a:r>
            <a:r>
              <a:rPr lang="en-US" altLang="ko-KR" baseline="30000" dirty="0">
                <a:ea typeface="굴림" panose="020B0600000101010101" pitchFamily="34" charset="-127"/>
                <a:sym typeface="Symbol" panose="05050102010706020507" pitchFamily="18" charset="2"/>
              </a:rPr>
              <a:t>th</a:t>
            </a:r>
            <a:r>
              <a:rPr lang="en-US" altLang="ko-KR" dirty="0">
                <a:ea typeface="굴림" panose="020B0600000101010101" pitchFamily="34" charset="-127"/>
                <a:sym typeface="Symbol" panose="05050102010706020507" pitchFamily="18" charset="2"/>
              </a:rPr>
              <a:t>-chance clock algorithm: Another approximate LRU</a:t>
            </a:r>
          </a:p>
          <a:p>
            <a:pPr lvl="1">
              <a:lnSpc>
                <a:spcPct val="80000"/>
              </a:lnSpc>
              <a:spcBef>
                <a:spcPct val="20000"/>
              </a:spcBef>
            </a:pPr>
            <a:r>
              <a:rPr lang="en-US" altLang="ko-KR" dirty="0">
                <a:ea typeface="굴림" panose="020B0600000101010101" pitchFamily="34" charset="-127"/>
                <a:sym typeface="Symbol" panose="05050102010706020507" pitchFamily="18" charset="2"/>
              </a:rPr>
              <a:t>Give pages multiple passes of clock hand before replacing</a:t>
            </a:r>
          </a:p>
          <a:p>
            <a:pPr>
              <a:lnSpc>
                <a:spcPct val="80000"/>
              </a:lnSpc>
              <a:spcBef>
                <a:spcPct val="20000"/>
              </a:spcBef>
            </a:pPr>
            <a:r>
              <a:rPr lang="en-US" altLang="ko-KR" dirty="0">
                <a:ea typeface="굴림" panose="020B0600000101010101" pitchFamily="34" charset="-127"/>
                <a:sym typeface="Symbol" panose="05050102010706020507" pitchFamily="18" charset="2"/>
              </a:rPr>
              <a:t>Second-Chance List algorithm: Yet another approximate  LRU</a:t>
            </a:r>
          </a:p>
          <a:p>
            <a:pPr lvl="1">
              <a:lnSpc>
                <a:spcPct val="80000"/>
              </a:lnSpc>
              <a:spcBef>
                <a:spcPct val="20000"/>
              </a:spcBef>
            </a:pPr>
            <a:r>
              <a:rPr lang="en-US" altLang="ko-KR" dirty="0">
                <a:ea typeface="굴림" panose="020B0600000101010101" pitchFamily="34" charset="-127"/>
                <a:sym typeface="Symbol" panose="05050102010706020507" pitchFamily="18" charset="2"/>
              </a:rPr>
              <a:t>Divide pages into two groups, one of which is truly LRU and </a:t>
            </a:r>
            <a:br>
              <a:rPr lang="en-US" altLang="ko-KR" dirty="0">
                <a:ea typeface="굴림" panose="020B0600000101010101" pitchFamily="34" charset="-127"/>
                <a:sym typeface="Symbol" panose="05050102010706020507" pitchFamily="18" charset="2"/>
              </a:rPr>
            </a:br>
            <a:r>
              <a:rPr lang="en-US" altLang="ko-KR" dirty="0">
                <a:ea typeface="굴림" panose="020B0600000101010101" pitchFamily="34" charset="-127"/>
                <a:sym typeface="Symbol" panose="05050102010706020507" pitchFamily="18" charset="2"/>
              </a:rPr>
              <a:t>managed on page faults.</a:t>
            </a:r>
          </a:p>
          <a:p>
            <a:pPr>
              <a:lnSpc>
                <a:spcPct val="80000"/>
              </a:lnSpc>
              <a:spcBef>
                <a:spcPct val="10000"/>
              </a:spcBef>
            </a:pPr>
            <a:r>
              <a:rPr lang="en-US" altLang="ko-KR" dirty="0">
                <a:ea typeface="굴림" panose="020B0600000101010101" pitchFamily="34" charset="-127"/>
                <a:sym typeface="Symbol" panose="05050102010706020507" pitchFamily="18" charset="2"/>
              </a:rPr>
              <a:t>Working Set:</a:t>
            </a:r>
          </a:p>
          <a:p>
            <a:pPr lvl="1">
              <a:lnSpc>
                <a:spcPct val="80000"/>
              </a:lnSpc>
              <a:spcBef>
                <a:spcPct val="10000"/>
              </a:spcBef>
            </a:pPr>
            <a:r>
              <a:rPr lang="en-US" altLang="ko-KR" dirty="0">
                <a:ea typeface="굴림" panose="020B0600000101010101" pitchFamily="34" charset="-127"/>
                <a:sym typeface="Symbol" panose="05050102010706020507" pitchFamily="18" charset="2"/>
              </a:rPr>
              <a:t>Set of pages touched by a process recently</a:t>
            </a:r>
          </a:p>
          <a:p>
            <a:pPr>
              <a:lnSpc>
                <a:spcPct val="80000"/>
              </a:lnSpc>
              <a:spcBef>
                <a:spcPct val="10000"/>
              </a:spcBef>
            </a:pPr>
            <a:r>
              <a:rPr lang="en-US" altLang="ko-KR" dirty="0">
                <a:ea typeface="굴림" panose="020B0600000101010101" pitchFamily="34" charset="-127"/>
              </a:rPr>
              <a:t>Thrashing:</a:t>
            </a:r>
            <a:r>
              <a:rPr lang="en-US" altLang="ko-KR" dirty="0">
                <a:ea typeface="굴림" panose="020B0600000101010101" pitchFamily="34" charset="-127"/>
                <a:sym typeface="Symbol" panose="05050102010706020507" pitchFamily="18" charset="2"/>
              </a:rPr>
              <a:t> a process is busy swapping pages in and out</a:t>
            </a:r>
          </a:p>
          <a:p>
            <a:pPr lvl="1">
              <a:lnSpc>
                <a:spcPct val="80000"/>
              </a:lnSpc>
              <a:spcBef>
                <a:spcPct val="10000"/>
              </a:spcBef>
            </a:pPr>
            <a:r>
              <a:rPr lang="en-US" altLang="ko-KR" dirty="0">
                <a:ea typeface="굴림" panose="020B0600000101010101" pitchFamily="34" charset="-127"/>
                <a:sym typeface="Symbol" panose="05050102010706020507" pitchFamily="18" charset="2"/>
              </a:rPr>
              <a:t>Process will thrash if working set doesn’t fit in memory</a:t>
            </a:r>
          </a:p>
          <a:p>
            <a:pPr lvl="1">
              <a:lnSpc>
                <a:spcPct val="80000"/>
              </a:lnSpc>
              <a:spcBef>
                <a:spcPct val="10000"/>
              </a:spcBef>
            </a:pPr>
            <a:r>
              <a:rPr lang="en-US" altLang="ko-KR" dirty="0">
                <a:ea typeface="굴림" panose="020B0600000101010101" pitchFamily="34" charset="-127"/>
                <a:sym typeface="Symbol" panose="05050102010706020507" pitchFamily="18" charset="2"/>
              </a:rPr>
              <a:t>Need to swap out a process</a:t>
            </a:r>
          </a:p>
          <a:p>
            <a:pPr marL="0" indent="0">
              <a:lnSpc>
                <a:spcPct val="80000"/>
              </a:lnSpc>
              <a:spcBef>
                <a:spcPct val="20000"/>
              </a:spcBef>
              <a:buNone/>
            </a:pPr>
            <a:endParaRPr lang="en-US" altLang="ko-KR" dirty="0">
              <a:ea typeface="굴림" panose="020B0600000101010101" pitchFamily="34" charset="-127"/>
              <a:sym typeface="Symbol" panose="05050102010706020507" pitchFamily="18" charset="2"/>
            </a:endParaRPr>
          </a:p>
        </p:txBody>
      </p:sp>
    </p:spTree>
    <p:extLst>
      <p:ext uri="{BB962C8B-B14F-4D97-AF65-F5344CB8AC3E}">
        <p14:creationId xmlns:p14="http://schemas.microsoft.com/office/powerpoint/2010/main" val="16827314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72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72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72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72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72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72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072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72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723">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723">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0723">
                                            <p:txEl>
                                              <p:pRg st="14" end="1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723">
                                            <p:txEl>
                                              <p:pRg st="15" end="15"/>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072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766986" name="Group 10"/>
          <p:cNvGrpSpPr>
            <a:grpSpLocks/>
          </p:cNvGrpSpPr>
          <p:nvPr/>
        </p:nvGrpSpPr>
        <p:grpSpPr bwMode="auto">
          <a:xfrm>
            <a:off x="1905000" y="2743200"/>
            <a:ext cx="8382000" cy="2565400"/>
            <a:chOff x="240" y="1632"/>
            <a:chExt cx="5280" cy="1616"/>
          </a:xfrm>
        </p:grpSpPr>
        <p:sp>
          <p:nvSpPr>
            <p:cNvPr id="26629" name="AutoShape 4"/>
            <p:cNvSpPr>
              <a:spLocks noChangeArrowheads="1"/>
            </p:cNvSpPr>
            <p:nvPr/>
          </p:nvSpPr>
          <p:spPr bwMode="auto">
            <a:xfrm>
              <a:off x="240" y="1872"/>
              <a:ext cx="5280" cy="1376"/>
            </a:xfrm>
            <a:prstGeom prst="roundRect">
              <a:avLst>
                <a:gd name="adj" fmla="val 16667"/>
              </a:avLst>
            </a:prstGeom>
            <a:solidFill>
              <a:srgbClr val="FF66CC">
                <a:alpha val="32156"/>
              </a:srgbClr>
            </a:solidFill>
            <a:ln w="57150" algn="ctr">
              <a:solidFill>
                <a:srgbClr val="FF66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ko-KR" altLang="en-US">
                <a:ea typeface="굴림" panose="020B0600000101010101" pitchFamily="34" charset="-127"/>
              </a:endParaRPr>
            </a:p>
          </p:txBody>
        </p:sp>
        <p:sp>
          <p:nvSpPr>
            <p:cNvPr id="26630" name="WordArt 5"/>
            <p:cNvSpPr>
              <a:spLocks noChangeArrowheads="1" noChangeShapeType="1" noTextEdit="1"/>
            </p:cNvSpPr>
            <p:nvPr/>
          </p:nvSpPr>
          <p:spPr bwMode="auto">
            <a:xfrm>
              <a:off x="4416" y="1632"/>
              <a:ext cx="978" cy="551"/>
            </a:xfrm>
            <a:prstGeom prst="rect">
              <a:avLst/>
            </a:prstGeom>
          </p:spPr>
          <p:txBody>
            <a:bodyPr wrap="none" fromWordArt="1">
              <a:prstTxWarp prst="textCascadeUp">
                <a:avLst>
                  <a:gd name="adj" fmla="val 44444"/>
                </a:avLst>
              </a:prstTxWarp>
              <a:scene3d>
                <a:camera prst="legacyPerspectiveFront">
                  <a:rot lat="20519997" lon="1080000" rev="0"/>
                </a:camera>
                <a:lightRig rig="legacyHarsh2" dir="b"/>
              </a:scene3d>
              <a:sp3d extrusionH="430200" prstMaterial="legacyMatte">
                <a:extrusionClr>
                  <a:srgbClr val="FF6600"/>
                </a:extrusionClr>
                <a:contourClr>
                  <a:srgbClr val="FFE701"/>
                </a:contourClr>
              </a:sp3d>
            </a:bodyPr>
            <a:lstStyle/>
            <a:p>
              <a:r>
                <a:rPr lang="en-US" sz="3600" kern="10">
                  <a:ln w="9525">
                    <a:round/>
                    <a:headEnd/>
                    <a:tailEnd/>
                  </a:ln>
                  <a:gradFill rotWithShape="1">
                    <a:gsLst>
                      <a:gs pos="0">
                        <a:srgbClr val="FFE701"/>
                      </a:gs>
                      <a:gs pos="100000">
                        <a:srgbClr val="FE3E02"/>
                      </a:gs>
                    </a:gsLst>
                    <a:lin ang="5400000" scaled="1"/>
                  </a:gradFill>
                  <a:latin typeface="Impact" panose="020B0806030902050204" pitchFamily="34" charset="0"/>
                </a:rPr>
                <a:t>Cache</a:t>
              </a:r>
            </a:p>
          </p:txBody>
        </p:sp>
      </p:grpSp>
      <p:sp>
        <p:nvSpPr>
          <p:cNvPr id="766979" name="Rectangle 3"/>
          <p:cNvSpPr>
            <a:spLocks noGrp="1" noChangeArrowheads="1"/>
          </p:cNvSpPr>
          <p:nvPr>
            <p:ph type="body" idx="1"/>
          </p:nvPr>
        </p:nvSpPr>
        <p:spPr>
          <a:xfrm>
            <a:off x="1676400" y="805249"/>
            <a:ext cx="8839200" cy="6096000"/>
          </a:xfrm>
        </p:spPr>
        <p:txBody>
          <a:bodyPr/>
          <a:lstStyle/>
          <a:p>
            <a:pPr>
              <a:lnSpc>
                <a:spcPct val="80000"/>
              </a:lnSpc>
              <a:spcBef>
                <a:spcPct val="20000"/>
              </a:spcBef>
            </a:pPr>
            <a:r>
              <a:rPr lang="en-US" altLang="ko-KR" dirty="0">
                <a:ea typeface="굴림" panose="020B0600000101010101" pitchFamily="34" charset="-127"/>
              </a:rPr>
              <a:t>PTE makes demand paging </a:t>
            </a:r>
            <a:r>
              <a:rPr lang="en-US" altLang="ko-KR" dirty="0" err="1">
                <a:ea typeface="굴림" panose="020B0600000101010101" pitchFamily="34" charset="-127"/>
              </a:rPr>
              <a:t>implementatable</a:t>
            </a:r>
            <a:endParaRPr lang="en-US" altLang="ko-KR" dirty="0">
              <a:ea typeface="굴림" panose="020B0600000101010101" pitchFamily="34" charset="-127"/>
            </a:endParaRPr>
          </a:p>
          <a:p>
            <a:pPr lvl="1">
              <a:lnSpc>
                <a:spcPct val="80000"/>
              </a:lnSpc>
              <a:spcBef>
                <a:spcPct val="20000"/>
              </a:spcBef>
            </a:pPr>
            <a:r>
              <a:rPr lang="en-US" altLang="ko-KR" dirty="0">
                <a:ea typeface="굴림" panose="020B0600000101010101" pitchFamily="34" charset="-127"/>
              </a:rPr>
              <a:t>Valid </a:t>
            </a:r>
            <a:r>
              <a:rPr lang="en-US" altLang="ko-KR" dirty="0">
                <a:ea typeface="굴림" panose="020B0600000101010101" pitchFamily="34" charset="-127"/>
                <a:sym typeface="Symbol" panose="05050102010706020507" pitchFamily="18" charset="2"/>
              </a:rPr>
              <a:t> Page in memory, PTE points at physical page</a:t>
            </a:r>
          </a:p>
          <a:p>
            <a:pPr lvl="1">
              <a:lnSpc>
                <a:spcPct val="80000"/>
              </a:lnSpc>
              <a:spcBef>
                <a:spcPct val="20000"/>
              </a:spcBef>
            </a:pPr>
            <a:r>
              <a:rPr lang="en-US" altLang="ko-KR" dirty="0">
                <a:ea typeface="굴림" panose="020B0600000101010101" pitchFamily="34" charset="-127"/>
                <a:sym typeface="Symbol" panose="05050102010706020507" pitchFamily="18" charset="2"/>
              </a:rPr>
              <a:t>Not Valid  Page not in memory; use info in PTE to find it on disk when necessary</a:t>
            </a:r>
          </a:p>
          <a:p>
            <a:pPr>
              <a:lnSpc>
                <a:spcPct val="80000"/>
              </a:lnSpc>
              <a:spcBef>
                <a:spcPct val="20000"/>
              </a:spcBef>
            </a:pPr>
            <a:r>
              <a:rPr lang="en-US" altLang="ko-KR" dirty="0">
                <a:ea typeface="굴림" panose="020B0600000101010101" pitchFamily="34" charset="-127"/>
                <a:sym typeface="Symbol" panose="05050102010706020507" pitchFamily="18" charset="2"/>
              </a:rPr>
              <a:t>Suppose user references page with invalid PTE?</a:t>
            </a:r>
          </a:p>
          <a:p>
            <a:pPr lvl="1">
              <a:lnSpc>
                <a:spcPct val="80000"/>
              </a:lnSpc>
              <a:spcBef>
                <a:spcPct val="20000"/>
              </a:spcBef>
            </a:pPr>
            <a:r>
              <a:rPr lang="en-US" altLang="ko-KR" dirty="0">
                <a:ea typeface="굴림" panose="020B0600000101010101" pitchFamily="34" charset="-127"/>
                <a:sym typeface="Symbol" panose="05050102010706020507" pitchFamily="18" charset="2"/>
              </a:rPr>
              <a:t>Memory Management Unit (MMU) traps to OS</a:t>
            </a:r>
          </a:p>
          <a:p>
            <a:pPr lvl="2">
              <a:lnSpc>
                <a:spcPct val="80000"/>
              </a:lnSpc>
              <a:spcBef>
                <a:spcPct val="20000"/>
              </a:spcBef>
            </a:pPr>
            <a:r>
              <a:rPr lang="en-US" altLang="ko-KR" dirty="0">
                <a:ea typeface="굴림" panose="020B0600000101010101" pitchFamily="34" charset="-127"/>
                <a:sym typeface="Symbol" panose="05050102010706020507" pitchFamily="18" charset="2"/>
              </a:rPr>
              <a:t>Resulting trap is a “Page Fault”</a:t>
            </a:r>
          </a:p>
          <a:p>
            <a:pPr lvl="1">
              <a:lnSpc>
                <a:spcPct val="80000"/>
              </a:lnSpc>
              <a:spcBef>
                <a:spcPct val="20000"/>
              </a:spcBef>
            </a:pPr>
            <a:r>
              <a:rPr lang="en-US" altLang="ko-KR" dirty="0">
                <a:ea typeface="굴림" panose="020B0600000101010101" pitchFamily="34" charset="-127"/>
                <a:sym typeface="Symbol" panose="05050102010706020507" pitchFamily="18" charset="2"/>
              </a:rPr>
              <a:t>What does OS do on a Page Fault?:</a:t>
            </a:r>
          </a:p>
          <a:p>
            <a:pPr lvl="2">
              <a:lnSpc>
                <a:spcPct val="80000"/>
              </a:lnSpc>
              <a:spcBef>
                <a:spcPct val="20000"/>
              </a:spcBef>
            </a:pPr>
            <a:r>
              <a:rPr lang="en-US" altLang="ko-KR" dirty="0">
                <a:ea typeface="굴림" panose="020B0600000101010101" pitchFamily="34" charset="-127"/>
                <a:sym typeface="Symbol" panose="05050102010706020507" pitchFamily="18" charset="2"/>
              </a:rPr>
              <a:t>Choose an old page to replace </a:t>
            </a:r>
          </a:p>
          <a:p>
            <a:pPr lvl="2">
              <a:lnSpc>
                <a:spcPct val="80000"/>
              </a:lnSpc>
              <a:spcBef>
                <a:spcPct val="20000"/>
              </a:spcBef>
            </a:pPr>
            <a:r>
              <a:rPr lang="en-US" altLang="ko-KR" dirty="0">
                <a:ea typeface="굴림" panose="020B0600000101010101" pitchFamily="34" charset="-127"/>
                <a:sym typeface="Symbol" panose="05050102010706020507" pitchFamily="18" charset="2"/>
              </a:rPr>
              <a:t>If old page modified (“D=1”), write contents back to disk</a:t>
            </a:r>
          </a:p>
          <a:p>
            <a:pPr lvl="2">
              <a:lnSpc>
                <a:spcPct val="80000"/>
              </a:lnSpc>
              <a:spcBef>
                <a:spcPct val="20000"/>
              </a:spcBef>
            </a:pPr>
            <a:r>
              <a:rPr lang="en-US" altLang="ko-KR" dirty="0">
                <a:ea typeface="굴림" panose="020B0600000101010101" pitchFamily="34" charset="-127"/>
                <a:sym typeface="Symbol" panose="05050102010706020507" pitchFamily="18" charset="2"/>
              </a:rPr>
              <a:t>Change its PTE and any cached TLB to be invalid</a:t>
            </a:r>
          </a:p>
          <a:p>
            <a:pPr lvl="2">
              <a:lnSpc>
                <a:spcPct val="80000"/>
              </a:lnSpc>
              <a:spcBef>
                <a:spcPct val="20000"/>
              </a:spcBef>
            </a:pPr>
            <a:r>
              <a:rPr lang="en-US" altLang="ko-KR" dirty="0">
                <a:ea typeface="굴림" panose="020B0600000101010101" pitchFamily="34" charset="-127"/>
                <a:sym typeface="Symbol" panose="05050102010706020507" pitchFamily="18" charset="2"/>
              </a:rPr>
              <a:t>Load new page into memory from disk</a:t>
            </a:r>
          </a:p>
          <a:p>
            <a:pPr lvl="2">
              <a:lnSpc>
                <a:spcPct val="80000"/>
              </a:lnSpc>
              <a:spcBef>
                <a:spcPct val="20000"/>
              </a:spcBef>
            </a:pPr>
            <a:r>
              <a:rPr lang="en-US" altLang="ko-KR" dirty="0">
                <a:ea typeface="굴림" panose="020B0600000101010101" pitchFamily="34" charset="-127"/>
                <a:sym typeface="Symbol" panose="05050102010706020507" pitchFamily="18" charset="2"/>
              </a:rPr>
              <a:t>Update page table entry, invalidate TLB for new entry</a:t>
            </a:r>
          </a:p>
          <a:p>
            <a:pPr lvl="2">
              <a:lnSpc>
                <a:spcPct val="80000"/>
              </a:lnSpc>
              <a:spcBef>
                <a:spcPct val="20000"/>
              </a:spcBef>
            </a:pPr>
            <a:r>
              <a:rPr lang="en-US" altLang="ko-KR" dirty="0">
                <a:ea typeface="굴림" panose="020B0600000101010101" pitchFamily="34" charset="-127"/>
                <a:sym typeface="Symbol" panose="05050102010706020507" pitchFamily="18" charset="2"/>
              </a:rPr>
              <a:t>Continue thread from original faulting location</a:t>
            </a:r>
          </a:p>
          <a:p>
            <a:pPr lvl="1">
              <a:lnSpc>
                <a:spcPct val="80000"/>
              </a:lnSpc>
              <a:spcBef>
                <a:spcPct val="20000"/>
              </a:spcBef>
            </a:pPr>
            <a:r>
              <a:rPr lang="en-US" altLang="ko-KR" dirty="0">
                <a:ea typeface="굴림" panose="020B0600000101010101" pitchFamily="34" charset="-127"/>
                <a:sym typeface="Symbol" panose="05050102010706020507" pitchFamily="18" charset="2"/>
              </a:rPr>
              <a:t>TLB for new page will be loaded when thread continued!</a:t>
            </a:r>
          </a:p>
          <a:p>
            <a:pPr lvl="1">
              <a:lnSpc>
                <a:spcPct val="80000"/>
              </a:lnSpc>
              <a:spcBef>
                <a:spcPct val="20000"/>
              </a:spcBef>
            </a:pPr>
            <a:r>
              <a:rPr lang="en-US" altLang="ko-KR" dirty="0">
                <a:ea typeface="굴림" panose="020B0600000101010101" pitchFamily="34" charset="-127"/>
                <a:sym typeface="Symbol" panose="05050102010706020507" pitchFamily="18" charset="2"/>
              </a:rPr>
              <a:t>While pulling pages off disk for one process, OS runs another process from ready queue</a:t>
            </a:r>
          </a:p>
          <a:p>
            <a:pPr lvl="2">
              <a:lnSpc>
                <a:spcPct val="80000"/>
              </a:lnSpc>
              <a:spcBef>
                <a:spcPct val="20000"/>
              </a:spcBef>
            </a:pPr>
            <a:r>
              <a:rPr lang="en-US" altLang="ko-KR" dirty="0">
                <a:ea typeface="굴림" panose="020B0600000101010101" pitchFamily="34" charset="-127"/>
                <a:sym typeface="Symbol" panose="05050102010706020507" pitchFamily="18" charset="2"/>
              </a:rPr>
              <a:t>Suspended process sits on wait queue</a:t>
            </a:r>
          </a:p>
        </p:txBody>
      </p:sp>
      <p:sp>
        <p:nvSpPr>
          <p:cNvPr id="26628" name="Rectangle 2"/>
          <p:cNvSpPr>
            <a:spLocks noGrp="1" noChangeArrowheads="1"/>
          </p:cNvSpPr>
          <p:nvPr>
            <p:ph type="title"/>
          </p:nvPr>
        </p:nvSpPr>
        <p:spPr/>
        <p:txBody>
          <a:bodyPr/>
          <a:lstStyle/>
          <a:p>
            <a:r>
              <a:rPr lang="en-US" altLang="ko-KR" dirty="0">
                <a:ea typeface="굴림" panose="020B0600000101010101" pitchFamily="34" charset="-127"/>
              </a:rPr>
              <a:t>Recall: Demand Paging Mechanisms</a:t>
            </a:r>
          </a:p>
        </p:txBody>
      </p:sp>
    </p:spTree>
    <p:extLst>
      <p:ext uri="{BB962C8B-B14F-4D97-AF65-F5344CB8AC3E}">
        <p14:creationId xmlns:p14="http://schemas.microsoft.com/office/powerpoint/2010/main" val="20492519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69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69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6697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6697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6697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66979">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66979">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66979">
                                            <p:txEl>
                                              <p:pRg st="7" end="7"/>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66979">
                                            <p:txEl>
                                              <p:pRg st="8" end="8"/>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66979">
                                            <p:txEl>
                                              <p:pRg st="9" end="9"/>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66979">
                                            <p:txEl>
                                              <p:pRg st="10" end="10"/>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66979">
                                            <p:txEl>
                                              <p:pRg st="11" end="11"/>
                                            </p:txEl>
                                          </p:spTgt>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66979">
                                            <p:txEl>
                                              <p:pRg st="12" end="12"/>
                                            </p:txEl>
                                          </p:spTgt>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7" presetClass="entr" presetSubtype="10" fill="hold" nodeType="clickEffect">
                                  <p:stCondLst>
                                    <p:cond delay="0"/>
                                  </p:stCondLst>
                                  <p:childTnLst>
                                    <p:set>
                                      <p:cBhvr>
                                        <p:cTn id="52" dur="1" fill="hold">
                                          <p:stCondLst>
                                            <p:cond delay="0"/>
                                          </p:stCondLst>
                                        </p:cTn>
                                        <p:tgtEl>
                                          <p:spTgt spid="766986"/>
                                        </p:tgtEl>
                                        <p:attrNameLst>
                                          <p:attrName>style.visibility</p:attrName>
                                        </p:attrNameLst>
                                      </p:cBhvr>
                                      <p:to>
                                        <p:strVal val="visible"/>
                                      </p:to>
                                    </p:set>
                                    <p:anim calcmode="lin" valueType="num">
                                      <p:cBhvr>
                                        <p:cTn id="53" dur="500" fill="hold"/>
                                        <p:tgtEl>
                                          <p:spTgt spid="766986"/>
                                        </p:tgtEl>
                                        <p:attrNameLst>
                                          <p:attrName>ppt_w</p:attrName>
                                        </p:attrNameLst>
                                      </p:cBhvr>
                                      <p:tavLst>
                                        <p:tav tm="0">
                                          <p:val>
                                            <p:fltVal val="0"/>
                                          </p:val>
                                        </p:tav>
                                        <p:tav tm="100000">
                                          <p:val>
                                            <p:strVal val="#ppt_w"/>
                                          </p:val>
                                        </p:tav>
                                      </p:tavLst>
                                    </p:anim>
                                    <p:anim calcmode="lin" valueType="num">
                                      <p:cBhvr>
                                        <p:cTn id="54" dur="500" fill="hold"/>
                                        <p:tgtEl>
                                          <p:spTgt spid="766986"/>
                                        </p:tgtEl>
                                        <p:attrNameLst>
                                          <p:attrName>ppt_h</p:attrName>
                                        </p:attrNameLst>
                                      </p:cBhvr>
                                      <p:tavLst>
                                        <p:tav tm="0">
                                          <p:val>
                                            <p:strVal val="#ppt_h"/>
                                          </p:val>
                                        </p:tav>
                                        <p:tav tm="100000">
                                          <p:val>
                                            <p:strVal val="#ppt_h"/>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66979">
                                            <p:txEl>
                                              <p:pRg st="13" end="13"/>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66979">
                                            <p:txEl>
                                              <p:pRg st="14" end="14"/>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6697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6979" grpId="0" uiExpand="1" build="p" bldLvl="3"/>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905000" y="152400"/>
            <a:ext cx="8382000" cy="533400"/>
          </a:xfrm>
        </p:spPr>
        <p:txBody>
          <a:bodyPr/>
          <a:lstStyle/>
          <a:p>
            <a:r>
              <a:rPr lang="en-US" altLang="ko-KR" dirty="0">
                <a:ea typeface="굴림" panose="020B0600000101010101" pitchFamily="34" charset="-127"/>
              </a:rPr>
              <a:t>Recall: Steps in Handling a Page Fault</a:t>
            </a:r>
          </a:p>
        </p:txBody>
      </p:sp>
      <p:pic>
        <p:nvPicPr>
          <p:cNvPr id="31747"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l="5666" t="598" r="6114" b="912"/>
          <a:stretch>
            <a:fillRect/>
          </a:stretch>
        </p:blipFill>
        <p:spPr bwMode="auto">
          <a:xfrm>
            <a:off x="2590800" y="762000"/>
            <a:ext cx="7010400" cy="5868761"/>
          </a:xfrm>
          <a:prstGeom prst="rect">
            <a:avLst/>
          </a:prstGeom>
          <a:noFill/>
          <a:ln w="38100" cmpd="dbl">
            <a:solidFill>
              <a:srgbClr val="CC66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2992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Some questions we need to answer!</a:t>
            </a:r>
            <a:endParaRPr lang="en-US" dirty="0"/>
          </a:p>
        </p:txBody>
      </p:sp>
      <p:sp>
        <p:nvSpPr>
          <p:cNvPr id="3" name="Content Placeholder 2"/>
          <p:cNvSpPr>
            <a:spLocks noGrp="1"/>
          </p:cNvSpPr>
          <p:nvPr>
            <p:ph idx="1"/>
          </p:nvPr>
        </p:nvSpPr>
        <p:spPr>
          <a:xfrm>
            <a:off x="990600" y="838200"/>
            <a:ext cx="10210800" cy="5562600"/>
          </a:xfrm>
        </p:spPr>
        <p:txBody>
          <a:bodyPr>
            <a:normAutofit lnSpcReduction="10000"/>
          </a:bodyPr>
          <a:lstStyle/>
          <a:p>
            <a:r>
              <a:rPr lang="en-US" dirty="0"/>
              <a:t>During a page fault, where does the OS get a free frame?</a:t>
            </a:r>
          </a:p>
          <a:p>
            <a:pPr lvl="1"/>
            <a:r>
              <a:rPr lang="en-US" dirty="0"/>
              <a:t>Keeps a free list</a:t>
            </a:r>
          </a:p>
          <a:p>
            <a:pPr lvl="1"/>
            <a:r>
              <a:rPr lang="en-US" dirty="0"/>
              <a:t>Unix runs a “reaper” if memory gets too full</a:t>
            </a:r>
          </a:p>
          <a:p>
            <a:pPr lvl="2"/>
            <a:r>
              <a:rPr lang="en-US" dirty="0"/>
              <a:t>Schedule dirty pages to be written back on disk</a:t>
            </a:r>
          </a:p>
          <a:p>
            <a:pPr lvl="2"/>
            <a:r>
              <a:rPr lang="en-US" dirty="0"/>
              <a:t>Zero (clean) pages which haven’t been accessed in a while</a:t>
            </a:r>
          </a:p>
          <a:p>
            <a:pPr lvl="1"/>
            <a:r>
              <a:rPr lang="en-US" dirty="0"/>
              <a:t>As a last resort, evict a dirty page first</a:t>
            </a:r>
          </a:p>
          <a:p>
            <a:pPr lvl="1"/>
            <a:endParaRPr lang="en-US" dirty="0"/>
          </a:p>
          <a:p>
            <a:r>
              <a:rPr lang="en-US" dirty="0">
                <a:solidFill>
                  <a:srgbClr val="FF0000"/>
                </a:solidFill>
              </a:rPr>
              <a:t>How can we organize these mechanisms?</a:t>
            </a:r>
          </a:p>
          <a:p>
            <a:pPr lvl="1"/>
            <a:r>
              <a:rPr lang="en-US" dirty="0">
                <a:solidFill>
                  <a:srgbClr val="FF0000"/>
                </a:solidFill>
              </a:rPr>
              <a:t>Work on the replacement policy</a:t>
            </a:r>
          </a:p>
          <a:p>
            <a:pPr lvl="1"/>
            <a:endParaRPr lang="en-US" dirty="0"/>
          </a:p>
          <a:p>
            <a:r>
              <a:rPr lang="en-US" dirty="0"/>
              <a:t>How many page frames/process?</a:t>
            </a:r>
          </a:p>
          <a:p>
            <a:pPr lvl="1"/>
            <a:r>
              <a:rPr lang="en-US" dirty="0"/>
              <a:t>Like thread scheduling, need to “schedule” memory resources:</a:t>
            </a:r>
          </a:p>
          <a:p>
            <a:pPr lvl="2"/>
            <a:r>
              <a:rPr lang="en-US" dirty="0"/>
              <a:t>Utilization?  fairness? priority?</a:t>
            </a:r>
          </a:p>
          <a:p>
            <a:pPr lvl="1"/>
            <a:r>
              <a:rPr lang="en-US" dirty="0"/>
              <a:t>Allocation of disk paging bandwidth</a:t>
            </a:r>
          </a:p>
        </p:txBody>
      </p:sp>
    </p:spTree>
    <p:extLst>
      <p:ext uri="{BB962C8B-B14F-4D97-AF65-F5344CB8AC3E}">
        <p14:creationId xmlns:p14="http://schemas.microsoft.com/office/powerpoint/2010/main" val="411327031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 Working Set Model</a:t>
            </a:r>
          </a:p>
        </p:txBody>
      </p:sp>
      <p:sp>
        <p:nvSpPr>
          <p:cNvPr id="3" name="Content Placeholder 2"/>
          <p:cNvSpPr>
            <a:spLocks noGrp="1"/>
          </p:cNvSpPr>
          <p:nvPr>
            <p:ph idx="1"/>
          </p:nvPr>
        </p:nvSpPr>
        <p:spPr>
          <a:xfrm>
            <a:off x="1905000" y="838200"/>
            <a:ext cx="8229600" cy="1632708"/>
          </a:xfrm>
        </p:spPr>
        <p:txBody>
          <a:bodyPr/>
          <a:lstStyle/>
          <a:p>
            <a:r>
              <a:rPr lang="en-US" dirty="0"/>
              <a:t>As a program executes it transitions through a sequence of “working sets” consisting of varying sized subsets of the address space</a:t>
            </a:r>
          </a:p>
        </p:txBody>
      </p:sp>
      <p:cxnSp>
        <p:nvCxnSpPr>
          <p:cNvPr id="8" name="Straight Arrow Connector 7"/>
          <p:cNvCxnSpPr/>
          <p:nvPr/>
        </p:nvCxnSpPr>
        <p:spPr>
          <a:xfrm>
            <a:off x="2143334" y="5524786"/>
            <a:ext cx="763575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5380537" y="5555024"/>
            <a:ext cx="857735" cy="461665"/>
          </a:xfrm>
          <a:prstGeom prst="rect">
            <a:avLst/>
          </a:prstGeom>
          <a:noFill/>
        </p:spPr>
        <p:txBody>
          <a:bodyPr wrap="none" rtlCol="0">
            <a:spAutoFit/>
          </a:bodyPr>
          <a:lstStyle/>
          <a:p>
            <a:r>
              <a:rPr lang="en-US" sz="2400" b="0" dirty="0">
                <a:latin typeface="Gill Sans" charset="0"/>
                <a:ea typeface="Gill Sans" charset="0"/>
                <a:cs typeface="Gill Sans" charset="0"/>
              </a:rPr>
              <a:t>Time</a:t>
            </a:r>
          </a:p>
        </p:txBody>
      </p:sp>
      <p:cxnSp>
        <p:nvCxnSpPr>
          <p:cNvPr id="11" name="Straight Arrow Connector 10"/>
          <p:cNvCxnSpPr/>
          <p:nvPr/>
        </p:nvCxnSpPr>
        <p:spPr>
          <a:xfrm flipV="1">
            <a:off x="2581823" y="2470908"/>
            <a:ext cx="0" cy="30538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rot="16200000">
            <a:off x="1693600" y="3590874"/>
            <a:ext cx="1314784" cy="461665"/>
          </a:xfrm>
          <a:prstGeom prst="rect">
            <a:avLst/>
          </a:prstGeom>
          <a:noFill/>
        </p:spPr>
        <p:txBody>
          <a:bodyPr wrap="none" rtlCol="0">
            <a:spAutoFit/>
          </a:bodyPr>
          <a:lstStyle/>
          <a:p>
            <a:r>
              <a:rPr lang="en-US" sz="2400" b="0" dirty="0">
                <a:latin typeface="Gill Sans" charset="0"/>
                <a:ea typeface="Gill Sans" charset="0"/>
                <a:cs typeface="Gill Sans" charset="0"/>
              </a:rPr>
              <a:t>Address</a:t>
            </a:r>
          </a:p>
        </p:txBody>
      </p:sp>
      <p:sp>
        <p:nvSpPr>
          <p:cNvPr id="13" name="Rounded Rectangle 12"/>
          <p:cNvSpPr/>
          <p:nvPr/>
        </p:nvSpPr>
        <p:spPr>
          <a:xfrm>
            <a:off x="2959830" y="4269974"/>
            <a:ext cx="715890" cy="529138"/>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charset="0"/>
              <a:ea typeface="Gill Sans" charset="0"/>
              <a:cs typeface="Gill Sans" charset="0"/>
            </a:endParaRPr>
          </a:p>
        </p:txBody>
      </p:sp>
      <p:sp>
        <p:nvSpPr>
          <p:cNvPr id="14" name="Rounded Rectangle 13"/>
          <p:cNvSpPr/>
          <p:nvPr/>
        </p:nvSpPr>
        <p:spPr>
          <a:xfrm>
            <a:off x="2959830" y="3604773"/>
            <a:ext cx="1360827" cy="273346"/>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charset="0"/>
              <a:ea typeface="Gill Sans" charset="0"/>
              <a:cs typeface="Gill Sans" charset="0"/>
            </a:endParaRPr>
          </a:p>
        </p:txBody>
      </p:sp>
      <p:sp>
        <p:nvSpPr>
          <p:cNvPr id="15" name="Rounded Rectangle 14"/>
          <p:cNvSpPr/>
          <p:nvPr/>
        </p:nvSpPr>
        <p:spPr>
          <a:xfrm>
            <a:off x="3962711" y="4150809"/>
            <a:ext cx="1749013" cy="1116967"/>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charset="0"/>
              <a:ea typeface="Gill Sans" charset="0"/>
              <a:cs typeface="Gill Sans" charset="0"/>
            </a:endParaRPr>
          </a:p>
        </p:txBody>
      </p:sp>
      <p:sp>
        <p:nvSpPr>
          <p:cNvPr id="16" name="Rounded Rectangle 15"/>
          <p:cNvSpPr/>
          <p:nvPr/>
        </p:nvSpPr>
        <p:spPr>
          <a:xfrm>
            <a:off x="4115111" y="2803507"/>
            <a:ext cx="1749013" cy="636182"/>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charset="0"/>
              <a:ea typeface="Gill Sans" charset="0"/>
              <a:cs typeface="Gill Sans" charset="0"/>
            </a:endParaRPr>
          </a:p>
        </p:txBody>
      </p:sp>
      <p:sp>
        <p:nvSpPr>
          <p:cNvPr id="17" name="Rounded Rectangle 16"/>
          <p:cNvSpPr/>
          <p:nvPr/>
        </p:nvSpPr>
        <p:spPr>
          <a:xfrm>
            <a:off x="5380537" y="3621110"/>
            <a:ext cx="1360827" cy="273346"/>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charset="0"/>
              <a:ea typeface="Gill Sans" charset="0"/>
              <a:cs typeface="Gill Sans" charset="0"/>
            </a:endParaRPr>
          </a:p>
        </p:txBody>
      </p:sp>
      <p:sp>
        <p:nvSpPr>
          <p:cNvPr id="18" name="Rounded Rectangle 17"/>
          <p:cNvSpPr/>
          <p:nvPr/>
        </p:nvSpPr>
        <p:spPr>
          <a:xfrm>
            <a:off x="6383419" y="4120571"/>
            <a:ext cx="507689" cy="529138"/>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charset="0"/>
              <a:ea typeface="Gill Sans" charset="0"/>
              <a:cs typeface="Gill Sans" charset="0"/>
            </a:endParaRPr>
          </a:p>
        </p:txBody>
      </p:sp>
      <p:sp>
        <p:nvSpPr>
          <p:cNvPr id="19" name="Rounded Rectangle 18"/>
          <p:cNvSpPr/>
          <p:nvPr/>
        </p:nvSpPr>
        <p:spPr>
          <a:xfrm>
            <a:off x="6281974" y="2470908"/>
            <a:ext cx="972021" cy="529138"/>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charset="0"/>
              <a:ea typeface="Gill Sans" charset="0"/>
              <a:cs typeface="Gill Sans" charset="0"/>
            </a:endParaRPr>
          </a:p>
        </p:txBody>
      </p:sp>
      <p:sp>
        <p:nvSpPr>
          <p:cNvPr id="20" name="Rounded Rectangle 19"/>
          <p:cNvSpPr/>
          <p:nvPr/>
        </p:nvSpPr>
        <p:spPr>
          <a:xfrm>
            <a:off x="7105448" y="3636837"/>
            <a:ext cx="1360827" cy="273346"/>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charset="0"/>
              <a:ea typeface="Gill Sans" charset="0"/>
              <a:cs typeface="Gill Sans" charset="0"/>
            </a:endParaRPr>
          </a:p>
        </p:txBody>
      </p:sp>
      <p:sp>
        <p:nvSpPr>
          <p:cNvPr id="21" name="Rounded Rectangle 20"/>
          <p:cNvSpPr/>
          <p:nvPr/>
        </p:nvSpPr>
        <p:spPr>
          <a:xfrm>
            <a:off x="8466274" y="2634210"/>
            <a:ext cx="457462" cy="2164902"/>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charset="0"/>
              <a:ea typeface="Gill Sans" charset="0"/>
              <a:cs typeface="Gill Sans" charset="0"/>
            </a:endParaRPr>
          </a:p>
        </p:txBody>
      </p:sp>
      <p:sp>
        <p:nvSpPr>
          <p:cNvPr id="22" name="Rounded Rectangle 21"/>
          <p:cNvSpPr/>
          <p:nvPr/>
        </p:nvSpPr>
        <p:spPr>
          <a:xfrm>
            <a:off x="8243323" y="4982357"/>
            <a:ext cx="1360827" cy="273346"/>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charset="0"/>
              <a:ea typeface="Gill Sans" charset="0"/>
              <a:cs typeface="Gill Sans" charset="0"/>
            </a:endParaRPr>
          </a:p>
        </p:txBody>
      </p:sp>
      <p:sp>
        <p:nvSpPr>
          <p:cNvPr id="4" name="Rounded Rectangle 3"/>
          <p:cNvSpPr/>
          <p:nvPr/>
        </p:nvSpPr>
        <p:spPr bwMode="auto">
          <a:xfrm>
            <a:off x="-457200" y="2438400"/>
            <a:ext cx="381000" cy="3124200"/>
          </a:xfrm>
          <a:prstGeom prst="roundRect">
            <a:avLst/>
          </a:prstGeom>
          <a:noFill/>
          <a:ln w="571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b="0">
              <a:latin typeface="Gill Sans" charset="0"/>
              <a:ea typeface="Gill Sans" charset="0"/>
              <a:cs typeface="Gill Sans" charset="0"/>
            </a:endParaRPr>
          </a:p>
        </p:txBody>
      </p:sp>
    </p:spTree>
    <p:extLst>
      <p:ext uri="{BB962C8B-B14F-4D97-AF65-F5344CB8AC3E}">
        <p14:creationId xmlns:p14="http://schemas.microsoft.com/office/powerpoint/2010/main" val="33518867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14584 0.00556 L 0.92917 0.00556 " pathEditMode="fixed" rAng="0" ptsTypes="AA">
                                      <p:cBhvr>
                                        <p:cTn id="6" dur="2000" fill="hold"/>
                                        <p:tgtEl>
                                          <p:spTgt spid="4"/>
                                        </p:tgtEl>
                                        <p:attrNameLst>
                                          <p:attrName>ppt_x</p:attrName>
                                          <p:attrName>ppt_y</p:attrName>
                                        </p:attrNameLst>
                                      </p:cBhvr>
                                      <p:rCtr x="3916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2">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1">
            <p:tnLst>
              <p:par>
                <p:cTn presetID="2" presetClass="entr" presetSubtype="2"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Behavior under WS model</a:t>
            </a:r>
          </a:p>
        </p:txBody>
      </p:sp>
      <p:sp>
        <p:nvSpPr>
          <p:cNvPr id="3" name="Content Placeholder 2"/>
          <p:cNvSpPr>
            <a:spLocks noGrp="1"/>
          </p:cNvSpPr>
          <p:nvPr>
            <p:ph idx="1"/>
          </p:nvPr>
        </p:nvSpPr>
        <p:spPr>
          <a:xfrm>
            <a:off x="1905000" y="4729880"/>
            <a:ext cx="8229600" cy="1518520"/>
          </a:xfrm>
        </p:spPr>
        <p:txBody>
          <a:bodyPr>
            <a:noAutofit/>
          </a:bodyPr>
          <a:lstStyle/>
          <a:p>
            <a:pPr>
              <a:lnSpc>
                <a:spcPct val="90000"/>
              </a:lnSpc>
            </a:pPr>
            <a:r>
              <a:rPr lang="en-US" dirty="0"/>
              <a:t>Amortized by fraction of time the Working Set is active</a:t>
            </a:r>
          </a:p>
          <a:p>
            <a:pPr>
              <a:lnSpc>
                <a:spcPct val="90000"/>
              </a:lnSpc>
            </a:pPr>
            <a:r>
              <a:rPr lang="en-US" dirty="0"/>
              <a:t>Transitions from one WS to the next</a:t>
            </a:r>
          </a:p>
          <a:p>
            <a:pPr>
              <a:lnSpc>
                <a:spcPct val="90000"/>
              </a:lnSpc>
            </a:pPr>
            <a:r>
              <a:rPr lang="en-US" dirty="0"/>
              <a:t>Capacity, Conflict, Compulsory misses</a:t>
            </a:r>
          </a:p>
          <a:p>
            <a:pPr>
              <a:lnSpc>
                <a:spcPct val="90000"/>
              </a:lnSpc>
            </a:pPr>
            <a:r>
              <a:rPr lang="en-US" dirty="0"/>
              <a:t>Applicable to memory caches and pages.  Others ?</a:t>
            </a:r>
          </a:p>
        </p:txBody>
      </p:sp>
      <p:cxnSp>
        <p:nvCxnSpPr>
          <p:cNvPr id="7" name="Straight Arrow Connector 6"/>
          <p:cNvCxnSpPr/>
          <p:nvPr/>
        </p:nvCxnSpPr>
        <p:spPr>
          <a:xfrm>
            <a:off x="2823751" y="4155387"/>
            <a:ext cx="7197261"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V="1">
            <a:off x="2823750" y="821569"/>
            <a:ext cx="0" cy="333381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rot="16200000">
            <a:off x="1944346" y="2221475"/>
            <a:ext cx="1297150" cy="461665"/>
          </a:xfrm>
          <a:prstGeom prst="rect">
            <a:avLst/>
          </a:prstGeom>
          <a:noFill/>
        </p:spPr>
        <p:txBody>
          <a:bodyPr wrap="none" rtlCol="0">
            <a:spAutoFit/>
          </a:bodyPr>
          <a:lstStyle/>
          <a:p>
            <a:r>
              <a:rPr lang="en-US" sz="2400" b="0" dirty="0">
                <a:latin typeface="Gill Sans" charset="0"/>
                <a:ea typeface="Gill Sans" charset="0"/>
                <a:cs typeface="Gill Sans" charset="0"/>
              </a:rPr>
              <a:t>Hit Rate</a:t>
            </a:r>
          </a:p>
        </p:txBody>
      </p:sp>
      <p:sp>
        <p:nvSpPr>
          <p:cNvPr id="10" name="TextBox 9"/>
          <p:cNvSpPr txBox="1"/>
          <p:nvPr/>
        </p:nvSpPr>
        <p:spPr>
          <a:xfrm>
            <a:off x="5049031" y="4200744"/>
            <a:ext cx="1760418" cy="461665"/>
          </a:xfrm>
          <a:prstGeom prst="rect">
            <a:avLst/>
          </a:prstGeom>
          <a:noFill/>
        </p:spPr>
        <p:txBody>
          <a:bodyPr wrap="none" rtlCol="0">
            <a:spAutoFit/>
          </a:bodyPr>
          <a:lstStyle/>
          <a:p>
            <a:r>
              <a:rPr lang="en-US" sz="2400" b="0" dirty="0">
                <a:latin typeface="Gill Sans" charset="0"/>
                <a:ea typeface="Gill Sans" charset="0"/>
                <a:cs typeface="Gill Sans" charset="0"/>
              </a:rPr>
              <a:t>Cache Size</a:t>
            </a:r>
          </a:p>
        </p:txBody>
      </p:sp>
      <p:sp>
        <p:nvSpPr>
          <p:cNvPr id="11" name="Freeform 10"/>
          <p:cNvSpPr/>
          <p:nvPr/>
        </p:nvSpPr>
        <p:spPr>
          <a:xfrm>
            <a:off x="2838869" y="1639269"/>
            <a:ext cx="6909976" cy="2289345"/>
          </a:xfrm>
          <a:custGeom>
            <a:avLst/>
            <a:gdLst>
              <a:gd name="connsiteX0" fmla="*/ 0 w 6909976"/>
              <a:gd name="connsiteY0" fmla="*/ 2615451 h 2615451"/>
              <a:gd name="connsiteX1" fmla="*/ 937459 w 6909976"/>
              <a:gd name="connsiteY1" fmla="*/ 2509624 h 2615451"/>
              <a:gd name="connsiteX2" fmla="*/ 1239865 w 6909976"/>
              <a:gd name="connsiteY2" fmla="*/ 1980486 h 2615451"/>
              <a:gd name="connsiteX3" fmla="*/ 1905158 w 6909976"/>
              <a:gd name="connsiteY3" fmla="*/ 1829304 h 2615451"/>
              <a:gd name="connsiteX4" fmla="*/ 2026120 w 6909976"/>
              <a:gd name="connsiteY4" fmla="*/ 1466467 h 2615451"/>
              <a:gd name="connsiteX5" fmla="*/ 4173202 w 6909976"/>
              <a:gd name="connsiteY5" fmla="*/ 1390876 h 2615451"/>
              <a:gd name="connsiteX6" fmla="*/ 4596571 w 6909976"/>
              <a:gd name="connsiteY6" fmla="*/ 453546 h 2615451"/>
              <a:gd name="connsiteX7" fmla="*/ 5216503 w 6909976"/>
              <a:gd name="connsiteY7" fmla="*/ 151182 h 2615451"/>
              <a:gd name="connsiteX8" fmla="*/ 6909976 w 6909976"/>
              <a:gd name="connsiteY8" fmla="*/ 0 h 2615451"/>
              <a:gd name="connsiteX9" fmla="*/ 6909976 w 6909976"/>
              <a:gd name="connsiteY9" fmla="*/ 0 h 2615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09976" h="2615451">
                <a:moveTo>
                  <a:pt x="0" y="2615451"/>
                </a:moveTo>
                <a:lnTo>
                  <a:pt x="937459" y="2509624"/>
                </a:lnTo>
                <a:lnTo>
                  <a:pt x="1239865" y="1980486"/>
                </a:lnTo>
                <a:lnTo>
                  <a:pt x="1905158" y="1829304"/>
                </a:lnTo>
                <a:lnTo>
                  <a:pt x="2026120" y="1466467"/>
                </a:lnTo>
                <a:lnTo>
                  <a:pt x="4173202" y="1390876"/>
                </a:lnTo>
                <a:lnTo>
                  <a:pt x="4596571" y="453546"/>
                </a:lnTo>
                <a:lnTo>
                  <a:pt x="5216503" y="151182"/>
                </a:lnTo>
                <a:lnTo>
                  <a:pt x="6909976" y="0"/>
                </a:lnTo>
                <a:lnTo>
                  <a:pt x="6909976" y="0"/>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b="0">
              <a:latin typeface="Gill Sans" charset="0"/>
              <a:ea typeface="Gill Sans" charset="0"/>
              <a:cs typeface="Gill Sans" charset="0"/>
            </a:endParaRPr>
          </a:p>
        </p:txBody>
      </p:sp>
      <p:sp>
        <p:nvSpPr>
          <p:cNvPr id="13" name="TextBox 12"/>
          <p:cNvSpPr txBox="1"/>
          <p:nvPr/>
        </p:nvSpPr>
        <p:spPr>
          <a:xfrm>
            <a:off x="4114801" y="1835802"/>
            <a:ext cx="2198038" cy="369332"/>
          </a:xfrm>
          <a:prstGeom prst="rect">
            <a:avLst/>
          </a:prstGeom>
          <a:noFill/>
        </p:spPr>
        <p:txBody>
          <a:bodyPr wrap="none" rtlCol="0">
            <a:spAutoFit/>
          </a:bodyPr>
          <a:lstStyle/>
          <a:p>
            <a:r>
              <a:rPr lang="en-US" b="0" dirty="0">
                <a:latin typeface="Gill Sans" charset="0"/>
                <a:ea typeface="Gill Sans" charset="0"/>
                <a:cs typeface="Gill Sans" charset="0"/>
              </a:rPr>
              <a:t>new working set fits</a:t>
            </a:r>
          </a:p>
        </p:txBody>
      </p:sp>
      <p:sp>
        <p:nvSpPr>
          <p:cNvPr id="14" name="Right Arrow 13"/>
          <p:cNvSpPr/>
          <p:nvPr/>
        </p:nvSpPr>
        <p:spPr>
          <a:xfrm>
            <a:off x="6546557" y="1872534"/>
            <a:ext cx="677199" cy="33260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charset="0"/>
              <a:ea typeface="Gill Sans" charset="0"/>
              <a:cs typeface="Gill Sans" charset="0"/>
            </a:endParaRPr>
          </a:p>
        </p:txBody>
      </p:sp>
      <p:sp>
        <p:nvSpPr>
          <p:cNvPr id="15" name="Right Arrow 14"/>
          <p:cNvSpPr/>
          <p:nvPr/>
        </p:nvSpPr>
        <p:spPr>
          <a:xfrm>
            <a:off x="4012300" y="2765729"/>
            <a:ext cx="677199" cy="33260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charset="0"/>
              <a:ea typeface="Gill Sans" charset="0"/>
              <a:cs typeface="Gill Sans" charset="0"/>
            </a:endParaRPr>
          </a:p>
        </p:txBody>
      </p:sp>
      <p:cxnSp>
        <p:nvCxnSpPr>
          <p:cNvPr id="17" name="Straight Connector 16"/>
          <p:cNvCxnSpPr/>
          <p:nvPr/>
        </p:nvCxnSpPr>
        <p:spPr>
          <a:xfrm flipH="1">
            <a:off x="2717911" y="1237572"/>
            <a:ext cx="6925095" cy="0"/>
          </a:xfrm>
          <a:prstGeom prst="line">
            <a:avLst/>
          </a:prstGeom>
          <a:ln w="952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2522090" y="3965342"/>
            <a:ext cx="312906" cy="369332"/>
          </a:xfrm>
          <a:prstGeom prst="rect">
            <a:avLst/>
          </a:prstGeom>
          <a:noFill/>
        </p:spPr>
        <p:txBody>
          <a:bodyPr wrap="none" rtlCol="0">
            <a:spAutoFit/>
          </a:bodyPr>
          <a:lstStyle/>
          <a:p>
            <a:r>
              <a:rPr lang="en-US" b="0" dirty="0">
                <a:latin typeface="Gill Sans" charset="0"/>
                <a:ea typeface="Gill Sans" charset="0"/>
                <a:cs typeface="Gill Sans" charset="0"/>
              </a:rPr>
              <a:t>0</a:t>
            </a:r>
          </a:p>
        </p:txBody>
      </p:sp>
      <p:sp>
        <p:nvSpPr>
          <p:cNvPr id="22" name="TextBox 21"/>
          <p:cNvSpPr txBox="1"/>
          <p:nvPr/>
        </p:nvSpPr>
        <p:spPr>
          <a:xfrm>
            <a:off x="2419388" y="791332"/>
            <a:ext cx="312906" cy="369332"/>
          </a:xfrm>
          <a:prstGeom prst="rect">
            <a:avLst/>
          </a:prstGeom>
          <a:noFill/>
        </p:spPr>
        <p:txBody>
          <a:bodyPr wrap="none" rtlCol="0">
            <a:spAutoFit/>
          </a:bodyPr>
          <a:lstStyle/>
          <a:p>
            <a:r>
              <a:rPr lang="en-US" b="0" dirty="0">
                <a:latin typeface="Gill Sans" charset="0"/>
                <a:ea typeface="Gill Sans" charset="0"/>
                <a:cs typeface="Gill Sans" charset="0"/>
              </a:rPr>
              <a:t>1</a:t>
            </a:r>
          </a:p>
        </p:txBody>
      </p:sp>
      <p:cxnSp>
        <p:nvCxnSpPr>
          <p:cNvPr id="23" name="Straight Connector 22"/>
          <p:cNvCxnSpPr/>
          <p:nvPr/>
        </p:nvCxnSpPr>
        <p:spPr>
          <a:xfrm flipH="1">
            <a:off x="2736169" y="995582"/>
            <a:ext cx="163180" cy="0"/>
          </a:xfrm>
          <a:prstGeom prst="line">
            <a:avLst/>
          </a:prstGeom>
          <a:ln w="9525"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56885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2">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1">
            <p:tnLst>
              <p:par>
                <p:cTn presetID="2" presetClass="entr" presetSubtype="2"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P spid="3" grpId="1" build="p"/>
    </p:bldLst>
  </p:timing>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91484</TotalTime>
  <Pages>60</Pages>
  <Words>5229</Words>
  <Application>Microsoft Macintosh PowerPoint</Application>
  <PresentationFormat>Widescreen</PresentationFormat>
  <Paragraphs>837</Paragraphs>
  <Slides>48</Slides>
  <Notes>36</Notes>
  <HiddenSlides>3</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48</vt:i4>
      </vt:variant>
    </vt:vector>
  </HeadingPairs>
  <TitlesOfParts>
    <vt:vector size="58" baseType="lpstr">
      <vt:lpstr>Arial</vt:lpstr>
      <vt:lpstr>Cambria Math</vt:lpstr>
      <vt:lpstr>Comic Sans MS</vt:lpstr>
      <vt:lpstr>Consolas</vt:lpstr>
      <vt:lpstr>Courier</vt:lpstr>
      <vt:lpstr>Gill Sans</vt:lpstr>
      <vt:lpstr>Gill Sans Light</vt:lpstr>
      <vt:lpstr>Helvetica</vt:lpstr>
      <vt:lpstr>Impact</vt:lpstr>
      <vt:lpstr>Office</vt:lpstr>
      <vt:lpstr>CS162 Operating Systems and Systems Programming Lecture 16  Memory 4: Demand Paging Policies</vt:lpstr>
      <vt:lpstr>Recall 61C: Average Memory Access Time</vt:lpstr>
      <vt:lpstr>Recall: Caching Applied to Address Translation</vt:lpstr>
      <vt:lpstr>Management &amp; Access to the Memory Hierarchy</vt:lpstr>
      <vt:lpstr>Recall: Demand Paging Mechanisms</vt:lpstr>
      <vt:lpstr>Recall: Steps in Handling a Page Fault</vt:lpstr>
      <vt:lpstr>Some questions we need to answer!</vt:lpstr>
      <vt:lpstr>Recall: Working Set Model</vt:lpstr>
      <vt:lpstr>Cache Behavior under WS model</vt:lpstr>
      <vt:lpstr>Another model of Locality: Zipf</vt:lpstr>
      <vt:lpstr>Demand Paging Cost Model</vt:lpstr>
      <vt:lpstr>What Factors Lead to Misses in Page Cache?</vt:lpstr>
      <vt:lpstr>PowerPoint Presentation</vt:lpstr>
      <vt:lpstr>Administrivia</vt:lpstr>
      <vt:lpstr>PowerPoint Presentation</vt:lpstr>
      <vt:lpstr>Page Replacement Policies</vt:lpstr>
      <vt:lpstr>Replacement Policies (Con’t)</vt:lpstr>
      <vt:lpstr>Example: FIFO (strawman)</vt:lpstr>
      <vt:lpstr>Example: MIN / LRU</vt:lpstr>
      <vt:lpstr>Is LRU guaranteed to perform well?</vt:lpstr>
      <vt:lpstr>When will LRU perform badly?</vt:lpstr>
      <vt:lpstr>Graph of Page Faults Versus The Number of Frames</vt:lpstr>
      <vt:lpstr>Adding Memory Doesn’t Always Help Fault Rate</vt:lpstr>
      <vt:lpstr>PowerPoint Presentation</vt:lpstr>
      <vt:lpstr>Approximating LRU: Clock Algorithm</vt:lpstr>
      <vt:lpstr>Clock Algorithm: More details</vt:lpstr>
      <vt:lpstr>Nth Chance version of Clock Algorithm</vt:lpstr>
      <vt:lpstr>Recall: Meaning of PTE bits</vt:lpstr>
      <vt:lpstr>Clock Algorithms Variations</vt:lpstr>
      <vt:lpstr>Clock Algorithms Variations (continued)</vt:lpstr>
      <vt:lpstr>Second-Chance List Algorithm (VAX/VMS)</vt:lpstr>
      <vt:lpstr>Second-Chance List Algorithm (continued)</vt:lpstr>
      <vt:lpstr>Free List</vt:lpstr>
      <vt:lpstr>PowerPoint Presentation</vt:lpstr>
      <vt:lpstr>Reverse Page Mapping (Sometimes called “Coremap”)</vt:lpstr>
      <vt:lpstr>Allocation of Page Frames (Memory Pages)</vt:lpstr>
      <vt:lpstr>Fixed/Priority Allocation</vt:lpstr>
      <vt:lpstr>Page-Fault Frequency Allocation</vt:lpstr>
      <vt:lpstr>Thrashing</vt:lpstr>
      <vt:lpstr>Locality In A Memory-Reference Pattern</vt:lpstr>
      <vt:lpstr>Working-Set Model</vt:lpstr>
      <vt:lpstr>What about Compulsory Misses?</vt:lpstr>
      <vt:lpstr>PowerPoint Presentation</vt:lpstr>
      <vt:lpstr>Linux Memory Details?</vt:lpstr>
      <vt:lpstr>Linux Virtual Memory Map (Pre-Meltdown)</vt:lpstr>
      <vt:lpstr>Pre-Meltdown Virtual Map (Details)</vt:lpstr>
      <vt:lpstr>Post Meltdown Memory Map</vt:lpstr>
      <vt:lpstr>Summary</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Anthony Joseph</cp:lastModifiedBy>
  <cp:revision>1026</cp:revision>
  <cp:lastPrinted>2020-10-22T01:26:27Z</cp:lastPrinted>
  <dcterms:created xsi:type="dcterms:W3CDTF">1995-08-12T11:37:26Z</dcterms:created>
  <dcterms:modified xsi:type="dcterms:W3CDTF">2021-03-03T20:34:53Z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