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1822" r:id="rId3"/>
    <p:sldId id="1931" r:id="rId4"/>
    <p:sldId id="1898" r:id="rId5"/>
    <p:sldId id="1907" r:id="rId6"/>
    <p:sldId id="1908" r:id="rId7"/>
    <p:sldId id="1909" r:id="rId8"/>
    <p:sldId id="1910" r:id="rId9"/>
    <p:sldId id="1911" r:id="rId10"/>
    <p:sldId id="1779" r:id="rId11"/>
    <p:sldId id="1912" r:id="rId12"/>
    <p:sldId id="2148" r:id="rId13"/>
    <p:sldId id="1936" r:id="rId14"/>
    <p:sldId id="1937" r:id="rId15"/>
    <p:sldId id="1938" r:id="rId16"/>
    <p:sldId id="1939" r:id="rId17"/>
    <p:sldId id="1940" r:id="rId18"/>
    <p:sldId id="1941" r:id="rId19"/>
    <p:sldId id="1942" r:id="rId20"/>
    <p:sldId id="2044" r:id="rId21"/>
    <p:sldId id="2026" r:id="rId22"/>
    <p:sldId id="2046" r:id="rId23"/>
    <p:sldId id="2027" r:id="rId24"/>
    <p:sldId id="1921" r:id="rId25"/>
    <p:sldId id="2028" r:id="rId26"/>
    <p:sldId id="2029" r:id="rId27"/>
    <p:sldId id="2030" r:id="rId28"/>
    <p:sldId id="2031" r:id="rId29"/>
    <p:sldId id="1943" r:id="rId30"/>
    <p:sldId id="2036" r:id="rId31"/>
    <p:sldId id="1947" r:id="rId32"/>
    <p:sldId id="1948" r:id="rId33"/>
    <p:sldId id="2035" r:id="rId34"/>
    <p:sldId id="2032" r:id="rId35"/>
    <p:sldId id="2033" r:id="rId36"/>
    <p:sldId id="2034" r:id="rId37"/>
    <p:sldId id="2047" r:id="rId38"/>
    <p:sldId id="2037" r:id="rId39"/>
    <p:sldId id="2038" r:id="rId40"/>
    <p:sldId id="2039" r:id="rId41"/>
    <p:sldId id="2040" r:id="rId42"/>
    <p:sldId id="2041" r:id="rId43"/>
    <p:sldId id="2042" r:id="rId44"/>
    <p:sldId id="1944" r:id="rId45"/>
    <p:sldId id="2043" r:id="rId46"/>
    <p:sldId id="2147" r:id="rId47"/>
    <p:sldId id="1964" r:id="rId48"/>
    <p:sldId id="1965" r:id="rId49"/>
    <p:sldId id="1966" r:id="rId50"/>
    <p:sldId id="1967" r:id="rId51"/>
    <p:sldId id="1971" r:id="rId52"/>
    <p:sldId id="1972" r:id="rId53"/>
    <p:sldId id="1973" r:id="rId54"/>
    <p:sldId id="1988" r:id="rId55"/>
    <p:sldId id="1990" r:id="rId56"/>
    <p:sldId id="2058" r:id="rId57"/>
    <p:sldId id="2059" r:id="rId58"/>
    <p:sldId id="2060" r:id="rId59"/>
    <p:sldId id="2061" r:id="rId60"/>
    <p:sldId id="2062" r:id="rId61"/>
    <p:sldId id="2063" r:id="rId62"/>
    <p:sldId id="2064" r:id="rId63"/>
    <p:sldId id="1954" r:id="rId64"/>
    <p:sldId id="2048" r:id="rId6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5005" autoAdjust="0"/>
  </p:normalViewPr>
  <p:slideViewPr>
    <p:cSldViewPr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0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0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330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97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496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4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35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7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4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0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51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7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3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5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98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8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3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21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9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5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77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97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8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63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0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2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4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55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2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54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5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8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55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64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183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579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81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9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091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2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52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76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868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0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33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735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849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0889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7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1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9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7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52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1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Google Shape;9;p94">
            <a:extLst>
              <a:ext uri="{FF2B5EF4-FFF2-40B4-BE49-F238E27FC236}">
                <a16:creationId xmlns:a16="http://schemas.microsoft.com/office/drawing/2014/main" id="{A9C788BB-E753-3E4F-8F05-4FA130AD1C0C}"/>
              </a:ext>
            </a:extLst>
          </p:cNvPr>
          <p:cNvSpPr/>
          <p:nvPr userDrawn="1"/>
        </p:nvSpPr>
        <p:spPr>
          <a:xfrm>
            <a:off x="7772400" y="6551613"/>
            <a:ext cx="1116644" cy="30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25" rIns="90475" bIns="44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Lec</a:t>
            </a: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 19.</a:t>
            </a:r>
            <a:fld id="{00000000-1234-1234-1234-123412341234}" type="slidenum">
              <a:rPr lang="en-US" sz="1400" b="0" i="0" u="none" strike="noStrike" cap="none" smtClean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 b="0" i="0" u="none" strike="noStrike" cap="none" dirty="0">
              <a:solidFill>
                <a:srgbClr val="2A40E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0;p94">
            <a:extLst>
              <a:ext uri="{FF2B5EF4-FFF2-40B4-BE49-F238E27FC236}">
                <a16:creationId xmlns:a16="http://schemas.microsoft.com/office/drawing/2014/main" id="{7E618820-2736-0E44-BFDC-76ECC8D88D33}"/>
              </a:ext>
            </a:extLst>
          </p:cNvPr>
          <p:cNvSpPr txBox="1"/>
          <p:nvPr userDrawn="1"/>
        </p:nvSpPr>
        <p:spPr>
          <a:xfrm>
            <a:off x="1" y="6550025"/>
            <a:ext cx="732871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4/6/21</a:t>
            </a:r>
            <a:endParaRPr dirty="0"/>
          </a:p>
        </p:txBody>
      </p:sp>
      <p:sp>
        <p:nvSpPr>
          <p:cNvPr id="13" name="Google Shape;12;p94">
            <a:extLst>
              <a:ext uri="{FF2B5EF4-FFF2-40B4-BE49-F238E27FC236}">
                <a16:creationId xmlns:a16="http://schemas.microsoft.com/office/drawing/2014/main" id="{F8C559C5-61E2-5641-B7A8-8C1E92991C8C}"/>
              </a:ext>
            </a:extLst>
          </p:cNvPr>
          <p:cNvSpPr txBox="1"/>
          <p:nvPr userDrawn="1"/>
        </p:nvSpPr>
        <p:spPr>
          <a:xfrm>
            <a:off x="4004418" y="6550025"/>
            <a:ext cx="3440279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Crooks &amp; Joseph CS162 © UCB Spring 2021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panose="020B0502020104020203" pitchFamily="34" charset="-79"/>
          <a:ea typeface="ＭＳ Ｐゴシック" charset="0"/>
          <a:cs typeface="Gill Sans" panose="020B0502020104020203" pitchFamily="34" charset="-79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hs.berkeley.edu/counseling/urgen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19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Filesystems 1: </a:t>
            </a:r>
            <a:r>
              <a:rPr lang="en-US" sz="3000"/>
              <a:t>Filesystem Design,</a:t>
            </a:r>
            <a:br>
              <a:rPr lang="en-US" sz="3000"/>
            </a:br>
            <a:r>
              <a:rPr lang="en-US" sz="3000"/>
              <a:t>Filesystem Case Studies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April 6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Profs. Natacha Crooks and Anthony D. Joseph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867721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Recall: How Do We Hide I/O Latency?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11201400" cy="609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Blocking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Wait”</a:t>
            </a:r>
          </a:p>
          <a:p>
            <a:pPr lvl="1"/>
            <a:r>
              <a:rPr lang="en-US" sz="2400" dirty="0">
                <a:ea typeface="MS PGothic" charset="0"/>
              </a:rPr>
              <a:t>When request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read() system call), put process to sleep until data is ready</a:t>
            </a:r>
          </a:p>
          <a:p>
            <a:pPr lvl="1"/>
            <a:r>
              <a:rPr lang="en-US" sz="2400" dirty="0">
                <a:ea typeface="MS PGothic" charset="0"/>
              </a:rPr>
              <a:t>When write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write() system call), put process to sleep until device is ready for data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Non-blocking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Don’t Wait”</a:t>
            </a:r>
          </a:p>
          <a:p>
            <a:pPr lvl="1"/>
            <a:r>
              <a:rPr lang="en-US" sz="2400" dirty="0">
                <a:ea typeface="MS PGothic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 sz="2400" dirty="0">
                <a:ea typeface="MS PGothic" charset="0"/>
              </a:rPr>
              <a:t>Read may return nothing, write may write nothing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Asynchronous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Tell Me Later”</a:t>
            </a:r>
          </a:p>
          <a:p>
            <a:pPr lvl="1"/>
            <a:r>
              <a:rPr lang="en-US" sz="2400" dirty="0">
                <a:ea typeface="MS PGothic" charset="0"/>
              </a:rPr>
              <a:t>When requesting data, take pointer to user’s buffer, return immediately; </a:t>
            </a:r>
            <a:br>
              <a:rPr lang="en-US" sz="2400" dirty="0">
                <a:ea typeface="MS PGothic" charset="0"/>
              </a:rPr>
            </a:br>
            <a:r>
              <a:rPr lang="en-US" sz="2400" dirty="0">
                <a:ea typeface="MS PGothic" charset="0"/>
              </a:rPr>
              <a:t>later kernel fills buffer and notifies user</a:t>
            </a:r>
          </a:p>
          <a:p>
            <a:pPr lvl="1"/>
            <a:r>
              <a:rPr lang="en-US" sz="2400" dirty="0">
                <a:ea typeface="MS PGothic" charset="0"/>
              </a:rPr>
              <a:t>When sending data, take pointer to user’</a:t>
            </a:r>
            <a:r>
              <a:rPr lang="en-US" altLang="ja-JP" sz="2400" dirty="0">
                <a:ea typeface="MS PGothic" charset="0"/>
              </a:rPr>
              <a:t>s buffer, return immediately; </a:t>
            </a:r>
            <a:br>
              <a:rPr lang="en-US" altLang="ja-JP" sz="2400" dirty="0">
                <a:ea typeface="MS PGothic" charset="0"/>
              </a:rPr>
            </a:br>
            <a:r>
              <a:rPr lang="en-US" altLang="ja-JP" sz="2400" dirty="0">
                <a:ea typeface="MS PGothic" charset="0"/>
              </a:rPr>
              <a:t>later kernel takes data and notifies user </a:t>
            </a:r>
            <a:endParaRPr lang="en-US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47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494579" y="179697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02001" y="17969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16051" y="218384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56309" y="22614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839467" y="2537894"/>
            <a:ext cx="85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latin typeface="Gill Sans Light"/>
              </a:rPr>
              <a:t>Syscall</a:t>
            </a:r>
            <a:endParaRPr lang="en-US" sz="2000" b="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10077" y="2530149"/>
            <a:ext cx="695666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23972" y="3059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03298" y="29064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14357" y="35269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02001" y="35533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16694" y="40891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169094" y="39103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17016" y="40891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493695" y="42678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874594" y="42678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36304" y="43654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18163" y="40727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24799" y="38940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08274" y="119083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637601" y="16858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637601" y="213270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637601" y="244155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637601" y="310892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637601" y="3554571"/>
            <a:ext cx="33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676115" y="4093634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93" y="4600559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57" y="4600559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03" y="4973091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9" y="5267399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0" y="4814068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1" y="4813750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381000" y="1612304"/>
            <a:ext cx="8080744" cy="14088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534400" y="2133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covered in Lecture 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634633" y="267096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559234-6EE3-4E09-92EF-5451DDF345EE}"/>
              </a:ext>
            </a:extLst>
          </p:cNvPr>
          <p:cNvSpPr txBox="1"/>
          <p:nvPr/>
        </p:nvSpPr>
        <p:spPr>
          <a:xfrm>
            <a:off x="8534400" y="3962400"/>
            <a:ext cx="2964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just covered…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1D9EA3-1363-4790-A899-54677961FB38}"/>
              </a:ext>
            </a:extLst>
          </p:cNvPr>
          <p:cNvSpPr/>
          <p:nvPr/>
        </p:nvSpPr>
        <p:spPr>
          <a:xfrm>
            <a:off x="381000" y="3615323"/>
            <a:ext cx="8080744" cy="2448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631D6-6DDB-4C37-8AC1-39AF11B38BF8}"/>
              </a:ext>
            </a:extLst>
          </p:cNvPr>
          <p:cNvSpPr/>
          <p:nvPr/>
        </p:nvSpPr>
        <p:spPr>
          <a:xfrm>
            <a:off x="381000" y="3089598"/>
            <a:ext cx="8080744" cy="457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7B9F40-317B-4577-8393-A917B1B60621}"/>
              </a:ext>
            </a:extLst>
          </p:cNvPr>
          <p:cNvSpPr txBox="1"/>
          <p:nvPr/>
        </p:nvSpPr>
        <p:spPr>
          <a:xfrm>
            <a:off x="8534400" y="3124996"/>
            <a:ext cx="327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 Light"/>
              </a:rPr>
              <a:t>What we will cover next…</a:t>
            </a:r>
          </a:p>
        </p:txBody>
      </p:sp>
    </p:spTree>
    <p:extLst>
      <p:ext uri="{BB962C8B-B14F-4D97-AF65-F5344CB8AC3E}">
        <p14:creationId xmlns:p14="http://schemas.microsoft.com/office/powerpoint/2010/main" val="4052464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1" grpId="0"/>
      <p:bldP spid="72" grpId="0" animBg="1"/>
      <p:bldP spid="6" grpId="0" animBg="1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20F88-DF8E-4C2A-9415-7F48B93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Storage to File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08C-F1CF-4F5E-924B-DB5CB8FD1D7B}"/>
              </a:ext>
            </a:extLst>
          </p:cNvPr>
          <p:cNvSpPr txBox="1"/>
          <p:nvPr/>
        </p:nvSpPr>
        <p:spPr>
          <a:xfrm>
            <a:off x="1335507" y="1346079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I/O API and</a:t>
            </a:r>
          </a:p>
          <a:p>
            <a:pPr algn="ctr"/>
            <a:r>
              <a:rPr lang="en-US" sz="2000" b="0" dirty="0" err="1">
                <a:latin typeface="Gill Sans Light"/>
              </a:rPr>
              <a:t>syscalls</a:t>
            </a:r>
            <a:endParaRPr lang="en-US" sz="2000" b="0" dirty="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7FBAC-6D0F-4DF2-9C23-2A4885FBC312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C23-7CE3-4489-A2EC-78CF1DA11E6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2A500-9F7C-48FD-8F37-AF319D44321A}"/>
              </a:ext>
            </a:extLst>
          </p:cNvPr>
          <p:cNvSpPr txBox="1"/>
          <p:nvPr/>
        </p:nvSpPr>
        <p:spPr>
          <a:xfrm>
            <a:off x="1335506" y="2491121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76F7E-5709-4DAE-8AB6-753DCB622E58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6F32D-1024-4222-A7EB-6B8309B38723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8FB7D-39F8-4F1C-9C2F-B43C6B82CA3D}"/>
              </a:ext>
            </a:extLst>
          </p:cNvPr>
          <p:cNvSpPr txBox="1"/>
          <p:nvPr/>
        </p:nvSpPr>
        <p:spPr>
          <a:xfrm>
            <a:off x="6870032" y="2292685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Logical Index,</a:t>
            </a:r>
            <a:br>
              <a:rPr lang="en-US" sz="2000" b="0" i="1" dirty="0">
                <a:latin typeface="Gill Sans Light"/>
              </a:rPr>
            </a:br>
            <a:r>
              <a:rPr lang="en-US" sz="2000" b="0" i="1" dirty="0">
                <a:latin typeface="Gill Sans Light"/>
              </a:rPr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36FD0-C1AF-498B-A69A-60C0A801F6DB}"/>
              </a:ext>
            </a:extLst>
          </p:cNvPr>
          <p:cNvSpPr txBox="1"/>
          <p:nvPr/>
        </p:nvSpPr>
        <p:spPr>
          <a:xfrm>
            <a:off x="1281825" y="3959443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F94F5-FC7D-44EA-8F1F-DDD63D4D0CDA}"/>
              </a:ext>
            </a:extLst>
          </p:cNvPr>
          <p:cNvSpPr txBox="1"/>
          <p:nvPr/>
        </p:nvSpPr>
        <p:spPr>
          <a:xfrm>
            <a:off x="6693567" y="1442694"/>
            <a:ext cx="237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Memory Address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F63208-3524-4F31-A61C-EE3B1E108934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F40A34-131B-4020-BDDB-170ED3E0F19A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HDD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3B972-5176-4A70-8533-FCF20A7F031F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88F00-5EFC-4A67-8B58-B5D9FBB14AF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5DD44A-ADE6-4808-B84D-281893794A76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Physical Index,</a:t>
              </a:r>
            </a:p>
            <a:p>
              <a:pPr algn="ctr"/>
              <a:r>
                <a:rPr lang="en-US" sz="2000" b="0" dirty="0">
                  <a:latin typeface="Gill Sans Light"/>
                </a:rPr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6EB87-3258-4709-80FC-58AD4E8827AB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EE4A4-2FEB-44AE-B7B6-7B2DB111D55F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SSD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06934D-F37A-422C-9A31-D03075DBEB7A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A0FEF-FBA4-4811-8844-95BBE86CA1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3501E0-652A-4CF9-ADB3-6A02BCE57B8A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</a:rPr>
              <a:t>Flash Trans.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82AE2-4B37-4F3F-A3A9-1BC873EF34C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5C913D-9378-451D-9B36-E8FA779B833C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Phys.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7B79-9165-48EA-9D23-44A6F4754132}"/>
              </a:ext>
            </a:extLst>
          </p:cNvPr>
          <p:cNvSpPr txBox="1"/>
          <p:nvPr/>
        </p:nvSpPr>
        <p:spPr>
          <a:xfrm>
            <a:off x="8082718" y="4344164"/>
            <a:ext cx="18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latin typeface="Gill Sans Light"/>
              </a:rPr>
              <a:t>Phys Index., 4KB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D1F13-1D5B-4D0F-AFF1-BF054F94313F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E924-59AE-46D3-9121-4404401A12C5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024D4-B320-4DFB-84AC-1A118263CCEF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31552-A2A7-4455-B2D8-BC812C4E6789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A4609-A5A9-4F02-AD97-B071BDCA747B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BFD8C-D858-43A3-A309-E110CC4F2C7C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3993619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 animBg="1"/>
      <p:bldP spid="14" grpId="0"/>
      <p:bldP spid="15" grpId="0"/>
      <p:bldP spid="16" grpId="0"/>
      <p:bldP spid="26" grpId="0" animBg="1"/>
      <p:bldP spid="28" grpId="0" animBg="1"/>
      <p:bldP spid="29" grpId="0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AA-FCAD-4B94-BD42-4C142C9B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876-EDE1-4D77-B70D-2FEFA709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hlink"/>
                </a:solidFill>
                <a:latin typeface="Gill Sans"/>
                <a:ea typeface="굴림" panose="020B0600000101010101" pitchFamily="34" charset="-127"/>
                <a:cs typeface="Gill Sans"/>
              </a:rPr>
              <a:t>File System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r>
              <a:rPr lang="en-US" dirty="0"/>
              <a:t>Classic OS situation: Take limited hardware interface (array of blocks) and provide a more convenient/useful interface with:</a:t>
            </a:r>
          </a:p>
          <a:p>
            <a:pPr lvl="1"/>
            <a:r>
              <a:rPr lang="en-US" dirty="0"/>
              <a:t>Naming: Find file by name, not block numbers</a:t>
            </a:r>
          </a:p>
          <a:p>
            <a:pPr lvl="1"/>
            <a:r>
              <a:rPr lang="en-US" dirty="0"/>
              <a:t>Organize file names with directories</a:t>
            </a:r>
          </a:p>
          <a:p>
            <a:pPr lvl="1"/>
            <a:r>
              <a:rPr lang="en-US" dirty="0"/>
              <a:t>Organization: Map files to blocks</a:t>
            </a:r>
          </a:p>
          <a:p>
            <a:pPr lvl="1"/>
            <a:r>
              <a:rPr lang="en-US" dirty="0"/>
              <a:t>Protection: Enforce access restrictions</a:t>
            </a:r>
          </a:p>
          <a:p>
            <a:pPr lvl="1"/>
            <a:r>
              <a:rPr lang="en-US" dirty="0"/>
              <a:t>Reliability: Keep files intact despite crashes, hardware failures, etc.</a:t>
            </a:r>
          </a:p>
        </p:txBody>
      </p:sp>
    </p:spTree>
    <p:extLst>
      <p:ext uri="{BB962C8B-B14F-4D97-AF65-F5344CB8AC3E}">
        <p14:creationId xmlns:p14="http://schemas.microsoft.com/office/powerpoint/2010/main" val="2080407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User vs. System View of a File</a:t>
            </a:r>
            <a:endParaRPr lang="en-US" altLang="ko-KR" dirty="0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1125200" cy="5105400"/>
          </a:xfrm>
        </p:spPr>
        <p:txBody>
          <a:bodyPr/>
          <a:lstStyle/>
          <a:p>
            <a:r>
              <a:rPr lang="en-US" altLang="ko-KR" dirty="0"/>
              <a:t>User’s view: </a:t>
            </a:r>
          </a:p>
          <a:p>
            <a:pPr lvl="1"/>
            <a:r>
              <a:rPr lang="en-US" altLang="ko-KR" dirty="0"/>
              <a:t>Durable Data Structures</a:t>
            </a:r>
          </a:p>
          <a:p>
            <a:r>
              <a:rPr lang="en-US" altLang="ko-KR" dirty="0"/>
              <a:t>System’s view (system call interface):</a:t>
            </a:r>
          </a:p>
          <a:p>
            <a:pPr lvl="1"/>
            <a:r>
              <a:rPr lang="en-US" altLang="ko-KR" dirty="0"/>
              <a:t>Collection of Bytes (UNIX)</a:t>
            </a:r>
          </a:p>
          <a:p>
            <a:pPr lvl="1"/>
            <a:r>
              <a:rPr lang="en-US" altLang="ko-KR" dirty="0"/>
              <a:t>Doesn’t matter to system what kind of data structures you want to store on disk!</a:t>
            </a:r>
          </a:p>
          <a:p>
            <a:r>
              <a:rPr lang="en-US" altLang="ko-KR" dirty="0"/>
              <a:t>System’s view (inside OS):</a:t>
            </a:r>
          </a:p>
          <a:p>
            <a:pPr lvl="1"/>
            <a:r>
              <a:rPr lang="en-US" altLang="ko-KR" dirty="0"/>
              <a:t>Collection of blocks (a block is a logical transfer unit, while a sector is the physical transfer unit)</a:t>
            </a:r>
          </a:p>
          <a:p>
            <a:pPr lvl="1"/>
            <a:r>
              <a:rPr lang="en-US" altLang="ko-KR" dirty="0"/>
              <a:t>Block size </a:t>
            </a:r>
            <a:r>
              <a:rPr lang="en-US" altLang="ko-KR" dirty="0"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704332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4BC6-6AFA-46F1-A446-0F8B690B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from User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9CA5-0782-4B71-89CE-113DDD89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676940"/>
            <a:ext cx="10566400" cy="3342860"/>
          </a:xfrm>
        </p:spPr>
        <p:txBody>
          <a:bodyPr/>
          <a:lstStyle/>
          <a:p>
            <a:r>
              <a:rPr lang="en-US" altLang="ko-KR" dirty="0">
                <a:latin typeface="Gill Sans Light"/>
              </a:rPr>
              <a:t>What happens if user says: “give me bytes 2 – 12?”</a:t>
            </a:r>
          </a:p>
          <a:p>
            <a:pPr lvl="1"/>
            <a:r>
              <a:rPr lang="en-US" altLang="ko-KR" dirty="0">
                <a:latin typeface="Gill Sans Light"/>
              </a:rPr>
              <a:t>Fetch block corresponding to those bytes</a:t>
            </a:r>
          </a:p>
          <a:p>
            <a:pPr lvl="1"/>
            <a:r>
              <a:rPr lang="en-US" altLang="ko-KR" dirty="0">
                <a:latin typeface="Gill Sans Light"/>
              </a:rPr>
              <a:t>Return just the correct portion of the block</a:t>
            </a:r>
          </a:p>
          <a:p>
            <a:r>
              <a:rPr lang="en-US" altLang="ko-KR" dirty="0">
                <a:latin typeface="Gill Sans Light"/>
              </a:rPr>
              <a:t>What about writing bytes 2 – 12?</a:t>
            </a:r>
          </a:p>
          <a:p>
            <a:pPr lvl="1"/>
            <a:r>
              <a:rPr lang="en-US" altLang="ko-KR" dirty="0">
                <a:latin typeface="Gill Sans Light"/>
              </a:rPr>
              <a:t>Fetch block, modify relevant portion, write out block</a:t>
            </a:r>
          </a:p>
          <a:p>
            <a:r>
              <a:rPr lang="en-US" altLang="ko-KR" dirty="0">
                <a:latin typeface="Gill Sans Light"/>
              </a:rPr>
              <a:t>Everything inside file system is in terms of whole-size blocks</a:t>
            </a:r>
          </a:p>
          <a:p>
            <a:pPr lvl="1"/>
            <a:r>
              <a:rPr lang="en-US" altLang="ko-KR" dirty="0">
                <a:latin typeface="Gill Sans Light"/>
              </a:rPr>
              <a:t>Actual disk I/O happens in blocks</a:t>
            </a:r>
          </a:p>
          <a:p>
            <a:pPr lvl="1"/>
            <a:r>
              <a:rPr lang="en-US" altLang="ko-KR" dirty="0">
                <a:latin typeface="Gill Sans Light"/>
              </a:rPr>
              <a:t>read/write smaller than block size needs to translate and buffer</a:t>
            </a:r>
            <a:endParaRPr lang="ko-KR" altLang="en-US" dirty="0">
              <a:latin typeface="Gill Sans Light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A07F0F8A-17C0-4169-AF14-C973EEADE3A3}"/>
              </a:ext>
            </a:extLst>
          </p:cNvPr>
          <p:cNvGrpSpPr>
            <a:grpSpLocks/>
          </p:cNvGrpSpPr>
          <p:nvPr/>
        </p:nvGrpSpPr>
        <p:grpSpPr bwMode="auto">
          <a:xfrm>
            <a:off x="8784265" y="1143000"/>
            <a:ext cx="1270000" cy="939800"/>
            <a:chOff x="4496" y="800"/>
            <a:chExt cx="800" cy="592"/>
          </a:xfrm>
        </p:grpSpPr>
        <p:sp useBgFill="1">
          <p:nvSpPr>
            <p:cNvPr id="8" name="Oval 6">
              <a:extLst>
                <a:ext uri="{FF2B5EF4-FFF2-40B4-BE49-F238E27FC236}">
                  <a16:creationId xmlns:a16="http://schemas.microsoft.com/office/drawing/2014/main" id="{8FC40AF0-2240-41CD-B1B0-C22011B8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9" name="Oval 7">
              <a:extLst>
                <a:ext uri="{FF2B5EF4-FFF2-40B4-BE49-F238E27FC236}">
                  <a16:creationId xmlns:a16="http://schemas.microsoft.com/office/drawing/2014/main" id="{CE831553-818A-414A-A718-3CD1B8C9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0" name="Oval 8">
              <a:extLst>
                <a:ext uri="{FF2B5EF4-FFF2-40B4-BE49-F238E27FC236}">
                  <a16:creationId xmlns:a16="http://schemas.microsoft.com/office/drawing/2014/main" id="{CAB1F613-3D03-40AC-8D8E-C93D3551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1" name="Oval 9">
              <a:extLst>
                <a:ext uri="{FF2B5EF4-FFF2-40B4-BE49-F238E27FC236}">
                  <a16:creationId xmlns:a16="http://schemas.microsoft.com/office/drawing/2014/main" id="{D3254356-09A8-4BBD-B1ED-FD4E6780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CAF148F-2FC1-4D73-9824-15D719DBC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EF9D69F-DFE4-4432-BCF2-524DCC73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9A92F360-ED89-4059-82DD-C6651B9A7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B862B3B3-AFE5-4EFE-8F91-CD4B807F0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6" name="Oval 14">
                <a:extLst>
                  <a:ext uri="{FF2B5EF4-FFF2-40B4-BE49-F238E27FC236}">
                    <a16:creationId xmlns:a16="http://schemas.microsoft.com/office/drawing/2014/main" id="{36A19048-B33D-4894-8E97-A0A8FEFDB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BB16C0BF-36CA-4F92-96B9-3A0205B3A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34605A79-E2FF-4E5E-95C5-B691228EA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</p:grpSp>
      </p:grpSp>
      <p:sp>
        <p:nvSpPr>
          <p:cNvPr id="19" name="Oval 17">
            <a:extLst>
              <a:ext uri="{FF2B5EF4-FFF2-40B4-BE49-F238E27FC236}">
                <a16:creationId xmlns:a16="http://schemas.microsoft.com/office/drawing/2014/main" id="{82154FED-B00C-4981-AC5C-7B35CBEA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065" y="990600"/>
            <a:ext cx="1371600" cy="1295400"/>
          </a:xfrm>
          <a:prstGeom prst="ellipse">
            <a:avLst/>
          </a:prstGeom>
          <a:solidFill>
            <a:srgbClr val="4472C4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File</a:t>
            </a: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10B6A176-D616-45C1-B080-00A02B87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8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70DF788D-DD2F-4CE5-B51A-3D87E875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6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3C204-6D27-4938-B138-F4C7BF79D57C}"/>
              </a:ext>
            </a:extLst>
          </p:cNvPr>
          <p:cNvSpPr/>
          <p:nvPr/>
        </p:nvSpPr>
        <p:spPr>
          <a:xfrm>
            <a:off x="4056521" y="1034716"/>
            <a:ext cx="1388980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latin typeface="Gill Sans Light"/>
              </a:rPr>
              <a:t>File</a:t>
            </a:r>
            <a:br>
              <a:rPr lang="en-US" sz="2400" b="0" dirty="0">
                <a:latin typeface="Gill Sans Light"/>
              </a:rPr>
            </a:br>
            <a:r>
              <a:rPr lang="en-US" sz="2400" b="0" dirty="0">
                <a:latin typeface="Gill Sans Light"/>
              </a:rPr>
              <a:t>(Bytes)</a:t>
            </a:r>
          </a:p>
        </p:txBody>
      </p:sp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3CD88F4E-3B03-4720-B85E-B24D54CED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8464" y="1046163"/>
            <a:ext cx="1371600" cy="1371600"/>
          </a:xfrm>
          <a:prstGeom prst="rect">
            <a:avLst/>
          </a:prstGeom>
        </p:spPr>
      </p:pic>
      <p:sp>
        <p:nvSpPr>
          <p:cNvPr id="24" name="AutoShape 19">
            <a:extLst>
              <a:ext uri="{FF2B5EF4-FFF2-40B4-BE49-F238E27FC236}">
                <a16:creationId xmlns:a16="http://schemas.microsoft.com/office/drawing/2014/main" id="{DF8C1D56-D3EF-4F08-9B3D-B2FA3708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871" y="143710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1794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Management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10820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sz="2400" dirty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sz="2400" dirty="0">
                <a:ea typeface="굴림" panose="020B0600000101010101" pitchFamily="34" charset="-127"/>
              </a:rPr>
              <a:t> user-visible index mapping names to files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The disk is accessed as linear array of sectors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How to identify a sector?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Sectors is a vector [cylinder, surface, sector]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Not used anymore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OS/BIOS must deal with bad sectors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Logical Block Addressing (LBA)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Every sector has integer address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Controller translates from address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Shields OS from structure of disk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824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3AF-90BF-4D44-9F71-D300D47E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the File System Need?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414-7591-404F-AB53-42563DB5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free disk blocks</a:t>
            </a:r>
          </a:p>
          <a:p>
            <a:pPr lvl="1"/>
            <a:r>
              <a:rPr lang="en-US" dirty="0"/>
              <a:t>Need to know where to put newly written data</a:t>
            </a:r>
          </a:p>
          <a:p>
            <a:r>
              <a:rPr lang="en-US" dirty="0"/>
              <a:t>Track which blocks contain data for which files</a:t>
            </a:r>
          </a:p>
          <a:p>
            <a:pPr lvl="1"/>
            <a:r>
              <a:rPr lang="en-US" dirty="0"/>
              <a:t>Need to know where to read a file from</a:t>
            </a:r>
          </a:p>
          <a:p>
            <a:r>
              <a:rPr lang="en-US" dirty="0"/>
              <a:t>Track files in a directory</a:t>
            </a:r>
          </a:p>
          <a:p>
            <a:pPr lvl="1"/>
            <a:r>
              <a:rPr lang="en-US" dirty="0"/>
              <a:t>Find list of file's blocks given its name</a:t>
            </a:r>
          </a:p>
          <a:p>
            <a:r>
              <a:rPr lang="en-US" dirty="0"/>
              <a:t>Where do we maintain all of this?</a:t>
            </a:r>
          </a:p>
          <a:p>
            <a:pPr lvl="1"/>
            <a:r>
              <a:rPr lang="en-US" dirty="0"/>
              <a:t>Somewhere on disk</a:t>
            </a:r>
          </a:p>
        </p:txBody>
      </p:sp>
    </p:spTree>
    <p:extLst>
      <p:ext uri="{BB962C8B-B14F-4D97-AF65-F5344CB8AC3E}">
        <p14:creationId xmlns:p14="http://schemas.microsoft.com/office/powerpoint/2010/main" val="1484064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8918-B086-4E48-9984-A5616A4D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on Disk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D0C5-88A0-4A79-87C0-56D9F686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different than data structures in memory</a:t>
            </a:r>
          </a:p>
          <a:p>
            <a:r>
              <a:rPr lang="en-US" dirty="0"/>
              <a:t>Access a block at a time</a:t>
            </a:r>
          </a:p>
          <a:p>
            <a:pPr lvl="1"/>
            <a:r>
              <a:rPr lang="en-US" dirty="0"/>
              <a:t>Can't efficiently read/write a single word</a:t>
            </a:r>
          </a:p>
          <a:p>
            <a:pPr lvl="1"/>
            <a:r>
              <a:rPr lang="en-US" dirty="0"/>
              <a:t>Have to read/write full block containing it</a:t>
            </a:r>
          </a:p>
          <a:p>
            <a:pPr lvl="1"/>
            <a:r>
              <a:rPr lang="en-US" dirty="0"/>
              <a:t>Ideally want sequential access patterns</a:t>
            </a:r>
          </a:p>
          <a:p>
            <a:pPr lvl="1"/>
            <a:endParaRPr lang="en-US" dirty="0"/>
          </a:p>
          <a:p>
            <a:r>
              <a:rPr lang="en-US" dirty="0"/>
              <a:t>Durability</a:t>
            </a:r>
          </a:p>
          <a:p>
            <a:pPr lvl="1"/>
            <a:r>
              <a:rPr lang="en-US" dirty="0"/>
              <a:t>Ideally, file system is in meaningful state upon shutdown</a:t>
            </a:r>
          </a:p>
          <a:p>
            <a:pPr lvl="1"/>
            <a:r>
              <a:rPr lang="en-US" dirty="0"/>
              <a:t>This obviously isn't always the case…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5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022-1819-40AE-990F-6660E51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AB38-95D3-45E6-A750-7E316157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62"/>
            <a:ext cx="10515600" cy="30010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Cylinders: </a:t>
            </a:r>
            <a:r>
              <a:rPr lang="en-US" dirty="0">
                <a:latin typeface="Gill Sans Light"/>
              </a:rPr>
              <a:t>all the tracks under the </a:t>
            </a:r>
            <a:br>
              <a:rPr lang="en-US" dirty="0">
                <a:latin typeface="Gill Sans Light"/>
              </a:rPr>
            </a:br>
            <a:r>
              <a:rPr lang="en-US" dirty="0">
                <a:latin typeface="Gill Sans Light"/>
              </a:rPr>
              <a:t>head at a given point on all surfaces</a:t>
            </a:r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latin typeface="Gill Sans Light"/>
              </a:rPr>
              <a:t>Read/write data is a three-stage process: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Seek time: </a:t>
            </a:r>
            <a:r>
              <a:rPr lang="en-US" dirty="0">
                <a:latin typeface="Gill Sans Light"/>
              </a:rPr>
              <a:t>position the head/arm over the proper track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Rotational latency: </a:t>
            </a:r>
            <a:r>
              <a:rPr lang="en-US" dirty="0">
                <a:latin typeface="Gill Sans Light"/>
              </a:rPr>
              <a:t>wait for desired sector to rotate under r/w 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Transfer time: </a:t>
            </a:r>
            <a:r>
              <a:rPr lang="en-US" dirty="0">
                <a:latin typeface="Gill Sans Light"/>
              </a:rPr>
              <a:t>transfer a block of bits (sector) under r/w head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B7443-9592-4D8A-94F9-CB255AF73206}"/>
              </a:ext>
            </a:extLst>
          </p:cNvPr>
          <p:cNvGrpSpPr/>
          <p:nvPr/>
        </p:nvGrpSpPr>
        <p:grpSpPr>
          <a:xfrm>
            <a:off x="7692930" y="685249"/>
            <a:ext cx="3484962" cy="2235138"/>
            <a:chOff x="5715000" y="1230330"/>
            <a:chExt cx="3260729" cy="2010530"/>
          </a:xfrm>
        </p:grpSpPr>
        <p:sp useBgFill="1">
          <p:nvSpPr>
            <p:cNvPr id="8" name="Oval 4">
              <a:extLst>
                <a:ext uri="{FF2B5EF4-FFF2-40B4-BE49-F238E27FC236}">
                  <a16:creationId xmlns:a16="http://schemas.microsoft.com/office/drawing/2014/main" id="{3B98F561-935B-4E1A-857B-5F2F7E95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9" name="Oval 5">
              <a:extLst>
                <a:ext uri="{FF2B5EF4-FFF2-40B4-BE49-F238E27FC236}">
                  <a16:creationId xmlns:a16="http://schemas.microsoft.com/office/drawing/2014/main" id="{816ED293-592B-4F15-BE75-98AE0DF6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0" name="Oval 6">
              <a:extLst>
                <a:ext uri="{FF2B5EF4-FFF2-40B4-BE49-F238E27FC236}">
                  <a16:creationId xmlns:a16="http://schemas.microsoft.com/office/drawing/2014/main" id="{0EE5D35D-7B13-4252-9E5C-6F28E4FC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1" name="Oval 7">
              <a:extLst>
                <a:ext uri="{FF2B5EF4-FFF2-40B4-BE49-F238E27FC236}">
                  <a16:creationId xmlns:a16="http://schemas.microsoft.com/office/drawing/2014/main" id="{DC5F41BE-8C3D-4633-A554-A5E06832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15F1FE80-0943-4E92-A8EF-50615B2CC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8395B73-AFFF-4EEE-81FD-5889A74D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2423201-7D64-486F-BD06-D5BD1C87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29E3C41-D259-416B-82B1-80E34BF0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547830"/>
              <a:ext cx="743930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Sector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A1854C57-140C-4D91-A6D3-99F51A24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C381780-B369-4568-8F32-2075BE21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100" y="1230330"/>
              <a:ext cx="651899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Track</a:t>
              </a:r>
            </a:p>
          </p:txBody>
        </p: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id="{563A6B6E-9569-46B5-8711-D47AD8F77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3" y="2233630"/>
              <a:ext cx="2232026" cy="723900"/>
              <a:chOff x="4272" y="632"/>
              <a:chExt cx="1406" cy="456"/>
            </a:xfrm>
          </p:grpSpPr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5B93AAFF-8972-4D50-9BD3-EF7B00948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32" name="Oval 15">
                  <a:extLst>
                    <a:ext uri="{FF2B5EF4-FFF2-40B4-BE49-F238E27FC236}">
                      <a16:creationId xmlns:a16="http://schemas.microsoft.com/office/drawing/2014/main" id="{206ED2F6-2EB7-4B74-BD0A-33166F0F4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3" name="Oval 16">
                  <a:extLst>
                    <a:ext uri="{FF2B5EF4-FFF2-40B4-BE49-F238E27FC236}">
                      <a16:creationId xmlns:a16="http://schemas.microsoft.com/office/drawing/2014/main" id="{CC0730A6-5C7E-4046-BA6E-A14B54012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4" name="Line 17">
                  <a:extLst>
                    <a:ext uri="{FF2B5EF4-FFF2-40B4-BE49-F238E27FC236}">
                      <a16:creationId xmlns:a16="http://schemas.microsoft.com/office/drawing/2014/main" id="{18DF6636-3498-4507-B7C9-D55322DF0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5" name="Line 18">
                  <a:extLst>
                    <a:ext uri="{FF2B5EF4-FFF2-40B4-BE49-F238E27FC236}">
                      <a16:creationId xmlns:a16="http://schemas.microsoft.com/office/drawing/2014/main" id="{1502E472-DDE1-4A24-BD95-48C8F5DF1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</p:grp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1641D017-1FE8-498D-8181-8B451822B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4D5D1CA6-AE66-402E-A5DA-03DA08A3B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57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Gill Sans Light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F49DFB8A-19FE-4A8B-BDA0-2E9EF61E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A23C2115-DB79-4AEC-8A57-E22436F4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0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Gill Sans Light"/>
                    <a:cs typeface="Ariel"/>
                  </a:rPr>
                  <a:t>Head</a:t>
                </a: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7275DB85-F941-48B3-BB5E-D058D2BDA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FCCAC66D-12F3-4183-8D3C-DF45166A0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6C328DFB-C262-4073-907C-FC3DD812D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F8804A02-5198-4F6E-BD5F-806182D82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7FED8D95-04AE-4E65-8034-090E7719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9C0147C-4AD4-4B51-942A-3CECC5135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</p:grp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E80E128F-C7DF-49BB-8BF6-B32B509D3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7ECBB4-2803-4BCE-94BD-DF6FDB63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2982930"/>
              <a:ext cx="743931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Platter</a:t>
              </a:r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0576CD9F-135C-46F7-AE34-5879DB90BCF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62227"/>
            <a:ext cx="8140169" cy="1235075"/>
            <a:chOff x="457" y="3072"/>
            <a:chExt cx="5167" cy="816"/>
          </a:xfrm>
        </p:grpSpPr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82BD422C-6043-47E3-8CDC-5FB70588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1200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Software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Queue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(Device Driver)</a:t>
              </a: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142C12D-C9B2-494C-888E-44D60D297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4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8585F452-6EC0-430C-A4AA-533FAF988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F8994E07-4823-4D08-BDB3-D8F31875F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384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Controller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B434A46B-3734-40B3-B8AA-C7E2E888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72"/>
              <a:ext cx="1440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 Media Time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(Seek+Rot+Xfer)</a:t>
              </a: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E16EB34-D3F8-4AFA-A7C9-F613AE1F7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258A3E6-7EF1-4AC0-B7BF-24C957853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5AD4F3-D908-44D6-8755-2105742A3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85" y="3344"/>
              <a:ext cx="8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Request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A6FDE18F-EC69-4D54-9A65-D26C47B94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163" y="3344"/>
              <a:ext cx="64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Result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CEE33F-72AA-4C14-B043-663F533BDE3D}"/>
              </a:ext>
            </a:extLst>
          </p:cNvPr>
          <p:cNvSpPr txBox="1"/>
          <p:nvPr/>
        </p:nvSpPr>
        <p:spPr>
          <a:xfrm>
            <a:off x="1481672" y="4286796"/>
            <a:ext cx="6629400" cy="64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Disk Latency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Queueing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 + Controller time +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                       Seek Time + Rotation Time +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Xfer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41512714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618019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10566400" cy="5105400"/>
          </a:xfrm>
        </p:spPr>
        <p:txBody>
          <a:bodyPr/>
          <a:lstStyle/>
          <a:p>
            <a:r>
              <a:rPr lang="en-US" dirty="0"/>
              <a:t>Make sure to fill out post midterm survey </a:t>
            </a:r>
          </a:p>
          <a:p>
            <a:pPr lvl="1"/>
            <a:r>
              <a:rPr lang="en-US" dirty="0"/>
              <a:t>Let us know how we are doing or what we could improve</a:t>
            </a:r>
          </a:p>
          <a:p>
            <a:r>
              <a:rPr lang="en-US" dirty="0"/>
              <a:t>If you have any group issues going on, make sure you:</a:t>
            </a:r>
          </a:p>
          <a:p>
            <a:pPr lvl="1"/>
            <a:r>
              <a:rPr lang="en-US" dirty="0"/>
              <a:t>Make sure that your TA understands what is happing</a:t>
            </a:r>
          </a:p>
          <a:p>
            <a:pPr lvl="1"/>
            <a:r>
              <a:rPr lang="en-US" dirty="0"/>
              <a:t>Make sure that you reflect these issues on your group evaluations</a:t>
            </a:r>
          </a:p>
          <a:p>
            <a:r>
              <a:rPr lang="en-US" dirty="0"/>
              <a:t>Take care of your mental health:</a:t>
            </a:r>
          </a:p>
          <a:p>
            <a:pPr lvl="1"/>
            <a:r>
              <a:rPr lang="en-US" dirty="0"/>
              <a:t>For course-related issues, reach out to us via Piazza private message</a:t>
            </a:r>
          </a:p>
          <a:p>
            <a:pPr lvl="1"/>
            <a:r>
              <a:rPr lang="en-US" dirty="0"/>
              <a:t>Talk with your Student Advisor about your options</a:t>
            </a:r>
          </a:p>
          <a:p>
            <a:pPr lvl="1"/>
            <a:r>
              <a:rPr lang="en-US" dirty="0"/>
              <a:t>For urgent concerns: </a:t>
            </a:r>
          </a:p>
          <a:p>
            <a:pPr lvl="2"/>
            <a:r>
              <a:rPr lang="en-US" dirty="0">
                <a:hlinkClick r:id="rId3"/>
              </a:rPr>
              <a:t>https://uhs.berkeley.edu/counseling/urgent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Business hours support (510) 642-9494</a:t>
            </a:r>
          </a:p>
          <a:p>
            <a:pPr lvl="2"/>
            <a:r>
              <a:rPr lang="en-US" dirty="0"/>
              <a:t>After-hours support (855) 817-5667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61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0479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298E-633A-4747-92A0-884C503B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File System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54F8-65BC-436F-85EF-E91F2206E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50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/>
              <a:t>Critical Factors in File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1"/>
            <a:ext cx="10210800" cy="5943600"/>
          </a:xfrm>
        </p:spPr>
        <p:txBody>
          <a:bodyPr>
            <a:normAutofit/>
          </a:bodyPr>
          <a:lstStyle/>
          <a:p>
            <a:r>
              <a:rPr lang="en-US" dirty="0"/>
              <a:t>(Hard) Disks Performance !!!</a:t>
            </a:r>
          </a:p>
          <a:p>
            <a:pPr lvl="1"/>
            <a:r>
              <a:rPr lang="en-US" dirty="0"/>
              <a:t>Maximize sequential access, minimize seeks</a:t>
            </a:r>
          </a:p>
          <a:p>
            <a:r>
              <a:rPr lang="en-US" dirty="0"/>
              <a:t>Open before Read/Write</a:t>
            </a:r>
          </a:p>
          <a:p>
            <a:pPr lvl="1"/>
            <a:r>
              <a:rPr lang="en-US" dirty="0"/>
              <a:t>Can perform protection checks and look up where the actual file resource are, in advance</a:t>
            </a:r>
          </a:p>
          <a:p>
            <a:r>
              <a:rPr lang="en-US" dirty="0"/>
              <a:t>Size is determined as they are used !!!</a:t>
            </a:r>
          </a:p>
          <a:p>
            <a:pPr lvl="1"/>
            <a:r>
              <a:rPr lang="en-US" dirty="0"/>
              <a:t>Can write (or read zeros) to expand the file</a:t>
            </a:r>
          </a:p>
          <a:p>
            <a:pPr lvl="1"/>
            <a:r>
              <a:rPr lang="en-US" dirty="0"/>
              <a:t>Start small and grow, need to make room</a:t>
            </a:r>
          </a:p>
          <a:p>
            <a:r>
              <a:rPr lang="en-US" dirty="0"/>
              <a:t>Organized into directories</a:t>
            </a:r>
          </a:p>
          <a:p>
            <a:pPr lvl="1"/>
            <a:r>
              <a:rPr lang="en-US" dirty="0"/>
              <a:t>What data structure (on disk) for that?</a:t>
            </a:r>
          </a:p>
          <a:p>
            <a:r>
              <a:rPr lang="en-US" dirty="0"/>
              <a:t>Need to carefully allocate / free blocks </a:t>
            </a:r>
          </a:p>
          <a:p>
            <a:pPr lvl="1"/>
            <a:r>
              <a:rPr lang="en-US" dirty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89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C5E1-79AE-4B58-A3C3-4B77D2B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588F370-5C19-4E26-9CF5-2BEDC8243EC5}"/>
              </a:ext>
            </a:extLst>
          </p:cNvPr>
          <p:cNvSpPr txBox="1"/>
          <p:nvPr/>
        </p:nvSpPr>
        <p:spPr>
          <a:xfrm>
            <a:off x="838200" y="9906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FCD52-99AD-4CBE-A828-D9B9319362AE}"/>
              </a:ext>
            </a:extLst>
          </p:cNvPr>
          <p:cNvGrpSpPr/>
          <p:nvPr/>
        </p:nvGrpSpPr>
        <p:grpSpPr>
          <a:xfrm>
            <a:off x="1521240" y="1452264"/>
            <a:ext cx="1595513" cy="2773858"/>
            <a:chOff x="994466" y="1941701"/>
            <a:chExt cx="1595513" cy="2773858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213A18C-81F9-4690-A113-5787751C18E0}"/>
                </a:ext>
              </a:extLst>
            </p:cNvPr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04A80A18-EB0E-4EB1-8B0B-C51D32A9C198}"/>
                </a:ext>
              </a:extLst>
            </p:cNvPr>
            <p:cNvSpPr txBox="1"/>
            <p:nvPr/>
          </p:nvSpPr>
          <p:spPr>
            <a:xfrm>
              <a:off x="1366566" y="2233686"/>
              <a:ext cx="12234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Directory</a:t>
              </a:r>
            </a:p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31" name="Elbow Connector 10">
              <a:extLst>
                <a:ext uri="{FF2B5EF4-FFF2-40B4-BE49-F238E27FC236}">
                  <a16:creationId xmlns:a16="http://schemas.microsoft.com/office/drawing/2014/main" id="{561CB4BA-D810-47F8-B55A-F2CED81BE5D7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497188" y="2438980"/>
              <a:ext cx="1386928" cy="39237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0BB1B1-90C5-417D-8723-88B320E2F961}"/>
              </a:ext>
            </a:extLst>
          </p:cNvPr>
          <p:cNvGrpSpPr/>
          <p:nvPr/>
        </p:nvGrpSpPr>
        <p:grpSpPr>
          <a:xfrm>
            <a:off x="2183037" y="2172535"/>
            <a:ext cx="3897393" cy="2773858"/>
            <a:chOff x="1394507" y="1941701"/>
            <a:chExt cx="3897393" cy="2773858"/>
          </a:xfrm>
        </p:grpSpPr>
        <p:sp>
          <p:nvSpPr>
            <p:cNvPr id="23" name="Rounded Rectangle 13">
              <a:extLst>
                <a:ext uri="{FF2B5EF4-FFF2-40B4-BE49-F238E27FC236}">
                  <a16:creationId xmlns:a16="http://schemas.microsoft.com/office/drawing/2014/main" id="{FC14A262-7A16-43AA-ADDC-2434FBDBF69B}"/>
                </a:ext>
              </a:extLst>
            </p:cNvPr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B1164138-EC09-43B7-A8F5-2298EEE2C854}"/>
                </a:ext>
              </a:extLst>
            </p:cNvPr>
            <p:cNvSpPr txBox="1"/>
            <p:nvPr/>
          </p:nvSpPr>
          <p:spPr>
            <a:xfrm>
              <a:off x="4068488" y="1998251"/>
              <a:ext cx="1223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Header </a:t>
              </a: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A1C56A-6B22-42BD-89C9-19BB0ED8F9A7}"/>
                </a:ext>
              </a:extLst>
            </p:cNvPr>
            <p:cNvSpPr/>
            <p:nvPr/>
          </p:nvSpPr>
          <p:spPr>
            <a:xfrm>
              <a:off x="1394507" y="3369789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C5A96-2665-4AD1-8568-8A5B6F4AC6F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1673918" y="3570916"/>
              <a:ext cx="2258337" cy="18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0ABF7F2D-D58C-45C6-A7A7-17726AB4F6A2}"/>
                </a:ext>
              </a:extLst>
            </p:cNvPr>
            <p:cNvSpPr txBox="1"/>
            <p:nvPr/>
          </p:nvSpPr>
          <p:spPr>
            <a:xfrm>
              <a:off x="2265432" y="2664766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79168F15-D931-47C1-B38B-D3883DEF280B}"/>
                </a:ext>
              </a:extLst>
            </p:cNvPr>
            <p:cNvSpPr txBox="1"/>
            <p:nvPr/>
          </p:nvSpPr>
          <p:spPr>
            <a:xfrm>
              <a:off x="2409099" y="3029633"/>
              <a:ext cx="151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CB2D1-6579-4D1D-A75A-79F3ABAF85D6}"/>
              </a:ext>
            </a:extLst>
          </p:cNvPr>
          <p:cNvGrpSpPr/>
          <p:nvPr/>
        </p:nvGrpSpPr>
        <p:grpSpPr>
          <a:xfrm>
            <a:off x="4882500" y="2433165"/>
            <a:ext cx="5410462" cy="3923185"/>
            <a:chOff x="4093970" y="2202331"/>
            <a:chExt cx="5410462" cy="39231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3F18A-08D5-474B-A705-35C3F116AEE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4949618" y="3570916"/>
              <a:ext cx="1619636" cy="32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n 23">
              <a:extLst>
                <a:ext uri="{FF2B5EF4-FFF2-40B4-BE49-F238E27FC236}">
                  <a16:creationId xmlns:a16="http://schemas.microsoft.com/office/drawing/2014/main" id="{F2C45D45-EE42-4500-9CAF-C74B4C2AB810}"/>
                </a:ext>
              </a:extLst>
            </p:cNvPr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2006C-D37E-47C9-98C3-2C83F44C2887}"/>
                </a:ext>
              </a:extLst>
            </p:cNvPr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17F3D-5E07-4850-9AE0-A03E8B827910}"/>
                  </a:ext>
                </a:extLst>
              </p:cNvPr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263E9-0DA2-4C79-A7AD-FBE0D7A1EB97}"/>
                  </a:ext>
                </a:extLst>
              </p:cNvPr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FCB5A-3651-4E1B-BA4E-8E32259F3143}"/>
                  </a:ext>
                </a:extLst>
              </p:cNvPr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8B5B6F-5510-41BB-8509-6BE46578CBDA}"/>
                  </a:ext>
                </a:extLst>
              </p:cNvPr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DDC6BE-19CE-4910-8302-D5B49D6253A2}"/>
                  </a:ext>
                </a:extLst>
              </p:cNvPr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E3795758-2136-4B7D-AAEA-61BB48A71463}"/>
                  </a:ext>
                </a:extLst>
              </p:cNvPr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>
                    <a:latin typeface="Gill Sans Light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79DB1ED1-84F9-419A-9376-8F7FFEA276DC}"/>
                </a:ext>
              </a:extLst>
            </p:cNvPr>
            <p:cNvSpPr txBox="1"/>
            <p:nvPr/>
          </p:nvSpPr>
          <p:spPr>
            <a:xfrm>
              <a:off x="6125271" y="3352800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B7A89B9-7E70-4615-B52F-27D6869F23DE}"/>
                </a:ext>
              </a:extLst>
            </p:cNvPr>
            <p:cNvSpPr txBox="1"/>
            <p:nvPr/>
          </p:nvSpPr>
          <p:spPr>
            <a:xfrm>
              <a:off x="4093970" y="4645966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44C1F6E-5574-4B77-849F-B5385C5E5EF1}"/>
                </a:ext>
              </a:extLst>
            </p:cNvPr>
            <p:cNvSpPr txBox="1"/>
            <p:nvPr/>
          </p:nvSpPr>
          <p:spPr>
            <a:xfrm>
              <a:off x="5410041" y="2202331"/>
              <a:ext cx="4094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A55AF9-DCA4-4768-998F-D1DC831976C4}"/>
                </a:ext>
              </a:extLst>
            </p:cNvPr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0971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599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dirty="0">
              <a:latin typeface="Gill Sans Ligh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read(3,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buf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425087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140166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412314" y="2812272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139804" y="3317578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619102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504600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504600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796687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368035" y="4121395"/>
            <a:ext cx="2024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Not shown: Initially contains 0, 1, and 2 (stdin, </a:t>
            </a:r>
            <a:r>
              <a:rPr lang="en-US" dirty="0" err="1">
                <a:latin typeface="Gill Sans Light"/>
              </a:rPr>
              <a:t>stdout</a:t>
            </a:r>
            <a:r>
              <a:rPr lang="en-US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429597" y="38521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510916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0318" y="36569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65074" y="838200"/>
            <a:ext cx="13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35836" y="4043302"/>
            <a:ext cx="1575080" cy="4377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885396" y="2151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385750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599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Open file description is better described as remembering the </a:t>
            </a:r>
            <a:r>
              <a:rPr lang="en-US" b="1" dirty="0" err="1">
                <a:solidFill>
                  <a:srgbClr val="FF0000"/>
                </a:solidFill>
                <a:latin typeface="Gill Sans Light"/>
              </a:rPr>
              <a:t>inumber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 (file number)</a:t>
            </a:r>
            <a:r>
              <a:rPr lang="en-US" dirty="0">
                <a:latin typeface="Gill Sans Light"/>
              </a:rPr>
              <a:t> of the file, not its name</a:t>
            </a:r>
            <a:endParaRPr lang="en-US" dirty="0">
              <a:solidFill>
                <a:schemeClr val="accent5"/>
              </a:solidFill>
              <a:latin typeface="Gill Sans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425087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140166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412314" y="2812272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139804" y="3317578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619102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504600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504600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796687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150249" y="4939753"/>
            <a:ext cx="2460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Not shown: Initially contains 0, 1, and 2 (stdin, </a:t>
            </a:r>
            <a:r>
              <a:rPr lang="en-US" dirty="0" err="1">
                <a:latin typeface="Gill Sans Light"/>
              </a:rPr>
              <a:t>stdout</a:t>
            </a:r>
            <a:r>
              <a:rPr lang="en-US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429597" y="38521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510915" y="4043302"/>
            <a:ext cx="2242863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tx1"/>
                </a:solidFill>
                <a:latin typeface="Gill Sans Light"/>
              </a:rPr>
              <a:t>File: foo.txt</a:t>
            </a:r>
            <a:r>
              <a:rPr lang="en-US" dirty="0">
                <a:solidFill>
                  <a:schemeClr val="tx1"/>
                </a:solidFill>
                <a:latin typeface="Gill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Gill Sans Light"/>
              </a:rPr>
              <a:t>inumber</a:t>
            </a:r>
            <a:endParaRPr lang="en-US" b="1" strike="sngStrike" dirty="0">
              <a:solidFill>
                <a:srgbClr val="FF0000"/>
              </a:solidFill>
              <a:latin typeface="Gill Sans Light"/>
            </a:endParaRPr>
          </a:p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0318" y="36569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65074" y="838200"/>
            <a:ext cx="13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95469" y="4099159"/>
            <a:ext cx="1515446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885396" y="2151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467660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BF46-CE76-4513-89A4-E862379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179B-F2BD-4051-B464-04AB2496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64223"/>
            <a:ext cx="11153931" cy="28659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Gill Sans Light"/>
              </a:rPr>
              <a:t>Open performs </a:t>
            </a:r>
            <a:r>
              <a:rPr lang="en-US" i="1" dirty="0">
                <a:solidFill>
                  <a:srgbClr val="FF0000"/>
                </a:solidFill>
                <a:latin typeface="Gill Sans Light"/>
              </a:rPr>
              <a:t>Name Resolution</a:t>
            </a:r>
          </a:p>
          <a:p>
            <a:pPr lvl="1"/>
            <a:r>
              <a:rPr lang="en-US" dirty="0">
                <a:latin typeface="Gill Sans Light"/>
              </a:rPr>
              <a:t>Translates path name into a “file number”</a:t>
            </a:r>
          </a:p>
          <a:p>
            <a:r>
              <a:rPr lang="en-US" dirty="0">
                <a:latin typeface="Gill Sans Light"/>
              </a:rPr>
              <a:t>Read and Write operate on the file number</a:t>
            </a:r>
          </a:p>
          <a:p>
            <a:pPr lvl="1"/>
            <a:r>
              <a:rPr lang="en-US" dirty="0">
                <a:latin typeface="Gill Sans Light"/>
              </a:rPr>
              <a:t>Use file number as an “index” to locate the blocks</a:t>
            </a:r>
          </a:p>
          <a:p>
            <a:endParaRPr lang="en-US" sz="3000" dirty="0">
              <a:latin typeface="Gill Sans Light"/>
            </a:endParaRPr>
          </a:p>
          <a:p>
            <a:r>
              <a:rPr lang="en-US" sz="3000" b="1" dirty="0">
                <a:solidFill>
                  <a:srgbClr val="FF0000"/>
                </a:solidFill>
                <a:latin typeface="Gill Sans Light"/>
              </a:rPr>
              <a:t>4 components: 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Gill Sans Light"/>
              </a:rPr>
              <a:t>directory, index structure, storage blocks, free space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A7FC4-05D8-4BE2-A6CB-08237101B679}"/>
              </a:ext>
            </a:extLst>
          </p:cNvPr>
          <p:cNvSpPr txBox="1"/>
          <p:nvPr/>
        </p:nvSpPr>
        <p:spPr>
          <a:xfrm>
            <a:off x="1155765" y="1219200"/>
            <a:ext cx="1645001" cy="82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0" i="1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file name</a:t>
            </a:r>
          </a:p>
          <a:p>
            <a:pPr algn="ctr">
              <a:lnSpc>
                <a:spcPct val="85000"/>
              </a:lnSpc>
            </a:pPr>
            <a:r>
              <a:rPr lang="en-US" sz="2800" b="0" i="1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305729-4AD9-470F-8C73-FEC4A1B604E5}"/>
              </a:ext>
            </a:extLst>
          </p:cNvPr>
          <p:cNvGrpSpPr/>
          <p:nvPr/>
        </p:nvGrpSpPr>
        <p:grpSpPr>
          <a:xfrm>
            <a:off x="2667000" y="1219200"/>
            <a:ext cx="4588815" cy="905506"/>
            <a:chOff x="2667000" y="1182499"/>
            <a:chExt cx="4588815" cy="90550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BC66F2-E377-4F1B-A142-224725790F33}"/>
                </a:ext>
              </a:extLst>
            </p:cNvPr>
            <p:cNvCxnSpPr>
              <a:cxnSpLocks/>
            </p:cNvCxnSpPr>
            <p:nvPr/>
          </p:nvCxnSpPr>
          <p:spPr>
            <a:xfrm>
              <a:off x="2753139" y="1617765"/>
              <a:ext cx="25013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FD732F-EDEC-4FFC-8528-55EE08FF4161}"/>
                </a:ext>
              </a:extLst>
            </p:cNvPr>
            <p:cNvSpPr txBox="1"/>
            <p:nvPr/>
          </p:nvSpPr>
          <p:spPr>
            <a:xfrm>
              <a:off x="2667000" y="1626340"/>
              <a:ext cx="2464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Light"/>
                  <a:ea typeface="Gill Sans" charset="0"/>
                  <a:cs typeface="Gill Sans" charset="0"/>
                </a:rPr>
                <a:t>directory structure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B3CE52-66DB-4B40-9911-AFA46313B026}"/>
                </a:ext>
              </a:extLst>
            </p:cNvPr>
            <p:cNvSpPr txBox="1"/>
            <p:nvPr/>
          </p:nvSpPr>
          <p:spPr>
            <a:xfrm>
              <a:off x="5290213" y="1182499"/>
              <a:ext cx="1965602" cy="824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  <a:p>
              <a:pPr algn="ctr">
                <a:lnSpc>
                  <a:spcPct val="85000"/>
                </a:lnSpc>
              </a:pP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offset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14B3F3-250B-4179-90D5-EF0DFDCD968A}"/>
              </a:ext>
            </a:extLst>
          </p:cNvPr>
          <p:cNvGrpSpPr/>
          <p:nvPr/>
        </p:nvGrpSpPr>
        <p:grpSpPr>
          <a:xfrm>
            <a:off x="7178043" y="1392856"/>
            <a:ext cx="4396056" cy="1101182"/>
            <a:chOff x="7178043" y="1356155"/>
            <a:chExt cx="4396056" cy="11011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E4837A-B37D-446C-BB9B-3A3CA824C082}"/>
                </a:ext>
              </a:extLst>
            </p:cNvPr>
            <p:cNvCxnSpPr>
              <a:cxnSpLocks/>
            </p:cNvCxnSpPr>
            <p:nvPr/>
          </p:nvCxnSpPr>
          <p:spPr>
            <a:xfrm>
              <a:off x="7178043" y="1617765"/>
              <a:ext cx="20753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3E3AD-E4C8-4863-A76A-D8AA6B7F0EB2}"/>
                </a:ext>
              </a:extLst>
            </p:cNvPr>
            <p:cNvSpPr txBox="1"/>
            <p:nvPr/>
          </p:nvSpPr>
          <p:spPr>
            <a:xfrm>
              <a:off x="7205911" y="1626340"/>
              <a:ext cx="20195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Gill Sans Light"/>
                  <a:ea typeface="Gill Sans" charset="0"/>
                  <a:cs typeface="Gill Sans" charset="0"/>
                </a:rPr>
                <a:t>index structure</a:t>
              </a:r>
              <a:br>
                <a:rPr lang="en-US" sz="2400" dirty="0">
                  <a:latin typeface="Gill Sans Light"/>
                  <a:ea typeface="Gill Sans" charset="0"/>
                  <a:cs typeface="Gill Sans" charset="0"/>
                </a:rPr>
              </a:br>
              <a:r>
                <a:rPr lang="en-US" sz="2400" dirty="0">
                  <a:latin typeface="Gill Sans Light"/>
                  <a:ea typeface="Gill Sans" charset="0"/>
                  <a:cs typeface="Gill Sans" charset="0"/>
                </a:rPr>
                <a:t>(“</a:t>
              </a:r>
              <a:r>
                <a:rPr lang="en-US" sz="2400" dirty="0" err="1"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dirty="0">
                  <a:latin typeface="Gill Sans Light"/>
                  <a:ea typeface="Gill Sans" charset="0"/>
                  <a:cs typeface="Gill Sans" charset="0"/>
                </a:rPr>
                <a:t>”)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8323E4-6FDD-4D43-A5FD-087DE975A735}"/>
                </a:ext>
              </a:extLst>
            </p:cNvPr>
            <p:cNvSpPr txBox="1"/>
            <p:nvPr/>
          </p:nvSpPr>
          <p:spPr>
            <a:xfrm>
              <a:off x="9228584" y="1356155"/>
              <a:ext cx="2345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s</a:t>
              </a: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torage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886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2820-D0FF-409D-BB55-A6BAC552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File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8085-EE4E-4D64-A552-C5823D10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10363200" cy="5105400"/>
          </a:xfrm>
        </p:spPr>
        <p:txBody>
          <a:bodyPr>
            <a:normAutofit/>
          </a:bodyPr>
          <a:lstStyle/>
          <a:p>
            <a:r>
              <a:rPr lang="en-US" dirty="0"/>
              <a:t>Look up in </a:t>
            </a:r>
            <a:r>
              <a:rPr lang="en-US" b="1" i="1" dirty="0"/>
              <a:t>directory structure</a:t>
            </a:r>
          </a:p>
          <a:p>
            <a:endParaRPr lang="en-US" dirty="0"/>
          </a:p>
          <a:p>
            <a:r>
              <a:rPr lang="en-US" dirty="0"/>
              <a:t>A directory is a file containing &lt;</a:t>
            </a:r>
            <a:r>
              <a:rPr lang="en-US" dirty="0" err="1"/>
              <a:t>file_name</a:t>
            </a:r>
            <a:r>
              <a:rPr lang="en-US" dirty="0"/>
              <a:t> 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pPr lvl="1"/>
            <a:r>
              <a:rPr lang="en-US" dirty="0"/>
              <a:t>File number could be a file or another directory</a:t>
            </a:r>
          </a:p>
          <a:p>
            <a:pPr lvl="1"/>
            <a:r>
              <a:rPr lang="en-US" dirty="0"/>
              <a:t>Operating system stores the mapping in the directory in a format it interprets</a:t>
            </a:r>
          </a:p>
          <a:p>
            <a:pPr lvl="1"/>
            <a:r>
              <a:rPr lang="en-US" dirty="0"/>
              <a:t>Each &lt;</a:t>
            </a:r>
            <a:r>
              <a:rPr lang="en-US" dirty="0" err="1"/>
              <a:t>file_name</a:t>
            </a:r>
            <a:r>
              <a:rPr lang="en-US" dirty="0"/>
              <a:t> : </a:t>
            </a:r>
            <a:r>
              <a:rPr lang="en-US" dirty="0" err="1"/>
              <a:t>file_number</a:t>
            </a:r>
            <a:r>
              <a:rPr lang="en-US" dirty="0"/>
              <a:t>&gt; mapping is called a directory entry</a:t>
            </a:r>
          </a:p>
          <a:p>
            <a:pPr lvl="1"/>
            <a:endParaRPr lang="en-US" dirty="0"/>
          </a:p>
          <a:p>
            <a:r>
              <a:rPr lang="en-US" dirty="0"/>
              <a:t>Process isn’t allowed to read the raw bytes of a directory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 function doesn’t work on a directory</a:t>
            </a:r>
          </a:p>
          <a:p>
            <a:pPr lvl="1"/>
            <a:r>
              <a:rPr lang="en-US" dirty="0"/>
              <a:t>Instead, see </a:t>
            </a:r>
            <a:r>
              <a:rPr lang="en-US" dirty="0" err="1">
                <a:latin typeface="Consolas" panose="020B0609020204030204" pitchFamily="49" charset="0"/>
              </a:rPr>
              <a:t>readdir</a:t>
            </a:r>
            <a:r>
              <a:rPr lang="en-US" dirty="0"/>
              <a:t>, which iterates over the map without revealing the raw bytes</a:t>
            </a:r>
          </a:p>
          <a:p>
            <a:endParaRPr lang="en-US" dirty="0"/>
          </a:p>
          <a:p>
            <a:r>
              <a:rPr lang="en-US" dirty="0"/>
              <a:t>Why shouldn’t the OS let processes read/write the bytes of a directory?</a:t>
            </a:r>
          </a:p>
        </p:txBody>
      </p:sp>
    </p:spTree>
    <p:extLst>
      <p:ext uri="{BB962C8B-B14F-4D97-AF65-F5344CB8AC3E}">
        <p14:creationId xmlns:p14="http://schemas.microsoft.com/office/powerpoint/2010/main" val="121411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D96E-A369-49EE-BB0F-CD3BEA1C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Typical Numbers for Magnetic Disk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74695D-E476-4D5E-B198-4557A03C7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529315"/>
              </p:ext>
            </p:extLst>
          </p:nvPr>
        </p:nvGraphicFramePr>
        <p:xfrm>
          <a:off x="228600" y="762000"/>
          <a:ext cx="116586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272">
                  <a:extLst>
                    <a:ext uri="{9D8B030D-6E8A-4147-A177-3AD203B41FA5}">
                      <a16:colId xmlns:a16="http://schemas.microsoft.com/office/drawing/2014/main" val="187093797"/>
                    </a:ext>
                  </a:extLst>
                </a:gridCol>
                <a:gridCol w="9482328">
                  <a:extLst>
                    <a:ext uri="{9D8B030D-6E8A-4147-A177-3AD203B41FA5}">
                      <a16:colId xmlns:a16="http://schemas.microsoft.com/office/drawing/2014/main" val="235061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Info/Range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Space/Density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Gill Sans Light"/>
                        </a:rPr>
                        <a:t>Space: 18TB (Seagate), 9 platters, in 3½ inch form factor!</a:t>
                      </a:r>
                      <a:br>
                        <a:rPr lang="en-US" b="0" dirty="0">
                          <a:latin typeface="Gill Sans Light"/>
                        </a:rPr>
                      </a:br>
                      <a:r>
                        <a:rPr lang="en-US" b="0" dirty="0">
                          <a:latin typeface="Gill Sans Light"/>
                        </a:rPr>
                        <a:t>Areal Density: </a:t>
                      </a:r>
                      <a:r>
                        <a:rPr lang="en-US" b="1" i="0" dirty="0">
                          <a:latin typeface="Gill Sans MT" panose="020B0502020104020203" pitchFamily="34" charset="77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en-US" b="0" i="0" dirty="0">
                          <a:latin typeface="Gill Sans MT" panose="020B0502020104020203" pitchFamily="34" charset="77"/>
                          <a:cs typeface="GILL SANS SEMIBOLD" panose="020B0502020104020203" pitchFamily="34" charset="-79"/>
                        </a:rPr>
                        <a:t>≥ 1 Terabit/square inch! (PMR, Helium, …)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Average Seek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Typically 4-6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9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Average Rotational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Most laptop/desktop disks rotate at 3600-7200 RPM (16-8 </a:t>
                      </a:r>
                      <a:r>
                        <a:rPr lang="en-US" dirty="0" err="1">
                          <a:latin typeface="Gill Sans Light"/>
                        </a:rPr>
                        <a:t>ms</a:t>
                      </a:r>
                      <a:r>
                        <a:rPr lang="en-US" dirty="0">
                          <a:latin typeface="Gill Sans Light"/>
                        </a:rPr>
                        <a:t>/rotation). Server disks up to 15K RPM.</a:t>
                      </a:r>
                    </a:p>
                    <a:p>
                      <a:r>
                        <a:rPr lang="en-US" dirty="0">
                          <a:latin typeface="Gill Sans Light"/>
                        </a:rPr>
                        <a:t>Average latency is halfway around disk so 4-8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0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Controller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Depends on controller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Transfer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Typically 50 to 250 MB/s. Depends on: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Transfer size (usually a sector): 512B – 1KB per sector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Rotation speed: 3600 RPM to 15000 RPM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Recording density: bits per inch on a track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Diameter: ranges from  1 in to 5.25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2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Used to drop by a factor of two every 1.5 years (or faster), now slowing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0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393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pic>
        <p:nvPicPr>
          <p:cNvPr id="3" name="Picture 2" descr="Screen Shot 2016-04-04 at 10.44.46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4" y="838200"/>
            <a:ext cx="952415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2013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EEF-3B65-42E5-B80D-765F747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CAC-3DF4-487B-B5B8-5C9891D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3000"/>
            <a:ext cx="7954451" cy="5033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Directories are specialized files</a:t>
            </a:r>
          </a:p>
          <a:p>
            <a:pPr lvl="1"/>
            <a:r>
              <a:rPr lang="en-US" dirty="0"/>
              <a:t>Contents: </a:t>
            </a:r>
            <a:r>
              <a:rPr lang="en-US" b="1" dirty="0"/>
              <a:t>List of pairs</a:t>
            </a:r>
            <a:br>
              <a:rPr lang="en-US" b="1" dirty="0"/>
            </a:br>
            <a:r>
              <a:rPr lang="en-US" b="1" dirty="0"/>
              <a:t>	&lt;file name, file number&gt;</a:t>
            </a:r>
            <a:endParaRPr lang="en-US" dirty="0"/>
          </a:p>
          <a:p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unlink</a:t>
            </a:r>
            <a:r>
              <a:rPr lang="en-US" dirty="0"/>
              <a:t>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libc</a:t>
            </a:r>
            <a:r>
              <a:rPr lang="en-US" dirty="0"/>
              <a:t> 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(const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      	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3737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547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2707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2707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143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327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451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1678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042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1977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196678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102238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7EBB-0C21-4AEA-BABE-AA126BD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DC77-AFC3-4B54-A511-9736F12B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8763000" cy="5338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How many disk accesses to resolve “</a:t>
            </a:r>
            <a:r>
              <a:rPr lang="en-US" altLang="ja-JP" dirty="0">
                <a:ea typeface="Courier New" pitchFamily="-83" charset="0"/>
              </a:rPr>
              <a:t>/my/book/count</a:t>
            </a:r>
            <a:r>
              <a:rPr lang="en-US" altLang="ja-JP" dirty="0">
                <a:ea typeface="ＭＳ Ｐゴシック" pitchFamily="-83" charset="-128"/>
              </a:rPr>
              <a:t>”?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Table of file name/index pairs.  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my”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my”; search for “book”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book”; search for “count”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count”</a:t>
            </a:r>
            <a:endParaRPr lang="en-US" sz="1200" dirty="0">
              <a:solidFill>
                <a:schemeClr val="hlink"/>
              </a:solidFill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ea typeface="ＭＳ Ｐゴシック" pitchFamily="-83" charset="-128"/>
              </a:rPr>
              <a:t>Current working directory: </a:t>
            </a:r>
            <a:r>
              <a:rPr lang="en-US" dirty="0">
                <a:ea typeface="ＭＳ Ｐゴシック" pitchFamily="-83" charset="-128"/>
              </a:rPr>
              <a:t>Per-address-space pointer to a directory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Allows user to specify relative filename instead of absolute path </a:t>
            </a:r>
            <a:br>
              <a:rPr lang="en-US" dirty="0">
                <a:ea typeface="ＭＳ Ｐゴシック" pitchFamily="-83" charset="-128"/>
              </a:rPr>
            </a:br>
            <a:r>
              <a:rPr lang="en-US" dirty="0">
                <a:ea typeface="ＭＳ Ｐゴシック" pitchFamily="-83" charset="-128"/>
              </a:rPr>
              <a:t>(say CWD=“</a:t>
            </a:r>
            <a:r>
              <a:rPr lang="en-US" altLang="ja-JP" dirty="0">
                <a:ea typeface="Courier New" pitchFamily="-83" charset="0"/>
              </a:rPr>
              <a:t>/my/book</a:t>
            </a:r>
            <a:r>
              <a:rPr lang="en-US" altLang="ja-JP" dirty="0">
                <a:ea typeface="ＭＳ Ｐゴシック" pitchFamily="-83" charset="-128"/>
              </a:rPr>
              <a:t>” can resolve “count”)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8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0CA2-E826-4539-9C7C-CB81C581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File System Structures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8DF3EB-EC70-4C37-B561-7E2CB9FA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81053"/>
            <a:ext cx="10704443" cy="2095909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Open </a:t>
            </a:r>
            <a:r>
              <a:rPr lang="en-US" dirty="0" err="1">
                <a:latin typeface="Gill Sans Light"/>
              </a:rPr>
              <a:t>syscall</a:t>
            </a:r>
            <a:r>
              <a:rPr lang="en-US" dirty="0">
                <a:latin typeface="Gill Sans Light"/>
              </a:rPr>
              <a:t>: find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on disk from pathname (traversing directories)</a:t>
            </a:r>
          </a:p>
          <a:p>
            <a:pPr lvl="1"/>
            <a:r>
              <a:rPr lang="en-US" dirty="0">
                <a:latin typeface="Gill Sans Light"/>
              </a:rPr>
              <a:t>Create “in-memory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” in system-wide open file table</a:t>
            </a:r>
          </a:p>
          <a:p>
            <a:pPr lvl="1"/>
            <a:r>
              <a:rPr lang="en-US" dirty="0">
                <a:latin typeface="Gill Sans Light"/>
              </a:rPr>
              <a:t>One entry in this table no matter how many instances of the file are open</a:t>
            </a:r>
          </a:p>
          <a:p>
            <a:r>
              <a:rPr lang="en-US" dirty="0">
                <a:latin typeface="Gill Sans Light"/>
              </a:rPr>
              <a:t>Read/write </a:t>
            </a:r>
            <a:r>
              <a:rPr lang="en-US" dirty="0" err="1">
                <a:latin typeface="Gill Sans Light"/>
              </a:rPr>
              <a:t>syscalls</a:t>
            </a:r>
            <a:r>
              <a:rPr lang="en-US" dirty="0">
                <a:latin typeface="Gill Sans Light"/>
              </a:rPr>
              <a:t> look up 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using the file handle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1C433B-F8FB-476F-854C-478D8A9C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1600200" y="914400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05379-06D7-459D-A107-B2D3D7DBF6ED}"/>
              </a:ext>
            </a:extLst>
          </p:cNvPr>
          <p:cNvSpPr txBox="1"/>
          <p:nvPr/>
        </p:nvSpPr>
        <p:spPr>
          <a:xfrm>
            <a:off x="2514601" y="2309606"/>
            <a:ext cx="768625" cy="369332"/>
          </a:xfrm>
          <a:prstGeom prst="rect">
            <a:avLst/>
          </a:prstGeom>
          <a:solidFill>
            <a:srgbClr val="C6EBF9"/>
          </a:solidFill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Gill Sans Light"/>
              </a:rPr>
              <a:t>(</a:t>
            </a:r>
            <a:r>
              <a:rPr lang="en-US" dirty="0" err="1">
                <a:latin typeface="Gill Sans Light"/>
              </a:rPr>
              <a:t>fd</a:t>
            </a:r>
            <a:r>
              <a:rPr lang="en-US" dirty="0">
                <a:latin typeface="Gill Sans Light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2B778-5A65-46B8-AAC1-9E8C5DEDDB39}"/>
              </a:ext>
            </a:extLst>
          </p:cNvPr>
          <p:cNvSpPr txBox="1"/>
          <p:nvPr/>
        </p:nvSpPr>
        <p:spPr>
          <a:xfrm>
            <a:off x="3733799" y="914400"/>
            <a:ext cx="609601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fd</a:t>
            </a:r>
            <a:endParaRPr lang="en-US" dirty="0">
              <a:latin typeface="Gill Sa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4A7DD-C923-4EC7-9255-B21E240EE8AB}"/>
              </a:ext>
            </a:extLst>
          </p:cNvPr>
          <p:cNvSpPr txBox="1"/>
          <p:nvPr/>
        </p:nvSpPr>
        <p:spPr>
          <a:xfrm>
            <a:off x="8063947" y="2692190"/>
            <a:ext cx="1686340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D812F-9839-4EBF-9D30-A948E1B4974B}"/>
              </a:ext>
            </a:extLst>
          </p:cNvPr>
          <p:cNvCxnSpPr/>
          <p:nvPr/>
        </p:nvCxnSpPr>
        <p:spPr>
          <a:xfrm>
            <a:off x="2925418" y="2497726"/>
            <a:ext cx="6162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66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A9BB-9D79-4B2A-800F-43CF62EB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Files</a:t>
            </a:r>
          </a:p>
        </p:txBody>
      </p:sp>
      <p:pic>
        <p:nvPicPr>
          <p:cNvPr id="12" name="Picture 11" descr="Screen Shot 2014-10-21 at 1.49.39 PM.png">
            <a:extLst>
              <a:ext uri="{FF2B5EF4-FFF2-40B4-BE49-F238E27FC236}">
                <a16:creationId xmlns:a16="http://schemas.microsoft.com/office/drawing/2014/main" id="{338614E2-D340-4709-A3BA-D32387146A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72" y="1981200"/>
            <a:ext cx="6123710" cy="198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E35-3E3A-4986-A165-B59C1AB63F03}"/>
              </a:ext>
            </a:extLst>
          </p:cNvPr>
          <p:cNvSpPr txBox="1"/>
          <p:nvPr/>
        </p:nvSpPr>
        <p:spPr>
          <a:xfrm>
            <a:off x="7789214" y="2564178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Published in FAST 2007</a:t>
            </a:r>
          </a:p>
        </p:txBody>
      </p:sp>
    </p:spTree>
    <p:extLst>
      <p:ext uri="{BB962C8B-B14F-4D97-AF65-F5344CB8AC3E}">
        <p14:creationId xmlns:p14="http://schemas.microsoft.com/office/powerpoint/2010/main" val="9520649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8C3-7B3F-4487-A105-0F76F741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#1: Most Files Are Small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A1F26A4-8606-473E-88D8-E74BF7EF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7" y="1066800"/>
            <a:ext cx="7235686" cy="4351338"/>
          </a:xfrm>
        </p:spPr>
      </p:pic>
    </p:spTree>
    <p:extLst>
      <p:ext uri="{BB962C8B-B14F-4D97-AF65-F5344CB8AC3E}">
        <p14:creationId xmlns:p14="http://schemas.microsoft.com/office/powerpoint/2010/main" val="18644152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4B00257-6BFE-4951-AB9B-6C456D332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066800"/>
            <a:ext cx="8010526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#2: Most Bytes are in Large Files</a:t>
            </a:r>
          </a:p>
        </p:txBody>
      </p:sp>
    </p:spTree>
    <p:extLst>
      <p:ext uri="{BB962C8B-B14F-4D97-AF65-F5344CB8AC3E}">
        <p14:creationId xmlns:p14="http://schemas.microsoft.com/office/powerpoint/2010/main" val="67299982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71720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DF06-0387-46E5-8CE9-905A5FBA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57400"/>
            <a:ext cx="10363200" cy="1362075"/>
          </a:xfrm>
        </p:spPr>
        <p:txBody>
          <a:bodyPr/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Case Study:</a:t>
            </a:r>
            <a:b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FAT: File Allocation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FD901-E899-4766-AA78-DA3F7C23E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3276601"/>
            <a:ext cx="10363200" cy="99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MS-DOS, 1977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Still widely used!</a:t>
            </a:r>
          </a:p>
        </p:txBody>
      </p:sp>
    </p:spTree>
    <p:extLst>
      <p:ext uri="{BB962C8B-B14F-4D97-AF65-F5344CB8AC3E}">
        <p14:creationId xmlns:p14="http://schemas.microsoft.com/office/powerpoint/2010/main" val="22910457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4173521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4173522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990600"/>
            <a:ext cx="515147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Assume (for now) we have a </a:t>
            </a:r>
            <a:br>
              <a:rPr lang="en-US" dirty="0">
                <a:latin typeface="Gill Sans Light"/>
              </a:rPr>
            </a:br>
            <a:r>
              <a:rPr lang="en-US" dirty="0">
                <a:latin typeface="Gill Sans Light"/>
              </a:rPr>
              <a:t>way to translate a path to </a:t>
            </a:r>
            <a:br>
              <a:rPr lang="en-US" dirty="0">
                <a:latin typeface="Gill Sans Light"/>
              </a:rPr>
            </a:br>
            <a:r>
              <a:rPr lang="en-US" dirty="0">
                <a:latin typeface="Gill Sans Light"/>
              </a:rPr>
              <a:t>a “file number”</a:t>
            </a:r>
          </a:p>
          <a:p>
            <a:pPr lvl="1"/>
            <a:r>
              <a:rPr lang="en-US" sz="2000" dirty="0">
                <a:latin typeface="Gill Sans Light"/>
              </a:rPr>
              <a:t>i.e., a directory structure</a:t>
            </a:r>
          </a:p>
          <a:p>
            <a:r>
              <a:rPr lang="en-US" dirty="0">
                <a:latin typeface="Gill Sans Light"/>
              </a:rPr>
              <a:t>Disk Storage is a collection of Blocks</a:t>
            </a:r>
          </a:p>
          <a:p>
            <a:pPr lvl="1"/>
            <a:r>
              <a:rPr lang="en-US" sz="2000" dirty="0">
                <a:latin typeface="Gill Sans Light"/>
              </a:rPr>
              <a:t>Just hold file data (offset o = &lt; B, x &gt;)</a:t>
            </a:r>
          </a:p>
          <a:p>
            <a:r>
              <a:rPr lang="en-US" dirty="0">
                <a:latin typeface="Gill Sans Light"/>
              </a:rPr>
              <a:t>Example: </a:t>
            </a:r>
            <a:r>
              <a:rPr lang="en-US" dirty="0" err="1">
                <a:latin typeface="Gill Sans Light"/>
              </a:rPr>
              <a:t>file_read</a:t>
            </a:r>
            <a:r>
              <a:rPr lang="en-US" dirty="0">
                <a:latin typeface="Gill Sans Light"/>
              </a:rPr>
              <a:t> 31, &lt; 2, x &gt;</a:t>
            </a:r>
          </a:p>
          <a:p>
            <a:pPr lvl="1"/>
            <a:r>
              <a:rPr lang="en-US" sz="2400" dirty="0">
                <a:latin typeface="Gill Sans Light"/>
              </a:rPr>
              <a:t>Index into FAT with file number</a:t>
            </a:r>
          </a:p>
          <a:p>
            <a:pPr lvl="1"/>
            <a:r>
              <a:rPr lang="en-US" sz="2400" dirty="0">
                <a:latin typeface="Gill Sans Light"/>
              </a:rPr>
              <a:t>Follow linked list to block</a:t>
            </a:r>
          </a:p>
          <a:p>
            <a:pPr lvl="1"/>
            <a:r>
              <a:rPr lang="en-US" sz="2400" dirty="0">
                <a:latin typeface="Gill Sans Light"/>
              </a:rPr>
              <a:t>Read the block from disk </a:t>
            </a:r>
            <a:br>
              <a:rPr lang="en-US" sz="2400" dirty="0">
                <a:latin typeface="Gill Sans Light"/>
              </a:rPr>
            </a:br>
            <a:r>
              <a:rPr lang="en-US" sz="2400" dirty="0">
                <a:latin typeface="Gill Sans Light"/>
              </a:rPr>
              <a:t>into memory</a:t>
            </a:r>
          </a:p>
          <a:p>
            <a:pPr lvl="1"/>
            <a:endParaRPr lang="en-US" sz="2000" dirty="0">
              <a:latin typeface="Gill Sans Light"/>
            </a:endParaRP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3069040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4175103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4176682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4176682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4176682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4176682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4176682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4176682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4176682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4212213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4176682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3069040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3026016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3533597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3829470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2739453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2419458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85800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3069040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763896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977899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5098796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3068688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778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0231 L -0.27864 0.0951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7671-5B1A-4934-9405-5DA09638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Overall Performance for I/O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DD45-44B2-4975-8869-8AFCE7BC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40" y="2835276"/>
            <a:ext cx="6527660" cy="371792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Performance of I/O subsystem</a:t>
            </a:r>
            <a:endParaRPr lang="en-US" b="1" dirty="0">
              <a:ea typeface="MS PGothic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Metrics: Response Time, Throughput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Effective BW = transfer size /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Contributing factors to latency: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Software paths (can be loosely modeled by a queue)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Hardware controller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I/O device service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Queuing behavior: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Can lead to big increases of latency as utilization increases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Solutions?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>
              <a:ea typeface="MS PGothic" charset="0"/>
            </a:endParaRPr>
          </a:p>
          <a:p>
            <a:endParaRPr lang="en-US" dirty="0"/>
          </a:p>
        </p:txBody>
      </p:sp>
      <p:grpSp>
        <p:nvGrpSpPr>
          <p:cNvPr id="34" name="Group 44">
            <a:extLst>
              <a:ext uri="{FF2B5EF4-FFF2-40B4-BE49-F238E27FC236}">
                <a16:creationId xmlns:a16="http://schemas.microsoft.com/office/drawing/2014/main" id="{6984D624-696A-4F00-9BA1-09A140334C9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838200"/>
            <a:ext cx="6096000" cy="1844676"/>
            <a:chOff x="0" y="624"/>
            <a:chExt cx="3840" cy="1162"/>
          </a:xfrm>
        </p:grpSpPr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839D0CDE-12A1-46CF-BA28-BE6A58112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5A382E9D-C8A5-4148-8A41-64C04751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4"/>
              <a:ext cx="38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Response Time = Queue + I/O device service time</a:t>
              </a:r>
            </a:p>
          </p:txBody>
        </p:sp>
        <p:sp>
          <p:nvSpPr>
            <p:cNvPr id="37" name="AutoShape 33">
              <a:extLst>
                <a:ext uri="{FF2B5EF4-FFF2-40B4-BE49-F238E27FC236}">
                  <a16:creationId xmlns:a16="http://schemas.microsoft.com/office/drawing/2014/main" id="{57C4538D-7D18-49A6-BA3D-734D73AE4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EFD26251-823C-405A-829D-3F7D02577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</p:txBody>
        </p: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B00F6184-56A7-4B84-ABE3-F4BFB2B99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Line 24">
              <a:extLst>
                <a:ext uri="{FF2B5EF4-FFF2-40B4-BE49-F238E27FC236}">
                  <a16:creationId xmlns:a16="http://schemas.microsoft.com/office/drawing/2014/main" id="{F4201638-B4CB-4C4F-8064-D3733D2D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Line 25">
              <a:extLst>
                <a:ext uri="{FF2B5EF4-FFF2-40B4-BE49-F238E27FC236}">
                  <a16:creationId xmlns:a16="http://schemas.microsoft.com/office/drawing/2014/main" id="{D17AF760-4F1E-4E2C-AD73-22631AA3B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Rectangle 26">
              <a:extLst>
                <a:ext uri="{FF2B5EF4-FFF2-40B4-BE49-F238E27FC236}">
                  <a16:creationId xmlns:a16="http://schemas.microsoft.com/office/drawing/2014/main" id="{22E08406-4280-4394-8C5F-259361546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200"/>
              <a:ext cx="78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[OS Paths]</a:t>
              </a:r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5905CC0C-82B6-45C6-BCF0-2D4202AB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3B0AFCB7-68BF-47F3-904E-425D6F915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EC01275F-372E-4532-A65C-6BA8B50DD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864"/>
              <a:ext cx="49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device</a:t>
              </a:r>
            </a:p>
          </p:txBody>
        </p:sp>
        <p:sp>
          <p:nvSpPr>
            <p:cNvPr id="46" name="Line 32">
              <a:extLst>
                <a:ext uri="{FF2B5EF4-FFF2-40B4-BE49-F238E27FC236}">
                  <a16:creationId xmlns:a16="http://schemas.microsoft.com/office/drawing/2014/main" id="{84C60557-1D66-49C6-B946-03230CA7F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043FA3-DA66-4AB5-B57D-2E32610DADBC}"/>
              </a:ext>
            </a:extLst>
          </p:cNvPr>
          <p:cNvGrpSpPr>
            <a:grpSpLocks/>
          </p:cNvGrpSpPr>
          <p:nvPr/>
        </p:nvGrpSpPr>
        <p:grpSpPr bwMode="auto">
          <a:xfrm>
            <a:off x="7646987" y="990600"/>
            <a:ext cx="3554413" cy="3078163"/>
            <a:chOff x="5413376" y="685800"/>
            <a:chExt cx="3554413" cy="3078163"/>
          </a:xfrm>
        </p:grpSpPr>
        <p:grpSp>
          <p:nvGrpSpPr>
            <p:cNvPr id="48" name="Group 53">
              <a:extLst>
                <a:ext uri="{FF2B5EF4-FFF2-40B4-BE49-F238E27FC236}">
                  <a16:creationId xmlns:a16="http://schemas.microsoft.com/office/drawing/2014/main" id="{6B8EE744-EE03-47A2-83BE-954C6804CC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3376" y="685800"/>
              <a:ext cx="3554413" cy="3078163"/>
              <a:chOff x="3410" y="432"/>
              <a:chExt cx="2239" cy="1939"/>
            </a:xfrm>
          </p:grpSpPr>
          <p:sp>
            <p:nvSpPr>
              <p:cNvPr id="50" name="Rectangle 4">
                <a:extLst>
                  <a:ext uri="{FF2B5EF4-FFF2-40B4-BE49-F238E27FC236}">
                    <a16:creationId xmlns:a16="http://schemas.microsoft.com/office/drawing/2014/main" id="{8B0B58E4-7546-447E-A268-DAD482540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B29A7F82-E4F6-4AA9-933B-0B45A82D1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52" name="Line 6">
                <a:extLst>
                  <a:ext uri="{FF2B5EF4-FFF2-40B4-BE49-F238E27FC236}">
                    <a16:creationId xmlns:a16="http://schemas.microsoft.com/office/drawing/2014/main" id="{CA20F0CA-7608-4DF7-913B-BCD7DF9F6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3" name="Line 7">
                <a:extLst>
                  <a:ext uri="{FF2B5EF4-FFF2-40B4-BE49-F238E27FC236}">
                    <a16:creationId xmlns:a16="http://schemas.microsoft.com/office/drawing/2014/main" id="{7570CFCF-E24C-411E-92F0-BA20A3520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4" name="Rectangle 8">
                <a:extLst>
                  <a:ext uri="{FF2B5EF4-FFF2-40B4-BE49-F238E27FC236}">
                    <a16:creationId xmlns:a16="http://schemas.microsoft.com/office/drawing/2014/main" id="{F4BEFBEF-B0F2-4AB6-8FD8-E4BDCE2E4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52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Time (</a:t>
                </a:r>
                <a:r>
                  <a:rPr lang="en-US" sz="2000" b="0" dirty="0" err="1">
                    <a:latin typeface="Gill Sans" charset="0"/>
                    <a:ea typeface="Gill Sans" charset="0"/>
                    <a:cs typeface="Gill Sans" charset="0"/>
                  </a:rPr>
                  <a:t>ms</a:t>
                </a: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)</a:t>
                </a:r>
              </a:p>
            </p:txBody>
          </p:sp>
          <p:sp>
            <p:nvSpPr>
              <p:cNvPr id="55" name="Rectangle 9">
                <a:extLst>
                  <a:ext uri="{FF2B5EF4-FFF2-40B4-BE49-F238E27FC236}">
                    <a16:creationId xmlns:a16="http://schemas.microsoft.com/office/drawing/2014/main" id="{99D6A9D1-E8FD-4B9E-8682-AD444DC96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81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                   (% total BW)</a:t>
                </a:r>
              </a:p>
            </p:txBody>
          </p:sp>
          <p:sp>
            <p:nvSpPr>
              <p:cNvPr id="56" name="Rectangle 10">
                <a:extLst>
                  <a:ext uri="{FF2B5EF4-FFF2-40B4-BE49-F238E27FC236}">
                    <a16:creationId xmlns:a16="http://schemas.microsoft.com/office/drawing/2014/main" id="{4C891FA9-E90A-421F-9112-0FBDAB28E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57" name="Rectangle 11">
                <a:extLst>
                  <a:ext uri="{FF2B5EF4-FFF2-40B4-BE49-F238E27FC236}">
                    <a16:creationId xmlns:a16="http://schemas.microsoft.com/office/drawing/2014/main" id="{30E5C9E3-46BD-4F6F-99E6-59ACCA596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58" name="Rectangle 12">
                <a:extLst>
                  <a:ext uri="{FF2B5EF4-FFF2-40B4-BE49-F238E27FC236}">
                    <a16:creationId xmlns:a16="http://schemas.microsoft.com/office/drawing/2014/main" id="{59A60098-3185-463D-A215-8CC240FCD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59" name="Rectangle 13">
                <a:extLst>
                  <a:ext uri="{FF2B5EF4-FFF2-40B4-BE49-F238E27FC236}">
                    <a16:creationId xmlns:a16="http://schemas.microsoft.com/office/drawing/2014/main" id="{51DDE94D-9DFA-49A6-BC10-72CC376DC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60" name="Rectangle 14">
                <a:extLst>
                  <a:ext uri="{FF2B5EF4-FFF2-40B4-BE49-F238E27FC236}">
                    <a16:creationId xmlns:a16="http://schemas.microsoft.com/office/drawing/2014/main" id="{17579585-BCED-46EE-AFBE-5A1ECC8E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49" name="Ink 4">
              <a:extLst>
                <a:ext uri="{FF2B5EF4-FFF2-40B4-BE49-F238E27FC236}">
                  <a16:creationId xmlns:a16="http://schemas.microsoft.com/office/drawing/2014/main" id="{97A63007-F5BE-47EA-9D2D-A4D0EFBCBA83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65269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90600"/>
            <a:ext cx="5151474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ill Sans Light"/>
              </a:rPr>
              <a:t>File is a collection of disk blocks</a:t>
            </a:r>
          </a:p>
          <a:p>
            <a:r>
              <a:rPr lang="en-US" sz="2000" dirty="0">
                <a:latin typeface="Gill Sans Light"/>
              </a:rPr>
              <a:t>FAT is linked list 1-1 with blocks</a:t>
            </a:r>
          </a:p>
          <a:p>
            <a:r>
              <a:rPr lang="en-US" sz="20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000" dirty="0">
                <a:latin typeface="Gill Sans Light"/>
              </a:rPr>
              <a:t>File offset: block number and offset within block</a:t>
            </a:r>
          </a:p>
          <a:p>
            <a:r>
              <a:rPr lang="en-US" sz="2000" dirty="0">
                <a:latin typeface="Gill Sans Light"/>
              </a:rPr>
              <a:t>Follow list to get block number</a:t>
            </a:r>
          </a:p>
          <a:p>
            <a:r>
              <a:rPr lang="en-US" sz="2000" dirty="0">
                <a:latin typeface="Gill Sans Light"/>
              </a:rPr>
              <a:t>Unused blocks marked free</a:t>
            </a:r>
          </a:p>
          <a:p>
            <a:pPr lvl="1"/>
            <a:r>
              <a:rPr lang="en-US" sz="2000" dirty="0">
                <a:latin typeface="Gill Sans Light"/>
              </a:rPr>
              <a:t>Could require scan to find</a:t>
            </a:r>
          </a:p>
          <a:p>
            <a:pPr lvl="1"/>
            <a:r>
              <a:rPr lang="en-US" sz="2000" dirty="0">
                <a:latin typeface="Gill Sans Light"/>
              </a:rPr>
              <a:t>Or, could use a free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3067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4173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4174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4174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4174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4174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4174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4174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4171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4174785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4210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4174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3067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3024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3531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3827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2737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2417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83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3067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761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976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5096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3066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1955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E164E99-5642-4C85-8BAD-D41B66E53397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5529360" y="3082070"/>
              <a:ext cx="510838" cy="1310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F381C1-82F2-43E1-8157-23178E5588D8}"/>
                </a:ext>
              </a:extLst>
            </p:cNvPr>
            <p:cNvCxnSpPr/>
            <p:nvPr/>
          </p:nvCxnSpPr>
          <p:spPr>
            <a:xfrm flipV="1">
              <a:off x="5516937" y="4029719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E43086-7910-4F99-8A6E-E70A34E81020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5529360" y="4392848"/>
              <a:ext cx="509583" cy="4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863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90600"/>
            <a:ext cx="5562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ill Sans Light"/>
              </a:rPr>
              <a:t>File is a collection of disk blocks</a:t>
            </a:r>
          </a:p>
          <a:p>
            <a:r>
              <a:rPr lang="en-US" sz="2000" dirty="0">
                <a:latin typeface="Gill Sans Light"/>
              </a:rPr>
              <a:t>FAT is linked list 1-1 with blocks</a:t>
            </a:r>
          </a:p>
          <a:p>
            <a:r>
              <a:rPr lang="en-US" sz="20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000" dirty="0">
                <a:latin typeface="Gill Sans Light"/>
              </a:rPr>
              <a:t>File offset: block number and offset within block</a:t>
            </a:r>
          </a:p>
          <a:p>
            <a:r>
              <a:rPr lang="en-US" sz="2000" dirty="0">
                <a:latin typeface="Gill Sans Light"/>
              </a:rPr>
              <a:t>Follow list to get block number</a:t>
            </a:r>
          </a:p>
          <a:p>
            <a:r>
              <a:rPr lang="en-US" sz="2000" dirty="0">
                <a:latin typeface="Gill Sans Light"/>
              </a:rPr>
              <a:t>Unused blocks marked free</a:t>
            </a:r>
          </a:p>
          <a:p>
            <a:pPr lvl="1"/>
            <a:r>
              <a:rPr lang="en-US" sz="2000" dirty="0">
                <a:latin typeface="Gill Sans Light"/>
              </a:rPr>
              <a:t>Could require scan to find</a:t>
            </a:r>
          </a:p>
          <a:p>
            <a:pPr lvl="1"/>
            <a:r>
              <a:rPr lang="en-US" sz="2000" dirty="0">
                <a:latin typeface="Gill Sans Light"/>
              </a:rPr>
              <a:t>Or, could use a free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3067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4173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4174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4174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4174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4174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4174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4174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4171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4174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4210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4174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3067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3024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3531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3827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2737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2417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83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3067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761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976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5096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3066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1955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E164E99-5642-4C85-8BAD-D41B66E53397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5529360" y="3082070"/>
              <a:ext cx="510838" cy="1310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F381C1-82F2-43E1-8157-23178E5588D8}"/>
                </a:ext>
              </a:extLst>
            </p:cNvPr>
            <p:cNvCxnSpPr/>
            <p:nvPr/>
          </p:nvCxnSpPr>
          <p:spPr>
            <a:xfrm flipV="1">
              <a:off x="5516937" y="4029719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E43086-7910-4F99-8A6E-E70A34E81020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5529360" y="4392848"/>
              <a:ext cx="509583" cy="4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774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990599"/>
            <a:ext cx="5715000" cy="535014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ill Sans Light"/>
              </a:rPr>
              <a:t>File is a collection of disk blocks</a:t>
            </a:r>
          </a:p>
          <a:p>
            <a:r>
              <a:rPr lang="en-US" sz="2000" dirty="0">
                <a:latin typeface="Gill Sans Light"/>
              </a:rPr>
              <a:t>FAT is linked list 1-1 with blocks</a:t>
            </a:r>
          </a:p>
          <a:p>
            <a:r>
              <a:rPr lang="en-US" sz="20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000" dirty="0">
                <a:latin typeface="Gill Sans Light"/>
              </a:rPr>
              <a:t>File offset: block number and offset within block</a:t>
            </a:r>
          </a:p>
          <a:p>
            <a:r>
              <a:rPr lang="en-US" sz="2000" dirty="0">
                <a:latin typeface="Gill Sans Light"/>
              </a:rPr>
              <a:t>Follow list to get block number</a:t>
            </a:r>
          </a:p>
          <a:p>
            <a:r>
              <a:rPr lang="en-US" sz="2000" dirty="0">
                <a:latin typeface="Gill Sans Light"/>
              </a:rPr>
              <a:t>Unused blocks marked free</a:t>
            </a:r>
          </a:p>
          <a:p>
            <a:pPr lvl="1"/>
            <a:r>
              <a:rPr lang="en-US" sz="2000" dirty="0">
                <a:latin typeface="Gill Sans Light"/>
              </a:rPr>
              <a:t>Could require scan to find</a:t>
            </a:r>
          </a:p>
          <a:p>
            <a:pPr lvl="1"/>
            <a:r>
              <a:rPr lang="en-US" sz="2000" dirty="0">
                <a:latin typeface="Gill Sans Light"/>
              </a:rPr>
              <a:t>Or, could use a free list</a:t>
            </a:r>
          </a:p>
          <a:p>
            <a:r>
              <a:rPr lang="en-US" sz="2000" dirty="0">
                <a:sym typeface="Wingdings"/>
              </a:rPr>
              <a:t>Ex: </a:t>
            </a:r>
            <a:r>
              <a:rPr lang="en-US" sz="2000" dirty="0" err="1">
                <a:sym typeface="Wingdings"/>
              </a:rPr>
              <a:t>file_write</a:t>
            </a:r>
            <a:r>
              <a:rPr lang="en-US" sz="2000" dirty="0">
                <a:sym typeface="Wingdings"/>
              </a:rPr>
              <a:t>(31, &lt; 3, y &gt;)</a:t>
            </a:r>
          </a:p>
          <a:p>
            <a:pPr lvl="1"/>
            <a:r>
              <a:rPr lang="en-US" sz="2000" dirty="0">
                <a:sym typeface="Wingdings"/>
              </a:rPr>
              <a:t>Grab free block</a:t>
            </a:r>
          </a:p>
          <a:p>
            <a:pPr lvl="1"/>
            <a:r>
              <a:rPr lang="en-US" sz="2000" dirty="0">
                <a:sym typeface="Wingdings"/>
              </a:rPr>
              <a:t>Linking them into file</a:t>
            </a:r>
          </a:p>
          <a:p>
            <a:endParaRPr lang="en-US" sz="2000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3069040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4175103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4176682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4176682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4176682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4176682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4176682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4176682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4173524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4176682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4212213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4176682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3069040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3026016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3533597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3829470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2739453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2419458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85800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3069040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763896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977899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5098796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3068688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F8DE-E9B7-464D-BEF7-7A37EDC23462}"/>
              </a:ext>
            </a:extLst>
          </p:cNvPr>
          <p:cNvSpPr/>
          <p:nvPr/>
        </p:nvSpPr>
        <p:spPr>
          <a:xfrm>
            <a:off x="3072217" y="1715423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18CC39-262D-4611-B4CE-80283DF5B480}"/>
              </a:ext>
            </a:extLst>
          </p:cNvPr>
          <p:cNvSpPr/>
          <p:nvPr/>
        </p:nvSpPr>
        <p:spPr>
          <a:xfrm>
            <a:off x="3072217" y="36441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9CC2F-331C-4932-ACBA-71031A06CEC4}"/>
              </a:ext>
            </a:extLst>
          </p:cNvPr>
          <p:cNvSpPr/>
          <p:nvPr/>
        </p:nvSpPr>
        <p:spPr>
          <a:xfrm>
            <a:off x="3072569" y="397449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20002-8521-4CCA-A234-58FDDB88CE3B}"/>
              </a:ext>
            </a:extLst>
          </p:cNvPr>
          <p:cNvSpPr/>
          <p:nvPr/>
        </p:nvSpPr>
        <p:spPr>
          <a:xfrm>
            <a:off x="3073562" y="26696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A21AF1-9391-4734-A59C-3B4E62F968E3}"/>
              </a:ext>
            </a:extLst>
          </p:cNvPr>
          <p:cNvSpPr txBox="1"/>
          <p:nvPr/>
        </p:nvSpPr>
        <p:spPr>
          <a:xfrm>
            <a:off x="1956923" y="393046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164E99-5642-4C85-8BAD-D41B66E53397}"/>
              </a:ext>
            </a:extLst>
          </p:cNvPr>
          <p:cNvCxnSpPr>
            <a:stCxn id="67" idx="3"/>
          </p:cNvCxnSpPr>
          <p:nvPr/>
        </p:nvCxnSpPr>
        <p:spPr>
          <a:xfrm flipV="1">
            <a:off x="2562986" y="2819739"/>
            <a:ext cx="510838" cy="131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F381C1-82F2-43E1-8157-23178E5588D8}"/>
              </a:ext>
            </a:extLst>
          </p:cNvPr>
          <p:cNvCxnSpPr/>
          <p:nvPr/>
        </p:nvCxnSpPr>
        <p:spPr>
          <a:xfrm flipV="1">
            <a:off x="2550563" y="3767388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E43086-7910-4F99-8A6E-E70A34E81020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2562986" y="4130517"/>
            <a:ext cx="509583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46BA39-5709-4AFB-98D3-440A540AEAE8}"/>
              </a:ext>
            </a:extLst>
          </p:cNvPr>
          <p:cNvCxnSpPr>
            <a:stCxn id="67" idx="3"/>
            <a:endCxn id="62" idx="1"/>
          </p:cNvCxnSpPr>
          <p:nvPr/>
        </p:nvCxnSpPr>
        <p:spPr>
          <a:xfrm flipV="1">
            <a:off x="2562986" y="1870750"/>
            <a:ext cx="509231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3077331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2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3428327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4174200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601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4172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914400"/>
            <a:ext cx="5415392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Where is FAT stored?</a:t>
            </a:r>
          </a:p>
          <a:p>
            <a:pPr lvl="1"/>
            <a:r>
              <a:rPr lang="en-US" sz="2000" dirty="0">
                <a:latin typeface="Gill Sans Light"/>
              </a:rPr>
              <a:t>On disk</a:t>
            </a:r>
          </a:p>
          <a:p>
            <a:pPr lvl="1"/>
            <a:r>
              <a:rPr lang="en-US" sz="2000"/>
              <a:t>Usually 2 copies (to handle errors)</a:t>
            </a:r>
            <a:endParaRPr lang="en-US" sz="2000" dirty="0">
              <a:latin typeface="Gill Sans Light"/>
            </a:endParaRPr>
          </a:p>
          <a:p>
            <a:r>
              <a:rPr lang="en-US" dirty="0">
                <a:latin typeface="Gill Sans Light"/>
              </a:rPr>
              <a:t>How to format a disk?</a:t>
            </a:r>
          </a:p>
          <a:p>
            <a:pPr lvl="1"/>
            <a:r>
              <a:rPr lang="en-US" sz="2000" dirty="0">
                <a:latin typeface="Gill Sans Light"/>
              </a:rPr>
              <a:t>Zero the blocks, mark FAT entries “free”</a:t>
            </a:r>
          </a:p>
          <a:p>
            <a:r>
              <a:rPr lang="en-US" dirty="0">
                <a:latin typeface="Gill Sans Light"/>
              </a:rPr>
              <a:t>How to quick format a disk?</a:t>
            </a:r>
          </a:p>
          <a:p>
            <a:pPr lvl="1"/>
            <a:r>
              <a:rPr lang="en-US" sz="2000" dirty="0">
                <a:latin typeface="Gill Sans Light"/>
              </a:rPr>
              <a:t>Mark FAT entries “free”</a:t>
            </a:r>
          </a:p>
          <a:p>
            <a:pPr lvl="1"/>
            <a:endParaRPr lang="en-US" sz="2000" dirty="0">
              <a:latin typeface="Gill Sans Light"/>
            </a:endParaRP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Simple: can implement in device firmware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3067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4173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4174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4174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4174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4174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4174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4174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4171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4174785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4210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4174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3067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3024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3531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3827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2737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2417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1239431" y="1559178"/>
            <a:ext cx="1911278" cy="854504"/>
            <a:chOff x="3527788" y="2109138"/>
            <a:chExt cx="1911278" cy="8545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27788" y="2109138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3067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761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976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5096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3066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1955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3075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3426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3403987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3066791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3071965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1676433" y="4246140"/>
            <a:ext cx="1315518" cy="616687"/>
            <a:chOff x="3579621" y="1992773"/>
            <a:chExt cx="1315518" cy="61668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79621" y="2209350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#2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27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1 at 1.03.13 PM.png">
            <a:extLst>
              <a:ext uri="{FF2B5EF4-FFF2-40B4-BE49-F238E27FC236}">
                <a16:creationId xmlns:a16="http://schemas.microsoft.com/office/drawing/2014/main" id="{D2650F73-22D5-455E-B003-893D70C1B0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23" y="411127"/>
            <a:ext cx="8445500" cy="193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2C5AC-4A3C-426F-8405-99642439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FAT: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D2C5-5CEE-4EC7-97C8-4E3C78DE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945"/>
            <a:ext cx="10515600" cy="4187455"/>
          </a:xfrm>
        </p:spPr>
        <p:txBody>
          <a:bodyPr>
            <a:normAutofit/>
          </a:bodyPr>
          <a:lstStyle/>
          <a:p>
            <a:r>
              <a:rPr lang="en-US" dirty="0"/>
              <a:t>A directory is a file containing &lt;</a:t>
            </a:r>
            <a:r>
              <a:rPr lang="en-US" dirty="0" err="1"/>
              <a:t>file_name</a:t>
            </a:r>
            <a:r>
              <a:rPr lang="en-US" dirty="0"/>
              <a:t>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r>
              <a:rPr lang="en-US" dirty="0"/>
              <a:t>Free space for new/deleted entries</a:t>
            </a:r>
          </a:p>
          <a:p>
            <a:r>
              <a:rPr lang="en-US" dirty="0"/>
              <a:t>In FAT: file attributes are kept in directory (!!!)</a:t>
            </a:r>
          </a:p>
          <a:p>
            <a:pPr lvl="1"/>
            <a:r>
              <a:rPr lang="en-US" dirty="0"/>
              <a:t>Not directly associated with the file itself</a:t>
            </a:r>
          </a:p>
          <a:p>
            <a:pPr>
              <a:tabLst>
                <a:tab pos="5829300" algn="l"/>
              </a:tabLst>
            </a:pPr>
            <a:r>
              <a:rPr lang="en-US" dirty="0"/>
              <a:t>Each directory a linked list of entries</a:t>
            </a:r>
          </a:p>
          <a:p>
            <a:pPr lvl="1">
              <a:tabLst>
                <a:tab pos="5829300" algn="l"/>
              </a:tabLst>
            </a:pPr>
            <a:r>
              <a:rPr lang="en-US" dirty="0"/>
              <a:t>Requires linear search of directory to find particular entry</a:t>
            </a:r>
          </a:p>
          <a:p>
            <a:r>
              <a:rPr lang="en-US" dirty="0"/>
              <a:t>Where do you find root directory (“/”)?</a:t>
            </a:r>
          </a:p>
          <a:p>
            <a:pPr lvl="1"/>
            <a:r>
              <a:rPr lang="en-US" dirty="0"/>
              <a:t>At well-defined place on disk</a:t>
            </a:r>
          </a:p>
          <a:p>
            <a:pPr lvl="1"/>
            <a:r>
              <a:rPr lang="en-US" dirty="0"/>
              <a:t>For FAT, this is at block 2 (there are no blocks 0 or 1)</a:t>
            </a:r>
          </a:p>
          <a:p>
            <a:pPr lvl="1"/>
            <a:r>
              <a:rPr lang="en-US" dirty="0"/>
              <a:t>Remaining directories</a:t>
            </a:r>
          </a:p>
        </p:txBody>
      </p:sp>
    </p:spTree>
    <p:extLst>
      <p:ext uri="{BB962C8B-B14F-4D97-AF65-F5344CB8AC3E}">
        <p14:creationId xmlns:p14="http://schemas.microsoft.com/office/powerpoint/2010/main" val="3447591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4172304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990600"/>
            <a:ext cx="54559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Suppose you start with the file number:</a:t>
            </a:r>
          </a:p>
          <a:p>
            <a:r>
              <a:rPr lang="en-US" dirty="0">
                <a:latin typeface="Gill Sans Light"/>
              </a:rPr>
              <a:t>Time to find block?</a:t>
            </a:r>
          </a:p>
          <a:p>
            <a:r>
              <a:rPr lang="en-US" dirty="0">
                <a:latin typeface="Gill Sans Light"/>
              </a:rPr>
              <a:t>Block layout for file?</a:t>
            </a:r>
          </a:p>
          <a:p>
            <a:r>
              <a:rPr lang="en-US" dirty="0">
                <a:latin typeface="Gill Sans Light"/>
              </a:rPr>
              <a:t>Sequential access?</a:t>
            </a:r>
          </a:p>
          <a:p>
            <a:r>
              <a:rPr lang="en-US" dirty="0">
                <a:latin typeface="Gill Sans Light"/>
              </a:rPr>
              <a:t>Random access?</a:t>
            </a:r>
          </a:p>
          <a:p>
            <a:r>
              <a:rPr lang="en-US" dirty="0">
                <a:latin typeface="Gill Sans Light"/>
              </a:rPr>
              <a:t>Fragmentation?</a:t>
            </a:r>
          </a:p>
          <a:p>
            <a:r>
              <a:rPr lang="en-US" dirty="0">
                <a:latin typeface="Gill Sans Light"/>
              </a:rPr>
              <a:t>Small files?</a:t>
            </a:r>
          </a:p>
          <a:p>
            <a:r>
              <a:rPr lang="en-US" dirty="0">
                <a:latin typeface="Gill Sans Light"/>
              </a:rPr>
              <a:t>Big files?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3067144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4173207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4174786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4174786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4174786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4174786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4174786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4174786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4171628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4174786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4210317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4174786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3067144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3024120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3531701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3827574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2737557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2417562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1257320" y="1529949"/>
            <a:ext cx="1893390" cy="883733"/>
            <a:chOff x="3545676" y="2079909"/>
            <a:chExt cx="1893390" cy="8837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45676" y="2079909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3067144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762000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976003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5096900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3066792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1955027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3075435" y="3644056"/>
            <a:ext cx="446224" cy="321145"/>
          </a:xfrm>
          <a:prstGeom prst="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3426431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3403988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3066792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3071966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1624600" y="4246140"/>
            <a:ext cx="1367352" cy="607118"/>
            <a:chOff x="3527787" y="1992773"/>
            <a:chExt cx="1367352" cy="60711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27787" y="2199781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#2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296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777714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Case Study:</a:t>
            </a:r>
            <a:b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Unix File System (Berkeley FFS)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751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C796-0363-41F9-A162-2F926725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in Unix (Including Berkeley 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30B6-E745-44C0-A566-C313D84B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1013281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File Number is index into set of </a:t>
            </a:r>
            <a:r>
              <a:rPr lang="en-US" dirty="0" err="1"/>
              <a:t>inode</a:t>
            </a:r>
            <a:r>
              <a:rPr lang="en-US" dirty="0"/>
              <a:t> arrays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 structure is an array of </a:t>
            </a:r>
            <a:r>
              <a:rPr lang="en-US" i="1" dirty="0" err="1"/>
              <a:t>inodes</a:t>
            </a:r>
            <a:endParaRPr lang="en-US" i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File Number (</a:t>
            </a:r>
            <a:r>
              <a:rPr lang="en-US" dirty="0" err="1"/>
              <a:t>inumber</a:t>
            </a:r>
            <a:r>
              <a:rPr lang="en-US" dirty="0"/>
              <a:t>) is an index into the array of </a:t>
            </a:r>
            <a:r>
              <a:rPr lang="en-US" dirty="0" err="1"/>
              <a:t>inodes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corresponds to a file and contains its metadata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So, things like read/write permissions are stored with </a:t>
            </a:r>
            <a:r>
              <a:rPr lang="en-US" i="1" dirty="0"/>
              <a:t>file, </a:t>
            </a:r>
            <a:r>
              <a:rPr lang="en-US" dirty="0"/>
              <a:t>not in directory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Allows multiple names (directory entries) for a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Inode</a:t>
            </a:r>
            <a:r>
              <a:rPr lang="en-US" dirty="0"/>
              <a:t> maintains a multi-level tree structure to find storage blocks for 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Great for little and large 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Asymmetric tree with fixed sized blocks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Original </a:t>
            </a:r>
            <a:r>
              <a:rPr lang="en-US" b="1" i="1" dirty="0" err="1">
                <a:solidFill>
                  <a:srgbClr val="FF0000"/>
                </a:solidFill>
              </a:rPr>
              <a:t>inode</a:t>
            </a:r>
            <a:r>
              <a:rPr lang="en-US" dirty="0">
                <a:solidFill>
                  <a:srgbClr val="FF0000"/>
                </a:solidFill>
              </a:rPr>
              <a:t> format appeared in BSD 4.1 (more following)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Berkeley Standard Distribution Unix!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Part of your heritage!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Similar structure for Linux Ext 2/3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58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41388"/>
            <a:ext cx="8409146" cy="4621212"/>
          </a:xfrm>
        </p:spPr>
      </p:pic>
    </p:spTree>
    <p:extLst>
      <p:ext uri="{BB962C8B-B14F-4D97-AF65-F5344CB8AC3E}">
        <p14:creationId xmlns:p14="http://schemas.microsoft.com/office/powerpoint/2010/main" val="14476651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Optimize I/O Performance</a:t>
            </a:r>
          </a:p>
        </p:txBody>
      </p: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1752600" y="3200401"/>
            <a:ext cx="8639176" cy="3440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improve performance?</a:t>
            </a:r>
          </a:p>
          <a:p>
            <a:pPr lvl="1"/>
            <a:r>
              <a:rPr lang="en-US" dirty="0"/>
              <a:t>Make everything faster </a:t>
            </a:r>
            <a:r>
              <a:rPr lang="en-US" dirty="0">
                <a:sym typeface="Wingdings" charset="0"/>
              </a:rPr>
              <a:t></a:t>
            </a:r>
          </a:p>
          <a:p>
            <a:pPr lvl="1"/>
            <a:r>
              <a:rPr lang="en-US" dirty="0">
                <a:sym typeface="Wingdings" charset="0"/>
              </a:rPr>
              <a:t>More Decoupled (Parallelism) systems</a:t>
            </a:r>
          </a:p>
          <a:p>
            <a:pPr lvl="2"/>
            <a:r>
              <a:rPr lang="en-US" dirty="0">
                <a:sym typeface="Wingdings" charset="0"/>
              </a:rPr>
              <a:t>multiple independent buses or controllers</a:t>
            </a:r>
          </a:p>
          <a:p>
            <a:pPr lvl="1"/>
            <a:r>
              <a:rPr lang="en-US" dirty="0">
                <a:sym typeface="Wingdings" charset="0"/>
              </a:rPr>
              <a:t>Optimize the bottleneck to increase service rate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charset="0"/>
              </a:rPr>
              <a:t>Use the queue to optimize the service</a:t>
            </a:r>
          </a:p>
          <a:p>
            <a:pPr lvl="1"/>
            <a:r>
              <a:rPr lang="en-US" dirty="0">
                <a:sym typeface="Wingdings" charset="0"/>
              </a:rPr>
              <a:t>Do other useful work while waiting</a:t>
            </a:r>
          </a:p>
          <a:p>
            <a:r>
              <a:rPr lang="en-US" dirty="0">
                <a:sym typeface="Wingdings" charset="0"/>
              </a:rPr>
              <a:t>Queues absorb bursts and smooth the flow</a:t>
            </a:r>
          </a:p>
          <a:p>
            <a:r>
              <a:rPr lang="en-US" dirty="0">
                <a:sym typeface="Wingdings" charset="0"/>
              </a:rPr>
              <a:t>Admissions control (finite queues)</a:t>
            </a:r>
          </a:p>
          <a:p>
            <a:pPr lvl="1"/>
            <a:r>
              <a:rPr lang="en-US" dirty="0">
                <a:sym typeface="Wingdings" charset="0"/>
              </a:rPr>
              <a:t>Limits delays, but may introduce unfairness and </a:t>
            </a:r>
            <a:r>
              <a:rPr lang="en-US" dirty="0" err="1">
                <a:sym typeface="Wingdings" charset="0"/>
              </a:rPr>
              <a:t>livelock</a:t>
            </a:r>
            <a:endParaRPr lang="en-US" dirty="0">
              <a:sym typeface="Wingdings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77826" name="Group 44"/>
          <p:cNvGrpSpPr>
            <a:grpSpLocks/>
          </p:cNvGrpSpPr>
          <p:nvPr/>
        </p:nvGrpSpPr>
        <p:grpSpPr bwMode="auto">
          <a:xfrm>
            <a:off x="1752600" y="914400"/>
            <a:ext cx="6096000" cy="2033588"/>
            <a:chOff x="144" y="624"/>
            <a:chExt cx="3840" cy="1281"/>
          </a:xfrm>
        </p:grpSpPr>
        <p:sp>
          <p:nvSpPr>
            <p:cNvPr id="77850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</p:txBody>
        </p:sp>
        <p:sp>
          <p:nvSpPr>
            <p:cNvPr id="77843" name="Rectangle 3"/>
            <p:cNvSpPr>
              <a:spLocks noChangeArrowheads="1"/>
            </p:cNvSpPr>
            <p:nvPr/>
          </p:nvSpPr>
          <p:spPr bwMode="auto">
            <a:xfrm>
              <a:off x="144" y="1560"/>
              <a:ext cx="384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900" dirty="0">
                  <a:solidFill>
                    <a:srgbClr val="FF0000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Response Time = </a:t>
              </a:r>
              <a:br>
                <a:rPr lang="en-US" sz="1900" dirty="0">
                  <a:solidFill>
                    <a:srgbClr val="FF0000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</a:br>
              <a:r>
                <a:rPr lang="en-US" sz="1900" dirty="0">
                  <a:solidFill>
                    <a:srgbClr val="FF0000"/>
                  </a:solidFill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	Queue + I/O device service time</a:t>
              </a:r>
            </a:p>
          </p:txBody>
        </p:sp>
        <p:sp>
          <p:nvSpPr>
            <p:cNvPr id="77844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603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User</a:t>
              </a:r>
            </a:p>
            <a:p>
              <a:pPr marL="228600" indent="-228600"/>
              <a:r>
                <a:rPr lang="en-US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Thread</a:t>
              </a:r>
            </a:p>
          </p:txBody>
        </p:sp>
        <p:sp>
          <p:nvSpPr>
            <p:cNvPr id="77846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</p:txBody>
        </p:sp>
        <p:sp>
          <p:nvSpPr>
            <p:cNvPr id="77847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</p:txBody>
        </p:sp>
        <p:sp>
          <p:nvSpPr>
            <p:cNvPr id="77848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</p:txBody>
        </p:sp>
        <p:sp>
          <p:nvSpPr>
            <p:cNvPr id="77849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78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[OS Paths]</a:t>
              </a:r>
            </a:p>
          </p:txBody>
        </p:sp>
        <p:sp>
          <p:nvSpPr>
            <p:cNvPr id="77851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Controller</a:t>
              </a:r>
            </a:p>
          </p:txBody>
        </p:sp>
        <p:sp>
          <p:nvSpPr>
            <p:cNvPr id="77852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</p:txBody>
        </p:sp>
        <p:sp>
          <p:nvSpPr>
            <p:cNvPr id="77853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483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device</a:t>
              </a:r>
            </a:p>
          </p:txBody>
        </p:sp>
        <p:sp>
          <p:nvSpPr>
            <p:cNvPr id="77854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</p:txBody>
        </p:sp>
      </p:grpSp>
      <p:sp>
        <p:nvSpPr>
          <p:cNvPr id="77828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28189" y="1371601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77829" name="Group 1"/>
          <p:cNvGrpSpPr>
            <a:grpSpLocks/>
          </p:cNvGrpSpPr>
          <p:nvPr/>
        </p:nvGrpSpPr>
        <p:grpSpPr bwMode="auto">
          <a:xfrm>
            <a:off x="6937377" y="914400"/>
            <a:ext cx="3513138" cy="3017838"/>
            <a:chOff x="5413376" y="685800"/>
            <a:chExt cx="3513138" cy="3017838"/>
          </a:xfrm>
        </p:grpSpPr>
        <p:grpSp>
          <p:nvGrpSpPr>
            <p:cNvPr id="77830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513138" cy="3017838"/>
              <a:chOff x="3410" y="432"/>
              <a:chExt cx="2213" cy="1901"/>
            </a:xfrm>
          </p:grpSpPr>
          <p:sp>
            <p:nvSpPr>
              <p:cNvPr id="77832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SEMIBOLD" panose="020B0502020104020203" pitchFamily="34" charset="-79"/>
                  <a:cs typeface="GILL SANS SEMIBOLD" panose="020B0502020104020203" pitchFamily="34" charset="-79"/>
                </a:endParaRPr>
              </a:p>
            </p:txBody>
          </p:sp>
          <p:sp>
            <p:nvSpPr>
              <p:cNvPr id="77833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378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100%</a:t>
                </a:r>
              </a:p>
            </p:txBody>
          </p:sp>
          <p:sp>
            <p:nvSpPr>
              <p:cNvPr id="77834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SEMIBOLD" panose="020B0502020104020203" pitchFamily="34" charset="-79"/>
                  <a:cs typeface="GILL SANS SEMIBOLD" panose="020B0502020104020203" pitchFamily="34" charset="-79"/>
                </a:endParaRPr>
              </a:p>
            </p:txBody>
          </p:sp>
          <p:sp>
            <p:nvSpPr>
              <p:cNvPr id="77835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 SEMIBOLD" panose="020B0502020104020203" pitchFamily="34" charset="-79"/>
                  <a:cs typeface="GILL SANS SEMIBOLD" panose="020B0502020104020203" pitchFamily="34" charset="-79"/>
                </a:endParaRPr>
              </a:p>
            </p:txBody>
          </p:sp>
          <p:sp>
            <p:nvSpPr>
              <p:cNvPr id="77836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39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dirty="0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dirty="0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Time (</a:t>
                </a:r>
                <a:r>
                  <a:rPr lang="en-US" dirty="0" err="1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ms</a:t>
                </a:r>
                <a:r>
                  <a:rPr lang="en-US" dirty="0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)</a:t>
                </a:r>
              </a:p>
            </p:txBody>
          </p:sp>
          <p:sp>
            <p:nvSpPr>
              <p:cNvPr id="77837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690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dirty="0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dirty="0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(% total BW)</a:t>
                </a:r>
              </a:p>
            </p:txBody>
          </p:sp>
          <p:sp>
            <p:nvSpPr>
              <p:cNvPr id="77838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0</a:t>
                </a:r>
              </a:p>
            </p:txBody>
          </p:sp>
          <p:sp>
            <p:nvSpPr>
              <p:cNvPr id="77839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100</a:t>
                </a:r>
              </a:p>
            </p:txBody>
          </p:sp>
          <p:sp>
            <p:nvSpPr>
              <p:cNvPr id="77840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200</a:t>
                </a:r>
              </a:p>
            </p:txBody>
          </p:sp>
          <p:sp>
            <p:nvSpPr>
              <p:cNvPr id="77841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300</a:t>
                </a:r>
              </a:p>
            </p:txBody>
          </p:sp>
          <p:sp>
            <p:nvSpPr>
              <p:cNvPr id="77842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40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 dirty="0">
                    <a:latin typeface="GILL SANS SEMIBOLD" panose="020B0502020104020203" pitchFamily="34" charset="-79"/>
                    <a:cs typeface="GILL SANS SEMIBOLD" panose="020B0502020104020203" pitchFamily="34" charset="-79"/>
                  </a:rPr>
                  <a:t>0%</a:t>
                </a:r>
              </a:p>
            </p:txBody>
          </p:sp>
        </p:grpSp>
        <p:sp>
          <p:nvSpPr>
            <p:cNvPr id="77831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GILL SANS SEMIBOLD" panose="020B0502020104020203" pitchFamily="34" charset="-79"/>
                <a:cs typeface="GILL SANS SEMIBOLD" panose="020B05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739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62019603-8E15-934D-B75E-FB600AC39B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941388"/>
            <a:ext cx="8409146" cy="46212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File 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B9E54-1D87-4AC7-B719-7B79C40F48D8}"/>
              </a:ext>
            </a:extLst>
          </p:cNvPr>
          <p:cNvSpPr/>
          <p:nvPr/>
        </p:nvSpPr>
        <p:spPr>
          <a:xfrm>
            <a:off x="4454561" y="1655388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E8742-F61D-41F4-A666-D0C7386AC936}"/>
              </a:ext>
            </a:extLst>
          </p:cNvPr>
          <p:cNvSpPr txBox="1"/>
          <p:nvPr/>
        </p:nvSpPr>
        <p:spPr>
          <a:xfrm>
            <a:off x="838200" y="2776478"/>
            <a:ext cx="417288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User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Group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9 basic access control bits 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- UGO x RWX</a:t>
            </a:r>
          </a:p>
          <a:p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SetUID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- execute at owner permissions</a:t>
            </a:r>
            <a:br>
              <a:rPr lang="en-US" sz="2000" b="0" dirty="0">
                <a:latin typeface="Gill Sans Light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 rather than user</a:t>
            </a:r>
          </a:p>
          <a:p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SetGID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- execute at group’s permissions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7A0290-8E7A-4E41-AF08-F592FCEE467B}"/>
              </a:ext>
            </a:extLst>
          </p:cNvPr>
          <p:cNvCxnSpPr/>
          <p:nvPr/>
        </p:nvCxnSpPr>
        <p:spPr>
          <a:xfrm flipH="1">
            <a:off x="4267344" y="2568134"/>
            <a:ext cx="187217" cy="2083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8985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0779C128-AC40-2F4A-8CBD-2F26F0FB5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41388"/>
            <a:ext cx="8409146" cy="4621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Files: 12 Pointers Direct to Data Blocks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47DF9-21EB-419B-9441-936FDB7C2173}"/>
              </a:ext>
            </a:extLst>
          </p:cNvPr>
          <p:cNvSpPr/>
          <p:nvPr/>
        </p:nvSpPr>
        <p:spPr>
          <a:xfrm>
            <a:off x="4530761" y="2456180"/>
            <a:ext cx="912787" cy="190036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59FEC-9FA4-4010-B768-12C0EB573F99}"/>
              </a:ext>
            </a:extLst>
          </p:cNvPr>
          <p:cNvSpPr txBox="1"/>
          <p:nvPr/>
        </p:nvSpPr>
        <p:spPr>
          <a:xfrm>
            <a:off x="457200" y="916524"/>
            <a:ext cx="2953680" cy="132343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Direct pointers</a:t>
            </a:r>
          </a:p>
          <a:p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4kB blocks 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  <a:sym typeface="Symbol" panose="05050102010706020507" pitchFamily="18" charset="2"/>
              </a:rPr>
              <a:t> 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sufficient for files up to 48KB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EB6CC0-874A-41E5-830F-EF1167D49294}"/>
              </a:ext>
            </a:extLst>
          </p:cNvPr>
          <p:cNvCxnSpPr/>
          <p:nvPr/>
        </p:nvCxnSpPr>
        <p:spPr>
          <a:xfrm flipH="1" flipV="1">
            <a:off x="3410880" y="2008351"/>
            <a:ext cx="1119882" cy="4478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4-10-21 at 1.40.36 PM.png">
            <a:extLst>
              <a:ext uri="{FF2B5EF4-FFF2-40B4-BE49-F238E27FC236}">
                <a16:creationId xmlns:a16="http://schemas.microsoft.com/office/drawing/2014/main" id="{B68A8613-63EC-4487-90CC-FF9C86573D5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3" y="3825927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2C773F-8027-4767-8566-BA12BD9061BC}"/>
              </a:ext>
            </a:extLst>
          </p:cNvPr>
          <p:cNvSpPr/>
          <p:nvPr/>
        </p:nvSpPr>
        <p:spPr>
          <a:xfrm>
            <a:off x="795945" y="4146911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3379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5AFFAEFB-FF1E-5C40-B9FB-07582E11E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41388"/>
            <a:ext cx="8409146" cy="46212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Large Files: 1-, 2-, 3-level indirect pointers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179EE-84BA-4F37-920E-9957350FC04C}"/>
              </a:ext>
            </a:extLst>
          </p:cNvPr>
          <p:cNvSpPr/>
          <p:nvPr/>
        </p:nvSpPr>
        <p:spPr>
          <a:xfrm>
            <a:off x="4454561" y="4330446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9A2E2-B1C4-4BA5-A510-74712C438D10}"/>
              </a:ext>
            </a:extLst>
          </p:cNvPr>
          <p:cNvSpPr txBox="1"/>
          <p:nvPr/>
        </p:nvSpPr>
        <p:spPr>
          <a:xfrm>
            <a:off x="838200" y="838200"/>
            <a:ext cx="3334680" cy="224676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Indirect pointers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- point to a disk block 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containing only pointers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- 4 kB blocks =&gt; 1024 </a:t>
            </a:r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ptrs</a:t>
            </a:r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MB @ level 2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GB @ level 3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TB @ level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78B92-590D-41B9-9DC4-103F2013725F}"/>
              </a:ext>
            </a:extLst>
          </p:cNvPr>
          <p:cNvSpPr txBox="1"/>
          <p:nvPr/>
        </p:nvSpPr>
        <p:spPr>
          <a:xfrm>
            <a:off x="8973480" y="250019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48 KB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07A58-91E1-4B7D-B17E-7652835DFECE}"/>
              </a:ext>
            </a:extLst>
          </p:cNvPr>
          <p:cNvSpPr txBox="1"/>
          <p:nvPr/>
        </p:nvSpPr>
        <p:spPr>
          <a:xfrm>
            <a:off x="8896536" y="3021925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1AFD1-BDB8-4ED0-A994-C40043EF7B83}"/>
              </a:ext>
            </a:extLst>
          </p:cNvPr>
          <p:cNvSpPr txBox="1"/>
          <p:nvPr/>
        </p:nvSpPr>
        <p:spPr>
          <a:xfrm>
            <a:off x="8947832" y="38192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GB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71357-B068-46CA-9BD9-CFA740275A2E}"/>
              </a:ext>
            </a:extLst>
          </p:cNvPr>
          <p:cNvSpPr txBox="1"/>
          <p:nvPr/>
        </p:nvSpPr>
        <p:spPr>
          <a:xfrm>
            <a:off x="8986304" y="5191951"/>
            <a:ext cx="87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TB</a:t>
            </a:r>
          </a:p>
        </p:txBody>
      </p:sp>
      <p:pic>
        <p:nvPicPr>
          <p:cNvPr id="14" name="Picture 13" descr="Screen Shot 2014-10-21 at 1.50.13 PM.png">
            <a:extLst>
              <a:ext uri="{FF2B5EF4-FFF2-40B4-BE49-F238E27FC236}">
                <a16:creationId xmlns:a16="http://schemas.microsoft.com/office/drawing/2014/main" id="{9CC88468-5177-477E-A69C-62781003FB6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9" y="4038600"/>
            <a:ext cx="3229456" cy="24747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53AC08-5609-40F2-A414-93D66B4A5AC5}"/>
              </a:ext>
            </a:extLst>
          </p:cNvPr>
          <p:cNvSpPr/>
          <p:nvPr/>
        </p:nvSpPr>
        <p:spPr>
          <a:xfrm>
            <a:off x="1327775" y="4455290"/>
            <a:ext cx="1286233" cy="16108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6FE87D-2823-469A-B628-CF0F8F2D302F}"/>
              </a:ext>
            </a:extLst>
          </p:cNvPr>
          <p:cNvCxnSpPr/>
          <p:nvPr/>
        </p:nvCxnSpPr>
        <p:spPr>
          <a:xfrm flipH="1" flipV="1">
            <a:off x="3487080" y="3070736"/>
            <a:ext cx="967482" cy="125971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5978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FC5D42-B922-4A7B-B6AF-58A09902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All Together: On-Disk Index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B00C76-F9D3-4211-ACDE-FAE245094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762000"/>
            <a:ext cx="5588000" cy="54102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Sample file in multilevel </a:t>
            </a:r>
            <a:br>
              <a:rPr lang="en-US" altLang="ko-KR" sz="2400" dirty="0"/>
            </a:br>
            <a:r>
              <a:rPr lang="en-US" altLang="ko-KR" sz="2400" dirty="0"/>
              <a:t>indexed format:</a:t>
            </a:r>
          </a:p>
          <a:p>
            <a:pPr lvl="1"/>
            <a:r>
              <a:rPr lang="en-US" altLang="ko-KR" sz="2000" dirty="0"/>
              <a:t>10 direct </a:t>
            </a:r>
            <a:r>
              <a:rPr lang="en-US" altLang="ko-KR" sz="2000" dirty="0" err="1"/>
              <a:t>ptrs</a:t>
            </a:r>
            <a:r>
              <a:rPr lang="en-US" altLang="ko-KR" sz="2000" dirty="0"/>
              <a:t>, 1K blocks</a:t>
            </a:r>
          </a:p>
          <a:p>
            <a:pPr lvl="1"/>
            <a:r>
              <a:rPr lang="en-US" altLang="ko-KR" sz="2000" dirty="0"/>
              <a:t>How many accesses for </a:t>
            </a:r>
            <a:br>
              <a:rPr lang="en-US" altLang="ko-KR" sz="2000" dirty="0"/>
            </a:br>
            <a:r>
              <a:rPr lang="en-US" altLang="ko-KR" sz="2000" dirty="0"/>
              <a:t>block #23? (assume file </a:t>
            </a:r>
            <a:br>
              <a:rPr lang="en-US" altLang="ko-KR" sz="2000" dirty="0"/>
            </a:br>
            <a:r>
              <a:rPr lang="en-US" altLang="ko-KR" sz="2000" dirty="0"/>
              <a:t>header accessed on open)?</a:t>
            </a:r>
          </a:p>
          <a:p>
            <a:pPr lvl="2"/>
            <a:r>
              <a:rPr lang="en-US" altLang="ko-KR" sz="1800" dirty="0"/>
              <a:t>Two: One for indirect block, </a:t>
            </a:r>
            <a:br>
              <a:rPr lang="en-US" altLang="ko-KR" sz="1800" dirty="0"/>
            </a:br>
            <a:r>
              <a:rPr lang="en-US" altLang="ko-KR" sz="1800" dirty="0"/>
              <a:t>one for data</a:t>
            </a:r>
          </a:p>
          <a:p>
            <a:pPr lvl="1"/>
            <a:r>
              <a:rPr lang="en-US" altLang="ko-KR" sz="2000" dirty="0"/>
              <a:t>How about block #5?</a:t>
            </a:r>
          </a:p>
          <a:p>
            <a:pPr lvl="2"/>
            <a:r>
              <a:rPr lang="en-US" altLang="ko-KR" sz="1800" dirty="0"/>
              <a:t>One: One for data</a:t>
            </a:r>
          </a:p>
          <a:p>
            <a:pPr lvl="1"/>
            <a:r>
              <a:rPr lang="en-US" altLang="ko-KR" sz="2000" dirty="0"/>
              <a:t>Block #340?</a:t>
            </a:r>
          </a:p>
          <a:p>
            <a:pPr lvl="2"/>
            <a:r>
              <a:rPr lang="en-US" altLang="ko-KR" sz="1800" dirty="0"/>
              <a:t>Three: double indirect block, </a:t>
            </a:r>
            <a:br>
              <a:rPr lang="en-US" altLang="ko-KR" sz="1800" dirty="0"/>
            </a:br>
            <a:r>
              <a:rPr lang="en-US" altLang="ko-KR" sz="1800" dirty="0"/>
              <a:t>indirect block, and data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F34887E-1DF6-42D6-8797-A6178E1E1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90600"/>
            <a:ext cx="6917925" cy="3810000"/>
          </a:xfrm>
        </p:spPr>
      </p:pic>
    </p:spTree>
    <p:extLst>
      <p:ext uri="{BB962C8B-B14F-4D97-AF65-F5344CB8AC3E}">
        <p14:creationId xmlns:p14="http://schemas.microsoft.com/office/powerpoint/2010/main" val="22189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226A-CD78-4486-8D7F-8696B648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Critical Factors in File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1493-062F-45DD-9E8E-72260DEE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(Hard) Disk Performance !!!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Maximize sequential access, minimize seeks</a:t>
            </a:r>
          </a:p>
          <a:p>
            <a:r>
              <a:rPr lang="en-US" dirty="0"/>
              <a:t>Open before Read/Write</a:t>
            </a:r>
          </a:p>
          <a:p>
            <a:pPr lvl="1"/>
            <a:r>
              <a:rPr lang="en-US" dirty="0"/>
              <a:t>Can perform protection checks and look up where the actual file resource are, in advance</a:t>
            </a:r>
          </a:p>
          <a:p>
            <a:r>
              <a:rPr lang="en-US" dirty="0"/>
              <a:t>Size is determined as they are used !!!</a:t>
            </a:r>
          </a:p>
          <a:p>
            <a:pPr lvl="1"/>
            <a:r>
              <a:rPr lang="en-US" dirty="0"/>
              <a:t>Can write (or read zeros) to expand the file</a:t>
            </a:r>
          </a:p>
          <a:p>
            <a:pPr lvl="1"/>
            <a:r>
              <a:rPr lang="en-US" dirty="0"/>
              <a:t>Start small and grow, need to make room</a:t>
            </a:r>
          </a:p>
          <a:p>
            <a:r>
              <a:rPr lang="en-US" dirty="0"/>
              <a:t>Organized into directories</a:t>
            </a:r>
          </a:p>
          <a:p>
            <a:pPr lvl="1"/>
            <a:r>
              <a:rPr lang="en-US" dirty="0"/>
              <a:t>What data structure (on disk) for that?</a:t>
            </a:r>
          </a:p>
          <a:p>
            <a:r>
              <a:rPr lang="en-US" dirty="0"/>
              <a:t>Need to carefully allocate / free blocks </a:t>
            </a:r>
          </a:p>
          <a:p>
            <a:pPr lvl="1"/>
            <a:r>
              <a:rPr lang="en-US" dirty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89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022-1819-40AE-990F-6660E51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Recall: 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AB38-95D3-45E6-A750-7E316157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62"/>
            <a:ext cx="10515600" cy="30010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Cylinders: </a:t>
            </a:r>
            <a:r>
              <a:rPr lang="en-US" dirty="0">
                <a:latin typeface="Gill Sans Light"/>
              </a:rPr>
              <a:t>all the tracks under the </a:t>
            </a:r>
            <a:br>
              <a:rPr lang="en-US" dirty="0">
                <a:latin typeface="Gill Sans Light"/>
              </a:rPr>
            </a:br>
            <a:r>
              <a:rPr lang="en-US" dirty="0">
                <a:latin typeface="Gill Sans Light"/>
              </a:rPr>
              <a:t>head at a given point on all surfaces</a:t>
            </a:r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latin typeface="Gill Sans Light"/>
              </a:rPr>
              <a:t>Read/write data is a three-stage process: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Seek time: </a:t>
            </a:r>
            <a:r>
              <a:rPr lang="en-US" dirty="0">
                <a:latin typeface="Gill Sans Light"/>
              </a:rPr>
              <a:t>position the head/arm over the proper track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Rotational latency: </a:t>
            </a:r>
            <a:r>
              <a:rPr lang="en-US" dirty="0">
                <a:latin typeface="Gill Sans Light"/>
              </a:rPr>
              <a:t>wait for desired sector to rotate under r/w 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Transfer time: </a:t>
            </a:r>
            <a:r>
              <a:rPr lang="en-US" dirty="0">
                <a:latin typeface="Gill Sans Light"/>
              </a:rPr>
              <a:t>transfer a block of bits (sector) under r/w head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B7443-9592-4D8A-94F9-CB255AF73206}"/>
              </a:ext>
            </a:extLst>
          </p:cNvPr>
          <p:cNvGrpSpPr/>
          <p:nvPr/>
        </p:nvGrpSpPr>
        <p:grpSpPr>
          <a:xfrm>
            <a:off x="7692930" y="685249"/>
            <a:ext cx="3484962" cy="2235138"/>
            <a:chOff x="5715000" y="1230330"/>
            <a:chExt cx="3260729" cy="2010530"/>
          </a:xfrm>
        </p:grpSpPr>
        <p:sp useBgFill="1">
          <p:nvSpPr>
            <p:cNvPr id="8" name="Oval 4">
              <a:extLst>
                <a:ext uri="{FF2B5EF4-FFF2-40B4-BE49-F238E27FC236}">
                  <a16:creationId xmlns:a16="http://schemas.microsoft.com/office/drawing/2014/main" id="{3B98F561-935B-4E1A-857B-5F2F7E95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9" name="Oval 5">
              <a:extLst>
                <a:ext uri="{FF2B5EF4-FFF2-40B4-BE49-F238E27FC236}">
                  <a16:creationId xmlns:a16="http://schemas.microsoft.com/office/drawing/2014/main" id="{816ED293-592B-4F15-BE75-98AE0DF6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0" name="Oval 6">
              <a:extLst>
                <a:ext uri="{FF2B5EF4-FFF2-40B4-BE49-F238E27FC236}">
                  <a16:creationId xmlns:a16="http://schemas.microsoft.com/office/drawing/2014/main" id="{0EE5D35D-7B13-4252-9E5C-6F28E4FC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1" name="Oval 7">
              <a:extLst>
                <a:ext uri="{FF2B5EF4-FFF2-40B4-BE49-F238E27FC236}">
                  <a16:creationId xmlns:a16="http://schemas.microsoft.com/office/drawing/2014/main" id="{DC5F41BE-8C3D-4633-A554-A5E06832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15F1FE80-0943-4E92-A8EF-50615B2CC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8395B73-AFFF-4EEE-81FD-5889A74D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2423201-7D64-486F-BD06-D5BD1C87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29E3C41-D259-416B-82B1-80E34BF0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547830"/>
              <a:ext cx="743930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Sector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A1854C57-140C-4D91-A6D3-99F51A24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C381780-B369-4568-8F32-2075BE21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100" y="1230330"/>
              <a:ext cx="651899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Track</a:t>
              </a:r>
            </a:p>
          </p:txBody>
        </p: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id="{563A6B6E-9569-46B5-8711-D47AD8F77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3" y="2233630"/>
              <a:ext cx="2232026" cy="723900"/>
              <a:chOff x="4272" y="632"/>
              <a:chExt cx="1406" cy="456"/>
            </a:xfrm>
          </p:grpSpPr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5B93AAFF-8972-4D50-9BD3-EF7B00948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32" name="Oval 15">
                  <a:extLst>
                    <a:ext uri="{FF2B5EF4-FFF2-40B4-BE49-F238E27FC236}">
                      <a16:creationId xmlns:a16="http://schemas.microsoft.com/office/drawing/2014/main" id="{206ED2F6-2EB7-4B74-BD0A-33166F0F4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3" name="Oval 16">
                  <a:extLst>
                    <a:ext uri="{FF2B5EF4-FFF2-40B4-BE49-F238E27FC236}">
                      <a16:creationId xmlns:a16="http://schemas.microsoft.com/office/drawing/2014/main" id="{CC0730A6-5C7E-4046-BA6E-A14B54012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4" name="Line 17">
                  <a:extLst>
                    <a:ext uri="{FF2B5EF4-FFF2-40B4-BE49-F238E27FC236}">
                      <a16:creationId xmlns:a16="http://schemas.microsoft.com/office/drawing/2014/main" id="{18DF6636-3498-4507-B7C9-D55322DF0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5" name="Line 18">
                  <a:extLst>
                    <a:ext uri="{FF2B5EF4-FFF2-40B4-BE49-F238E27FC236}">
                      <a16:creationId xmlns:a16="http://schemas.microsoft.com/office/drawing/2014/main" id="{1502E472-DDE1-4A24-BD95-48C8F5DF1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</p:grp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1641D017-1FE8-498D-8181-8B451822B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4D5D1CA6-AE66-402E-A5DA-03DA08A3B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57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Gill Sans Light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F49DFB8A-19FE-4A8B-BDA0-2E9EF61E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A23C2115-DB79-4AEC-8A57-E22436F4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0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Gill Sans Light"/>
                    <a:cs typeface="Ariel"/>
                  </a:rPr>
                  <a:t>Head</a:t>
                </a: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7275DB85-F941-48B3-BB5E-D058D2BDA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FCCAC66D-12F3-4183-8D3C-DF45166A0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6C328DFB-C262-4073-907C-FC3DD812D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F8804A02-5198-4F6E-BD5F-806182D82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7FED8D95-04AE-4E65-8034-090E7719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9C0147C-4AD4-4B51-942A-3CECC5135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</p:grp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E80E128F-C7DF-49BB-8BF6-B32B509D3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7ECBB4-2803-4BCE-94BD-DF6FDB63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2982930"/>
              <a:ext cx="743931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Platter</a:t>
              </a:r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0576CD9F-135C-46F7-AE34-5879DB90BCF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062227"/>
            <a:ext cx="8140169" cy="1235075"/>
            <a:chOff x="457" y="3072"/>
            <a:chExt cx="5167" cy="816"/>
          </a:xfrm>
        </p:grpSpPr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82BD422C-6043-47E3-8CDC-5FB70588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1200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Software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Queue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(Device Driver)</a:t>
              </a: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142C12D-C9B2-494C-888E-44D60D297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4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8585F452-6EC0-430C-A4AA-533FAF988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F8994E07-4823-4D08-BDB3-D8F31875F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384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Controller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B434A46B-3734-40B3-B8AA-C7E2E888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72"/>
              <a:ext cx="1440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 Media Time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(Seek+Rot+Xfer)</a:t>
              </a: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E16EB34-D3F8-4AFA-A7C9-F613AE1F7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258A3E6-7EF1-4AC0-B7BF-24C957853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5AD4F3-D908-44D6-8755-2105742A3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85" y="3344"/>
              <a:ext cx="8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Request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A6FDE18F-EC69-4D54-9A65-D26C47B94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163" y="3344"/>
              <a:ext cx="64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Result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CEE33F-72AA-4C14-B043-663F533BDE3D}"/>
              </a:ext>
            </a:extLst>
          </p:cNvPr>
          <p:cNvSpPr txBox="1"/>
          <p:nvPr/>
        </p:nvSpPr>
        <p:spPr>
          <a:xfrm>
            <a:off x="1557872" y="4286796"/>
            <a:ext cx="6629400" cy="64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Disk Latency = Queueing Time + Controller time +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                       Seek Time + Rotation Time + Xfer Time</a:t>
            </a:r>
          </a:p>
        </p:txBody>
      </p:sp>
    </p:spTree>
    <p:extLst>
      <p:ext uri="{BB962C8B-B14F-4D97-AF65-F5344CB8AC3E}">
        <p14:creationId xmlns:p14="http://schemas.microsoft.com/office/powerpoint/2010/main" val="122565144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altLang="ko-KR" dirty="0"/>
              <a:t>Fast File System (BSD 4.2, 1984)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0972800" cy="58674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Same </a:t>
            </a:r>
            <a:r>
              <a:rPr lang="en-US" altLang="ko-KR" dirty="0" err="1"/>
              <a:t>inode</a:t>
            </a:r>
            <a:r>
              <a:rPr lang="en-US" altLang="ko-KR" dirty="0"/>
              <a:t> structure as in BSD 4.1</a:t>
            </a:r>
          </a:p>
          <a:p>
            <a:pPr lvl="1"/>
            <a:r>
              <a:rPr lang="en-US" altLang="ko-KR" dirty="0"/>
              <a:t>same file header and triply indirect blocks like we just studied</a:t>
            </a:r>
          </a:p>
          <a:p>
            <a:pPr lvl="1"/>
            <a:r>
              <a:rPr lang="en-US" altLang="ko-KR" dirty="0"/>
              <a:t>Some changes to block sizes from 1024 </a:t>
            </a:r>
            <a:r>
              <a:rPr lang="en-US" altLang="ko-KR" dirty="0">
                <a:sym typeface="Symbol" panose="05050102010706020507" pitchFamily="18" charset="2"/>
              </a:rPr>
              <a:t></a:t>
            </a:r>
            <a:r>
              <a:rPr lang="en-US" altLang="ko-KR" dirty="0"/>
              <a:t> 4096 bytes for performance</a:t>
            </a:r>
          </a:p>
          <a:p>
            <a:r>
              <a:rPr lang="en-US" altLang="ko-KR" dirty="0"/>
              <a:t>Paper on FFS: “A Fast File System for UNIX”</a:t>
            </a:r>
          </a:p>
          <a:p>
            <a:pPr lvl="1"/>
            <a:r>
              <a:rPr lang="en-US" altLang="ko-KR" dirty="0"/>
              <a:t>Marshall </a:t>
            </a:r>
            <a:r>
              <a:rPr lang="en-US" altLang="ko-KR" dirty="0" err="1"/>
              <a:t>McKusick</a:t>
            </a:r>
            <a:r>
              <a:rPr lang="en-US" altLang="ko-KR" dirty="0"/>
              <a:t>, William Joy, Samuel </a:t>
            </a:r>
            <a:r>
              <a:rPr lang="en-US" altLang="ko-KR" dirty="0" err="1"/>
              <a:t>Leffler</a:t>
            </a:r>
            <a:r>
              <a:rPr lang="en-US" altLang="ko-KR" dirty="0"/>
              <a:t> and Robert </a:t>
            </a:r>
            <a:r>
              <a:rPr lang="en-US" altLang="ko-KR" dirty="0" err="1"/>
              <a:t>Fabry</a:t>
            </a:r>
            <a:endParaRPr lang="en-US" altLang="ko-KR" dirty="0"/>
          </a:p>
          <a:p>
            <a:pPr lvl="1"/>
            <a:r>
              <a:rPr lang="en-US" altLang="ko-KR" dirty="0"/>
              <a:t>Off the “resources” page of course website – Take a look!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Optimization for Performance and Reliability:</a:t>
            </a:r>
          </a:p>
          <a:p>
            <a:pPr lvl="1"/>
            <a:r>
              <a:rPr lang="en-US" altLang="ko-KR" dirty="0"/>
              <a:t>Distribute </a:t>
            </a:r>
            <a:r>
              <a:rPr lang="en-US" altLang="ko-KR" dirty="0" err="1"/>
              <a:t>inodes</a:t>
            </a:r>
            <a:r>
              <a:rPr lang="en-US" altLang="ko-KR" dirty="0"/>
              <a:t> among different tracks to be closer to data</a:t>
            </a:r>
          </a:p>
          <a:p>
            <a:pPr lvl="1"/>
            <a:r>
              <a:rPr lang="en-US" altLang="ko-KR" dirty="0"/>
              <a:t>Uses bitmap allocation in place of </a:t>
            </a:r>
            <a:r>
              <a:rPr lang="en-US" altLang="ko-KR" dirty="0" err="1"/>
              <a:t>freelist</a:t>
            </a:r>
            <a:endParaRPr lang="en-US" altLang="ko-KR" dirty="0"/>
          </a:p>
          <a:p>
            <a:pPr lvl="1"/>
            <a:r>
              <a:rPr lang="en-US" altLang="ko-KR" dirty="0"/>
              <a:t>Attempt to allocate files contiguously</a:t>
            </a:r>
          </a:p>
          <a:p>
            <a:pPr lvl="1"/>
            <a:r>
              <a:rPr lang="en-US" altLang="ko-KR" dirty="0"/>
              <a:t>10% reserved disk space</a:t>
            </a:r>
          </a:p>
          <a:p>
            <a:pPr lvl="1"/>
            <a:r>
              <a:rPr lang="en-US" altLang="ko-KR" dirty="0"/>
              <a:t>Skip-sector positioning (mentioned later)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72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Changes in </a:t>
            </a:r>
            <a:r>
              <a:rPr lang="en-US" dirty="0" err="1"/>
              <a:t>Inode</a:t>
            </a:r>
            <a:r>
              <a:rPr lang="en-US" dirty="0"/>
              <a:t> Placement: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0490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early UNIX and DOS/Windows’ FAT file system, headers stored in special array in outermost cylinders</a:t>
            </a:r>
          </a:p>
          <a:p>
            <a:pPr lvl="1"/>
            <a:r>
              <a:rPr lang="en-US" dirty="0"/>
              <a:t>Fixed size, set when disk is formatted</a:t>
            </a:r>
          </a:p>
          <a:p>
            <a:pPr lvl="2"/>
            <a:r>
              <a:rPr lang="en-US" dirty="0"/>
              <a:t>At formatting time, a fixed number of </a:t>
            </a:r>
            <a:r>
              <a:rPr lang="en-US" dirty="0" err="1"/>
              <a:t>inodes</a:t>
            </a:r>
            <a:r>
              <a:rPr lang="en-US" dirty="0"/>
              <a:t> are created</a:t>
            </a:r>
          </a:p>
          <a:p>
            <a:pPr lvl="2"/>
            <a:r>
              <a:rPr lang="en-US" dirty="0"/>
              <a:t>Each is given a unique number, called an “</a:t>
            </a:r>
            <a:r>
              <a:rPr lang="en-US" altLang="ja-JP" dirty="0" err="1"/>
              <a:t>inumber</a:t>
            </a:r>
            <a:r>
              <a:rPr lang="en-US" altLang="ja-JP" dirty="0"/>
              <a:t>”</a:t>
            </a:r>
          </a:p>
          <a:p>
            <a:pPr lvl="2"/>
            <a:endParaRPr lang="en-US" altLang="ja-JP" dirty="0"/>
          </a:p>
          <a:p>
            <a:r>
              <a:rPr lang="en-US" altLang="ko-KR" dirty="0"/>
              <a:t>Problem #1: </a:t>
            </a:r>
            <a:r>
              <a:rPr lang="en-US" altLang="ko-KR" dirty="0" err="1"/>
              <a:t>Inodes</a:t>
            </a:r>
            <a:r>
              <a:rPr lang="en-US" altLang="ko-KR" dirty="0"/>
              <a:t> all in one place (outer tracks)</a:t>
            </a:r>
          </a:p>
          <a:p>
            <a:pPr lvl="1"/>
            <a:r>
              <a:rPr lang="en-US" altLang="ko-KR" dirty="0"/>
              <a:t>Head crash potentially destroys all files by destroying </a:t>
            </a:r>
            <a:r>
              <a:rPr lang="en-US" altLang="ko-KR" dirty="0" err="1"/>
              <a:t>inodes</a:t>
            </a:r>
            <a:endParaRPr lang="en-US" altLang="ko-KR" dirty="0"/>
          </a:p>
          <a:p>
            <a:pPr lvl="1"/>
            <a:r>
              <a:rPr lang="en-US" altLang="ko-KR" dirty="0" err="1"/>
              <a:t>Inodes</a:t>
            </a:r>
            <a:r>
              <a:rPr lang="en-US" altLang="ko-KR" dirty="0"/>
              <a:t> not close to the data that the point to</a:t>
            </a:r>
          </a:p>
          <a:p>
            <a:pPr lvl="2"/>
            <a:r>
              <a:rPr lang="en-US" dirty="0"/>
              <a:t>To read a small file, seek to get header, seek back to data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Problem #2: When create a file, don’t know how big it will become </a:t>
            </a:r>
            <a:br>
              <a:rPr lang="en-US" altLang="ko-KR" dirty="0"/>
            </a:br>
            <a:r>
              <a:rPr lang="en-US" altLang="ko-KR" dirty="0"/>
              <a:t>(in UNIX, most writes are by appending)</a:t>
            </a:r>
          </a:p>
          <a:p>
            <a:pPr lvl="1"/>
            <a:r>
              <a:rPr lang="en-US" altLang="ko-KR" dirty="0"/>
              <a:t>How much contiguous space do you allocate for a file?</a:t>
            </a:r>
          </a:p>
          <a:p>
            <a:pPr lvl="1"/>
            <a:r>
              <a:rPr lang="en-US" altLang="ko-KR" dirty="0"/>
              <a:t>Makes it hard to optimize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362836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Locality: Block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9677400" cy="5562600"/>
          </a:xfrm>
        </p:spPr>
        <p:txBody>
          <a:bodyPr>
            <a:normAutofit/>
          </a:bodyPr>
          <a:lstStyle/>
          <a:p>
            <a:r>
              <a:rPr lang="en-US" dirty="0"/>
              <a:t>The UNIX BSD 4.2 (FFS) distributed the header information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inodes</a:t>
            </a:r>
            <a:r>
              <a:rPr lang="en-US" dirty="0"/>
              <a:t>) closer to the data blocks</a:t>
            </a:r>
          </a:p>
          <a:p>
            <a:pPr lvl="1"/>
            <a:r>
              <a:rPr lang="en-US" dirty="0"/>
              <a:t>Often, </a:t>
            </a:r>
            <a:r>
              <a:rPr lang="en-US" dirty="0" err="1"/>
              <a:t>inode</a:t>
            </a:r>
            <a:r>
              <a:rPr lang="en-US" dirty="0"/>
              <a:t> for file stored in same </a:t>
            </a:r>
            <a:r>
              <a:rPr lang="ja-JP" altLang="en-US" dirty="0"/>
              <a:t>“</a:t>
            </a:r>
            <a:r>
              <a:rPr lang="en-US" altLang="ja-JP" dirty="0"/>
              <a:t>cylinder group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as parent directory of the file </a:t>
            </a:r>
          </a:p>
          <a:p>
            <a:pPr lvl="1"/>
            <a:r>
              <a:rPr lang="en-US" altLang="ja-JP" dirty="0"/>
              <a:t>makes an “ls” of that directory run very fast</a:t>
            </a:r>
          </a:p>
          <a:p>
            <a:r>
              <a:rPr lang="en-US" dirty="0"/>
              <a:t>File system volume divided into set of block groups</a:t>
            </a:r>
          </a:p>
          <a:p>
            <a:pPr lvl="1"/>
            <a:r>
              <a:rPr lang="en-US" dirty="0"/>
              <a:t>Close set of tracks</a:t>
            </a:r>
          </a:p>
          <a:p>
            <a:r>
              <a:rPr lang="en-US" dirty="0"/>
              <a:t>Data blocks, metadata, and free space </a:t>
            </a:r>
            <a:br>
              <a:rPr lang="en-US" dirty="0"/>
            </a:br>
            <a:r>
              <a:rPr lang="en-US" dirty="0"/>
              <a:t>interleaved within block group</a:t>
            </a:r>
          </a:p>
          <a:p>
            <a:pPr lvl="1"/>
            <a:r>
              <a:rPr lang="en-US" dirty="0"/>
              <a:t>Avoid huge seeks between user data and </a:t>
            </a:r>
            <a:br>
              <a:rPr lang="en-US" dirty="0"/>
            </a:br>
            <a:r>
              <a:rPr lang="en-US" dirty="0"/>
              <a:t>system structure</a:t>
            </a:r>
          </a:p>
          <a:p>
            <a:r>
              <a:rPr lang="en-US" dirty="0"/>
              <a:t>Put directory and its files in 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47" y="838200"/>
            <a:ext cx="40514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Locality: Block Groups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92202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First-Free allocation of new file blocks</a:t>
            </a:r>
          </a:p>
          <a:p>
            <a:pPr lvl="1"/>
            <a:r>
              <a:rPr lang="en-US" altLang="ko-KR" dirty="0"/>
              <a:t>To expand file, first try successive blocks in bitmap, then </a:t>
            </a:r>
            <a:br>
              <a:rPr lang="en-US" altLang="ko-KR" dirty="0"/>
            </a:br>
            <a:r>
              <a:rPr lang="en-US" altLang="ko-KR" dirty="0"/>
              <a:t>choose new range of blocks</a:t>
            </a:r>
          </a:p>
          <a:p>
            <a:pPr lvl="1"/>
            <a:r>
              <a:rPr lang="en-US" dirty="0"/>
              <a:t>Few little holes at start, big sequential runs at </a:t>
            </a:r>
            <a:br>
              <a:rPr lang="en-US" dirty="0"/>
            </a:br>
            <a:r>
              <a:rPr lang="en-US" dirty="0"/>
              <a:t>end of group</a:t>
            </a:r>
          </a:p>
          <a:p>
            <a:pPr lvl="1"/>
            <a:r>
              <a:rPr lang="en-US" dirty="0"/>
              <a:t>Avoids fragmentation</a:t>
            </a:r>
          </a:p>
          <a:p>
            <a:pPr lvl="1"/>
            <a:r>
              <a:rPr lang="en-US" dirty="0"/>
              <a:t>Sequential layout for big files</a:t>
            </a:r>
          </a:p>
          <a:p>
            <a:r>
              <a:rPr lang="en-US" dirty="0">
                <a:solidFill>
                  <a:srgbClr val="FF0000"/>
                </a:solidFill>
              </a:rPr>
              <a:t>Important: keep 10% or more free!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Reserve space in the Block Group</a:t>
            </a:r>
          </a:p>
          <a:p>
            <a:r>
              <a:rPr lang="en-US" dirty="0"/>
              <a:t>Summary: FFS </a:t>
            </a:r>
            <a:r>
              <a:rPr lang="en-US" dirty="0" err="1"/>
              <a:t>Inode</a:t>
            </a:r>
            <a:r>
              <a:rPr lang="en-US" dirty="0"/>
              <a:t> Layout Pros</a:t>
            </a:r>
          </a:p>
          <a:p>
            <a:pPr lvl="1"/>
            <a:r>
              <a:rPr lang="en-US" dirty="0"/>
              <a:t>For small directories, can fit all data, file headers, </a:t>
            </a:r>
            <a:br>
              <a:rPr lang="en-US" dirty="0"/>
            </a:br>
            <a:r>
              <a:rPr lang="en-US" dirty="0"/>
              <a:t>etc. in same cylinder </a:t>
            </a:r>
            <a:r>
              <a:rPr lang="en-US" dirty="0">
                <a:sym typeface="Symbol" pitchFamily="-83" charset="2"/>
              </a:rPr>
              <a:t> no seeks!</a:t>
            </a:r>
          </a:p>
          <a:p>
            <a:pPr lvl="1"/>
            <a:r>
              <a:rPr lang="en-US" dirty="0">
                <a:sym typeface="Symbol" pitchFamily="-83" charset="2"/>
              </a:rPr>
              <a:t>File headers much smaller than whole block </a:t>
            </a:r>
            <a:br>
              <a:rPr lang="en-US" dirty="0">
                <a:sym typeface="Symbol" pitchFamily="-83" charset="2"/>
              </a:rPr>
            </a:br>
            <a:r>
              <a:rPr lang="en-US" dirty="0">
                <a:sym typeface="Symbol" pitchFamily="-83" charset="2"/>
              </a:rPr>
              <a:t>(a few hundred bytes), so multiple headers fetched from disk at same time</a:t>
            </a:r>
          </a:p>
          <a:p>
            <a:pPr lvl="1"/>
            <a:r>
              <a:rPr lang="en-US" dirty="0"/>
              <a:t>Reliability: whatever happens to the disk, you can find many of the files (even if directories disconnected)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4-10-22 at 5.27.38 PM.png">
            <a:extLst>
              <a:ext uri="{FF2B5EF4-FFF2-40B4-BE49-F238E27FC236}">
                <a16:creationId xmlns:a16="http://schemas.microsoft.com/office/drawing/2014/main" id="{48941773-CAD9-774A-BDE6-2CE88211E3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47" y="838200"/>
            <a:ext cx="40514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7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Disk Performance Highest?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When there are big sequential reads, or</a:t>
            </a:r>
          </a:p>
          <a:p>
            <a:r>
              <a:rPr lang="en-US" dirty="0"/>
              <a:t>When there is so much work to do that they can be piggy backed (reordering queues—one moment)</a:t>
            </a:r>
          </a:p>
          <a:p>
            <a:endParaRPr lang="en-US" dirty="0"/>
          </a:p>
          <a:p>
            <a:r>
              <a:rPr lang="en-US" dirty="0"/>
              <a:t>OK to be inefficient when things are mostly idle</a:t>
            </a:r>
          </a:p>
          <a:p>
            <a:r>
              <a:rPr lang="en-US" dirty="0"/>
              <a:t>Bursts are both a threat and an opportunity</a:t>
            </a:r>
          </a:p>
          <a:p>
            <a:r>
              <a:rPr lang="en-US" dirty="0"/>
              <a:t>&lt;your idea for optimization goes here&gt;</a:t>
            </a:r>
          </a:p>
          <a:p>
            <a:pPr lvl="1"/>
            <a:r>
              <a:rPr lang="en-US" dirty="0"/>
              <a:t>Waste space for speed?</a:t>
            </a:r>
          </a:p>
          <a:p>
            <a:pPr lvl="1"/>
            <a:endParaRPr lang="en-US" dirty="0"/>
          </a:p>
          <a:p>
            <a:r>
              <a:rPr lang="en-US" dirty="0"/>
              <a:t>Other techniques:</a:t>
            </a:r>
          </a:p>
          <a:p>
            <a:pPr lvl="1"/>
            <a:r>
              <a:rPr lang="en-US" dirty="0"/>
              <a:t>Reduce overhead through user level drivers</a:t>
            </a:r>
          </a:p>
          <a:p>
            <a:pPr lvl="1"/>
            <a:r>
              <a:rPr lang="en-US" dirty="0"/>
              <a:t>Reduce the impact of I/O delays by doing other useful work in the meantime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82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8915400" cy="533400"/>
          </a:xfrm>
        </p:spPr>
        <p:txBody>
          <a:bodyPr/>
          <a:lstStyle/>
          <a:p>
            <a:r>
              <a:rPr lang="en-US" dirty="0"/>
              <a:t>UNIX 4.2 BSD FFS First Fit Block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80" y="4997929"/>
            <a:ext cx="9144000" cy="1799136"/>
          </a:xfrm>
        </p:spPr>
        <p:txBody>
          <a:bodyPr>
            <a:normAutofit/>
          </a:bodyPr>
          <a:lstStyle/>
          <a:p>
            <a:r>
              <a:rPr lang="en-US" dirty="0"/>
              <a:t>Fills in the small holes at the start of block group</a:t>
            </a:r>
          </a:p>
          <a:p>
            <a:r>
              <a:rPr lang="en-US" dirty="0"/>
              <a:t>Avoids fragmentation, leaves contiguous free space at end</a:t>
            </a:r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03487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8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24952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37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106680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Problem 3: Missing blocks due to rotational delay</a:t>
            </a:r>
          </a:p>
          <a:p>
            <a:pPr lvl="1"/>
            <a:r>
              <a:rPr lang="en-US" altLang="ko-KR" dirty="0"/>
              <a:t>Issue: Read one block, do processing, and read next block.  In meantime, disk has continued turning: missed next block! Need 1 revolution/block!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Solution1: Skip sector positioning (“interleaving”)</a:t>
            </a:r>
          </a:p>
          <a:p>
            <a:pPr lvl="2"/>
            <a:r>
              <a:rPr lang="en-US" altLang="ko-KR" dirty="0"/>
              <a:t>Place the blocks from one file on every other block of a track: give time for processing to overlap rotation</a:t>
            </a:r>
          </a:p>
          <a:p>
            <a:pPr lvl="2"/>
            <a:r>
              <a:rPr lang="en-US" altLang="ko-KR" dirty="0"/>
              <a:t>Can be done by OS or in modern drives by the disk controller</a:t>
            </a:r>
          </a:p>
          <a:p>
            <a:pPr lvl="1"/>
            <a:r>
              <a:rPr lang="en-US" altLang="ko-KR" dirty="0"/>
              <a:t>Solution 2: Read ahead: read next block right after first, even if application hasn’t asked for it yet</a:t>
            </a:r>
          </a:p>
          <a:p>
            <a:pPr lvl="2"/>
            <a:r>
              <a:rPr lang="en-US" altLang="ko-KR" dirty="0"/>
              <a:t>This can be done either by OS (read ahead) </a:t>
            </a:r>
          </a:p>
          <a:p>
            <a:pPr lvl="2"/>
            <a:r>
              <a:rPr lang="en-US" altLang="ko-KR" dirty="0"/>
              <a:t>By disk itself (track buffers) - many disk controllers have internal RAM </a:t>
            </a:r>
            <a:br>
              <a:rPr lang="en-US" altLang="ko-KR" dirty="0"/>
            </a:br>
            <a:r>
              <a:rPr lang="en-US" altLang="ko-KR" dirty="0"/>
              <a:t>that allows them to read a complete track</a:t>
            </a:r>
          </a:p>
          <a:p>
            <a:r>
              <a:rPr lang="en-US" altLang="ko-KR" dirty="0"/>
              <a:t>Modern disks + controllers do many things “under the covers”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Track buffers, elevator algorithms, bad block filtering</a:t>
            </a:r>
          </a:p>
          <a:p>
            <a:pPr lvl="1"/>
            <a:endParaRPr lang="en-US" altLang="ko-KR" dirty="0"/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1447800" y="1600200"/>
            <a:ext cx="3329062" cy="182645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4952394" y="1865885"/>
            <a:ext cx="4573043" cy="1513934"/>
            <a:chOff x="3024" y="576"/>
            <a:chExt cx="2588" cy="809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554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34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4.2 BSD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763000" cy="5410200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sz="2000" dirty="0"/>
              <a:t>Efficient storage for both small and large files</a:t>
            </a:r>
          </a:p>
          <a:p>
            <a:pPr lvl="1"/>
            <a:r>
              <a:rPr lang="en-US" sz="2000" dirty="0"/>
              <a:t>Locality for both small and large files</a:t>
            </a:r>
          </a:p>
          <a:p>
            <a:pPr lvl="1"/>
            <a:r>
              <a:rPr lang="en-US" sz="2000" dirty="0"/>
              <a:t>Locality for metadata and data</a:t>
            </a:r>
          </a:p>
          <a:p>
            <a:pPr lvl="1"/>
            <a:r>
              <a:rPr lang="en-US" sz="2000" dirty="0"/>
              <a:t>No defragmentation necessary!</a:t>
            </a:r>
          </a:p>
          <a:p>
            <a:pPr lvl="1"/>
            <a:endParaRPr lang="en-US" sz="2000" dirty="0"/>
          </a:p>
          <a:p>
            <a:r>
              <a:rPr lang="en-US" dirty="0"/>
              <a:t>Cons</a:t>
            </a:r>
          </a:p>
          <a:p>
            <a:pPr lvl="1"/>
            <a:r>
              <a:rPr lang="en-US" sz="2000" dirty="0"/>
              <a:t>Inefficient for tiny files (a 1-byte file requires both an </a:t>
            </a:r>
            <a:r>
              <a:rPr lang="en-US" sz="2000" dirty="0" err="1"/>
              <a:t>inode</a:t>
            </a:r>
            <a:r>
              <a:rPr lang="en-US" sz="2000" dirty="0"/>
              <a:t> and a data block)</a:t>
            </a:r>
          </a:p>
          <a:p>
            <a:pPr lvl="1"/>
            <a:r>
              <a:rPr lang="en-US" sz="2000" dirty="0"/>
              <a:t>Inefficient encoding when file is mostly contiguous on disk</a:t>
            </a:r>
          </a:p>
          <a:p>
            <a:pPr lvl="1"/>
            <a:r>
              <a:rPr lang="en-US" sz="2000" dirty="0"/>
              <a:t>Need to reserve 10-20% of free space to prevent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977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277600" cy="5715000"/>
          </a:xfrm>
        </p:spPr>
        <p:txBody>
          <a:bodyPr>
            <a:normAutofit/>
          </a:bodyPr>
          <a:lstStyle/>
          <a:p>
            <a:r>
              <a:rPr lang="en-US" dirty="0"/>
              <a:t>Systems (e.g., file system) designed to optimize performance and reliability</a:t>
            </a:r>
          </a:p>
          <a:p>
            <a:pPr lvl="1"/>
            <a:r>
              <a:rPr lang="en-US" dirty="0"/>
              <a:t>Relative to performance characteristics of underlying device</a:t>
            </a:r>
          </a:p>
          <a:p>
            <a:r>
              <a:rPr lang="en-US" dirty="0"/>
              <a:t>File System:</a:t>
            </a:r>
          </a:p>
          <a:p>
            <a:pPr lvl="1"/>
            <a:r>
              <a:rPr lang="en-US" dirty="0"/>
              <a:t>Transforms blocks into Files and Directories</a:t>
            </a:r>
          </a:p>
          <a:p>
            <a:pPr lvl="1"/>
            <a:r>
              <a:rPr lang="en-US" dirty="0"/>
              <a:t>Optimize for access and usage patterns</a:t>
            </a:r>
          </a:p>
          <a:p>
            <a:pPr lvl="1"/>
            <a:r>
              <a:rPr lang="en-US" dirty="0"/>
              <a:t>Maximize sequential access, allow efficient random access</a:t>
            </a:r>
          </a:p>
          <a:p>
            <a:r>
              <a:rPr lang="en-US" dirty="0"/>
              <a:t>File (and directory) defined by header, called “</a:t>
            </a:r>
            <a:r>
              <a:rPr lang="en-US" altLang="ja-JP" dirty="0" err="1"/>
              <a:t>inode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123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277600" cy="5715000"/>
          </a:xfrm>
        </p:spPr>
        <p:txBody>
          <a:bodyPr>
            <a:normAutofit/>
          </a:bodyPr>
          <a:lstStyle/>
          <a:p>
            <a:r>
              <a:rPr lang="en-US" dirty="0"/>
              <a:t>Naming: translating from user-visible names to actual system resources</a:t>
            </a:r>
          </a:p>
          <a:p>
            <a:pPr lvl="1"/>
            <a:r>
              <a:rPr lang="en-US" sz="2400" dirty="0"/>
              <a:t>Directories used for naming for local file systems</a:t>
            </a:r>
          </a:p>
          <a:p>
            <a:pPr lvl="1"/>
            <a:r>
              <a:rPr lang="en-US" sz="2400" dirty="0"/>
              <a:t>Linked or tree structure stored in files</a:t>
            </a:r>
          </a:p>
          <a:p>
            <a:r>
              <a:rPr lang="en-US" dirty="0"/>
              <a:t>File Allocation Table (FAT) Scheme</a:t>
            </a:r>
          </a:p>
          <a:p>
            <a:pPr lvl="1"/>
            <a:r>
              <a:rPr lang="en-US" dirty="0"/>
              <a:t>Linked-list approach </a:t>
            </a:r>
          </a:p>
          <a:p>
            <a:pPr lvl="1"/>
            <a:r>
              <a:rPr lang="en-US" dirty="0"/>
              <a:t>Very widely used: Cameras, USB drives, SD cards</a:t>
            </a:r>
          </a:p>
          <a:p>
            <a:pPr lvl="1"/>
            <a:r>
              <a:rPr lang="en-US" dirty="0"/>
              <a:t>Simple to implement, but poor performance and no security </a:t>
            </a:r>
          </a:p>
          <a:p>
            <a:r>
              <a:rPr lang="en-US" dirty="0"/>
              <a:t>Look at actual file access patterns</a:t>
            </a:r>
          </a:p>
          <a:p>
            <a:pPr lvl="1"/>
            <a:r>
              <a:rPr lang="en-US" dirty="0"/>
              <a:t>Many small files, but large files take up all the space!</a:t>
            </a:r>
          </a:p>
          <a:p>
            <a:r>
              <a:rPr lang="en-US" dirty="0"/>
              <a:t>4.2 BSD Fast File System: Multi-level </a:t>
            </a:r>
            <a:r>
              <a:rPr lang="en-US" dirty="0" err="1"/>
              <a:t>inode</a:t>
            </a:r>
            <a:r>
              <a:rPr lang="en-US" dirty="0"/>
              <a:t> header to describe files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contains </a:t>
            </a:r>
            <a:r>
              <a:rPr lang="en-US" dirty="0" err="1"/>
              <a:t>ptrs</a:t>
            </a:r>
            <a:r>
              <a:rPr lang="en-US" dirty="0"/>
              <a:t> to actual blocks, indirect blocks, double indirect blocks, etc. </a:t>
            </a:r>
          </a:p>
          <a:p>
            <a:pPr lvl="1"/>
            <a:r>
              <a:rPr lang="en-US"/>
              <a:t>Optimizations for sequential access: start new files in open ranges of free blocks, rotational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3993121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(1/3)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FIFO Order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Fair among requesters, but order of arrival may be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to random spots on the disk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Very long seeks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SSTF: Shortest seek time first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Pick the request that’s closest on the disk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Although called SSTF, today must include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rotational delay in calculation, since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rotation can be as long as seek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Con: SSTF good at reducing seeks, but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may lead to starvation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grpSp>
        <p:nvGrpSpPr>
          <p:cNvPr id="940066" name="Group 34"/>
          <p:cNvGrpSpPr>
            <a:grpSpLocks/>
          </p:cNvGrpSpPr>
          <p:nvPr/>
        </p:nvGrpSpPr>
        <p:grpSpPr bwMode="auto">
          <a:xfrm>
            <a:off x="8381998" y="2871894"/>
            <a:ext cx="2183976" cy="1899390"/>
            <a:chOff x="4320" y="2182"/>
            <a:chExt cx="1474" cy="1282"/>
          </a:xfrm>
        </p:grpSpPr>
        <p:grpSp>
          <p:nvGrpSpPr>
            <p:cNvPr id="14342" name="Group 35"/>
            <p:cNvGrpSpPr>
              <a:grpSpLocks/>
            </p:cNvGrpSpPr>
            <p:nvPr/>
          </p:nvGrpSpPr>
          <p:grpSpPr bwMode="auto">
            <a:xfrm>
              <a:off x="4320" y="2304"/>
              <a:ext cx="1152" cy="1152"/>
              <a:chOff x="4416" y="2688"/>
              <a:chExt cx="1152" cy="1152"/>
            </a:xfrm>
          </p:grpSpPr>
          <p:sp>
            <p:nvSpPr>
              <p:cNvPr id="14350" name="Oval 36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152" cy="1152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1" name="Oval 37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864" cy="864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2" name="Oval 38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576" cy="576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43" name="Rectangle 39"/>
            <p:cNvSpPr>
              <a:spLocks noChangeArrowheads="1"/>
            </p:cNvSpPr>
            <p:nvPr/>
          </p:nvSpPr>
          <p:spPr bwMode="auto">
            <a:xfrm>
              <a:off x="4944" y="2850"/>
              <a:ext cx="127" cy="126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4" name="Text Box 40"/>
            <p:cNvSpPr txBox="1">
              <a:spLocks noChangeArrowheads="1"/>
            </p:cNvSpPr>
            <p:nvPr/>
          </p:nvSpPr>
          <p:spPr bwMode="auto">
            <a:xfrm>
              <a:off x="4788" y="2883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14345" name="Text Box 41"/>
            <p:cNvSpPr txBox="1">
              <a:spLocks noChangeArrowheads="1"/>
            </p:cNvSpPr>
            <p:nvPr/>
          </p:nvSpPr>
          <p:spPr bwMode="auto">
            <a:xfrm>
              <a:off x="4999" y="3175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14346" name="Text Box 42"/>
            <p:cNvSpPr txBox="1">
              <a:spLocks noChangeArrowheads="1"/>
            </p:cNvSpPr>
            <p:nvPr/>
          </p:nvSpPr>
          <p:spPr bwMode="auto">
            <a:xfrm>
              <a:off x="4662" y="2756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14347" name="Text Box 43"/>
            <p:cNvSpPr txBox="1">
              <a:spLocks noChangeArrowheads="1"/>
            </p:cNvSpPr>
            <p:nvPr/>
          </p:nvSpPr>
          <p:spPr bwMode="auto">
            <a:xfrm rot="5400000">
              <a:off x="5097" y="2569"/>
              <a:ext cx="108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Disk Head</a:t>
              </a:r>
            </a:p>
          </p:txBody>
        </p:sp>
        <p:sp>
          <p:nvSpPr>
            <p:cNvPr id="14348" name="Line 44"/>
            <p:cNvSpPr>
              <a:spLocks noChangeShapeType="1"/>
            </p:cNvSpPr>
            <p:nvPr/>
          </p:nvSpPr>
          <p:spPr bwMode="auto">
            <a:xfrm flipH="1">
              <a:off x="5040" y="273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9" name="Text Box 45"/>
            <p:cNvSpPr txBox="1">
              <a:spLocks noChangeArrowheads="1"/>
            </p:cNvSpPr>
            <p:nvPr/>
          </p:nvSpPr>
          <p:spPr bwMode="auto">
            <a:xfrm>
              <a:off x="4793" y="2372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213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(2/3)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SCAN: Implements an Elevator Algorithm: take the closest request in the direction of travel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No starvation, but retains flavor of SSTF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35" name="Picture 34" descr="Screen Shot 2017-03-22 at 6.25.10 PM.png">
            <a:extLst>
              <a:ext uri="{FF2B5EF4-FFF2-40B4-BE49-F238E27FC236}">
                <a16:creationId xmlns:a16="http://schemas.microsoft.com/office/drawing/2014/main" id="{34E778F7-7571-E247-AAE2-67265781C4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733800"/>
            <a:ext cx="5257800" cy="27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6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(3/3)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C-SCAN: Circular-Scan: only goes in one direction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Skips any requests on the way back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Fairer than SCAN, not biased towards pages in middle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35" name="Picture 34" descr="Screen Shot 2017-03-22 at 6.25.19 PM.png">
            <a:extLst>
              <a:ext uri="{FF2B5EF4-FFF2-40B4-BE49-F238E27FC236}">
                <a16:creationId xmlns:a16="http://schemas.microsoft.com/office/drawing/2014/main" id="{887DC251-6437-6149-8951-347CA14F41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810000"/>
            <a:ext cx="4821345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33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104373</TotalTime>
  <Pages>60</Pages>
  <Words>4748</Words>
  <Application>Microsoft Macintosh PowerPoint</Application>
  <PresentationFormat>Widescreen</PresentationFormat>
  <Paragraphs>776</Paragraphs>
  <Slides>64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Comic Sans MS</vt:lpstr>
      <vt:lpstr>Consolas</vt:lpstr>
      <vt:lpstr>Gill Sans</vt:lpstr>
      <vt:lpstr>Gill Sans Light</vt:lpstr>
      <vt:lpstr>Gill Sans MT</vt:lpstr>
      <vt:lpstr>GILL SANS SEMIBOLD</vt:lpstr>
      <vt:lpstr>Office</vt:lpstr>
      <vt:lpstr>CS162 Operating Systems and Systems Programming Lecture 19  Filesystems 1: Filesystem Design, Filesystem Case Studies</vt:lpstr>
      <vt:lpstr>Recall: Magnetic Disks</vt:lpstr>
      <vt:lpstr>Recall: Typical Numbers for Magnetic Disk</vt:lpstr>
      <vt:lpstr>Recall: Overall Performance for I/O Path</vt:lpstr>
      <vt:lpstr>Recall: Optimize I/O Performance</vt:lpstr>
      <vt:lpstr>When is Disk Performance Highest?</vt:lpstr>
      <vt:lpstr>Disk Scheduling (1/3)</vt:lpstr>
      <vt:lpstr>Disk Scheduling (2/3)</vt:lpstr>
      <vt:lpstr>Disk Scheduling (3/3)</vt:lpstr>
      <vt:lpstr>PowerPoint Presentation</vt:lpstr>
      <vt:lpstr>Recall: How Do We Hide I/O Latency?</vt:lpstr>
      <vt:lpstr>Recall: I/O and Storage Layers</vt:lpstr>
      <vt:lpstr>From Storage to File Systems</vt:lpstr>
      <vt:lpstr>Building a File System</vt:lpstr>
      <vt:lpstr>Recall: User vs. System View of a File</vt:lpstr>
      <vt:lpstr>Translation from User to System View</vt:lpstr>
      <vt:lpstr>Disk Management</vt:lpstr>
      <vt:lpstr>What Does the File System Need?</vt:lpstr>
      <vt:lpstr>Data Structures on Disk</vt:lpstr>
      <vt:lpstr>PowerPoint Presentation</vt:lpstr>
      <vt:lpstr>Administrivia</vt:lpstr>
      <vt:lpstr>PowerPoint Presentation</vt:lpstr>
      <vt:lpstr>File System Design</vt:lpstr>
      <vt:lpstr>Critical Factors in File System Design</vt:lpstr>
      <vt:lpstr>Components of a File System</vt:lpstr>
      <vt:lpstr>Recall: Abstract Representation of a Process</vt:lpstr>
      <vt:lpstr>Components of a File System</vt:lpstr>
      <vt:lpstr>Components of a File System</vt:lpstr>
      <vt:lpstr>How to Get the File Number?</vt:lpstr>
      <vt:lpstr>Directories</vt:lpstr>
      <vt:lpstr>Directory Abstraction</vt:lpstr>
      <vt:lpstr>Directory Structure</vt:lpstr>
      <vt:lpstr>In-Memory File System Structures</vt:lpstr>
      <vt:lpstr>Characteristics of Files</vt:lpstr>
      <vt:lpstr>Observation #1: Most Files Are Small</vt:lpstr>
      <vt:lpstr>Observation #2: Most Bytes are in Large Files</vt:lpstr>
      <vt:lpstr>PowerPoint Presentation</vt:lpstr>
      <vt:lpstr>Case Study: FAT: File Allocation Table</vt:lpstr>
      <vt:lpstr>FAT (File Allocation Table)</vt:lpstr>
      <vt:lpstr>FAT (File Allocation Table)</vt:lpstr>
      <vt:lpstr>FAT (File Allocation Table)</vt:lpstr>
      <vt:lpstr>FAT (File Allocation Table)</vt:lpstr>
      <vt:lpstr>FAT (File Allocation Table)</vt:lpstr>
      <vt:lpstr>FAT: Directories</vt:lpstr>
      <vt:lpstr>FAT Discussion</vt:lpstr>
      <vt:lpstr>PowerPoint Presentation</vt:lpstr>
      <vt:lpstr>Case Study: Unix File System (Berkeley FFS)</vt:lpstr>
      <vt:lpstr>Inodes in Unix (Including Berkeley FFS)</vt:lpstr>
      <vt:lpstr>Inode Structure</vt:lpstr>
      <vt:lpstr>File Attributes</vt:lpstr>
      <vt:lpstr>Small Files: 12 Pointers Direct to Data Blocks</vt:lpstr>
      <vt:lpstr>Large Files: 1-, 2-, 3-level indirect pointers</vt:lpstr>
      <vt:lpstr>Putting it All Together: On-Disk Index</vt:lpstr>
      <vt:lpstr>Recall: Critical Factors in File System Design</vt:lpstr>
      <vt:lpstr>Recall: Magnetic Disks</vt:lpstr>
      <vt:lpstr>Fast File System (BSD 4.2, 1984)</vt:lpstr>
      <vt:lpstr>FFS Changes in Inode Placement: Motivation</vt:lpstr>
      <vt:lpstr>FFS Locality: Block Groups</vt:lpstr>
      <vt:lpstr>FFS Locality: Block Groups (Con’t)</vt:lpstr>
      <vt:lpstr>UNIX 4.2 BSD FFS First Fit Block Allocation</vt:lpstr>
      <vt:lpstr>Attack of the Rotational Delay</vt:lpstr>
      <vt:lpstr>UNIX 4.2 BSD FFS</vt:lpstr>
      <vt:lpstr>Conclusion (1/2)</vt:lpstr>
      <vt:lpstr>Conclusion (2/2)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1111</cp:revision>
  <cp:lastPrinted>2020-11-03T02:21:17Z</cp:lastPrinted>
  <dcterms:created xsi:type="dcterms:W3CDTF">1995-08-12T11:37:26Z</dcterms:created>
  <dcterms:modified xsi:type="dcterms:W3CDTF">2021-04-05T22:38:53Z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