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737" r:id="rId3"/>
    <p:sldId id="736" r:id="rId4"/>
    <p:sldId id="674" r:id="rId5"/>
    <p:sldId id="675" r:id="rId6"/>
    <p:sldId id="678" r:id="rId7"/>
    <p:sldId id="730" r:id="rId8"/>
    <p:sldId id="684" r:id="rId9"/>
    <p:sldId id="687" r:id="rId10"/>
    <p:sldId id="686" r:id="rId11"/>
    <p:sldId id="691" r:id="rId12"/>
    <p:sldId id="692" r:id="rId13"/>
    <p:sldId id="690" r:id="rId14"/>
    <p:sldId id="689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42" r:id="rId31"/>
    <p:sldId id="744" r:id="rId32"/>
    <p:sldId id="743" r:id="rId33"/>
    <p:sldId id="715" r:id="rId34"/>
    <p:sldId id="714" r:id="rId35"/>
    <p:sldId id="741" r:id="rId36"/>
    <p:sldId id="716" r:id="rId37"/>
    <p:sldId id="717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9" r:id="rId4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B30811D-92B2-430C-85D6-DEA4D7724610}">
          <p14:sldIdLst>
            <p14:sldId id="256"/>
            <p14:sldId id="737"/>
            <p14:sldId id="736"/>
            <p14:sldId id="674"/>
            <p14:sldId id="675"/>
            <p14:sldId id="678"/>
            <p14:sldId id="730"/>
            <p14:sldId id="684"/>
            <p14:sldId id="687"/>
            <p14:sldId id="686"/>
            <p14:sldId id="691"/>
            <p14:sldId id="692"/>
            <p14:sldId id="690"/>
            <p14:sldId id="689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42"/>
            <p14:sldId id="744"/>
            <p14:sldId id="743"/>
            <p14:sldId id="715"/>
            <p14:sldId id="714"/>
            <p14:sldId id="741"/>
            <p14:sldId id="716"/>
            <p14:sldId id="717"/>
            <p14:sldId id="720"/>
            <p14:sldId id="721"/>
            <p14:sldId id="722"/>
            <p14:sldId id="723"/>
            <p14:sldId id="724"/>
            <p14:sldId id="725"/>
            <p14:sldId id="72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64726" autoAdjust="0"/>
  </p:normalViewPr>
  <p:slideViewPr>
    <p:cSldViewPr>
      <p:cViewPr varScale="1">
        <p:scale>
          <a:sx n="44" d="100"/>
          <a:sy n="44" d="100"/>
        </p:scale>
        <p:origin x="1630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9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4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0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39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40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85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25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71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0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21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2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49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32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9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7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2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74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8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4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787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8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4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993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5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9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839200" y="6584564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3B7B77-E462-4194-B398-F5BC3912A3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1358" y="6584564"/>
            <a:ext cx="3318453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BEBE5D-DAD6-474D-9394-09D652ACF9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071" y="6552798"/>
            <a:ext cx="777438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1/21/21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Four Fundamental OS Concepts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/>
              <a:t>61 is back! Instruction Fetch/Decode/Execute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instruction 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Multiplex in time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Threads are </a:t>
            </a:r>
            <a:r>
              <a:rPr lang="en-US" altLang="en-US" i="1" dirty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</a:p>
          <a:p>
            <a:pPr lvl="1"/>
            <a:endParaRPr lang="en-US" dirty="0"/>
          </a:p>
          <a:p>
            <a:r>
              <a:rPr lang="en-US" dirty="0"/>
              <a:t>Where is “it” (the thread)?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chunk of memory 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03012" y="2155824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063" y="827485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At T1: vCPU1 on real core, vCPU2 in memory</a:t>
            </a:r>
          </a:p>
          <a:p>
            <a:pPr lvl="1"/>
            <a:r>
              <a:rPr lang="en-US" dirty="0"/>
              <a:t>At T2: vCPU2 on real core, vCPU1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Ran, triggering a </a:t>
            </a:r>
            <a:r>
              <a:rPr lang="en-US" i="1" dirty="0"/>
              <a:t>context switch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PC</a:t>
            </a:r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748821" y="2917824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71649" y="2245357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1044" y="2577214"/>
            <a:ext cx="2573035" cy="1470024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/>
              <a:t>Multiprogramming - Multiple 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/>
              <a:t>Thread Control Block (TCB)</a:t>
            </a:r>
          </a:p>
          <a:p>
            <a:pPr lvl="1"/>
            <a:r>
              <a:rPr lang="en-US" dirty="0"/>
              <a:t>Holds contents of registers when thread not running</a:t>
            </a:r>
          </a:p>
          <a:p>
            <a:pPr lvl="1"/>
            <a:endParaRPr lang="en-US" dirty="0"/>
          </a:p>
          <a:p>
            <a:r>
              <a:rPr lang="en-US" dirty="0"/>
              <a:t>Where are TCBs stored?</a:t>
            </a:r>
          </a:p>
          <a:p>
            <a:pPr lvl="1"/>
            <a:r>
              <a:rPr lang="en-US" dirty="0"/>
              <a:t>For now, in the kernel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PINTOS? – read </a:t>
            </a:r>
            <a:r>
              <a:rPr lang="en-US" dirty="0" err="1">
                <a:solidFill>
                  <a:srgbClr val="FF0000"/>
                </a:solidFill>
              </a:rPr>
              <a:t>thread.h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thread.c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3D-1BCB-5F4E-A875-64747C9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 RISC-V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B369-7B1D-CB48-AFE3-330B722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410201"/>
            <a:ext cx="8134350" cy="902966"/>
          </a:xfrm>
        </p:spPr>
        <p:txBody>
          <a:bodyPr>
            <a:normAutofit/>
          </a:bodyPr>
          <a:lstStyle/>
          <a:p>
            <a:r>
              <a:rPr lang="en-US" dirty="0"/>
              <a:t>cs61C does RISC-V.  Will need to learn x86…</a:t>
            </a:r>
          </a:p>
          <a:p>
            <a:r>
              <a:rPr lang="en-US" dirty="0"/>
              <a:t>Section will cover this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B2FFD-0BF9-8F4D-8138-11B34799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631214"/>
            <a:ext cx="2812712" cy="1615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8B2AD-4B1D-B04E-8B25-B6489BE157B0}"/>
              </a:ext>
            </a:extLst>
          </p:cNvPr>
          <p:cNvSpPr txBox="1"/>
          <p:nvPr/>
        </p:nvSpPr>
        <p:spPr>
          <a:xfrm>
            <a:off x="1982598" y="3328436"/>
            <a:ext cx="3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Load/Store Arch (RISC-V)</a:t>
            </a:r>
          </a:p>
          <a:p>
            <a:r>
              <a:rPr lang="en-US" dirty="0"/>
              <a:t>with software conventions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18912-38C6-8647-BE99-37E24E9C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445" y="1066800"/>
            <a:ext cx="4667501" cy="306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AE7E6-A789-054C-B9B6-99EB929F3077}"/>
              </a:ext>
            </a:extLst>
          </p:cNvPr>
          <p:cNvSpPr txBox="1"/>
          <p:nvPr/>
        </p:nvSpPr>
        <p:spPr>
          <a:xfrm>
            <a:off x="5547445" y="4129037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mem-mem arch (x86) with specialized registers and “segments”</a:t>
            </a:r>
          </a:p>
        </p:txBody>
      </p:sp>
    </p:spTree>
    <p:extLst>
      <p:ext uri="{BB962C8B-B14F-4D97-AF65-F5344CB8AC3E}">
        <p14:creationId xmlns:p14="http://schemas.microsoft.com/office/powerpoint/2010/main" val="36580519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85923" y="871737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7124" y="3550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0924" y="8072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8862123" y="2929137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8692" y="3245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862123" y="23957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4503" y="24836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8862123" y="18623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2279" y="195020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8862123" y="9479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456" y="103580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386123" y="947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0386123" y="1709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lvl="1"/>
            <a:r>
              <a:rPr lang="en-US" altLang="en-US" dirty="0"/>
              <a:t>….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88695" y="2436394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3121" y="3503195"/>
            <a:ext cx="122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8695" y="2664994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8188" y="2360194"/>
            <a:ext cx="52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188695" y="3045994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29400" y="2057400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43283" y="4844534"/>
            <a:ext cx="10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5413" y="1948934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5600" y="4114800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9400" y="4431268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5600" y="358140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817" y="3669268"/>
            <a:ext cx="1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5600" y="3124200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2574" y="3135868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2133600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952" y="2221468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V="1">
            <a:off x="8173910" y="3003548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cxnSpLocks/>
          </p:cNvCxnSpPr>
          <p:nvPr/>
        </p:nvCxnSpPr>
        <p:spPr bwMode="auto">
          <a:xfrm>
            <a:off x="8160844" y="2176346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6781800" y="4191000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2063" y="415724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31496" y="2664994"/>
            <a:ext cx="51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4838026" y="2436395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834016" y="2593292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47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36" y="1290637"/>
            <a:ext cx="8763000" cy="5105400"/>
          </a:xfrm>
        </p:spPr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Each thread can read/write memory</a:t>
            </a:r>
          </a:p>
          <a:p>
            <a:pPr lvl="1"/>
            <a:r>
              <a:rPr lang="en-US" dirty="0"/>
              <a:t>Perhaps data of others, including OS!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Used in early days of computing or embedded systems.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9718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Multiplexing has no </a:t>
            </a:r>
            <a:r>
              <a:rPr lang="en-US" baseline="0" dirty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287000" cy="6096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OS must protect user programs from one another</a:t>
            </a:r>
          </a:p>
          <a:p>
            <a:pPr lvl="1"/>
            <a:r>
              <a:rPr lang="en-US" dirty="0"/>
              <a:t>Prevent threads owned by one user from impacting threads owned by another user</a:t>
            </a:r>
          </a:p>
          <a:p>
            <a:pPr lvl="1"/>
            <a:r>
              <a:rPr lang="en-US" dirty="0"/>
              <a:t>Example: prevent one user from stealing secret information from another user</a:t>
            </a:r>
          </a:p>
          <a:p>
            <a:pPr lvl="1"/>
            <a:endParaRPr lang="en-US" dirty="0"/>
          </a:p>
          <a:p>
            <a:r>
              <a:rPr lang="en-US" dirty="0"/>
              <a:t>OS must protect itself from user programs</a:t>
            </a:r>
          </a:p>
          <a:p>
            <a:pPr lvl="1"/>
            <a:r>
              <a:rPr lang="en-US" dirty="0"/>
              <a:t>Reliability: compromising the operating system generally causes it to crash</a:t>
            </a:r>
          </a:p>
          <a:p>
            <a:pPr lvl="1"/>
            <a:r>
              <a:rPr lang="en-US" dirty="0"/>
              <a:t>Security: limit the scope of what threads can do</a:t>
            </a:r>
          </a:p>
          <a:p>
            <a:pPr lvl="1"/>
            <a:r>
              <a:rPr lang="en-US" dirty="0"/>
              <a:t>Privacy: limit each thread to the data it is permitted to access</a:t>
            </a:r>
          </a:p>
          <a:p>
            <a:pPr lvl="1"/>
            <a:r>
              <a:rPr lang="en-US" dirty="0"/>
              <a:t>Fairness: each thread should be limited to its appropriate share of system resources (CPU,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1600"/>
            <a:ext cx="7239000" cy="3810000"/>
          </a:xfrm>
        </p:spPr>
        <p:txBody>
          <a:bodyPr/>
          <a:lstStyle/>
          <a:p>
            <a:r>
              <a:rPr lang="en-US" dirty="0"/>
              <a:t>What can the hardware do to help the OS protect itself from programs???</a:t>
            </a:r>
          </a:p>
        </p:txBody>
      </p:sp>
    </p:spTree>
    <p:extLst>
      <p:ext uri="{BB962C8B-B14F-4D97-AF65-F5344CB8AC3E}">
        <p14:creationId xmlns:p14="http://schemas.microsoft.com/office/powerpoint/2010/main" val="27802502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What is an Operating System?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914400"/>
            <a:ext cx="9114183" cy="5125137"/>
          </a:xfrm>
        </p:spPr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5" y="2591235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8" y="1181498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07" y="4556775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86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1600"/>
            <a:ext cx="83058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3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" name="Rounded Rectangular Callout 3"/>
          <p:cNvSpPr/>
          <p:nvPr/>
        </p:nvSpPr>
        <p:spPr bwMode="auto">
          <a:xfrm>
            <a:off x="1643205" y="4768400"/>
            <a:ext cx="2514600" cy="762000"/>
          </a:xfrm>
          <a:prstGeom prst="wedgeRoundRectCallout">
            <a:avLst>
              <a:gd name="adj1" fmla="val 11576"/>
              <a:gd name="adj2" fmla="val -10238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when program loaded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3148A-7A07-4D5A-B646-1498A73B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40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592-B68D-CF42-B841-44B09D9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61C Review: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53F-7A3D-E846-894B-CD162E8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23213"/>
            <a:ext cx="8953500" cy="2428406"/>
          </a:xfrm>
        </p:spPr>
        <p:txBody>
          <a:bodyPr>
            <a:normAutofit/>
          </a:bodyPr>
          <a:lstStyle/>
          <a:p>
            <a:r>
              <a:rPr lang="en-US" dirty="0"/>
              <a:t>Compiled .obj file linked together in an .exe</a:t>
            </a:r>
          </a:p>
          <a:p>
            <a:r>
              <a:rPr lang="en-US" dirty="0"/>
              <a:t>All address in the .exe are as if it were loaded at memory address 00000000</a:t>
            </a:r>
          </a:p>
          <a:p>
            <a:r>
              <a:rPr lang="en-US" dirty="0"/>
              <a:t>File contains a list of all the addresses that need to be adjusted when it is “relocated” to somewhere else.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2822-D617-724D-8740-3D7FE69D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62" y="914400"/>
            <a:ext cx="5206238" cy="301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B06-DD49-C84C-ABC5-2F3221A76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440" y="2531234"/>
            <a:ext cx="3433560" cy="10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435314" y="4572001"/>
            <a:ext cx="533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37379" y="18380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27979" y="18380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37379" y="21428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627979" y="21428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37379" y="27524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627979" y="29810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37379" y="29810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627979" y="32096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627979" y="34382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27979" y="36668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EDI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27979" y="25238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627979" y="2752491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066800"/>
            <a:ext cx="2133600" cy="533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143000"/>
            <a:ext cx="1905000" cy="1757264"/>
            <a:chOff x="3200400" y="1371600"/>
            <a:chExt cx="1628564" cy="267409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371600"/>
              <a:ext cx="636135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1989033"/>
              <a:ext cx="1336404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2522433"/>
              <a:ext cx="645728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36834"/>
              <a:ext cx="719729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9139" y="31084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71905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9139" y="4420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9139" y="53775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74676" y="2971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679943" y="3124202"/>
            <a:ext cx="1018733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08075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31875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393875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60476" y="32004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29158" y="5334002"/>
            <a:ext cx="1076442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41020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132562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61048" y="4124091"/>
            <a:ext cx="34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351909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dirty="0"/>
              <a:t>Another idea: 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1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operates in an address space that is distinct from the physical memory space of the 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0800" y="18033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8170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5105400"/>
          </a:xfrm>
        </p:spPr>
        <p:txBody>
          <a:bodyPr/>
          <a:lstStyle/>
          <a:p>
            <a:r>
              <a:rPr lang="en-US" dirty="0"/>
              <a:t>Break the entire virtual address space into equal size chunks (i.e., pages)</a:t>
            </a:r>
          </a:p>
          <a:p>
            <a:endParaRPr lang="en-US" dirty="0"/>
          </a:p>
          <a:p>
            <a:r>
              <a:rPr lang="en-US" dirty="0"/>
              <a:t>All pages same size, so easy to place each page in memory!</a:t>
            </a:r>
          </a:p>
          <a:p>
            <a:endParaRPr lang="en-US" dirty="0"/>
          </a:p>
          <a:p>
            <a:r>
              <a:rPr lang="en-US" dirty="0"/>
              <a:t>Hardware 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Each page has a separate base</a:t>
            </a:r>
          </a:p>
          <a:p>
            <a:pPr lvl="1"/>
            <a:r>
              <a:rPr lang="en-US" dirty="0"/>
              <a:t>The “bound” is the page size</a:t>
            </a:r>
          </a:p>
          <a:p>
            <a:pPr lvl="1"/>
            <a:r>
              <a:rPr lang="en-US" dirty="0"/>
              <a:t>Special hardware register stores pointer to page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/>
          </a:bodyPr>
          <a:lstStyle/>
          <a:p>
            <a:r>
              <a:rPr lang="en-US" dirty="0"/>
              <a:t>Instructions operate on virtual addresses</a:t>
            </a:r>
          </a:p>
          <a:p>
            <a:r>
              <a:rPr lang="en-US" dirty="0"/>
              <a:t>Translated to a physical address through a Page Table by the hardware</a:t>
            </a:r>
          </a:p>
          <a:p>
            <a:r>
              <a:rPr lang="en-US" dirty="0"/>
              <a:t>Any Page of address space can be in any (page sized) frame in memory</a:t>
            </a:r>
          </a:p>
          <a:p>
            <a:pPr lvl="1"/>
            <a:r>
              <a:rPr lang="en-US" dirty="0"/>
              <a:t>Or not-present (access generates a page fault)</a:t>
            </a:r>
          </a:p>
          <a:p>
            <a:r>
              <a:rPr lang="en-US" dirty="0"/>
              <a:t>Special register holds page table base address (of the process)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287000" cy="56388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xecution environment with restricted rights</a:t>
            </a:r>
          </a:p>
          <a:p>
            <a:pPr lvl="1"/>
            <a:r>
              <a:rPr lang="en-US" altLang="en-US" dirty="0">
                <a:latin typeface="Gill Sans Light" panose="020B0302020104020203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space), file descriptors, sockets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 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process is a running program, with protection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10200" y="1345843"/>
            <a:ext cx="6003926" cy="3438409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Why have multiple threads per address space?</a:t>
            </a:r>
          </a:p>
          <a:p>
            <a:pPr lvl="1"/>
            <a:r>
              <a:rPr lang="en-US" altLang="en-US" dirty="0"/>
              <a:t>Parallelism: take advantage of actual hardware parallelism (e.g. multicore)</a:t>
            </a:r>
          </a:p>
          <a:p>
            <a:pPr lvl="1"/>
            <a:r>
              <a:rPr lang="en-US" altLang="en-US" dirty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1"/>
            <a:ext cx="4876963" cy="289559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876800"/>
          </a:xfrm>
        </p:spPr>
        <p:txBody>
          <a:bodyPr>
            <a:normAutofit/>
          </a:bodyPr>
          <a:lstStyle/>
          <a:p>
            <a:r>
              <a:rPr lang="en-US" dirty="0"/>
              <a:t>Processes provide protection and isolation</a:t>
            </a:r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820400" cy="3124062"/>
          </a:xfrm>
        </p:spPr>
        <p:txBody>
          <a:bodyPr>
            <a:normAutofit/>
          </a:bodyPr>
          <a:lstStyle/>
          <a:p>
            <a:r>
              <a:rPr lang="en-US" dirty="0"/>
              <a:t>Hardware provides at least </a:t>
            </a:r>
            <a:r>
              <a:rPr lang="en-US" dirty="0">
                <a:solidFill>
                  <a:srgbClr val="FF0000"/>
                </a:solidFill>
              </a:rPr>
              <a:t>two modes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Kernel Mode 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User Mode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 (privileged instructions)</a:t>
            </a:r>
          </a:p>
          <a:p>
            <a:endParaRPr lang="en-US" dirty="0"/>
          </a:p>
          <a:p>
            <a:r>
              <a:rPr lang="en-US" dirty="0"/>
              <a:t>Carefully controlled transitions between user mode and kernel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4572000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User </a:t>
            </a:r>
            <a:r>
              <a:rPr lang="en-US" dirty="0">
                <a:sym typeface="Symbol" panose="05050102010706020507" pitchFamily="18" charset="2"/>
              </a:rPr>
              <a:t> Kernel </a:t>
            </a:r>
            <a:r>
              <a:rPr lang="en-US" dirty="0"/>
              <a:t>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9220200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 g., Timer, I/O device</a:t>
            </a:r>
          </a:p>
          <a:p>
            <a:pPr lvl="1"/>
            <a:endParaRPr lang="en-US" dirty="0"/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Layers of Protection for Modern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/>
              <a:t>Additional layers of protection through virtual machines or containers</a:t>
            </a:r>
          </a:p>
          <a:p>
            <a:pPr lvl="1"/>
            <a:r>
              <a:rPr lang="en-US" dirty="0"/>
              <a:t>Run a complete operating system in a virtual machine</a:t>
            </a:r>
          </a:p>
          <a:p>
            <a:pPr lvl="1"/>
            <a:r>
              <a:rPr lang="en-US" dirty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36600"/>
          </a:xfrm>
        </p:spPr>
        <p:txBody>
          <a:bodyPr/>
          <a:lstStyle/>
          <a:p>
            <a:r>
              <a:rPr lang="en-US" dirty="0"/>
              <a:t>Tying it together: Simple B&amp;B: OS loads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638674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5794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2494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22494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24374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581524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28904745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Simple B&amp;B: OS gets ready to execute process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982271" y="4216713"/>
            <a:ext cx="3123949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 (Return To </a:t>
            </a:r>
            <a:r>
              <a:rPr lang="en-US" sz="2000" dirty="0" err="1">
                <a:solidFill>
                  <a:srgbClr val="FF0000"/>
                </a:solidFill>
              </a:rPr>
              <a:t>Usermode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911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638549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005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5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095749" y="3075802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5318277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338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238BC4-34BF-4311-BCA9-115FD2E302E4}"/>
              </a:ext>
            </a:extLst>
          </p:cNvPr>
          <p:cNvSpPr txBox="1">
            <a:spLocks/>
          </p:cNvSpPr>
          <p:nvPr/>
        </p:nvSpPr>
        <p:spPr bwMode="auto">
          <a:xfrm>
            <a:off x="1676400" y="1524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Unprogrammed control transfers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630700-5471-4404-A4BC-5D25E4D7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62200"/>
            <a:ext cx="9220200" cy="4114800"/>
          </a:xfrm>
        </p:spPr>
        <p:txBody>
          <a:bodyPr>
            <a:normAutofit/>
          </a:bodyPr>
          <a:lstStyle/>
          <a:p>
            <a:r>
              <a:rPr lang="en-US" dirty="0"/>
              <a:t>User =&gt; Kernel mode transitions are examples of “unprogrammed control transfers”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know what the address of the next instruction should be?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require support of lookup tables</a:t>
            </a:r>
          </a:p>
        </p:txBody>
      </p:sp>
    </p:spTree>
    <p:extLst>
      <p:ext uri="{BB962C8B-B14F-4D97-AF65-F5344CB8AC3E}">
        <p14:creationId xmlns:p14="http://schemas.microsoft.com/office/powerpoint/2010/main" val="256809297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17920451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748546" y="233251"/>
            <a:ext cx="8839200" cy="494488"/>
          </a:xfrm>
        </p:spPr>
        <p:txBody>
          <a:bodyPr vert="horz" wrap="square" lIns="63493" tIns="25397" rIns="63493" bIns="25397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Recall: HW Functionality </a:t>
            </a:r>
            <a:r>
              <a:rPr lang="en-US" altLang="en-US" dirty="0">
                <a:latin typeface="Gill Sans Light" charset="0"/>
                <a:cs typeface="Gill Sans Light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Gill Sans Light" charset="0"/>
                <a:cs typeface="Gill Sans Light" charset="0"/>
              </a:rPr>
              <a:t>great 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4028345" y="5975490"/>
            <a:ext cx="481090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3397213" y="1336920"/>
            <a:ext cx="5624512" cy="385734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7906678" y="1905001"/>
            <a:ext cx="2661774" cy="80351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657106" y="1174570"/>
            <a:ext cx="2057400" cy="571500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29306" y="829380"/>
            <a:ext cx="2057400" cy="618420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580906" y="2394375"/>
            <a:ext cx="2057402" cy="56736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80905" y="3039407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580904" y="3471989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580904" y="3904571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8806424" y="3192891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8806424" y="2748228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8808769" y="3649445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819906" y="4091197"/>
            <a:ext cx="1734478" cy="557021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4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=&gt; Kernel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71949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1749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6613283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49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4673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5408316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6019549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</p:spTree>
    <p:extLst>
      <p:ext uri="{BB962C8B-B14F-4D97-AF65-F5344CB8AC3E}">
        <p14:creationId xmlns:p14="http://schemas.microsoft.com/office/powerpoint/2010/main" val="37709814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149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867149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6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9448549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6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“resume”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49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549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304599690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10237"/>
            <a:ext cx="7848600" cy="5257800"/>
          </a:xfrm>
        </p:spPr>
        <p:txBody>
          <a:bodyPr/>
          <a:lstStyle/>
          <a:p>
            <a:r>
              <a:rPr lang="en-US" dirty="0"/>
              <a:t>We have the basic mechanism to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endParaRPr lang="en-US" dirty="0"/>
          </a:p>
          <a:p>
            <a:r>
              <a:rPr lang="en-US" dirty="0"/>
              <a:t>How do we decide which user process to run?</a:t>
            </a:r>
          </a:p>
          <a:p>
            <a:r>
              <a:rPr lang="en-US" dirty="0"/>
              <a:t>How do we represent user processes in the OS?</a:t>
            </a:r>
          </a:p>
          <a:p>
            <a:r>
              <a:rPr lang="en-US" dirty="0"/>
              <a:t>How do we pack up the process and set it aside?</a:t>
            </a:r>
          </a:p>
          <a:p>
            <a:r>
              <a:rPr lang="en-US" dirty="0"/>
              <a:t>How do we get a stack and heap for the kernel?</a:t>
            </a:r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Conclusion: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18673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Single thread of execution</a:t>
            </a:r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695950" imgH="3762375" progId="Excel.Chart.8">
                  <p:embed followColorScheme="full"/>
                </p:oleObj>
              </mc:Choice>
              <mc:Fallback>
                <p:oleObj name="Chart" r:id="rId3" imgW="6695950" imgH="3762375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33654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6696000" imgH="3762360" progId="Excel.Chart.8">
                  <p:embed followColorScheme="full"/>
                </p:oleObj>
              </mc:Choice>
              <mc:Fallback>
                <p:oleObj name="Chart" r:id="rId5" imgW="6696000" imgH="376236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84960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6696000" imgH="3762360" progId="Excel.Chart.8">
                  <p:embed followColorScheme="full"/>
                </p:oleObj>
              </mc:Choice>
              <mc:Fallback>
                <p:oleObj name="Chart" r:id="rId7" imgW="6696000" imgH="376236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02996" y="1185592"/>
            <a:ext cx="6660060" cy="1434904"/>
            <a:chOff x="2124222" y="1153551"/>
            <a:chExt cx="6660060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6" y="1501671"/>
              <a:ext cx="574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Recall: Increasing Software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1576" y="5561237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https://informationisbeautiful.net/visualizations/million-lines-of-code/)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026" y="3346788"/>
            <a:ext cx="3275256" cy="1149012"/>
            <a:chOff x="5509026" y="3346788"/>
            <a:chExt cx="327525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32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50" y="100952"/>
            <a:ext cx="8412480" cy="584848"/>
          </a:xfrm>
        </p:spPr>
        <p:txBody>
          <a:bodyPr>
            <a:normAutofit/>
          </a:bodyPr>
          <a:lstStyle/>
          <a:p>
            <a:r>
              <a:rPr lang="en-US" sz="2800" dirty="0"/>
              <a:t>Complexity leaks into OS if not properly designed: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23170"/>
            <a:ext cx="6477000" cy="3657600"/>
          </a:xfrm>
        </p:spPr>
        <p:txBody>
          <a:bodyPr/>
          <a:lstStyle/>
          <a:p>
            <a:r>
              <a:rPr lang="en-US" dirty="0"/>
              <a:t>Buggy device drivers</a:t>
            </a:r>
          </a:p>
          <a:p>
            <a:endParaRPr lang="en-US" dirty="0"/>
          </a:p>
          <a:p>
            <a:r>
              <a:rPr lang="en-US" dirty="0"/>
              <a:t>Holes in security model or bugs in OS lead to instability and privacy breaches</a:t>
            </a:r>
          </a:p>
          <a:p>
            <a:pPr lvl="1"/>
            <a:r>
              <a:rPr lang="en-US" dirty="0"/>
              <a:t>Meltdown (2017)</a:t>
            </a:r>
          </a:p>
          <a:p>
            <a:pPr lvl="1"/>
            <a:r>
              <a:rPr lang="en-US" dirty="0" err="1"/>
              <a:t>Spectre</a:t>
            </a:r>
            <a:r>
              <a:rPr lang="en-US" dirty="0"/>
              <a:t> (2017)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Version skew of libraries can lead to problems with application execution</a:t>
            </a:r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33" y="1556690"/>
            <a:ext cx="2575562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0" y="3824168"/>
            <a:ext cx="2689268" cy="15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9" y="1371600"/>
            <a:ext cx="10791161" cy="477885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OS as an </a:t>
            </a:r>
            <a:r>
              <a:rPr lang="en-US" i="1" kern="0" dirty="0">
                <a:latin typeface="Gill Sans Light"/>
                <a:ea typeface="ＭＳ Ｐゴシック" charset="0"/>
              </a:rPr>
              <a:t>Illusionist</a:t>
            </a:r>
            <a:r>
              <a:rPr lang="en-US" kern="0" dirty="0">
                <a:latin typeface="Gill Sans Light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Remove software/hardware quirks (</a:t>
            </a:r>
            <a:r>
              <a:rPr lang="en-US" i="1" kern="0" dirty="0">
                <a:latin typeface="Gill Sans Light"/>
                <a:ea typeface="ＭＳ Ｐゴシック" charset="0"/>
              </a:rPr>
              <a:t>fight complexity)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Optimize for convenience, utilization, reliability, … </a:t>
            </a:r>
            <a:r>
              <a:rPr lang="en-US" i="1" kern="0" dirty="0">
                <a:latin typeface="Gill Sans Light"/>
                <a:ea typeface="ＭＳ Ｐゴシック" charset="0"/>
              </a:rPr>
              <a:t>(help the programmer)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 hardware interface to handle? (physical reality)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What’s software interface to provide? (nicer abstraction)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5095461" y="1143000"/>
            <a:ext cx="6120524" cy="1792790"/>
            <a:chOff x="5254487" y="1791728"/>
            <a:chExt cx="6120524" cy="1792790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3201822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3184189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</a:t>
            </a:r>
            <a:r>
              <a:rPr lang="en-US" i="1" dirty="0">
                <a:latin typeface="Gill Sans Light"/>
              </a:rPr>
              <a:t>Abstracts</a:t>
            </a:r>
            <a:r>
              <a:rPr lang="en-US" dirty="0">
                <a:latin typeface="Gill Sans Light"/>
              </a:rPr>
              <a:t> Underlying Hardware to help Tame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7521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439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Program Counter, Registers, Execution Flags, Stack, Memory State</a:t>
            </a:r>
          </a:p>
          <a:p>
            <a:pPr lvl="1">
              <a:lnSpc>
                <a:spcPct val="100000"/>
              </a:lnSpc>
            </a:pPr>
            <a:endParaRPr lang="en-US" alt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66324</TotalTime>
  <Pages>60</Pages>
  <Words>2615</Words>
  <Application>Microsoft Office PowerPoint</Application>
  <PresentationFormat>Widescreen</PresentationFormat>
  <Paragraphs>785</Paragraphs>
  <Slides>45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Comic Sans MS</vt:lpstr>
      <vt:lpstr>Courier New</vt:lpstr>
      <vt:lpstr>Gill Sans</vt:lpstr>
      <vt:lpstr>Gill Sans Light</vt:lpstr>
      <vt:lpstr>Office</vt:lpstr>
      <vt:lpstr>Chart</vt:lpstr>
      <vt:lpstr>CS162 Operating Systems and Systems Programming Lecture 2  Four Fundamental OS Concepts</vt:lpstr>
      <vt:lpstr>Recall: What is an Operating System?</vt:lpstr>
      <vt:lpstr>Recall: OS Protection</vt:lpstr>
      <vt:lpstr>Recall: HW Functionality  great complexity!</vt:lpstr>
      <vt:lpstr>Recall: Increasing Software Complexity</vt:lpstr>
      <vt:lpstr>Complexity leaks into OS if not properly designed:</vt:lpstr>
      <vt:lpstr>OS Abstracts Underlying Hardware to help Tame Complexity</vt:lpstr>
      <vt:lpstr>Today: Four Fundamental OS Concepts</vt:lpstr>
      <vt:lpstr>First OS Concept: Thread of Control</vt:lpstr>
      <vt:lpstr>61 is back! Instruction Fetch/Decode/Execute</vt:lpstr>
      <vt:lpstr>Illusion of Multiple Processors</vt:lpstr>
      <vt:lpstr>Illusion of Multiple Processors (Continued)</vt:lpstr>
      <vt:lpstr>Multiprogramming - Multiple Threads of Control</vt:lpstr>
      <vt:lpstr>Registers: RISC-V  x86</vt:lpstr>
      <vt:lpstr>Second OS Concept: Address Space</vt:lpstr>
      <vt:lpstr>Address Space: In a Picture</vt:lpstr>
      <vt:lpstr>Very Simple Multiprogramming</vt:lpstr>
      <vt:lpstr>Simple Multiplexing has no Protection!</vt:lpstr>
      <vt:lpstr>What can the hardware do to help the OS protect itself from programs???</vt:lpstr>
      <vt:lpstr>Simple Protection: Base and Bound (B&amp;B)</vt:lpstr>
      <vt:lpstr>Simple Protection: Base and Bound (B&amp;B)</vt:lpstr>
      <vt:lpstr>61C Review: Relocation</vt:lpstr>
      <vt:lpstr>Simple address translation with Base and Bound</vt:lpstr>
      <vt:lpstr>x86 – segments and stacks</vt:lpstr>
      <vt:lpstr>Another idea: Address Space Translation</vt:lpstr>
      <vt:lpstr>Paged Virtual Address Space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3 types of User  Kernel Mode Transfer</vt:lpstr>
      <vt:lpstr>For example: UNIX System Structure</vt:lpstr>
      <vt:lpstr>User/Kernel (Privileged) Mode</vt:lpstr>
      <vt:lpstr>Additional Layers of Protection for Modern Systems</vt:lpstr>
      <vt:lpstr>Tying it together: Simple B&amp;B: OS loads process</vt:lpstr>
      <vt:lpstr>Simple B&amp;B: OS gets ready to execute process </vt:lpstr>
      <vt:lpstr>PowerPoint Presentation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 ???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Natacha Siobhan Chomley Crooks</cp:lastModifiedBy>
  <cp:revision>639</cp:revision>
  <cp:lastPrinted>2020-09-02T23:11:23Z</cp:lastPrinted>
  <dcterms:created xsi:type="dcterms:W3CDTF">1995-08-12T11:37:26Z</dcterms:created>
  <dcterms:modified xsi:type="dcterms:W3CDTF">2021-01-21T21:38:58Z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