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6" r:id="rId2"/>
    <p:sldId id="1930" r:id="rId3"/>
    <p:sldId id="1932" r:id="rId4"/>
    <p:sldId id="1933" r:id="rId5"/>
    <p:sldId id="1917" r:id="rId6"/>
    <p:sldId id="2133" r:id="rId7"/>
    <p:sldId id="2035" r:id="rId8"/>
    <p:sldId id="2041" r:id="rId9"/>
    <p:sldId id="2147" r:id="rId10"/>
    <p:sldId id="2033" r:id="rId11"/>
    <p:sldId id="2034" r:id="rId12"/>
    <p:sldId id="2056" r:id="rId13"/>
    <p:sldId id="2145" r:id="rId14"/>
    <p:sldId id="2146" r:id="rId15"/>
    <p:sldId id="2134" r:id="rId16"/>
    <p:sldId id="2026" r:id="rId17"/>
    <p:sldId id="2144" r:id="rId18"/>
    <p:sldId id="2135" r:id="rId19"/>
    <p:sldId id="2065" r:id="rId20"/>
    <p:sldId id="2066" r:id="rId21"/>
    <p:sldId id="2067" r:id="rId22"/>
    <p:sldId id="2068" r:id="rId23"/>
    <p:sldId id="2069" r:id="rId24"/>
    <p:sldId id="2070" r:id="rId25"/>
    <p:sldId id="2136" r:id="rId26"/>
    <p:sldId id="2071" r:id="rId27"/>
    <p:sldId id="2072" r:id="rId28"/>
    <p:sldId id="2073" r:id="rId29"/>
    <p:sldId id="2074" r:id="rId30"/>
    <p:sldId id="2075" r:id="rId31"/>
    <p:sldId id="2076" r:id="rId32"/>
    <p:sldId id="2077" r:id="rId33"/>
    <p:sldId id="2078" r:id="rId34"/>
    <p:sldId id="2139" r:id="rId35"/>
    <p:sldId id="2132" r:id="rId36"/>
    <p:sldId id="2004" r:id="rId37"/>
    <p:sldId id="2151" r:id="rId38"/>
    <p:sldId id="2152" r:id="rId39"/>
    <p:sldId id="2007" r:id="rId40"/>
    <p:sldId id="2008" r:id="rId41"/>
    <p:sldId id="2009" r:id="rId42"/>
    <p:sldId id="2148" r:id="rId43"/>
    <p:sldId id="2131" r:id="rId44"/>
    <p:sldId id="2079" r:id="rId45"/>
    <p:sldId id="2042" r:id="rId46"/>
    <p:sldId id="2043" r:id="rId47"/>
    <p:sldId id="2044" r:id="rId48"/>
    <p:sldId id="2045" r:id="rId49"/>
    <p:sldId id="2046" r:id="rId50"/>
    <p:sldId id="2047" r:id="rId51"/>
    <p:sldId id="2048" r:id="rId52"/>
    <p:sldId id="2049" r:id="rId53"/>
    <p:sldId id="2050" r:id="rId54"/>
    <p:sldId id="2080" r:id="rId55"/>
    <p:sldId id="2082" r:id="rId56"/>
    <p:sldId id="2052" r:id="rId57"/>
    <p:sldId id="2081" r:id="rId58"/>
    <p:sldId id="2083" r:id="rId59"/>
    <p:sldId id="2121" r:id="rId60"/>
    <p:sldId id="2122" r:id="rId61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2FF72"/>
    <a:srgbClr val="FFFFAA"/>
    <a:srgbClr val="FF0000"/>
    <a:srgbClr val="2A40E2"/>
    <a:srgbClr val="BCFFBC"/>
    <a:srgbClr val="F430AB"/>
    <a:srgbClr val="A18623"/>
    <a:srgbClr val="9E7800"/>
    <a:srgbClr val="C49500"/>
    <a:srgbClr val="E6E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5"/>
    <p:restoredTop sz="95005" autoAdjust="0"/>
  </p:normalViewPr>
  <p:slideViewPr>
    <p:cSldViewPr>
      <p:cViewPr varScale="1">
        <p:scale>
          <a:sx n="128" d="100"/>
          <a:sy n="128" d="100"/>
        </p:scale>
        <p:origin x="840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93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8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2" tIns="46972" rIns="92262" bIns="46972">
            <a:spAutoFit/>
          </a:bodyPr>
          <a:lstStyle/>
          <a:p>
            <a:pPr algn="ctr" defTabSz="917049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049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8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2" tIns="46972" rIns="92262" bIns="46972">
            <a:spAutoFit/>
          </a:bodyPr>
          <a:lstStyle/>
          <a:p>
            <a:pPr algn="ctr" defTabSz="917049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049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4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16" tIns="46972" rIns="95616" bIns="469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36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43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56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786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80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535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493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9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277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96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12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09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22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993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320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915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465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2626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908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266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14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832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060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6127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56322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81189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7641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8587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90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3330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41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19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15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98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8" name="Google Shape;9;p94">
            <a:extLst>
              <a:ext uri="{FF2B5EF4-FFF2-40B4-BE49-F238E27FC236}">
                <a16:creationId xmlns:a16="http://schemas.microsoft.com/office/drawing/2014/main" id="{E4557B11-F2CF-3840-A2B1-781906B81C52}"/>
              </a:ext>
            </a:extLst>
          </p:cNvPr>
          <p:cNvSpPr/>
          <p:nvPr userDrawn="1"/>
        </p:nvSpPr>
        <p:spPr>
          <a:xfrm>
            <a:off x="7772400" y="6551613"/>
            <a:ext cx="1116644" cy="305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25" rIns="90475" bIns="444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 err="1">
                <a:solidFill>
                  <a:srgbClr val="2A40E2"/>
                </a:solidFill>
                <a:latin typeface="Gill Sans"/>
                <a:ea typeface="Gill Sans"/>
                <a:cs typeface="Gill Sans"/>
                <a:sym typeface="Gill Sans"/>
              </a:rPr>
              <a:t>Lec</a:t>
            </a:r>
            <a:r>
              <a:rPr lang="en-US" sz="1400" b="0" i="0" u="none" strike="noStrike" cap="none" dirty="0">
                <a:solidFill>
                  <a:srgbClr val="2A40E2"/>
                </a:solidFill>
                <a:latin typeface="Gill Sans"/>
                <a:ea typeface="Gill Sans"/>
                <a:cs typeface="Gill Sans"/>
                <a:sym typeface="Gill Sans"/>
              </a:rPr>
              <a:t> 20.</a:t>
            </a:r>
            <a:fld id="{00000000-1234-1234-1234-123412341234}" type="slidenum">
              <a:rPr lang="en-US" sz="1400" b="0" i="0" u="none" strike="noStrike" cap="none" smtClean="0">
                <a:solidFill>
                  <a:srgbClr val="2A40E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400" b="0" i="0" u="none" strike="noStrike" cap="none" dirty="0">
              <a:solidFill>
                <a:srgbClr val="2A40E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Google Shape;10;p94">
            <a:extLst>
              <a:ext uri="{FF2B5EF4-FFF2-40B4-BE49-F238E27FC236}">
                <a16:creationId xmlns:a16="http://schemas.microsoft.com/office/drawing/2014/main" id="{EE6C5114-F0EB-B448-A383-CEB448A774F4}"/>
              </a:ext>
            </a:extLst>
          </p:cNvPr>
          <p:cNvSpPr txBox="1"/>
          <p:nvPr userDrawn="1"/>
        </p:nvSpPr>
        <p:spPr>
          <a:xfrm>
            <a:off x="1" y="6550025"/>
            <a:ext cx="732871" cy="30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2A40E2"/>
                </a:solidFill>
                <a:latin typeface="Gill Sans"/>
                <a:ea typeface="Gill Sans"/>
                <a:cs typeface="Gill Sans"/>
                <a:sym typeface="Gill Sans"/>
              </a:rPr>
              <a:t>4/8/21</a:t>
            </a:r>
            <a:endParaRPr dirty="0"/>
          </a:p>
        </p:txBody>
      </p:sp>
      <p:sp>
        <p:nvSpPr>
          <p:cNvPr id="10" name="Google Shape;12;p94">
            <a:extLst>
              <a:ext uri="{FF2B5EF4-FFF2-40B4-BE49-F238E27FC236}">
                <a16:creationId xmlns:a16="http://schemas.microsoft.com/office/drawing/2014/main" id="{53376A98-ECE3-1B43-AD65-923284D81765}"/>
              </a:ext>
            </a:extLst>
          </p:cNvPr>
          <p:cNvSpPr txBox="1"/>
          <p:nvPr userDrawn="1"/>
        </p:nvSpPr>
        <p:spPr>
          <a:xfrm>
            <a:off x="4004418" y="6550025"/>
            <a:ext cx="3440279" cy="30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2A40E2"/>
                </a:solidFill>
                <a:latin typeface="Gill Sans"/>
                <a:ea typeface="Gill Sans"/>
                <a:cs typeface="Gill Sans"/>
                <a:sym typeface="Gill Sans"/>
              </a:rPr>
              <a:t>Crooks &amp; Joseph CS162 © UCB Spring 2021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tfs.com/ntfs-mft.htm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CS162</a:t>
            </a:r>
            <a:br>
              <a:rPr lang="en-US" sz="3000" dirty="0"/>
            </a:br>
            <a:r>
              <a:rPr lang="en-US" sz="3000" dirty="0"/>
              <a:t>Operating Systems and</a:t>
            </a:r>
            <a:br>
              <a:rPr lang="en-US" sz="3000" dirty="0"/>
            </a:br>
            <a:r>
              <a:rPr lang="en-US" sz="3000" dirty="0"/>
              <a:t>Systems Programming</a:t>
            </a:r>
            <a:br>
              <a:rPr lang="en-US" sz="3000" dirty="0"/>
            </a:br>
            <a:r>
              <a:rPr lang="en-US" sz="3000" dirty="0"/>
              <a:t>Lecture 20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Filesystems 2: Filesystem Case Studies (</a:t>
            </a:r>
            <a:r>
              <a:rPr lang="en-US" sz="3000" dirty="0" err="1"/>
              <a:t>Con’t</a:t>
            </a:r>
            <a:r>
              <a:rPr lang="en-US" sz="3000" dirty="0"/>
              <a:t>), Buffering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lvl="0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dirty="0"/>
              <a:t>April 8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  <a:p>
            <a:pPr marL="285750" lvl="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dirty="0"/>
              <a:t>Profs. Natacha Crooks and Anthony D. Joseph</a:t>
            </a:r>
          </a:p>
          <a:p>
            <a:pPr marL="285750" lvl="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dirty="0"/>
              <a:t>http://cs162.eecs.Berkeley.edu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58C3-7B3F-4487-A105-0F76F741F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Observation #1: Most Files Are Small</a:t>
            </a:r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BA1F26A4-8606-473E-88D8-E74BF7EFF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157" y="1066800"/>
            <a:ext cx="7235686" cy="4351338"/>
          </a:xfrm>
        </p:spPr>
      </p:pic>
    </p:spTree>
    <p:extLst>
      <p:ext uri="{BB962C8B-B14F-4D97-AF65-F5344CB8AC3E}">
        <p14:creationId xmlns:p14="http://schemas.microsoft.com/office/powerpoint/2010/main" val="186441529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E4B00257-6BFE-4951-AB9B-6C456D332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737" y="1066800"/>
            <a:ext cx="8010526" cy="435133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Observation #2: Most Bytes are in Large Files</a:t>
            </a:r>
          </a:p>
        </p:txBody>
      </p:sp>
    </p:spTree>
    <p:extLst>
      <p:ext uri="{BB962C8B-B14F-4D97-AF65-F5344CB8AC3E}">
        <p14:creationId xmlns:p14="http://schemas.microsoft.com/office/powerpoint/2010/main" val="67299982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105918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Multilevel Indexed Files (Original 4.1 BSD)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49923"/>
            <a:ext cx="104394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Sample file in multilevel indexed format: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10 direct </a:t>
            </a:r>
            <a:r>
              <a:rPr lang="en-US" altLang="ko-KR" dirty="0" err="1">
                <a:ea typeface="굴림" panose="020B0600000101010101" pitchFamily="34" charset="-127"/>
              </a:rPr>
              <a:t>ptrs</a:t>
            </a:r>
            <a:r>
              <a:rPr lang="en-US" altLang="ko-KR" dirty="0">
                <a:ea typeface="굴림" panose="020B0600000101010101" pitchFamily="34" charset="-127"/>
              </a:rPr>
              <a:t>, 1K blocks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How many accesses for block #23?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(assume file header accessed on open)?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Two: One for indirect block, one for data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How about block #5?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One: One for data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Block #340?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Three: double indirect block,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indirect block, and data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UNIX 4.1 Pros and cons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Pros: 	Simple (more or less)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	Files can easily expand (up to a point)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	Small files particularly cheap and easy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Cons:	Lots of seeks</a:t>
            </a:r>
            <a:b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	Very large files must read many indirect block </a:t>
            </a:r>
            <a:b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	(Four I/</a:t>
            </a:r>
            <a:r>
              <a:rPr lang="en-US" altLang="ko-KR" dirty="0" err="1">
                <a:solidFill>
                  <a:schemeClr val="hlink"/>
                </a:solidFill>
                <a:ea typeface="굴림" panose="020B0600000101010101" pitchFamily="34" charset="-127"/>
              </a:rPr>
              <a:t>Os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 per block!)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1541463" algn="l"/>
              </a:tabLst>
            </a:pPr>
            <a:endParaRPr lang="en-US" altLang="ko-KR" dirty="0">
              <a:solidFill>
                <a:schemeClr val="hlink"/>
              </a:solidFill>
              <a:ea typeface="굴림" panose="020B0600000101010101" pitchFamily="34" charset="-127"/>
            </a:endParaRPr>
          </a:p>
        </p:txBody>
      </p:sp>
      <p:pic>
        <p:nvPicPr>
          <p:cNvPr id="979972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6" t="948" r="4706" b="948"/>
          <a:stretch>
            <a:fillRect/>
          </a:stretch>
        </p:blipFill>
        <p:spPr bwMode="auto">
          <a:xfrm>
            <a:off x="7467600" y="838200"/>
            <a:ext cx="4114800" cy="33337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682067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11887200" cy="533400"/>
          </a:xfrm>
        </p:spPr>
        <p:txBody>
          <a:bodyPr/>
          <a:lstStyle/>
          <a:p>
            <a:r>
              <a:rPr lang="en-US" altLang="ko-KR" dirty="0"/>
              <a:t>Recall: Fast File System (BSD 4.2, 1984)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10972800" cy="586740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Same </a:t>
            </a:r>
            <a:r>
              <a:rPr lang="en-US" altLang="ko-KR" dirty="0" err="1"/>
              <a:t>inode</a:t>
            </a:r>
            <a:r>
              <a:rPr lang="en-US" altLang="ko-KR" dirty="0"/>
              <a:t> structure as in BSD 4.1</a:t>
            </a:r>
          </a:p>
          <a:p>
            <a:pPr lvl="1"/>
            <a:r>
              <a:rPr lang="en-US" altLang="ko-KR" dirty="0"/>
              <a:t>same file header and triply indirect blocks like we just studied</a:t>
            </a:r>
          </a:p>
          <a:p>
            <a:pPr lvl="1"/>
            <a:r>
              <a:rPr lang="en-US" altLang="ko-KR" dirty="0"/>
              <a:t>Some changes to block sizes from 1024 </a:t>
            </a:r>
            <a:r>
              <a:rPr lang="en-US" altLang="ko-KR" dirty="0">
                <a:sym typeface="Symbol" panose="05050102010706020507" pitchFamily="18" charset="2"/>
              </a:rPr>
              <a:t></a:t>
            </a:r>
            <a:r>
              <a:rPr lang="en-US" altLang="ko-KR" dirty="0"/>
              <a:t> 4096 bytes for performance</a:t>
            </a:r>
          </a:p>
          <a:p>
            <a:r>
              <a:rPr lang="en-US" altLang="ko-KR" dirty="0"/>
              <a:t>Paper on FFS: “A Fast File System for UNIX”</a:t>
            </a:r>
          </a:p>
          <a:p>
            <a:pPr lvl="1"/>
            <a:r>
              <a:rPr lang="en-US" altLang="ko-KR" dirty="0"/>
              <a:t>Marshall </a:t>
            </a:r>
            <a:r>
              <a:rPr lang="en-US" altLang="ko-KR" dirty="0" err="1"/>
              <a:t>McKusick</a:t>
            </a:r>
            <a:r>
              <a:rPr lang="en-US" altLang="ko-KR" dirty="0"/>
              <a:t>, William Joy, Samuel </a:t>
            </a:r>
            <a:r>
              <a:rPr lang="en-US" altLang="ko-KR" dirty="0" err="1"/>
              <a:t>Leffler</a:t>
            </a:r>
            <a:r>
              <a:rPr lang="en-US" altLang="ko-KR" dirty="0"/>
              <a:t> and Robert </a:t>
            </a:r>
            <a:r>
              <a:rPr lang="en-US" altLang="ko-KR" dirty="0" err="1"/>
              <a:t>Fabry</a:t>
            </a:r>
            <a:endParaRPr lang="en-US" altLang="ko-KR" dirty="0"/>
          </a:p>
          <a:p>
            <a:pPr lvl="1"/>
            <a:r>
              <a:rPr lang="en-US" altLang="ko-KR" dirty="0"/>
              <a:t>Off the “resources” page of course website – Take a look!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Optimization for Performance and Reliability:</a:t>
            </a:r>
          </a:p>
          <a:p>
            <a:pPr lvl="1"/>
            <a:r>
              <a:rPr lang="en-US" altLang="ko-KR" dirty="0"/>
              <a:t>Distribute </a:t>
            </a:r>
            <a:r>
              <a:rPr lang="en-US" altLang="ko-KR" dirty="0" err="1"/>
              <a:t>inodes</a:t>
            </a:r>
            <a:r>
              <a:rPr lang="en-US" altLang="ko-KR" dirty="0"/>
              <a:t> among different tracks to be closer to data</a:t>
            </a:r>
          </a:p>
          <a:p>
            <a:pPr lvl="1"/>
            <a:r>
              <a:rPr lang="en-US" altLang="ko-KR" dirty="0"/>
              <a:t>Uses bitmap allocation in place of </a:t>
            </a:r>
            <a:r>
              <a:rPr lang="en-US" altLang="ko-KR" dirty="0" err="1"/>
              <a:t>freelist</a:t>
            </a:r>
            <a:endParaRPr lang="en-US" altLang="ko-KR" dirty="0"/>
          </a:p>
          <a:p>
            <a:pPr lvl="1"/>
            <a:r>
              <a:rPr lang="en-US" altLang="ko-KR" dirty="0"/>
              <a:t>Attempt to allocate files contiguously</a:t>
            </a:r>
          </a:p>
          <a:p>
            <a:pPr lvl="1"/>
            <a:r>
              <a:rPr lang="en-US" altLang="ko-KR" dirty="0"/>
              <a:t>10% reserved disk space</a:t>
            </a:r>
          </a:p>
          <a:p>
            <a:pPr lvl="1"/>
            <a:r>
              <a:rPr lang="en-US" altLang="ko-KR" dirty="0"/>
              <a:t>Skip-sector positioning (mentioned later)</a:t>
            </a:r>
          </a:p>
          <a:p>
            <a:pPr marL="0" indent="0">
              <a:buNone/>
            </a:pP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222248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UNIX 4.2 BSD 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8763000" cy="5410200"/>
          </a:xfrm>
        </p:spPr>
        <p:txBody>
          <a:bodyPr>
            <a:normAutofit/>
          </a:bodyPr>
          <a:lstStyle/>
          <a:p>
            <a:r>
              <a:rPr lang="en-US" sz="2800" dirty="0"/>
              <a:t>Pros</a:t>
            </a:r>
          </a:p>
          <a:p>
            <a:pPr lvl="1"/>
            <a:r>
              <a:rPr lang="en-US" sz="2400" dirty="0"/>
              <a:t>Efficient storage for both small and large files</a:t>
            </a:r>
          </a:p>
          <a:p>
            <a:pPr lvl="1"/>
            <a:r>
              <a:rPr lang="en-US" sz="2400" dirty="0"/>
              <a:t>Locality for both small and large files</a:t>
            </a:r>
          </a:p>
          <a:p>
            <a:pPr lvl="1"/>
            <a:r>
              <a:rPr lang="en-US" sz="2400" dirty="0"/>
              <a:t>Locality for metadata and data</a:t>
            </a:r>
          </a:p>
          <a:p>
            <a:pPr lvl="1"/>
            <a:r>
              <a:rPr lang="en-US" sz="2400" dirty="0"/>
              <a:t>No defragmentation necessary!</a:t>
            </a:r>
          </a:p>
          <a:p>
            <a:pPr lvl="1"/>
            <a:endParaRPr lang="en-US" sz="2400" dirty="0"/>
          </a:p>
          <a:p>
            <a:r>
              <a:rPr lang="en-US" sz="2800" dirty="0"/>
              <a:t>Cons</a:t>
            </a:r>
          </a:p>
          <a:p>
            <a:pPr lvl="1"/>
            <a:r>
              <a:rPr lang="en-US" sz="2400" dirty="0"/>
              <a:t>Inefficient for tiny files (a 1-byte file requires both an </a:t>
            </a:r>
            <a:r>
              <a:rPr lang="en-US" sz="2400" dirty="0" err="1"/>
              <a:t>inode</a:t>
            </a:r>
            <a:r>
              <a:rPr lang="en-US" sz="2400" dirty="0"/>
              <a:t> and a data block)</a:t>
            </a:r>
          </a:p>
          <a:p>
            <a:pPr lvl="1"/>
            <a:r>
              <a:rPr lang="en-US" sz="2400" dirty="0"/>
              <a:t>Inefficient encoding when file is mostly contiguous on disk</a:t>
            </a:r>
          </a:p>
          <a:p>
            <a:pPr lvl="1"/>
            <a:r>
              <a:rPr lang="en-US" sz="2400" dirty="0"/>
              <a:t>Need to reserve 10-20% of free space to prevent fragmentation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761374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77B51B-FBC2-D14C-BF58-CB967D3AC381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9968484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10566400" cy="5105400"/>
          </a:xfrm>
        </p:spPr>
        <p:txBody>
          <a:bodyPr/>
          <a:lstStyle/>
          <a:p>
            <a:r>
              <a:rPr lang="en-US" dirty="0"/>
              <a:t>Make sure to fill out post midterm survey </a:t>
            </a:r>
          </a:p>
          <a:p>
            <a:pPr lvl="1"/>
            <a:r>
              <a:rPr lang="en-US" dirty="0"/>
              <a:t>Let us know how we are doing or what we could improve</a:t>
            </a:r>
          </a:p>
          <a:p>
            <a:r>
              <a:rPr lang="en-US" dirty="0"/>
              <a:t>If you have any group issues going on, make sure you:</a:t>
            </a:r>
          </a:p>
          <a:p>
            <a:pPr lvl="1"/>
            <a:r>
              <a:rPr lang="en-US" dirty="0"/>
              <a:t>Make sure that your TA understands what is happing</a:t>
            </a:r>
          </a:p>
          <a:p>
            <a:pPr lvl="1"/>
            <a:r>
              <a:rPr lang="en-US" dirty="0"/>
              <a:t>Make sure that you reflect these issues on your group evaluations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461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270000" y="152400"/>
            <a:ext cx="95504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latin typeface="Gill Sans" panose="020B0502020104020203" pitchFamily="34" charset="-79"/>
                <a:ea typeface="ＭＳ Ｐゴシック" charset="-128"/>
                <a:cs typeface="Gill Sans" panose="020B0502020104020203" pitchFamily="34" charset="-79"/>
              </a:rPr>
              <a:t>Recall: CS 162 Collaboration Policy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11430000" cy="61722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>
                <a:ea typeface="ＭＳ Ｐゴシック" charset="0"/>
              </a:rPr>
              <a:t>	Explaining a concept to someone in another group</a:t>
            </a:r>
          </a:p>
          <a:p>
            <a:pPr marL="0" indent="0">
              <a:buNone/>
              <a:defRPr/>
            </a:pPr>
            <a:r>
              <a:rPr lang="en-US" dirty="0">
                <a:ea typeface="ＭＳ Ｐゴシック" charset="0"/>
              </a:rPr>
              <a:t>	Discussing algorithms/testing strategies with other groups</a:t>
            </a:r>
          </a:p>
          <a:p>
            <a:pPr marL="0" indent="0">
              <a:buNone/>
              <a:defRPr/>
            </a:pPr>
            <a:r>
              <a:rPr lang="en-US" dirty="0">
                <a:ea typeface="ＭＳ Ｐゴシック" charset="0"/>
              </a:rPr>
              <a:t>	Discussing debugging approaches with other groups</a:t>
            </a:r>
          </a:p>
          <a:p>
            <a:pPr marL="0" indent="0">
              <a:buNone/>
              <a:defRPr/>
            </a:pPr>
            <a:r>
              <a:rPr lang="en-US" dirty="0">
                <a:ea typeface="ＭＳ Ｐゴシック" charset="0"/>
              </a:rPr>
              <a:t>	Searching online for generic algorithms (e.g., hash table) </a:t>
            </a:r>
          </a:p>
          <a:p>
            <a:pPr marL="0" indent="0">
              <a:buNone/>
              <a:defRPr/>
            </a:pPr>
            <a:endParaRPr lang="en-US" sz="1600" dirty="0"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	Sharing OR verbally discussing code/test cases with another group </a:t>
            </a:r>
            <a:br>
              <a:rPr lang="en-US" dirty="0">
                <a:solidFill>
                  <a:srgbClr val="FF0000"/>
                </a:solidFill>
                <a:ea typeface="ＭＳ Ｐゴシック" charset="0"/>
              </a:rPr>
            </a:b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		(or a teammate for HW)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	Copying OR reading another group’s code or test cases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	Copying OR reading online code or test cases from prior years</a:t>
            </a:r>
            <a:endParaRPr lang="en-US" dirty="0"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	Helping someone in another group to debug their code</a:t>
            </a:r>
          </a:p>
          <a:p>
            <a:pPr marL="0" indent="0">
              <a:buNone/>
              <a:defRPr/>
            </a:pPr>
            <a:endParaRPr lang="en-US" sz="1100" dirty="0">
              <a:ea typeface="ＭＳ Ｐゴシック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ea typeface="ＭＳ Ｐゴシック" charset="0"/>
              </a:rPr>
              <a:t>We compare all project submissions against prior year submissions and </a:t>
            </a:r>
            <a:br>
              <a:rPr lang="en-US" sz="2200" dirty="0">
                <a:ea typeface="ＭＳ Ｐゴシック" charset="0"/>
              </a:rPr>
            </a:br>
            <a:r>
              <a:rPr lang="en-US" sz="2200" dirty="0">
                <a:ea typeface="ＭＳ Ｐゴシック" charset="0"/>
              </a:rPr>
              <a:t>online solutions and will take actions (described on the course overview </a:t>
            </a:r>
            <a:br>
              <a:rPr lang="en-US" sz="2200" dirty="0">
                <a:ea typeface="ＭＳ Ｐゴシック" charset="0"/>
              </a:rPr>
            </a:br>
            <a:r>
              <a:rPr lang="en-US" sz="2200" dirty="0">
                <a:ea typeface="ＭＳ Ｐゴシック" charset="0"/>
              </a:rPr>
              <a:t>page) against offenders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ea typeface="ＭＳ Ｐゴシック" charset="0"/>
              </a:rPr>
              <a:t>Don’t put a friend in a bad position by asking for help that they shouldn’t give!</a:t>
            </a:r>
          </a:p>
          <a:p>
            <a:pPr marL="0" indent="0">
              <a:buNone/>
              <a:defRPr/>
            </a:pPr>
            <a:endParaRPr lang="en-US" sz="1400" dirty="0">
              <a:ea typeface="ＭＳ Ｐゴシック" charset="0"/>
            </a:endParaRPr>
          </a:p>
          <a:p>
            <a:pPr marL="0" indent="0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50179" name="Picture 3" descr="red x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3541713"/>
            <a:ext cx="649288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4" descr="green check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524000"/>
            <a:ext cx="9398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6719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0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0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77B51B-FBC2-D14C-BF58-CB967D3AC381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99841457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38188"/>
            <a:ext cx="51816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Linux Example: Ext2/3 Disk Layout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324600" y="738188"/>
            <a:ext cx="5334000" cy="6043612"/>
          </a:xfrm>
        </p:spPr>
        <p:txBody>
          <a:bodyPr>
            <a:noAutofit/>
          </a:bodyPr>
          <a:lstStyle/>
          <a:p>
            <a:r>
              <a:rPr lang="en-US" altLang="zh-TW" sz="2200" dirty="0">
                <a:ea typeface="新細明體" panose="02020500000000000000" pitchFamily="18" charset="-120"/>
              </a:rPr>
              <a:t>Disk divided into block groups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Provides locality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Each group has two block-sized bitmaps  (free blocks/</a:t>
            </a:r>
            <a:r>
              <a:rPr lang="en-US" altLang="zh-TW" sz="2000" dirty="0" err="1">
                <a:ea typeface="新細明體" panose="02020500000000000000" pitchFamily="18" charset="-120"/>
              </a:rPr>
              <a:t>inodes</a:t>
            </a:r>
            <a:r>
              <a:rPr lang="en-US" altLang="zh-TW" sz="2000" dirty="0">
                <a:ea typeface="新細明體" panose="02020500000000000000" pitchFamily="18" charset="-120"/>
              </a:rPr>
              <a:t>)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Block sizes settable at format time: 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1K, 2K, 4K, 8K…</a:t>
            </a:r>
          </a:p>
          <a:p>
            <a:r>
              <a:rPr lang="en-US" altLang="zh-TW" sz="2200" dirty="0">
                <a:ea typeface="新細明體" panose="02020500000000000000" pitchFamily="18" charset="-120"/>
              </a:rPr>
              <a:t>Actual </a:t>
            </a:r>
            <a:r>
              <a:rPr lang="en-US" altLang="zh-TW" sz="2200" dirty="0" err="1">
                <a:ea typeface="新細明體" panose="02020500000000000000" pitchFamily="18" charset="-120"/>
              </a:rPr>
              <a:t>inode</a:t>
            </a:r>
            <a:r>
              <a:rPr lang="en-US" altLang="zh-TW" sz="2200" dirty="0">
                <a:ea typeface="新細明體" panose="02020500000000000000" pitchFamily="18" charset="-120"/>
              </a:rPr>
              <a:t> structure similar to 4.2 BSD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With 12 direct pointers instead of 10</a:t>
            </a:r>
          </a:p>
          <a:p>
            <a:r>
              <a:rPr lang="en-US" altLang="ko-KR" sz="2200" dirty="0">
                <a:ea typeface="굴림" panose="020B0600000101010101" pitchFamily="34" charset="-127"/>
              </a:rPr>
              <a:t>Ext3: Ext2 with Journaling</a:t>
            </a:r>
          </a:p>
          <a:p>
            <a:pPr lvl="1"/>
            <a:r>
              <a:rPr lang="en-US" altLang="ko-KR" sz="2000" dirty="0">
                <a:ea typeface="굴림" panose="020B0600000101010101" pitchFamily="34" charset="-127"/>
              </a:rPr>
              <a:t>Several degrees of protection with comparable overhead</a:t>
            </a:r>
          </a:p>
          <a:p>
            <a:pPr lvl="1"/>
            <a:r>
              <a:rPr lang="en-US" altLang="ko-KR" sz="2000" dirty="0">
                <a:ea typeface="굴림" panose="020B0600000101010101" pitchFamily="34" charset="-127"/>
              </a:rPr>
              <a:t>We will talk about Journaling later</a:t>
            </a:r>
          </a:p>
          <a:p>
            <a:pPr lvl="1"/>
            <a:endParaRPr lang="en-US" altLang="ko-KR" sz="2000" dirty="0">
              <a:ea typeface="굴림" panose="020B0600000101010101" pitchFamily="34" charset="-127"/>
            </a:endParaRPr>
          </a:p>
        </p:txBody>
      </p:sp>
      <p:sp>
        <p:nvSpPr>
          <p:cNvPr id="7173" name="Text Box 7"/>
          <p:cNvSpPr txBox="1">
            <a:spLocks noChangeArrowheads="1"/>
          </p:cNvSpPr>
          <p:nvPr/>
        </p:nvSpPr>
        <p:spPr bwMode="auto">
          <a:xfrm>
            <a:off x="228601" y="5715001"/>
            <a:ext cx="7315199" cy="422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30000"/>
              </a:spcBef>
            </a:pP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Example: create a </a:t>
            </a: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file1.dat</a:t>
            </a: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under </a:t>
            </a: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/dir1/</a:t>
            </a: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rPr>
              <a:t> </a:t>
            </a: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in Ext3</a:t>
            </a:r>
            <a:endParaRPr lang="en-US" altLang="en-US" sz="2400" b="0" dirty="0">
              <a:solidFill>
                <a:schemeClr val="accent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5140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25FE-65DE-49A1-9370-FE5D4684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Recall: I/O and Storage Layers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279F43-4ECD-42C1-A69B-8048DD400AB9}"/>
              </a:ext>
            </a:extLst>
          </p:cNvPr>
          <p:cNvSpPr txBox="1"/>
          <p:nvPr/>
        </p:nvSpPr>
        <p:spPr>
          <a:xfrm>
            <a:off x="2494579" y="1796971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High Level I/O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07F4B25-481D-4305-9AD3-FDDE7CCB42F9}"/>
              </a:ext>
            </a:extLst>
          </p:cNvPr>
          <p:cNvSpPr/>
          <p:nvPr/>
        </p:nvSpPr>
        <p:spPr>
          <a:xfrm>
            <a:off x="2402001" y="1796970"/>
            <a:ext cx="1685048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642D22-9956-46E5-B343-7394EDD388D8}"/>
              </a:ext>
            </a:extLst>
          </p:cNvPr>
          <p:cNvSpPr txBox="1"/>
          <p:nvPr/>
        </p:nvSpPr>
        <p:spPr>
          <a:xfrm>
            <a:off x="2516051" y="2183849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Low Level I/O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C27D80-6CEF-4F17-A507-F1C3FD6736BB}"/>
              </a:ext>
            </a:extLst>
          </p:cNvPr>
          <p:cNvSpPr/>
          <p:nvPr/>
        </p:nvSpPr>
        <p:spPr>
          <a:xfrm>
            <a:off x="2556309" y="2261409"/>
            <a:ext cx="1376433" cy="2617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8A51D6-6FBD-42AD-95DC-EBC1E0B853B9}"/>
              </a:ext>
            </a:extLst>
          </p:cNvPr>
          <p:cNvSpPr txBox="1"/>
          <p:nvPr/>
        </p:nvSpPr>
        <p:spPr>
          <a:xfrm>
            <a:off x="2839467" y="2537894"/>
            <a:ext cx="854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err="1">
                <a:latin typeface="Gill Sans Light"/>
              </a:rPr>
              <a:t>Syscall</a:t>
            </a:r>
            <a:endParaRPr lang="en-US" sz="2000" b="0" dirty="0">
              <a:latin typeface="Gill Sans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849ADB-D868-4857-BD9B-F22463E0D9EA}"/>
              </a:ext>
            </a:extLst>
          </p:cNvPr>
          <p:cNvSpPr/>
          <p:nvPr/>
        </p:nvSpPr>
        <p:spPr>
          <a:xfrm>
            <a:off x="2910077" y="2530149"/>
            <a:ext cx="695666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60CAF0-B19C-400D-A02F-06FAA45F3E62}"/>
              </a:ext>
            </a:extLst>
          </p:cNvPr>
          <p:cNvSpPr txBox="1"/>
          <p:nvPr/>
        </p:nvSpPr>
        <p:spPr>
          <a:xfrm>
            <a:off x="2623972" y="3059668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File System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1369394-D956-4C15-BEB9-C1AAC24B2E34}"/>
              </a:ext>
            </a:extLst>
          </p:cNvPr>
          <p:cNvSpPr/>
          <p:nvPr/>
        </p:nvSpPr>
        <p:spPr>
          <a:xfrm>
            <a:off x="2603298" y="2906456"/>
            <a:ext cx="1282454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E6B799-E83B-4316-96A7-BCE2ABB96BA0}"/>
              </a:ext>
            </a:extLst>
          </p:cNvPr>
          <p:cNvSpPr txBox="1"/>
          <p:nvPr/>
        </p:nvSpPr>
        <p:spPr>
          <a:xfrm>
            <a:off x="2714357" y="352693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I/O Driver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FBF8D8F-FED8-4073-8D05-16EBEC765DE9}"/>
              </a:ext>
            </a:extLst>
          </p:cNvPr>
          <p:cNvSpPr/>
          <p:nvPr/>
        </p:nvSpPr>
        <p:spPr>
          <a:xfrm>
            <a:off x="2402001" y="3553301"/>
            <a:ext cx="168504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73810F6-703E-417A-A828-2A4DE936F782}"/>
              </a:ext>
            </a:extLst>
          </p:cNvPr>
          <p:cNvCxnSpPr/>
          <p:nvPr/>
        </p:nvCxnSpPr>
        <p:spPr>
          <a:xfrm>
            <a:off x="3016694" y="4089116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78B0D6-35C8-4617-A382-9B9E9B3DB541}"/>
              </a:ext>
            </a:extLst>
          </p:cNvPr>
          <p:cNvCxnSpPr/>
          <p:nvPr/>
        </p:nvCxnSpPr>
        <p:spPr>
          <a:xfrm>
            <a:off x="3169094" y="3910351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05DB80D-8A08-4677-8733-D3DE640BCBBC}"/>
              </a:ext>
            </a:extLst>
          </p:cNvPr>
          <p:cNvCxnSpPr/>
          <p:nvPr/>
        </p:nvCxnSpPr>
        <p:spPr>
          <a:xfrm>
            <a:off x="3617016" y="4089116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477048F-1F6D-4C27-8C5A-7D339B8FE64D}"/>
              </a:ext>
            </a:extLst>
          </p:cNvPr>
          <p:cNvSpPr/>
          <p:nvPr/>
        </p:nvSpPr>
        <p:spPr>
          <a:xfrm>
            <a:off x="3493695" y="4267881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D3E5F83-E4BD-4A3A-B317-E68A5ECC3734}"/>
              </a:ext>
            </a:extLst>
          </p:cNvPr>
          <p:cNvSpPr/>
          <p:nvPr/>
        </p:nvSpPr>
        <p:spPr>
          <a:xfrm>
            <a:off x="3874594" y="4267881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BFBF192-0CCD-4261-96E6-D997A6C65C55}"/>
              </a:ext>
            </a:extLst>
          </p:cNvPr>
          <p:cNvCxnSpPr>
            <a:stCxn id="50" idx="3"/>
            <a:endCxn id="51" idx="2"/>
          </p:cNvCxnSpPr>
          <p:nvPr/>
        </p:nvCxnSpPr>
        <p:spPr>
          <a:xfrm>
            <a:off x="3736304" y="4365424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3AFC0C7-CF30-414D-BCEC-6FA71D813809}"/>
              </a:ext>
            </a:extLst>
          </p:cNvPr>
          <p:cNvSpPr/>
          <p:nvPr/>
        </p:nvSpPr>
        <p:spPr>
          <a:xfrm>
            <a:off x="2718163" y="4072796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FB6A30F-4ADF-407C-88EB-BB4F9189EB7C}"/>
              </a:ext>
            </a:extLst>
          </p:cNvPr>
          <p:cNvCxnSpPr/>
          <p:nvPr/>
        </p:nvCxnSpPr>
        <p:spPr>
          <a:xfrm>
            <a:off x="2824799" y="3894031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6915486-EF93-4D27-87F4-475AFC09E8FC}"/>
              </a:ext>
            </a:extLst>
          </p:cNvPr>
          <p:cNvSpPr txBox="1"/>
          <p:nvPr/>
        </p:nvSpPr>
        <p:spPr>
          <a:xfrm>
            <a:off x="2208274" y="1190832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 Light"/>
              </a:rPr>
              <a:t>Application / Service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050D77-6FC7-40E2-9066-21710653F497}"/>
              </a:ext>
            </a:extLst>
          </p:cNvPr>
          <p:cNvSpPr txBox="1"/>
          <p:nvPr/>
        </p:nvSpPr>
        <p:spPr>
          <a:xfrm>
            <a:off x="4637601" y="168582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Gill Sans Light"/>
              </a:rPr>
              <a:t>Streams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715E189-2EB2-4E67-B7D8-B1BB0DB1621E}"/>
              </a:ext>
            </a:extLst>
          </p:cNvPr>
          <p:cNvSpPr txBox="1"/>
          <p:nvPr/>
        </p:nvSpPr>
        <p:spPr>
          <a:xfrm>
            <a:off x="4637601" y="2132705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Gill Sans Light"/>
              </a:rPr>
              <a:t>File Descriptors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CEBA4A-1E12-4838-8630-140BBA79DE20}"/>
              </a:ext>
            </a:extLst>
          </p:cNvPr>
          <p:cNvSpPr txBox="1"/>
          <p:nvPr/>
        </p:nvSpPr>
        <p:spPr>
          <a:xfrm>
            <a:off x="4637601" y="2441558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Gill Sans Light"/>
              </a:rPr>
              <a:t>open(), read(), write(), close(), …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911332-70A9-4285-AD22-2A8BB5E07C56}"/>
              </a:ext>
            </a:extLst>
          </p:cNvPr>
          <p:cNvSpPr txBox="1"/>
          <p:nvPr/>
        </p:nvSpPr>
        <p:spPr>
          <a:xfrm>
            <a:off x="4637601" y="310892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Gill Sans Light"/>
              </a:rPr>
              <a:t>Files/Directories/Indexes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570497-B785-42C7-894D-A94155FD68BC}"/>
              </a:ext>
            </a:extLst>
          </p:cNvPr>
          <p:cNvSpPr txBox="1"/>
          <p:nvPr/>
        </p:nvSpPr>
        <p:spPr>
          <a:xfrm>
            <a:off x="4637601" y="3554571"/>
            <a:ext cx="3386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Gill Sans Light"/>
              </a:rPr>
              <a:t>Commands and Data Transfers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8A7D03-29DB-49B8-AEC9-5E83FCCABC2B}"/>
              </a:ext>
            </a:extLst>
          </p:cNvPr>
          <p:cNvSpPr txBox="1"/>
          <p:nvPr/>
        </p:nvSpPr>
        <p:spPr>
          <a:xfrm>
            <a:off x="4676115" y="4093634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Gill Sans Light"/>
              </a:rPr>
              <a:t>Disks, Flash, Controllers, DMA</a:t>
            </a:r>
          </a:p>
        </p:txBody>
      </p:sp>
      <p:pic>
        <p:nvPicPr>
          <p:cNvPr id="62" name="Picture 61" descr="imgres.jpg">
            <a:extLst>
              <a:ext uri="{FF2B5EF4-FFF2-40B4-BE49-F238E27FC236}">
                <a16:creationId xmlns:a16="http://schemas.microsoft.com/office/drawing/2014/main" id="{EE276A6E-8C4A-4669-B475-509D13FA83A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593" y="4600559"/>
            <a:ext cx="903312" cy="736435"/>
          </a:xfrm>
          <a:prstGeom prst="rect">
            <a:avLst/>
          </a:prstGeom>
        </p:spPr>
      </p:pic>
      <p:pic>
        <p:nvPicPr>
          <p:cNvPr id="63" name="Picture 62" descr="imgres.jpg">
            <a:extLst>
              <a:ext uri="{FF2B5EF4-FFF2-40B4-BE49-F238E27FC236}">
                <a16:creationId xmlns:a16="http://schemas.microsoft.com/office/drawing/2014/main" id="{EC10626C-A864-4D63-A0F3-EAE2B4DB6DE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057" y="4600559"/>
            <a:ext cx="1757619" cy="1206336"/>
          </a:xfrm>
          <a:prstGeom prst="rect">
            <a:avLst/>
          </a:prstGeom>
        </p:spPr>
      </p:pic>
      <p:pic>
        <p:nvPicPr>
          <p:cNvPr id="64" name="Picture 63" descr="images.jpg">
            <a:extLst>
              <a:ext uri="{FF2B5EF4-FFF2-40B4-BE49-F238E27FC236}">
                <a16:creationId xmlns:a16="http://schemas.microsoft.com/office/drawing/2014/main" id="{AFABA44E-5B19-421F-ADED-445A0AF5A08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103" y="4973091"/>
            <a:ext cx="942084" cy="727806"/>
          </a:xfrm>
          <a:prstGeom prst="rect">
            <a:avLst/>
          </a:prstGeom>
        </p:spPr>
      </p:pic>
      <p:pic>
        <p:nvPicPr>
          <p:cNvPr id="65" name="Picture 64" descr="images.jpg">
            <a:extLst>
              <a:ext uri="{FF2B5EF4-FFF2-40B4-BE49-F238E27FC236}">
                <a16:creationId xmlns:a16="http://schemas.microsoft.com/office/drawing/2014/main" id="{90CD4FCF-9943-4E7F-AE62-51E05C1CE976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009" y="5267399"/>
            <a:ext cx="1388686" cy="672780"/>
          </a:xfrm>
          <a:prstGeom prst="rect">
            <a:avLst/>
          </a:prstGeom>
        </p:spPr>
      </p:pic>
      <p:pic>
        <p:nvPicPr>
          <p:cNvPr id="66" name="Picture 65" descr="imgres.jpg">
            <a:extLst>
              <a:ext uri="{FF2B5EF4-FFF2-40B4-BE49-F238E27FC236}">
                <a16:creationId xmlns:a16="http://schemas.microsoft.com/office/drawing/2014/main" id="{453D04BD-1A35-4317-9AD0-311CE9B541A2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480" y="4814068"/>
            <a:ext cx="886829" cy="886829"/>
          </a:xfrm>
          <a:prstGeom prst="rect">
            <a:avLst/>
          </a:prstGeom>
        </p:spPr>
      </p:pic>
      <p:pic>
        <p:nvPicPr>
          <p:cNvPr id="67" name="Picture 66" descr="imgres.jpg">
            <a:extLst>
              <a:ext uri="{FF2B5EF4-FFF2-40B4-BE49-F238E27FC236}">
                <a16:creationId xmlns:a16="http://schemas.microsoft.com/office/drawing/2014/main" id="{531F2D7F-0245-4125-8BC7-5124B980EE8A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81" y="4813750"/>
            <a:ext cx="1265440" cy="907297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E2BFC5F0-8971-4BF3-8E1E-6CF6F8D96B05}"/>
              </a:ext>
            </a:extLst>
          </p:cNvPr>
          <p:cNvSpPr/>
          <p:nvPr/>
        </p:nvSpPr>
        <p:spPr>
          <a:xfrm>
            <a:off x="381000" y="1612304"/>
            <a:ext cx="8080744" cy="140887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9F507C-8DD3-4B78-A350-DA5C57166A1A}"/>
              </a:ext>
            </a:extLst>
          </p:cNvPr>
          <p:cNvSpPr txBox="1"/>
          <p:nvPr/>
        </p:nvSpPr>
        <p:spPr>
          <a:xfrm>
            <a:off x="8534400" y="213360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chemeClr val="accent1"/>
                </a:solidFill>
                <a:latin typeface="Gill Sans Light"/>
              </a:rPr>
              <a:t>What we covered in Lecture 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E87EEF-8AE6-421A-81BA-A82E715CD3B9}"/>
              </a:ext>
            </a:extLst>
          </p:cNvPr>
          <p:cNvSpPr txBox="1"/>
          <p:nvPr/>
        </p:nvSpPr>
        <p:spPr>
          <a:xfrm>
            <a:off x="4634633" y="2670969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Gill Sans Light"/>
              </a:rPr>
              <a:t>Open File Descriptions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5559234-6EE3-4E09-92EF-5451DDF345EE}"/>
              </a:ext>
            </a:extLst>
          </p:cNvPr>
          <p:cNvSpPr txBox="1"/>
          <p:nvPr/>
        </p:nvSpPr>
        <p:spPr>
          <a:xfrm>
            <a:off x="8534400" y="388620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chemeClr val="accent1"/>
                </a:solidFill>
                <a:latin typeface="Gill Sans Light"/>
              </a:rPr>
              <a:t>What we previously covered…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81D9EA3-1363-4790-A899-54677961FB38}"/>
              </a:ext>
            </a:extLst>
          </p:cNvPr>
          <p:cNvSpPr/>
          <p:nvPr/>
        </p:nvSpPr>
        <p:spPr>
          <a:xfrm>
            <a:off x="381000" y="3615323"/>
            <a:ext cx="8080744" cy="244866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6631D6-6DDB-4C37-8AC1-39AF11B38BF8}"/>
              </a:ext>
            </a:extLst>
          </p:cNvPr>
          <p:cNvSpPr/>
          <p:nvPr/>
        </p:nvSpPr>
        <p:spPr>
          <a:xfrm>
            <a:off x="381000" y="3089598"/>
            <a:ext cx="8080744" cy="4576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7B9F40-317B-4577-8393-A917B1B60621}"/>
              </a:ext>
            </a:extLst>
          </p:cNvPr>
          <p:cNvSpPr txBox="1"/>
          <p:nvPr/>
        </p:nvSpPr>
        <p:spPr>
          <a:xfrm>
            <a:off x="8534400" y="3124996"/>
            <a:ext cx="3271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  <a:latin typeface="Gill Sans Light"/>
              </a:rPr>
              <a:t>What we are covering…</a:t>
            </a:r>
          </a:p>
        </p:txBody>
      </p:sp>
    </p:spTree>
    <p:extLst>
      <p:ext uri="{BB962C8B-B14F-4D97-AF65-F5344CB8AC3E}">
        <p14:creationId xmlns:p14="http://schemas.microsoft.com/office/powerpoint/2010/main" val="4738758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/>
      <p:bldP spid="71" grpId="0"/>
      <p:bldP spid="72" grpId="0" animBg="1"/>
      <p:bldP spid="6" grpId="0" animBg="1"/>
      <p:bldP spid="7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1DEEF-3B65-42E5-B80D-765F7471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Directory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5DCAC-3DF4-487B-B5B8-5C9891D47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74" y="868893"/>
            <a:ext cx="8138256" cy="5110163"/>
          </a:xfrm>
        </p:spPr>
        <p:txBody>
          <a:bodyPr>
            <a:normAutofit/>
          </a:bodyPr>
          <a:lstStyle/>
          <a:p>
            <a:r>
              <a:rPr lang="en-US" dirty="0"/>
              <a:t>Directories are specialized files</a:t>
            </a:r>
          </a:p>
          <a:p>
            <a:pPr lvl="1"/>
            <a:r>
              <a:rPr lang="en-US" dirty="0"/>
              <a:t>Contents: </a:t>
            </a:r>
            <a:r>
              <a:rPr lang="en-US" b="1" dirty="0"/>
              <a:t>List of pairs  &lt;file name, file number&gt;</a:t>
            </a:r>
            <a:endParaRPr lang="en-US" dirty="0"/>
          </a:p>
          <a:p>
            <a:r>
              <a:rPr lang="en-US" dirty="0"/>
              <a:t>System calls to access directories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open</a:t>
            </a:r>
            <a:r>
              <a:rPr lang="en-US" dirty="0"/>
              <a:t> /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creat</a:t>
            </a:r>
            <a:r>
              <a:rPr lang="en-US" dirty="0"/>
              <a:t> traverse the structure</a:t>
            </a:r>
          </a:p>
          <a:p>
            <a:pPr lvl="1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mkdir</a:t>
            </a:r>
            <a:r>
              <a:rPr lang="en-US" dirty="0"/>
              <a:t> 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rmdir</a:t>
            </a:r>
            <a:r>
              <a:rPr lang="en-US" dirty="0"/>
              <a:t> add/remove entries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link</a:t>
            </a:r>
            <a:r>
              <a:rPr lang="en-US" dirty="0"/>
              <a:t> / </a:t>
            </a:r>
            <a:r>
              <a:rPr lang="en-US" dirty="0">
                <a:latin typeface="Consolas" panose="020B0609020204030204" pitchFamily="49" charset="0"/>
              </a:rPr>
              <a:t>unlink</a:t>
            </a:r>
            <a:r>
              <a:rPr lang="en-US" dirty="0"/>
              <a:t> (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rm</a:t>
            </a:r>
            <a:r>
              <a:rPr lang="en-US" dirty="0"/>
              <a:t>)</a:t>
            </a:r>
          </a:p>
          <a:p>
            <a:r>
              <a:rPr lang="en-US" dirty="0" err="1"/>
              <a:t>libc</a:t>
            </a:r>
            <a:r>
              <a:rPr lang="en-US" dirty="0"/>
              <a:t> support</a:t>
            </a:r>
          </a:p>
          <a:p>
            <a:pPr lvl="1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DIR *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opendir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(const char *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dirname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1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struct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dirent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readdir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(DIR *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dirstream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1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readdir_r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(DIR *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dirstream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		struct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dirent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*entry, 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		struct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dirent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**result)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DC9782-3555-4B68-BA5B-E8E8321A2991}"/>
              </a:ext>
            </a:extLst>
          </p:cNvPr>
          <p:cNvSpPr/>
          <p:nvPr/>
        </p:nvSpPr>
        <p:spPr>
          <a:xfrm>
            <a:off x="10360629" y="3432531"/>
            <a:ext cx="832102" cy="6715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Snip Single Corner Rectangle 7">
            <a:extLst>
              <a:ext uri="{FF2B5EF4-FFF2-40B4-BE49-F238E27FC236}">
                <a16:creationId xmlns:a16="http://schemas.microsoft.com/office/drawing/2014/main" id="{1CA07F7A-D7C1-4265-8AF4-35DB9EA1FA32}"/>
              </a:ext>
            </a:extLst>
          </p:cNvPr>
          <p:cNvSpPr/>
          <p:nvPr/>
        </p:nvSpPr>
        <p:spPr>
          <a:xfrm>
            <a:off x="9389844" y="1242643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Snip Single Corner Rectangle 8">
            <a:extLst>
              <a:ext uri="{FF2B5EF4-FFF2-40B4-BE49-F238E27FC236}">
                <a16:creationId xmlns:a16="http://schemas.microsoft.com/office/drawing/2014/main" id="{4F6D8E6D-4A8E-4B29-B618-F1B961BF2D08}"/>
              </a:ext>
            </a:extLst>
          </p:cNvPr>
          <p:cNvSpPr/>
          <p:nvPr/>
        </p:nvSpPr>
        <p:spPr>
          <a:xfrm>
            <a:off x="9944576" y="2402391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2" name="Snip Single Corner Rectangle 9">
            <a:extLst>
              <a:ext uri="{FF2B5EF4-FFF2-40B4-BE49-F238E27FC236}">
                <a16:creationId xmlns:a16="http://schemas.microsoft.com/office/drawing/2014/main" id="{93159FFE-2193-4D64-B027-9CC9A793D61A}"/>
              </a:ext>
            </a:extLst>
          </p:cNvPr>
          <p:cNvSpPr/>
          <p:nvPr/>
        </p:nvSpPr>
        <p:spPr>
          <a:xfrm>
            <a:off x="8479678" y="2402391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AFEB65-AB18-43A2-A37E-4220E4E8C5B5}"/>
              </a:ext>
            </a:extLst>
          </p:cNvPr>
          <p:cNvSpPr txBox="1"/>
          <p:nvPr/>
        </p:nvSpPr>
        <p:spPr>
          <a:xfrm>
            <a:off x="9321946" y="83820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endParaRPr lang="en-US" sz="2000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61F5CB-A753-4464-B202-B9734A4D9F97}"/>
              </a:ext>
            </a:extLst>
          </p:cNvPr>
          <p:cNvSpPr txBox="1"/>
          <p:nvPr/>
        </p:nvSpPr>
        <p:spPr>
          <a:xfrm>
            <a:off x="10031502" y="2022336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/lib4.3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33A3AE-E24E-46D5-9DAC-51FB2D4648C3}"/>
              </a:ext>
            </a:extLst>
          </p:cNvPr>
          <p:cNvSpPr txBox="1"/>
          <p:nvPr/>
        </p:nvSpPr>
        <p:spPr>
          <a:xfrm>
            <a:off x="9434886" y="4146883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/lib4.3/foo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FE4B94-114F-4001-8F65-F9A2FDDCCEF3}"/>
              </a:ext>
            </a:extLst>
          </p:cNvPr>
          <p:cNvCxnSpPr/>
          <p:nvPr/>
        </p:nvCxnSpPr>
        <p:spPr>
          <a:xfrm>
            <a:off x="9473677" y="1374036"/>
            <a:ext cx="529295" cy="1028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284AE0-501F-4586-A84B-843A2B6D070C}"/>
              </a:ext>
            </a:extLst>
          </p:cNvPr>
          <p:cNvCxnSpPr/>
          <p:nvPr/>
        </p:nvCxnSpPr>
        <p:spPr>
          <a:xfrm>
            <a:off x="10360629" y="2738175"/>
            <a:ext cx="192655" cy="694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E2DF8E-7802-42D0-99E5-06A55E22EE6A}"/>
              </a:ext>
            </a:extLst>
          </p:cNvPr>
          <p:cNvCxnSpPr/>
          <p:nvPr/>
        </p:nvCxnSpPr>
        <p:spPr>
          <a:xfrm flipH="1">
            <a:off x="8718322" y="1672429"/>
            <a:ext cx="755355" cy="729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475A290-2D20-430E-8853-229B2C8A0F5D}"/>
              </a:ext>
            </a:extLst>
          </p:cNvPr>
          <p:cNvSpPr txBox="1"/>
          <p:nvPr/>
        </p:nvSpPr>
        <p:spPr>
          <a:xfrm>
            <a:off x="7639072" y="1809690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/lib</a:t>
            </a:r>
          </a:p>
        </p:txBody>
      </p:sp>
    </p:spTree>
    <p:extLst>
      <p:ext uri="{BB962C8B-B14F-4D97-AF65-F5344CB8AC3E}">
        <p14:creationId xmlns:p14="http://schemas.microsoft.com/office/powerpoint/2010/main" val="28111865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6315"/>
            <a:ext cx="6934200" cy="5105400"/>
          </a:xfrm>
        </p:spPr>
        <p:txBody>
          <a:bodyPr/>
          <a:lstStyle/>
          <a:p>
            <a:r>
              <a:rPr lang="en-US" dirty="0"/>
              <a:t>Hard link</a:t>
            </a:r>
          </a:p>
          <a:p>
            <a:pPr lvl="1"/>
            <a:r>
              <a:rPr lang="en-US" dirty="0"/>
              <a:t>Mapping from name to </a:t>
            </a:r>
            <a:r>
              <a:rPr lang="en-US" b="1" dirty="0"/>
              <a:t>file number </a:t>
            </a:r>
            <a:r>
              <a:rPr lang="en-US" dirty="0"/>
              <a:t>in the directory structure</a:t>
            </a:r>
          </a:p>
          <a:p>
            <a:pPr lvl="1"/>
            <a:r>
              <a:rPr lang="en-US" dirty="0"/>
              <a:t>First hard link to a file is made when file created</a:t>
            </a:r>
          </a:p>
          <a:p>
            <a:pPr lvl="1"/>
            <a:r>
              <a:rPr lang="en-US" dirty="0"/>
              <a:t>Create extra hard links to a file with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link()</a:t>
            </a:r>
            <a:r>
              <a:rPr lang="en-US" dirty="0"/>
              <a:t> system call</a:t>
            </a:r>
          </a:p>
          <a:p>
            <a:pPr lvl="1"/>
            <a:r>
              <a:rPr lang="en-US" dirty="0"/>
              <a:t>Remove links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unlink()</a:t>
            </a:r>
            <a:r>
              <a:rPr lang="en-US" dirty="0"/>
              <a:t> system call</a:t>
            </a:r>
          </a:p>
          <a:p>
            <a:r>
              <a:rPr lang="en-US" dirty="0"/>
              <a:t>When can file contents be deleted?</a:t>
            </a:r>
          </a:p>
          <a:p>
            <a:pPr lvl="1"/>
            <a:r>
              <a:rPr lang="en-US" dirty="0"/>
              <a:t>When there are no more hard links to the file</a:t>
            </a:r>
          </a:p>
          <a:p>
            <a:pPr lvl="1"/>
            <a:r>
              <a:rPr lang="en-US" dirty="0" err="1"/>
              <a:t>Inode</a:t>
            </a:r>
            <a:r>
              <a:rPr lang="en-US" dirty="0"/>
              <a:t> maintains </a:t>
            </a:r>
            <a:r>
              <a:rPr lang="en-US" b="1" dirty="0"/>
              <a:t>reference count </a:t>
            </a:r>
            <a:r>
              <a:rPr lang="en-US" dirty="0"/>
              <a:t>for this purpose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DC9782-3555-4B68-BA5B-E8E8321A2991}"/>
              </a:ext>
            </a:extLst>
          </p:cNvPr>
          <p:cNvSpPr/>
          <p:nvPr/>
        </p:nvSpPr>
        <p:spPr>
          <a:xfrm>
            <a:off x="10360629" y="3432531"/>
            <a:ext cx="832102" cy="6715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Snip Single Corner Rectangle 7">
            <a:extLst>
              <a:ext uri="{FF2B5EF4-FFF2-40B4-BE49-F238E27FC236}">
                <a16:creationId xmlns:a16="http://schemas.microsoft.com/office/drawing/2014/main" id="{1CA07F7A-D7C1-4265-8AF4-35DB9EA1FA32}"/>
              </a:ext>
            </a:extLst>
          </p:cNvPr>
          <p:cNvSpPr/>
          <p:nvPr/>
        </p:nvSpPr>
        <p:spPr>
          <a:xfrm>
            <a:off x="9389844" y="1242643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Snip Single Corner Rectangle 8">
            <a:extLst>
              <a:ext uri="{FF2B5EF4-FFF2-40B4-BE49-F238E27FC236}">
                <a16:creationId xmlns:a16="http://schemas.microsoft.com/office/drawing/2014/main" id="{4F6D8E6D-4A8E-4B29-B618-F1B961BF2D08}"/>
              </a:ext>
            </a:extLst>
          </p:cNvPr>
          <p:cNvSpPr/>
          <p:nvPr/>
        </p:nvSpPr>
        <p:spPr>
          <a:xfrm>
            <a:off x="9944576" y="2402391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Snip Single Corner Rectangle 9">
            <a:extLst>
              <a:ext uri="{FF2B5EF4-FFF2-40B4-BE49-F238E27FC236}">
                <a16:creationId xmlns:a16="http://schemas.microsoft.com/office/drawing/2014/main" id="{93159FFE-2193-4D64-B027-9CC9A793D61A}"/>
              </a:ext>
            </a:extLst>
          </p:cNvPr>
          <p:cNvSpPr/>
          <p:nvPr/>
        </p:nvSpPr>
        <p:spPr>
          <a:xfrm>
            <a:off x="8479678" y="2402391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FEB65-AB18-43A2-A37E-4220E4E8C5B5}"/>
              </a:ext>
            </a:extLst>
          </p:cNvPr>
          <p:cNvSpPr txBox="1"/>
          <p:nvPr/>
        </p:nvSpPr>
        <p:spPr>
          <a:xfrm>
            <a:off x="9321946" y="83820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endParaRPr lang="en-US" sz="2000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61F5CB-A753-4464-B202-B9734A4D9F97}"/>
              </a:ext>
            </a:extLst>
          </p:cNvPr>
          <p:cNvSpPr txBox="1"/>
          <p:nvPr/>
        </p:nvSpPr>
        <p:spPr>
          <a:xfrm>
            <a:off x="10031502" y="2022336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/lib4.3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3A3AE-E24E-46D5-9DAC-51FB2D4648C3}"/>
              </a:ext>
            </a:extLst>
          </p:cNvPr>
          <p:cNvSpPr txBox="1"/>
          <p:nvPr/>
        </p:nvSpPr>
        <p:spPr>
          <a:xfrm>
            <a:off x="9434886" y="4146883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/lib4.3/foo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FE4B94-114F-4001-8F65-F9A2FDDCCEF3}"/>
              </a:ext>
            </a:extLst>
          </p:cNvPr>
          <p:cNvCxnSpPr/>
          <p:nvPr/>
        </p:nvCxnSpPr>
        <p:spPr>
          <a:xfrm>
            <a:off x="9473677" y="1374036"/>
            <a:ext cx="529295" cy="1028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284AE0-501F-4586-A84B-843A2B6D070C}"/>
              </a:ext>
            </a:extLst>
          </p:cNvPr>
          <p:cNvCxnSpPr/>
          <p:nvPr/>
        </p:nvCxnSpPr>
        <p:spPr>
          <a:xfrm>
            <a:off x="10360629" y="2738175"/>
            <a:ext cx="192655" cy="694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E2DF8E-7802-42D0-99E5-06A55E22EE6A}"/>
              </a:ext>
            </a:extLst>
          </p:cNvPr>
          <p:cNvCxnSpPr/>
          <p:nvPr/>
        </p:nvCxnSpPr>
        <p:spPr>
          <a:xfrm flipH="1">
            <a:off x="8718322" y="1672429"/>
            <a:ext cx="755355" cy="729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475A290-2D20-430E-8853-229B2C8A0F5D}"/>
              </a:ext>
            </a:extLst>
          </p:cNvPr>
          <p:cNvSpPr txBox="1"/>
          <p:nvPr/>
        </p:nvSpPr>
        <p:spPr>
          <a:xfrm>
            <a:off x="7639072" y="1809690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/lib</a:t>
            </a:r>
          </a:p>
        </p:txBody>
      </p:sp>
    </p:spTree>
    <p:extLst>
      <p:ext uri="{BB962C8B-B14F-4D97-AF65-F5344CB8AC3E}">
        <p14:creationId xmlns:p14="http://schemas.microsoft.com/office/powerpoint/2010/main" val="10726690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Links (Symbolic Links)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111252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Soft link or Symbolic Link or Shortcut</a:t>
            </a:r>
          </a:p>
          <a:p>
            <a:pPr lvl="1"/>
            <a:r>
              <a:rPr lang="en-US" dirty="0"/>
              <a:t>Directory entry contains the path and name of the file</a:t>
            </a:r>
          </a:p>
          <a:p>
            <a:pPr lvl="1"/>
            <a:r>
              <a:rPr lang="en-US" dirty="0"/>
              <a:t>Map one name to another name</a:t>
            </a:r>
          </a:p>
          <a:p>
            <a:pPr lvl="1"/>
            <a:endParaRPr lang="en-US" dirty="0"/>
          </a:p>
          <a:p>
            <a:r>
              <a:rPr lang="en-US" dirty="0"/>
              <a:t>Contrast these two different types of directory entries:</a:t>
            </a:r>
          </a:p>
          <a:p>
            <a:pPr lvl="1"/>
            <a:r>
              <a:rPr lang="en-US" dirty="0"/>
              <a:t>Normal directory entry: </a:t>
            </a:r>
            <a:r>
              <a:rPr lang="en-US" b="1" dirty="0"/>
              <a:t>&lt;file name, </a:t>
            </a:r>
            <a:r>
              <a:rPr lang="en-US" b="1" dirty="0">
                <a:solidFill>
                  <a:srgbClr val="FF0000"/>
                </a:solidFill>
              </a:rPr>
              <a:t>file #</a:t>
            </a:r>
            <a:r>
              <a:rPr lang="en-US" b="1" dirty="0"/>
              <a:t>&gt;</a:t>
            </a:r>
          </a:p>
          <a:p>
            <a:pPr lvl="1"/>
            <a:r>
              <a:rPr lang="en-US" dirty="0"/>
              <a:t>Symbolic link: </a:t>
            </a:r>
            <a:r>
              <a:rPr lang="en-US" b="1" dirty="0"/>
              <a:t>&lt;file name, </a:t>
            </a:r>
            <a:r>
              <a:rPr lang="en-US" b="1" dirty="0">
                <a:solidFill>
                  <a:srgbClr val="FF0000"/>
                </a:solidFill>
              </a:rPr>
              <a:t>destination file name</a:t>
            </a:r>
            <a:r>
              <a:rPr lang="en-US" b="1" dirty="0"/>
              <a:t>&gt;</a:t>
            </a:r>
          </a:p>
          <a:p>
            <a:pPr lvl="1"/>
            <a:endParaRPr lang="en-US" dirty="0"/>
          </a:p>
          <a:p>
            <a:r>
              <a:rPr lang="en-US" dirty="0"/>
              <a:t>OS looks up destination file name </a:t>
            </a:r>
            <a:r>
              <a:rPr lang="en-US" b="1" dirty="0"/>
              <a:t>each time </a:t>
            </a:r>
            <a:r>
              <a:rPr lang="en-US" dirty="0"/>
              <a:t>program accesses </a:t>
            </a:r>
            <a:br>
              <a:rPr lang="en-US" dirty="0"/>
            </a:br>
            <a:r>
              <a:rPr lang="en-US" dirty="0"/>
              <a:t>source file name</a:t>
            </a:r>
          </a:p>
          <a:p>
            <a:pPr lvl="1"/>
            <a:r>
              <a:rPr lang="en-US" dirty="0"/>
              <a:t>Lookup can fail (error result from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Unix: Create soft links with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symlink</a:t>
            </a:r>
            <a:r>
              <a:rPr lang="en-US" dirty="0"/>
              <a:t> </a:t>
            </a:r>
            <a:r>
              <a:rPr lang="en-US" dirty="0" err="1"/>
              <a:t>syscall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1954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19DB-DB73-495A-87D3-D775B2A73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2E25F-7137-4B65-A3C1-872ADAEA6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6766" y="685800"/>
            <a:ext cx="8525233" cy="6172200"/>
          </a:xfrm>
        </p:spPr>
        <p:txBody>
          <a:bodyPr>
            <a:normAutofit/>
          </a:bodyPr>
          <a:lstStyle/>
          <a:p>
            <a:r>
              <a:rPr lang="en-US" sz="2000" dirty="0"/>
              <a:t>What happens when we open </a:t>
            </a:r>
            <a:r>
              <a:rPr lang="en-US" sz="2000" dirty="0">
                <a:latin typeface="Consolas" panose="020B0609020204030204" pitchFamily="49" charset="0"/>
              </a:rPr>
              <a:t>/home/cs162/stuff.txt</a:t>
            </a:r>
            <a:r>
              <a:rPr lang="en-US" sz="2000" dirty="0"/>
              <a:t>?</a:t>
            </a:r>
          </a:p>
          <a:p>
            <a:r>
              <a:rPr lang="en-US" sz="2000" dirty="0"/>
              <a:t>“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dirty="0"/>
              <a:t>” - </a:t>
            </a:r>
            <a:r>
              <a:rPr lang="en-US" sz="2000" dirty="0" err="1"/>
              <a:t>inumber</a:t>
            </a:r>
            <a:r>
              <a:rPr lang="en-US" sz="2000" dirty="0"/>
              <a:t> for root </a:t>
            </a:r>
            <a:r>
              <a:rPr lang="en-US" sz="2000" dirty="0" err="1"/>
              <a:t>inode</a:t>
            </a:r>
            <a:r>
              <a:rPr lang="en-US" sz="2000" dirty="0"/>
              <a:t> configured into kernel, say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lvl="1"/>
            <a:r>
              <a:rPr lang="en-US" sz="2000" dirty="0"/>
              <a:t>Read </a:t>
            </a:r>
            <a:r>
              <a:rPr lang="en-US" sz="2000" dirty="0" err="1"/>
              <a:t>inode</a:t>
            </a:r>
            <a:r>
              <a:rPr lang="en-US" sz="2000" dirty="0"/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/>
              <a:t> from its position in </a:t>
            </a:r>
            <a:r>
              <a:rPr lang="en-US" sz="2000" dirty="0" err="1"/>
              <a:t>inode</a:t>
            </a:r>
            <a:r>
              <a:rPr lang="en-US" sz="2000" dirty="0"/>
              <a:t> array on disk</a:t>
            </a:r>
          </a:p>
          <a:p>
            <a:pPr lvl="1"/>
            <a:r>
              <a:rPr lang="en-US" sz="2000" dirty="0"/>
              <a:t>Extract the direct and indirect block pointers</a:t>
            </a:r>
          </a:p>
          <a:p>
            <a:pPr lvl="1"/>
            <a:r>
              <a:rPr lang="en-US" sz="2000" dirty="0"/>
              <a:t>Determine block that holds root directory (say block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49358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Read that block, scan it for “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home</a:t>
            </a:r>
            <a:r>
              <a:rPr lang="en-US" sz="2000" dirty="0"/>
              <a:t>” to get </a:t>
            </a:r>
            <a:r>
              <a:rPr lang="en-US" sz="2000" dirty="0" err="1"/>
              <a:t>inumber</a:t>
            </a:r>
            <a:r>
              <a:rPr lang="en-US" sz="2000" dirty="0"/>
              <a:t> for this directory (say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8086</a:t>
            </a:r>
            <a:r>
              <a:rPr lang="en-US" sz="2000" dirty="0"/>
              <a:t>)</a:t>
            </a:r>
          </a:p>
          <a:p>
            <a:r>
              <a:rPr lang="en-US" sz="2000" dirty="0"/>
              <a:t>Read </a:t>
            </a:r>
            <a:r>
              <a:rPr lang="en-US" sz="2000" dirty="0" err="1"/>
              <a:t>inode</a:t>
            </a:r>
            <a:r>
              <a:rPr lang="en-US" sz="2000" dirty="0"/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8086</a:t>
            </a:r>
            <a:r>
              <a:rPr lang="en-US" sz="2000" dirty="0"/>
              <a:t> for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/home</a:t>
            </a:r>
            <a:r>
              <a:rPr lang="en-US" sz="2000" dirty="0"/>
              <a:t>, extract its blocks, read block (say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7756</a:t>
            </a:r>
            <a:r>
              <a:rPr lang="en-US" sz="2000" dirty="0"/>
              <a:t>), scan it for “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cs162</a:t>
            </a:r>
            <a:r>
              <a:rPr lang="en-US" sz="2000" dirty="0"/>
              <a:t>” to get its </a:t>
            </a:r>
            <a:r>
              <a:rPr lang="en-US" sz="2000" dirty="0" err="1"/>
              <a:t>inumber</a:t>
            </a:r>
            <a:r>
              <a:rPr lang="en-US" sz="2000" dirty="0"/>
              <a:t> (say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732</a:t>
            </a:r>
            <a:r>
              <a:rPr lang="en-US" sz="2000" dirty="0"/>
              <a:t>)</a:t>
            </a:r>
          </a:p>
          <a:p>
            <a:r>
              <a:rPr lang="en-US" sz="2000" dirty="0"/>
              <a:t>Read </a:t>
            </a:r>
            <a:r>
              <a:rPr lang="en-US" sz="2000" dirty="0" err="1"/>
              <a:t>inode</a:t>
            </a:r>
            <a:r>
              <a:rPr lang="en-US" sz="2000" dirty="0"/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732</a:t>
            </a:r>
            <a:r>
              <a:rPr lang="en-US" sz="2000" dirty="0"/>
              <a:t> for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/home/cs162</a:t>
            </a:r>
            <a:r>
              <a:rPr lang="en-US" sz="2000" dirty="0"/>
              <a:t>, extract its blocks, read block (say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12132</a:t>
            </a:r>
            <a:r>
              <a:rPr lang="en-US" sz="2000" dirty="0"/>
              <a:t>), scan it for “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stuff.txt</a:t>
            </a:r>
            <a:r>
              <a:rPr lang="en-US" sz="2000" dirty="0"/>
              <a:t>” to get its </a:t>
            </a:r>
            <a:r>
              <a:rPr lang="en-US" sz="2000" dirty="0" err="1"/>
              <a:t>inumber</a:t>
            </a:r>
            <a:r>
              <a:rPr lang="en-US" sz="2000" dirty="0"/>
              <a:t>, say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9909</a:t>
            </a:r>
          </a:p>
          <a:p>
            <a:r>
              <a:rPr lang="en-US" sz="2000" dirty="0"/>
              <a:t>Read </a:t>
            </a:r>
            <a:r>
              <a:rPr lang="en-US" sz="2000" dirty="0" err="1"/>
              <a:t>inode</a:t>
            </a:r>
            <a:r>
              <a:rPr lang="en-US" sz="2000" dirty="0"/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9909</a:t>
            </a:r>
            <a:r>
              <a:rPr lang="en-US" sz="2000" dirty="0"/>
              <a:t> for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/home/cs162/stuff.txt</a:t>
            </a:r>
          </a:p>
          <a:p>
            <a:r>
              <a:rPr lang="en-US" sz="2000" dirty="0"/>
              <a:t>Set up file description to refer to this </a:t>
            </a:r>
            <a:r>
              <a:rPr lang="en-US" sz="2000" dirty="0" err="1"/>
              <a:t>inode</a:t>
            </a:r>
            <a:r>
              <a:rPr lang="en-US" sz="2000" dirty="0"/>
              <a:t> so </a:t>
            </a:r>
            <a:br>
              <a:rPr lang="en-US" sz="2000" dirty="0"/>
            </a:br>
            <a:r>
              <a:rPr lang="en-US" sz="2000" dirty="0"/>
              <a:t>reads / write can access the data blocks referenced </a:t>
            </a:r>
            <a:br>
              <a:rPr lang="en-US" sz="2000" dirty="0"/>
            </a:br>
            <a:r>
              <a:rPr lang="en-US" sz="2000" dirty="0"/>
              <a:t>by its direct and indirect pointers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Check permissions on each directory’s </a:t>
            </a:r>
            <a:r>
              <a:rPr lang="en-US" sz="2000" b="1" dirty="0" err="1">
                <a:solidFill>
                  <a:srgbClr val="FF0000"/>
                </a:solidFill>
              </a:rPr>
              <a:t>inode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br>
              <a:rPr lang="en-US" sz="2000" b="1" dirty="0">
                <a:solidFill>
                  <a:srgbClr val="FF0000"/>
                </a:solidFill>
              </a:rPr>
            </a:br>
            <a:r>
              <a:rPr lang="en-US" sz="2000" b="1" dirty="0">
                <a:solidFill>
                  <a:srgbClr val="FF0000"/>
                </a:solidFill>
              </a:rPr>
              <a:t>AND the final </a:t>
            </a:r>
            <a:r>
              <a:rPr lang="en-US" sz="2000" b="1" dirty="0" err="1">
                <a:solidFill>
                  <a:srgbClr val="FF0000"/>
                </a:solidFill>
              </a:rPr>
              <a:t>inode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693A0-4571-4551-B1EF-1EF1C016D050}"/>
              </a:ext>
            </a:extLst>
          </p:cNvPr>
          <p:cNvSpPr/>
          <p:nvPr/>
        </p:nvSpPr>
        <p:spPr bwMode="auto">
          <a:xfrm>
            <a:off x="695165" y="1000628"/>
            <a:ext cx="228600" cy="3962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AD73882-2525-43B3-B6D4-E7878BF1FD8F}"/>
              </a:ext>
            </a:extLst>
          </p:cNvPr>
          <p:cNvGrpSpPr/>
          <p:nvPr/>
        </p:nvGrpSpPr>
        <p:grpSpPr>
          <a:xfrm>
            <a:off x="457200" y="952160"/>
            <a:ext cx="2964737" cy="924734"/>
            <a:chOff x="6162835" y="1551732"/>
            <a:chExt cx="2964737" cy="92473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59E550B-9DA0-4CA9-AC9E-8633CBC483CF}"/>
                </a:ext>
              </a:extLst>
            </p:cNvPr>
            <p:cNvSpPr/>
            <p:nvPr/>
          </p:nvSpPr>
          <p:spPr bwMode="auto">
            <a:xfrm>
              <a:off x="6400800" y="1828800"/>
              <a:ext cx="228600" cy="2286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13F495-1F0A-4810-A275-8CC9D68A4584}"/>
                </a:ext>
              </a:extLst>
            </p:cNvPr>
            <p:cNvSpPr/>
            <p:nvPr/>
          </p:nvSpPr>
          <p:spPr bwMode="auto">
            <a:xfrm>
              <a:off x="7771599" y="1828800"/>
              <a:ext cx="1355973" cy="4572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A3F2DE8-0063-4C27-805E-36532D63EA17}"/>
                </a:ext>
              </a:extLst>
            </p:cNvPr>
            <p:cNvGrpSpPr/>
            <p:nvPr/>
          </p:nvGrpSpPr>
          <p:grpSpPr>
            <a:xfrm>
              <a:off x="7010400" y="1600200"/>
              <a:ext cx="228600" cy="838200"/>
              <a:chOff x="7010400" y="1600200"/>
              <a:chExt cx="228600" cy="8382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1428AC5-8651-4397-AF03-B8BF9F4DB417}"/>
                  </a:ext>
                </a:extLst>
              </p:cNvPr>
              <p:cNvSpPr/>
              <p:nvPr/>
            </p:nvSpPr>
            <p:spPr bwMode="auto">
              <a:xfrm>
                <a:off x="7010400" y="1600200"/>
                <a:ext cx="228600" cy="838200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FD588EE-9925-4049-A4D0-405352629829}"/>
                  </a:ext>
                </a:extLst>
              </p:cNvPr>
              <p:cNvCxnSpPr/>
              <p:nvPr/>
            </p:nvCxnSpPr>
            <p:spPr bwMode="auto">
              <a:xfrm>
                <a:off x="7010400" y="1828800"/>
                <a:ext cx="228600" cy="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C8A0097-7276-4BF4-84E5-E8B185CC253A}"/>
                  </a:ext>
                </a:extLst>
              </p:cNvPr>
              <p:cNvCxnSpPr/>
              <p:nvPr/>
            </p:nvCxnSpPr>
            <p:spPr bwMode="auto">
              <a:xfrm>
                <a:off x="7010400" y="2209800"/>
                <a:ext cx="228600" cy="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FE0BDDA-28BE-45E8-9678-A2DFB8BFA238}"/>
                </a:ext>
              </a:extLst>
            </p:cNvPr>
            <p:cNvCxnSpPr/>
            <p:nvPr/>
          </p:nvCxnSpPr>
          <p:spPr bwMode="auto">
            <a:xfrm flipV="1">
              <a:off x="7162800" y="1676400"/>
              <a:ext cx="381000" cy="2286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BBB0E46-2DFA-4012-A3D2-D43B4B2678D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162800" y="1828800"/>
              <a:ext cx="533400" cy="192429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CA74E19-3983-4C81-9947-041600B683A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78233" y="2133600"/>
              <a:ext cx="556067" cy="322885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2415CB-5171-47D2-8C01-2E148B019A36}"/>
                </a:ext>
              </a:extLst>
            </p:cNvPr>
            <p:cNvSpPr txBox="1"/>
            <p:nvPr/>
          </p:nvSpPr>
          <p:spPr>
            <a:xfrm>
              <a:off x="7690413" y="1930354"/>
              <a:ext cx="1204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Consolas" panose="020B0609020204030204" pitchFamily="49" charset="0"/>
                </a:rPr>
                <a:t>“home”:8086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EE3331-6041-4C48-8E40-3A48785981E5}"/>
                </a:ext>
              </a:extLst>
            </p:cNvPr>
            <p:cNvSpPr/>
            <p:nvPr/>
          </p:nvSpPr>
          <p:spPr>
            <a:xfrm>
              <a:off x="7620000" y="1551732"/>
              <a:ext cx="111921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block 49358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894EFA7-F7E2-4160-8766-5807F53DC8BC}"/>
                </a:ext>
              </a:extLst>
            </p:cNvPr>
            <p:cNvCxnSpPr/>
            <p:nvPr/>
          </p:nvCxnSpPr>
          <p:spPr bwMode="auto">
            <a:xfrm flipV="1">
              <a:off x="6629400" y="1600200"/>
              <a:ext cx="381000" cy="228531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CDD3D17-E4D7-4B86-AEA6-03E24E0F14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29400" y="2057332"/>
              <a:ext cx="381000" cy="419134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F8292AC-3D89-4C34-B9C9-B82A93820E94}"/>
                </a:ext>
              </a:extLst>
            </p:cNvPr>
            <p:cNvSpPr/>
            <p:nvPr/>
          </p:nvSpPr>
          <p:spPr>
            <a:xfrm>
              <a:off x="6162835" y="1795046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0" dirty="0">
                  <a:latin typeface="Consolas" panose="020B0609020204030204" pitchFamily="49" charset="0"/>
                </a:rPr>
                <a:t>2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4479DDC-7F92-49DC-A4C0-B62477329016}"/>
              </a:ext>
            </a:extLst>
          </p:cNvPr>
          <p:cNvGrpSpPr/>
          <p:nvPr/>
        </p:nvGrpSpPr>
        <p:grpSpPr>
          <a:xfrm>
            <a:off x="96679" y="2901003"/>
            <a:ext cx="3325259" cy="969377"/>
            <a:chOff x="5802314" y="3500575"/>
            <a:chExt cx="3325259" cy="96937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1FEE6B0-48C3-4EA6-8AE9-DA6B49B9F4E0}"/>
                </a:ext>
              </a:extLst>
            </p:cNvPr>
            <p:cNvSpPr/>
            <p:nvPr/>
          </p:nvSpPr>
          <p:spPr bwMode="auto">
            <a:xfrm>
              <a:off x="6400800" y="3555552"/>
              <a:ext cx="228600" cy="2286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5B8943F-BFDC-457A-8125-0155A9F7237F}"/>
                </a:ext>
              </a:extLst>
            </p:cNvPr>
            <p:cNvSpPr/>
            <p:nvPr/>
          </p:nvSpPr>
          <p:spPr>
            <a:xfrm>
              <a:off x="5802314" y="3500575"/>
              <a:ext cx="63350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0" dirty="0">
                  <a:latin typeface="Consolas" panose="020B0609020204030204" pitchFamily="49" charset="0"/>
                </a:rPr>
                <a:t>8086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B72FDFA-E1DF-4AD5-B133-D98B717D9ED7}"/>
                </a:ext>
              </a:extLst>
            </p:cNvPr>
            <p:cNvGrpSpPr/>
            <p:nvPr/>
          </p:nvGrpSpPr>
          <p:grpSpPr>
            <a:xfrm>
              <a:off x="7010400" y="3631752"/>
              <a:ext cx="228600" cy="838200"/>
              <a:chOff x="7010400" y="1600200"/>
              <a:chExt cx="228600" cy="8382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567E183-C725-4C7B-9C52-3D5CF41F5DC9}"/>
                  </a:ext>
                </a:extLst>
              </p:cNvPr>
              <p:cNvSpPr/>
              <p:nvPr/>
            </p:nvSpPr>
            <p:spPr bwMode="auto">
              <a:xfrm>
                <a:off x="7010400" y="1600200"/>
                <a:ext cx="228600" cy="838200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6EBFC21-FB50-44A5-A660-7540E362ED0D}"/>
                  </a:ext>
                </a:extLst>
              </p:cNvPr>
              <p:cNvCxnSpPr/>
              <p:nvPr/>
            </p:nvCxnSpPr>
            <p:spPr bwMode="auto">
              <a:xfrm>
                <a:off x="7010400" y="1828800"/>
                <a:ext cx="228600" cy="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1360E6C-B6EE-41F4-9B05-3174C167C603}"/>
                  </a:ext>
                </a:extLst>
              </p:cNvPr>
              <p:cNvCxnSpPr/>
              <p:nvPr/>
            </p:nvCxnSpPr>
            <p:spPr bwMode="auto">
              <a:xfrm>
                <a:off x="7010400" y="2209800"/>
                <a:ext cx="228600" cy="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5158407-CA12-4CF8-9759-C253F35702F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162800" y="3809850"/>
              <a:ext cx="571500" cy="12670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DCA90C8-EA93-4C4A-80B7-E70449EE874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62800" y="4052782"/>
              <a:ext cx="571500" cy="359055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2F8E930-38B2-4275-882E-9357FEAF0A6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29400" y="3784083"/>
              <a:ext cx="369908" cy="685869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909067C-DD6C-4BC2-AF24-15C80DF908FF}"/>
                </a:ext>
              </a:extLst>
            </p:cNvPr>
            <p:cNvSpPr/>
            <p:nvPr/>
          </p:nvSpPr>
          <p:spPr bwMode="auto">
            <a:xfrm>
              <a:off x="7753109" y="3809919"/>
              <a:ext cx="1374464" cy="4572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955DD8E-77D4-4C32-B5D0-87D9BFAF8344}"/>
                </a:ext>
              </a:extLst>
            </p:cNvPr>
            <p:cNvSpPr/>
            <p:nvPr/>
          </p:nvSpPr>
          <p:spPr>
            <a:xfrm>
              <a:off x="7676909" y="3532851"/>
              <a:ext cx="10342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block 7756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84D3D6F-DDA6-4E76-9647-4ACCCEBED63D}"/>
                </a:ext>
              </a:extLst>
            </p:cNvPr>
            <p:cNvSpPr txBox="1"/>
            <p:nvPr/>
          </p:nvSpPr>
          <p:spPr>
            <a:xfrm>
              <a:off x="7690413" y="3885687"/>
              <a:ext cx="1204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Consolas" panose="020B0609020204030204" pitchFamily="49" charset="0"/>
                </a:rPr>
                <a:t>“cs162”:732 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D469154-9B0A-4F7D-A4A7-F2D28B6DF598}"/>
              </a:ext>
            </a:extLst>
          </p:cNvPr>
          <p:cNvGrpSpPr/>
          <p:nvPr/>
        </p:nvGrpSpPr>
        <p:grpSpPr>
          <a:xfrm>
            <a:off x="198731" y="1908883"/>
            <a:ext cx="3411441" cy="1129222"/>
            <a:chOff x="5904366" y="2508455"/>
            <a:chExt cx="3411441" cy="1129222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48828B9-C1F4-4E96-B103-C96AF29A60C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29400" y="3555552"/>
              <a:ext cx="369908" cy="82125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FE0A6FD-2A13-4ECA-93A9-7BCF8B880EB9}"/>
                </a:ext>
              </a:extLst>
            </p:cNvPr>
            <p:cNvSpPr/>
            <p:nvPr/>
          </p:nvSpPr>
          <p:spPr bwMode="auto">
            <a:xfrm>
              <a:off x="6400800" y="2573429"/>
              <a:ext cx="228600" cy="2286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E0D7BF3-1140-43C9-BEFC-57937A3A3AA2}"/>
                </a:ext>
              </a:extLst>
            </p:cNvPr>
            <p:cNvSpPr/>
            <p:nvPr/>
          </p:nvSpPr>
          <p:spPr>
            <a:xfrm>
              <a:off x="5904366" y="2508455"/>
              <a:ext cx="52129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0" dirty="0">
                  <a:latin typeface="Consolas" panose="020B0609020204030204" pitchFamily="49" charset="0"/>
                </a:rPr>
                <a:t>732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02C6A75-5068-4D43-8196-246A5045EA22}"/>
                </a:ext>
              </a:extLst>
            </p:cNvPr>
            <p:cNvGrpSpPr/>
            <p:nvPr/>
          </p:nvGrpSpPr>
          <p:grpSpPr>
            <a:xfrm>
              <a:off x="7010400" y="2649629"/>
              <a:ext cx="228600" cy="838200"/>
              <a:chOff x="7010400" y="1600200"/>
              <a:chExt cx="228600" cy="83820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CBFB0AE-1C44-43DF-920F-3CFBA2EB164D}"/>
                  </a:ext>
                </a:extLst>
              </p:cNvPr>
              <p:cNvSpPr/>
              <p:nvPr/>
            </p:nvSpPr>
            <p:spPr bwMode="auto">
              <a:xfrm>
                <a:off x="7010400" y="1600200"/>
                <a:ext cx="228600" cy="838200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769F035-49C3-4E22-A4F3-75894CE90853}"/>
                  </a:ext>
                </a:extLst>
              </p:cNvPr>
              <p:cNvCxnSpPr/>
              <p:nvPr/>
            </p:nvCxnSpPr>
            <p:spPr bwMode="auto">
              <a:xfrm>
                <a:off x="7010400" y="1828800"/>
                <a:ext cx="228600" cy="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28B461C1-D374-4454-9DD4-8A274F0ED2BA}"/>
                  </a:ext>
                </a:extLst>
              </p:cNvPr>
              <p:cNvCxnSpPr/>
              <p:nvPr/>
            </p:nvCxnSpPr>
            <p:spPr bwMode="auto">
              <a:xfrm>
                <a:off x="7010400" y="2209800"/>
                <a:ext cx="228600" cy="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3D7B27D-9AFF-4C74-A8A8-1F97B3600AE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162800" y="2847009"/>
              <a:ext cx="266459" cy="10742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9E08280-20C6-4760-975A-7A1A6759121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162800" y="2871116"/>
              <a:ext cx="571500" cy="19954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09B20DB-F85C-49C2-9D41-732165C0771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29400" y="2573429"/>
              <a:ext cx="369908" cy="82125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5BAAE88-5597-4D65-AB56-AC41B3EFB5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29400" y="2801960"/>
              <a:ext cx="369908" cy="685869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1F22983-71DA-4332-99FE-4BA4EC53ED5E}"/>
                </a:ext>
              </a:extLst>
            </p:cNvPr>
            <p:cNvSpPr/>
            <p:nvPr/>
          </p:nvSpPr>
          <p:spPr bwMode="auto">
            <a:xfrm>
              <a:off x="7771600" y="2827796"/>
              <a:ext cx="1355973" cy="4572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CD6A838-FD1C-47ED-A825-97FCB0004383}"/>
                </a:ext>
              </a:extLst>
            </p:cNvPr>
            <p:cNvSpPr/>
            <p:nvPr/>
          </p:nvSpPr>
          <p:spPr>
            <a:xfrm>
              <a:off x="7676909" y="2550728"/>
              <a:ext cx="111921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block 12132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8364CD0-8034-414D-857C-CBBB33B8B036}"/>
                </a:ext>
              </a:extLst>
            </p:cNvPr>
            <p:cNvSpPr txBox="1"/>
            <p:nvPr/>
          </p:nvSpPr>
          <p:spPr>
            <a:xfrm>
              <a:off x="7686835" y="2998802"/>
              <a:ext cx="16289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Consolas" panose="020B0609020204030204" pitchFamily="49" charset="0"/>
                </a:rPr>
                <a:t>“stuff.txt”:9909 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AD4B534-C55D-4579-BC26-4BDC7ADAB67B}"/>
              </a:ext>
            </a:extLst>
          </p:cNvPr>
          <p:cNvGrpSpPr/>
          <p:nvPr/>
        </p:nvGrpSpPr>
        <p:grpSpPr>
          <a:xfrm>
            <a:off x="96679" y="4037098"/>
            <a:ext cx="3341686" cy="1275244"/>
            <a:chOff x="5802314" y="4636670"/>
            <a:chExt cx="3341686" cy="127524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64239A8-DD2C-41BD-B7BD-958060FBD240}"/>
                </a:ext>
              </a:extLst>
            </p:cNvPr>
            <p:cNvSpPr/>
            <p:nvPr/>
          </p:nvSpPr>
          <p:spPr bwMode="auto">
            <a:xfrm>
              <a:off x="6400800" y="4855577"/>
              <a:ext cx="228600" cy="22860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A739BB9-6B41-4E69-85A8-A947100D1048}"/>
                </a:ext>
              </a:extLst>
            </p:cNvPr>
            <p:cNvSpPr/>
            <p:nvPr/>
          </p:nvSpPr>
          <p:spPr>
            <a:xfrm>
              <a:off x="5802314" y="4800600"/>
              <a:ext cx="63350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0" dirty="0">
                  <a:latin typeface="Consolas" panose="020B0609020204030204" pitchFamily="49" charset="0"/>
                </a:rPr>
                <a:t>9909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7387337-2195-45B9-836C-A412D625FB49}"/>
                </a:ext>
              </a:extLst>
            </p:cNvPr>
            <p:cNvGrpSpPr/>
            <p:nvPr/>
          </p:nvGrpSpPr>
          <p:grpSpPr>
            <a:xfrm>
              <a:off x="7010400" y="4931777"/>
              <a:ext cx="228600" cy="838200"/>
              <a:chOff x="7010400" y="1600200"/>
              <a:chExt cx="228600" cy="83820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5930462-7C5C-4D6E-B8D4-AC3639239F3F}"/>
                  </a:ext>
                </a:extLst>
              </p:cNvPr>
              <p:cNvSpPr/>
              <p:nvPr/>
            </p:nvSpPr>
            <p:spPr bwMode="auto">
              <a:xfrm>
                <a:off x="7010400" y="1600200"/>
                <a:ext cx="228600" cy="8382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C7D0F1C-C40B-42BD-9B98-54AE86B94668}"/>
                  </a:ext>
                </a:extLst>
              </p:cNvPr>
              <p:cNvCxnSpPr/>
              <p:nvPr/>
            </p:nvCxnSpPr>
            <p:spPr bwMode="auto">
              <a:xfrm>
                <a:off x="7010400" y="1828800"/>
                <a:ext cx="228600" cy="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968AD34-DD75-414E-BF34-DA5B28F8A5AB}"/>
                  </a:ext>
                </a:extLst>
              </p:cNvPr>
              <p:cNvCxnSpPr/>
              <p:nvPr/>
            </p:nvCxnSpPr>
            <p:spPr bwMode="auto">
              <a:xfrm>
                <a:off x="7010400" y="2209800"/>
                <a:ext cx="228600" cy="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E94DF1F-5665-44D2-B444-C26EE9099EA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162800" y="5109875"/>
              <a:ext cx="571500" cy="12670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C571BA9-1E8B-49C7-890C-E6B38FA2142E}"/>
                </a:ext>
              </a:extLst>
            </p:cNvPr>
            <p:cNvCxnSpPr>
              <a:cxnSpLocks/>
              <a:endCxn id="59" idx="1"/>
            </p:cNvCxnSpPr>
            <p:nvPr/>
          </p:nvCxnSpPr>
          <p:spPr bwMode="auto">
            <a:xfrm flipV="1">
              <a:off x="7162800" y="5338544"/>
              <a:ext cx="590309" cy="1426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E5D8202-7259-43F7-BB50-EF5D46AB78A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29400" y="4855577"/>
              <a:ext cx="369908" cy="82125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9A5FD34-3129-4EF5-BB0C-668C394F548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29400" y="5084108"/>
              <a:ext cx="369908" cy="685869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B381E12-599E-4D89-87B6-DE5A48B2BCAC}"/>
                </a:ext>
              </a:extLst>
            </p:cNvPr>
            <p:cNvSpPr/>
            <p:nvPr/>
          </p:nvSpPr>
          <p:spPr bwMode="auto">
            <a:xfrm>
              <a:off x="7753109" y="5109944"/>
              <a:ext cx="4572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168CA0C-4841-4342-BC85-4B4090108F8A}"/>
                </a:ext>
              </a:extLst>
            </p:cNvPr>
            <p:cNvSpPr/>
            <p:nvPr/>
          </p:nvSpPr>
          <p:spPr>
            <a:xfrm>
              <a:off x="7676909" y="4636670"/>
              <a:ext cx="146709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Blocks of </a:t>
              </a:r>
              <a:r>
                <a:rPr lang="en-US" sz="1200" dirty="0" err="1">
                  <a:latin typeface="Consolas" panose="020B0609020204030204" pitchFamily="49" charset="0"/>
                </a:rPr>
                <a:t>stuff.txt</a:t>
              </a:r>
              <a:r>
                <a:rPr lang="en-US" sz="1200" dirty="0">
                  <a:latin typeface="Consolas" panose="020B0609020204030204" pitchFamily="49" charset="0"/>
                </a:rPr>
                <a:t> 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67BDBB1-14D4-4C1D-ADCF-23C1435C951C}"/>
                </a:ext>
              </a:extLst>
            </p:cNvPr>
            <p:cNvSpPr/>
            <p:nvPr/>
          </p:nvSpPr>
          <p:spPr bwMode="auto">
            <a:xfrm>
              <a:off x="7883391" y="5302314"/>
              <a:ext cx="4572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2615CB3-2853-4AF5-BD45-BF5C9805A901}"/>
                </a:ext>
              </a:extLst>
            </p:cNvPr>
            <p:cNvSpPr/>
            <p:nvPr/>
          </p:nvSpPr>
          <p:spPr bwMode="auto">
            <a:xfrm>
              <a:off x="8035791" y="5454714"/>
              <a:ext cx="4572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BBB91EE-E074-450C-B0F4-6333FCB688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78233" y="5472454"/>
              <a:ext cx="841477" cy="4112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B5754900-129C-461A-AAF4-F569BC3D89F5}"/>
              </a:ext>
            </a:extLst>
          </p:cNvPr>
          <p:cNvSpPr/>
          <p:nvPr/>
        </p:nvSpPr>
        <p:spPr>
          <a:xfrm>
            <a:off x="1065026" y="609600"/>
            <a:ext cx="6815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err="1">
                <a:latin typeface="Consolas" panose="020B0609020204030204" pitchFamily="49" charset="0"/>
              </a:rPr>
              <a:t>inode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791E99E-9F5E-4E75-88CC-336AC8775052}"/>
              </a:ext>
            </a:extLst>
          </p:cNvPr>
          <p:cNvCxnSpPr>
            <a:cxnSpLocks/>
          </p:cNvCxnSpPr>
          <p:nvPr/>
        </p:nvCxnSpPr>
        <p:spPr bwMode="auto">
          <a:xfrm>
            <a:off x="705463" y="1701189"/>
            <a:ext cx="216061" cy="1034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8E83674-246D-4789-8EE9-76042120700E}"/>
              </a:ext>
            </a:extLst>
          </p:cNvPr>
          <p:cNvCxnSpPr>
            <a:cxnSpLocks/>
          </p:cNvCxnSpPr>
          <p:nvPr/>
        </p:nvCxnSpPr>
        <p:spPr bwMode="auto">
          <a:xfrm>
            <a:off x="695165" y="2514282"/>
            <a:ext cx="216061" cy="1034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2EEEDDD-F691-4EA1-AC0B-180CE3AF34A4}"/>
              </a:ext>
            </a:extLst>
          </p:cNvPr>
          <p:cNvCxnSpPr>
            <a:cxnSpLocks/>
          </p:cNvCxnSpPr>
          <p:nvPr/>
        </p:nvCxnSpPr>
        <p:spPr bwMode="auto">
          <a:xfrm>
            <a:off x="695165" y="3428682"/>
            <a:ext cx="216061" cy="1034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D0AEC03-E769-435B-AF26-ED3B79AC1B99}"/>
              </a:ext>
            </a:extLst>
          </p:cNvPr>
          <p:cNvCxnSpPr>
            <a:cxnSpLocks/>
          </p:cNvCxnSpPr>
          <p:nvPr/>
        </p:nvCxnSpPr>
        <p:spPr bwMode="auto">
          <a:xfrm>
            <a:off x="695165" y="4038282"/>
            <a:ext cx="216061" cy="1034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Rounded Rectangle 89">
            <a:extLst>
              <a:ext uri="{FF2B5EF4-FFF2-40B4-BE49-F238E27FC236}">
                <a16:creationId xmlns:a16="http://schemas.microsoft.com/office/drawing/2014/main" id="{33746288-DB39-4489-B4F1-97D61548BAF2}"/>
              </a:ext>
            </a:extLst>
          </p:cNvPr>
          <p:cNvSpPr/>
          <p:nvPr/>
        </p:nvSpPr>
        <p:spPr bwMode="auto">
          <a:xfrm>
            <a:off x="225627" y="5524160"/>
            <a:ext cx="3359953" cy="914400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3EAE11B-03A1-4571-8B86-DB48A328A1C3}"/>
              </a:ext>
            </a:extLst>
          </p:cNvPr>
          <p:cNvGrpSpPr/>
          <p:nvPr/>
        </p:nvGrpSpPr>
        <p:grpSpPr>
          <a:xfrm>
            <a:off x="262938" y="5576599"/>
            <a:ext cx="442533" cy="307777"/>
            <a:chOff x="5890057" y="5747175"/>
            <a:chExt cx="442533" cy="3077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232C1C0-414D-4962-9300-173879B7DA43}"/>
                </a:ext>
              </a:extLst>
            </p:cNvPr>
            <p:cNvSpPr/>
            <p:nvPr/>
          </p:nvSpPr>
          <p:spPr bwMode="auto">
            <a:xfrm>
              <a:off x="6103990" y="5802152"/>
              <a:ext cx="228600" cy="2286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660CB21-422D-408B-B8A4-2215D535F4B9}"/>
                </a:ext>
              </a:extLst>
            </p:cNvPr>
            <p:cNvSpPr/>
            <p:nvPr/>
          </p:nvSpPr>
          <p:spPr>
            <a:xfrm>
              <a:off x="5890057" y="5747175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0" dirty="0">
                  <a:latin typeface="Consolas" panose="020B0609020204030204" pitchFamily="49" charset="0"/>
                </a:rPr>
                <a:t>2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F933395-F578-4FB8-99EF-30DDF35AC8F5}"/>
              </a:ext>
            </a:extLst>
          </p:cNvPr>
          <p:cNvGrpSpPr/>
          <p:nvPr/>
        </p:nvGrpSpPr>
        <p:grpSpPr>
          <a:xfrm>
            <a:off x="262938" y="5860176"/>
            <a:ext cx="482824" cy="307777"/>
            <a:chOff x="5890057" y="5747175"/>
            <a:chExt cx="482824" cy="30777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24B27BE-02E5-4747-9A30-C17E387C4D97}"/>
                </a:ext>
              </a:extLst>
            </p:cNvPr>
            <p:cNvSpPr/>
            <p:nvPr/>
          </p:nvSpPr>
          <p:spPr bwMode="auto">
            <a:xfrm>
              <a:off x="6103990" y="5802152"/>
              <a:ext cx="228600" cy="2286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0043784-B31C-4C8F-86B6-4F57F3065B3D}"/>
                </a:ext>
              </a:extLst>
            </p:cNvPr>
            <p:cNvSpPr/>
            <p:nvPr/>
          </p:nvSpPr>
          <p:spPr>
            <a:xfrm>
              <a:off x="5890057" y="5747175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0" dirty="0">
                  <a:latin typeface="Consolas" panose="020B0609020204030204" pitchFamily="49" charset="0"/>
                </a:rPr>
                <a:t>732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1A3308A-CF9E-45A3-BD30-E68FA2EAE114}"/>
              </a:ext>
            </a:extLst>
          </p:cNvPr>
          <p:cNvGrpSpPr/>
          <p:nvPr/>
        </p:nvGrpSpPr>
        <p:grpSpPr>
          <a:xfrm>
            <a:off x="258533" y="6127495"/>
            <a:ext cx="582211" cy="307777"/>
            <a:chOff x="5890057" y="5747175"/>
            <a:chExt cx="582211" cy="30777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2FBD4B7-0118-48EA-B23E-56BC76B476D2}"/>
                </a:ext>
              </a:extLst>
            </p:cNvPr>
            <p:cNvSpPr/>
            <p:nvPr/>
          </p:nvSpPr>
          <p:spPr bwMode="auto">
            <a:xfrm>
              <a:off x="6103990" y="5802152"/>
              <a:ext cx="228600" cy="2286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7F9C171-A5DC-4449-B200-8ABA69740F26}"/>
                </a:ext>
              </a:extLst>
            </p:cNvPr>
            <p:cNvSpPr/>
            <p:nvPr/>
          </p:nvSpPr>
          <p:spPr>
            <a:xfrm>
              <a:off x="5890057" y="5747175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0" dirty="0">
                  <a:latin typeface="Consolas" panose="020B0609020204030204" pitchFamily="49" charset="0"/>
                </a:rPr>
                <a:t>8086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00E8BBD-6D81-41A5-995A-4F4260817476}"/>
              </a:ext>
            </a:extLst>
          </p:cNvPr>
          <p:cNvGrpSpPr/>
          <p:nvPr/>
        </p:nvGrpSpPr>
        <p:grpSpPr>
          <a:xfrm>
            <a:off x="738713" y="5587238"/>
            <a:ext cx="582211" cy="307777"/>
            <a:chOff x="5890057" y="5747175"/>
            <a:chExt cx="582211" cy="307777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8833BD5-FFA2-4C3C-A69C-4511B6904677}"/>
                </a:ext>
              </a:extLst>
            </p:cNvPr>
            <p:cNvSpPr/>
            <p:nvPr/>
          </p:nvSpPr>
          <p:spPr bwMode="auto">
            <a:xfrm>
              <a:off x="6103990" y="5802152"/>
              <a:ext cx="228600" cy="22860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4175D32-467D-44F5-BC9F-58FD55A029BB}"/>
                </a:ext>
              </a:extLst>
            </p:cNvPr>
            <p:cNvSpPr/>
            <p:nvPr/>
          </p:nvSpPr>
          <p:spPr>
            <a:xfrm>
              <a:off x="5890057" y="5747175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0" dirty="0">
                  <a:latin typeface="Consolas" panose="020B0609020204030204" pitchFamily="49" charset="0"/>
                </a:rPr>
                <a:t>9099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7D7746F-DB42-4B7B-BB53-02DA100C67C8}"/>
              </a:ext>
            </a:extLst>
          </p:cNvPr>
          <p:cNvGrpSpPr/>
          <p:nvPr/>
        </p:nvGrpSpPr>
        <p:grpSpPr>
          <a:xfrm>
            <a:off x="1545945" y="5578287"/>
            <a:ext cx="1277636" cy="336866"/>
            <a:chOff x="7266296" y="5769127"/>
            <a:chExt cx="1277636" cy="336866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8610DDF-E1AD-4754-9AC8-C4C28FC1B1D2}"/>
                </a:ext>
              </a:extLst>
            </p:cNvPr>
            <p:cNvSpPr/>
            <p:nvPr/>
          </p:nvSpPr>
          <p:spPr bwMode="auto">
            <a:xfrm>
              <a:off x="7319708" y="5769127"/>
              <a:ext cx="1224224" cy="336866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D0F17D2-E00E-4A57-AA16-F7C828A2125C}"/>
                </a:ext>
              </a:extLst>
            </p:cNvPr>
            <p:cNvSpPr txBox="1"/>
            <p:nvPr/>
          </p:nvSpPr>
          <p:spPr>
            <a:xfrm>
              <a:off x="7266296" y="5794636"/>
              <a:ext cx="1226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dirty="0">
                  <a:latin typeface="Consolas" panose="020B0609020204030204" pitchFamily="49" charset="0"/>
                </a:rPr>
                <a:t>“home”:8086 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444C83A-FEE9-4E6C-9873-E0A5CADC476C}"/>
              </a:ext>
            </a:extLst>
          </p:cNvPr>
          <p:cNvGrpSpPr/>
          <p:nvPr/>
        </p:nvGrpSpPr>
        <p:grpSpPr>
          <a:xfrm>
            <a:off x="2061581" y="6063934"/>
            <a:ext cx="1541944" cy="336866"/>
            <a:chOff x="7840188" y="6244619"/>
            <a:chExt cx="1308717" cy="336866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934BD84-C648-4834-A690-22CB9FBF5B43}"/>
                </a:ext>
              </a:extLst>
            </p:cNvPr>
            <p:cNvSpPr/>
            <p:nvPr/>
          </p:nvSpPr>
          <p:spPr bwMode="auto">
            <a:xfrm>
              <a:off x="7915507" y="6244619"/>
              <a:ext cx="1168723" cy="336866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743DB4E-C452-4FBE-9581-5BD6EC4108AD}"/>
                </a:ext>
              </a:extLst>
            </p:cNvPr>
            <p:cNvSpPr txBox="1"/>
            <p:nvPr/>
          </p:nvSpPr>
          <p:spPr>
            <a:xfrm>
              <a:off x="7840188" y="6276685"/>
              <a:ext cx="13087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dirty="0">
                  <a:latin typeface="Consolas" panose="020B0609020204030204" pitchFamily="49" charset="0"/>
                </a:rPr>
                <a:t>“stuff.txt”:9909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A8BC6FB-6068-4A93-8FA0-1C00FE27C28F}"/>
              </a:ext>
            </a:extLst>
          </p:cNvPr>
          <p:cNvGrpSpPr/>
          <p:nvPr/>
        </p:nvGrpSpPr>
        <p:grpSpPr>
          <a:xfrm>
            <a:off x="896633" y="6063934"/>
            <a:ext cx="1262657" cy="336866"/>
            <a:chOff x="6616984" y="6254774"/>
            <a:chExt cx="1262657" cy="33686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8E6E7B6-6C2E-4129-BF8D-FD1D83917746}"/>
                </a:ext>
              </a:extLst>
            </p:cNvPr>
            <p:cNvSpPr/>
            <p:nvPr/>
          </p:nvSpPr>
          <p:spPr bwMode="auto">
            <a:xfrm>
              <a:off x="6616984" y="6254774"/>
              <a:ext cx="1208994" cy="336866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399D025-D36F-40DA-A544-F4F1B5807A5B}"/>
                </a:ext>
              </a:extLst>
            </p:cNvPr>
            <p:cNvSpPr txBox="1"/>
            <p:nvPr/>
          </p:nvSpPr>
          <p:spPr>
            <a:xfrm>
              <a:off x="6661680" y="6287404"/>
              <a:ext cx="12179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dirty="0">
                  <a:latin typeface="Consolas" panose="020B0609020204030204" pitchFamily="49" charset="0"/>
                </a:rPr>
                <a:t>“cs162”:732 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3C2980FB-2E95-9744-95CE-7480DB80D8D3}"/>
              </a:ext>
            </a:extLst>
          </p:cNvPr>
          <p:cNvSpPr/>
          <p:nvPr/>
        </p:nvSpPr>
        <p:spPr>
          <a:xfrm>
            <a:off x="1575232" y="6400800"/>
            <a:ext cx="7809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811939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Directories: B-Trees (</a:t>
            </a:r>
            <a:r>
              <a:rPr lang="en-US" dirty="0" err="1"/>
              <a:t>dirhash</a:t>
            </a:r>
            <a:r>
              <a:rPr lang="en-US" dirty="0"/>
              <a:t>)</a:t>
            </a:r>
          </a:p>
        </p:txBody>
      </p:sp>
      <p:pic>
        <p:nvPicPr>
          <p:cNvPr id="4" name="Content Placeholder 3" descr="XFSDir.pdf"/>
          <p:cNvPicPr>
            <a:picLocks noGrp="1" noChangeAspect="1"/>
          </p:cNvPicPr>
          <p:nvPr>
            <p:ph idx="1"/>
          </p:nvPr>
        </p:nvPicPr>
        <p:blipFill>
          <a:blip r:embed="rId3"/>
          <a:srcRect t="-18913" b="-18913"/>
          <a:stretch>
            <a:fillRect/>
          </a:stretch>
        </p:blipFill>
        <p:spPr>
          <a:xfrm>
            <a:off x="193626" y="1078082"/>
            <a:ext cx="9178974" cy="5048082"/>
          </a:xfrm>
        </p:spPr>
      </p:pic>
      <p:sp>
        <p:nvSpPr>
          <p:cNvPr id="3" name="TextBox 2"/>
          <p:cNvSpPr txBox="1"/>
          <p:nvPr/>
        </p:nvSpPr>
        <p:spPr>
          <a:xfrm>
            <a:off x="2057400" y="914401"/>
            <a:ext cx="4615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in FreeBSD, </a:t>
            </a:r>
            <a:r>
              <a:rPr lang="en-US" sz="2400" b="0" dirty="0" err="1">
                <a:latin typeface="Gill Sans" charset="0"/>
                <a:ea typeface="Gill Sans" charset="0"/>
                <a:cs typeface="Gill Sans" charset="0"/>
              </a:rPr>
              <a:t>NetBSD</a:t>
            </a:r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, </a:t>
            </a:r>
            <a:r>
              <a:rPr lang="en-US" sz="2400" b="0" dirty="0" err="1">
                <a:latin typeface="Gill Sans" charset="0"/>
                <a:ea typeface="Gill Sans" charset="0"/>
                <a:cs typeface="Gill Sans" charset="0"/>
              </a:rPr>
              <a:t>OpenBSD</a:t>
            </a:r>
            <a:endParaRPr lang="en-US" sz="2400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54146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77B51B-FBC2-D14C-BF58-CB967D3AC381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03162354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7AEA-076D-461A-82D2-C7BB82410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Case Study:</a:t>
            </a:r>
            <a:b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</a:br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Windows NTFS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81B66-B70F-41BD-B61F-386496EF1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87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678AE-3BFD-4B35-A36D-6601ED41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Technology File System (NTFS)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C4884-324C-49B8-9E36-4BFF2B4D0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 on modern Windows systems</a:t>
            </a:r>
          </a:p>
          <a:p>
            <a:r>
              <a:rPr lang="en-US" dirty="0"/>
              <a:t>Variable length extents</a:t>
            </a:r>
          </a:p>
          <a:p>
            <a:pPr lvl="1"/>
            <a:r>
              <a:rPr lang="en-US" dirty="0"/>
              <a:t>Rather than fixed blocks</a:t>
            </a:r>
          </a:p>
          <a:p>
            <a:r>
              <a:rPr lang="en-US" dirty="0"/>
              <a:t>Instead of FAT or </a:t>
            </a:r>
            <a:r>
              <a:rPr lang="en-US" dirty="0" err="1"/>
              <a:t>inode</a:t>
            </a:r>
            <a:r>
              <a:rPr lang="en-US" dirty="0"/>
              <a:t> array: </a:t>
            </a:r>
            <a:r>
              <a:rPr lang="en-US" b="1" dirty="0"/>
              <a:t>Master File Table</a:t>
            </a:r>
          </a:p>
          <a:p>
            <a:pPr lvl="1"/>
            <a:r>
              <a:rPr lang="en-US" dirty="0"/>
              <a:t>Like a database, with maximum of 1 KB size for each table entry</a:t>
            </a:r>
          </a:p>
          <a:p>
            <a:pPr lvl="1"/>
            <a:r>
              <a:rPr lang="en-US" dirty="0"/>
              <a:t>Everything (almost) is a sequence of &lt;</a:t>
            </a:r>
            <a:r>
              <a:rPr lang="en-US" dirty="0" err="1"/>
              <a:t>attribute:value</a:t>
            </a:r>
            <a:r>
              <a:rPr lang="en-US" dirty="0"/>
              <a:t>&gt; pairs</a:t>
            </a:r>
          </a:p>
          <a:p>
            <a:pPr lvl="2"/>
            <a:r>
              <a:rPr lang="en-US" dirty="0"/>
              <a:t>Including metadata and data</a:t>
            </a:r>
          </a:p>
          <a:p>
            <a:r>
              <a:rPr lang="en-US" dirty="0"/>
              <a:t>Each entry in MFT contains metadata and:</a:t>
            </a:r>
          </a:p>
          <a:p>
            <a:pPr lvl="1"/>
            <a:r>
              <a:rPr lang="en-US" dirty="0"/>
              <a:t>File’s data directly (for small files)</a:t>
            </a:r>
          </a:p>
          <a:p>
            <a:pPr lvl="1"/>
            <a:r>
              <a:rPr lang="en-US" dirty="0"/>
              <a:t>A list of </a:t>
            </a:r>
            <a:r>
              <a:rPr lang="en-US" i="1" dirty="0"/>
              <a:t>extents </a:t>
            </a:r>
            <a:r>
              <a:rPr lang="en-US" dirty="0"/>
              <a:t>(start block, size) for file’s data</a:t>
            </a:r>
          </a:p>
          <a:p>
            <a:pPr lvl="1"/>
            <a:r>
              <a:rPr lang="en-US" dirty="0"/>
              <a:t>For big files: pointers to other MFT entries with </a:t>
            </a:r>
            <a:r>
              <a:rPr lang="en-US" i="1" dirty="0"/>
              <a:t>more</a:t>
            </a:r>
            <a:r>
              <a:rPr lang="en-US" dirty="0"/>
              <a:t> extent lists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0569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95400"/>
            <a:ext cx="5478018" cy="396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NTFS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018" y="685800"/>
            <a:ext cx="6180582" cy="5105400"/>
          </a:xfrm>
        </p:spPr>
        <p:txBody>
          <a:bodyPr>
            <a:normAutofit/>
          </a:bodyPr>
          <a:lstStyle/>
          <a:p>
            <a:r>
              <a:rPr lang="en-US" dirty="0"/>
              <a:t>Master File Table</a:t>
            </a:r>
          </a:p>
          <a:p>
            <a:pPr lvl="1"/>
            <a:r>
              <a:rPr lang="en-US" dirty="0"/>
              <a:t>Database with flexible 1KB entries for metadata/data</a:t>
            </a:r>
          </a:p>
          <a:p>
            <a:pPr lvl="1"/>
            <a:r>
              <a:rPr lang="en-US" dirty="0"/>
              <a:t>Variable-sized attribute records (data or metadata)</a:t>
            </a:r>
          </a:p>
          <a:p>
            <a:pPr lvl="1"/>
            <a:r>
              <a:rPr lang="en-US" dirty="0"/>
              <a:t>Extend with variable depth tree (non-resident)</a:t>
            </a:r>
          </a:p>
          <a:p>
            <a:r>
              <a:rPr lang="en-US" dirty="0"/>
              <a:t>Extents – variable length contiguous regions</a:t>
            </a:r>
          </a:p>
          <a:p>
            <a:pPr lvl="1"/>
            <a:r>
              <a:rPr lang="en-US" dirty="0"/>
              <a:t>Block pointers cover runs of blocks</a:t>
            </a:r>
          </a:p>
          <a:p>
            <a:pPr lvl="1"/>
            <a:r>
              <a:rPr lang="en-US" dirty="0"/>
              <a:t>Similar approach in Linux (ext4)</a:t>
            </a:r>
          </a:p>
          <a:p>
            <a:pPr lvl="1"/>
            <a:r>
              <a:rPr lang="en-US" dirty="0"/>
              <a:t>File create can provide hint as to size of file</a:t>
            </a:r>
          </a:p>
          <a:p>
            <a:r>
              <a:rPr lang="en-US" dirty="0"/>
              <a:t>Journaling for reliability</a:t>
            </a:r>
          </a:p>
          <a:p>
            <a:pPr lvl="1"/>
            <a:r>
              <a:rPr lang="en-US" dirty="0"/>
              <a:t>Discussed later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61918" y="5257800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  <a:hlinkClick r:id="rId4"/>
              </a:rPr>
              <a:t>http://ntfs.com/ntfs-mft.htm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77668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 Small File: Data stored with Metadata</a:t>
            </a:r>
          </a:p>
        </p:txBody>
      </p:sp>
      <p:pic>
        <p:nvPicPr>
          <p:cNvPr id="6" name="Content Placeholder 5" descr="FilesFiles-NTFSsmallFile.pdf"/>
          <p:cNvPicPr>
            <a:picLocks noGrp="1" noChangeAspect="1"/>
          </p:cNvPicPr>
          <p:nvPr>
            <p:ph idx="1"/>
          </p:nvPr>
        </p:nvPicPr>
        <p:blipFill>
          <a:blip r:embed="rId3"/>
          <a:srcRect l="-3219" r="-3219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>
          <a:xfrm>
            <a:off x="4451686" y="1524000"/>
            <a:ext cx="5992603" cy="707886"/>
          </a:xfrm>
          <a:prstGeom prst="rect">
            <a:avLst/>
          </a:prstGeom>
          <a:solidFill>
            <a:srgbClr val="DBEEF4"/>
          </a:solidFill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Create time, modify time, access time,</a:t>
            </a:r>
          </a:p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Owner id, security </a:t>
            </a:r>
            <a:r>
              <a:rPr lang="en-US" sz="2000" b="0" dirty="0" err="1">
                <a:latin typeface="Gill Sans" charset="0"/>
                <a:ea typeface="Gill Sans" charset="0"/>
                <a:cs typeface="Gill Sans" charset="0"/>
              </a:rPr>
              <a:t>specifier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, flags (RO, hidden, sys)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892843" y="2170332"/>
            <a:ext cx="521369" cy="11985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77713" y="2667000"/>
            <a:ext cx="1678665" cy="400110"/>
          </a:xfrm>
          <a:prstGeom prst="rect">
            <a:avLst/>
          </a:prstGeom>
          <a:solidFill>
            <a:srgbClr val="DBEEF4"/>
          </a:solidFill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data attribute</a:t>
            </a:r>
          </a:p>
        </p:txBody>
      </p:sp>
      <p:sp>
        <p:nvSpPr>
          <p:cNvPr id="10" name="Left Brace 9"/>
          <p:cNvSpPr/>
          <p:nvPr/>
        </p:nvSpPr>
        <p:spPr>
          <a:xfrm rot="16200000">
            <a:off x="7874919" y="2764174"/>
            <a:ext cx="360948" cy="260500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" name="Straight Connector 11"/>
          <p:cNvCxnSpPr>
            <a:stCxn id="9" idx="2"/>
          </p:cNvCxnSpPr>
          <p:nvPr/>
        </p:nvCxnSpPr>
        <p:spPr>
          <a:xfrm flipH="1">
            <a:off x="8408738" y="3067110"/>
            <a:ext cx="564224" cy="348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39263" y="4348512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Attribute list</a:t>
            </a:r>
          </a:p>
        </p:txBody>
      </p:sp>
    </p:spTree>
    <p:extLst>
      <p:ext uri="{BB962C8B-B14F-4D97-AF65-F5344CB8AC3E}">
        <p14:creationId xmlns:p14="http://schemas.microsoft.com/office/powerpoint/2010/main" val="254649657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D820F88-DF8E-4C2A-9415-7F48B931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Recall: From Storage to File Systems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E6508C-F1CF-4F5E-924B-DB5CB8FD1D7B}"/>
              </a:ext>
            </a:extLst>
          </p:cNvPr>
          <p:cNvSpPr txBox="1"/>
          <p:nvPr/>
        </p:nvSpPr>
        <p:spPr>
          <a:xfrm>
            <a:off x="1335507" y="1346079"/>
            <a:ext cx="2021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</a:rPr>
              <a:t>I/O API and</a:t>
            </a:r>
          </a:p>
          <a:p>
            <a:pPr algn="ctr"/>
            <a:r>
              <a:rPr lang="en-US" sz="2000" b="0" dirty="0" err="1">
                <a:latin typeface="Gill Sans Light"/>
              </a:rPr>
              <a:t>syscalls</a:t>
            </a:r>
            <a:endParaRPr lang="en-US" sz="2000" b="0" dirty="0">
              <a:latin typeface="Gill Sans Ligh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27FBAC-6D0F-4DF2-9C23-2A4885FBC312}"/>
              </a:ext>
            </a:extLst>
          </p:cNvPr>
          <p:cNvCxnSpPr/>
          <p:nvPr/>
        </p:nvCxnSpPr>
        <p:spPr>
          <a:xfrm>
            <a:off x="1335507" y="2177076"/>
            <a:ext cx="8470231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F63BC23-7CE3-4489-A2EC-78CF1DA11E60}"/>
              </a:ext>
            </a:extLst>
          </p:cNvPr>
          <p:cNvSpPr/>
          <p:nvPr/>
        </p:nvSpPr>
        <p:spPr>
          <a:xfrm>
            <a:off x="3581401" y="1415040"/>
            <a:ext cx="2679031" cy="5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>
                <a:latin typeface="Gill Sans Light"/>
              </a:rPr>
              <a:t>Variable-Size Buffer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C2A500-9F7C-48FD-8F37-AF319D44321A}"/>
              </a:ext>
            </a:extLst>
          </p:cNvPr>
          <p:cNvSpPr txBox="1"/>
          <p:nvPr/>
        </p:nvSpPr>
        <p:spPr>
          <a:xfrm>
            <a:off x="1335506" y="2491121"/>
            <a:ext cx="2021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</a:rPr>
              <a:t>File System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F476F7E-5709-4DAE-8AB6-753DCB622E58}"/>
              </a:ext>
            </a:extLst>
          </p:cNvPr>
          <p:cNvCxnSpPr/>
          <p:nvPr/>
        </p:nvCxnSpPr>
        <p:spPr>
          <a:xfrm>
            <a:off x="1335506" y="3197504"/>
            <a:ext cx="8470231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C76F32D-1024-4222-A7EB-6B8309B38723}"/>
              </a:ext>
            </a:extLst>
          </p:cNvPr>
          <p:cNvSpPr/>
          <p:nvPr/>
        </p:nvSpPr>
        <p:spPr>
          <a:xfrm>
            <a:off x="3581400" y="2435468"/>
            <a:ext cx="3064043" cy="5454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>
                <a:latin typeface="Gill Sans Light"/>
              </a:rPr>
              <a:t>Block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78FB7D-39F8-4F1C-9C2F-B43C6B82CA3D}"/>
              </a:ext>
            </a:extLst>
          </p:cNvPr>
          <p:cNvSpPr txBox="1"/>
          <p:nvPr/>
        </p:nvSpPr>
        <p:spPr>
          <a:xfrm>
            <a:off x="6870032" y="2292685"/>
            <a:ext cx="2021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1" dirty="0">
                <a:latin typeface="Gill Sans Light"/>
              </a:rPr>
              <a:t>Logical Index,</a:t>
            </a:r>
            <a:br>
              <a:rPr lang="en-US" sz="2000" b="0" i="1" dirty="0">
                <a:latin typeface="Gill Sans Light"/>
              </a:rPr>
            </a:br>
            <a:r>
              <a:rPr lang="en-US" sz="2000" b="0" i="1" dirty="0">
                <a:latin typeface="Gill Sans Light"/>
              </a:rPr>
              <a:t>Typically 4 KB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B36FD0-C1AF-498B-A69A-60C0A801F6DB}"/>
              </a:ext>
            </a:extLst>
          </p:cNvPr>
          <p:cNvSpPr txBox="1"/>
          <p:nvPr/>
        </p:nvSpPr>
        <p:spPr>
          <a:xfrm>
            <a:off x="1281825" y="3959443"/>
            <a:ext cx="2021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</a:rPr>
              <a:t>Hardware Devices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9F94F5-FC7D-44EA-8F1F-DDD63D4D0CDA}"/>
              </a:ext>
            </a:extLst>
          </p:cNvPr>
          <p:cNvSpPr txBox="1"/>
          <p:nvPr/>
        </p:nvSpPr>
        <p:spPr>
          <a:xfrm>
            <a:off x="6693567" y="1442694"/>
            <a:ext cx="2374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1" dirty="0">
                <a:latin typeface="Gill Sans Light"/>
              </a:rPr>
              <a:t>Memory Address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F63208-3524-4F31-A61C-EE3B1E108934}"/>
              </a:ext>
            </a:extLst>
          </p:cNvPr>
          <p:cNvGrpSpPr/>
          <p:nvPr/>
        </p:nvGrpSpPr>
        <p:grpSpPr>
          <a:xfrm>
            <a:off x="3100138" y="3492527"/>
            <a:ext cx="2326105" cy="2601120"/>
            <a:chOff x="1973179" y="4299284"/>
            <a:chExt cx="2326105" cy="26011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F40A34-131B-4020-BDDB-170ED3E0F19A}"/>
                </a:ext>
              </a:extLst>
            </p:cNvPr>
            <p:cNvSpPr txBox="1"/>
            <p:nvPr/>
          </p:nvSpPr>
          <p:spPr>
            <a:xfrm>
              <a:off x="2229851" y="6500294"/>
              <a:ext cx="17165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</a:rPr>
                <a:t>HDD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03B972-5176-4A70-8533-FCF20A7F031F}"/>
                </a:ext>
              </a:extLst>
            </p:cNvPr>
            <p:cNvSpPr/>
            <p:nvPr/>
          </p:nvSpPr>
          <p:spPr>
            <a:xfrm>
              <a:off x="2229851" y="4833768"/>
              <a:ext cx="1716507" cy="54543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>
                  <a:latin typeface="Gill Sans Light"/>
                </a:rPr>
                <a:t>Sector(s)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6088F00-5EFC-4A67-8B58-B5D9FBB14AF4}"/>
                </a:ext>
              </a:extLst>
            </p:cNvPr>
            <p:cNvSpPr/>
            <p:nvPr/>
          </p:nvSpPr>
          <p:spPr>
            <a:xfrm>
              <a:off x="1973179" y="4299284"/>
              <a:ext cx="2326105" cy="22010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B5DD44A-ADE6-4808-B84D-281893794A76}"/>
                </a:ext>
              </a:extLst>
            </p:cNvPr>
            <p:cNvSpPr txBox="1"/>
            <p:nvPr/>
          </p:nvSpPr>
          <p:spPr>
            <a:xfrm>
              <a:off x="2103522" y="5712355"/>
              <a:ext cx="20162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</a:rPr>
                <a:t>Physical Index,</a:t>
              </a:r>
            </a:p>
            <a:p>
              <a:pPr algn="ctr"/>
              <a:r>
                <a:rPr lang="en-US" sz="2000" b="0" dirty="0">
                  <a:latin typeface="Gill Sans Light"/>
                </a:rPr>
                <a:t>512B or 4KB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196EB87-3258-4709-80FC-58AD4E8827AB}"/>
              </a:ext>
            </a:extLst>
          </p:cNvPr>
          <p:cNvGrpSpPr/>
          <p:nvPr/>
        </p:nvGrpSpPr>
        <p:grpSpPr>
          <a:xfrm>
            <a:off x="5841332" y="3492527"/>
            <a:ext cx="2326105" cy="2601120"/>
            <a:chOff x="1973179" y="4299284"/>
            <a:chExt cx="2326105" cy="260112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EEE4A4-2FEB-44AE-B7B6-7B2DB111D55F}"/>
                </a:ext>
              </a:extLst>
            </p:cNvPr>
            <p:cNvSpPr txBox="1"/>
            <p:nvPr/>
          </p:nvSpPr>
          <p:spPr>
            <a:xfrm>
              <a:off x="2229851" y="6500294"/>
              <a:ext cx="17165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</a:rPr>
                <a:t>SSD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06934D-F37A-422C-9A31-D03075DBEB7A}"/>
                </a:ext>
              </a:extLst>
            </p:cNvPr>
            <p:cNvSpPr/>
            <p:nvPr/>
          </p:nvSpPr>
          <p:spPr>
            <a:xfrm>
              <a:off x="1973179" y="4299284"/>
              <a:ext cx="2326105" cy="22010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</a:endParaRP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BA0FEF-FBA4-4811-8844-95BBE86CA1D3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203031" y="3008074"/>
            <a:ext cx="0" cy="10189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F3501E0-652A-4CF9-ADB3-6A02BCE57B8A}"/>
              </a:ext>
            </a:extLst>
          </p:cNvPr>
          <p:cNvSpPr/>
          <p:nvPr/>
        </p:nvSpPr>
        <p:spPr>
          <a:xfrm>
            <a:off x="5880435" y="3611222"/>
            <a:ext cx="2247898" cy="390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latin typeface="Gill Sans Light"/>
              </a:rPr>
              <a:t>Flash Trans. Layer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A82AE2-4B37-4F3F-A3A9-1BC873EF34CF}"/>
              </a:ext>
            </a:extLst>
          </p:cNvPr>
          <p:cNvCxnSpPr>
            <a:cxnSpLocks/>
          </p:cNvCxnSpPr>
          <p:nvPr/>
        </p:nvCxnSpPr>
        <p:spPr>
          <a:xfrm>
            <a:off x="6280483" y="3009830"/>
            <a:ext cx="0" cy="6013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15C913D-9378-451D-9B36-E8FA779B833C}"/>
              </a:ext>
            </a:extLst>
          </p:cNvPr>
          <p:cNvSpPr/>
          <p:nvPr/>
        </p:nvSpPr>
        <p:spPr>
          <a:xfrm>
            <a:off x="5880435" y="4344164"/>
            <a:ext cx="2247898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>
                <a:latin typeface="Gill Sans Light"/>
              </a:rPr>
              <a:t>Phys. Block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977B79-9165-48EA-9D23-44A6F4754132}"/>
              </a:ext>
            </a:extLst>
          </p:cNvPr>
          <p:cNvSpPr txBox="1"/>
          <p:nvPr/>
        </p:nvSpPr>
        <p:spPr>
          <a:xfrm>
            <a:off x="8082718" y="4344164"/>
            <a:ext cx="1855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1" dirty="0">
                <a:latin typeface="Gill Sans Light"/>
              </a:rPr>
              <a:t>Phys Index., 4KB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DD1F13-1D5B-4D0F-AFF1-BF054F94313F}"/>
              </a:ext>
            </a:extLst>
          </p:cNvPr>
          <p:cNvCxnSpPr>
            <a:cxnSpLocks/>
          </p:cNvCxnSpPr>
          <p:nvPr/>
        </p:nvCxnSpPr>
        <p:spPr>
          <a:xfrm flipH="1">
            <a:off x="6098004" y="4015488"/>
            <a:ext cx="210550" cy="3569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5CE924-59AE-46D3-9121-4404401A12C5}"/>
              </a:ext>
            </a:extLst>
          </p:cNvPr>
          <p:cNvCxnSpPr>
            <a:cxnSpLocks/>
          </p:cNvCxnSpPr>
          <p:nvPr/>
        </p:nvCxnSpPr>
        <p:spPr>
          <a:xfrm>
            <a:off x="7190876" y="4007883"/>
            <a:ext cx="401051" cy="3645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E024D4-B320-4DFB-84AC-1A118263CCEF}"/>
              </a:ext>
            </a:extLst>
          </p:cNvPr>
          <p:cNvCxnSpPr>
            <a:cxnSpLocks/>
          </p:cNvCxnSpPr>
          <p:nvPr/>
        </p:nvCxnSpPr>
        <p:spPr>
          <a:xfrm flipH="1">
            <a:off x="6775787" y="4014439"/>
            <a:ext cx="28071" cy="3757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DE31552-A2A7-4455-B2D8-BC812C4E6789}"/>
              </a:ext>
            </a:extLst>
          </p:cNvPr>
          <p:cNvSpPr/>
          <p:nvPr/>
        </p:nvSpPr>
        <p:spPr>
          <a:xfrm>
            <a:off x="3477126" y="4131285"/>
            <a:ext cx="1716507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>
                <a:latin typeface="Gill Sans Light"/>
              </a:rPr>
              <a:t>Sector(s)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9A4609-A5A9-4F02-AD97-B071BDCA747B}"/>
              </a:ext>
            </a:extLst>
          </p:cNvPr>
          <p:cNvSpPr/>
          <p:nvPr/>
        </p:nvSpPr>
        <p:spPr>
          <a:xfrm>
            <a:off x="3629526" y="4283685"/>
            <a:ext cx="1716507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>
                <a:latin typeface="Gill Sans Light"/>
              </a:rPr>
              <a:t>Sector(s)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CBFD8C-D858-43A3-A309-E110CC4F2C7C}"/>
              </a:ext>
            </a:extLst>
          </p:cNvPr>
          <p:cNvSpPr/>
          <p:nvPr/>
        </p:nvSpPr>
        <p:spPr>
          <a:xfrm>
            <a:off x="5880435" y="5013598"/>
            <a:ext cx="2202782" cy="545432"/>
          </a:xfrm>
          <a:prstGeom prst="rect">
            <a:avLst/>
          </a:prstGeom>
          <a:solidFill>
            <a:srgbClr val="00A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>
                <a:latin typeface="Gill Sans Light"/>
              </a:rPr>
              <a:t>Erasure Page</a:t>
            </a:r>
          </a:p>
        </p:txBody>
      </p:sp>
    </p:spTree>
    <p:extLst>
      <p:ext uri="{BB962C8B-B14F-4D97-AF65-F5344CB8AC3E}">
        <p14:creationId xmlns:p14="http://schemas.microsoft.com/office/powerpoint/2010/main" val="4007405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13" grpId="0" animBg="1"/>
      <p:bldP spid="14" grpId="0"/>
      <p:bldP spid="15" grpId="0"/>
      <p:bldP spid="16" grpId="0"/>
      <p:bldP spid="26" grpId="0" animBg="1"/>
      <p:bldP spid="28" grpId="0" animBg="1"/>
      <p:bldP spid="29" grpId="0"/>
      <p:bldP spid="33" grpId="0" animBg="1"/>
      <p:bldP spid="34" grpId="0" animBg="1"/>
      <p:bldP spid="3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2FD52-5A5B-4FA0-AFF0-58D1EC61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 Medium File: Extents for File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DA52DC6-B50E-4589-8C06-D0BD61DBE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295400"/>
            <a:ext cx="7892767" cy="4351338"/>
          </a:xfrm>
        </p:spPr>
      </p:pic>
    </p:spTree>
    <p:extLst>
      <p:ext uri="{BB962C8B-B14F-4D97-AF65-F5344CB8AC3E}">
        <p14:creationId xmlns:p14="http://schemas.microsoft.com/office/powerpoint/2010/main" val="185691190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6188-DF4A-4AB9-9449-3DABE2D36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 Large File: Pointers to Other MFT Records</a:t>
            </a:r>
          </a:p>
        </p:txBody>
      </p:sp>
      <p:pic>
        <p:nvPicPr>
          <p:cNvPr id="8" name="Content Placeholder 7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3BD703C-FB5E-4684-836C-9715FBE94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066800"/>
            <a:ext cx="5486400" cy="4601858"/>
          </a:xfrm>
          <a:effectLst/>
        </p:spPr>
      </p:pic>
    </p:spTree>
    <p:extLst>
      <p:ext uri="{BB962C8B-B14F-4D97-AF65-F5344CB8AC3E}">
        <p14:creationId xmlns:p14="http://schemas.microsoft.com/office/powerpoint/2010/main" val="368085577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066800" y="381000"/>
            <a:ext cx="4114800" cy="8382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936E2-2F14-4392-B1FD-8D8AC9575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7273" y="738963"/>
            <a:ext cx="6418385" cy="1325563"/>
          </a:xfrm>
        </p:spPr>
        <p:txBody>
          <a:bodyPr/>
          <a:lstStyle/>
          <a:p>
            <a:pPr algn="l"/>
            <a:r>
              <a:rPr lang="en-US" dirty="0"/>
              <a:t>NTFS Huge, Fragmented File: </a:t>
            </a:r>
            <a:br>
              <a:rPr lang="en-US" dirty="0"/>
            </a:br>
            <a:r>
              <a:rPr lang="en-US" dirty="0"/>
              <a:t>Many MFT Records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8206D27-3BC3-432A-AA06-71E634D68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862"/>
            <a:ext cx="4673822" cy="6629400"/>
          </a:xfrm>
        </p:spPr>
      </p:pic>
    </p:spTree>
    <p:extLst>
      <p:ext uri="{BB962C8B-B14F-4D97-AF65-F5344CB8AC3E}">
        <p14:creationId xmlns:p14="http://schemas.microsoft.com/office/powerpoint/2010/main" val="327863001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948A-7A86-43D2-84C9-6A8F7AB8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NTFS Directories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1AFBE-EF53-42B3-A01E-6757D4496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Directories implemented as B Trees – efficient for searching large directories</a:t>
            </a:r>
          </a:p>
          <a:p>
            <a:r>
              <a:rPr lang="en-US" dirty="0"/>
              <a:t>File’s number identifies its entry in MFT</a:t>
            </a:r>
          </a:p>
          <a:p>
            <a:r>
              <a:rPr lang="en-US" dirty="0"/>
              <a:t>MFT entry always has a file name attribute</a:t>
            </a:r>
          </a:p>
          <a:p>
            <a:pPr lvl="1"/>
            <a:r>
              <a:rPr lang="en-US" dirty="0"/>
              <a:t>Human readable name, file number of parent </a:t>
            </a:r>
            <a:r>
              <a:rPr lang="en-US" dirty="0" err="1"/>
              <a:t>dir</a:t>
            </a:r>
            <a:endParaRPr lang="en-US" dirty="0"/>
          </a:p>
          <a:p>
            <a:r>
              <a:rPr lang="en-US" dirty="0"/>
              <a:t>Hard link? Multiple file name attributes in MFT entry</a:t>
            </a:r>
          </a:p>
        </p:txBody>
      </p:sp>
    </p:spTree>
    <p:extLst>
      <p:ext uri="{BB962C8B-B14F-4D97-AF65-F5344CB8AC3E}">
        <p14:creationId xmlns:p14="http://schemas.microsoft.com/office/powerpoint/2010/main" val="42465556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77B51B-FBC2-D14C-BF58-CB967D3AC381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8293604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7AEA-076D-461A-82D2-C7BB82410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Memory Mapped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81B66-B70F-41BD-B61F-386496EF1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8003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Mapped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9601200" cy="5105400"/>
          </a:xfrm>
        </p:spPr>
        <p:txBody>
          <a:bodyPr>
            <a:normAutofit/>
          </a:bodyPr>
          <a:lstStyle/>
          <a:p>
            <a:r>
              <a:rPr lang="en-US" dirty="0"/>
              <a:t>Traditional I/O involves explicit transfers between buffers in process address space to/from regions of a file</a:t>
            </a:r>
          </a:p>
          <a:p>
            <a:pPr lvl="1"/>
            <a:r>
              <a:rPr lang="en-US" dirty="0"/>
              <a:t>This involves multiple copies into caches in memory, plus system calls</a:t>
            </a:r>
          </a:p>
          <a:p>
            <a:pPr lvl="1"/>
            <a:endParaRPr lang="en-US" dirty="0"/>
          </a:p>
          <a:p>
            <a:r>
              <a:rPr lang="en-US" dirty="0"/>
              <a:t>What if we could “map” the file directly into an empty region of our address space</a:t>
            </a:r>
          </a:p>
          <a:p>
            <a:pPr lvl="1"/>
            <a:r>
              <a:rPr lang="en-US" dirty="0"/>
              <a:t>Implicitly “page it in” when we read it</a:t>
            </a:r>
          </a:p>
          <a:p>
            <a:pPr lvl="1"/>
            <a:r>
              <a:rPr lang="en-US" dirty="0"/>
              <a:t>Write it and “eventually” page it out</a:t>
            </a:r>
          </a:p>
          <a:p>
            <a:pPr lvl="1"/>
            <a:endParaRPr lang="en-US" dirty="0"/>
          </a:p>
          <a:p>
            <a:r>
              <a:rPr lang="en-US" dirty="0"/>
              <a:t>Executable files are treated this way when we </a:t>
            </a:r>
            <a:r>
              <a:rPr lang="en-US" dirty="0">
                <a:latin typeface="Courier New"/>
                <a:cs typeface="Courier New"/>
              </a:rPr>
              <a:t>exec</a:t>
            </a:r>
            <a:r>
              <a:rPr lang="en-US" dirty="0"/>
              <a:t> the process!!</a:t>
            </a:r>
          </a:p>
        </p:txBody>
      </p:sp>
    </p:spTree>
    <p:extLst>
      <p:ext uri="{BB962C8B-B14F-4D97-AF65-F5344CB8AC3E}">
        <p14:creationId xmlns:p14="http://schemas.microsoft.com/office/powerpoint/2010/main" val="20437825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7467600" cy="533400"/>
          </a:xfrm>
        </p:spPr>
        <p:txBody>
          <a:bodyPr/>
          <a:lstStyle/>
          <a:p>
            <a:r>
              <a:rPr lang="en-US" altLang="en-US" dirty="0"/>
              <a:t>Recall: Who Does What, When?</a:t>
            </a:r>
          </a:p>
        </p:txBody>
      </p:sp>
      <p:sp>
        <p:nvSpPr>
          <p:cNvPr id="47106" name="TextBox 3"/>
          <p:cNvSpPr txBox="1">
            <a:spLocks noChangeArrowheads="1"/>
          </p:cNvSpPr>
          <p:nvPr/>
        </p:nvSpPr>
        <p:spPr bwMode="auto">
          <a:xfrm>
            <a:off x="2235194" y="99060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i="1">
                <a:latin typeface="Gill Sans Light"/>
                <a:cs typeface="Gill Sans Light"/>
              </a:rPr>
              <a:t>virtual address</a:t>
            </a: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7416793" y="1219200"/>
            <a:ext cx="1066800" cy="2895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800" b="0">
              <a:latin typeface="Gill Sans Light"/>
              <a:cs typeface="Gill Sans Light"/>
            </a:endParaRPr>
          </a:p>
        </p:txBody>
      </p:sp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7416793" y="16002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800" b="0">
              <a:latin typeface="Gill Sans Light"/>
              <a:cs typeface="Gill Sans Light"/>
            </a:endParaRPr>
          </a:p>
        </p:txBody>
      </p:sp>
      <p:sp>
        <p:nvSpPr>
          <p:cNvPr id="47109" name="Rectangle 6"/>
          <p:cNvSpPr>
            <a:spLocks noChangeArrowheads="1"/>
          </p:cNvSpPr>
          <p:nvPr/>
        </p:nvSpPr>
        <p:spPr bwMode="auto">
          <a:xfrm>
            <a:off x="7416793" y="19812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800" b="0">
              <a:latin typeface="Gill Sans Light"/>
              <a:cs typeface="Gill Sans Light"/>
            </a:endParaRPr>
          </a:p>
        </p:txBody>
      </p:sp>
      <p:sp>
        <p:nvSpPr>
          <p:cNvPr id="47110" name="Rectangle 7"/>
          <p:cNvSpPr>
            <a:spLocks noChangeArrowheads="1"/>
          </p:cNvSpPr>
          <p:nvPr/>
        </p:nvSpPr>
        <p:spPr bwMode="auto">
          <a:xfrm>
            <a:off x="7416793" y="37338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800" b="0">
              <a:latin typeface="Gill Sans Light"/>
              <a:cs typeface="Gill Sans Light"/>
            </a:endParaRPr>
          </a:p>
        </p:txBody>
      </p:sp>
      <p:sp>
        <p:nvSpPr>
          <p:cNvPr id="47111" name="Rectangle 8"/>
          <p:cNvSpPr>
            <a:spLocks noChangeArrowheads="1"/>
          </p:cNvSpPr>
          <p:nvPr/>
        </p:nvSpPr>
        <p:spPr bwMode="auto">
          <a:xfrm>
            <a:off x="3530593" y="1371600"/>
            <a:ext cx="9906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0" dirty="0">
                <a:latin typeface="Gill Sans Light"/>
                <a:cs typeface="Gill Sans Light"/>
              </a:rPr>
              <a:t>MMU</a:t>
            </a:r>
          </a:p>
        </p:txBody>
      </p:sp>
      <p:sp>
        <p:nvSpPr>
          <p:cNvPr id="47112" name="Rectangle 9"/>
          <p:cNvSpPr>
            <a:spLocks noChangeArrowheads="1"/>
          </p:cNvSpPr>
          <p:nvPr/>
        </p:nvSpPr>
        <p:spPr bwMode="auto">
          <a:xfrm>
            <a:off x="5283193" y="1295400"/>
            <a:ext cx="762000" cy="12192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800" b="0">
                <a:latin typeface="Gill Sans Light"/>
                <a:cs typeface="Gill Sans Light"/>
              </a:rPr>
              <a:t>PT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902193" y="1676400"/>
            <a:ext cx="2641607" cy="990600"/>
            <a:chOff x="4724400" y="1676400"/>
            <a:chExt cx="2641607" cy="990600"/>
          </a:xfrm>
        </p:grpSpPr>
        <p:cxnSp>
          <p:nvCxnSpPr>
            <p:cNvPr id="47114" name="Straight Connector 15"/>
            <p:cNvCxnSpPr>
              <a:cxnSpLocks noChangeShapeType="1"/>
            </p:cNvCxnSpPr>
            <p:nvPr/>
          </p:nvCxnSpPr>
          <p:spPr bwMode="auto">
            <a:xfrm>
              <a:off x="4724400" y="2667000"/>
              <a:ext cx="1371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15" name="Straight Connector 17"/>
            <p:cNvCxnSpPr>
              <a:cxnSpLocks noChangeShapeType="1"/>
            </p:cNvCxnSpPr>
            <p:nvPr/>
          </p:nvCxnSpPr>
          <p:spPr bwMode="auto">
            <a:xfrm flipV="1">
              <a:off x="4724400" y="1676400"/>
              <a:ext cx="0" cy="990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16" name="Straight Connector 19"/>
            <p:cNvCxnSpPr>
              <a:cxnSpLocks noChangeShapeType="1"/>
            </p:cNvCxnSpPr>
            <p:nvPr/>
          </p:nvCxnSpPr>
          <p:spPr bwMode="auto">
            <a:xfrm flipV="1">
              <a:off x="6070607" y="2152650"/>
              <a:ext cx="1295400" cy="5143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arrow" w="med" len="med"/>
            </a:ln>
          </p:spPr>
        </p:cxnSp>
      </p:grpSp>
      <p:sp>
        <p:nvSpPr>
          <p:cNvPr id="47118" name="TextBox 30"/>
          <p:cNvSpPr txBox="1">
            <a:spLocks noChangeArrowheads="1"/>
          </p:cNvSpPr>
          <p:nvPr/>
        </p:nvSpPr>
        <p:spPr bwMode="auto">
          <a:xfrm>
            <a:off x="1168394" y="1447801"/>
            <a:ext cx="1588897" cy="46166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>
                <a:latin typeface="Gill Sans Light"/>
                <a:cs typeface="Gill Sans Light"/>
              </a:rPr>
              <a:t>instruction</a:t>
            </a:r>
          </a:p>
        </p:txBody>
      </p:sp>
      <p:cxnSp>
        <p:nvCxnSpPr>
          <p:cNvPr id="33" name="Straight Arrow Connector 32"/>
          <p:cNvCxnSpPr>
            <a:cxnSpLocks noChangeShapeType="1"/>
            <a:stCxn id="47118" idx="3"/>
          </p:cNvCxnSpPr>
          <p:nvPr/>
        </p:nvCxnSpPr>
        <p:spPr bwMode="auto">
          <a:xfrm flipV="1">
            <a:off x="2626095" y="1676401"/>
            <a:ext cx="904499" cy="22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7121" name="TextBox 38"/>
          <p:cNvSpPr txBox="1">
            <a:spLocks noChangeArrowheads="1"/>
          </p:cNvSpPr>
          <p:nvPr/>
        </p:nvSpPr>
        <p:spPr bwMode="auto">
          <a:xfrm>
            <a:off x="4521194" y="1295400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 dirty="0">
                <a:latin typeface="Gill Sans Light"/>
                <a:cs typeface="Gill Sans Light"/>
              </a:rPr>
              <a:t>page#</a:t>
            </a:r>
          </a:p>
        </p:txBody>
      </p:sp>
      <p:sp>
        <p:nvSpPr>
          <p:cNvPr id="47122" name="TextBox 39"/>
          <p:cNvSpPr txBox="1">
            <a:spLocks noChangeArrowheads="1"/>
          </p:cNvSpPr>
          <p:nvPr/>
        </p:nvSpPr>
        <p:spPr bwMode="auto">
          <a:xfrm>
            <a:off x="6502394" y="1524000"/>
            <a:ext cx="9028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 dirty="0">
                <a:latin typeface="Gill Sans Light"/>
                <a:cs typeface="Gill Sans Light"/>
              </a:rPr>
              <a:t>frame#</a:t>
            </a:r>
          </a:p>
        </p:txBody>
      </p:sp>
      <p:sp>
        <p:nvSpPr>
          <p:cNvPr id="47123" name="TextBox 40"/>
          <p:cNvSpPr txBox="1">
            <a:spLocks noChangeArrowheads="1"/>
          </p:cNvSpPr>
          <p:nvPr/>
        </p:nvSpPr>
        <p:spPr bwMode="auto">
          <a:xfrm>
            <a:off x="6502393" y="2024063"/>
            <a:ext cx="7447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 dirty="0">
                <a:latin typeface="Gill Sans Light"/>
                <a:cs typeface="Gill Sans Light"/>
              </a:rPr>
              <a:t>offset</a:t>
            </a:r>
          </a:p>
        </p:txBody>
      </p:sp>
      <p:sp>
        <p:nvSpPr>
          <p:cNvPr id="47124" name="Cube 41"/>
          <p:cNvSpPr>
            <a:spLocks noChangeArrowheads="1"/>
          </p:cNvSpPr>
          <p:nvPr/>
        </p:nvSpPr>
        <p:spPr bwMode="auto">
          <a:xfrm>
            <a:off x="7569193" y="2057400"/>
            <a:ext cx="457200" cy="1524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800" b="0">
              <a:latin typeface="Gill Sans Light"/>
              <a:cs typeface="Gill Sans Light"/>
            </a:endParaRPr>
          </a:p>
        </p:txBody>
      </p: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2757291" y="1981200"/>
            <a:ext cx="1890909" cy="461665"/>
            <a:chOff x="2579498" y="1981199"/>
            <a:chExt cx="1890910" cy="461665"/>
          </a:xfrm>
        </p:grpSpPr>
        <p:sp>
          <p:nvSpPr>
            <p:cNvPr id="47157" name="TextBox 42"/>
            <p:cNvSpPr txBox="1">
              <a:spLocks noChangeArrowheads="1"/>
            </p:cNvSpPr>
            <p:nvPr/>
          </p:nvSpPr>
          <p:spPr bwMode="auto">
            <a:xfrm>
              <a:off x="2932807" y="1981199"/>
              <a:ext cx="153760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 dirty="0">
                  <a:solidFill>
                    <a:srgbClr val="FF0000"/>
                  </a:solidFill>
                  <a:latin typeface="Gill Sans Light"/>
                  <a:cs typeface="Gill Sans Light"/>
                </a:rPr>
                <a:t>page fault</a:t>
              </a:r>
            </a:p>
          </p:txBody>
        </p:sp>
        <p:cxnSp>
          <p:nvCxnSpPr>
            <p:cNvPr id="47158" name="Straight Arrow Connector 44"/>
            <p:cNvCxnSpPr>
              <a:cxnSpLocks noChangeShapeType="1"/>
            </p:cNvCxnSpPr>
            <p:nvPr/>
          </p:nvCxnSpPr>
          <p:spPr bwMode="auto">
            <a:xfrm flipH="1">
              <a:off x="2579498" y="1981200"/>
              <a:ext cx="747909" cy="380999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1625593" y="1295400"/>
            <a:ext cx="533400" cy="838200"/>
            <a:chOff x="1447800" y="1295400"/>
            <a:chExt cx="533400" cy="838200"/>
          </a:xfrm>
        </p:grpSpPr>
        <p:cxnSp>
          <p:nvCxnSpPr>
            <p:cNvPr id="47155" name="Straight Connector 50"/>
            <p:cNvCxnSpPr>
              <a:cxnSpLocks noChangeShapeType="1"/>
            </p:cNvCxnSpPr>
            <p:nvPr/>
          </p:nvCxnSpPr>
          <p:spPr bwMode="auto">
            <a:xfrm>
              <a:off x="1447800" y="1295400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7156" name="Straight Connector 51"/>
            <p:cNvCxnSpPr>
              <a:cxnSpLocks noChangeShapeType="1"/>
            </p:cNvCxnSpPr>
            <p:nvPr/>
          </p:nvCxnSpPr>
          <p:spPr bwMode="auto">
            <a:xfrm flipH="1">
              <a:off x="1447800" y="1295400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</p:cxnSp>
      </p:grpSp>
      <p:sp>
        <p:nvSpPr>
          <p:cNvPr id="47127" name="TextBox 54"/>
          <p:cNvSpPr txBox="1">
            <a:spLocks noChangeArrowheads="1"/>
          </p:cNvSpPr>
          <p:nvPr/>
        </p:nvSpPr>
        <p:spPr bwMode="auto">
          <a:xfrm>
            <a:off x="558793" y="3048001"/>
            <a:ext cx="26484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>
                <a:latin typeface="Gill Sans Light"/>
                <a:cs typeface="Gill Sans Light"/>
              </a:rPr>
              <a:t>Operating System</a:t>
            </a:r>
          </a:p>
        </p:txBody>
      </p:sp>
      <p:grpSp>
        <p:nvGrpSpPr>
          <p:cNvPr id="89" name="Group 88"/>
          <p:cNvGrpSpPr>
            <a:grpSpLocks/>
          </p:cNvGrpSpPr>
          <p:nvPr/>
        </p:nvGrpSpPr>
        <p:grpSpPr bwMode="auto">
          <a:xfrm>
            <a:off x="1219194" y="2228851"/>
            <a:ext cx="1910483" cy="1751013"/>
            <a:chOff x="1041242" y="2057400"/>
            <a:chExt cx="1910546" cy="1921933"/>
          </a:xfrm>
        </p:grpSpPr>
        <p:sp>
          <p:nvSpPr>
            <p:cNvPr id="47153" name="TextBox 53"/>
            <p:cNvSpPr txBox="1">
              <a:spLocks noChangeArrowheads="1"/>
            </p:cNvSpPr>
            <p:nvPr/>
          </p:nvSpPr>
          <p:spPr bwMode="auto">
            <a:xfrm>
              <a:off x="1447800" y="2057400"/>
              <a:ext cx="1503988" cy="506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 dirty="0">
                  <a:solidFill>
                    <a:srgbClr val="FF0000"/>
                  </a:solidFill>
                  <a:latin typeface="Gill Sans Light"/>
                  <a:cs typeface="Gill Sans Light"/>
                </a:rPr>
                <a:t>exception</a:t>
              </a:r>
            </a:p>
          </p:txBody>
        </p:sp>
        <p:sp>
          <p:nvSpPr>
            <p:cNvPr id="47154" name="Freeform 56"/>
            <p:cNvSpPr>
              <a:spLocks/>
            </p:cNvSpPr>
            <p:nvPr/>
          </p:nvSpPr>
          <p:spPr bwMode="auto">
            <a:xfrm>
              <a:off x="1041242" y="2483556"/>
              <a:ext cx="726248" cy="1495777"/>
            </a:xfrm>
            <a:custGeom>
              <a:avLst/>
              <a:gdLst>
                <a:gd name="T0" fmla="*/ 652091 w 726248"/>
                <a:gd name="T1" fmla="*/ 0 h 1495777"/>
                <a:gd name="T2" fmla="*/ 369869 w 726248"/>
                <a:gd name="T3" fmla="*/ 155222 h 1495777"/>
                <a:gd name="T4" fmla="*/ 722647 w 726248"/>
                <a:gd name="T5" fmla="*/ 366888 h 1495777"/>
                <a:gd name="T6" fmla="*/ 101758 w 726248"/>
                <a:gd name="T7" fmla="*/ 508000 h 1495777"/>
                <a:gd name="T8" fmla="*/ 172314 w 726248"/>
                <a:gd name="T9" fmla="*/ 733777 h 1495777"/>
                <a:gd name="T10" fmla="*/ 2980 w 726248"/>
                <a:gd name="T11" fmla="*/ 1199444 h 1495777"/>
                <a:gd name="T12" fmla="*/ 341647 w 726248"/>
                <a:gd name="T13" fmla="*/ 1495777 h 14957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6248" h="1495777">
                  <a:moveTo>
                    <a:pt x="652091" y="0"/>
                  </a:moveTo>
                  <a:cubicBezTo>
                    <a:pt x="505100" y="47037"/>
                    <a:pt x="358110" y="94074"/>
                    <a:pt x="369869" y="155222"/>
                  </a:cubicBezTo>
                  <a:cubicBezTo>
                    <a:pt x="381628" y="216370"/>
                    <a:pt x="767332" y="308092"/>
                    <a:pt x="722647" y="366888"/>
                  </a:cubicBezTo>
                  <a:cubicBezTo>
                    <a:pt x="677962" y="425684"/>
                    <a:pt x="193480" y="446852"/>
                    <a:pt x="101758" y="508000"/>
                  </a:cubicBezTo>
                  <a:cubicBezTo>
                    <a:pt x="10036" y="569148"/>
                    <a:pt x="188777" y="618536"/>
                    <a:pt x="172314" y="733777"/>
                  </a:cubicBezTo>
                  <a:cubicBezTo>
                    <a:pt x="155851" y="849018"/>
                    <a:pt x="-25242" y="1072444"/>
                    <a:pt x="2980" y="1199444"/>
                  </a:cubicBezTo>
                  <a:cubicBezTo>
                    <a:pt x="31202" y="1326444"/>
                    <a:pt x="341647" y="1495777"/>
                    <a:pt x="341647" y="149577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</p:grpSp>
      <p:grpSp>
        <p:nvGrpSpPr>
          <p:cNvPr id="90" name="Group 89"/>
          <p:cNvGrpSpPr>
            <a:grpSpLocks/>
          </p:cNvGrpSpPr>
          <p:nvPr/>
        </p:nvGrpSpPr>
        <p:grpSpPr bwMode="auto">
          <a:xfrm>
            <a:off x="1244594" y="3505200"/>
            <a:ext cx="2839239" cy="1219200"/>
            <a:chOff x="1066800" y="3505200"/>
            <a:chExt cx="2839957" cy="1219200"/>
          </a:xfrm>
        </p:grpSpPr>
        <p:sp>
          <p:nvSpPr>
            <p:cNvPr id="47151" name="TextBox 55"/>
            <p:cNvSpPr txBox="1">
              <a:spLocks noChangeArrowheads="1"/>
            </p:cNvSpPr>
            <p:nvPr/>
          </p:nvSpPr>
          <p:spPr bwMode="auto">
            <a:xfrm>
              <a:off x="1066800" y="3505200"/>
              <a:ext cx="28399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 dirty="0">
                  <a:latin typeface="Gill Sans Light"/>
                  <a:cs typeface="Gill Sans Light"/>
                </a:rPr>
                <a:t>Page Fault Handler</a:t>
              </a:r>
            </a:p>
          </p:txBody>
        </p:sp>
        <p:sp>
          <p:nvSpPr>
            <p:cNvPr id="47152" name="Punched Tape 57"/>
            <p:cNvSpPr>
              <a:spLocks noChangeArrowheads="1"/>
            </p:cNvSpPr>
            <p:nvPr/>
          </p:nvSpPr>
          <p:spPr bwMode="auto">
            <a:xfrm rot="5400000">
              <a:off x="1333500" y="4000500"/>
              <a:ext cx="838200" cy="609600"/>
            </a:xfrm>
            <a:prstGeom prst="flowChartPunchedTape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2800" b="0">
                <a:latin typeface="Gill Sans Light"/>
                <a:cs typeface="Gill Sans Light"/>
              </a:endParaRPr>
            </a:p>
          </p:txBody>
        </p:sp>
      </p:grpSp>
      <p:sp>
        <p:nvSpPr>
          <p:cNvPr id="47130" name="Can 60"/>
          <p:cNvSpPr>
            <a:spLocks noChangeArrowheads="1"/>
          </p:cNvSpPr>
          <p:nvPr/>
        </p:nvSpPr>
        <p:spPr bwMode="auto">
          <a:xfrm>
            <a:off x="3378193" y="4419600"/>
            <a:ext cx="1219200" cy="1371600"/>
          </a:xfrm>
          <a:prstGeom prst="can">
            <a:avLst>
              <a:gd name="adj" fmla="val 25000"/>
            </a:avLst>
          </a:prstGeom>
          <a:solidFill>
            <a:srgbClr val="B7C6F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800" b="0">
              <a:latin typeface="Gill Sans Light"/>
              <a:cs typeface="Gill Sans Ligh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454393" y="5029200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7416793" y="3048000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cxnSp>
        <p:nvCxnSpPr>
          <p:cNvPr id="68" name="Straight Arrow Connector 67"/>
          <p:cNvCxnSpPr>
            <a:cxnSpLocks noChangeShapeType="1"/>
          </p:cNvCxnSpPr>
          <p:nvPr/>
        </p:nvCxnSpPr>
        <p:spPr bwMode="auto">
          <a:xfrm>
            <a:off x="2286787" y="4533900"/>
            <a:ext cx="1015206" cy="72390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>
            <a:off x="6045193" y="2209800"/>
            <a:ext cx="1371600" cy="838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7" name="Rectangle 76"/>
          <p:cNvSpPr/>
          <p:nvPr/>
        </p:nvSpPr>
        <p:spPr bwMode="auto">
          <a:xfrm>
            <a:off x="5283193" y="2133600"/>
            <a:ext cx="762000" cy="152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grpSp>
        <p:nvGrpSpPr>
          <p:cNvPr id="91" name="Group 90"/>
          <p:cNvGrpSpPr>
            <a:grpSpLocks/>
          </p:cNvGrpSpPr>
          <p:nvPr/>
        </p:nvGrpSpPr>
        <p:grpSpPr bwMode="auto">
          <a:xfrm>
            <a:off x="4216393" y="3200400"/>
            <a:ext cx="3787302" cy="1905000"/>
            <a:chOff x="4038600" y="3200400"/>
            <a:chExt cx="3787302" cy="1905000"/>
          </a:xfrm>
        </p:grpSpPr>
        <p:cxnSp>
          <p:nvCxnSpPr>
            <p:cNvPr id="47149" name="Straight Arrow Connector 62"/>
            <p:cNvCxnSpPr>
              <a:cxnSpLocks noChangeShapeType="1"/>
            </p:cNvCxnSpPr>
            <p:nvPr/>
          </p:nvCxnSpPr>
          <p:spPr bwMode="auto">
            <a:xfrm flipV="1">
              <a:off x="4038600" y="3200400"/>
              <a:ext cx="3352800" cy="1905000"/>
            </a:xfrm>
            <a:prstGeom prst="straightConnector1">
              <a:avLst/>
            </a:prstGeom>
            <a:noFill/>
            <a:ln w="57150" cmpd="thickThin">
              <a:solidFill>
                <a:srgbClr val="3366FF"/>
              </a:solidFill>
              <a:round/>
              <a:headEnd/>
              <a:tailEnd type="arrow" w="med" len="med"/>
            </a:ln>
          </p:spPr>
        </p:cxnSp>
        <p:sp>
          <p:nvSpPr>
            <p:cNvPr id="47150" name="TextBox 77"/>
            <p:cNvSpPr txBox="1">
              <a:spLocks noChangeArrowheads="1"/>
            </p:cNvSpPr>
            <p:nvPr/>
          </p:nvSpPr>
          <p:spPr bwMode="auto">
            <a:xfrm>
              <a:off x="4953000" y="4419600"/>
              <a:ext cx="287290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latin typeface="Gill Sans Light"/>
                  <a:cs typeface="Gill Sans Light"/>
                </a:rPr>
                <a:t>load page from disk</a:t>
              </a:r>
            </a:p>
          </p:txBody>
        </p:sp>
      </p:grpSp>
      <p:grpSp>
        <p:nvGrpSpPr>
          <p:cNvPr id="92" name="Group 91"/>
          <p:cNvGrpSpPr>
            <a:grpSpLocks/>
          </p:cNvGrpSpPr>
          <p:nvPr/>
        </p:nvGrpSpPr>
        <p:grpSpPr bwMode="auto">
          <a:xfrm>
            <a:off x="2323843" y="2181225"/>
            <a:ext cx="3810953" cy="2306638"/>
            <a:chOff x="2215108" y="2133600"/>
            <a:chExt cx="3811821" cy="2306638"/>
          </a:xfrm>
        </p:grpSpPr>
        <p:cxnSp>
          <p:nvCxnSpPr>
            <p:cNvPr id="47147" name="Straight Arrow Connector 68"/>
            <p:cNvCxnSpPr>
              <a:cxnSpLocks noChangeShapeType="1"/>
            </p:cNvCxnSpPr>
            <p:nvPr/>
          </p:nvCxnSpPr>
          <p:spPr bwMode="auto">
            <a:xfrm flipV="1">
              <a:off x="2215108" y="2133600"/>
              <a:ext cx="2890292" cy="2306638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</p:cxnSp>
        <p:sp>
          <p:nvSpPr>
            <p:cNvPr id="47148" name="TextBox 79"/>
            <p:cNvSpPr txBox="1">
              <a:spLocks noChangeArrowheads="1"/>
            </p:cNvSpPr>
            <p:nvPr/>
          </p:nvSpPr>
          <p:spPr bwMode="auto">
            <a:xfrm>
              <a:off x="3657600" y="3200400"/>
              <a:ext cx="236932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 dirty="0">
                  <a:latin typeface="Gill Sans Light"/>
                  <a:cs typeface="Gill Sans Light"/>
                </a:rPr>
                <a:t>update PT entry</a:t>
              </a:r>
            </a:p>
          </p:txBody>
        </p:sp>
      </p:grpSp>
      <p:sp>
        <p:nvSpPr>
          <p:cNvPr id="47138" name="TextBox 80"/>
          <p:cNvSpPr txBox="1">
            <a:spLocks noChangeArrowheads="1"/>
          </p:cNvSpPr>
          <p:nvPr/>
        </p:nvSpPr>
        <p:spPr bwMode="auto">
          <a:xfrm>
            <a:off x="634993" y="895351"/>
            <a:ext cx="1297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 dirty="0">
                <a:latin typeface="Gill Sans Light"/>
                <a:cs typeface="Gill Sans Light"/>
              </a:rPr>
              <a:t>Process</a:t>
            </a:r>
          </a:p>
        </p:txBody>
      </p:sp>
      <p:grpSp>
        <p:nvGrpSpPr>
          <p:cNvPr id="93" name="Group 92"/>
          <p:cNvGrpSpPr>
            <a:grpSpLocks/>
          </p:cNvGrpSpPr>
          <p:nvPr/>
        </p:nvGrpSpPr>
        <p:grpSpPr bwMode="auto">
          <a:xfrm>
            <a:off x="558794" y="4876800"/>
            <a:ext cx="1597783" cy="1376023"/>
            <a:chOff x="381000" y="4876800"/>
            <a:chExt cx="1597504" cy="1376086"/>
          </a:xfrm>
        </p:grpSpPr>
        <p:sp>
          <p:nvSpPr>
            <p:cNvPr id="47145" name="TextBox 82"/>
            <p:cNvSpPr txBox="1">
              <a:spLocks noChangeArrowheads="1"/>
            </p:cNvSpPr>
            <p:nvPr/>
          </p:nvSpPr>
          <p:spPr bwMode="auto">
            <a:xfrm>
              <a:off x="457200" y="5791200"/>
              <a:ext cx="1521304" cy="461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latin typeface="Gill Sans Light"/>
                  <a:cs typeface="Gill Sans Light"/>
                </a:rPr>
                <a:t>scheduler</a:t>
              </a:r>
            </a:p>
          </p:txBody>
        </p:sp>
        <p:sp>
          <p:nvSpPr>
            <p:cNvPr id="47146" name="Punched Tape 84"/>
            <p:cNvSpPr>
              <a:spLocks noChangeArrowheads="1"/>
            </p:cNvSpPr>
            <p:nvPr/>
          </p:nvSpPr>
          <p:spPr bwMode="auto">
            <a:xfrm rot="5400000">
              <a:off x="266700" y="4991100"/>
              <a:ext cx="838200" cy="609600"/>
            </a:xfrm>
            <a:prstGeom prst="flowChartPunchedTape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2800" b="0">
                <a:latin typeface="Gill Sans Light"/>
                <a:cs typeface="Gill Sans Light"/>
              </a:endParaRPr>
            </a:p>
          </p:txBody>
        </p:sp>
      </p:grpSp>
      <p:sp>
        <p:nvSpPr>
          <p:cNvPr id="82" name="Freeform 81"/>
          <p:cNvSpPr>
            <a:spLocks/>
          </p:cNvSpPr>
          <p:nvPr/>
        </p:nvSpPr>
        <p:spPr bwMode="auto">
          <a:xfrm>
            <a:off x="1023932" y="4487864"/>
            <a:ext cx="776287" cy="592137"/>
          </a:xfrm>
          <a:custGeom>
            <a:avLst/>
            <a:gdLst>
              <a:gd name="T0" fmla="*/ 776111 w 776111"/>
              <a:gd name="T1" fmla="*/ 0 h 593008"/>
              <a:gd name="T2" fmla="*/ 310444 w 776111"/>
              <a:gd name="T3" fmla="*/ 112889 h 593008"/>
              <a:gd name="T4" fmla="*/ 366889 w 776111"/>
              <a:gd name="T5" fmla="*/ 522111 h 593008"/>
              <a:gd name="T6" fmla="*/ 0 w 776111"/>
              <a:gd name="T7" fmla="*/ 592667 h 5930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76111" h="593008">
                <a:moveTo>
                  <a:pt x="776111" y="0"/>
                </a:moveTo>
                <a:cubicBezTo>
                  <a:pt x="577379" y="12935"/>
                  <a:pt x="378648" y="25871"/>
                  <a:pt x="310444" y="112889"/>
                </a:cubicBezTo>
                <a:cubicBezTo>
                  <a:pt x="242240" y="199908"/>
                  <a:pt x="418630" y="442148"/>
                  <a:pt x="366889" y="522111"/>
                </a:cubicBezTo>
                <a:cubicBezTo>
                  <a:pt x="315148" y="602074"/>
                  <a:pt x="0" y="592667"/>
                  <a:pt x="0" y="592667"/>
                </a:cubicBezTo>
              </a:path>
            </a:pathLst>
          </a:custGeom>
          <a:noFill/>
          <a:ln w="38100">
            <a:solidFill>
              <a:srgbClr val="3366FF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2000">
              <a:latin typeface="Gill Sans Light"/>
              <a:cs typeface="Gill Sans Light"/>
            </a:endParaRPr>
          </a:p>
        </p:txBody>
      </p:sp>
      <p:grpSp>
        <p:nvGrpSpPr>
          <p:cNvPr id="94" name="Group 93"/>
          <p:cNvGrpSpPr>
            <a:grpSpLocks/>
          </p:cNvGrpSpPr>
          <p:nvPr/>
        </p:nvGrpSpPr>
        <p:grpSpPr bwMode="auto">
          <a:xfrm>
            <a:off x="228600" y="1962150"/>
            <a:ext cx="1247769" cy="3074988"/>
            <a:chOff x="50836" y="1961444"/>
            <a:chExt cx="1247386" cy="3076223"/>
          </a:xfrm>
        </p:grpSpPr>
        <p:sp>
          <p:nvSpPr>
            <p:cNvPr id="84" name="Freeform 83"/>
            <p:cNvSpPr/>
            <p:nvPr/>
          </p:nvSpPr>
          <p:spPr>
            <a:xfrm>
              <a:off x="409496" y="1961444"/>
              <a:ext cx="888726" cy="3076223"/>
            </a:xfrm>
            <a:custGeom>
              <a:avLst/>
              <a:gdLst>
                <a:gd name="connsiteX0" fmla="*/ 42380 w 889046"/>
                <a:gd name="connsiteY0" fmla="*/ 3076223 h 3076223"/>
                <a:gd name="connsiteX1" fmla="*/ 352824 w 889046"/>
                <a:gd name="connsiteY1" fmla="*/ 2483556 h 3076223"/>
                <a:gd name="connsiteX2" fmla="*/ 46 w 889046"/>
                <a:gd name="connsiteY2" fmla="*/ 1919112 h 3076223"/>
                <a:gd name="connsiteX3" fmla="*/ 381046 w 889046"/>
                <a:gd name="connsiteY3" fmla="*/ 1411112 h 3076223"/>
                <a:gd name="connsiteX4" fmla="*/ 268157 w 889046"/>
                <a:gd name="connsiteY4" fmla="*/ 663223 h 3076223"/>
                <a:gd name="connsiteX5" fmla="*/ 889046 w 889046"/>
                <a:gd name="connsiteY5" fmla="*/ 0 h 307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9046" h="3076223">
                  <a:moveTo>
                    <a:pt x="42380" y="3076223"/>
                  </a:moveTo>
                  <a:cubicBezTo>
                    <a:pt x="201130" y="2876315"/>
                    <a:pt x="359880" y="2676408"/>
                    <a:pt x="352824" y="2483556"/>
                  </a:cubicBezTo>
                  <a:cubicBezTo>
                    <a:pt x="345768" y="2290704"/>
                    <a:pt x="-4658" y="2097853"/>
                    <a:pt x="46" y="1919112"/>
                  </a:cubicBezTo>
                  <a:cubicBezTo>
                    <a:pt x="4750" y="1740371"/>
                    <a:pt x="336361" y="1620427"/>
                    <a:pt x="381046" y="1411112"/>
                  </a:cubicBezTo>
                  <a:cubicBezTo>
                    <a:pt x="425731" y="1201797"/>
                    <a:pt x="183490" y="898408"/>
                    <a:pt x="268157" y="663223"/>
                  </a:cubicBezTo>
                  <a:cubicBezTo>
                    <a:pt x="352824" y="428038"/>
                    <a:pt x="889046" y="0"/>
                    <a:pt x="889046" y="0"/>
                  </a:cubicBezTo>
                </a:path>
              </a:pathLst>
            </a:custGeom>
            <a:ln w="38100">
              <a:solidFill>
                <a:schemeClr val="accent6"/>
              </a:solidFill>
              <a:headEnd type="none"/>
              <a:tailEnd type="arrow"/>
            </a:ln>
          </p:spPr>
          <p:txBody>
            <a:bodyPr anchor="ctr"/>
            <a:lstStyle/>
            <a:p>
              <a:pPr algn="ctr">
                <a:defRPr/>
              </a:pPr>
              <a:endParaRPr lang="en-US" sz="2000">
                <a:latin typeface="Gill Sans Light"/>
                <a:ea typeface="MS PGothic" charset="0"/>
                <a:cs typeface="Gill Sans Light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0836" y="2132963"/>
              <a:ext cx="815551" cy="46185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 dirty="0">
                  <a:solidFill>
                    <a:schemeClr val="accent6"/>
                  </a:solidFill>
                  <a:latin typeface="Gill Sans" charset="0"/>
                  <a:ea typeface="Gill Sans" charset="0"/>
                  <a:cs typeface="Gill Sans" charset="0"/>
                </a:rPr>
                <a:t>retry</a:t>
              </a:r>
            </a:p>
          </p:txBody>
        </p:sp>
      </p:grpSp>
      <p:sp>
        <p:nvSpPr>
          <p:cNvPr id="87" name="Cube 86"/>
          <p:cNvSpPr>
            <a:spLocks noChangeArrowheads="1"/>
          </p:cNvSpPr>
          <p:nvPr/>
        </p:nvSpPr>
        <p:spPr bwMode="auto">
          <a:xfrm>
            <a:off x="7569193" y="3200400"/>
            <a:ext cx="457200" cy="1524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800" b="0">
              <a:latin typeface="Gill Sans Light"/>
              <a:cs typeface="Gill Sans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495800" y="1600201"/>
            <a:ext cx="2971800" cy="395539"/>
            <a:chOff x="2997193" y="1600200"/>
            <a:chExt cx="2971800" cy="395539"/>
          </a:xfrm>
        </p:grpSpPr>
        <p:cxnSp>
          <p:nvCxnSpPr>
            <p:cNvPr id="47113" name="Straight Arrow Connector 11"/>
            <p:cNvCxnSpPr>
              <a:cxnSpLocks noChangeShapeType="1"/>
              <a:stCxn id="47111" idx="3"/>
            </p:cNvCxnSpPr>
            <p:nvPr/>
          </p:nvCxnSpPr>
          <p:spPr bwMode="auto">
            <a:xfrm>
              <a:off x="2997193" y="1676400"/>
              <a:ext cx="76200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7117" name="Straight Arrow Connector 25"/>
            <p:cNvCxnSpPr>
              <a:cxnSpLocks noChangeShapeType="1"/>
            </p:cNvCxnSpPr>
            <p:nvPr/>
          </p:nvCxnSpPr>
          <p:spPr bwMode="auto">
            <a:xfrm>
              <a:off x="4597393" y="1676400"/>
              <a:ext cx="1371600" cy="31933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56" name="Rectangle 55"/>
            <p:cNvSpPr/>
            <p:nvPr/>
          </p:nvSpPr>
          <p:spPr bwMode="auto">
            <a:xfrm>
              <a:off x="3795888" y="1600200"/>
              <a:ext cx="762000" cy="152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Gill Sans Light"/>
                <a:ea typeface="MS PGothic" charset="0"/>
                <a:cs typeface="Gill Sans Light"/>
              </a:endParaRPr>
            </a:p>
          </p:txBody>
        </p:sp>
      </p:grpSp>
      <p:cxnSp>
        <p:nvCxnSpPr>
          <p:cNvPr id="6" name="Straight Arrow Connector 5"/>
          <p:cNvCxnSpPr>
            <a:stCxn id="47111" idx="3"/>
            <a:endCxn id="77" idx="1"/>
          </p:cNvCxnSpPr>
          <p:nvPr/>
        </p:nvCxnSpPr>
        <p:spPr bwMode="auto">
          <a:xfrm>
            <a:off x="4521193" y="1676400"/>
            <a:ext cx="762000" cy="5334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7" name="Group 66"/>
          <p:cNvGrpSpPr/>
          <p:nvPr/>
        </p:nvGrpSpPr>
        <p:grpSpPr>
          <a:xfrm>
            <a:off x="4726436" y="1828803"/>
            <a:ext cx="2893565" cy="1466851"/>
            <a:chOff x="4724400" y="1846420"/>
            <a:chExt cx="3068593" cy="1138398"/>
          </a:xfrm>
        </p:grpSpPr>
        <p:cxnSp>
          <p:nvCxnSpPr>
            <p:cNvPr id="69" name="Straight Connector 15"/>
            <p:cNvCxnSpPr>
              <a:cxnSpLocks noChangeShapeType="1"/>
            </p:cNvCxnSpPr>
            <p:nvPr/>
          </p:nvCxnSpPr>
          <p:spPr bwMode="auto">
            <a:xfrm>
              <a:off x="4724400" y="2667000"/>
              <a:ext cx="1371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" name="Straight Connector 17"/>
            <p:cNvCxnSpPr>
              <a:cxnSpLocks noChangeShapeType="1"/>
            </p:cNvCxnSpPr>
            <p:nvPr/>
          </p:nvCxnSpPr>
          <p:spPr bwMode="auto">
            <a:xfrm flipV="1">
              <a:off x="4724400" y="1846420"/>
              <a:ext cx="0" cy="8205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" name="Straight Connector 19"/>
            <p:cNvCxnSpPr>
              <a:cxnSpLocks noChangeShapeType="1"/>
            </p:cNvCxnSpPr>
            <p:nvPr/>
          </p:nvCxnSpPr>
          <p:spPr bwMode="auto">
            <a:xfrm>
              <a:off x="6093834" y="2667000"/>
              <a:ext cx="1699159" cy="3178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arrow" w="med" len="med"/>
            </a:ln>
          </p:spPr>
        </p:cxnSp>
      </p:grpSp>
      <p:sp>
        <p:nvSpPr>
          <p:cNvPr id="72" name="TextBox 39"/>
          <p:cNvSpPr txBox="1">
            <a:spLocks noChangeArrowheads="1"/>
          </p:cNvSpPr>
          <p:nvPr/>
        </p:nvSpPr>
        <p:spPr bwMode="auto">
          <a:xfrm>
            <a:off x="6654794" y="2362200"/>
            <a:ext cx="9028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 dirty="0">
                <a:latin typeface="Gill Sans Light"/>
                <a:cs typeface="Gill Sans Light"/>
              </a:rPr>
              <a:t>frame#</a:t>
            </a:r>
          </a:p>
        </p:txBody>
      </p:sp>
      <p:sp>
        <p:nvSpPr>
          <p:cNvPr id="73" name="TextBox 40"/>
          <p:cNvSpPr txBox="1">
            <a:spLocks noChangeArrowheads="1"/>
          </p:cNvSpPr>
          <p:nvPr/>
        </p:nvSpPr>
        <p:spPr bwMode="auto">
          <a:xfrm>
            <a:off x="6348406" y="3079924"/>
            <a:ext cx="7447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 dirty="0">
                <a:latin typeface="Gill Sans Light"/>
                <a:cs typeface="Gill Sans Light"/>
              </a:rPr>
              <a:t>offset</a:t>
            </a:r>
          </a:p>
        </p:txBody>
      </p:sp>
      <p:sp>
        <p:nvSpPr>
          <p:cNvPr id="78" name="TextBox 37">
            <a:extLst>
              <a:ext uri="{FF2B5EF4-FFF2-40B4-BE49-F238E27FC236}">
                <a16:creationId xmlns:a16="http://schemas.microsoft.com/office/drawing/2014/main" id="{D90CE2DC-5B19-7042-A007-5CF6A8DF3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7155" y="882222"/>
            <a:ext cx="20954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 i="1" dirty="0">
                <a:latin typeface="Gill Sans Light"/>
                <a:cs typeface="Gill Sans Light"/>
              </a:rPr>
              <a:t>physical address</a:t>
            </a:r>
          </a:p>
        </p:txBody>
      </p:sp>
    </p:spTree>
    <p:extLst>
      <p:ext uri="{BB962C8B-B14F-4D97-AF65-F5344CB8AC3E}">
        <p14:creationId xmlns:p14="http://schemas.microsoft.com/office/powerpoint/2010/main" val="32760954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1" grpId="0"/>
      <p:bldP spid="47121" grpId="1"/>
      <p:bldP spid="47121" grpId="2"/>
      <p:bldP spid="47121" grpId="3"/>
      <p:bldP spid="47121" grpId="4"/>
      <p:bldP spid="47122" grpId="0"/>
      <p:bldP spid="47122" grpId="1"/>
      <p:bldP spid="47123" grpId="0"/>
      <p:bldP spid="47123" grpId="1"/>
      <p:bldP spid="47124" grpId="0" animBg="1"/>
      <p:bldP spid="47124" grpId="1" animBg="1"/>
      <p:bldP spid="65" grpId="0" animBg="1"/>
      <p:bldP spid="66" grpId="0" animBg="1"/>
      <p:bldP spid="77" grpId="0" animBg="1"/>
      <p:bldP spid="82" grpId="0" animBg="1"/>
      <p:bldP spid="82" grpId="1" animBg="1"/>
      <p:bldP spid="87" grpId="0" animBg="1"/>
      <p:bldP spid="72" grpId="0"/>
      <p:bldP spid="7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1981214" y="152400"/>
            <a:ext cx="7696187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Paging to </a:t>
            </a:r>
            <a:r>
              <a:rPr lang="en-US" dirty="0" err="1">
                <a:latin typeface="Courier New"/>
                <a:cs typeface="Courier New"/>
              </a:rPr>
              <a:t>mmap</a:t>
            </a:r>
            <a:r>
              <a:rPr lang="en-US" dirty="0">
                <a:latin typeface="Courier New"/>
                <a:cs typeface="Courier New"/>
              </a:rPr>
              <a:t>() </a:t>
            </a:r>
            <a:r>
              <a:rPr lang="en-US" dirty="0"/>
              <a:t>Files</a:t>
            </a:r>
          </a:p>
        </p:txBody>
      </p:sp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2251130" y="99060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 i="1" dirty="0">
                <a:latin typeface="Gill Sans Light"/>
                <a:cs typeface="Gill Sans Light"/>
              </a:rPr>
              <a:t>virtual address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7432729" y="1219200"/>
            <a:ext cx="1066800" cy="474311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2000" b="0">
              <a:latin typeface="Gill Sans Light"/>
              <a:cs typeface="Gill Sans Light"/>
            </a:endParaRP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7432729" y="16002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2000" b="0">
              <a:latin typeface="Gill Sans Light"/>
              <a:cs typeface="Gill Sans Light"/>
            </a:endParaRP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7432729" y="19812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2000" b="0">
              <a:latin typeface="Gill Sans Light"/>
              <a:cs typeface="Gill Sans Light"/>
            </a:endParaRP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7432729" y="37338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2000" b="0">
              <a:latin typeface="Gill Sans Light"/>
              <a:cs typeface="Gill Sans Light"/>
            </a:endParaRPr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3546529" y="1371600"/>
            <a:ext cx="9906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000" b="0">
                <a:latin typeface="Gill Sans Light"/>
                <a:cs typeface="Gill Sans Light"/>
              </a:rPr>
              <a:t>MMU</a:t>
            </a:r>
          </a:p>
        </p:txBody>
      </p:sp>
      <p:sp>
        <p:nvSpPr>
          <p:cNvPr id="14344" name="Rectangle 9"/>
          <p:cNvSpPr>
            <a:spLocks noChangeArrowheads="1"/>
          </p:cNvSpPr>
          <p:nvPr/>
        </p:nvSpPr>
        <p:spPr bwMode="auto">
          <a:xfrm>
            <a:off x="5324529" y="1295400"/>
            <a:ext cx="762000" cy="2209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000" b="0" dirty="0">
                <a:latin typeface="Gill Sans Light"/>
                <a:cs typeface="Gill Sans Light"/>
              </a:rPr>
              <a:t>PT</a:t>
            </a:r>
          </a:p>
          <a:p>
            <a:pPr algn="ctr"/>
            <a:endParaRPr lang="en-US" sz="2000" dirty="0">
              <a:latin typeface="Gill Sans Light"/>
              <a:cs typeface="Gill Sans Light"/>
            </a:endParaRPr>
          </a:p>
          <a:p>
            <a:pPr algn="ctr"/>
            <a:endParaRPr lang="en-US" sz="2000" b="0" dirty="0">
              <a:latin typeface="Gill Sans Light"/>
              <a:cs typeface="Gill Sans Light"/>
            </a:endParaRPr>
          </a:p>
          <a:p>
            <a:pPr algn="ctr"/>
            <a:endParaRPr lang="en-US" sz="2000" dirty="0">
              <a:latin typeface="Gill Sans Light"/>
              <a:cs typeface="Gill Sans Light"/>
            </a:endParaRPr>
          </a:p>
          <a:p>
            <a:pPr algn="ctr"/>
            <a:endParaRPr lang="en-US" sz="2000" b="0" dirty="0">
              <a:latin typeface="Gill Sans Light"/>
              <a:cs typeface="Gill Sans Light"/>
            </a:endParaRPr>
          </a:p>
          <a:p>
            <a:pPr algn="ctr"/>
            <a:endParaRPr lang="en-US" sz="2000" b="0" dirty="0">
              <a:latin typeface="Gill Sans Light"/>
              <a:cs typeface="Gill Sans Light"/>
            </a:endParaRPr>
          </a:p>
        </p:txBody>
      </p:sp>
      <p:cxnSp>
        <p:nvCxnSpPr>
          <p:cNvPr id="10249" name="Straight Arrow Connector 11"/>
          <p:cNvCxnSpPr>
            <a:cxnSpLocks noChangeShapeType="1"/>
            <a:stCxn id="14343" idx="3"/>
          </p:cNvCxnSpPr>
          <p:nvPr/>
        </p:nvCxnSpPr>
        <p:spPr bwMode="auto">
          <a:xfrm>
            <a:off x="4537129" y="1676400"/>
            <a:ext cx="762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49" name="Straight Arrow Connector 25"/>
          <p:cNvCxnSpPr>
            <a:cxnSpLocks noChangeShapeType="1"/>
          </p:cNvCxnSpPr>
          <p:nvPr/>
        </p:nvCxnSpPr>
        <p:spPr bwMode="auto">
          <a:xfrm>
            <a:off x="6061129" y="1752600"/>
            <a:ext cx="1295400" cy="228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350" name="TextBox 30"/>
          <p:cNvSpPr txBox="1">
            <a:spLocks noChangeArrowheads="1"/>
          </p:cNvSpPr>
          <p:nvPr/>
        </p:nvSpPr>
        <p:spPr bwMode="auto">
          <a:xfrm>
            <a:off x="1184330" y="1447801"/>
            <a:ext cx="1588897" cy="46166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Gill Sans Light"/>
                <a:cs typeface="Gill Sans Light"/>
              </a:rPr>
              <a:t>instruction</a:t>
            </a:r>
          </a:p>
        </p:txBody>
      </p:sp>
      <p:cxnSp>
        <p:nvCxnSpPr>
          <p:cNvPr id="33" name="Straight Arrow Connector 32"/>
          <p:cNvCxnSpPr>
            <a:cxnSpLocks noChangeShapeType="1"/>
            <a:stCxn id="14350" idx="3"/>
          </p:cNvCxnSpPr>
          <p:nvPr/>
        </p:nvCxnSpPr>
        <p:spPr bwMode="auto">
          <a:xfrm flipV="1">
            <a:off x="2642031" y="1676401"/>
            <a:ext cx="904499" cy="22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352" name="TextBox 37"/>
          <p:cNvSpPr txBox="1">
            <a:spLocks noChangeArrowheads="1"/>
          </p:cNvSpPr>
          <p:nvPr/>
        </p:nvSpPr>
        <p:spPr bwMode="auto">
          <a:xfrm>
            <a:off x="7277155" y="882222"/>
            <a:ext cx="20954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 i="1" dirty="0">
                <a:latin typeface="Gill Sans Light"/>
                <a:cs typeface="Gill Sans Light"/>
              </a:rPr>
              <a:t>physical address</a:t>
            </a:r>
          </a:p>
        </p:txBody>
      </p:sp>
      <p:sp>
        <p:nvSpPr>
          <p:cNvPr id="14353" name="TextBox 38"/>
          <p:cNvSpPr txBox="1">
            <a:spLocks noChangeArrowheads="1"/>
          </p:cNvSpPr>
          <p:nvPr/>
        </p:nvSpPr>
        <p:spPr bwMode="auto">
          <a:xfrm>
            <a:off x="4537130" y="1295400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Gill Sans Light"/>
                <a:cs typeface="Gill Sans Light"/>
              </a:rPr>
              <a:t>page#</a:t>
            </a:r>
          </a:p>
        </p:txBody>
      </p:sp>
      <p:sp>
        <p:nvSpPr>
          <p:cNvPr id="14354" name="TextBox 39"/>
          <p:cNvSpPr txBox="1">
            <a:spLocks noChangeArrowheads="1"/>
          </p:cNvSpPr>
          <p:nvPr/>
        </p:nvSpPr>
        <p:spPr bwMode="auto">
          <a:xfrm>
            <a:off x="6518330" y="1524000"/>
            <a:ext cx="9028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Gill Sans Light"/>
                <a:cs typeface="Gill Sans Light"/>
              </a:rPr>
              <a:t>frame#</a:t>
            </a:r>
          </a:p>
        </p:txBody>
      </p:sp>
      <p:sp>
        <p:nvSpPr>
          <p:cNvPr id="14355" name="TextBox 40"/>
          <p:cNvSpPr txBox="1">
            <a:spLocks noChangeArrowheads="1"/>
          </p:cNvSpPr>
          <p:nvPr/>
        </p:nvSpPr>
        <p:spPr bwMode="auto">
          <a:xfrm>
            <a:off x="6594529" y="1945421"/>
            <a:ext cx="7447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Gill Sans Light"/>
                <a:cs typeface="Gill Sans Light"/>
              </a:rPr>
              <a:t>offset</a:t>
            </a:r>
          </a:p>
        </p:txBody>
      </p:sp>
      <p:sp>
        <p:nvSpPr>
          <p:cNvPr id="14356" name="Cube 41"/>
          <p:cNvSpPr>
            <a:spLocks noChangeArrowheads="1"/>
          </p:cNvSpPr>
          <p:nvPr/>
        </p:nvSpPr>
        <p:spPr bwMode="auto">
          <a:xfrm>
            <a:off x="7508929" y="2133600"/>
            <a:ext cx="457200" cy="1524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2000" b="0">
              <a:latin typeface="Gill Sans Light"/>
              <a:cs typeface="Gill Sans Light"/>
            </a:endParaRPr>
          </a:p>
        </p:txBody>
      </p: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2936929" y="1981201"/>
            <a:ext cx="1994800" cy="594955"/>
            <a:chOff x="2743200" y="1981200"/>
            <a:chExt cx="1994801" cy="594955"/>
          </a:xfrm>
        </p:grpSpPr>
        <p:sp>
          <p:nvSpPr>
            <p:cNvPr id="14389" name="TextBox 42"/>
            <p:cNvSpPr txBox="1">
              <a:spLocks noChangeArrowheads="1"/>
            </p:cNvSpPr>
            <p:nvPr/>
          </p:nvSpPr>
          <p:spPr bwMode="auto">
            <a:xfrm>
              <a:off x="3200400" y="2114490"/>
              <a:ext cx="153760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solidFill>
                    <a:srgbClr val="FF0000"/>
                  </a:solidFill>
                  <a:latin typeface="Gill Sans Light"/>
                  <a:cs typeface="Gill Sans Light"/>
                </a:rPr>
                <a:t>page fault</a:t>
              </a:r>
            </a:p>
          </p:txBody>
        </p:sp>
        <p:cxnSp>
          <p:nvCxnSpPr>
            <p:cNvPr id="14390" name="Straight Arrow Connector 44"/>
            <p:cNvCxnSpPr>
              <a:cxnSpLocks noChangeShapeType="1"/>
            </p:cNvCxnSpPr>
            <p:nvPr/>
          </p:nvCxnSpPr>
          <p:spPr bwMode="auto">
            <a:xfrm flipH="1">
              <a:off x="2743200" y="1981200"/>
              <a:ext cx="990600" cy="53340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1641529" y="1295400"/>
            <a:ext cx="533400" cy="838200"/>
            <a:chOff x="1447800" y="1295400"/>
            <a:chExt cx="533400" cy="838200"/>
          </a:xfrm>
        </p:grpSpPr>
        <p:cxnSp>
          <p:nvCxnSpPr>
            <p:cNvPr id="14387" name="Straight Connector 50"/>
            <p:cNvCxnSpPr>
              <a:cxnSpLocks noChangeShapeType="1"/>
            </p:cNvCxnSpPr>
            <p:nvPr/>
          </p:nvCxnSpPr>
          <p:spPr bwMode="auto">
            <a:xfrm>
              <a:off x="1447800" y="1295400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88" name="Straight Connector 51"/>
            <p:cNvCxnSpPr>
              <a:cxnSpLocks noChangeShapeType="1"/>
            </p:cNvCxnSpPr>
            <p:nvPr/>
          </p:nvCxnSpPr>
          <p:spPr bwMode="auto">
            <a:xfrm flipH="1">
              <a:off x="1447800" y="1295400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4362" name="Can 60"/>
          <p:cNvSpPr>
            <a:spLocks noChangeArrowheads="1"/>
          </p:cNvSpPr>
          <p:nvPr/>
        </p:nvSpPr>
        <p:spPr bwMode="auto">
          <a:xfrm>
            <a:off x="3394129" y="4419600"/>
            <a:ext cx="1219200" cy="2304716"/>
          </a:xfrm>
          <a:prstGeom prst="can">
            <a:avLst>
              <a:gd name="adj" fmla="val 25000"/>
            </a:avLst>
          </a:prstGeom>
          <a:solidFill>
            <a:srgbClr val="B7C6F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2000" b="0">
              <a:latin typeface="Gill Sans Light"/>
              <a:cs typeface="Gill Sans Ligh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470329" y="5029200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7432729" y="3048000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14370" name="TextBox 80"/>
          <p:cNvSpPr txBox="1">
            <a:spLocks noChangeArrowheads="1"/>
          </p:cNvSpPr>
          <p:nvPr/>
        </p:nvSpPr>
        <p:spPr bwMode="auto">
          <a:xfrm>
            <a:off x="650929" y="895351"/>
            <a:ext cx="1297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>
                <a:latin typeface="Gill Sans Light"/>
                <a:cs typeface="Gill Sans Light"/>
              </a:rPr>
              <a:t>Process</a:t>
            </a:r>
          </a:p>
        </p:txBody>
      </p:sp>
      <p:sp>
        <p:nvSpPr>
          <p:cNvPr id="87" name="Cube 86"/>
          <p:cNvSpPr>
            <a:spLocks noChangeArrowheads="1"/>
          </p:cNvSpPr>
          <p:nvPr/>
        </p:nvSpPr>
        <p:spPr bwMode="auto">
          <a:xfrm>
            <a:off x="7585129" y="3200400"/>
            <a:ext cx="457200" cy="1524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2000" b="0">
              <a:latin typeface="Gill Sans Light"/>
              <a:cs typeface="Gill Sans Light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470329" y="5702930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622729" y="5855330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3775129" y="6007730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11518" y="5722995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69241" y="6191251"/>
            <a:ext cx="4156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file to region of  VAS</a:t>
            </a:r>
          </a:p>
        </p:txBody>
      </p: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>
            <a:off x="6061129" y="2418605"/>
            <a:ext cx="1371600" cy="1987589"/>
          </a:xfrm>
          <a:prstGeom prst="straightConnector1">
            <a:avLst/>
          </a:prstGeom>
          <a:noFill/>
          <a:ln w="19050" cmpd="sng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380" name="TextBox 79"/>
          <p:cNvSpPr txBox="1">
            <a:spLocks noChangeArrowheads="1"/>
          </p:cNvSpPr>
          <p:nvPr/>
        </p:nvSpPr>
        <p:spPr bwMode="auto">
          <a:xfrm>
            <a:off x="4765730" y="3581401"/>
            <a:ext cx="26853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>
                <a:solidFill>
                  <a:srgbClr val="0000FF"/>
                </a:solidFill>
                <a:latin typeface="Gill Sans Light"/>
                <a:cs typeface="Gill Sans Light"/>
              </a:rPr>
              <a:t>Create PT entries</a:t>
            </a:r>
          </a:p>
          <a:p>
            <a:pPr eaLnBrk="1" hangingPunct="1"/>
            <a:r>
              <a:rPr lang="en-US" b="0" dirty="0">
                <a:solidFill>
                  <a:srgbClr val="0000FF"/>
                </a:solidFill>
                <a:latin typeface="Gill Sans Light"/>
                <a:cs typeface="Gill Sans Light"/>
              </a:rPr>
              <a:t>for mapped region</a:t>
            </a:r>
          </a:p>
          <a:p>
            <a:pPr eaLnBrk="1" hangingPunct="1"/>
            <a:r>
              <a:rPr lang="en-US" b="0" dirty="0">
                <a:solidFill>
                  <a:srgbClr val="0000FF"/>
                </a:solidFill>
                <a:latin typeface="Gill Sans Light"/>
                <a:cs typeface="Gill Sans Light"/>
              </a:rPr>
              <a:t>as “backed” by file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324529" y="2424955"/>
            <a:ext cx="736600" cy="462625"/>
          </a:xfrm>
          <a:prstGeom prst="rect">
            <a:avLst/>
          </a:prstGeom>
          <a:pattFill prst="ltUpDiag">
            <a:fgClr>
              <a:prstClr val="black"/>
            </a:fgClr>
            <a:bgClr>
              <a:prstClr val="white"/>
            </a:bgClr>
          </a:patt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7432729" y="4419600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cxnSp>
        <p:nvCxnSpPr>
          <p:cNvPr id="14381" name="Straight Arrow Connector 62"/>
          <p:cNvCxnSpPr>
            <a:cxnSpLocks noChangeShapeType="1"/>
          </p:cNvCxnSpPr>
          <p:nvPr/>
        </p:nvCxnSpPr>
        <p:spPr bwMode="auto">
          <a:xfrm flipV="1">
            <a:off x="4230992" y="4610100"/>
            <a:ext cx="3477962" cy="1245230"/>
          </a:xfrm>
          <a:prstGeom prst="straightConnector1">
            <a:avLst/>
          </a:prstGeom>
          <a:noFill/>
          <a:ln w="57150" cmpd="thickThin">
            <a:solidFill>
              <a:srgbClr val="33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6" name="Straight Arrow Connector 11"/>
          <p:cNvCxnSpPr>
            <a:cxnSpLocks noChangeShapeType="1"/>
            <a:stCxn id="14343" idx="3"/>
          </p:cNvCxnSpPr>
          <p:nvPr/>
        </p:nvCxnSpPr>
        <p:spPr bwMode="auto">
          <a:xfrm>
            <a:off x="4537129" y="1676400"/>
            <a:ext cx="762000" cy="74855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7" name="Straight Arrow Connector 96"/>
          <p:cNvCxnSpPr>
            <a:cxnSpLocks noChangeShapeType="1"/>
          </p:cNvCxnSpPr>
          <p:nvPr/>
        </p:nvCxnSpPr>
        <p:spPr bwMode="auto">
          <a:xfrm flipH="1">
            <a:off x="3622729" y="2424955"/>
            <a:ext cx="1701800" cy="3228811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8" name="Straight Arrow Connector 97"/>
          <p:cNvCxnSpPr>
            <a:cxnSpLocks noChangeShapeType="1"/>
          </p:cNvCxnSpPr>
          <p:nvPr/>
        </p:nvCxnSpPr>
        <p:spPr bwMode="auto">
          <a:xfrm flipH="1">
            <a:off x="3775129" y="2887580"/>
            <a:ext cx="1549400" cy="3196351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0" name="TextBox 54"/>
          <p:cNvSpPr txBox="1">
            <a:spLocks noChangeArrowheads="1"/>
          </p:cNvSpPr>
          <p:nvPr/>
        </p:nvSpPr>
        <p:spPr bwMode="auto">
          <a:xfrm>
            <a:off x="306767" y="3346000"/>
            <a:ext cx="26484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 dirty="0">
                <a:latin typeface="Gill Sans Light"/>
                <a:cs typeface="Gill Sans Light"/>
              </a:rPr>
              <a:t>Operating System</a:t>
            </a:r>
          </a:p>
        </p:txBody>
      </p:sp>
      <p:grpSp>
        <p:nvGrpSpPr>
          <p:cNvPr id="71" name="Group 70"/>
          <p:cNvGrpSpPr>
            <a:grpSpLocks/>
          </p:cNvGrpSpPr>
          <p:nvPr/>
        </p:nvGrpSpPr>
        <p:grpSpPr bwMode="auto">
          <a:xfrm>
            <a:off x="1486739" y="2438401"/>
            <a:ext cx="1910483" cy="1751013"/>
            <a:chOff x="1041242" y="2057400"/>
            <a:chExt cx="1910546" cy="1921933"/>
          </a:xfrm>
        </p:grpSpPr>
        <p:sp>
          <p:nvSpPr>
            <p:cNvPr id="72" name="TextBox 53"/>
            <p:cNvSpPr txBox="1">
              <a:spLocks noChangeArrowheads="1"/>
            </p:cNvSpPr>
            <p:nvPr/>
          </p:nvSpPr>
          <p:spPr bwMode="auto">
            <a:xfrm>
              <a:off x="1447800" y="2057400"/>
              <a:ext cx="1503988" cy="506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 dirty="0">
                  <a:solidFill>
                    <a:srgbClr val="FF0000"/>
                  </a:solidFill>
                  <a:latin typeface="Gill Sans Light"/>
                  <a:cs typeface="Gill Sans Light"/>
                </a:rPr>
                <a:t>exception</a:t>
              </a:r>
            </a:p>
          </p:txBody>
        </p:sp>
        <p:sp>
          <p:nvSpPr>
            <p:cNvPr id="75" name="Freeform 56"/>
            <p:cNvSpPr>
              <a:spLocks/>
            </p:cNvSpPr>
            <p:nvPr/>
          </p:nvSpPr>
          <p:spPr bwMode="auto">
            <a:xfrm>
              <a:off x="1041242" y="2483556"/>
              <a:ext cx="726248" cy="1495777"/>
            </a:xfrm>
            <a:custGeom>
              <a:avLst/>
              <a:gdLst>
                <a:gd name="T0" fmla="*/ 652091 w 726248"/>
                <a:gd name="T1" fmla="*/ 0 h 1495777"/>
                <a:gd name="T2" fmla="*/ 369869 w 726248"/>
                <a:gd name="T3" fmla="*/ 155222 h 1495777"/>
                <a:gd name="T4" fmla="*/ 722647 w 726248"/>
                <a:gd name="T5" fmla="*/ 366888 h 1495777"/>
                <a:gd name="T6" fmla="*/ 101758 w 726248"/>
                <a:gd name="T7" fmla="*/ 508000 h 1495777"/>
                <a:gd name="T8" fmla="*/ 172314 w 726248"/>
                <a:gd name="T9" fmla="*/ 733777 h 1495777"/>
                <a:gd name="T10" fmla="*/ 2980 w 726248"/>
                <a:gd name="T11" fmla="*/ 1199444 h 1495777"/>
                <a:gd name="T12" fmla="*/ 341647 w 726248"/>
                <a:gd name="T13" fmla="*/ 1495777 h 14957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6248" h="1495777">
                  <a:moveTo>
                    <a:pt x="652091" y="0"/>
                  </a:moveTo>
                  <a:cubicBezTo>
                    <a:pt x="505100" y="47037"/>
                    <a:pt x="358110" y="94074"/>
                    <a:pt x="369869" y="155222"/>
                  </a:cubicBezTo>
                  <a:cubicBezTo>
                    <a:pt x="381628" y="216370"/>
                    <a:pt x="767332" y="308092"/>
                    <a:pt x="722647" y="366888"/>
                  </a:cubicBezTo>
                  <a:cubicBezTo>
                    <a:pt x="677962" y="425684"/>
                    <a:pt x="193480" y="446852"/>
                    <a:pt x="101758" y="508000"/>
                  </a:cubicBezTo>
                  <a:cubicBezTo>
                    <a:pt x="10036" y="569148"/>
                    <a:pt x="188777" y="618536"/>
                    <a:pt x="172314" y="733777"/>
                  </a:cubicBezTo>
                  <a:cubicBezTo>
                    <a:pt x="155851" y="849018"/>
                    <a:pt x="-25242" y="1072444"/>
                    <a:pt x="2980" y="1199444"/>
                  </a:cubicBezTo>
                  <a:cubicBezTo>
                    <a:pt x="31202" y="1326444"/>
                    <a:pt x="341647" y="1495777"/>
                    <a:pt x="341647" y="149577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1487438" y="3790932"/>
            <a:ext cx="2839239" cy="1219200"/>
            <a:chOff x="1066800" y="3505200"/>
            <a:chExt cx="2839957" cy="1219200"/>
          </a:xfrm>
        </p:grpSpPr>
        <p:sp>
          <p:nvSpPr>
            <p:cNvPr id="77" name="TextBox 55"/>
            <p:cNvSpPr txBox="1">
              <a:spLocks noChangeArrowheads="1"/>
            </p:cNvSpPr>
            <p:nvPr/>
          </p:nvSpPr>
          <p:spPr bwMode="auto">
            <a:xfrm>
              <a:off x="1066800" y="3505200"/>
              <a:ext cx="28399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 dirty="0">
                  <a:latin typeface="Gill Sans Light"/>
                  <a:cs typeface="Gill Sans Light"/>
                </a:rPr>
                <a:t>Page Fault Handler</a:t>
              </a:r>
            </a:p>
          </p:txBody>
        </p:sp>
        <p:sp>
          <p:nvSpPr>
            <p:cNvPr id="78" name="Punched Tape 57"/>
            <p:cNvSpPr>
              <a:spLocks noChangeArrowheads="1"/>
            </p:cNvSpPr>
            <p:nvPr/>
          </p:nvSpPr>
          <p:spPr bwMode="auto">
            <a:xfrm rot="5400000">
              <a:off x="1333500" y="4000500"/>
              <a:ext cx="838200" cy="609600"/>
            </a:xfrm>
            <a:prstGeom prst="flowChartPunchedTape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2800" b="0">
                <a:latin typeface="Gill Sans Light"/>
                <a:cs typeface="Gill Sans Light"/>
              </a:endParaRPr>
            </a:p>
          </p:txBody>
        </p:sp>
      </p:grpSp>
      <p:cxnSp>
        <p:nvCxnSpPr>
          <p:cNvPr id="79" name="Straight Arrow Connector 78"/>
          <p:cNvCxnSpPr>
            <a:cxnSpLocks noChangeShapeType="1"/>
          </p:cNvCxnSpPr>
          <p:nvPr/>
        </p:nvCxnSpPr>
        <p:spPr bwMode="auto">
          <a:xfrm>
            <a:off x="2453431" y="4819632"/>
            <a:ext cx="1015206" cy="72390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grpSp>
        <p:nvGrpSpPr>
          <p:cNvPr id="80" name="Group 79"/>
          <p:cNvGrpSpPr>
            <a:grpSpLocks/>
          </p:cNvGrpSpPr>
          <p:nvPr/>
        </p:nvGrpSpPr>
        <p:grpSpPr bwMode="auto">
          <a:xfrm>
            <a:off x="725438" y="5029200"/>
            <a:ext cx="1597783" cy="1376023"/>
            <a:chOff x="381000" y="4876800"/>
            <a:chExt cx="1597504" cy="1376086"/>
          </a:xfrm>
        </p:grpSpPr>
        <p:sp>
          <p:nvSpPr>
            <p:cNvPr id="81" name="TextBox 82"/>
            <p:cNvSpPr txBox="1">
              <a:spLocks noChangeArrowheads="1"/>
            </p:cNvSpPr>
            <p:nvPr/>
          </p:nvSpPr>
          <p:spPr bwMode="auto">
            <a:xfrm>
              <a:off x="457200" y="5791200"/>
              <a:ext cx="1521304" cy="461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 dirty="0">
                  <a:latin typeface="Gill Sans Light"/>
                  <a:cs typeface="Gill Sans Light"/>
                </a:rPr>
                <a:t>scheduler</a:t>
              </a:r>
            </a:p>
          </p:txBody>
        </p:sp>
        <p:sp>
          <p:nvSpPr>
            <p:cNvPr id="83" name="Punched Tape 84"/>
            <p:cNvSpPr>
              <a:spLocks noChangeArrowheads="1"/>
            </p:cNvSpPr>
            <p:nvPr/>
          </p:nvSpPr>
          <p:spPr bwMode="auto">
            <a:xfrm rot="5400000">
              <a:off x="266700" y="4991100"/>
              <a:ext cx="838200" cy="609600"/>
            </a:xfrm>
            <a:prstGeom prst="flowChartPunchedTape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2800" b="0">
                <a:latin typeface="Gill Sans Light"/>
                <a:cs typeface="Gill Sans Light"/>
              </a:endParaRPr>
            </a:p>
          </p:txBody>
        </p:sp>
      </p:grpSp>
      <p:sp>
        <p:nvSpPr>
          <p:cNvPr id="84" name="Freeform 83"/>
          <p:cNvSpPr>
            <a:spLocks/>
          </p:cNvSpPr>
          <p:nvPr/>
        </p:nvSpPr>
        <p:spPr bwMode="auto">
          <a:xfrm>
            <a:off x="1190576" y="4773596"/>
            <a:ext cx="776287" cy="592137"/>
          </a:xfrm>
          <a:custGeom>
            <a:avLst/>
            <a:gdLst>
              <a:gd name="T0" fmla="*/ 776111 w 776111"/>
              <a:gd name="T1" fmla="*/ 0 h 593008"/>
              <a:gd name="T2" fmla="*/ 310444 w 776111"/>
              <a:gd name="T3" fmla="*/ 112889 h 593008"/>
              <a:gd name="T4" fmla="*/ 366889 w 776111"/>
              <a:gd name="T5" fmla="*/ 522111 h 593008"/>
              <a:gd name="T6" fmla="*/ 0 w 776111"/>
              <a:gd name="T7" fmla="*/ 592667 h 5930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76111" h="593008">
                <a:moveTo>
                  <a:pt x="776111" y="0"/>
                </a:moveTo>
                <a:cubicBezTo>
                  <a:pt x="577379" y="12935"/>
                  <a:pt x="378648" y="25871"/>
                  <a:pt x="310444" y="112889"/>
                </a:cubicBezTo>
                <a:cubicBezTo>
                  <a:pt x="242240" y="199908"/>
                  <a:pt x="418630" y="442148"/>
                  <a:pt x="366889" y="522111"/>
                </a:cubicBezTo>
                <a:cubicBezTo>
                  <a:pt x="315148" y="602074"/>
                  <a:pt x="0" y="592667"/>
                  <a:pt x="0" y="592667"/>
                </a:cubicBezTo>
              </a:path>
            </a:pathLst>
          </a:custGeom>
          <a:noFill/>
          <a:ln w="38100">
            <a:solidFill>
              <a:srgbClr val="3366FF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2000">
              <a:latin typeface="Gill Sans Light"/>
              <a:cs typeface="Gill Sans Light"/>
            </a:endParaRPr>
          </a:p>
        </p:txBody>
      </p: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46130" y="1981200"/>
            <a:ext cx="1296883" cy="3074988"/>
            <a:chOff x="1738" y="1961444"/>
            <a:chExt cx="1296484" cy="3076223"/>
          </a:xfrm>
        </p:grpSpPr>
        <p:sp>
          <p:nvSpPr>
            <p:cNvPr id="86" name="Freeform 85"/>
            <p:cNvSpPr/>
            <p:nvPr/>
          </p:nvSpPr>
          <p:spPr>
            <a:xfrm>
              <a:off x="409496" y="1961444"/>
              <a:ext cx="888726" cy="3076223"/>
            </a:xfrm>
            <a:custGeom>
              <a:avLst/>
              <a:gdLst>
                <a:gd name="connsiteX0" fmla="*/ 42380 w 889046"/>
                <a:gd name="connsiteY0" fmla="*/ 3076223 h 3076223"/>
                <a:gd name="connsiteX1" fmla="*/ 352824 w 889046"/>
                <a:gd name="connsiteY1" fmla="*/ 2483556 h 3076223"/>
                <a:gd name="connsiteX2" fmla="*/ 46 w 889046"/>
                <a:gd name="connsiteY2" fmla="*/ 1919112 h 3076223"/>
                <a:gd name="connsiteX3" fmla="*/ 381046 w 889046"/>
                <a:gd name="connsiteY3" fmla="*/ 1411112 h 3076223"/>
                <a:gd name="connsiteX4" fmla="*/ 268157 w 889046"/>
                <a:gd name="connsiteY4" fmla="*/ 663223 h 3076223"/>
                <a:gd name="connsiteX5" fmla="*/ 889046 w 889046"/>
                <a:gd name="connsiteY5" fmla="*/ 0 h 307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9046" h="3076223">
                  <a:moveTo>
                    <a:pt x="42380" y="3076223"/>
                  </a:moveTo>
                  <a:cubicBezTo>
                    <a:pt x="201130" y="2876315"/>
                    <a:pt x="359880" y="2676408"/>
                    <a:pt x="352824" y="2483556"/>
                  </a:cubicBezTo>
                  <a:cubicBezTo>
                    <a:pt x="345768" y="2290704"/>
                    <a:pt x="-4658" y="2097853"/>
                    <a:pt x="46" y="1919112"/>
                  </a:cubicBezTo>
                  <a:cubicBezTo>
                    <a:pt x="4750" y="1740371"/>
                    <a:pt x="336361" y="1620427"/>
                    <a:pt x="381046" y="1411112"/>
                  </a:cubicBezTo>
                  <a:cubicBezTo>
                    <a:pt x="425731" y="1201797"/>
                    <a:pt x="183490" y="898408"/>
                    <a:pt x="268157" y="663223"/>
                  </a:cubicBezTo>
                  <a:cubicBezTo>
                    <a:pt x="352824" y="428038"/>
                    <a:pt x="889046" y="0"/>
                    <a:pt x="889046" y="0"/>
                  </a:cubicBezTo>
                </a:path>
              </a:pathLst>
            </a:custGeom>
            <a:ln w="38100">
              <a:solidFill>
                <a:schemeClr val="accent6"/>
              </a:solidFill>
              <a:headEnd type="none"/>
              <a:tailEnd type="arrow"/>
            </a:ln>
          </p:spPr>
          <p:txBody>
            <a:bodyPr anchor="ctr"/>
            <a:lstStyle/>
            <a:p>
              <a:pPr algn="ctr">
                <a:defRPr/>
              </a:pPr>
              <a:endParaRPr lang="en-US" sz="2000">
                <a:latin typeface="Gill Sans Light"/>
                <a:ea typeface="MS PGothic" charset="0"/>
                <a:cs typeface="Gill Sans Light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738" y="2132963"/>
              <a:ext cx="815550" cy="46185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 dirty="0">
                  <a:solidFill>
                    <a:schemeClr val="accent6"/>
                  </a:solidFill>
                  <a:latin typeface="Gill Sans" charset="0"/>
                  <a:ea typeface="Gill Sans" charset="0"/>
                  <a:cs typeface="Gill Sans" charset="0"/>
                </a:rPr>
                <a:t>retry</a:t>
              </a:r>
            </a:p>
          </p:txBody>
        </p:sp>
      </p:grpSp>
      <p:sp>
        <p:nvSpPr>
          <p:cNvPr id="3" name="Rounded Rectangular Callout 2"/>
          <p:cNvSpPr/>
          <p:nvPr/>
        </p:nvSpPr>
        <p:spPr bwMode="auto">
          <a:xfrm>
            <a:off x="2666709" y="2502098"/>
            <a:ext cx="2669985" cy="1515035"/>
          </a:xfrm>
          <a:prstGeom prst="wedgeRoundRectCallout">
            <a:avLst>
              <a:gd name="adj1" fmla="val 58059"/>
              <a:gd name="adj2" fmla="val -4543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Read File contents</a:t>
            </a:r>
          </a:p>
          <a:p>
            <a:pPr algn="ctr"/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from memory!</a:t>
            </a:r>
          </a:p>
        </p:txBody>
      </p:sp>
    </p:spTree>
    <p:extLst>
      <p:ext uri="{BB962C8B-B14F-4D97-AF65-F5344CB8AC3E}">
        <p14:creationId xmlns:p14="http://schemas.microsoft.com/office/powerpoint/2010/main" val="36321821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3" grpId="0" animBg="1"/>
      <p:bldP spid="95" grpId="0" animBg="1"/>
      <p:bldP spid="84" grpId="0" animBg="1"/>
      <p:bldP spid="84" grpId="1" animBg="1"/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mmap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 system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4495800"/>
            <a:ext cx="10210800" cy="2041200"/>
          </a:xfrm>
        </p:spPr>
        <p:txBody>
          <a:bodyPr>
            <a:noAutofit/>
          </a:bodyPr>
          <a:lstStyle/>
          <a:p>
            <a:r>
              <a:rPr lang="en-US" dirty="0"/>
              <a:t>May map a specific region or let the system find one for you</a:t>
            </a:r>
          </a:p>
          <a:p>
            <a:pPr lvl="1"/>
            <a:r>
              <a:rPr lang="en-US" sz="2000" dirty="0"/>
              <a:t>Tricky to know where the holes are</a:t>
            </a:r>
          </a:p>
          <a:p>
            <a:r>
              <a:rPr lang="en-US" dirty="0"/>
              <a:t>Used both for manipulating files and for sharing between processes</a:t>
            </a:r>
          </a:p>
        </p:txBody>
      </p:sp>
      <p:pic>
        <p:nvPicPr>
          <p:cNvPr id="7" name="Picture 6" descr="Screen Shot 2014-10-26 at 10.43.46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715868"/>
            <a:ext cx="7366000" cy="3696393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8667083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D99AA-FCAD-4B94-BD42-4C142C9B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Building a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8876-EDE1-4D77-B70D-2FEFA7094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hlink"/>
                </a:solidFill>
                <a:latin typeface="Gill Sans"/>
                <a:ea typeface="굴림" panose="020B0600000101010101" pitchFamily="34" charset="-127"/>
                <a:cs typeface="Gill Sans"/>
              </a:rPr>
              <a:t>File System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:</a:t>
            </a:r>
            <a:r>
              <a:rPr lang="en-US" altLang="ko-KR" dirty="0">
                <a:ea typeface="굴림" panose="020B0600000101010101" pitchFamily="34" charset="-127"/>
              </a:rPr>
              <a:t> Layer of OS that transforms block interface of disks (or other block devices) into Files, Directories, etc.</a:t>
            </a:r>
          </a:p>
          <a:p>
            <a:r>
              <a:rPr lang="en-US" dirty="0"/>
              <a:t>Classic OS situation: Take limited hardware interface (array of blocks) and provide a more convenient/useful interface with:</a:t>
            </a:r>
          </a:p>
          <a:p>
            <a:pPr lvl="1"/>
            <a:r>
              <a:rPr lang="en-US" dirty="0"/>
              <a:t>Naming: Find file by name, not block numbers</a:t>
            </a:r>
          </a:p>
          <a:p>
            <a:pPr lvl="1"/>
            <a:r>
              <a:rPr lang="en-US" dirty="0"/>
              <a:t>Organize file names with directories</a:t>
            </a:r>
          </a:p>
          <a:p>
            <a:pPr lvl="1"/>
            <a:r>
              <a:rPr lang="en-US" dirty="0"/>
              <a:t>Organization: Map files to blocks</a:t>
            </a:r>
          </a:p>
          <a:p>
            <a:pPr lvl="1"/>
            <a:r>
              <a:rPr lang="en-US" dirty="0"/>
              <a:t>Protection: Enforce access restrictions</a:t>
            </a:r>
          </a:p>
          <a:p>
            <a:pPr lvl="1"/>
            <a:r>
              <a:rPr lang="en-US" dirty="0"/>
              <a:t>Reliability: Keep files intact despite crashes, hardware failures, etc.</a:t>
            </a:r>
          </a:p>
        </p:txBody>
      </p:sp>
    </p:spTree>
    <p:extLst>
      <p:ext uri="{BB962C8B-B14F-4D97-AF65-F5344CB8AC3E}">
        <p14:creationId xmlns:p14="http://schemas.microsoft.com/office/powerpoint/2010/main" val="4191916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dirty="0"/>
              <a:t> Example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723900"/>
            <a:ext cx="8910000" cy="6124752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#include &lt;sys/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mman.h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&gt; /* also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stdlib.h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string.h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fcntl.h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unistd.h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*/</a:t>
            </a:r>
          </a:p>
          <a:p>
            <a:endParaRPr lang="en-US" sz="14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something = 162;</a:t>
            </a:r>
          </a:p>
          <a:p>
            <a:endParaRPr lang="en-US" sz="14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main (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, char *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[]) {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myfd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char *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mfile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4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("Data  at: %16lx\n", (long unsigned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) &amp;something);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("Heap at : %16lx\n", (long unsigned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(1));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("Stack at: %16lx\n", (long unsigned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) &amp;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mfile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4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/* Open the file */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myfd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= open(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[1], O_RDWR | O_CREAT);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if (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myfd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&lt; 0) {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perror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("open failed!");exit(1); }</a:t>
            </a:r>
          </a:p>
          <a:p>
            <a:endParaRPr lang="en-US" sz="14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/* map the file */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mfile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(0, 10000, PROT_READ|PROT_WRITE, MAP_FILE|MAP_SHARED,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myfd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, 0);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if (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mfile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== MAP_FAILED) {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perror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failed"); exit(1);}</a:t>
            </a:r>
          </a:p>
          <a:p>
            <a:endParaRPr lang="en-US" sz="14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at : %16lx\n", (long unsigned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mfile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4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puts(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mfile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strcpy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(mfile+20,"Let's write over it");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close(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myfd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return 0;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3769200" y="914400"/>
            <a:ext cx="5334000" cy="2971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$ ./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test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Data  at:        105d63058</a:t>
            </a:r>
          </a:p>
          <a:p>
            <a:r>
              <a:rPr lang="da-DK" b="0" dirty="0" err="1">
                <a:latin typeface="Consolas" charset="0"/>
                <a:ea typeface="Consolas" charset="0"/>
                <a:cs typeface="Consolas" charset="0"/>
              </a:rPr>
              <a:t>Heap</a:t>
            </a:r>
            <a:r>
              <a:rPr lang="da-DK" b="0" dirty="0">
                <a:latin typeface="Consolas" charset="0"/>
                <a:ea typeface="Consolas" charset="0"/>
                <a:cs typeface="Consolas" charset="0"/>
              </a:rPr>
              <a:t> at :     7f8a33c04b70</a:t>
            </a:r>
          </a:p>
          <a:p>
            <a:r>
              <a:rPr lang="sv-SE" b="0" dirty="0">
                <a:latin typeface="Consolas" charset="0"/>
                <a:ea typeface="Consolas" charset="0"/>
                <a:cs typeface="Consolas" charset="0"/>
              </a:rPr>
              <a:t>Stack at:     7fff59e9db10</a:t>
            </a:r>
          </a:p>
          <a:p>
            <a:r>
              <a:rPr lang="da-DK" b="0" dirty="0" err="1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lang="da-DK" b="0" dirty="0">
                <a:latin typeface="Consolas" charset="0"/>
                <a:ea typeface="Consolas" charset="0"/>
                <a:cs typeface="Consolas" charset="0"/>
              </a:rPr>
              <a:t> at :        105d97000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This is line one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This is line two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This is line three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This is line four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769200" y="4419600"/>
            <a:ext cx="5334000" cy="16764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$ cat test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This is line one</a:t>
            </a: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Thi</a:t>
            </a:r>
            <a:r>
              <a:rPr lang="en-US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Let's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write over it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s line three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This is line four</a:t>
            </a:r>
          </a:p>
          <a:p>
            <a:endParaRPr 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430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through Mapped Files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590169" y="6056520"/>
            <a:ext cx="9077831" cy="67130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Also: anonymous memory between parents and children</a:t>
            </a:r>
          </a:p>
          <a:p>
            <a:pPr lvl="1"/>
            <a:r>
              <a:rPr lang="en-US" dirty="0"/>
              <a:t>no file backing – just swap space</a:t>
            </a:r>
          </a:p>
        </p:txBody>
      </p:sp>
      <p:sp>
        <p:nvSpPr>
          <p:cNvPr id="14362" name="Can 60"/>
          <p:cNvSpPr>
            <a:spLocks noChangeArrowheads="1"/>
          </p:cNvSpPr>
          <p:nvPr/>
        </p:nvSpPr>
        <p:spPr bwMode="auto">
          <a:xfrm>
            <a:off x="4280770" y="834887"/>
            <a:ext cx="1219200" cy="2304716"/>
          </a:xfrm>
          <a:prstGeom prst="can">
            <a:avLst>
              <a:gd name="adj" fmla="val 25000"/>
            </a:avLst>
          </a:prstGeom>
          <a:solidFill>
            <a:srgbClr val="B7C6F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4356970" y="1444487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" panose="020B0502020104020203" pitchFamily="34" charset="-79"/>
              <a:ea typeface="MS PGothic" charset="0"/>
              <a:cs typeface="Gill Sans" panose="020B0502020104020203" pitchFamily="34" charset="-79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356970" y="2118217"/>
            <a:ext cx="1371600" cy="685800"/>
            <a:chOff x="3886187" y="2118217"/>
            <a:chExt cx="1371600" cy="6858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3886187" y="2118217"/>
              <a:ext cx="1066800" cy="381000"/>
            </a:xfrm>
            <a:prstGeom prst="rect">
              <a:avLst/>
            </a:prstGeom>
            <a:solidFill>
              <a:srgbClr val="C3D69B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Gill Sans" panose="020B0502020104020203" pitchFamily="34" charset="-79"/>
                <a:ea typeface="MS PGothic" charset="0"/>
                <a:cs typeface="Gill Sans" panose="020B0502020104020203" pitchFamily="34" charset="-79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4038587" y="2270617"/>
              <a:ext cx="1066800" cy="381000"/>
            </a:xfrm>
            <a:prstGeom prst="rect">
              <a:avLst/>
            </a:prstGeom>
            <a:solidFill>
              <a:srgbClr val="C3D69B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Gill Sans" panose="020B0502020104020203" pitchFamily="34" charset="-79"/>
                <a:ea typeface="MS PGothic" charset="0"/>
                <a:cs typeface="Gill Sans" panose="020B0502020104020203" pitchFamily="34" charset="-79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4190987" y="2423017"/>
              <a:ext cx="1066800" cy="381000"/>
            </a:xfrm>
            <a:prstGeom prst="rect">
              <a:avLst/>
            </a:prstGeom>
            <a:solidFill>
              <a:srgbClr val="C3D69B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Gill Sans" panose="020B0502020104020203" pitchFamily="34" charset="-79"/>
                <a:ea typeface="MS PGothic" charset="0"/>
                <a:cs typeface="Gill Sans" panose="020B0502020104020203" pitchFamily="34" charset="-79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698158" y="2138281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panose="020B0502020104020203" pitchFamily="34" charset="-79"/>
                <a:cs typeface="Gill Sans" panose="020B0502020104020203" pitchFamily="34" charset="-79"/>
              </a:rPr>
              <a:t>File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6856021" y="949481"/>
            <a:ext cx="1295400" cy="491191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303821" y="79708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0x000…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265951" y="5599321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/>
              </a:rPr>
              <a:t>0xFFF…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6960585" y="1101881"/>
            <a:ext cx="1143000" cy="6858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56021" y="1178081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instructions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6960585" y="1787681"/>
            <a:ext cx="1143000" cy="533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15120" y="186388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data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6960585" y="2321081"/>
            <a:ext cx="1143000" cy="533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182997" y="2397281"/>
            <a:ext cx="621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heap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6998915" y="4322401"/>
            <a:ext cx="1143000" cy="533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208704" y="439860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stack</a:t>
            </a:r>
          </a:p>
        </p:txBody>
      </p:sp>
      <p:cxnSp>
        <p:nvCxnSpPr>
          <p:cNvPr id="76" name="Straight Arrow Connector 75"/>
          <p:cNvCxnSpPr/>
          <p:nvPr/>
        </p:nvCxnSpPr>
        <p:spPr bwMode="auto">
          <a:xfrm flipV="1">
            <a:off x="7961151" y="4398601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>
            <a:off x="7922821" y="2321081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6741951" y="5065921"/>
            <a:ext cx="1676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6970551" y="5218321"/>
            <a:ext cx="1143000" cy="533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301285" y="52945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OS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1033884" y="940832"/>
            <a:ext cx="1295400" cy="491191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81684" y="78843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0x000…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43814" y="5590672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/>
              </a:rPr>
              <a:t>0xFFF…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1138448" y="1093232"/>
            <a:ext cx="1143000" cy="685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033884" y="1169432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instructions</a:t>
            </a:r>
          </a:p>
        </p:txBody>
      </p:sp>
      <p:sp>
        <p:nvSpPr>
          <p:cNvPr id="92" name="Rectangle 91"/>
          <p:cNvSpPr/>
          <p:nvPr/>
        </p:nvSpPr>
        <p:spPr bwMode="auto">
          <a:xfrm>
            <a:off x="1138448" y="1779032"/>
            <a:ext cx="11430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392983" y="1855232"/>
            <a:ext cx="57419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data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1138448" y="2312432"/>
            <a:ext cx="11430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360860" y="2388632"/>
            <a:ext cx="62164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heap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1176778" y="4313752"/>
            <a:ext cx="11430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386567" y="4389952"/>
            <a:ext cx="65915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stack</a:t>
            </a:r>
          </a:p>
        </p:txBody>
      </p:sp>
      <p:cxnSp>
        <p:nvCxnSpPr>
          <p:cNvPr id="101" name="Straight Arrow Connector 100"/>
          <p:cNvCxnSpPr/>
          <p:nvPr/>
        </p:nvCxnSpPr>
        <p:spPr bwMode="auto">
          <a:xfrm flipV="1">
            <a:off x="2139014" y="4389952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2" name="Straight Arrow Connector 101"/>
          <p:cNvCxnSpPr/>
          <p:nvPr/>
        </p:nvCxnSpPr>
        <p:spPr bwMode="auto">
          <a:xfrm>
            <a:off x="2100684" y="2312432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3" name="Straight Connector 102"/>
          <p:cNvCxnSpPr/>
          <p:nvPr/>
        </p:nvCxnSpPr>
        <p:spPr bwMode="auto">
          <a:xfrm>
            <a:off x="919814" y="5057272"/>
            <a:ext cx="1676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104" name="Rectangle 103"/>
          <p:cNvSpPr/>
          <p:nvPr/>
        </p:nvSpPr>
        <p:spPr bwMode="auto">
          <a:xfrm>
            <a:off x="1148414" y="5209672"/>
            <a:ext cx="11430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479148" y="5285872"/>
            <a:ext cx="48122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OS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1138448" y="3023696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" panose="020B0502020104020203" pitchFamily="34" charset="-79"/>
              <a:ea typeface="MS PGothic" charset="0"/>
              <a:cs typeface="Gill Sans" panose="020B0502020104020203" pitchFamily="34" charset="-79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1138448" y="3227484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" panose="020B0502020104020203" pitchFamily="34" charset="-79"/>
              <a:ea typeface="MS PGothic" charset="0"/>
              <a:cs typeface="Gill Sans" panose="020B0502020104020203" pitchFamily="34" charset="-79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1138448" y="3454598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" panose="020B0502020104020203" pitchFamily="34" charset="-79"/>
              <a:ea typeface="MS PGothic" charset="0"/>
              <a:cs typeface="Gill Sans" panose="020B0502020104020203" pitchFamily="34" charset="-79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6978243" y="3374815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" panose="020B0502020104020203" pitchFamily="34" charset="-79"/>
              <a:ea typeface="MS PGothic" charset="0"/>
              <a:cs typeface="Gill Sans" panose="020B0502020104020203" pitchFamily="34" charset="-79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6978243" y="3578603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" panose="020B0502020104020203" pitchFamily="34" charset="-79"/>
              <a:ea typeface="MS PGothic" charset="0"/>
              <a:cs typeface="Gill Sans" panose="020B0502020104020203" pitchFamily="34" charset="-79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6978243" y="3805717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" panose="020B0502020104020203" pitchFamily="34" charset="-79"/>
              <a:ea typeface="MS PGothic" charset="0"/>
              <a:cs typeface="Gill Sans" panose="020B0502020104020203" pitchFamily="34" charset="-79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4052183" y="3766707"/>
            <a:ext cx="1295400" cy="215692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4166483" y="4950070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" panose="020B0502020104020203" pitchFamily="34" charset="-79"/>
              <a:ea typeface="MS PGothic" charset="0"/>
              <a:cs typeface="Gill Sans" panose="020B0502020104020203" pitchFamily="34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4668" y="647918"/>
            <a:ext cx="74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VAS 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156734" y="648419"/>
            <a:ext cx="74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VAS 2</a:t>
            </a:r>
          </a:p>
        </p:txBody>
      </p:sp>
      <p:cxnSp>
        <p:nvCxnSpPr>
          <p:cNvPr id="9" name="Straight Connector 8"/>
          <p:cNvCxnSpPr>
            <a:stCxn id="107" idx="3"/>
            <a:endCxn id="113" idx="1"/>
          </p:cNvCxnSpPr>
          <p:nvPr/>
        </p:nvCxnSpPr>
        <p:spPr>
          <a:xfrm>
            <a:off x="2205249" y="3341041"/>
            <a:ext cx="1961235" cy="172258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10" idx="1"/>
            <a:endCxn id="113" idx="3"/>
          </p:cNvCxnSpPr>
          <p:nvPr/>
        </p:nvCxnSpPr>
        <p:spPr>
          <a:xfrm flipH="1">
            <a:off x="5233283" y="3692161"/>
            <a:ext cx="1744960" cy="137146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52183" y="3352800"/>
            <a:ext cx="978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542393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77B51B-FBC2-D14C-BF58-CB967D3AC381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72662867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4061-9F36-4F45-A732-7FF44C9C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The buffer cache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2F6EC-E95C-4D30-9CCE-95B8EF2F4F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2210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87AEF-81A7-44F1-AD2B-C44AB3EC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8726-67F7-44F6-8590-A146F836A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10617200" cy="5334000"/>
          </a:xfrm>
        </p:spPr>
        <p:txBody>
          <a:bodyPr/>
          <a:lstStyle/>
          <a:p>
            <a:r>
              <a:rPr lang="en-US" dirty="0"/>
              <a:t>Kernel </a:t>
            </a:r>
            <a:r>
              <a:rPr lang="en-US" i="1" dirty="0"/>
              <a:t>must</a:t>
            </a:r>
            <a:r>
              <a:rPr lang="en-US" dirty="0"/>
              <a:t> copy disk blocks to main memory to access their contents and write them back if modified</a:t>
            </a:r>
          </a:p>
          <a:p>
            <a:pPr lvl="1"/>
            <a:r>
              <a:rPr lang="en-US" dirty="0"/>
              <a:t>Could be data blocks, </a:t>
            </a:r>
            <a:r>
              <a:rPr lang="en-US" dirty="0" err="1"/>
              <a:t>inodes</a:t>
            </a:r>
            <a:r>
              <a:rPr lang="en-US" dirty="0"/>
              <a:t>, directory contents, etc.</a:t>
            </a:r>
          </a:p>
          <a:p>
            <a:pPr lvl="1"/>
            <a:r>
              <a:rPr lang="en-US" dirty="0"/>
              <a:t>Possibly dirty (modified and not written back)</a:t>
            </a:r>
          </a:p>
          <a:p>
            <a:r>
              <a:rPr lang="en-US" altLang="ko-KR" dirty="0"/>
              <a:t>Key Idea: Exploit locality by caching disk data in memory</a:t>
            </a:r>
          </a:p>
          <a:p>
            <a:pPr lvl="1"/>
            <a:r>
              <a:rPr lang="en-US" altLang="ko-KR" dirty="0"/>
              <a:t>Name translations: Mapping from </a:t>
            </a:r>
            <a:r>
              <a:rPr lang="en-US" altLang="ko-KR" dirty="0" err="1"/>
              <a:t>paths</a:t>
            </a:r>
            <a:r>
              <a:rPr lang="en-US" altLang="ko-KR" dirty="0" err="1">
                <a:sym typeface="Symbol" panose="05050102010706020507" pitchFamily="18" charset="2"/>
              </a:rPr>
              <a:t>inodes</a:t>
            </a:r>
            <a:endParaRPr lang="en-US" altLang="ko-KR" dirty="0">
              <a:sym typeface="Symbol" panose="05050102010706020507" pitchFamily="18" charset="2"/>
            </a:endParaRPr>
          </a:p>
          <a:p>
            <a:pPr lvl="1"/>
            <a:r>
              <a:rPr lang="en-US" altLang="ko-KR" dirty="0"/>
              <a:t>Disk blocks: Mapping from block </a:t>
            </a:r>
            <a:r>
              <a:rPr lang="en-US" altLang="ko-KR" dirty="0" err="1"/>
              <a:t>address</a:t>
            </a:r>
            <a:r>
              <a:rPr lang="en-US" altLang="ko-KR" dirty="0" err="1">
                <a:sym typeface="Symbol" panose="05050102010706020507" pitchFamily="18" charset="2"/>
              </a:rPr>
              <a:t>disk</a:t>
            </a:r>
            <a:r>
              <a:rPr lang="en-US" altLang="ko-KR" dirty="0">
                <a:sym typeface="Symbol" panose="05050102010706020507" pitchFamily="18" charset="2"/>
              </a:rPr>
              <a:t> content</a:t>
            </a:r>
            <a:r>
              <a:rPr lang="en-US" altLang="ko-KR" dirty="0"/>
              <a:t>	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Buffer Cache: </a:t>
            </a:r>
            <a:r>
              <a:rPr lang="en-US" altLang="ko-KR" dirty="0"/>
              <a:t>Memory used to cache kernel resources, including disk blocks and name translations</a:t>
            </a:r>
          </a:p>
          <a:p>
            <a:pPr lvl="1"/>
            <a:r>
              <a:rPr lang="en-US" altLang="ko-KR" dirty="0"/>
              <a:t>Can contain “dirty” blocks (with modifications not on disk)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7489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9BD41BA7-4593-4145-928A-782E9FC492A2}"/>
              </a:ext>
            </a:extLst>
          </p:cNvPr>
          <p:cNvGrpSpPr/>
          <p:nvPr/>
        </p:nvGrpSpPr>
        <p:grpSpPr>
          <a:xfrm>
            <a:off x="1533393" y="2045201"/>
            <a:ext cx="564685" cy="1133359"/>
            <a:chOff x="676026" y="1971097"/>
            <a:chExt cx="564685" cy="113335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B826D0B-0CB6-5549-9FBC-CE90E0639655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7D2E234-45B3-D549-B68D-BC5B9EC346E7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F2BEA0-6B5F-DD47-9157-2A2070BB01D2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52B17B-77EF-A54A-83BE-9C0C2418CB85}"/>
              </a:ext>
            </a:extLst>
          </p:cNvPr>
          <p:cNvGrpSpPr/>
          <p:nvPr/>
        </p:nvGrpSpPr>
        <p:grpSpPr>
          <a:xfrm>
            <a:off x="1380993" y="1892801"/>
            <a:ext cx="564685" cy="1133359"/>
            <a:chOff x="676026" y="1971097"/>
            <a:chExt cx="564685" cy="113335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B0CA747-9E9E-E74B-8850-8733415EF22F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6CD724B-4483-4E40-8639-9FF76F0706D9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07AE50-E230-CC47-9103-68A1E247F2CC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7472E0-9E56-CA4A-A725-9932AA53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File System Buffer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BACC-7B76-F341-828E-B4191B69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4723" y="1600974"/>
            <a:ext cx="2960135" cy="3047226"/>
          </a:xfrm>
        </p:spPr>
        <p:txBody>
          <a:bodyPr/>
          <a:lstStyle/>
          <a:p>
            <a:r>
              <a:rPr lang="en-US" dirty="0">
                <a:latin typeface="Gill Sans Light"/>
              </a:rPr>
              <a:t>OS implements a cache of disk blocks for efficient access to data, directories, </a:t>
            </a:r>
            <a:r>
              <a:rPr lang="en-US" dirty="0" err="1">
                <a:latin typeface="Gill Sans Light"/>
              </a:rPr>
              <a:t>inodes</a:t>
            </a:r>
            <a:r>
              <a:rPr lang="en-US" dirty="0">
                <a:latin typeface="Gill Sans Light"/>
              </a:rPr>
              <a:t>, </a:t>
            </a:r>
            <a:r>
              <a:rPr lang="en-US" dirty="0" err="1">
                <a:latin typeface="Gill Sans Light"/>
              </a:rPr>
              <a:t>freemap</a:t>
            </a:r>
            <a:endParaRPr lang="en-US" dirty="0">
              <a:latin typeface="Gill Sans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3B1D8-918A-F044-8B2C-10CD4E815A05}"/>
              </a:ext>
            </a:extLst>
          </p:cNvPr>
          <p:cNvSpPr txBox="1"/>
          <p:nvPr/>
        </p:nvSpPr>
        <p:spPr>
          <a:xfrm>
            <a:off x="7028781" y="440838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Memory</a:t>
            </a:r>
          </a:p>
        </p:txBody>
      </p:sp>
      <p:pic>
        <p:nvPicPr>
          <p:cNvPr id="6" name="Picture 5" descr="Screen Shot 2014-10-22 at 5.27.38 PM.png">
            <a:extLst>
              <a:ext uri="{FF2B5EF4-FFF2-40B4-BE49-F238E27FC236}">
                <a16:creationId xmlns:a16="http://schemas.microsoft.com/office/drawing/2014/main" id="{0251C70E-E345-4241-8C3F-E63E5D27A39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59" y="766412"/>
            <a:ext cx="3371841" cy="342458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9680888-C47D-2047-9EB0-D92D71AE4F14}"/>
              </a:ext>
            </a:extLst>
          </p:cNvPr>
          <p:cNvSpPr txBox="1"/>
          <p:nvPr/>
        </p:nvSpPr>
        <p:spPr>
          <a:xfrm>
            <a:off x="8198677" y="685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Disk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3B5936-CAFF-6D4E-B940-519EE5EA8445}"/>
              </a:ext>
            </a:extLst>
          </p:cNvPr>
          <p:cNvSpPr txBox="1"/>
          <p:nvPr/>
        </p:nvSpPr>
        <p:spPr>
          <a:xfrm>
            <a:off x="2274245" y="80861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Data blocks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77495B-5CB1-A34E-A1CD-206F6EE2AB29}"/>
              </a:ext>
            </a:extLst>
          </p:cNvPr>
          <p:cNvSpPr txBox="1"/>
          <p:nvPr/>
        </p:nvSpPr>
        <p:spPr>
          <a:xfrm>
            <a:off x="2363543" y="3184541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Dir Data blocks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215DC5-E1B2-7940-8CE9-AA8C54FA8063}"/>
              </a:ext>
            </a:extLst>
          </p:cNvPr>
          <p:cNvSpPr txBox="1"/>
          <p:nvPr/>
        </p:nvSpPr>
        <p:spPr>
          <a:xfrm>
            <a:off x="2302230" y="19050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ill Sans Light"/>
              </a:rPr>
              <a:t>iNodes</a:t>
            </a:r>
            <a:endParaRPr lang="en-US" dirty="0">
              <a:latin typeface="Gill Sans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057B06-5E95-414F-AB58-73BF39DD9F24}"/>
              </a:ext>
            </a:extLst>
          </p:cNvPr>
          <p:cNvSpPr txBox="1"/>
          <p:nvPr/>
        </p:nvSpPr>
        <p:spPr>
          <a:xfrm>
            <a:off x="2348656" y="3998100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Free bitmap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2C4CBB8-A6A6-1E4B-92B7-8DD9EE4E687C}"/>
              </a:ext>
            </a:extLst>
          </p:cNvPr>
          <p:cNvGrpSpPr/>
          <p:nvPr/>
        </p:nvGrpSpPr>
        <p:grpSpPr>
          <a:xfrm>
            <a:off x="1230276" y="1971098"/>
            <a:ext cx="564685" cy="1133359"/>
            <a:chOff x="676026" y="1971097"/>
            <a:chExt cx="564685" cy="113335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31A92E4-1898-DB41-A559-F326D34B2716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DEC8F50-6EDC-594E-A85A-8AEEAA2FD3EA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9403E66-88E6-ED4B-AC6C-40A382804BD4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5536806-548C-3A4E-90C7-CC7449119C14}"/>
              </a:ext>
            </a:extLst>
          </p:cNvPr>
          <p:cNvSpPr txBox="1"/>
          <p:nvPr/>
        </p:nvSpPr>
        <p:spPr>
          <a:xfrm>
            <a:off x="609600" y="2282498"/>
            <a:ext cx="64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file desc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E1C94C-A8EE-664B-A8B0-280FCE228EA4}"/>
              </a:ext>
            </a:extLst>
          </p:cNvPr>
          <p:cNvSpPr txBox="1"/>
          <p:nvPr/>
        </p:nvSpPr>
        <p:spPr>
          <a:xfrm>
            <a:off x="1017055" y="1576078"/>
            <a:ext cx="64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PCB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0FFDFB-37DC-1746-8C63-8FA22EDCA279}"/>
              </a:ext>
            </a:extLst>
          </p:cNvPr>
          <p:cNvSpPr txBox="1"/>
          <p:nvPr/>
        </p:nvSpPr>
        <p:spPr>
          <a:xfrm>
            <a:off x="4302805" y="137602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F45DB6-5062-954C-8405-68A756F00692}"/>
              </a:ext>
            </a:extLst>
          </p:cNvPr>
          <p:cNvSpPr txBox="1"/>
          <p:nvPr/>
        </p:nvSpPr>
        <p:spPr>
          <a:xfrm>
            <a:off x="4302804" y="2766831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Writing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12C894-87E7-AA46-9D53-DEE3933EA2A1}"/>
              </a:ext>
            </a:extLst>
          </p:cNvPr>
          <p:cNvGrpSpPr/>
          <p:nvPr/>
        </p:nvGrpSpPr>
        <p:grpSpPr>
          <a:xfrm>
            <a:off x="2617016" y="1187372"/>
            <a:ext cx="1065534" cy="3562649"/>
            <a:chOff x="2062767" y="1187371"/>
            <a:chExt cx="1065534" cy="356264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6271393-4838-2447-B40E-A07881A4E060}"/>
                </a:ext>
              </a:extLst>
            </p:cNvPr>
            <p:cNvSpPr/>
            <p:nvPr/>
          </p:nvSpPr>
          <p:spPr bwMode="auto">
            <a:xfrm>
              <a:off x="2114469" y="1187371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6F47224-D8A8-CE42-9708-0286911B59E0}"/>
                </a:ext>
              </a:extLst>
            </p:cNvPr>
            <p:cNvSpPr/>
            <p:nvPr/>
          </p:nvSpPr>
          <p:spPr bwMode="auto">
            <a:xfrm>
              <a:off x="2620444" y="1272580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EEC1670-3DB2-BB46-8F83-C04E067818EE}"/>
                </a:ext>
              </a:extLst>
            </p:cNvPr>
            <p:cNvSpPr/>
            <p:nvPr/>
          </p:nvSpPr>
          <p:spPr bwMode="auto">
            <a:xfrm>
              <a:off x="2747301" y="1371529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6F84980-F25B-DA4A-82EB-E59CFA06C90D}"/>
                </a:ext>
              </a:extLst>
            </p:cNvPr>
            <p:cNvSpPr/>
            <p:nvPr/>
          </p:nvSpPr>
          <p:spPr bwMode="auto">
            <a:xfrm>
              <a:off x="2085354" y="2360941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162FFBE-0A23-134D-8B72-A693890E938B}"/>
                </a:ext>
              </a:extLst>
            </p:cNvPr>
            <p:cNvSpPr/>
            <p:nvPr/>
          </p:nvSpPr>
          <p:spPr bwMode="auto">
            <a:xfrm>
              <a:off x="2330880" y="2484660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699E335-78A7-C84F-B0F4-C341A617C5E6}"/>
                </a:ext>
              </a:extLst>
            </p:cNvPr>
            <p:cNvSpPr/>
            <p:nvPr/>
          </p:nvSpPr>
          <p:spPr bwMode="auto">
            <a:xfrm>
              <a:off x="2590920" y="2644839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A6B8BD3-FFDB-0944-9427-FDEC2ACBF3F0}"/>
                </a:ext>
              </a:extLst>
            </p:cNvPr>
            <p:cNvSpPr/>
            <p:nvPr/>
          </p:nvSpPr>
          <p:spPr bwMode="auto">
            <a:xfrm>
              <a:off x="2062767" y="3539356"/>
              <a:ext cx="381000" cy="424723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F20D873-01BF-CF40-829C-8B2C81B3007E}"/>
                </a:ext>
              </a:extLst>
            </p:cNvPr>
            <p:cNvSpPr/>
            <p:nvPr/>
          </p:nvSpPr>
          <p:spPr bwMode="auto">
            <a:xfrm>
              <a:off x="2539227" y="3539356"/>
              <a:ext cx="381000" cy="424723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9C8E942-6E1C-194E-A92A-C22E49AEC226}"/>
                </a:ext>
              </a:extLst>
            </p:cNvPr>
            <p:cNvSpPr/>
            <p:nvPr/>
          </p:nvSpPr>
          <p:spPr bwMode="auto">
            <a:xfrm>
              <a:off x="2062767" y="4325297"/>
              <a:ext cx="381000" cy="424723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ABE9C1E-12ED-A24F-B2A9-D8745F95CA9F}"/>
              </a:ext>
            </a:extLst>
          </p:cNvPr>
          <p:cNvGrpSpPr/>
          <p:nvPr/>
        </p:nvGrpSpPr>
        <p:grpSpPr>
          <a:xfrm>
            <a:off x="252573" y="4953221"/>
            <a:ext cx="7466572" cy="772409"/>
            <a:chOff x="261925" y="4953220"/>
            <a:chExt cx="7466572" cy="7724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1A890C-CF31-0848-A32F-D605DF752088}"/>
                </a:ext>
              </a:extLst>
            </p:cNvPr>
            <p:cNvSpPr/>
            <p:nvPr/>
          </p:nvSpPr>
          <p:spPr bwMode="auto">
            <a:xfrm>
              <a:off x="1143766" y="4958769"/>
              <a:ext cx="6584731" cy="42493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9B2D66-49F8-6F4B-AB57-35DA2204B4C3}"/>
                </a:ext>
              </a:extLst>
            </p:cNvPr>
            <p:cNvSpPr/>
            <p:nvPr/>
          </p:nvSpPr>
          <p:spPr bwMode="auto">
            <a:xfrm>
              <a:off x="1143000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9DE4B9D-4F02-5243-82F7-B3E8C5C0DF3F}"/>
                </a:ext>
              </a:extLst>
            </p:cNvPr>
            <p:cNvSpPr/>
            <p:nvPr/>
          </p:nvSpPr>
          <p:spPr bwMode="auto">
            <a:xfrm>
              <a:off x="1495939" y="4965993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E805566-8356-314E-9FB2-0B97E39401BF}"/>
                </a:ext>
              </a:extLst>
            </p:cNvPr>
            <p:cNvSpPr/>
            <p:nvPr/>
          </p:nvSpPr>
          <p:spPr bwMode="auto">
            <a:xfrm>
              <a:off x="1876939" y="4965993"/>
              <a:ext cx="381000" cy="424723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DE85CB-68BD-EB4D-BABB-444C1305C48C}"/>
                </a:ext>
              </a:extLst>
            </p:cNvPr>
            <p:cNvSpPr/>
            <p:nvPr/>
          </p:nvSpPr>
          <p:spPr bwMode="auto">
            <a:xfrm>
              <a:off x="2229878" y="4965993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4EA6F1-B04B-0C4F-A096-A4DA60CFB20F}"/>
                </a:ext>
              </a:extLst>
            </p:cNvPr>
            <p:cNvSpPr/>
            <p:nvPr/>
          </p:nvSpPr>
          <p:spPr bwMode="auto">
            <a:xfrm>
              <a:off x="2612436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BE16D1-6855-7042-B1DA-A68D42B812AC}"/>
                </a:ext>
              </a:extLst>
            </p:cNvPr>
            <p:cNvSpPr/>
            <p:nvPr/>
          </p:nvSpPr>
          <p:spPr bwMode="auto">
            <a:xfrm>
              <a:off x="2965375" y="4965993"/>
              <a:ext cx="381000" cy="424723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DC196D-D0E0-4649-9418-78F487E19A62}"/>
                </a:ext>
              </a:extLst>
            </p:cNvPr>
            <p:cNvSpPr/>
            <p:nvPr/>
          </p:nvSpPr>
          <p:spPr bwMode="auto">
            <a:xfrm>
              <a:off x="3346375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40E2EA-2B5A-8043-953E-2E769675B324}"/>
                </a:ext>
              </a:extLst>
            </p:cNvPr>
            <p:cNvSpPr/>
            <p:nvPr/>
          </p:nvSpPr>
          <p:spPr bwMode="auto">
            <a:xfrm>
              <a:off x="3699314" y="4965993"/>
              <a:ext cx="381000" cy="424723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04927FA-32F4-F846-8AC3-73D9A39701F3}"/>
                </a:ext>
              </a:extLst>
            </p:cNvPr>
            <p:cNvSpPr/>
            <p:nvPr/>
          </p:nvSpPr>
          <p:spPr bwMode="auto">
            <a:xfrm>
              <a:off x="4080314" y="4965993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5EE1560-B4F9-7D4B-BCC5-E161CF868E83}"/>
                </a:ext>
              </a:extLst>
            </p:cNvPr>
            <p:cNvSpPr/>
            <p:nvPr/>
          </p:nvSpPr>
          <p:spPr bwMode="auto">
            <a:xfrm>
              <a:off x="4433253" y="4965993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CE47A6-777D-4A4C-92EB-540E6338170D}"/>
                </a:ext>
              </a:extLst>
            </p:cNvPr>
            <p:cNvSpPr/>
            <p:nvPr/>
          </p:nvSpPr>
          <p:spPr bwMode="auto">
            <a:xfrm>
              <a:off x="4814253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D1F5CBD-2F7F-DF47-AF57-306ABE12FDC0}"/>
                </a:ext>
              </a:extLst>
            </p:cNvPr>
            <p:cNvSpPr/>
            <p:nvPr/>
          </p:nvSpPr>
          <p:spPr bwMode="auto">
            <a:xfrm>
              <a:off x="5167192" y="4965993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5500DCD-6880-1143-B5F9-DF3A35C258E4}"/>
                </a:ext>
              </a:extLst>
            </p:cNvPr>
            <p:cNvSpPr/>
            <p:nvPr/>
          </p:nvSpPr>
          <p:spPr bwMode="auto">
            <a:xfrm>
              <a:off x="5549750" y="4965993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942D9D-3782-DD48-A807-EDF08FABE1AA}"/>
                </a:ext>
              </a:extLst>
            </p:cNvPr>
            <p:cNvSpPr/>
            <p:nvPr/>
          </p:nvSpPr>
          <p:spPr bwMode="auto">
            <a:xfrm>
              <a:off x="5916720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3B48F5A-8FC6-4842-B62C-CF7C629A2496}"/>
                </a:ext>
              </a:extLst>
            </p:cNvPr>
            <p:cNvSpPr/>
            <p:nvPr/>
          </p:nvSpPr>
          <p:spPr bwMode="auto">
            <a:xfrm>
              <a:off x="6283689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73EF462-C1CD-BA49-9614-B98549D9C98C}"/>
                </a:ext>
              </a:extLst>
            </p:cNvPr>
            <p:cNvSpPr/>
            <p:nvPr/>
          </p:nvSpPr>
          <p:spPr bwMode="auto">
            <a:xfrm>
              <a:off x="6653702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AB473C-51C9-7C49-B893-E43CF3D00ECC}"/>
                </a:ext>
              </a:extLst>
            </p:cNvPr>
            <p:cNvSpPr/>
            <p:nvPr/>
          </p:nvSpPr>
          <p:spPr bwMode="auto">
            <a:xfrm>
              <a:off x="1140887" y="5474816"/>
              <a:ext cx="6584731" cy="1524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447CE3F-5AEF-044E-8B59-98D237F3A1B7}"/>
                </a:ext>
              </a:extLst>
            </p:cNvPr>
            <p:cNvSpPr/>
            <p:nvPr/>
          </p:nvSpPr>
          <p:spPr bwMode="auto">
            <a:xfrm>
              <a:off x="1140887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7AC4D7F-D4A4-E548-9DA7-913C6DE8EC90}"/>
                </a:ext>
              </a:extLst>
            </p:cNvPr>
            <p:cNvSpPr/>
            <p:nvPr/>
          </p:nvSpPr>
          <p:spPr bwMode="auto">
            <a:xfrm>
              <a:off x="1493826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9DF585B-19EE-DA45-9F49-A167A47DCEF1}"/>
                </a:ext>
              </a:extLst>
            </p:cNvPr>
            <p:cNvSpPr/>
            <p:nvPr/>
          </p:nvSpPr>
          <p:spPr bwMode="auto">
            <a:xfrm>
              <a:off x="1874826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82C7D6-232E-EB4D-83B5-ECE4BC972439}"/>
                </a:ext>
              </a:extLst>
            </p:cNvPr>
            <p:cNvSpPr/>
            <p:nvPr/>
          </p:nvSpPr>
          <p:spPr bwMode="auto">
            <a:xfrm>
              <a:off x="2227765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5F18D0C-DF6C-0441-8770-ABF8427C8857}"/>
                </a:ext>
              </a:extLst>
            </p:cNvPr>
            <p:cNvSpPr/>
            <p:nvPr/>
          </p:nvSpPr>
          <p:spPr bwMode="auto">
            <a:xfrm>
              <a:off x="2610323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20E47CC-B907-494C-B3C9-B55DAD4819D7}"/>
                </a:ext>
              </a:extLst>
            </p:cNvPr>
            <p:cNvSpPr/>
            <p:nvPr/>
          </p:nvSpPr>
          <p:spPr bwMode="auto">
            <a:xfrm>
              <a:off x="2963262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3B984D6-3B89-F447-8818-CBB7C9B3E9C4}"/>
                </a:ext>
              </a:extLst>
            </p:cNvPr>
            <p:cNvSpPr/>
            <p:nvPr/>
          </p:nvSpPr>
          <p:spPr bwMode="auto">
            <a:xfrm>
              <a:off x="3344262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B871635-961F-C744-8060-6BF922B44E44}"/>
                </a:ext>
              </a:extLst>
            </p:cNvPr>
            <p:cNvSpPr/>
            <p:nvPr/>
          </p:nvSpPr>
          <p:spPr bwMode="auto">
            <a:xfrm>
              <a:off x="3697201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C601BBB-59BC-D244-99B2-4D18607FDF14}"/>
                </a:ext>
              </a:extLst>
            </p:cNvPr>
            <p:cNvSpPr/>
            <p:nvPr/>
          </p:nvSpPr>
          <p:spPr bwMode="auto">
            <a:xfrm>
              <a:off x="4078201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64F5837-2CE7-804A-8756-6C46A8E53CAE}"/>
                </a:ext>
              </a:extLst>
            </p:cNvPr>
            <p:cNvSpPr/>
            <p:nvPr/>
          </p:nvSpPr>
          <p:spPr bwMode="auto">
            <a:xfrm>
              <a:off x="4431140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D0E61D9-9979-F64D-8309-1F836042E34C}"/>
                </a:ext>
              </a:extLst>
            </p:cNvPr>
            <p:cNvSpPr/>
            <p:nvPr/>
          </p:nvSpPr>
          <p:spPr bwMode="auto">
            <a:xfrm>
              <a:off x="4812140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AEC5CAE-BEDF-4943-AA32-EBE5BD46B3BC}"/>
                </a:ext>
              </a:extLst>
            </p:cNvPr>
            <p:cNvSpPr/>
            <p:nvPr/>
          </p:nvSpPr>
          <p:spPr bwMode="auto">
            <a:xfrm>
              <a:off x="5165079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3B02E54-94DE-7C4E-836C-81AC4F08BFDC}"/>
                </a:ext>
              </a:extLst>
            </p:cNvPr>
            <p:cNvSpPr/>
            <p:nvPr/>
          </p:nvSpPr>
          <p:spPr bwMode="auto">
            <a:xfrm>
              <a:off x="5547637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E0C9350-4928-6F4C-86F9-9B9C0FAD3629}"/>
                </a:ext>
              </a:extLst>
            </p:cNvPr>
            <p:cNvSpPr/>
            <p:nvPr/>
          </p:nvSpPr>
          <p:spPr bwMode="auto">
            <a:xfrm>
              <a:off x="5928637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A7D1C29-77C4-1844-986B-3D76B407C41F}"/>
                </a:ext>
              </a:extLst>
            </p:cNvPr>
            <p:cNvSpPr/>
            <p:nvPr/>
          </p:nvSpPr>
          <p:spPr bwMode="auto">
            <a:xfrm>
              <a:off x="6297720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4F6106C-F4F8-EF4F-9B49-7BBF55DD6836}"/>
                </a:ext>
              </a:extLst>
            </p:cNvPr>
            <p:cNvSpPr/>
            <p:nvPr/>
          </p:nvSpPr>
          <p:spPr bwMode="auto">
            <a:xfrm>
              <a:off x="6678720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4B29ED9-B4FD-7446-8126-6EE30C00A732}"/>
                </a:ext>
              </a:extLst>
            </p:cNvPr>
            <p:cNvSpPr txBox="1"/>
            <p:nvPr/>
          </p:nvSpPr>
          <p:spPr>
            <a:xfrm>
              <a:off x="261926" y="4953220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Blocks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BC5296F-B041-8B4F-A7F8-6210EBC0879F}"/>
                </a:ext>
              </a:extLst>
            </p:cNvPr>
            <p:cNvSpPr txBox="1"/>
            <p:nvPr/>
          </p:nvSpPr>
          <p:spPr>
            <a:xfrm>
              <a:off x="261925" y="5356297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State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5F8476E-8504-394D-94BF-2E83C9CAC099}"/>
                </a:ext>
              </a:extLst>
            </p:cNvPr>
            <p:cNvSpPr txBox="1"/>
            <p:nvPr/>
          </p:nvSpPr>
          <p:spPr>
            <a:xfrm>
              <a:off x="1074828" y="5414237"/>
              <a:ext cx="4267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dirty="0">
                  <a:latin typeface="Gill Sans Light"/>
                </a:rPr>
                <a:t>free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1388225-B2EA-1E4C-979C-763A8401CC48}"/>
                </a:ext>
              </a:extLst>
            </p:cNvPr>
            <p:cNvSpPr txBox="1"/>
            <p:nvPr/>
          </p:nvSpPr>
          <p:spPr>
            <a:xfrm>
              <a:off x="2561815" y="5409124"/>
              <a:ext cx="4267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dirty="0">
                  <a:latin typeface="Gill Sans Light"/>
                </a:rPr>
                <a:t>free</a:t>
              </a:r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D571E05-3FB6-B049-AED7-703955EFDAE7}"/>
              </a:ext>
            </a:extLst>
          </p:cNvPr>
          <p:cNvCxnSpPr/>
          <p:nvPr/>
        </p:nvCxnSpPr>
        <p:spPr bwMode="auto">
          <a:xfrm flipV="1">
            <a:off x="1637234" y="2375242"/>
            <a:ext cx="979783" cy="1213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Arc 83">
            <a:extLst>
              <a:ext uri="{FF2B5EF4-FFF2-40B4-BE49-F238E27FC236}">
                <a16:creationId xmlns:a16="http://schemas.microsoft.com/office/drawing/2014/main" id="{347CDA2A-A58F-F64D-A09E-A9D90F3680A3}"/>
              </a:ext>
            </a:extLst>
          </p:cNvPr>
          <p:cNvSpPr/>
          <p:nvPr/>
        </p:nvSpPr>
        <p:spPr bwMode="auto">
          <a:xfrm rot="16200000">
            <a:off x="5413310" y="3928198"/>
            <a:ext cx="2437069" cy="1712518"/>
          </a:xfrm>
          <a:prstGeom prst="arc">
            <a:avLst>
              <a:gd name="adj1" fmla="val 16200000"/>
              <a:gd name="adj2" fmla="val 32681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B8FB434-2E37-D445-8B0D-7141935E4DBB}"/>
              </a:ext>
            </a:extLst>
          </p:cNvPr>
          <p:cNvCxnSpPr/>
          <p:nvPr/>
        </p:nvCxnSpPr>
        <p:spPr bwMode="auto">
          <a:xfrm>
            <a:off x="4302803" y="1045313"/>
            <a:ext cx="0" cy="344066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292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1A890C-CF31-0848-A32F-D605DF752088}"/>
              </a:ext>
            </a:extLst>
          </p:cNvPr>
          <p:cNvSpPr/>
          <p:nvPr/>
        </p:nvSpPr>
        <p:spPr bwMode="auto">
          <a:xfrm>
            <a:off x="1134415" y="4958769"/>
            <a:ext cx="6584731" cy="42493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BD41BA7-4593-4145-928A-782E9FC492A2}"/>
              </a:ext>
            </a:extLst>
          </p:cNvPr>
          <p:cNvGrpSpPr/>
          <p:nvPr/>
        </p:nvGrpSpPr>
        <p:grpSpPr>
          <a:xfrm>
            <a:off x="1524041" y="2045201"/>
            <a:ext cx="564685" cy="1133359"/>
            <a:chOff x="676026" y="1971097"/>
            <a:chExt cx="564685" cy="113335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B826D0B-0CB6-5549-9FBC-CE90E0639655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7D2E234-45B3-D549-B68D-BC5B9EC346E7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F2BEA0-6B5F-DD47-9157-2A2070BB01D2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52B17B-77EF-A54A-83BE-9C0C2418CB85}"/>
              </a:ext>
            </a:extLst>
          </p:cNvPr>
          <p:cNvGrpSpPr/>
          <p:nvPr/>
        </p:nvGrpSpPr>
        <p:grpSpPr>
          <a:xfrm>
            <a:off x="1371641" y="1892801"/>
            <a:ext cx="564685" cy="1133359"/>
            <a:chOff x="676026" y="1971097"/>
            <a:chExt cx="564685" cy="113335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B0CA747-9E9E-E74B-8850-8733415EF22F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6CD724B-4483-4E40-8639-9FF76F0706D9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07AE50-E230-CC47-9103-68A1E247F2CC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7472E0-9E56-CA4A-A725-9932AA53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File System Buffer Cache: Open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BACC-7B76-F341-828E-B4191B69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8312" y="1037991"/>
            <a:ext cx="3121765" cy="3370391"/>
          </a:xfrm>
        </p:spPr>
        <p:txBody>
          <a:bodyPr/>
          <a:lstStyle/>
          <a:p>
            <a:r>
              <a:rPr lang="en-US" dirty="0">
                <a:latin typeface="Gill Sans Light"/>
              </a:rPr>
              <a:t>Directory lookup repeat as needed:</a:t>
            </a:r>
          </a:p>
          <a:p>
            <a:pPr lvl="1"/>
            <a:r>
              <a:rPr lang="en-US" dirty="0">
                <a:latin typeface="Gill Sans Light"/>
              </a:rPr>
              <a:t>load block of directory</a:t>
            </a:r>
          </a:p>
          <a:p>
            <a:pPr lvl="1"/>
            <a:r>
              <a:rPr lang="en-US" dirty="0">
                <a:latin typeface="Gill Sans Light"/>
              </a:rPr>
              <a:t>search for map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3B1D8-918A-F044-8B2C-10CD4E815A05}"/>
              </a:ext>
            </a:extLst>
          </p:cNvPr>
          <p:cNvSpPr txBox="1"/>
          <p:nvPr/>
        </p:nvSpPr>
        <p:spPr>
          <a:xfrm>
            <a:off x="7028781" y="440838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Memory</a:t>
            </a:r>
          </a:p>
        </p:txBody>
      </p:sp>
      <p:pic>
        <p:nvPicPr>
          <p:cNvPr id="6" name="Picture 5" descr="Screen Shot 2014-10-22 at 5.27.38 PM.png">
            <a:extLst>
              <a:ext uri="{FF2B5EF4-FFF2-40B4-BE49-F238E27FC236}">
                <a16:creationId xmlns:a16="http://schemas.microsoft.com/office/drawing/2014/main" id="{0251C70E-E345-4241-8C3F-E63E5D27A39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59" y="766412"/>
            <a:ext cx="3371841" cy="34245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9B2D66-49F8-6F4B-AB57-35DA2204B4C3}"/>
              </a:ext>
            </a:extLst>
          </p:cNvPr>
          <p:cNvSpPr/>
          <p:nvPr/>
        </p:nvSpPr>
        <p:spPr bwMode="auto">
          <a:xfrm>
            <a:off x="1133648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DE4B9D-4F02-5243-82F7-B3E8C5C0DF3F}"/>
              </a:ext>
            </a:extLst>
          </p:cNvPr>
          <p:cNvSpPr/>
          <p:nvPr/>
        </p:nvSpPr>
        <p:spPr bwMode="auto">
          <a:xfrm>
            <a:off x="1486587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805566-8356-314E-9FB2-0B97E39401BF}"/>
              </a:ext>
            </a:extLst>
          </p:cNvPr>
          <p:cNvSpPr/>
          <p:nvPr/>
        </p:nvSpPr>
        <p:spPr bwMode="auto">
          <a:xfrm>
            <a:off x="1867587" y="4965994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DE85CB-68BD-EB4D-BABB-444C1305C48C}"/>
              </a:ext>
            </a:extLst>
          </p:cNvPr>
          <p:cNvSpPr/>
          <p:nvPr/>
        </p:nvSpPr>
        <p:spPr bwMode="auto">
          <a:xfrm>
            <a:off x="2220526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EA6F1-B04B-0C4F-A096-A4DA60CFB20F}"/>
              </a:ext>
            </a:extLst>
          </p:cNvPr>
          <p:cNvSpPr/>
          <p:nvPr/>
        </p:nvSpPr>
        <p:spPr bwMode="auto">
          <a:xfrm>
            <a:off x="2603084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BE16D1-6855-7042-B1DA-A68D42B812AC}"/>
              </a:ext>
            </a:extLst>
          </p:cNvPr>
          <p:cNvSpPr/>
          <p:nvPr/>
        </p:nvSpPr>
        <p:spPr bwMode="auto">
          <a:xfrm>
            <a:off x="2956023" y="4965994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DC196D-D0E0-4649-9418-78F487E19A62}"/>
              </a:ext>
            </a:extLst>
          </p:cNvPr>
          <p:cNvSpPr/>
          <p:nvPr/>
        </p:nvSpPr>
        <p:spPr bwMode="auto">
          <a:xfrm>
            <a:off x="3337023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40E2EA-2B5A-8043-953E-2E769675B324}"/>
              </a:ext>
            </a:extLst>
          </p:cNvPr>
          <p:cNvSpPr/>
          <p:nvPr/>
        </p:nvSpPr>
        <p:spPr bwMode="auto">
          <a:xfrm>
            <a:off x="3689962" y="4965994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4927FA-32F4-F846-8AC3-73D9A39701F3}"/>
              </a:ext>
            </a:extLst>
          </p:cNvPr>
          <p:cNvSpPr/>
          <p:nvPr/>
        </p:nvSpPr>
        <p:spPr bwMode="auto">
          <a:xfrm>
            <a:off x="4070962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EE1560-B4F9-7D4B-BCC5-E161CF868E83}"/>
              </a:ext>
            </a:extLst>
          </p:cNvPr>
          <p:cNvSpPr/>
          <p:nvPr/>
        </p:nvSpPr>
        <p:spPr bwMode="auto">
          <a:xfrm>
            <a:off x="4423901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CE47A6-777D-4A4C-92EB-540E6338170D}"/>
              </a:ext>
            </a:extLst>
          </p:cNvPr>
          <p:cNvSpPr/>
          <p:nvPr/>
        </p:nvSpPr>
        <p:spPr bwMode="auto">
          <a:xfrm>
            <a:off x="4804901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1F5CBD-2F7F-DF47-AF57-306ABE12FDC0}"/>
              </a:ext>
            </a:extLst>
          </p:cNvPr>
          <p:cNvSpPr/>
          <p:nvPr/>
        </p:nvSpPr>
        <p:spPr bwMode="auto">
          <a:xfrm>
            <a:off x="5157840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500DCD-6880-1143-B5F9-DF3A35C258E4}"/>
              </a:ext>
            </a:extLst>
          </p:cNvPr>
          <p:cNvSpPr/>
          <p:nvPr/>
        </p:nvSpPr>
        <p:spPr bwMode="auto">
          <a:xfrm>
            <a:off x="5540398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942D9D-3782-DD48-A807-EDF08FABE1AA}"/>
              </a:ext>
            </a:extLst>
          </p:cNvPr>
          <p:cNvSpPr/>
          <p:nvPr/>
        </p:nvSpPr>
        <p:spPr bwMode="auto">
          <a:xfrm>
            <a:off x="5907368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B48F5A-8FC6-4842-B62C-CF7C629A2496}"/>
              </a:ext>
            </a:extLst>
          </p:cNvPr>
          <p:cNvSpPr/>
          <p:nvPr/>
        </p:nvSpPr>
        <p:spPr bwMode="auto">
          <a:xfrm>
            <a:off x="6274337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3EF462-C1CD-BA49-9614-B98549D9C98C}"/>
              </a:ext>
            </a:extLst>
          </p:cNvPr>
          <p:cNvSpPr/>
          <p:nvPr/>
        </p:nvSpPr>
        <p:spPr bwMode="auto">
          <a:xfrm>
            <a:off x="6644350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AB473C-51C9-7C49-B893-E43CF3D00ECC}"/>
              </a:ext>
            </a:extLst>
          </p:cNvPr>
          <p:cNvSpPr/>
          <p:nvPr/>
        </p:nvSpPr>
        <p:spPr bwMode="auto">
          <a:xfrm>
            <a:off x="1131536" y="5474816"/>
            <a:ext cx="6584731" cy="152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47CE3F-5AEF-044E-8B59-98D237F3A1B7}"/>
              </a:ext>
            </a:extLst>
          </p:cNvPr>
          <p:cNvSpPr/>
          <p:nvPr/>
        </p:nvSpPr>
        <p:spPr bwMode="auto">
          <a:xfrm>
            <a:off x="1131535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AC4D7F-D4A4-E548-9DA7-913C6DE8EC90}"/>
              </a:ext>
            </a:extLst>
          </p:cNvPr>
          <p:cNvSpPr/>
          <p:nvPr/>
        </p:nvSpPr>
        <p:spPr bwMode="auto">
          <a:xfrm>
            <a:off x="1484474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DF585B-19EE-DA45-9F49-A167A47DCEF1}"/>
              </a:ext>
            </a:extLst>
          </p:cNvPr>
          <p:cNvSpPr/>
          <p:nvPr/>
        </p:nvSpPr>
        <p:spPr bwMode="auto">
          <a:xfrm>
            <a:off x="1865474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82C7D6-232E-EB4D-83B5-ECE4BC972439}"/>
              </a:ext>
            </a:extLst>
          </p:cNvPr>
          <p:cNvSpPr/>
          <p:nvPr/>
        </p:nvSpPr>
        <p:spPr bwMode="auto">
          <a:xfrm>
            <a:off x="2218413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F18D0C-DF6C-0441-8770-ABF8427C8857}"/>
              </a:ext>
            </a:extLst>
          </p:cNvPr>
          <p:cNvSpPr/>
          <p:nvPr/>
        </p:nvSpPr>
        <p:spPr bwMode="auto">
          <a:xfrm>
            <a:off x="2600971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E47CC-B907-494C-B3C9-B55DAD4819D7}"/>
              </a:ext>
            </a:extLst>
          </p:cNvPr>
          <p:cNvSpPr/>
          <p:nvPr/>
        </p:nvSpPr>
        <p:spPr bwMode="auto">
          <a:xfrm>
            <a:off x="2953910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B984D6-3B89-F447-8818-CBB7C9B3E9C4}"/>
              </a:ext>
            </a:extLst>
          </p:cNvPr>
          <p:cNvSpPr/>
          <p:nvPr/>
        </p:nvSpPr>
        <p:spPr bwMode="auto">
          <a:xfrm>
            <a:off x="3334910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871635-961F-C744-8060-6BF922B44E44}"/>
              </a:ext>
            </a:extLst>
          </p:cNvPr>
          <p:cNvSpPr/>
          <p:nvPr/>
        </p:nvSpPr>
        <p:spPr bwMode="auto">
          <a:xfrm>
            <a:off x="368784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601BBB-59BC-D244-99B2-4D18607FDF14}"/>
              </a:ext>
            </a:extLst>
          </p:cNvPr>
          <p:cNvSpPr/>
          <p:nvPr/>
        </p:nvSpPr>
        <p:spPr bwMode="auto">
          <a:xfrm>
            <a:off x="406884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4F5837-2CE7-804A-8756-6C46A8E53CAE}"/>
              </a:ext>
            </a:extLst>
          </p:cNvPr>
          <p:cNvSpPr/>
          <p:nvPr/>
        </p:nvSpPr>
        <p:spPr bwMode="auto">
          <a:xfrm>
            <a:off x="4421788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0E61D9-9979-F64D-8309-1F836042E34C}"/>
              </a:ext>
            </a:extLst>
          </p:cNvPr>
          <p:cNvSpPr/>
          <p:nvPr/>
        </p:nvSpPr>
        <p:spPr bwMode="auto">
          <a:xfrm>
            <a:off x="480278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EC5CAE-BEDF-4943-AA32-EBE5BD46B3BC}"/>
              </a:ext>
            </a:extLst>
          </p:cNvPr>
          <p:cNvSpPr/>
          <p:nvPr/>
        </p:nvSpPr>
        <p:spPr bwMode="auto">
          <a:xfrm>
            <a:off x="5155727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B02E54-94DE-7C4E-836C-81AC4F08BFDC}"/>
              </a:ext>
            </a:extLst>
          </p:cNvPr>
          <p:cNvSpPr/>
          <p:nvPr/>
        </p:nvSpPr>
        <p:spPr bwMode="auto">
          <a:xfrm>
            <a:off x="5538285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0C9350-4928-6F4C-86F9-9B9C0FAD3629}"/>
              </a:ext>
            </a:extLst>
          </p:cNvPr>
          <p:cNvSpPr/>
          <p:nvPr/>
        </p:nvSpPr>
        <p:spPr bwMode="auto">
          <a:xfrm>
            <a:off x="5919285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7D1C29-77C4-1844-986B-3D76B407C41F}"/>
              </a:ext>
            </a:extLst>
          </p:cNvPr>
          <p:cNvSpPr/>
          <p:nvPr/>
        </p:nvSpPr>
        <p:spPr bwMode="auto">
          <a:xfrm>
            <a:off x="628836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F6106C-F4F8-EF4F-9B49-7BBF55DD6836}"/>
              </a:ext>
            </a:extLst>
          </p:cNvPr>
          <p:cNvSpPr/>
          <p:nvPr/>
        </p:nvSpPr>
        <p:spPr bwMode="auto">
          <a:xfrm>
            <a:off x="666936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B29ED9-B4FD-7446-8126-6EE30C00A732}"/>
              </a:ext>
            </a:extLst>
          </p:cNvPr>
          <p:cNvSpPr txBox="1"/>
          <p:nvPr/>
        </p:nvSpPr>
        <p:spPr>
          <a:xfrm>
            <a:off x="252575" y="495322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Blocks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C5296F-B041-8B4F-A7F8-6210EBC0879F}"/>
              </a:ext>
            </a:extLst>
          </p:cNvPr>
          <p:cNvSpPr txBox="1"/>
          <p:nvPr/>
        </p:nvSpPr>
        <p:spPr>
          <a:xfrm>
            <a:off x="252574" y="535629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State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680888-C47D-2047-9EB0-D92D71AE4F14}"/>
              </a:ext>
            </a:extLst>
          </p:cNvPr>
          <p:cNvSpPr txBox="1"/>
          <p:nvPr/>
        </p:nvSpPr>
        <p:spPr>
          <a:xfrm>
            <a:off x="8198677" y="685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Disk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77495B-5CB1-A34E-A1CD-206F6EE2AB29}"/>
              </a:ext>
            </a:extLst>
          </p:cNvPr>
          <p:cNvSpPr txBox="1"/>
          <p:nvPr/>
        </p:nvSpPr>
        <p:spPr>
          <a:xfrm>
            <a:off x="2354191" y="3184541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Dir Data blocks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215DC5-E1B2-7940-8CE9-AA8C54FA8063}"/>
              </a:ext>
            </a:extLst>
          </p:cNvPr>
          <p:cNvSpPr txBox="1"/>
          <p:nvPr/>
        </p:nvSpPr>
        <p:spPr>
          <a:xfrm>
            <a:off x="2292878" y="19050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ill Sans Light"/>
              </a:rPr>
              <a:t>iNodes</a:t>
            </a:r>
            <a:endParaRPr lang="en-US" dirty="0">
              <a:latin typeface="Gill Sans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057B06-5E95-414F-AB58-73BF39DD9F24}"/>
              </a:ext>
            </a:extLst>
          </p:cNvPr>
          <p:cNvSpPr txBox="1"/>
          <p:nvPr/>
        </p:nvSpPr>
        <p:spPr>
          <a:xfrm>
            <a:off x="2339304" y="3998100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Free bitmap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2C4CBB8-A6A6-1E4B-92B7-8DD9EE4E687C}"/>
              </a:ext>
            </a:extLst>
          </p:cNvPr>
          <p:cNvGrpSpPr/>
          <p:nvPr/>
        </p:nvGrpSpPr>
        <p:grpSpPr>
          <a:xfrm>
            <a:off x="1220924" y="1971098"/>
            <a:ext cx="564685" cy="1133359"/>
            <a:chOff x="676026" y="1971097"/>
            <a:chExt cx="564685" cy="113335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31A92E4-1898-DB41-A559-F326D34B2716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DEC8F50-6EDC-594E-A85A-8AEEAA2FD3EA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9403E66-88E6-ED4B-AC6C-40A382804BD4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5536806-548C-3A4E-90C7-CC7449119C14}"/>
              </a:ext>
            </a:extLst>
          </p:cNvPr>
          <p:cNvSpPr txBox="1"/>
          <p:nvPr/>
        </p:nvSpPr>
        <p:spPr>
          <a:xfrm>
            <a:off x="600248" y="2282498"/>
            <a:ext cx="64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file desc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E1C94C-A8EE-664B-A8B0-280FCE228EA4}"/>
              </a:ext>
            </a:extLst>
          </p:cNvPr>
          <p:cNvSpPr txBox="1"/>
          <p:nvPr/>
        </p:nvSpPr>
        <p:spPr>
          <a:xfrm>
            <a:off x="1007703" y="1576078"/>
            <a:ext cx="64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PCB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6271393-4838-2447-B40E-A07881A4E060}"/>
              </a:ext>
            </a:extLst>
          </p:cNvPr>
          <p:cNvSpPr/>
          <p:nvPr/>
        </p:nvSpPr>
        <p:spPr bwMode="auto">
          <a:xfrm>
            <a:off x="2659366" y="1187372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F47224-D8A8-CE42-9708-0286911B59E0}"/>
              </a:ext>
            </a:extLst>
          </p:cNvPr>
          <p:cNvSpPr/>
          <p:nvPr/>
        </p:nvSpPr>
        <p:spPr bwMode="auto">
          <a:xfrm>
            <a:off x="3165341" y="1272581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EEC1670-3DB2-BB46-8F83-C04E067818EE}"/>
              </a:ext>
            </a:extLst>
          </p:cNvPr>
          <p:cNvSpPr/>
          <p:nvPr/>
        </p:nvSpPr>
        <p:spPr bwMode="auto">
          <a:xfrm>
            <a:off x="3292198" y="1371530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6F84980-F25B-DA4A-82EB-E59CFA06C90D}"/>
              </a:ext>
            </a:extLst>
          </p:cNvPr>
          <p:cNvSpPr/>
          <p:nvPr/>
        </p:nvSpPr>
        <p:spPr bwMode="auto">
          <a:xfrm>
            <a:off x="2630251" y="2360942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62FFBE-0A23-134D-8B72-A693890E938B}"/>
              </a:ext>
            </a:extLst>
          </p:cNvPr>
          <p:cNvSpPr/>
          <p:nvPr/>
        </p:nvSpPr>
        <p:spPr bwMode="auto">
          <a:xfrm>
            <a:off x="2875777" y="2484661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699E335-78A7-C84F-B0F4-C341A617C5E6}"/>
              </a:ext>
            </a:extLst>
          </p:cNvPr>
          <p:cNvSpPr/>
          <p:nvPr/>
        </p:nvSpPr>
        <p:spPr bwMode="auto">
          <a:xfrm>
            <a:off x="3135817" y="2644840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0FFDFB-37DC-1746-8C63-8FA22EDCA279}"/>
              </a:ext>
            </a:extLst>
          </p:cNvPr>
          <p:cNvSpPr txBox="1"/>
          <p:nvPr/>
        </p:nvSpPr>
        <p:spPr>
          <a:xfrm>
            <a:off x="4302805" y="137602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F45DB6-5062-954C-8405-68A756F00692}"/>
              </a:ext>
            </a:extLst>
          </p:cNvPr>
          <p:cNvSpPr txBox="1"/>
          <p:nvPr/>
        </p:nvSpPr>
        <p:spPr>
          <a:xfrm>
            <a:off x="4302804" y="2766831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Writing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A6B8BD3-FFDB-0944-9427-FDEC2ACBF3F0}"/>
              </a:ext>
            </a:extLst>
          </p:cNvPr>
          <p:cNvSpPr/>
          <p:nvPr/>
        </p:nvSpPr>
        <p:spPr bwMode="auto">
          <a:xfrm>
            <a:off x="2607664" y="353935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F20D873-01BF-CF40-829C-8B2C81B3007E}"/>
              </a:ext>
            </a:extLst>
          </p:cNvPr>
          <p:cNvSpPr/>
          <p:nvPr/>
        </p:nvSpPr>
        <p:spPr bwMode="auto">
          <a:xfrm>
            <a:off x="3084124" y="353935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C8E942-6E1C-194E-A92A-C22E49AEC226}"/>
              </a:ext>
            </a:extLst>
          </p:cNvPr>
          <p:cNvSpPr/>
          <p:nvPr/>
        </p:nvSpPr>
        <p:spPr bwMode="auto">
          <a:xfrm>
            <a:off x="2607664" y="4325298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8476E-8504-394D-94BF-2E83C9CAC099}"/>
              </a:ext>
            </a:extLst>
          </p:cNvPr>
          <p:cNvSpPr txBox="1"/>
          <p:nvPr/>
        </p:nvSpPr>
        <p:spPr>
          <a:xfrm>
            <a:off x="1065476" y="5414237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latin typeface="Gill Sans Light"/>
              </a:rPr>
              <a:t>free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388225-B2EA-1E4C-979C-763A8401CC48}"/>
              </a:ext>
            </a:extLst>
          </p:cNvPr>
          <p:cNvSpPr txBox="1"/>
          <p:nvPr/>
        </p:nvSpPr>
        <p:spPr>
          <a:xfrm>
            <a:off x="2552463" y="5409124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latin typeface="Gill Sans Light"/>
              </a:rPr>
              <a:t>free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D571E05-3FB6-B049-AED7-703955EFDAE7}"/>
              </a:ext>
            </a:extLst>
          </p:cNvPr>
          <p:cNvCxnSpPr/>
          <p:nvPr/>
        </p:nvCxnSpPr>
        <p:spPr bwMode="auto">
          <a:xfrm flipV="1">
            <a:off x="1627882" y="2375242"/>
            <a:ext cx="979783" cy="1213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Arc 83">
            <a:extLst>
              <a:ext uri="{FF2B5EF4-FFF2-40B4-BE49-F238E27FC236}">
                <a16:creationId xmlns:a16="http://schemas.microsoft.com/office/drawing/2014/main" id="{347CDA2A-A58F-F64D-A09E-A9D90F3680A3}"/>
              </a:ext>
            </a:extLst>
          </p:cNvPr>
          <p:cNvSpPr/>
          <p:nvPr/>
        </p:nvSpPr>
        <p:spPr bwMode="auto">
          <a:xfrm rot="16200000">
            <a:off x="5270262" y="3928198"/>
            <a:ext cx="2437069" cy="1712518"/>
          </a:xfrm>
          <a:prstGeom prst="arc">
            <a:avLst>
              <a:gd name="adj1" fmla="val 16200000"/>
              <a:gd name="adj2" fmla="val 32681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2594886" y="5420211"/>
            <a:ext cx="381000" cy="261610"/>
            <a:chOff x="2711573" y="5779211"/>
            <a:chExt cx="381000" cy="26161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20E47CC-B907-494C-B3C9-B55DAD4819D7}"/>
                </a:ext>
              </a:extLst>
            </p:cNvPr>
            <p:cNvSpPr/>
            <p:nvPr/>
          </p:nvSpPr>
          <p:spPr bwMode="auto">
            <a:xfrm>
              <a:off x="2711573" y="5833854"/>
              <a:ext cx="381000" cy="152324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Gill Sans Light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6A11F88-E024-6141-8790-1FD367765D09}"/>
                </a:ext>
              </a:extLst>
            </p:cNvPr>
            <p:cNvSpPr txBox="1"/>
            <p:nvPr/>
          </p:nvSpPr>
          <p:spPr>
            <a:xfrm>
              <a:off x="2734399" y="5779211"/>
              <a:ext cx="309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dirty="0" err="1">
                  <a:latin typeface="Gill Sans Light"/>
                </a:rPr>
                <a:t>rd</a:t>
              </a:r>
              <a:endParaRPr lang="en-US" sz="1100" b="0" dirty="0">
                <a:latin typeface="Gill Sans Light"/>
              </a:endParaRP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2C949AC3-5977-054E-BED1-A0396819F771}"/>
              </a:ext>
            </a:extLst>
          </p:cNvPr>
          <p:cNvSpPr/>
          <p:nvPr/>
        </p:nvSpPr>
        <p:spPr bwMode="auto">
          <a:xfrm>
            <a:off x="6303282" y="1892429"/>
            <a:ext cx="341068" cy="31737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A06F8FB-23D5-7A45-83BE-E7C4DD5DC1BB}"/>
              </a:ext>
            </a:extLst>
          </p:cNvPr>
          <p:cNvSpPr/>
          <p:nvPr/>
        </p:nvSpPr>
        <p:spPr bwMode="auto">
          <a:xfrm>
            <a:off x="4802788" y="1797266"/>
            <a:ext cx="381000" cy="424723"/>
          </a:xfrm>
          <a:prstGeom prst="rect">
            <a:avLst/>
          </a:prstGeom>
          <a:solidFill>
            <a:srgbClr val="FFC000">
              <a:alpha val="23922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A3463C-3B19-CC47-B494-35F5BAB774C8}"/>
              </a:ext>
            </a:extLst>
          </p:cNvPr>
          <p:cNvCxnSpPr/>
          <p:nvPr/>
        </p:nvCxnSpPr>
        <p:spPr bwMode="auto">
          <a:xfrm flipH="1" flipV="1">
            <a:off x="5256563" y="2007482"/>
            <a:ext cx="1017775" cy="3771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34FA2B14-635D-1D4B-8169-DC0E301DD969}"/>
              </a:ext>
            </a:extLst>
          </p:cNvPr>
          <p:cNvSpPr/>
          <p:nvPr/>
        </p:nvSpPr>
        <p:spPr bwMode="auto">
          <a:xfrm>
            <a:off x="2602116" y="496188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1FA165B-8B38-8A42-BB87-8C352BA4BED7}"/>
              </a:ext>
            </a:extLst>
          </p:cNvPr>
          <p:cNvSpPr/>
          <p:nvPr/>
        </p:nvSpPr>
        <p:spPr bwMode="auto">
          <a:xfrm>
            <a:off x="3655265" y="3528028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293AFD5-AD6B-EE43-AE7B-14E09B49B271}"/>
              </a:ext>
            </a:extLst>
          </p:cNvPr>
          <p:cNvSpPr txBox="1"/>
          <p:nvPr/>
        </p:nvSpPr>
        <p:spPr>
          <a:xfrm>
            <a:off x="2601241" y="5427532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latin typeface="Gill Sans Light"/>
              </a:rPr>
              <a:t>dir</a:t>
            </a:r>
            <a:endParaRPr lang="en-US" sz="1100" b="0" dirty="0">
              <a:latin typeface="Gill Sans Light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2935577-E0BB-1745-BFF6-9E1C95829C8C}"/>
              </a:ext>
            </a:extLst>
          </p:cNvPr>
          <p:cNvCxnSpPr/>
          <p:nvPr/>
        </p:nvCxnSpPr>
        <p:spPr bwMode="auto">
          <a:xfrm>
            <a:off x="4302803" y="1045313"/>
            <a:ext cx="0" cy="344066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Straight Arrow Connector 90"/>
          <p:cNvCxnSpPr/>
          <p:nvPr/>
        </p:nvCxnSpPr>
        <p:spPr bwMode="auto">
          <a:xfrm flipH="1">
            <a:off x="2971668" y="2209802"/>
            <a:ext cx="1831120" cy="274341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D3B5936-CAFF-6D4E-B940-519EE5EA8445}"/>
              </a:ext>
            </a:extLst>
          </p:cNvPr>
          <p:cNvSpPr txBox="1"/>
          <p:nvPr/>
        </p:nvSpPr>
        <p:spPr>
          <a:xfrm>
            <a:off x="2264893" y="80861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Data blocks</a:t>
            </a:r>
          </a:p>
        </p:txBody>
      </p:sp>
    </p:spTree>
    <p:extLst>
      <p:ext uri="{BB962C8B-B14F-4D97-AF65-F5344CB8AC3E}">
        <p14:creationId xmlns:p14="http://schemas.microsoft.com/office/powerpoint/2010/main" val="150537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2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81" grpId="0" animBg="1"/>
      <p:bldP spid="81" grpId="1" animBg="1"/>
      <p:bldP spid="83" grpId="0" animBg="1"/>
      <p:bldP spid="85" grpId="0" animBg="1"/>
      <p:bldP spid="9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1A890C-CF31-0848-A32F-D605DF752088}"/>
              </a:ext>
            </a:extLst>
          </p:cNvPr>
          <p:cNvSpPr/>
          <p:nvPr/>
        </p:nvSpPr>
        <p:spPr bwMode="auto">
          <a:xfrm>
            <a:off x="1143080" y="4958769"/>
            <a:ext cx="6584731" cy="42493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BD41BA7-4593-4145-928A-782E9FC492A2}"/>
              </a:ext>
            </a:extLst>
          </p:cNvPr>
          <p:cNvGrpSpPr/>
          <p:nvPr/>
        </p:nvGrpSpPr>
        <p:grpSpPr>
          <a:xfrm>
            <a:off x="1545148" y="2045201"/>
            <a:ext cx="564685" cy="1133359"/>
            <a:chOff x="676026" y="1971097"/>
            <a:chExt cx="564685" cy="113335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B826D0B-0CB6-5549-9FBC-CE90E0639655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7D2E234-45B3-D549-B68D-BC5B9EC346E7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F2BEA0-6B5F-DD47-9157-2A2070BB01D2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52B17B-77EF-A54A-83BE-9C0C2418CB85}"/>
              </a:ext>
            </a:extLst>
          </p:cNvPr>
          <p:cNvGrpSpPr/>
          <p:nvPr/>
        </p:nvGrpSpPr>
        <p:grpSpPr>
          <a:xfrm>
            <a:off x="1392748" y="1892801"/>
            <a:ext cx="564685" cy="1133359"/>
            <a:chOff x="676026" y="1971097"/>
            <a:chExt cx="564685" cy="113335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B0CA747-9E9E-E74B-8850-8733415EF22F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6CD724B-4483-4E40-8639-9FF76F0706D9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07AE50-E230-CC47-9103-68A1E247F2CC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7472E0-9E56-CA4A-A725-9932AA53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File System Buffer Cache: Open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BACC-7B76-F341-828E-B4191B69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0242" y="990600"/>
            <a:ext cx="2993220" cy="3544614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</a:rPr>
              <a:t>Directory lookup repeat as needed:</a:t>
            </a:r>
          </a:p>
          <a:p>
            <a:pPr lvl="1"/>
            <a:r>
              <a:rPr lang="en-US" dirty="0">
                <a:latin typeface="Gill Sans Light"/>
              </a:rPr>
              <a:t>load block of directory</a:t>
            </a:r>
          </a:p>
          <a:p>
            <a:pPr lvl="1"/>
            <a:r>
              <a:rPr lang="en-US" dirty="0">
                <a:latin typeface="Gill Sans Light"/>
              </a:rPr>
              <a:t>search for map</a:t>
            </a:r>
          </a:p>
          <a:p>
            <a:r>
              <a:rPr lang="en-US" dirty="0">
                <a:latin typeface="Gill Sans Light"/>
              </a:rPr>
              <a:t>Create reference via open file descriptor</a:t>
            </a:r>
          </a:p>
          <a:p>
            <a:endParaRPr lang="en-US" dirty="0">
              <a:latin typeface="Gill Sans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3B1D8-918A-F044-8B2C-10CD4E815A05}"/>
              </a:ext>
            </a:extLst>
          </p:cNvPr>
          <p:cNvSpPr txBox="1"/>
          <p:nvPr/>
        </p:nvSpPr>
        <p:spPr>
          <a:xfrm>
            <a:off x="7037446" y="440838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Memory</a:t>
            </a:r>
          </a:p>
        </p:txBody>
      </p:sp>
      <p:pic>
        <p:nvPicPr>
          <p:cNvPr id="6" name="Picture 5" descr="Screen Shot 2014-10-22 at 5.27.38 PM.png">
            <a:extLst>
              <a:ext uri="{FF2B5EF4-FFF2-40B4-BE49-F238E27FC236}">
                <a16:creationId xmlns:a16="http://schemas.microsoft.com/office/drawing/2014/main" id="{0251C70E-E345-4241-8C3F-E63E5D27A39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024" y="766412"/>
            <a:ext cx="3371841" cy="34245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9B2D66-49F8-6F4B-AB57-35DA2204B4C3}"/>
              </a:ext>
            </a:extLst>
          </p:cNvPr>
          <p:cNvSpPr/>
          <p:nvPr/>
        </p:nvSpPr>
        <p:spPr bwMode="auto">
          <a:xfrm>
            <a:off x="1142313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DE4B9D-4F02-5243-82F7-B3E8C5C0DF3F}"/>
              </a:ext>
            </a:extLst>
          </p:cNvPr>
          <p:cNvSpPr/>
          <p:nvPr/>
        </p:nvSpPr>
        <p:spPr bwMode="auto">
          <a:xfrm>
            <a:off x="1495252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805566-8356-314E-9FB2-0B97E39401BF}"/>
              </a:ext>
            </a:extLst>
          </p:cNvPr>
          <p:cNvSpPr/>
          <p:nvPr/>
        </p:nvSpPr>
        <p:spPr bwMode="auto">
          <a:xfrm>
            <a:off x="1876252" y="4965994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DE85CB-68BD-EB4D-BABB-444C1305C48C}"/>
              </a:ext>
            </a:extLst>
          </p:cNvPr>
          <p:cNvSpPr/>
          <p:nvPr/>
        </p:nvSpPr>
        <p:spPr bwMode="auto">
          <a:xfrm>
            <a:off x="2229191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EA6F1-B04B-0C4F-A096-A4DA60CFB20F}"/>
              </a:ext>
            </a:extLst>
          </p:cNvPr>
          <p:cNvSpPr/>
          <p:nvPr/>
        </p:nvSpPr>
        <p:spPr bwMode="auto">
          <a:xfrm>
            <a:off x="2611749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BE16D1-6855-7042-B1DA-A68D42B812AC}"/>
              </a:ext>
            </a:extLst>
          </p:cNvPr>
          <p:cNvSpPr/>
          <p:nvPr/>
        </p:nvSpPr>
        <p:spPr bwMode="auto">
          <a:xfrm>
            <a:off x="2964688" y="4965994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DC196D-D0E0-4649-9418-78F487E19A62}"/>
              </a:ext>
            </a:extLst>
          </p:cNvPr>
          <p:cNvSpPr/>
          <p:nvPr/>
        </p:nvSpPr>
        <p:spPr bwMode="auto">
          <a:xfrm>
            <a:off x="3345688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40E2EA-2B5A-8043-953E-2E769675B324}"/>
              </a:ext>
            </a:extLst>
          </p:cNvPr>
          <p:cNvSpPr/>
          <p:nvPr/>
        </p:nvSpPr>
        <p:spPr bwMode="auto">
          <a:xfrm>
            <a:off x="3698627" y="4965994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4927FA-32F4-F846-8AC3-73D9A39701F3}"/>
              </a:ext>
            </a:extLst>
          </p:cNvPr>
          <p:cNvSpPr/>
          <p:nvPr/>
        </p:nvSpPr>
        <p:spPr bwMode="auto">
          <a:xfrm>
            <a:off x="4079627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EE1560-B4F9-7D4B-BCC5-E161CF868E83}"/>
              </a:ext>
            </a:extLst>
          </p:cNvPr>
          <p:cNvSpPr/>
          <p:nvPr/>
        </p:nvSpPr>
        <p:spPr bwMode="auto">
          <a:xfrm>
            <a:off x="4432566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CE47A6-777D-4A4C-92EB-540E6338170D}"/>
              </a:ext>
            </a:extLst>
          </p:cNvPr>
          <p:cNvSpPr/>
          <p:nvPr/>
        </p:nvSpPr>
        <p:spPr bwMode="auto">
          <a:xfrm>
            <a:off x="4813566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1F5CBD-2F7F-DF47-AF57-306ABE12FDC0}"/>
              </a:ext>
            </a:extLst>
          </p:cNvPr>
          <p:cNvSpPr/>
          <p:nvPr/>
        </p:nvSpPr>
        <p:spPr bwMode="auto">
          <a:xfrm>
            <a:off x="5166505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500DCD-6880-1143-B5F9-DF3A35C258E4}"/>
              </a:ext>
            </a:extLst>
          </p:cNvPr>
          <p:cNvSpPr/>
          <p:nvPr/>
        </p:nvSpPr>
        <p:spPr bwMode="auto">
          <a:xfrm>
            <a:off x="5549063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942D9D-3782-DD48-A807-EDF08FABE1AA}"/>
              </a:ext>
            </a:extLst>
          </p:cNvPr>
          <p:cNvSpPr/>
          <p:nvPr/>
        </p:nvSpPr>
        <p:spPr bwMode="auto">
          <a:xfrm>
            <a:off x="5916033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B48F5A-8FC6-4842-B62C-CF7C629A2496}"/>
              </a:ext>
            </a:extLst>
          </p:cNvPr>
          <p:cNvSpPr/>
          <p:nvPr/>
        </p:nvSpPr>
        <p:spPr bwMode="auto">
          <a:xfrm>
            <a:off x="6283002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3EF462-C1CD-BA49-9614-B98549D9C98C}"/>
              </a:ext>
            </a:extLst>
          </p:cNvPr>
          <p:cNvSpPr/>
          <p:nvPr/>
        </p:nvSpPr>
        <p:spPr bwMode="auto">
          <a:xfrm>
            <a:off x="6653015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AB473C-51C9-7C49-B893-E43CF3D00ECC}"/>
              </a:ext>
            </a:extLst>
          </p:cNvPr>
          <p:cNvSpPr/>
          <p:nvPr/>
        </p:nvSpPr>
        <p:spPr bwMode="auto">
          <a:xfrm>
            <a:off x="1140201" y="5474816"/>
            <a:ext cx="6584731" cy="152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47CE3F-5AEF-044E-8B59-98D237F3A1B7}"/>
              </a:ext>
            </a:extLst>
          </p:cNvPr>
          <p:cNvSpPr/>
          <p:nvPr/>
        </p:nvSpPr>
        <p:spPr bwMode="auto">
          <a:xfrm>
            <a:off x="1140200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AC4D7F-D4A4-E548-9DA7-913C6DE8EC90}"/>
              </a:ext>
            </a:extLst>
          </p:cNvPr>
          <p:cNvSpPr/>
          <p:nvPr/>
        </p:nvSpPr>
        <p:spPr bwMode="auto">
          <a:xfrm>
            <a:off x="149313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DF585B-19EE-DA45-9F49-A167A47DCEF1}"/>
              </a:ext>
            </a:extLst>
          </p:cNvPr>
          <p:cNvSpPr/>
          <p:nvPr/>
        </p:nvSpPr>
        <p:spPr bwMode="auto">
          <a:xfrm>
            <a:off x="187413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82C7D6-232E-EB4D-83B5-ECE4BC972439}"/>
              </a:ext>
            </a:extLst>
          </p:cNvPr>
          <p:cNvSpPr/>
          <p:nvPr/>
        </p:nvSpPr>
        <p:spPr bwMode="auto">
          <a:xfrm>
            <a:off x="2227078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F18D0C-DF6C-0441-8770-ABF8427C8857}"/>
              </a:ext>
            </a:extLst>
          </p:cNvPr>
          <p:cNvSpPr/>
          <p:nvPr/>
        </p:nvSpPr>
        <p:spPr bwMode="auto">
          <a:xfrm>
            <a:off x="2609636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E47CC-B907-494C-B3C9-B55DAD4819D7}"/>
              </a:ext>
            </a:extLst>
          </p:cNvPr>
          <p:cNvSpPr/>
          <p:nvPr/>
        </p:nvSpPr>
        <p:spPr bwMode="auto">
          <a:xfrm>
            <a:off x="2962575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B984D6-3B89-F447-8818-CBB7C9B3E9C4}"/>
              </a:ext>
            </a:extLst>
          </p:cNvPr>
          <p:cNvSpPr/>
          <p:nvPr/>
        </p:nvSpPr>
        <p:spPr bwMode="auto">
          <a:xfrm>
            <a:off x="3343575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871635-961F-C744-8060-6BF922B44E44}"/>
              </a:ext>
            </a:extLst>
          </p:cNvPr>
          <p:cNvSpPr/>
          <p:nvPr/>
        </p:nvSpPr>
        <p:spPr bwMode="auto">
          <a:xfrm>
            <a:off x="3696514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601BBB-59BC-D244-99B2-4D18607FDF14}"/>
              </a:ext>
            </a:extLst>
          </p:cNvPr>
          <p:cNvSpPr/>
          <p:nvPr/>
        </p:nvSpPr>
        <p:spPr bwMode="auto">
          <a:xfrm>
            <a:off x="4077514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4F5837-2CE7-804A-8756-6C46A8E53CAE}"/>
              </a:ext>
            </a:extLst>
          </p:cNvPr>
          <p:cNvSpPr/>
          <p:nvPr/>
        </p:nvSpPr>
        <p:spPr bwMode="auto">
          <a:xfrm>
            <a:off x="4430453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0E61D9-9979-F64D-8309-1F836042E34C}"/>
              </a:ext>
            </a:extLst>
          </p:cNvPr>
          <p:cNvSpPr/>
          <p:nvPr/>
        </p:nvSpPr>
        <p:spPr bwMode="auto">
          <a:xfrm>
            <a:off x="4811453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EC5CAE-BEDF-4943-AA32-EBE5BD46B3BC}"/>
              </a:ext>
            </a:extLst>
          </p:cNvPr>
          <p:cNvSpPr/>
          <p:nvPr/>
        </p:nvSpPr>
        <p:spPr bwMode="auto">
          <a:xfrm>
            <a:off x="5164392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B02E54-94DE-7C4E-836C-81AC4F08BFDC}"/>
              </a:ext>
            </a:extLst>
          </p:cNvPr>
          <p:cNvSpPr/>
          <p:nvPr/>
        </p:nvSpPr>
        <p:spPr bwMode="auto">
          <a:xfrm>
            <a:off x="5546950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0C9350-4928-6F4C-86F9-9B9C0FAD3629}"/>
              </a:ext>
            </a:extLst>
          </p:cNvPr>
          <p:cNvSpPr/>
          <p:nvPr/>
        </p:nvSpPr>
        <p:spPr bwMode="auto">
          <a:xfrm>
            <a:off x="5927950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7D1C29-77C4-1844-986B-3D76B407C41F}"/>
              </a:ext>
            </a:extLst>
          </p:cNvPr>
          <p:cNvSpPr/>
          <p:nvPr/>
        </p:nvSpPr>
        <p:spPr bwMode="auto">
          <a:xfrm>
            <a:off x="6297033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F6106C-F4F8-EF4F-9B49-7BBF55DD6836}"/>
              </a:ext>
            </a:extLst>
          </p:cNvPr>
          <p:cNvSpPr/>
          <p:nvPr/>
        </p:nvSpPr>
        <p:spPr bwMode="auto">
          <a:xfrm>
            <a:off x="6678033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B29ED9-B4FD-7446-8126-6EE30C00A732}"/>
              </a:ext>
            </a:extLst>
          </p:cNvPr>
          <p:cNvSpPr txBox="1"/>
          <p:nvPr/>
        </p:nvSpPr>
        <p:spPr>
          <a:xfrm>
            <a:off x="261240" y="495322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Blocks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C5296F-B041-8B4F-A7F8-6210EBC0879F}"/>
              </a:ext>
            </a:extLst>
          </p:cNvPr>
          <p:cNvSpPr txBox="1"/>
          <p:nvPr/>
        </p:nvSpPr>
        <p:spPr>
          <a:xfrm>
            <a:off x="261239" y="535629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State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680888-C47D-2047-9EB0-D92D71AE4F14}"/>
              </a:ext>
            </a:extLst>
          </p:cNvPr>
          <p:cNvSpPr txBox="1"/>
          <p:nvPr/>
        </p:nvSpPr>
        <p:spPr>
          <a:xfrm>
            <a:off x="8207342" y="685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Disk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3B5936-CAFF-6D4E-B940-519EE5EA8445}"/>
              </a:ext>
            </a:extLst>
          </p:cNvPr>
          <p:cNvSpPr txBox="1"/>
          <p:nvPr/>
        </p:nvSpPr>
        <p:spPr>
          <a:xfrm>
            <a:off x="2286000" y="80861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Data blocks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77495B-5CB1-A34E-A1CD-206F6EE2AB29}"/>
              </a:ext>
            </a:extLst>
          </p:cNvPr>
          <p:cNvSpPr txBox="1"/>
          <p:nvPr/>
        </p:nvSpPr>
        <p:spPr>
          <a:xfrm>
            <a:off x="2375298" y="3184541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Dir Data blocks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215DC5-E1B2-7940-8CE9-AA8C54FA8063}"/>
              </a:ext>
            </a:extLst>
          </p:cNvPr>
          <p:cNvSpPr txBox="1"/>
          <p:nvPr/>
        </p:nvSpPr>
        <p:spPr>
          <a:xfrm>
            <a:off x="2313985" y="19050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ill Sans Light"/>
              </a:rPr>
              <a:t>iNodes</a:t>
            </a:r>
            <a:endParaRPr lang="en-US" dirty="0">
              <a:latin typeface="Gill Sans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057B06-5E95-414F-AB58-73BF39DD9F24}"/>
              </a:ext>
            </a:extLst>
          </p:cNvPr>
          <p:cNvSpPr txBox="1"/>
          <p:nvPr/>
        </p:nvSpPr>
        <p:spPr>
          <a:xfrm>
            <a:off x="2360411" y="3998100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Free bitmap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2C4CBB8-A6A6-1E4B-92B7-8DD9EE4E687C}"/>
              </a:ext>
            </a:extLst>
          </p:cNvPr>
          <p:cNvGrpSpPr/>
          <p:nvPr/>
        </p:nvGrpSpPr>
        <p:grpSpPr>
          <a:xfrm>
            <a:off x="1242031" y="1971098"/>
            <a:ext cx="564685" cy="1133359"/>
            <a:chOff x="676026" y="1971097"/>
            <a:chExt cx="564685" cy="113335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31A92E4-1898-DB41-A559-F326D34B2716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DEC8F50-6EDC-594E-A85A-8AEEAA2FD3EA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9403E66-88E6-ED4B-AC6C-40A382804BD4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5536806-548C-3A4E-90C7-CC7449119C14}"/>
              </a:ext>
            </a:extLst>
          </p:cNvPr>
          <p:cNvSpPr txBox="1"/>
          <p:nvPr/>
        </p:nvSpPr>
        <p:spPr>
          <a:xfrm>
            <a:off x="621355" y="2282498"/>
            <a:ext cx="64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file desc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E1C94C-A8EE-664B-A8B0-280FCE228EA4}"/>
              </a:ext>
            </a:extLst>
          </p:cNvPr>
          <p:cNvSpPr txBox="1"/>
          <p:nvPr/>
        </p:nvSpPr>
        <p:spPr>
          <a:xfrm>
            <a:off x="1028810" y="1576078"/>
            <a:ext cx="64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PCB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6271393-4838-2447-B40E-A07881A4E060}"/>
              </a:ext>
            </a:extLst>
          </p:cNvPr>
          <p:cNvSpPr/>
          <p:nvPr/>
        </p:nvSpPr>
        <p:spPr bwMode="auto">
          <a:xfrm>
            <a:off x="2680473" y="1187372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F47224-D8A8-CE42-9708-0286911B59E0}"/>
              </a:ext>
            </a:extLst>
          </p:cNvPr>
          <p:cNvSpPr/>
          <p:nvPr/>
        </p:nvSpPr>
        <p:spPr bwMode="auto">
          <a:xfrm>
            <a:off x="3186448" y="1272581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EEC1670-3DB2-BB46-8F83-C04E067818EE}"/>
              </a:ext>
            </a:extLst>
          </p:cNvPr>
          <p:cNvSpPr/>
          <p:nvPr/>
        </p:nvSpPr>
        <p:spPr bwMode="auto">
          <a:xfrm>
            <a:off x="3313305" y="1371530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6F84980-F25B-DA4A-82EB-E59CFA06C90D}"/>
              </a:ext>
            </a:extLst>
          </p:cNvPr>
          <p:cNvSpPr/>
          <p:nvPr/>
        </p:nvSpPr>
        <p:spPr bwMode="auto">
          <a:xfrm>
            <a:off x="2651358" y="2360942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62FFBE-0A23-134D-8B72-A693890E938B}"/>
              </a:ext>
            </a:extLst>
          </p:cNvPr>
          <p:cNvSpPr/>
          <p:nvPr/>
        </p:nvSpPr>
        <p:spPr bwMode="auto">
          <a:xfrm>
            <a:off x="2896884" y="2484661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699E335-78A7-C84F-B0F4-C341A617C5E6}"/>
              </a:ext>
            </a:extLst>
          </p:cNvPr>
          <p:cNvSpPr/>
          <p:nvPr/>
        </p:nvSpPr>
        <p:spPr bwMode="auto">
          <a:xfrm>
            <a:off x="3156924" y="2644840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0FFDFB-37DC-1746-8C63-8FA22EDCA279}"/>
              </a:ext>
            </a:extLst>
          </p:cNvPr>
          <p:cNvSpPr txBox="1"/>
          <p:nvPr/>
        </p:nvSpPr>
        <p:spPr>
          <a:xfrm>
            <a:off x="4311470" y="137602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F45DB6-5062-954C-8405-68A756F00692}"/>
              </a:ext>
            </a:extLst>
          </p:cNvPr>
          <p:cNvSpPr txBox="1"/>
          <p:nvPr/>
        </p:nvSpPr>
        <p:spPr>
          <a:xfrm>
            <a:off x="4311469" y="2766831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Writing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A6B8BD3-FFDB-0944-9427-FDEC2ACBF3F0}"/>
              </a:ext>
            </a:extLst>
          </p:cNvPr>
          <p:cNvSpPr/>
          <p:nvPr/>
        </p:nvSpPr>
        <p:spPr bwMode="auto">
          <a:xfrm>
            <a:off x="2628771" y="353935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F20D873-01BF-CF40-829C-8B2C81B3007E}"/>
              </a:ext>
            </a:extLst>
          </p:cNvPr>
          <p:cNvSpPr/>
          <p:nvPr/>
        </p:nvSpPr>
        <p:spPr bwMode="auto">
          <a:xfrm>
            <a:off x="3105231" y="353935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C8E942-6E1C-194E-A92A-C22E49AEC226}"/>
              </a:ext>
            </a:extLst>
          </p:cNvPr>
          <p:cNvSpPr/>
          <p:nvPr/>
        </p:nvSpPr>
        <p:spPr bwMode="auto">
          <a:xfrm>
            <a:off x="2628771" y="4325298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8476E-8504-394D-94BF-2E83C9CAC099}"/>
              </a:ext>
            </a:extLst>
          </p:cNvPr>
          <p:cNvSpPr txBox="1"/>
          <p:nvPr/>
        </p:nvSpPr>
        <p:spPr>
          <a:xfrm>
            <a:off x="1074141" y="5414237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latin typeface="Gill Sans Light"/>
              </a:rPr>
              <a:t>free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D571E05-3FB6-B049-AED7-703955EFDAE7}"/>
              </a:ext>
            </a:extLst>
          </p:cNvPr>
          <p:cNvCxnSpPr/>
          <p:nvPr/>
        </p:nvCxnSpPr>
        <p:spPr bwMode="auto">
          <a:xfrm flipV="1">
            <a:off x="1648989" y="2375242"/>
            <a:ext cx="979783" cy="1213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Arc 83">
            <a:extLst>
              <a:ext uri="{FF2B5EF4-FFF2-40B4-BE49-F238E27FC236}">
                <a16:creationId xmlns:a16="http://schemas.microsoft.com/office/drawing/2014/main" id="{347CDA2A-A58F-F64D-A09E-A9D90F3680A3}"/>
              </a:ext>
            </a:extLst>
          </p:cNvPr>
          <p:cNvSpPr/>
          <p:nvPr/>
        </p:nvSpPr>
        <p:spPr bwMode="auto">
          <a:xfrm rot="16200000">
            <a:off x="5269575" y="3928198"/>
            <a:ext cx="2437069" cy="1712518"/>
          </a:xfrm>
          <a:prstGeom prst="arc">
            <a:avLst>
              <a:gd name="adj1" fmla="val 16200000"/>
              <a:gd name="adj2" fmla="val 32681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C949AC3-5977-054E-BED1-A0396819F771}"/>
              </a:ext>
            </a:extLst>
          </p:cNvPr>
          <p:cNvSpPr/>
          <p:nvPr/>
        </p:nvSpPr>
        <p:spPr bwMode="auto">
          <a:xfrm>
            <a:off x="6311947" y="1892429"/>
            <a:ext cx="341068" cy="31737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A06F8FB-23D5-7A45-83BE-E7C4DD5DC1BB}"/>
              </a:ext>
            </a:extLst>
          </p:cNvPr>
          <p:cNvSpPr/>
          <p:nvPr/>
        </p:nvSpPr>
        <p:spPr bwMode="auto">
          <a:xfrm>
            <a:off x="4811453" y="1797266"/>
            <a:ext cx="381000" cy="424723"/>
          </a:xfrm>
          <a:prstGeom prst="rect">
            <a:avLst/>
          </a:prstGeom>
          <a:solidFill>
            <a:schemeClr val="accent2">
              <a:lumMod val="20000"/>
              <a:lumOff val="80000"/>
              <a:alpha val="23922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A3463C-3B19-CC47-B494-35F5BAB774C8}"/>
              </a:ext>
            </a:extLst>
          </p:cNvPr>
          <p:cNvCxnSpPr>
            <a:cxnSpLocks/>
          </p:cNvCxnSpPr>
          <p:nvPr/>
        </p:nvCxnSpPr>
        <p:spPr bwMode="auto">
          <a:xfrm flipH="1">
            <a:off x="5265228" y="1697303"/>
            <a:ext cx="1375281" cy="31017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34FA2B14-635D-1D4B-8169-DC0E301DD969}"/>
              </a:ext>
            </a:extLst>
          </p:cNvPr>
          <p:cNvSpPr/>
          <p:nvPr/>
        </p:nvSpPr>
        <p:spPr bwMode="auto">
          <a:xfrm>
            <a:off x="2610781" y="496188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1FA165B-8B38-8A42-BB87-8C352BA4BED7}"/>
              </a:ext>
            </a:extLst>
          </p:cNvPr>
          <p:cNvSpPr/>
          <p:nvPr/>
        </p:nvSpPr>
        <p:spPr bwMode="auto">
          <a:xfrm>
            <a:off x="3676372" y="3528028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293AFD5-AD6B-EE43-AE7B-14E09B49B271}"/>
              </a:ext>
            </a:extLst>
          </p:cNvPr>
          <p:cNvSpPr txBox="1"/>
          <p:nvPr/>
        </p:nvSpPr>
        <p:spPr>
          <a:xfrm>
            <a:off x="6221677" y="541020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latin typeface="Gill Sans Light"/>
              </a:rPr>
              <a:t>inode</a:t>
            </a:r>
            <a:endParaRPr lang="en-US" sz="1100" b="0" dirty="0">
              <a:latin typeface="Gill Sans Light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2935577-E0BB-1745-BFF6-9E1C95829C8C}"/>
              </a:ext>
            </a:extLst>
          </p:cNvPr>
          <p:cNvCxnSpPr/>
          <p:nvPr/>
        </p:nvCxnSpPr>
        <p:spPr bwMode="auto">
          <a:xfrm>
            <a:off x="4311468" y="1045313"/>
            <a:ext cx="0" cy="344066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42551C8B-8D29-4645-B430-E18A1FDA57C9}"/>
              </a:ext>
            </a:extLst>
          </p:cNvPr>
          <p:cNvSpPr/>
          <p:nvPr/>
        </p:nvSpPr>
        <p:spPr bwMode="auto">
          <a:xfrm>
            <a:off x="6698796" y="1576079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5B5202B-1BDE-CF4E-8011-884F8FCE232E}"/>
              </a:ext>
            </a:extLst>
          </p:cNvPr>
          <p:cNvSpPr txBox="1"/>
          <p:nvPr/>
        </p:nvSpPr>
        <p:spPr>
          <a:xfrm>
            <a:off x="3490132" y="350867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&lt;name&gt;:</a:t>
            </a:r>
            <a:r>
              <a:rPr lang="en-US" b="0" dirty="0" err="1">
                <a:latin typeface="Gill Sans Light"/>
              </a:rPr>
              <a:t>inumber</a:t>
            </a:r>
            <a:endParaRPr lang="en-US" b="0" dirty="0">
              <a:latin typeface="Gill Sans Light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6F627F3-D0D1-FF4C-8417-A76BD00E17F9}"/>
              </a:ext>
            </a:extLst>
          </p:cNvPr>
          <p:cNvSpPr/>
          <p:nvPr/>
        </p:nvSpPr>
        <p:spPr bwMode="auto">
          <a:xfrm>
            <a:off x="6286499" y="4958981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25" name="Straight Arrow Connector 24"/>
          <p:cNvCxnSpPr>
            <a:endCxn id="96" idx="0"/>
          </p:cNvCxnSpPr>
          <p:nvPr/>
        </p:nvCxnSpPr>
        <p:spPr bwMode="auto">
          <a:xfrm>
            <a:off x="5164393" y="2296946"/>
            <a:ext cx="1312607" cy="266203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29D5A853-200D-8844-A3C9-697842BB858A}"/>
              </a:ext>
            </a:extLst>
          </p:cNvPr>
          <p:cNvSpPr/>
          <p:nvPr/>
        </p:nvSpPr>
        <p:spPr bwMode="auto">
          <a:xfrm>
            <a:off x="3665192" y="2358437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EEC6E56-7360-7248-9D63-689F227F8936}"/>
              </a:ext>
            </a:extLst>
          </p:cNvPr>
          <p:cNvCxnSpPr>
            <a:cxnSpLocks/>
          </p:cNvCxnSpPr>
          <p:nvPr/>
        </p:nvCxnSpPr>
        <p:spPr bwMode="auto">
          <a:xfrm flipV="1">
            <a:off x="1657062" y="2411562"/>
            <a:ext cx="1995455" cy="31051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293AFD5-AD6B-EE43-AE7B-14E09B49B271}"/>
              </a:ext>
            </a:extLst>
          </p:cNvPr>
          <p:cNvSpPr txBox="1"/>
          <p:nvPr/>
        </p:nvSpPr>
        <p:spPr>
          <a:xfrm>
            <a:off x="2604908" y="540501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latin typeface="Gill Sans Light"/>
              </a:rPr>
              <a:t>dir</a:t>
            </a:r>
            <a:endParaRPr lang="en-US" sz="1100" b="0" dirty="0">
              <a:latin typeface="Gill Sans Light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6297033" y="5420832"/>
            <a:ext cx="381000" cy="261610"/>
            <a:chOff x="2711573" y="5779211"/>
            <a:chExt cx="381000" cy="26161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20E47CC-B907-494C-B3C9-B55DAD4819D7}"/>
                </a:ext>
              </a:extLst>
            </p:cNvPr>
            <p:cNvSpPr/>
            <p:nvPr/>
          </p:nvSpPr>
          <p:spPr bwMode="auto">
            <a:xfrm>
              <a:off x="2711573" y="5833854"/>
              <a:ext cx="381000" cy="152324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Gill Sans Light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6A11F88-E024-6141-8790-1FD367765D09}"/>
                </a:ext>
              </a:extLst>
            </p:cNvPr>
            <p:cNvSpPr txBox="1"/>
            <p:nvPr/>
          </p:nvSpPr>
          <p:spPr>
            <a:xfrm>
              <a:off x="2734399" y="5779211"/>
              <a:ext cx="309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dirty="0" err="1">
                  <a:latin typeface="Gill Sans Light"/>
                </a:rPr>
                <a:t>rd</a:t>
              </a:r>
              <a:endParaRPr lang="en-US" sz="1100" b="0" dirty="0">
                <a:latin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72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2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1" grpId="0" uiExpand="1" animBg="1"/>
      <p:bldP spid="81" grpId="1" uiExpand="1" animBg="1"/>
      <p:bldP spid="90" grpId="0" uiExpand="1"/>
      <p:bldP spid="96" grpId="0" uiExpand="1" animBg="1"/>
      <p:bldP spid="88" grpId="0" uiExpan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1A890C-CF31-0848-A32F-D605DF752088}"/>
              </a:ext>
            </a:extLst>
          </p:cNvPr>
          <p:cNvSpPr/>
          <p:nvPr/>
        </p:nvSpPr>
        <p:spPr bwMode="auto">
          <a:xfrm>
            <a:off x="1110441" y="4960628"/>
            <a:ext cx="6584731" cy="42493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BD41BA7-4593-4145-928A-782E9FC492A2}"/>
              </a:ext>
            </a:extLst>
          </p:cNvPr>
          <p:cNvGrpSpPr/>
          <p:nvPr/>
        </p:nvGrpSpPr>
        <p:grpSpPr>
          <a:xfrm>
            <a:off x="1512509" y="2047060"/>
            <a:ext cx="564685" cy="1133359"/>
            <a:chOff x="676026" y="1971097"/>
            <a:chExt cx="564685" cy="113335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B826D0B-0CB6-5549-9FBC-CE90E0639655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7D2E234-45B3-D549-B68D-BC5B9EC346E7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F2BEA0-6B5F-DD47-9157-2A2070BB01D2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52B17B-77EF-A54A-83BE-9C0C2418CB85}"/>
              </a:ext>
            </a:extLst>
          </p:cNvPr>
          <p:cNvGrpSpPr/>
          <p:nvPr/>
        </p:nvGrpSpPr>
        <p:grpSpPr>
          <a:xfrm>
            <a:off x="1360109" y="1894660"/>
            <a:ext cx="564685" cy="1133359"/>
            <a:chOff x="676026" y="1971097"/>
            <a:chExt cx="564685" cy="113335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B0CA747-9E9E-E74B-8850-8733415EF22F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6CD724B-4483-4E40-8639-9FF76F0706D9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07AE50-E230-CC47-9103-68A1E247F2CC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7472E0-9E56-CA4A-A725-9932AA53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File System Buffer Cache: Read?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BACC-7B76-F341-828E-B4191B69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3055" y="967196"/>
            <a:ext cx="3003132" cy="3681004"/>
          </a:xfrm>
        </p:spPr>
        <p:txBody>
          <a:bodyPr/>
          <a:lstStyle/>
          <a:p>
            <a:r>
              <a:rPr lang="en-US" dirty="0">
                <a:latin typeface="Gill Sans Light"/>
              </a:rPr>
              <a:t>Read Process</a:t>
            </a:r>
          </a:p>
          <a:p>
            <a:pPr lvl="1"/>
            <a:r>
              <a:rPr lang="en-US" dirty="0">
                <a:latin typeface="Gill Sans Light"/>
              </a:rPr>
              <a:t>From </a:t>
            </a:r>
            <a:r>
              <a:rPr lang="en-US" dirty="0" err="1">
                <a:latin typeface="Gill Sans Light"/>
              </a:rPr>
              <a:t>inode</a:t>
            </a:r>
            <a:r>
              <a:rPr lang="en-US" dirty="0">
                <a:latin typeface="Gill Sans Light"/>
              </a:rPr>
              <a:t>, traverse index structure to find data block</a:t>
            </a:r>
          </a:p>
          <a:p>
            <a:pPr lvl="1"/>
            <a:r>
              <a:rPr lang="en-US" dirty="0">
                <a:latin typeface="Gill Sans Light"/>
              </a:rPr>
              <a:t>load data block</a:t>
            </a:r>
          </a:p>
          <a:p>
            <a:pPr lvl="1"/>
            <a:r>
              <a:rPr lang="en-US" dirty="0">
                <a:latin typeface="Gill Sans Light"/>
              </a:rPr>
              <a:t>copy all or part to read data buffer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3B1D8-918A-F044-8B2C-10CD4E815A05}"/>
              </a:ext>
            </a:extLst>
          </p:cNvPr>
          <p:cNvSpPr txBox="1"/>
          <p:nvPr/>
        </p:nvSpPr>
        <p:spPr>
          <a:xfrm>
            <a:off x="7004807" y="441024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Memory</a:t>
            </a:r>
          </a:p>
        </p:txBody>
      </p:sp>
      <p:pic>
        <p:nvPicPr>
          <p:cNvPr id="6" name="Picture 5" descr="Screen Shot 2014-10-22 at 5.27.38 PM.png">
            <a:extLst>
              <a:ext uri="{FF2B5EF4-FFF2-40B4-BE49-F238E27FC236}">
                <a16:creationId xmlns:a16="http://schemas.microsoft.com/office/drawing/2014/main" id="{0251C70E-E345-4241-8C3F-E63E5D27A39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85" y="768271"/>
            <a:ext cx="3371841" cy="34245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9B2D66-49F8-6F4B-AB57-35DA2204B4C3}"/>
              </a:ext>
            </a:extLst>
          </p:cNvPr>
          <p:cNvSpPr/>
          <p:nvPr/>
        </p:nvSpPr>
        <p:spPr bwMode="auto">
          <a:xfrm>
            <a:off x="1109674" y="4967853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DE4B9D-4F02-5243-82F7-B3E8C5C0DF3F}"/>
              </a:ext>
            </a:extLst>
          </p:cNvPr>
          <p:cNvSpPr/>
          <p:nvPr/>
        </p:nvSpPr>
        <p:spPr bwMode="auto">
          <a:xfrm>
            <a:off x="1462613" y="4967853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805566-8356-314E-9FB2-0B97E39401BF}"/>
              </a:ext>
            </a:extLst>
          </p:cNvPr>
          <p:cNvSpPr/>
          <p:nvPr/>
        </p:nvSpPr>
        <p:spPr bwMode="auto">
          <a:xfrm>
            <a:off x="1843613" y="4967853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DE85CB-68BD-EB4D-BABB-444C1305C48C}"/>
              </a:ext>
            </a:extLst>
          </p:cNvPr>
          <p:cNvSpPr/>
          <p:nvPr/>
        </p:nvSpPr>
        <p:spPr bwMode="auto">
          <a:xfrm>
            <a:off x="2196552" y="4967853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EA6F1-B04B-0C4F-A096-A4DA60CFB20F}"/>
              </a:ext>
            </a:extLst>
          </p:cNvPr>
          <p:cNvSpPr/>
          <p:nvPr/>
        </p:nvSpPr>
        <p:spPr bwMode="auto">
          <a:xfrm>
            <a:off x="2579110" y="4967853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BE16D1-6855-7042-B1DA-A68D42B812AC}"/>
              </a:ext>
            </a:extLst>
          </p:cNvPr>
          <p:cNvSpPr/>
          <p:nvPr/>
        </p:nvSpPr>
        <p:spPr bwMode="auto">
          <a:xfrm>
            <a:off x="2932049" y="4967853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DC196D-D0E0-4649-9418-78F487E19A62}"/>
              </a:ext>
            </a:extLst>
          </p:cNvPr>
          <p:cNvSpPr/>
          <p:nvPr/>
        </p:nvSpPr>
        <p:spPr bwMode="auto">
          <a:xfrm>
            <a:off x="3313049" y="4967853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40E2EA-2B5A-8043-953E-2E769675B324}"/>
              </a:ext>
            </a:extLst>
          </p:cNvPr>
          <p:cNvSpPr/>
          <p:nvPr/>
        </p:nvSpPr>
        <p:spPr bwMode="auto">
          <a:xfrm>
            <a:off x="3665988" y="4967853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4927FA-32F4-F846-8AC3-73D9A39701F3}"/>
              </a:ext>
            </a:extLst>
          </p:cNvPr>
          <p:cNvSpPr/>
          <p:nvPr/>
        </p:nvSpPr>
        <p:spPr bwMode="auto">
          <a:xfrm>
            <a:off x="4046988" y="4967853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EE1560-B4F9-7D4B-BCC5-E161CF868E83}"/>
              </a:ext>
            </a:extLst>
          </p:cNvPr>
          <p:cNvSpPr/>
          <p:nvPr/>
        </p:nvSpPr>
        <p:spPr bwMode="auto">
          <a:xfrm>
            <a:off x="4399927" y="4967853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CE47A6-777D-4A4C-92EB-540E6338170D}"/>
              </a:ext>
            </a:extLst>
          </p:cNvPr>
          <p:cNvSpPr/>
          <p:nvPr/>
        </p:nvSpPr>
        <p:spPr bwMode="auto">
          <a:xfrm>
            <a:off x="4780927" y="4967853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1F5CBD-2F7F-DF47-AF57-306ABE12FDC0}"/>
              </a:ext>
            </a:extLst>
          </p:cNvPr>
          <p:cNvSpPr/>
          <p:nvPr/>
        </p:nvSpPr>
        <p:spPr bwMode="auto">
          <a:xfrm>
            <a:off x="5133866" y="4967853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500DCD-6880-1143-B5F9-DF3A35C258E4}"/>
              </a:ext>
            </a:extLst>
          </p:cNvPr>
          <p:cNvSpPr/>
          <p:nvPr/>
        </p:nvSpPr>
        <p:spPr bwMode="auto">
          <a:xfrm>
            <a:off x="5516424" y="4967853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942D9D-3782-DD48-A807-EDF08FABE1AA}"/>
              </a:ext>
            </a:extLst>
          </p:cNvPr>
          <p:cNvSpPr/>
          <p:nvPr/>
        </p:nvSpPr>
        <p:spPr bwMode="auto">
          <a:xfrm>
            <a:off x="5883394" y="4967853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B48F5A-8FC6-4842-B62C-CF7C629A2496}"/>
              </a:ext>
            </a:extLst>
          </p:cNvPr>
          <p:cNvSpPr/>
          <p:nvPr/>
        </p:nvSpPr>
        <p:spPr bwMode="auto">
          <a:xfrm>
            <a:off x="6250363" y="4967853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3EF462-C1CD-BA49-9614-B98549D9C98C}"/>
              </a:ext>
            </a:extLst>
          </p:cNvPr>
          <p:cNvSpPr/>
          <p:nvPr/>
        </p:nvSpPr>
        <p:spPr bwMode="auto">
          <a:xfrm>
            <a:off x="6620376" y="4967853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AB473C-51C9-7C49-B893-E43CF3D00ECC}"/>
              </a:ext>
            </a:extLst>
          </p:cNvPr>
          <p:cNvSpPr/>
          <p:nvPr/>
        </p:nvSpPr>
        <p:spPr bwMode="auto">
          <a:xfrm>
            <a:off x="1107562" y="5476675"/>
            <a:ext cx="6584731" cy="152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47CE3F-5AEF-044E-8B59-98D237F3A1B7}"/>
              </a:ext>
            </a:extLst>
          </p:cNvPr>
          <p:cNvSpPr/>
          <p:nvPr/>
        </p:nvSpPr>
        <p:spPr bwMode="auto">
          <a:xfrm>
            <a:off x="1107561" y="5477926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AC4D7F-D4A4-E548-9DA7-913C6DE8EC90}"/>
              </a:ext>
            </a:extLst>
          </p:cNvPr>
          <p:cNvSpPr/>
          <p:nvPr/>
        </p:nvSpPr>
        <p:spPr bwMode="auto">
          <a:xfrm>
            <a:off x="1460500" y="5477926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DF585B-19EE-DA45-9F49-A167A47DCEF1}"/>
              </a:ext>
            </a:extLst>
          </p:cNvPr>
          <p:cNvSpPr/>
          <p:nvPr/>
        </p:nvSpPr>
        <p:spPr bwMode="auto">
          <a:xfrm>
            <a:off x="1841500" y="5477926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82C7D6-232E-EB4D-83B5-ECE4BC972439}"/>
              </a:ext>
            </a:extLst>
          </p:cNvPr>
          <p:cNvSpPr/>
          <p:nvPr/>
        </p:nvSpPr>
        <p:spPr bwMode="auto">
          <a:xfrm>
            <a:off x="2194439" y="5477926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F18D0C-DF6C-0441-8770-ABF8427C8857}"/>
              </a:ext>
            </a:extLst>
          </p:cNvPr>
          <p:cNvSpPr/>
          <p:nvPr/>
        </p:nvSpPr>
        <p:spPr bwMode="auto">
          <a:xfrm>
            <a:off x="2576997" y="5477926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E47CC-B907-494C-B3C9-B55DAD4819D7}"/>
              </a:ext>
            </a:extLst>
          </p:cNvPr>
          <p:cNvSpPr/>
          <p:nvPr/>
        </p:nvSpPr>
        <p:spPr bwMode="auto">
          <a:xfrm>
            <a:off x="2929936" y="5477926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B984D6-3B89-F447-8818-CBB7C9B3E9C4}"/>
              </a:ext>
            </a:extLst>
          </p:cNvPr>
          <p:cNvSpPr/>
          <p:nvPr/>
        </p:nvSpPr>
        <p:spPr bwMode="auto">
          <a:xfrm>
            <a:off x="3310936" y="5477926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871635-961F-C744-8060-6BF922B44E44}"/>
              </a:ext>
            </a:extLst>
          </p:cNvPr>
          <p:cNvSpPr/>
          <p:nvPr/>
        </p:nvSpPr>
        <p:spPr bwMode="auto">
          <a:xfrm>
            <a:off x="3663875" y="5477926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601BBB-59BC-D244-99B2-4D18607FDF14}"/>
              </a:ext>
            </a:extLst>
          </p:cNvPr>
          <p:cNvSpPr/>
          <p:nvPr/>
        </p:nvSpPr>
        <p:spPr bwMode="auto">
          <a:xfrm>
            <a:off x="4044875" y="5477926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4F5837-2CE7-804A-8756-6C46A8E53CAE}"/>
              </a:ext>
            </a:extLst>
          </p:cNvPr>
          <p:cNvSpPr/>
          <p:nvPr/>
        </p:nvSpPr>
        <p:spPr bwMode="auto">
          <a:xfrm>
            <a:off x="4397814" y="5477926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0E61D9-9979-F64D-8309-1F836042E34C}"/>
              </a:ext>
            </a:extLst>
          </p:cNvPr>
          <p:cNvSpPr/>
          <p:nvPr/>
        </p:nvSpPr>
        <p:spPr bwMode="auto">
          <a:xfrm>
            <a:off x="4778814" y="5477926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EC5CAE-BEDF-4943-AA32-EBE5BD46B3BC}"/>
              </a:ext>
            </a:extLst>
          </p:cNvPr>
          <p:cNvSpPr/>
          <p:nvPr/>
        </p:nvSpPr>
        <p:spPr bwMode="auto">
          <a:xfrm>
            <a:off x="5131753" y="5477926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B02E54-94DE-7C4E-836C-81AC4F08BFDC}"/>
              </a:ext>
            </a:extLst>
          </p:cNvPr>
          <p:cNvSpPr/>
          <p:nvPr/>
        </p:nvSpPr>
        <p:spPr bwMode="auto">
          <a:xfrm>
            <a:off x="5514311" y="5477926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0C9350-4928-6F4C-86F9-9B9C0FAD3629}"/>
              </a:ext>
            </a:extLst>
          </p:cNvPr>
          <p:cNvSpPr/>
          <p:nvPr/>
        </p:nvSpPr>
        <p:spPr bwMode="auto">
          <a:xfrm>
            <a:off x="5895311" y="5477926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7D1C29-77C4-1844-986B-3D76B407C41F}"/>
              </a:ext>
            </a:extLst>
          </p:cNvPr>
          <p:cNvSpPr/>
          <p:nvPr/>
        </p:nvSpPr>
        <p:spPr bwMode="auto">
          <a:xfrm>
            <a:off x="6264394" y="5477926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F6106C-F4F8-EF4F-9B49-7BBF55DD6836}"/>
              </a:ext>
            </a:extLst>
          </p:cNvPr>
          <p:cNvSpPr/>
          <p:nvPr/>
        </p:nvSpPr>
        <p:spPr bwMode="auto">
          <a:xfrm>
            <a:off x="6645394" y="5477926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B29ED9-B4FD-7446-8126-6EE30C00A732}"/>
              </a:ext>
            </a:extLst>
          </p:cNvPr>
          <p:cNvSpPr txBox="1"/>
          <p:nvPr/>
        </p:nvSpPr>
        <p:spPr>
          <a:xfrm>
            <a:off x="228601" y="495507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Blocks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C5296F-B041-8B4F-A7F8-6210EBC0879F}"/>
              </a:ext>
            </a:extLst>
          </p:cNvPr>
          <p:cNvSpPr txBox="1"/>
          <p:nvPr/>
        </p:nvSpPr>
        <p:spPr>
          <a:xfrm>
            <a:off x="228600" y="535815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State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680888-C47D-2047-9EB0-D92D71AE4F14}"/>
              </a:ext>
            </a:extLst>
          </p:cNvPr>
          <p:cNvSpPr txBox="1"/>
          <p:nvPr/>
        </p:nvSpPr>
        <p:spPr>
          <a:xfrm>
            <a:off x="8174703" y="68765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Disk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3B5936-CAFF-6D4E-B940-519EE5EA8445}"/>
              </a:ext>
            </a:extLst>
          </p:cNvPr>
          <p:cNvSpPr txBox="1"/>
          <p:nvPr/>
        </p:nvSpPr>
        <p:spPr>
          <a:xfrm>
            <a:off x="2253361" y="81047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Data blocks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77495B-5CB1-A34E-A1CD-206F6EE2AB29}"/>
              </a:ext>
            </a:extLst>
          </p:cNvPr>
          <p:cNvSpPr txBox="1"/>
          <p:nvPr/>
        </p:nvSpPr>
        <p:spPr>
          <a:xfrm>
            <a:off x="2342659" y="3186400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Dir Data blocks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215DC5-E1B2-7940-8CE9-AA8C54FA8063}"/>
              </a:ext>
            </a:extLst>
          </p:cNvPr>
          <p:cNvSpPr txBox="1"/>
          <p:nvPr/>
        </p:nvSpPr>
        <p:spPr>
          <a:xfrm>
            <a:off x="2281346" y="190685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ill Sans Light"/>
              </a:rPr>
              <a:t>iNodes</a:t>
            </a:r>
            <a:endParaRPr lang="en-US" dirty="0">
              <a:latin typeface="Gill Sans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057B06-5E95-414F-AB58-73BF39DD9F24}"/>
              </a:ext>
            </a:extLst>
          </p:cNvPr>
          <p:cNvSpPr txBox="1"/>
          <p:nvPr/>
        </p:nvSpPr>
        <p:spPr>
          <a:xfrm>
            <a:off x="2327772" y="3999959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Free bitmap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2C4CBB8-A6A6-1E4B-92B7-8DD9EE4E687C}"/>
              </a:ext>
            </a:extLst>
          </p:cNvPr>
          <p:cNvGrpSpPr/>
          <p:nvPr/>
        </p:nvGrpSpPr>
        <p:grpSpPr>
          <a:xfrm>
            <a:off x="1209392" y="1972957"/>
            <a:ext cx="564685" cy="1133359"/>
            <a:chOff x="676026" y="1971097"/>
            <a:chExt cx="564685" cy="113335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31A92E4-1898-DB41-A559-F326D34B2716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DEC8F50-6EDC-594E-A85A-8AEEAA2FD3EA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9403E66-88E6-ED4B-AC6C-40A382804BD4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5536806-548C-3A4E-90C7-CC7449119C14}"/>
              </a:ext>
            </a:extLst>
          </p:cNvPr>
          <p:cNvSpPr txBox="1"/>
          <p:nvPr/>
        </p:nvSpPr>
        <p:spPr>
          <a:xfrm>
            <a:off x="588716" y="2284357"/>
            <a:ext cx="64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file desc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E1C94C-A8EE-664B-A8B0-280FCE228EA4}"/>
              </a:ext>
            </a:extLst>
          </p:cNvPr>
          <p:cNvSpPr txBox="1"/>
          <p:nvPr/>
        </p:nvSpPr>
        <p:spPr>
          <a:xfrm>
            <a:off x="996171" y="1577937"/>
            <a:ext cx="64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PCB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6271393-4838-2447-B40E-A07881A4E060}"/>
              </a:ext>
            </a:extLst>
          </p:cNvPr>
          <p:cNvSpPr/>
          <p:nvPr/>
        </p:nvSpPr>
        <p:spPr bwMode="auto">
          <a:xfrm>
            <a:off x="2647834" y="1189231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F47224-D8A8-CE42-9708-0286911B59E0}"/>
              </a:ext>
            </a:extLst>
          </p:cNvPr>
          <p:cNvSpPr/>
          <p:nvPr/>
        </p:nvSpPr>
        <p:spPr bwMode="auto">
          <a:xfrm>
            <a:off x="3153809" y="1274440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EEC1670-3DB2-BB46-8F83-C04E067818EE}"/>
              </a:ext>
            </a:extLst>
          </p:cNvPr>
          <p:cNvSpPr/>
          <p:nvPr/>
        </p:nvSpPr>
        <p:spPr bwMode="auto">
          <a:xfrm>
            <a:off x="3280666" y="1373389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6F84980-F25B-DA4A-82EB-E59CFA06C90D}"/>
              </a:ext>
            </a:extLst>
          </p:cNvPr>
          <p:cNvSpPr/>
          <p:nvPr/>
        </p:nvSpPr>
        <p:spPr bwMode="auto">
          <a:xfrm>
            <a:off x="2618719" y="2362801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62FFBE-0A23-134D-8B72-A693890E938B}"/>
              </a:ext>
            </a:extLst>
          </p:cNvPr>
          <p:cNvSpPr/>
          <p:nvPr/>
        </p:nvSpPr>
        <p:spPr bwMode="auto">
          <a:xfrm>
            <a:off x="2864245" y="2486520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699E335-78A7-C84F-B0F4-C341A617C5E6}"/>
              </a:ext>
            </a:extLst>
          </p:cNvPr>
          <p:cNvSpPr/>
          <p:nvPr/>
        </p:nvSpPr>
        <p:spPr bwMode="auto">
          <a:xfrm>
            <a:off x="3124285" y="2646699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0FFDFB-37DC-1746-8C63-8FA22EDCA279}"/>
              </a:ext>
            </a:extLst>
          </p:cNvPr>
          <p:cNvSpPr txBox="1"/>
          <p:nvPr/>
        </p:nvSpPr>
        <p:spPr>
          <a:xfrm>
            <a:off x="4278831" y="137788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F45DB6-5062-954C-8405-68A756F00692}"/>
              </a:ext>
            </a:extLst>
          </p:cNvPr>
          <p:cNvSpPr txBox="1"/>
          <p:nvPr/>
        </p:nvSpPr>
        <p:spPr>
          <a:xfrm>
            <a:off x="4278830" y="2768690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Writing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A6B8BD3-FFDB-0944-9427-FDEC2ACBF3F0}"/>
              </a:ext>
            </a:extLst>
          </p:cNvPr>
          <p:cNvSpPr/>
          <p:nvPr/>
        </p:nvSpPr>
        <p:spPr bwMode="auto">
          <a:xfrm>
            <a:off x="2596132" y="3541216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F20D873-01BF-CF40-829C-8B2C81B3007E}"/>
              </a:ext>
            </a:extLst>
          </p:cNvPr>
          <p:cNvSpPr/>
          <p:nvPr/>
        </p:nvSpPr>
        <p:spPr bwMode="auto">
          <a:xfrm>
            <a:off x="3072592" y="3541216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C8E942-6E1C-194E-A92A-C22E49AEC226}"/>
              </a:ext>
            </a:extLst>
          </p:cNvPr>
          <p:cNvSpPr/>
          <p:nvPr/>
        </p:nvSpPr>
        <p:spPr bwMode="auto">
          <a:xfrm>
            <a:off x="2596132" y="4327157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8476E-8504-394D-94BF-2E83C9CAC099}"/>
              </a:ext>
            </a:extLst>
          </p:cNvPr>
          <p:cNvSpPr txBox="1"/>
          <p:nvPr/>
        </p:nvSpPr>
        <p:spPr>
          <a:xfrm>
            <a:off x="1041502" y="5416096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latin typeface="Gill Sans Light"/>
              </a:rPr>
              <a:t>free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D571E05-3FB6-B049-AED7-703955EFDAE7}"/>
              </a:ext>
            </a:extLst>
          </p:cNvPr>
          <p:cNvCxnSpPr/>
          <p:nvPr/>
        </p:nvCxnSpPr>
        <p:spPr bwMode="auto">
          <a:xfrm flipV="1">
            <a:off x="1616350" y="2377101"/>
            <a:ext cx="979783" cy="1213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Arc 83">
            <a:extLst>
              <a:ext uri="{FF2B5EF4-FFF2-40B4-BE49-F238E27FC236}">
                <a16:creationId xmlns:a16="http://schemas.microsoft.com/office/drawing/2014/main" id="{347CDA2A-A58F-F64D-A09E-A9D90F3680A3}"/>
              </a:ext>
            </a:extLst>
          </p:cNvPr>
          <p:cNvSpPr/>
          <p:nvPr/>
        </p:nvSpPr>
        <p:spPr bwMode="auto">
          <a:xfrm rot="16200000">
            <a:off x="5236936" y="3930057"/>
            <a:ext cx="2437069" cy="1712518"/>
          </a:xfrm>
          <a:prstGeom prst="arc">
            <a:avLst>
              <a:gd name="adj1" fmla="val 16200000"/>
              <a:gd name="adj2" fmla="val 32681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C949AC3-5977-054E-BED1-A0396819F771}"/>
              </a:ext>
            </a:extLst>
          </p:cNvPr>
          <p:cNvSpPr/>
          <p:nvPr/>
        </p:nvSpPr>
        <p:spPr bwMode="auto">
          <a:xfrm>
            <a:off x="6279308" y="1894288"/>
            <a:ext cx="341068" cy="31737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4FA2B14-635D-1D4B-8169-DC0E301DD969}"/>
              </a:ext>
            </a:extLst>
          </p:cNvPr>
          <p:cNvSpPr/>
          <p:nvPr/>
        </p:nvSpPr>
        <p:spPr bwMode="auto">
          <a:xfrm>
            <a:off x="2578142" y="4963746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1FA165B-8B38-8A42-BB87-8C352BA4BED7}"/>
              </a:ext>
            </a:extLst>
          </p:cNvPr>
          <p:cNvSpPr/>
          <p:nvPr/>
        </p:nvSpPr>
        <p:spPr bwMode="auto">
          <a:xfrm>
            <a:off x="3643733" y="352988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2935577-E0BB-1745-BFF6-9E1C95829C8C}"/>
              </a:ext>
            </a:extLst>
          </p:cNvPr>
          <p:cNvCxnSpPr/>
          <p:nvPr/>
        </p:nvCxnSpPr>
        <p:spPr bwMode="auto">
          <a:xfrm>
            <a:off x="4278829" y="1047172"/>
            <a:ext cx="0" cy="344066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42551C8B-8D29-4645-B430-E18A1FDA57C9}"/>
              </a:ext>
            </a:extLst>
          </p:cNvPr>
          <p:cNvSpPr/>
          <p:nvPr/>
        </p:nvSpPr>
        <p:spPr bwMode="auto">
          <a:xfrm>
            <a:off x="6666157" y="1577938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5B5202B-1BDE-CF4E-8011-884F8FCE232E}"/>
              </a:ext>
            </a:extLst>
          </p:cNvPr>
          <p:cNvSpPr txBox="1"/>
          <p:nvPr/>
        </p:nvSpPr>
        <p:spPr>
          <a:xfrm>
            <a:off x="3457493" y="3510535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&lt;name&gt;:</a:t>
            </a:r>
            <a:r>
              <a:rPr lang="en-US" b="0" dirty="0" err="1">
                <a:latin typeface="Gill Sans Light"/>
              </a:rPr>
              <a:t>inumber</a:t>
            </a:r>
            <a:endParaRPr lang="en-US" b="0" dirty="0">
              <a:latin typeface="Gill Sans Light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6F627F3-D0D1-FF4C-8417-A76BD00E17F9}"/>
              </a:ext>
            </a:extLst>
          </p:cNvPr>
          <p:cNvSpPr/>
          <p:nvPr/>
        </p:nvSpPr>
        <p:spPr bwMode="auto">
          <a:xfrm>
            <a:off x="6253860" y="4960840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9D5A853-200D-8844-A3C9-697842BB858A}"/>
              </a:ext>
            </a:extLst>
          </p:cNvPr>
          <p:cNvSpPr/>
          <p:nvPr/>
        </p:nvSpPr>
        <p:spPr bwMode="auto">
          <a:xfrm>
            <a:off x="3632553" y="2360296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EEC6E56-7360-7248-9D63-689F227F8936}"/>
              </a:ext>
            </a:extLst>
          </p:cNvPr>
          <p:cNvCxnSpPr>
            <a:cxnSpLocks/>
          </p:cNvCxnSpPr>
          <p:nvPr/>
        </p:nvCxnSpPr>
        <p:spPr bwMode="auto">
          <a:xfrm flipV="1">
            <a:off x="1624423" y="2413421"/>
            <a:ext cx="1995455" cy="31051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E4D464A-649A-7641-8C4B-549DFD8E032C}"/>
              </a:ext>
            </a:extLst>
          </p:cNvPr>
          <p:cNvSpPr txBox="1"/>
          <p:nvPr/>
        </p:nvSpPr>
        <p:spPr>
          <a:xfrm>
            <a:off x="2557474" y="5412059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latin typeface="Gill Sans Light"/>
              </a:rPr>
              <a:t>dir</a:t>
            </a:r>
            <a:endParaRPr lang="en-US" sz="1100" b="0" dirty="0">
              <a:latin typeface="Gill Sans Light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6E4DEA0-4A3F-314B-8DFE-5D2B436CA2A1}"/>
              </a:ext>
            </a:extLst>
          </p:cNvPr>
          <p:cNvSpPr/>
          <p:nvPr/>
        </p:nvSpPr>
        <p:spPr bwMode="auto">
          <a:xfrm>
            <a:off x="8176914" y="1540689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293AFD5-AD6B-EE43-AE7B-14E09B49B271}"/>
              </a:ext>
            </a:extLst>
          </p:cNvPr>
          <p:cNvSpPr txBox="1"/>
          <p:nvPr/>
        </p:nvSpPr>
        <p:spPr>
          <a:xfrm>
            <a:off x="6189038" y="5412059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latin typeface="Gill Sans Light"/>
              </a:rPr>
              <a:t>inode</a:t>
            </a:r>
            <a:endParaRPr lang="en-US" sz="1100" b="0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96632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1A890C-CF31-0848-A32F-D605DF752088}"/>
              </a:ext>
            </a:extLst>
          </p:cNvPr>
          <p:cNvSpPr/>
          <p:nvPr/>
        </p:nvSpPr>
        <p:spPr bwMode="auto">
          <a:xfrm>
            <a:off x="1110441" y="4958769"/>
            <a:ext cx="6584731" cy="42493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BD41BA7-4593-4145-928A-782E9FC492A2}"/>
              </a:ext>
            </a:extLst>
          </p:cNvPr>
          <p:cNvGrpSpPr/>
          <p:nvPr/>
        </p:nvGrpSpPr>
        <p:grpSpPr>
          <a:xfrm>
            <a:off x="1512509" y="2045201"/>
            <a:ext cx="564685" cy="1133359"/>
            <a:chOff x="676026" y="1971097"/>
            <a:chExt cx="564685" cy="113335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B826D0B-0CB6-5549-9FBC-CE90E0639655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7D2E234-45B3-D549-B68D-BC5B9EC346E7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F2BEA0-6B5F-DD47-9157-2A2070BB01D2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52B17B-77EF-A54A-83BE-9C0C2418CB85}"/>
              </a:ext>
            </a:extLst>
          </p:cNvPr>
          <p:cNvGrpSpPr/>
          <p:nvPr/>
        </p:nvGrpSpPr>
        <p:grpSpPr>
          <a:xfrm>
            <a:off x="1360109" y="1892801"/>
            <a:ext cx="564685" cy="1133359"/>
            <a:chOff x="676026" y="1971097"/>
            <a:chExt cx="564685" cy="113335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B0CA747-9E9E-E74B-8850-8733415EF22F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6CD724B-4483-4E40-8639-9FF76F0706D9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07AE50-E230-CC47-9103-68A1E247F2CC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7472E0-9E56-CA4A-A725-9932AA53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File System Buffer Cache: Write?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BACC-7B76-F341-828E-B4191B69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2999" y="967195"/>
            <a:ext cx="2945897" cy="3810519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</a:rPr>
              <a:t>Process similar to read, but may allocate new blocks (update free map), blocks need to be written back to disk; </a:t>
            </a:r>
            <a:r>
              <a:rPr lang="en-US" dirty="0" err="1">
                <a:latin typeface="Gill Sans Light"/>
              </a:rPr>
              <a:t>inode</a:t>
            </a:r>
            <a:r>
              <a:rPr lang="en-US" dirty="0">
                <a:latin typeface="Gill Sans Light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3B1D8-918A-F044-8B2C-10CD4E815A05}"/>
              </a:ext>
            </a:extLst>
          </p:cNvPr>
          <p:cNvSpPr txBox="1"/>
          <p:nvPr/>
        </p:nvSpPr>
        <p:spPr>
          <a:xfrm>
            <a:off x="7004807" y="440838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Memory</a:t>
            </a:r>
          </a:p>
        </p:txBody>
      </p:sp>
      <p:pic>
        <p:nvPicPr>
          <p:cNvPr id="6" name="Picture 5" descr="Screen Shot 2014-10-22 at 5.27.38 PM.png">
            <a:extLst>
              <a:ext uri="{FF2B5EF4-FFF2-40B4-BE49-F238E27FC236}">
                <a16:creationId xmlns:a16="http://schemas.microsoft.com/office/drawing/2014/main" id="{0251C70E-E345-4241-8C3F-E63E5D27A39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85" y="766412"/>
            <a:ext cx="3371841" cy="34245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9B2D66-49F8-6F4B-AB57-35DA2204B4C3}"/>
              </a:ext>
            </a:extLst>
          </p:cNvPr>
          <p:cNvSpPr/>
          <p:nvPr/>
        </p:nvSpPr>
        <p:spPr bwMode="auto">
          <a:xfrm>
            <a:off x="1109674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DE4B9D-4F02-5243-82F7-B3E8C5C0DF3F}"/>
              </a:ext>
            </a:extLst>
          </p:cNvPr>
          <p:cNvSpPr/>
          <p:nvPr/>
        </p:nvSpPr>
        <p:spPr bwMode="auto">
          <a:xfrm>
            <a:off x="1462613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805566-8356-314E-9FB2-0B97E39401BF}"/>
              </a:ext>
            </a:extLst>
          </p:cNvPr>
          <p:cNvSpPr/>
          <p:nvPr/>
        </p:nvSpPr>
        <p:spPr bwMode="auto">
          <a:xfrm>
            <a:off x="1843613" y="4965994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DE85CB-68BD-EB4D-BABB-444C1305C48C}"/>
              </a:ext>
            </a:extLst>
          </p:cNvPr>
          <p:cNvSpPr/>
          <p:nvPr/>
        </p:nvSpPr>
        <p:spPr bwMode="auto">
          <a:xfrm>
            <a:off x="2196552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EA6F1-B04B-0C4F-A096-A4DA60CFB20F}"/>
              </a:ext>
            </a:extLst>
          </p:cNvPr>
          <p:cNvSpPr/>
          <p:nvPr/>
        </p:nvSpPr>
        <p:spPr bwMode="auto">
          <a:xfrm>
            <a:off x="2579110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BE16D1-6855-7042-B1DA-A68D42B812AC}"/>
              </a:ext>
            </a:extLst>
          </p:cNvPr>
          <p:cNvSpPr/>
          <p:nvPr/>
        </p:nvSpPr>
        <p:spPr bwMode="auto">
          <a:xfrm>
            <a:off x="2932049" y="4965994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DC196D-D0E0-4649-9418-78F487E19A62}"/>
              </a:ext>
            </a:extLst>
          </p:cNvPr>
          <p:cNvSpPr/>
          <p:nvPr/>
        </p:nvSpPr>
        <p:spPr bwMode="auto">
          <a:xfrm>
            <a:off x="3313049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40E2EA-2B5A-8043-953E-2E769675B324}"/>
              </a:ext>
            </a:extLst>
          </p:cNvPr>
          <p:cNvSpPr/>
          <p:nvPr/>
        </p:nvSpPr>
        <p:spPr bwMode="auto">
          <a:xfrm>
            <a:off x="3665988" y="4965994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4927FA-32F4-F846-8AC3-73D9A39701F3}"/>
              </a:ext>
            </a:extLst>
          </p:cNvPr>
          <p:cNvSpPr/>
          <p:nvPr/>
        </p:nvSpPr>
        <p:spPr bwMode="auto">
          <a:xfrm>
            <a:off x="4046988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EE1560-B4F9-7D4B-BCC5-E161CF868E83}"/>
              </a:ext>
            </a:extLst>
          </p:cNvPr>
          <p:cNvSpPr/>
          <p:nvPr/>
        </p:nvSpPr>
        <p:spPr bwMode="auto">
          <a:xfrm>
            <a:off x="4399927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CE47A6-777D-4A4C-92EB-540E6338170D}"/>
              </a:ext>
            </a:extLst>
          </p:cNvPr>
          <p:cNvSpPr/>
          <p:nvPr/>
        </p:nvSpPr>
        <p:spPr bwMode="auto">
          <a:xfrm>
            <a:off x="4780927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1F5CBD-2F7F-DF47-AF57-306ABE12FDC0}"/>
              </a:ext>
            </a:extLst>
          </p:cNvPr>
          <p:cNvSpPr/>
          <p:nvPr/>
        </p:nvSpPr>
        <p:spPr bwMode="auto">
          <a:xfrm>
            <a:off x="5133866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500DCD-6880-1143-B5F9-DF3A35C258E4}"/>
              </a:ext>
            </a:extLst>
          </p:cNvPr>
          <p:cNvSpPr/>
          <p:nvPr/>
        </p:nvSpPr>
        <p:spPr bwMode="auto">
          <a:xfrm>
            <a:off x="5516424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942D9D-3782-DD48-A807-EDF08FABE1AA}"/>
              </a:ext>
            </a:extLst>
          </p:cNvPr>
          <p:cNvSpPr/>
          <p:nvPr/>
        </p:nvSpPr>
        <p:spPr bwMode="auto">
          <a:xfrm>
            <a:off x="5883394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B48F5A-8FC6-4842-B62C-CF7C629A2496}"/>
              </a:ext>
            </a:extLst>
          </p:cNvPr>
          <p:cNvSpPr/>
          <p:nvPr/>
        </p:nvSpPr>
        <p:spPr bwMode="auto">
          <a:xfrm>
            <a:off x="6250363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3EF462-C1CD-BA49-9614-B98549D9C98C}"/>
              </a:ext>
            </a:extLst>
          </p:cNvPr>
          <p:cNvSpPr/>
          <p:nvPr/>
        </p:nvSpPr>
        <p:spPr bwMode="auto">
          <a:xfrm>
            <a:off x="6620376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AB473C-51C9-7C49-B893-E43CF3D00ECC}"/>
              </a:ext>
            </a:extLst>
          </p:cNvPr>
          <p:cNvSpPr/>
          <p:nvPr/>
        </p:nvSpPr>
        <p:spPr bwMode="auto">
          <a:xfrm>
            <a:off x="1107562" y="5474816"/>
            <a:ext cx="6584731" cy="152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47CE3F-5AEF-044E-8B59-98D237F3A1B7}"/>
              </a:ext>
            </a:extLst>
          </p:cNvPr>
          <p:cNvSpPr/>
          <p:nvPr/>
        </p:nvSpPr>
        <p:spPr bwMode="auto">
          <a:xfrm>
            <a:off x="1107561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AC4D7F-D4A4-E548-9DA7-913C6DE8EC90}"/>
              </a:ext>
            </a:extLst>
          </p:cNvPr>
          <p:cNvSpPr/>
          <p:nvPr/>
        </p:nvSpPr>
        <p:spPr bwMode="auto">
          <a:xfrm>
            <a:off x="1460500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DF585B-19EE-DA45-9F49-A167A47DCEF1}"/>
              </a:ext>
            </a:extLst>
          </p:cNvPr>
          <p:cNvSpPr/>
          <p:nvPr/>
        </p:nvSpPr>
        <p:spPr bwMode="auto">
          <a:xfrm>
            <a:off x="1841500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82C7D6-232E-EB4D-83B5-ECE4BC972439}"/>
              </a:ext>
            </a:extLst>
          </p:cNvPr>
          <p:cNvSpPr/>
          <p:nvPr/>
        </p:nvSpPr>
        <p:spPr bwMode="auto">
          <a:xfrm>
            <a:off x="219443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F18D0C-DF6C-0441-8770-ABF8427C8857}"/>
              </a:ext>
            </a:extLst>
          </p:cNvPr>
          <p:cNvSpPr/>
          <p:nvPr/>
        </p:nvSpPr>
        <p:spPr bwMode="auto">
          <a:xfrm>
            <a:off x="2576997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E47CC-B907-494C-B3C9-B55DAD4819D7}"/>
              </a:ext>
            </a:extLst>
          </p:cNvPr>
          <p:cNvSpPr/>
          <p:nvPr/>
        </p:nvSpPr>
        <p:spPr bwMode="auto">
          <a:xfrm>
            <a:off x="2929936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B984D6-3B89-F447-8818-CBB7C9B3E9C4}"/>
              </a:ext>
            </a:extLst>
          </p:cNvPr>
          <p:cNvSpPr/>
          <p:nvPr/>
        </p:nvSpPr>
        <p:spPr bwMode="auto">
          <a:xfrm>
            <a:off x="3310936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871635-961F-C744-8060-6BF922B44E44}"/>
              </a:ext>
            </a:extLst>
          </p:cNvPr>
          <p:cNvSpPr/>
          <p:nvPr/>
        </p:nvSpPr>
        <p:spPr bwMode="auto">
          <a:xfrm>
            <a:off x="3663875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601BBB-59BC-D244-99B2-4D18607FDF14}"/>
              </a:ext>
            </a:extLst>
          </p:cNvPr>
          <p:cNvSpPr/>
          <p:nvPr/>
        </p:nvSpPr>
        <p:spPr bwMode="auto">
          <a:xfrm>
            <a:off x="4044875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4F5837-2CE7-804A-8756-6C46A8E53CAE}"/>
              </a:ext>
            </a:extLst>
          </p:cNvPr>
          <p:cNvSpPr/>
          <p:nvPr/>
        </p:nvSpPr>
        <p:spPr bwMode="auto">
          <a:xfrm>
            <a:off x="4397814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0E61D9-9979-F64D-8309-1F836042E34C}"/>
              </a:ext>
            </a:extLst>
          </p:cNvPr>
          <p:cNvSpPr/>
          <p:nvPr/>
        </p:nvSpPr>
        <p:spPr bwMode="auto">
          <a:xfrm>
            <a:off x="4778814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EC5CAE-BEDF-4943-AA32-EBE5BD46B3BC}"/>
              </a:ext>
            </a:extLst>
          </p:cNvPr>
          <p:cNvSpPr/>
          <p:nvPr/>
        </p:nvSpPr>
        <p:spPr bwMode="auto">
          <a:xfrm>
            <a:off x="5131753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B02E54-94DE-7C4E-836C-81AC4F08BFDC}"/>
              </a:ext>
            </a:extLst>
          </p:cNvPr>
          <p:cNvSpPr/>
          <p:nvPr/>
        </p:nvSpPr>
        <p:spPr bwMode="auto">
          <a:xfrm>
            <a:off x="5514311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0C9350-4928-6F4C-86F9-9B9C0FAD3629}"/>
              </a:ext>
            </a:extLst>
          </p:cNvPr>
          <p:cNvSpPr/>
          <p:nvPr/>
        </p:nvSpPr>
        <p:spPr bwMode="auto">
          <a:xfrm>
            <a:off x="5895311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7D1C29-77C4-1844-986B-3D76B407C41F}"/>
              </a:ext>
            </a:extLst>
          </p:cNvPr>
          <p:cNvSpPr/>
          <p:nvPr/>
        </p:nvSpPr>
        <p:spPr bwMode="auto">
          <a:xfrm>
            <a:off x="6264394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F6106C-F4F8-EF4F-9B49-7BBF55DD6836}"/>
              </a:ext>
            </a:extLst>
          </p:cNvPr>
          <p:cNvSpPr/>
          <p:nvPr/>
        </p:nvSpPr>
        <p:spPr bwMode="auto">
          <a:xfrm>
            <a:off x="6645394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B29ED9-B4FD-7446-8126-6EE30C00A732}"/>
              </a:ext>
            </a:extLst>
          </p:cNvPr>
          <p:cNvSpPr txBox="1"/>
          <p:nvPr/>
        </p:nvSpPr>
        <p:spPr>
          <a:xfrm>
            <a:off x="228601" y="495322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Blocks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C5296F-B041-8B4F-A7F8-6210EBC0879F}"/>
              </a:ext>
            </a:extLst>
          </p:cNvPr>
          <p:cNvSpPr txBox="1"/>
          <p:nvPr/>
        </p:nvSpPr>
        <p:spPr>
          <a:xfrm>
            <a:off x="228600" y="535629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State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680888-C47D-2047-9EB0-D92D71AE4F14}"/>
              </a:ext>
            </a:extLst>
          </p:cNvPr>
          <p:cNvSpPr txBox="1"/>
          <p:nvPr/>
        </p:nvSpPr>
        <p:spPr>
          <a:xfrm>
            <a:off x="8174703" y="685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Disk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3B5936-CAFF-6D4E-B940-519EE5EA8445}"/>
              </a:ext>
            </a:extLst>
          </p:cNvPr>
          <p:cNvSpPr txBox="1"/>
          <p:nvPr/>
        </p:nvSpPr>
        <p:spPr>
          <a:xfrm>
            <a:off x="2253361" y="80861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Data blocks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77495B-5CB1-A34E-A1CD-206F6EE2AB29}"/>
              </a:ext>
            </a:extLst>
          </p:cNvPr>
          <p:cNvSpPr txBox="1"/>
          <p:nvPr/>
        </p:nvSpPr>
        <p:spPr>
          <a:xfrm>
            <a:off x="2342659" y="3184541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Dir Data blocks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215DC5-E1B2-7940-8CE9-AA8C54FA8063}"/>
              </a:ext>
            </a:extLst>
          </p:cNvPr>
          <p:cNvSpPr txBox="1"/>
          <p:nvPr/>
        </p:nvSpPr>
        <p:spPr>
          <a:xfrm>
            <a:off x="2281346" y="19050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ill Sans Light"/>
              </a:rPr>
              <a:t>iNodes</a:t>
            </a:r>
            <a:endParaRPr lang="en-US" dirty="0">
              <a:latin typeface="Gill Sans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057B06-5E95-414F-AB58-73BF39DD9F24}"/>
              </a:ext>
            </a:extLst>
          </p:cNvPr>
          <p:cNvSpPr txBox="1"/>
          <p:nvPr/>
        </p:nvSpPr>
        <p:spPr>
          <a:xfrm>
            <a:off x="2327772" y="3998100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Free bitmap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2C4CBB8-A6A6-1E4B-92B7-8DD9EE4E687C}"/>
              </a:ext>
            </a:extLst>
          </p:cNvPr>
          <p:cNvGrpSpPr/>
          <p:nvPr/>
        </p:nvGrpSpPr>
        <p:grpSpPr>
          <a:xfrm>
            <a:off x="1209392" y="1971098"/>
            <a:ext cx="564685" cy="1133359"/>
            <a:chOff x="676026" y="1971097"/>
            <a:chExt cx="564685" cy="113335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31A92E4-1898-DB41-A559-F326D34B2716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DEC8F50-6EDC-594E-A85A-8AEEAA2FD3EA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9403E66-88E6-ED4B-AC6C-40A382804BD4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5536806-548C-3A4E-90C7-CC7449119C14}"/>
              </a:ext>
            </a:extLst>
          </p:cNvPr>
          <p:cNvSpPr txBox="1"/>
          <p:nvPr/>
        </p:nvSpPr>
        <p:spPr>
          <a:xfrm>
            <a:off x="588716" y="2282498"/>
            <a:ext cx="64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file desc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E1C94C-A8EE-664B-A8B0-280FCE228EA4}"/>
              </a:ext>
            </a:extLst>
          </p:cNvPr>
          <p:cNvSpPr txBox="1"/>
          <p:nvPr/>
        </p:nvSpPr>
        <p:spPr>
          <a:xfrm>
            <a:off x="996171" y="1576078"/>
            <a:ext cx="64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PCB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6271393-4838-2447-B40E-A07881A4E060}"/>
              </a:ext>
            </a:extLst>
          </p:cNvPr>
          <p:cNvSpPr/>
          <p:nvPr/>
        </p:nvSpPr>
        <p:spPr bwMode="auto">
          <a:xfrm>
            <a:off x="2647834" y="1187372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F47224-D8A8-CE42-9708-0286911B59E0}"/>
              </a:ext>
            </a:extLst>
          </p:cNvPr>
          <p:cNvSpPr/>
          <p:nvPr/>
        </p:nvSpPr>
        <p:spPr bwMode="auto">
          <a:xfrm>
            <a:off x="3153809" y="1272581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EEC1670-3DB2-BB46-8F83-C04E067818EE}"/>
              </a:ext>
            </a:extLst>
          </p:cNvPr>
          <p:cNvSpPr/>
          <p:nvPr/>
        </p:nvSpPr>
        <p:spPr bwMode="auto">
          <a:xfrm>
            <a:off x="3280666" y="1371530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6F84980-F25B-DA4A-82EB-E59CFA06C90D}"/>
              </a:ext>
            </a:extLst>
          </p:cNvPr>
          <p:cNvSpPr/>
          <p:nvPr/>
        </p:nvSpPr>
        <p:spPr bwMode="auto">
          <a:xfrm>
            <a:off x="2618719" y="2360942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62FFBE-0A23-134D-8B72-A693890E938B}"/>
              </a:ext>
            </a:extLst>
          </p:cNvPr>
          <p:cNvSpPr/>
          <p:nvPr/>
        </p:nvSpPr>
        <p:spPr bwMode="auto">
          <a:xfrm>
            <a:off x="2864245" y="2484661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699E335-78A7-C84F-B0F4-C341A617C5E6}"/>
              </a:ext>
            </a:extLst>
          </p:cNvPr>
          <p:cNvSpPr/>
          <p:nvPr/>
        </p:nvSpPr>
        <p:spPr bwMode="auto">
          <a:xfrm>
            <a:off x="3124285" y="2644840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0FFDFB-37DC-1746-8C63-8FA22EDCA279}"/>
              </a:ext>
            </a:extLst>
          </p:cNvPr>
          <p:cNvSpPr txBox="1"/>
          <p:nvPr/>
        </p:nvSpPr>
        <p:spPr>
          <a:xfrm>
            <a:off x="4278831" y="137602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F45DB6-5062-954C-8405-68A756F00692}"/>
              </a:ext>
            </a:extLst>
          </p:cNvPr>
          <p:cNvSpPr txBox="1"/>
          <p:nvPr/>
        </p:nvSpPr>
        <p:spPr>
          <a:xfrm>
            <a:off x="4278830" y="2766831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Writing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A6B8BD3-FFDB-0944-9427-FDEC2ACBF3F0}"/>
              </a:ext>
            </a:extLst>
          </p:cNvPr>
          <p:cNvSpPr/>
          <p:nvPr/>
        </p:nvSpPr>
        <p:spPr bwMode="auto">
          <a:xfrm>
            <a:off x="2596132" y="353935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F20D873-01BF-CF40-829C-8B2C81B3007E}"/>
              </a:ext>
            </a:extLst>
          </p:cNvPr>
          <p:cNvSpPr/>
          <p:nvPr/>
        </p:nvSpPr>
        <p:spPr bwMode="auto">
          <a:xfrm>
            <a:off x="3072592" y="353935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C8E942-6E1C-194E-A92A-C22E49AEC226}"/>
              </a:ext>
            </a:extLst>
          </p:cNvPr>
          <p:cNvSpPr/>
          <p:nvPr/>
        </p:nvSpPr>
        <p:spPr bwMode="auto">
          <a:xfrm>
            <a:off x="2596132" y="4325298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8476E-8504-394D-94BF-2E83C9CAC099}"/>
              </a:ext>
            </a:extLst>
          </p:cNvPr>
          <p:cNvSpPr txBox="1"/>
          <p:nvPr/>
        </p:nvSpPr>
        <p:spPr>
          <a:xfrm>
            <a:off x="1041502" y="5414237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latin typeface="Gill Sans Light"/>
              </a:rPr>
              <a:t>free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D571E05-3FB6-B049-AED7-703955EFDAE7}"/>
              </a:ext>
            </a:extLst>
          </p:cNvPr>
          <p:cNvCxnSpPr/>
          <p:nvPr/>
        </p:nvCxnSpPr>
        <p:spPr bwMode="auto">
          <a:xfrm flipV="1">
            <a:off x="1616350" y="2375242"/>
            <a:ext cx="979783" cy="1213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Arc 83">
            <a:extLst>
              <a:ext uri="{FF2B5EF4-FFF2-40B4-BE49-F238E27FC236}">
                <a16:creationId xmlns:a16="http://schemas.microsoft.com/office/drawing/2014/main" id="{347CDA2A-A58F-F64D-A09E-A9D90F3680A3}"/>
              </a:ext>
            </a:extLst>
          </p:cNvPr>
          <p:cNvSpPr/>
          <p:nvPr/>
        </p:nvSpPr>
        <p:spPr bwMode="auto">
          <a:xfrm rot="16200000">
            <a:off x="5236936" y="3928198"/>
            <a:ext cx="2437069" cy="1712518"/>
          </a:xfrm>
          <a:prstGeom prst="arc">
            <a:avLst>
              <a:gd name="adj1" fmla="val 16200000"/>
              <a:gd name="adj2" fmla="val 32681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C949AC3-5977-054E-BED1-A0396819F771}"/>
              </a:ext>
            </a:extLst>
          </p:cNvPr>
          <p:cNvSpPr/>
          <p:nvPr/>
        </p:nvSpPr>
        <p:spPr bwMode="auto">
          <a:xfrm>
            <a:off x="6279308" y="1892429"/>
            <a:ext cx="341068" cy="31737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4FA2B14-635D-1D4B-8169-DC0E301DD969}"/>
              </a:ext>
            </a:extLst>
          </p:cNvPr>
          <p:cNvSpPr/>
          <p:nvPr/>
        </p:nvSpPr>
        <p:spPr bwMode="auto">
          <a:xfrm>
            <a:off x="2578142" y="496188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1FA165B-8B38-8A42-BB87-8C352BA4BED7}"/>
              </a:ext>
            </a:extLst>
          </p:cNvPr>
          <p:cNvSpPr/>
          <p:nvPr/>
        </p:nvSpPr>
        <p:spPr bwMode="auto">
          <a:xfrm>
            <a:off x="3643733" y="3528028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2935577-E0BB-1745-BFF6-9E1C95829C8C}"/>
              </a:ext>
            </a:extLst>
          </p:cNvPr>
          <p:cNvCxnSpPr/>
          <p:nvPr/>
        </p:nvCxnSpPr>
        <p:spPr bwMode="auto">
          <a:xfrm>
            <a:off x="4278829" y="1045313"/>
            <a:ext cx="0" cy="344066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42551C8B-8D29-4645-B430-E18A1FDA57C9}"/>
              </a:ext>
            </a:extLst>
          </p:cNvPr>
          <p:cNvSpPr/>
          <p:nvPr/>
        </p:nvSpPr>
        <p:spPr bwMode="auto">
          <a:xfrm>
            <a:off x="6666157" y="1576079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5B5202B-1BDE-CF4E-8011-884F8FCE232E}"/>
              </a:ext>
            </a:extLst>
          </p:cNvPr>
          <p:cNvSpPr txBox="1"/>
          <p:nvPr/>
        </p:nvSpPr>
        <p:spPr>
          <a:xfrm>
            <a:off x="3457493" y="350867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&lt;name&gt;:</a:t>
            </a:r>
            <a:r>
              <a:rPr lang="en-US" b="0" dirty="0" err="1">
                <a:latin typeface="Gill Sans Light"/>
              </a:rPr>
              <a:t>inumber</a:t>
            </a:r>
            <a:endParaRPr lang="en-US" b="0" dirty="0">
              <a:latin typeface="Gill Sans Light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6F627F3-D0D1-FF4C-8417-A76BD00E17F9}"/>
              </a:ext>
            </a:extLst>
          </p:cNvPr>
          <p:cNvSpPr/>
          <p:nvPr/>
        </p:nvSpPr>
        <p:spPr bwMode="auto">
          <a:xfrm>
            <a:off x="6253860" y="4958981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9D5A853-200D-8844-A3C9-697842BB858A}"/>
              </a:ext>
            </a:extLst>
          </p:cNvPr>
          <p:cNvSpPr/>
          <p:nvPr/>
        </p:nvSpPr>
        <p:spPr bwMode="auto">
          <a:xfrm>
            <a:off x="3632553" y="2358437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EEC6E56-7360-7248-9D63-689F227F8936}"/>
              </a:ext>
            </a:extLst>
          </p:cNvPr>
          <p:cNvCxnSpPr>
            <a:cxnSpLocks/>
          </p:cNvCxnSpPr>
          <p:nvPr/>
        </p:nvCxnSpPr>
        <p:spPr bwMode="auto">
          <a:xfrm flipV="1">
            <a:off x="1624423" y="2411562"/>
            <a:ext cx="1995455" cy="31051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E4D464A-649A-7641-8C4B-549DFD8E032C}"/>
              </a:ext>
            </a:extLst>
          </p:cNvPr>
          <p:cNvSpPr txBox="1"/>
          <p:nvPr/>
        </p:nvSpPr>
        <p:spPr>
          <a:xfrm>
            <a:off x="2557474" y="541020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latin typeface="Gill Sans Light"/>
              </a:rPr>
              <a:t>dir</a:t>
            </a:r>
            <a:endParaRPr lang="en-US" sz="1100" b="0" dirty="0">
              <a:latin typeface="Gill Sans Light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6E4DEA0-4A3F-314B-8DFE-5D2B436CA2A1}"/>
              </a:ext>
            </a:extLst>
          </p:cNvPr>
          <p:cNvSpPr/>
          <p:nvPr/>
        </p:nvSpPr>
        <p:spPr bwMode="auto">
          <a:xfrm>
            <a:off x="8176914" y="1538830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293AFD5-AD6B-EE43-AE7B-14E09B49B271}"/>
              </a:ext>
            </a:extLst>
          </p:cNvPr>
          <p:cNvSpPr txBox="1"/>
          <p:nvPr/>
        </p:nvSpPr>
        <p:spPr>
          <a:xfrm>
            <a:off x="6189038" y="541020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latin typeface="Gill Sans Light"/>
              </a:rPr>
              <a:t>inode</a:t>
            </a:r>
            <a:endParaRPr lang="en-US" sz="1100" b="0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78253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Recall: User vs. System View of a File</a:t>
            </a:r>
            <a:endParaRPr lang="en-US" altLang="ko-KR" dirty="0"/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11125200" cy="5105400"/>
          </a:xfrm>
        </p:spPr>
        <p:txBody>
          <a:bodyPr/>
          <a:lstStyle/>
          <a:p>
            <a:r>
              <a:rPr lang="en-US" altLang="ko-KR" dirty="0"/>
              <a:t>User’s view: </a:t>
            </a:r>
          </a:p>
          <a:p>
            <a:pPr lvl="1"/>
            <a:r>
              <a:rPr lang="en-US" altLang="ko-KR" dirty="0"/>
              <a:t>Durable Data Structures</a:t>
            </a:r>
          </a:p>
          <a:p>
            <a:r>
              <a:rPr lang="en-US" altLang="ko-KR" dirty="0"/>
              <a:t>System’s view (system call interface):</a:t>
            </a:r>
          </a:p>
          <a:p>
            <a:pPr lvl="1"/>
            <a:r>
              <a:rPr lang="en-US" altLang="ko-KR" dirty="0"/>
              <a:t>Collection of Bytes (UNIX)</a:t>
            </a:r>
          </a:p>
          <a:p>
            <a:pPr lvl="1"/>
            <a:r>
              <a:rPr lang="en-US" altLang="ko-KR" dirty="0"/>
              <a:t>Doesn’t matter to system what kind of data structures you want to store on disk!</a:t>
            </a:r>
          </a:p>
          <a:p>
            <a:r>
              <a:rPr lang="en-US" altLang="ko-KR" dirty="0"/>
              <a:t>System’s view (inside OS):</a:t>
            </a:r>
          </a:p>
          <a:p>
            <a:pPr lvl="1"/>
            <a:r>
              <a:rPr lang="en-US" altLang="ko-KR" dirty="0"/>
              <a:t>Collection of blocks (a block is a logical transfer unit, while a sector is the physical transfer unit)</a:t>
            </a:r>
          </a:p>
          <a:p>
            <a:pPr lvl="1"/>
            <a:r>
              <a:rPr lang="en-US" altLang="ko-KR" dirty="0"/>
              <a:t>Block size </a:t>
            </a:r>
            <a:r>
              <a:rPr lang="en-US" altLang="ko-KR" dirty="0">
                <a:sym typeface="Symbol" panose="05050102010706020507" pitchFamily="18" charset="2"/>
              </a:rPr>
              <a:t> sector size; in UNIX, block size is 4KB</a:t>
            </a:r>
          </a:p>
        </p:txBody>
      </p:sp>
    </p:spTree>
    <p:extLst>
      <p:ext uri="{BB962C8B-B14F-4D97-AF65-F5344CB8AC3E}">
        <p14:creationId xmlns:p14="http://schemas.microsoft.com/office/powerpoint/2010/main" val="54956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1A890C-CF31-0848-A32F-D605DF752088}"/>
              </a:ext>
            </a:extLst>
          </p:cNvPr>
          <p:cNvSpPr/>
          <p:nvPr/>
        </p:nvSpPr>
        <p:spPr bwMode="auto">
          <a:xfrm>
            <a:off x="1134415" y="4958769"/>
            <a:ext cx="6584731" cy="42493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BD41BA7-4593-4145-928A-782E9FC492A2}"/>
              </a:ext>
            </a:extLst>
          </p:cNvPr>
          <p:cNvGrpSpPr/>
          <p:nvPr/>
        </p:nvGrpSpPr>
        <p:grpSpPr>
          <a:xfrm>
            <a:off x="1536483" y="2045201"/>
            <a:ext cx="564685" cy="1133359"/>
            <a:chOff x="676026" y="1971097"/>
            <a:chExt cx="564685" cy="113335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B826D0B-0CB6-5549-9FBC-CE90E0639655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7D2E234-45B3-D549-B68D-BC5B9EC346E7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F2BEA0-6B5F-DD47-9157-2A2070BB01D2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52B17B-77EF-A54A-83BE-9C0C2418CB85}"/>
              </a:ext>
            </a:extLst>
          </p:cNvPr>
          <p:cNvGrpSpPr/>
          <p:nvPr/>
        </p:nvGrpSpPr>
        <p:grpSpPr>
          <a:xfrm>
            <a:off x="1384083" y="1892801"/>
            <a:ext cx="564685" cy="1133359"/>
            <a:chOff x="676026" y="1971097"/>
            <a:chExt cx="564685" cy="113335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B0CA747-9E9E-E74B-8850-8733415EF22F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6CD724B-4483-4E40-8639-9FF76F0706D9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07AE50-E230-CC47-9103-68A1E247F2CC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7472E0-9E56-CA4A-A725-9932AA53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File System Buffer Cache: Eviction?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BACC-7B76-F341-828E-B4191B69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7893" y="937819"/>
            <a:ext cx="2883663" cy="3763381"/>
          </a:xfrm>
        </p:spPr>
        <p:txBody>
          <a:bodyPr/>
          <a:lstStyle/>
          <a:p>
            <a:r>
              <a:rPr lang="en-US" dirty="0">
                <a:latin typeface="Gill Sans Light"/>
              </a:rPr>
              <a:t>Blocks being written back to disc go through a transient 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3B1D8-918A-F044-8B2C-10CD4E815A05}"/>
              </a:ext>
            </a:extLst>
          </p:cNvPr>
          <p:cNvSpPr txBox="1"/>
          <p:nvPr/>
        </p:nvSpPr>
        <p:spPr>
          <a:xfrm>
            <a:off x="7028781" y="440838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Memory</a:t>
            </a:r>
          </a:p>
        </p:txBody>
      </p:sp>
      <p:pic>
        <p:nvPicPr>
          <p:cNvPr id="6" name="Picture 5" descr="Screen Shot 2014-10-22 at 5.27.38 PM.png">
            <a:extLst>
              <a:ext uri="{FF2B5EF4-FFF2-40B4-BE49-F238E27FC236}">
                <a16:creationId xmlns:a16="http://schemas.microsoft.com/office/drawing/2014/main" id="{0251C70E-E345-4241-8C3F-E63E5D27A39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59" y="766412"/>
            <a:ext cx="3371841" cy="34245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9B2D66-49F8-6F4B-AB57-35DA2204B4C3}"/>
              </a:ext>
            </a:extLst>
          </p:cNvPr>
          <p:cNvSpPr/>
          <p:nvPr/>
        </p:nvSpPr>
        <p:spPr bwMode="auto">
          <a:xfrm>
            <a:off x="1133648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DE4B9D-4F02-5243-82F7-B3E8C5C0DF3F}"/>
              </a:ext>
            </a:extLst>
          </p:cNvPr>
          <p:cNvSpPr/>
          <p:nvPr/>
        </p:nvSpPr>
        <p:spPr bwMode="auto">
          <a:xfrm>
            <a:off x="1486587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805566-8356-314E-9FB2-0B97E39401BF}"/>
              </a:ext>
            </a:extLst>
          </p:cNvPr>
          <p:cNvSpPr/>
          <p:nvPr/>
        </p:nvSpPr>
        <p:spPr bwMode="auto">
          <a:xfrm>
            <a:off x="1867587" y="4965994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DE85CB-68BD-EB4D-BABB-444C1305C48C}"/>
              </a:ext>
            </a:extLst>
          </p:cNvPr>
          <p:cNvSpPr/>
          <p:nvPr/>
        </p:nvSpPr>
        <p:spPr bwMode="auto">
          <a:xfrm>
            <a:off x="2220526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EA6F1-B04B-0C4F-A096-A4DA60CFB20F}"/>
              </a:ext>
            </a:extLst>
          </p:cNvPr>
          <p:cNvSpPr/>
          <p:nvPr/>
        </p:nvSpPr>
        <p:spPr bwMode="auto">
          <a:xfrm>
            <a:off x="2603084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BE16D1-6855-7042-B1DA-A68D42B812AC}"/>
              </a:ext>
            </a:extLst>
          </p:cNvPr>
          <p:cNvSpPr/>
          <p:nvPr/>
        </p:nvSpPr>
        <p:spPr bwMode="auto">
          <a:xfrm>
            <a:off x="2956023" y="4965994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DC196D-D0E0-4649-9418-78F487E19A62}"/>
              </a:ext>
            </a:extLst>
          </p:cNvPr>
          <p:cNvSpPr/>
          <p:nvPr/>
        </p:nvSpPr>
        <p:spPr bwMode="auto">
          <a:xfrm>
            <a:off x="3337023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40E2EA-2B5A-8043-953E-2E769675B324}"/>
              </a:ext>
            </a:extLst>
          </p:cNvPr>
          <p:cNvSpPr/>
          <p:nvPr/>
        </p:nvSpPr>
        <p:spPr bwMode="auto">
          <a:xfrm>
            <a:off x="3689962" y="4965994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4927FA-32F4-F846-8AC3-73D9A39701F3}"/>
              </a:ext>
            </a:extLst>
          </p:cNvPr>
          <p:cNvSpPr/>
          <p:nvPr/>
        </p:nvSpPr>
        <p:spPr bwMode="auto">
          <a:xfrm>
            <a:off x="4070962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EE1560-B4F9-7D4B-BCC5-E161CF868E83}"/>
              </a:ext>
            </a:extLst>
          </p:cNvPr>
          <p:cNvSpPr/>
          <p:nvPr/>
        </p:nvSpPr>
        <p:spPr bwMode="auto">
          <a:xfrm>
            <a:off x="4423901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CE47A6-777D-4A4C-92EB-540E6338170D}"/>
              </a:ext>
            </a:extLst>
          </p:cNvPr>
          <p:cNvSpPr/>
          <p:nvPr/>
        </p:nvSpPr>
        <p:spPr bwMode="auto">
          <a:xfrm>
            <a:off x="4804901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1F5CBD-2F7F-DF47-AF57-306ABE12FDC0}"/>
              </a:ext>
            </a:extLst>
          </p:cNvPr>
          <p:cNvSpPr/>
          <p:nvPr/>
        </p:nvSpPr>
        <p:spPr bwMode="auto">
          <a:xfrm>
            <a:off x="5157840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500DCD-6880-1143-B5F9-DF3A35C258E4}"/>
              </a:ext>
            </a:extLst>
          </p:cNvPr>
          <p:cNvSpPr/>
          <p:nvPr/>
        </p:nvSpPr>
        <p:spPr bwMode="auto">
          <a:xfrm>
            <a:off x="5540398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942D9D-3782-DD48-A807-EDF08FABE1AA}"/>
              </a:ext>
            </a:extLst>
          </p:cNvPr>
          <p:cNvSpPr/>
          <p:nvPr/>
        </p:nvSpPr>
        <p:spPr bwMode="auto">
          <a:xfrm>
            <a:off x="5907368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B48F5A-8FC6-4842-B62C-CF7C629A2496}"/>
              </a:ext>
            </a:extLst>
          </p:cNvPr>
          <p:cNvSpPr/>
          <p:nvPr/>
        </p:nvSpPr>
        <p:spPr bwMode="auto">
          <a:xfrm>
            <a:off x="6274337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3EF462-C1CD-BA49-9614-B98549D9C98C}"/>
              </a:ext>
            </a:extLst>
          </p:cNvPr>
          <p:cNvSpPr/>
          <p:nvPr/>
        </p:nvSpPr>
        <p:spPr bwMode="auto">
          <a:xfrm>
            <a:off x="6644350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AB473C-51C9-7C49-B893-E43CF3D00ECC}"/>
              </a:ext>
            </a:extLst>
          </p:cNvPr>
          <p:cNvSpPr/>
          <p:nvPr/>
        </p:nvSpPr>
        <p:spPr bwMode="auto">
          <a:xfrm>
            <a:off x="1131536" y="5474816"/>
            <a:ext cx="6584731" cy="152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47CE3F-5AEF-044E-8B59-98D237F3A1B7}"/>
              </a:ext>
            </a:extLst>
          </p:cNvPr>
          <p:cNvSpPr/>
          <p:nvPr/>
        </p:nvSpPr>
        <p:spPr bwMode="auto">
          <a:xfrm>
            <a:off x="1131535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AC4D7F-D4A4-E548-9DA7-913C6DE8EC90}"/>
              </a:ext>
            </a:extLst>
          </p:cNvPr>
          <p:cNvSpPr/>
          <p:nvPr/>
        </p:nvSpPr>
        <p:spPr bwMode="auto">
          <a:xfrm>
            <a:off x="1484474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DF585B-19EE-DA45-9F49-A167A47DCEF1}"/>
              </a:ext>
            </a:extLst>
          </p:cNvPr>
          <p:cNvSpPr/>
          <p:nvPr/>
        </p:nvSpPr>
        <p:spPr bwMode="auto">
          <a:xfrm>
            <a:off x="1865474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82C7D6-232E-EB4D-83B5-ECE4BC972439}"/>
              </a:ext>
            </a:extLst>
          </p:cNvPr>
          <p:cNvSpPr/>
          <p:nvPr/>
        </p:nvSpPr>
        <p:spPr bwMode="auto">
          <a:xfrm>
            <a:off x="2218413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F18D0C-DF6C-0441-8770-ABF8427C8857}"/>
              </a:ext>
            </a:extLst>
          </p:cNvPr>
          <p:cNvSpPr/>
          <p:nvPr/>
        </p:nvSpPr>
        <p:spPr bwMode="auto">
          <a:xfrm>
            <a:off x="2600971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E47CC-B907-494C-B3C9-B55DAD4819D7}"/>
              </a:ext>
            </a:extLst>
          </p:cNvPr>
          <p:cNvSpPr/>
          <p:nvPr/>
        </p:nvSpPr>
        <p:spPr bwMode="auto">
          <a:xfrm>
            <a:off x="2953910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B984D6-3B89-F447-8818-CBB7C9B3E9C4}"/>
              </a:ext>
            </a:extLst>
          </p:cNvPr>
          <p:cNvSpPr/>
          <p:nvPr/>
        </p:nvSpPr>
        <p:spPr bwMode="auto">
          <a:xfrm>
            <a:off x="3334910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871635-961F-C744-8060-6BF922B44E44}"/>
              </a:ext>
            </a:extLst>
          </p:cNvPr>
          <p:cNvSpPr/>
          <p:nvPr/>
        </p:nvSpPr>
        <p:spPr bwMode="auto">
          <a:xfrm>
            <a:off x="368784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601BBB-59BC-D244-99B2-4D18607FDF14}"/>
              </a:ext>
            </a:extLst>
          </p:cNvPr>
          <p:cNvSpPr/>
          <p:nvPr/>
        </p:nvSpPr>
        <p:spPr bwMode="auto">
          <a:xfrm>
            <a:off x="406884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0E61D9-9979-F64D-8309-1F836042E34C}"/>
              </a:ext>
            </a:extLst>
          </p:cNvPr>
          <p:cNvSpPr/>
          <p:nvPr/>
        </p:nvSpPr>
        <p:spPr bwMode="auto">
          <a:xfrm>
            <a:off x="480278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EC5CAE-BEDF-4943-AA32-EBE5BD46B3BC}"/>
              </a:ext>
            </a:extLst>
          </p:cNvPr>
          <p:cNvSpPr/>
          <p:nvPr/>
        </p:nvSpPr>
        <p:spPr bwMode="auto">
          <a:xfrm>
            <a:off x="5155727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B02E54-94DE-7C4E-836C-81AC4F08BFDC}"/>
              </a:ext>
            </a:extLst>
          </p:cNvPr>
          <p:cNvSpPr/>
          <p:nvPr/>
        </p:nvSpPr>
        <p:spPr bwMode="auto">
          <a:xfrm>
            <a:off x="5538285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0C9350-4928-6F4C-86F9-9B9C0FAD3629}"/>
              </a:ext>
            </a:extLst>
          </p:cNvPr>
          <p:cNvSpPr/>
          <p:nvPr/>
        </p:nvSpPr>
        <p:spPr bwMode="auto">
          <a:xfrm>
            <a:off x="5919285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7D1C29-77C4-1844-986B-3D76B407C41F}"/>
              </a:ext>
            </a:extLst>
          </p:cNvPr>
          <p:cNvSpPr/>
          <p:nvPr/>
        </p:nvSpPr>
        <p:spPr bwMode="auto">
          <a:xfrm>
            <a:off x="628836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F6106C-F4F8-EF4F-9B49-7BBF55DD6836}"/>
              </a:ext>
            </a:extLst>
          </p:cNvPr>
          <p:cNvSpPr/>
          <p:nvPr/>
        </p:nvSpPr>
        <p:spPr bwMode="auto">
          <a:xfrm>
            <a:off x="666936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B29ED9-B4FD-7446-8126-6EE30C00A732}"/>
              </a:ext>
            </a:extLst>
          </p:cNvPr>
          <p:cNvSpPr txBox="1"/>
          <p:nvPr/>
        </p:nvSpPr>
        <p:spPr>
          <a:xfrm>
            <a:off x="252575" y="495322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Blocks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C5296F-B041-8B4F-A7F8-6210EBC0879F}"/>
              </a:ext>
            </a:extLst>
          </p:cNvPr>
          <p:cNvSpPr txBox="1"/>
          <p:nvPr/>
        </p:nvSpPr>
        <p:spPr>
          <a:xfrm>
            <a:off x="252574" y="535629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State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680888-C47D-2047-9EB0-D92D71AE4F14}"/>
              </a:ext>
            </a:extLst>
          </p:cNvPr>
          <p:cNvSpPr txBox="1"/>
          <p:nvPr/>
        </p:nvSpPr>
        <p:spPr>
          <a:xfrm>
            <a:off x="8198677" y="685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Disk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3B5936-CAFF-6D4E-B940-519EE5EA8445}"/>
              </a:ext>
            </a:extLst>
          </p:cNvPr>
          <p:cNvSpPr txBox="1"/>
          <p:nvPr/>
        </p:nvSpPr>
        <p:spPr>
          <a:xfrm>
            <a:off x="2277335" y="80861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Data blocks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77495B-5CB1-A34E-A1CD-206F6EE2AB29}"/>
              </a:ext>
            </a:extLst>
          </p:cNvPr>
          <p:cNvSpPr txBox="1"/>
          <p:nvPr/>
        </p:nvSpPr>
        <p:spPr>
          <a:xfrm>
            <a:off x="2366633" y="3184541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Dir Data blocks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215DC5-E1B2-7940-8CE9-AA8C54FA8063}"/>
              </a:ext>
            </a:extLst>
          </p:cNvPr>
          <p:cNvSpPr txBox="1"/>
          <p:nvPr/>
        </p:nvSpPr>
        <p:spPr>
          <a:xfrm>
            <a:off x="2305320" y="19050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ill Sans Light"/>
              </a:rPr>
              <a:t>iNodes</a:t>
            </a:r>
            <a:endParaRPr lang="en-US" dirty="0">
              <a:latin typeface="Gill Sans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057B06-5E95-414F-AB58-73BF39DD9F24}"/>
              </a:ext>
            </a:extLst>
          </p:cNvPr>
          <p:cNvSpPr txBox="1"/>
          <p:nvPr/>
        </p:nvSpPr>
        <p:spPr>
          <a:xfrm>
            <a:off x="2351746" y="3998100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Free bitmap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2C4CBB8-A6A6-1E4B-92B7-8DD9EE4E687C}"/>
              </a:ext>
            </a:extLst>
          </p:cNvPr>
          <p:cNvGrpSpPr/>
          <p:nvPr/>
        </p:nvGrpSpPr>
        <p:grpSpPr>
          <a:xfrm>
            <a:off x="1233366" y="1971098"/>
            <a:ext cx="564685" cy="1133359"/>
            <a:chOff x="676026" y="1971097"/>
            <a:chExt cx="564685" cy="113335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31A92E4-1898-DB41-A559-F326D34B2716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DEC8F50-6EDC-594E-A85A-8AEEAA2FD3EA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9403E66-88E6-ED4B-AC6C-40A382804BD4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5536806-548C-3A4E-90C7-CC7449119C14}"/>
              </a:ext>
            </a:extLst>
          </p:cNvPr>
          <p:cNvSpPr txBox="1"/>
          <p:nvPr/>
        </p:nvSpPr>
        <p:spPr>
          <a:xfrm>
            <a:off x="612690" y="2282498"/>
            <a:ext cx="64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file desc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E1C94C-A8EE-664B-A8B0-280FCE228EA4}"/>
              </a:ext>
            </a:extLst>
          </p:cNvPr>
          <p:cNvSpPr txBox="1"/>
          <p:nvPr/>
        </p:nvSpPr>
        <p:spPr>
          <a:xfrm>
            <a:off x="1020145" y="1576078"/>
            <a:ext cx="64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PCB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6271393-4838-2447-B40E-A07881A4E060}"/>
              </a:ext>
            </a:extLst>
          </p:cNvPr>
          <p:cNvSpPr/>
          <p:nvPr/>
        </p:nvSpPr>
        <p:spPr bwMode="auto">
          <a:xfrm>
            <a:off x="2671808" y="1187372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F47224-D8A8-CE42-9708-0286911B59E0}"/>
              </a:ext>
            </a:extLst>
          </p:cNvPr>
          <p:cNvSpPr/>
          <p:nvPr/>
        </p:nvSpPr>
        <p:spPr bwMode="auto">
          <a:xfrm>
            <a:off x="3177783" y="1272581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EEC1670-3DB2-BB46-8F83-C04E067818EE}"/>
              </a:ext>
            </a:extLst>
          </p:cNvPr>
          <p:cNvSpPr/>
          <p:nvPr/>
        </p:nvSpPr>
        <p:spPr bwMode="auto">
          <a:xfrm>
            <a:off x="3304640" y="1371530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6F84980-F25B-DA4A-82EB-E59CFA06C90D}"/>
              </a:ext>
            </a:extLst>
          </p:cNvPr>
          <p:cNvSpPr/>
          <p:nvPr/>
        </p:nvSpPr>
        <p:spPr bwMode="auto">
          <a:xfrm>
            <a:off x="2642693" y="2360942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62FFBE-0A23-134D-8B72-A693890E938B}"/>
              </a:ext>
            </a:extLst>
          </p:cNvPr>
          <p:cNvSpPr/>
          <p:nvPr/>
        </p:nvSpPr>
        <p:spPr bwMode="auto">
          <a:xfrm>
            <a:off x="2888219" y="2484661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699E335-78A7-C84F-B0F4-C341A617C5E6}"/>
              </a:ext>
            </a:extLst>
          </p:cNvPr>
          <p:cNvSpPr/>
          <p:nvPr/>
        </p:nvSpPr>
        <p:spPr bwMode="auto">
          <a:xfrm>
            <a:off x="3148259" y="2644840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0FFDFB-37DC-1746-8C63-8FA22EDCA279}"/>
              </a:ext>
            </a:extLst>
          </p:cNvPr>
          <p:cNvSpPr txBox="1"/>
          <p:nvPr/>
        </p:nvSpPr>
        <p:spPr>
          <a:xfrm>
            <a:off x="4302805" y="137602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F45DB6-5062-954C-8405-68A756F00692}"/>
              </a:ext>
            </a:extLst>
          </p:cNvPr>
          <p:cNvSpPr txBox="1"/>
          <p:nvPr/>
        </p:nvSpPr>
        <p:spPr>
          <a:xfrm>
            <a:off x="4302804" y="2766831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Writing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A6B8BD3-FFDB-0944-9427-FDEC2ACBF3F0}"/>
              </a:ext>
            </a:extLst>
          </p:cNvPr>
          <p:cNvSpPr/>
          <p:nvPr/>
        </p:nvSpPr>
        <p:spPr bwMode="auto">
          <a:xfrm>
            <a:off x="2620106" y="353935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F20D873-01BF-CF40-829C-8B2C81B3007E}"/>
              </a:ext>
            </a:extLst>
          </p:cNvPr>
          <p:cNvSpPr/>
          <p:nvPr/>
        </p:nvSpPr>
        <p:spPr bwMode="auto">
          <a:xfrm>
            <a:off x="3096566" y="353935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C8E942-6E1C-194E-A92A-C22E49AEC226}"/>
              </a:ext>
            </a:extLst>
          </p:cNvPr>
          <p:cNvSpPr/>
          <p:nvPr/>
        </p:nvSpPr>
        <p:spPr bwMode="auto">
          <a:xfrm>
            <a:off x="2620106" y="4325298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8476E-8504-394D-94BF-2E83C9CAC099}"/>
              </a:ext>
            </a:extLst>
          </p:cNvPr>
          <p:cNvSpPr txBox="1"/>
          <p:nvPr/>
        </p:nvSpPr>
        <p:spPr>
          <a:xfrm>
            <a:off x="1065476" y="5414237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latin typeface="Gill Sans Light"/>
              </a:rPr>
              <a:t>free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D571E05-3FB6-B049-AED7-703955EFDAE7}"/>
              </a:ext>
            </a:extLst>
          </p:cNvPr>
          <p:cNvCxnSpPr/>
          <p:nvPr/>
        </p:nvCxnSpPr>
        <p:spPr bwMode="auto">
          <a:xfrm flipV="1">
            <a:off x="1640324" y="2375242"/>
            <a:ext cx="979783" cy="1213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Arc 83">
            <a:extLst>
              <a:ext uri="{FF2B5EF4-FFF2-40B4-BE49-F238E27FC236}">
                <a16:creationId xmlns:a16="http://schemas.microsoft.com/office/drawing/2014/main" id="{347CDA2A-A58F-F64D-A09E-A9D90F3680A3}"/>
              </a:ext>
            </a:extLst>
          </p:cNvPr>
          <p:cNvSpPr/>
          <p:nvPr/>
        </p:nvSpPr>
        <p:spPr bwMode="auto">
          <a:xfrm rot="16200000">
            <a:off x="5260910" y="3928198"/>
            <a:ext cx="2437069" cy="1712518"/>
          </a:xfrm>
          <a:prstGeom prst="arc">
            <a:avLst>
              <a:gd name="adj1" fmla="val 16200000"/>
              <a:gd name="adj2" fmla="val 32681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C949AC3-5977-054E-BED1-A0396819F771}"/>
              </a:ext>
            </a:extLst>
          </p:cNvPr>
          <p:cNvSpPr/>
          <p:nvPr/>
        </p:nvSpPr>
        <p:spPr bwMode="auto">
          <a:xfrm>
            <a:off x="6303282" y="1892429"/>
            <a:ext cx="341068" cy="31737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4FA2B14-635D-1D4B-8169-DC0E301DD969}"/>
              </a:ext>
            </a:extLst>
          </p:cNvPr>
          <p:cNvSpPr/>
          <p:nvPr/>
        </p:nvSpPr>
        <p:spPr bwMode="auto">
          <a:xfrm>
            <a:off x="2602116" y="496188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1FA165B-8B38-8A42-BB87-8C352BA4BED7}"/>
              </a:ext>
            </a:extLst>
          </p:cNvPr>
          <p:cNvSpPr/>
          <p:nvPr/>
        </p:nvSpPr>
        <p:spPr bwMode="auto">
          <a:xfrm>
            <a:off x="3667707" y="3528028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2935577-E0BB-1745-BFF6-9E1C95829C8C}"/>
              </a:ext>
            </a:extLst>
          </p:cNvPr>
          <p:cNvCxnSpPr/>
          <p:nvPr/>
        </p:nvCxnSpPr>
        <p:spPr bwMode="auto">
          <a:xfrm>
            <a:off x="4302803" y="1045313"/>
            <a:ext cx="0" cy="344066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42551C8B-8D29-4645-B430-E18A1FDA57C9}"/>
              </a:ext>
            </a:extLst>
          </p:cNvPr>
          <p:cNvSpPr/>
          <p:nvPr/>
        </p:nvSpPr>
        <p:spPr bwMode="auto">
          <a:xfrm>
            <a:off x="6690131" y="1576079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5B5202B-1BDE-CF4E-8011-884F8FCE232E}"/>
              </a:ext>
            </a:extLst>
          </p:cNvPr>
          <p:cNvSpPr txBox="1"/>
          <p:nvPr/>
        </p:nvSpPr>
        <p:spPr>
          <a:xfrm>
            <a:off x="3481467" y="350867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&lt;name&gt;:</a:t>
            </a:r>
            <a:r>
              <a:rPr lang="en-US" b="0" dirty="0" err="1">
                <a:latin typeface="Gill Sans Light"/>
              </a:rPr>
              <a:t>inumber</a:t>
            </a:r>
            <a:endParaRPr lang="en-US" b="0" dirty="0">
              <a:latin typeface="Gill Sans Light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6F627F3-D0D1-FF4C-8417-A76BD00E17F9}"/>
              </a:ext>
            </a:extLst>
          </p:cNvPr>
          <p:cNvSpPr/>
          <p:nvPr/>
        </p:nvSpPr>
        <p:spPr bwMode="auto">
          <a:xfrm>
            <a:off x="6277834" y="4958981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9D5A853-200D-8844-A3C9-697842BB858A}"/>
              </a:ext>
            </a:extLst>
          </p:cNvPr>
          <p:cNvSpPr/>
          <p:nvPr/>
        </p:nvSpPr>
        <p:spPr bwMode="auto">
          <a:xfrm>
            <a:off x="3656527" y="2358437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EEC6E56-7360-7248-9D63-689F227F8936}"/>
              </a:ext>
            </a:extLst>
          </p:cNvPr>
          <p:cNvCxnSpPr>
            <a:cxnSpLocks/>
          </p:cNvCxnSpPr>
          <p:nvPr/>
        </p:nvCxnSpPr>
        <p:spPr bwMode="auto">
          <a:xfrm flipV="1">
            <a:off x="1648397" y="2411562"/>
            <a:ext cx="1995455" cy="31051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E4D464A-649A-7641-8C4B-549DFD8E032C}"/>
              </a:ext>
            </a:extLst>
          </p:cNvPr>
          <p:cNvSpPr txBox="1"/>
          <p:nvPr/>
        </p:nvSpPr>
        <p:spPr>
          <a:xfrm>
            <a:off x="2581448" y="541020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latin typeface="Gill Sans Light"/>
              </a:rPr>
              <a:t>dir</a:t>
            </a:r>
            <a:endParaRPr lang="en-US" sz="1100" b="0" dirty="0">
              <a:latin typeface="Gill Sans Light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6E4DEA0-4A3F-314B-8DFE-5D2B436CA2A1}"/>
              </a:ext>
            </a:extLst>
          </p:cNvPr>
          <p:cNvSpPr/>
          <p:nvPr/>
        </p:nvSpPr>
        <p:spPr bwMode="auto">
          <a:xfrm>
            <a:off x="8200888" y="1538830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E4D464A-649A-7641-8C4B-549DFD8E032C}"/>
              </a:ext>
            </a:extLst>
          </p:cNvPr>
          <p:cNvSpPr txBox="1"/>
          <p:nvPr/>
        </p:nvSpPr>
        <p:spPr>
          <a:xfrm>
            <a:off x="4381195" y="5410158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latin typeface="Gill Sans Light"/>
              </a:rPr>
              <a:t>dirty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293AFD5-AD6B-EE43-AE7B-14E09B49B271}"/>
              </a:ext>
            </a:extLst>
          </p:cNvPr>
          <p:cNvSpPr txBox="1"/>
          <p:nvPr/>
        </p:nvSpPr>
        <p:spPr>
          <a:xfrm>
            <a:off x="6213012" y="541020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latin typeface="Gill Sans Light"/>
              </a:rPr>
              <a:t>inode</a:t>
            </a:r>
            <a:endParaRPr lang="en-US" sz="1100" b="0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2469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9656-3F19-9C4E-B0B0-ED234757F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533400"/>
          </a:xfrm>
        </p:spPr>
        <p:txBody>
          <a:bodyPr/>
          <a:lstStyle/>
          <a:p>
            <a:r>
              <a:rPr lang="en-US" dirty="0"/>
              <a:t>Buffer Cache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612C7-2811-8F43-A10D-208294E1F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363200" cy="5105400"/>
          </a:xfrm>
        </p:spPr>
        <p:txBody>
          <a:bodyPr/>
          <a:lstStyle/>
          <a:p>
            <a:r>
              <a:rPr lang="en-US" dirty="0"/>
              <a:t>Implemented entirely in OS software</a:t>
            </a:r>
          </a:p>
          <a:p>
            <a:pPr lvl="1"/>
            <a:r>
              <a:rPr lang="en-US" dirty="0"/>
              <a:t>Unlike memory caches and TLB</a:t>
            </a:r>
          </a:p>
          <a:p>
            <a:r>
              <a:rPr lang="en-US" dirty="0"/>
              <a:t>Blocks go through transitional states between free and in-use</a:t>
            </a:r>
          </a:p>
          <a:p>
            <a:pPr lvl="1"/>
            <a:r>
              <a:rPr lang="en-US" dirty="0"/>
              <a:t>Being read from disk, being written to disk</a:t>
            </a:r>
          </a:p>
          <a:p>
            <a:pPr lvl="1"/>
            <a:r>
              <a:rPr lang="en-US" dirty="0"/>
              <a:t>Other processes can run, etc.</a:t>
            </a:r>
          </a:p>
          <a:p>
            <a:r>
              <a:rPr lang="en-US" dirty="0"/>
              <a:t>Blocks are used for a variety of purposes</a:t>
            </a:r>
          </a:p>
          <a:p>
            <a:pPr lvl="1"/>
            <a:r>
              <a:rPr lang="en-US" dirty="0" err="1"/>
              <a:t>inodes</a:t>
            </a:r>
            <a:r>
              <a:rPr lang="en-US" dirty="0"/>
              <a:t>, data for </a:t>
            </a:r>
            <a:r>
              <a:rPr lang="en-US" dirty="0" err="1"/>
              <a:t>dirs</a:t>
            </a:r>
            <a:r>
              <a:rPr lang="en-US" dirty="0"/>
              <a:t> and files, </a:t>
            </a:r>
            <a:r>
              <a:rPr lang="en-US" dirty="0" err="1"/>
              <a:t>freemap</a:t>
            </a:r>
            <a:endParaRPr lang="en-US" dirty="0"/>
          </a:p>
          <a:p>
            <a:pPr lvl="1"/>
            <a:r>
              <a:rPr lang="en-US" dirty="0"/>
              <a:t>OS maintains pointers into them</a:t>
            </a:r>
          </a:p>
          <a:p>
            <a:r>
              <a:rPr lang="en-US" dirty="0"/>
              <a:t>Termination – e.g., process exit – open, read, write</a:t>
            </a:r>
          </a:p>
          <a:p>
            <a:r>
              <a:rPr lang="en-US" dirty="0"/>
              <a:t>Replacement – what to do when it fills up?</a:t>
            </a:r>
          </a:p>
        </p:txBody>
      </p:sp>
    </p:spTree>
    <p:extLst>
      <p:ext uri="{BB962C8B-B14F-4D97-AF65-F5344CB8AC3E}">
        <p14:creationId xmlns:p14="http://schemas.microsoft.com/office/powerpoint/2010/main" val="10746789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File System Caching</a:t>
            </a:r>
          </a:p>
        </p:txBody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762000"/>
            <a:ext cx="10287000" cy="5105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Replacement policy?  LRU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afford overhead full LRU implementation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Advantages: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Works very well for name translation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Works well in general as long as memory is big enough to accommodate a host’s working set of files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Disadvantages: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Fails when some application scans through file system, thereby flushing the cache with data used only once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Example: 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34" charset="-127"/>
              </a:rPr>
              <a:t>find . –exec </a:t>
            </a:r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34" charset="-127"/>
              </a:rPr>
              <a:t>grep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34" charset="-127"/>
              </a:rPr>
              <a:t> foo {} \;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Other Replacement Policies?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Some systems allow applications to request other policies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Example, ‘Use Once’: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File system can discard blocks as soon as they are used</a:t>
            </a:r>
          </a:p>
        </p:txBody>
      </p:sp>
    </p:spTree>
    <p:extLst>
      <p:ext uri="{BB962C8B-B14F-4D97-AF65-F5344CB8AC3E}">
        <p14:creationId xmlns:p14="http://schemas.microsoft.com/office/powerpoint/2010/main" val="23894094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4195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File System Caching (con’t)</a:t>
            </a:r>
            <a:endParaRPr lang="en-US" altLang="ko-KR" dirty="0"/>
          </a:p>
        </p:txBody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10896600" cy="5715000"/>
          </a:xfrm>
        </p:spPr>
        <p:txBody>
          <a:bodyPr>
            <a:normAutofit/>
          </a:bodyPr>
          <a:lstStyle/>
          <a:p>
            <a:r>
              <a:rPr lang="en-US" altLang="ko-KR" dirty="0"/>
              <a:t>Cache Size: How much memory should the OS allocate to the buffer cache vs virtual memory?</a:t>
            </a:r>
          </a:p>
          <a:p>
            <a:pPr lvl="1"/>
            <a:r>
              <a:rPr lang="en-US" altLang="ko-KR" dirty="0"/>
              <a:t>Too much memory to the file system cache </a:t>
            </a:r>
            <a:r>
              <a:rPr lang="en-US" altLang="ko-KR" dirty="0">
                <a:sym typeface="Symbol" panose="05050102010706020507" pitchFamily="18" charset="2"/>
              </a:rPr>
              <a:t> </a:t>
            </a:r>
            <a:r>
              <a:rPr lang="en-US" altLang="ko-KR" dirty="0"/>
              <a:t>won’t be able to run many applications</a:t>
            </a:r>
          </a:p>
          <a:p>
            <a:pPr lvl="1"/>
            <a:r>
              <a:rPr lang="en-US" altLang="ko-KR" dirty="0"/>
              <a:t>Too little memory to file system cache </a:t>
            </a:r>
            <a:r>
              <a:rPr lang="en-US" altLang="ko-KR" dirty="0">
                <a:sym typeface="Symbol" panose="05050102010706020507" pitchFamily="18" charset="2"/>
              </a:rPr>
              <a:t></a:t>
            </a:r>
            <a:r>
              <a:rPr lang="en-US" altLang="ko-KR" dirty="0"/>
              <a:t> many applications may run slowly (disk caching not effective)</a:t>
            </a:r>
          </a:p>
          <a:p>
            <a:pPr lvl="1"/>
            <a:r>
              <a:rPr lang="en-US" altLang="ko-KR" dirty="0"/>
              <a:t>Solution: adjust boundary dynamically so that the disk access rates for paging and file access are balanced</a:t>
            </a:r>
          </a:p>
        </p:txBody>
      </p:sp>
    </p:spTree>
    <p:extLst>
      <p:ext uri="{BB962C8B-B14F-4D97-AF65-F5344CB8AC3E}">
        <p14:creationId xmlns:p14="http://schemas.microsoft.com/office/powerpoint/2010/main" val="41458285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219" grpId="0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System Prefetching</a:t>
            </a:r>
          </a:p>
        </p:txBody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10896600" cy="57150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Read Ahead Prefetching: </a:t>
            </a:r>
            <a:r>
              <a:rPr lang="en-US" altLang="ko-KR" dirty="0"/>
              <a:t>fetch sequential blocks early</a:t>
            </a:r>
          </a:p>
          <a:p>
            <a:pPr lvl="1"/>
            <a:r>
              <a:rPr lang="en-US" altLang="ko-KR" dirty="0"/>
              <a:t>Key Idea: exploit fact that most common file access is sequential by prefetching subsequent disk blocks ahead of current read request</a:t>
            </a:r>
          </a:p>
          <a:p>
            <a:pPr lvl="1"/>
            <a:r>
              <a:rPr lang="en-US" altLang="ko-KR" dirty="0"/>
              <a:t>Elevator algorithm can efficiently interleave </a:t>
            </a:r>
            <a:r>
              <a:rPr lang="en-US" altLang="ko-KR" dirty="0" err="1"/>
              <a:t>prefetches</a:t>
            </a:r>
            <a:r>
              <a:rPr lang="en-US" altLang="ko-KR" dirty="0"/>
              <a:t> from concurrent applications</a:t>
            </a:r>
          </a:p>
          <a:p>
            <a:r>
              <a:rPr lang="en-US" altLang="ko-KR" dirty="0"/>
              <a:t>How much to </a:t>
            </a:r>
            <a:r>
              <a:rPr lang="en-US" altLang="ko-KR" dirty="0" err="1"/>
              <a:t>prefetch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Too much prefetching imposes delays on requests by other applications</a:t>
            </a:r>
          </a:p>
          <a:p>
            <a:pPr lvl="1"/>
            <a:r>
              <a:rPr lang="en-US" altLang="ko-KR" dirty="0"/>
              <a:t>Too little prefetching causes many seeks (and rotational delays) among concurrent file requests</a:t>
            </a:r>
          </a:p>
        </p:txBody>
      </p:sp>
    </p:spTree>
    <p:extLst>
      <p:ext uri="{BB962C8B-B14F-4D97-AF65-F5344CB8AC3E}">
        <p14:creationId xmlns:p14="http://schemas.microsoft.com/office/powerpoint/2010/main" val="28722267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219" grpId="0" build="p" bldLvl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9C1FF-51C7-4CAF-9358-E28B687AA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Delayed Writes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2160F-3DE1-4AAA-876B-F0CDD18F4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0"/>
            <a:ext cx="11125200" cy="5715000"/>
          </a:xfrm>
        </p:spPr>
        <p:txBody>
          <a:bodyPr>
            <a:normAutofit/>
          </a:bodyPr>
          <a:lstStyle/>
          <a:p>
            <a:r>
              <a:rPr lang="en-US" dirty="0"/>
              <a:t>Buffer cache is a writeback cache (writes are termed “</a:t>
            </a:r>
            <a:r>
              <a:rPr lang="en-US" dirty="0">
                <a:solidFill>
                  <a:srgbClr val="FF0000"/>
                </a:solidFill>
              </a:rPr>
              <a:t>Delayed Writes</a:t>
            </a:r>
            <a:r>
              <a:rPr lang="en-US" dirty="0"/>
              <a:t>”)</a:t>
            </a:r>
          </a:p>
          <a:p>
            <a:pPr lvl="1"/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write()</a:t>
            </a:r>
            <a:r>
              <a:rPr lang="en-US" dirty="0"/>
              <a:t> copies data from user space to kernel buffer cache</a:t>
            </a:r>
          </a:p>
          <a:p>
            <a:pPr lvl="1"/>
            <a:r>
              <a:rPr lang="en-US" dirty="0"/>
              <a:t>Quick return to user space</a:t>
            </a:r>
          </a:p>
          <a:p>
            <a:pPr lvl="1"/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read()</a:t>
            </a:r>
            <a:r>
              <a:rPr lang="en-US" dirty="0"/>
              <a:t> is fulfilled by the cache, so </a:t>
            </a:r>
            <a:r>
              <a:rPr lang="en-US" dirty="0">
                <a:latin typeface="Consolas" panose="020B0609020204030204" pitchFamily="49" charset="0"/>
              </a:rPr>
              <a:t>read</a:t>
            </a:r>
            <a:r>
              <a:rPr lang="en-US" dirty="0"/>
              <a:t>s see the results of </a:t>
            </a:r>
            <a:r>
              <a:rPr lang="en-US" dirty="0">
                <a:latin typeface="Consolas" panose="020B0609020204030204" pitchFamily="49" charset="0"/>
              </a:rPr>
              <a:t>write</a:t>
            </a:r>
            <a:r>
              <a:rPr lang="en-US" dirty="0"/>
              <a:t>s</a:t>
            </a:r>
          </a:p>
          <a:p>
            <a:pPr lvl="1"/>
            <a:r>
              <a:rPr lang="en-US" dirty="0"/>
              <a:t>Even if the data has not reached disk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When does data from a </a:t>
            </a:r>
            <a:r>
              <a:rPr lang="en-US" dirty="0">
                <a:latin typeface="Consolas" panose="020B0609020204030204" pitchFamily="49" charset="0"/>
              </a:rPr>
              <a:t>write</a:t>
            </a:r>
            <a:r>
              <a:rPr lang="en-US" dirty="0"/>
              <a:t> </a:t>
            </a:r>
            <a:r>
              <a:rPr lang="en-US" dirty="0" err="1"/>
              <a:t>syscall</a:t>
            </a:r>
            <a:r>
              <a:rPr lang="en-US" dirty="0"/>
              <a:t> finally reach disk?</a:t>
            </a:r>
          </a:p>
          <a:p>
            <a:pPr lvl="1"/>
            <a:r>
              <a:rPr lang="en-US" dirty="0"/>
              <a:t>When the buffer cache is full (e.g., we need to evict something)</a:t>
            </a:r>
          </a:p>
          <a:p>
            <a:pPr lvl="1"/>
            <a:r>
              <a:rPr lang="en-US" dirty="0"/>
              <a:t>When the buffer cache is flushed periodically (in case we crash)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5235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BF96-8F73-D047-A981-8990DB79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Delayed Writes (Advantages)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5BCF2-EB57-7A40-AB77-50FE3A409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11201399" cy="4862046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Performance advantage: return to user quickly without writing to disk!</a:t>
            </a:r>
          </a:p>
          <a:p>
            <a:endParaRPr lang="en-US" altLang="ko-KR" dirty="0">
              <a:ea typeface="굴림" panose="020B0600000101010101" pitchFamily="34" charset="-127"/>
            </a:endParaRPr>
          </a:p>
          <a:p>
            <a:r>
              <a:rPr lang="en-US" altLang="ko-KR" dirty="0">
                <a:ea typeface="굴림" panose="020B0600000101010101" pitchFamily="34" charset="-127"/>
              </a:rPr>
              <a:t>Disk scheduler can efficiently order lots of requests</a:t>
            </a:r>
          </a:p>
          <a:p>
            <a:pPr lvl="1"/>
            <a:r>
              <a:rPr lang="en-US" dirty="0"/>
              <a:t>Elevator Algorithm can rearrange writes to avoid random seeks</a:t>
            </a:r>
          </a:p>
          <a:p>
            <a:r>
              <a:rPr lang="en-US" dirty="0"/>
              <a:t>Delay block allocation: </a:t>
            </a:r>
          </a:p>
          <a:p>
            <a:pPr lvl="1"/>
            <a:r>
              <a:rPr lang="en-US" dirty="0"/>
              <a:t>May be able to allocate multiple blocks at same time for file, keep them contiguous</a:t>
            </a:r>
          </a:p>
          <a:p>
            <a:r>
              <a:rPr lang="en-US" dirty="0"/>
              <a:t>Some files never actually make it all the way to disk</a:t>
            </a:r>
          </a:p>
          <a:p>
            <a:pPr lvl="1"/>
            <a:r>
              <a:rPr lang="en-US" dirty="0"/>
              <a:t>Many short-lived files!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8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D14B-97FE-4DEC-8045-6FC34705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Caching vs. Demand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8BFA0-C841-43AF-8267-AEB0227D5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10845800" cy="5181600"/>
          </a:xfrm>
        </p:spPr>
        <p:txBody>
          <a:bodyPr/>
          <a:lstStyle/>
          <a:p>
            <a:r>
              <a:rPr lang="en-US" dirty="0"/>
              <a:t>Replacement Policy?</a:t>
            </a:r>
          </a:p>
          <a:p>
            <a:pPr lvl="1"/>
            <a:r>
              <a:rPr lang="en-US" dirty="0"/>
              <a:t>Demand Paging: LRU is infeasible; use approximation (like NRU/Clock)</a:t>
            </a:r>
          </a:p>
          <a:p>
            <a:pPr lvl="1"/>
            <a:r>
              <a:rPr lang="en-US" dirty="0"/>
              <a:t>Buffer Cache: LRU is OK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Eviction Policy?</a:t>
            </a:r>
          </a:p>
          <a:p>
            <a:pPr lvl="1"/>
            <a:r>
              <a:rPr lang="en-US" dirty="0"/>
              <a:t>Demand Paging: evict not-recently-used pages when memory is close to full</a:t>
            </a:r>
          </a:p>
          <a:p>
            <a:pPr lvl="1"/>
            <a:r>
              <a:rPr lang="en-US" dirty="0"/>
              <a:t>Buffer Cache: write back dirty blocks periodically, even if used recently</a:t>
            </a:r>
          </a:p>
          <a:p>
            <a:pPr lvl="2"/>
            <a:r>
              <a:rPr lang="en-US" dirty="0"/>
              <a:t>Why? To minimize data loss in case of a crash</a:t>
            </a:r>
          </a:p>
        </p:txBody>
      </p:sp>
    </p:spTree>
    <p:extLst>
      <p:ext uri="{BB962C8B-B14F-4D97-AF65-F5344CB8AC3E}">
        <p14:creationId xmlns:p14="http://schemas.microsoft.com/office/powerpoint/2010/main" val="33823083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D14B-97FE-4DEC-8045-6FC34705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Persistent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8BFA0-C841-43AF-8267-AEB0227D5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0"/>
            <a:ext cx="10769600" cy="5181600"/>
          </a:xfrm>
        </p:spPr>
        <p:txBody>
          <a:bodyPr/>
          <a:lstStyle/>
          <a:p>
            <a:r>
              <a:rPr lang="en-US" dirty="0"/>
              <a:t>Buffer Cache: write back dirty blocks periodically, even if used recently</a:t>
            </a:r>
          </a:p>
          <a:p>
            <a:pPr lvl="1"/>
            <a:r>
              <a:rPr lang="en-US" dirty="0"/>
              <a:t>Why? To minimize data loss in case of a crash</a:t>
            </a:r>
          </a:p>
          <a:p>
            <a:pPr lvl="1"/>
            <a:r>
              <a:rPr lang="en-US" dirty="0"/>
              <a:t>Linux does periodic flush every 30 seconds</a:t>
            </a:r>
          </a:p>
          <a:p>
            <a:r>
              <a:rPr lang="en-US" dirty="0">
                <a:solidFill>
                  <a:srgbClr val="FF0000"/>
                </a:solidFill>
              </a:rPr>
              <a:t>Not foolproof! Can still crash with dirty blocks in the cache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What if the dirty block was for a directory?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Lose pointer to file’s </a:t>
            </a:r>
            <a:r>
              <a:rPr lang="en-US" dirty="0" err="1">
                <a:solidFill>
                  <a:srgbClr val="FF0000"/>
                </a:solidFill>
              </a:rPr>
              <a:t>inode</a:t>
            </a:r>
            <a:r>
              <a:rPr lang="en-US" dirty="0">
                <a:solidFill>
                  <a:srgbClr val="FF0000"/>
                </a:solidFill>
              </a:rPr>
              <a:t> (leak space)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File system now in inconsistent state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60E30C-33C3-44FE-B5C6-CDCDDCA7C70C}"/>
              </a:ext>
            </a:extLst>
          </p:cNvPr>
          <p:cNvSpPr/>
          <p:nvPr/>
        </p:nvSpPr>
        <p:spPr>
          <a:xfrm>
            <a:off x="0" y="4343400"/>
            <a:ext cx="978973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857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Gill Sans Light"/>
              </a:rPr>
              <a:t>Takeaway: File systems need</a:t>
            </a:r>
          </a:p>
          <a:p>
            <a:pPr algn="ctr"/>
            <a:r>
              <a:rPr lang="en-US" sz="5400" b="1" cap="none" spc="0" dirty="0">
                <a:ln w="2857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Gill Sans Light"/>
              </a:rPr>
              <a:t>recovery mechanisms</a:t>
            </a:r>
          </a:p>
        </p:txBody>
      </p:sp>
    </p:spTree>
    <p:extLst>
      <p:ext uri="{BB962C8B-B14F-4D97-AF65-F5344CB8AC3E}">
        <p14:creationId xmlns:p14="http://schemas.microsoft.com/office/powerpoint/2010/main" val="22382399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Summary (1/2)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838200"/>
            <a:ext cx="10515600" cy="5334000"/>
          </a:xfrm>
        </p:spPr>
        <p:txBody>
          <a:bodyPr>
            <a:normAutofit/>
          </a:bodyPr>
          <a:lstStyle/>
          <a:p>
            <a:r>
              <a:rPr lang="en-US" dirty="0"/>
              <a:t>File System:</a:t>
            </a:r>
          </a:p>
          <a:p>
            <a:pPr lvl="1"/>
            <a:r>
              <a:rPr lang="en-US" dirty="0"/>
              <a:t>Transforms blocks into Files and Directories</a:t>
            </a:r>
          </a:p>
          <a:p>
            <a:pPr lvl="1"/>
            <a:r>
              <a:rPr lang="en-US" dirty="0"/>
              <a:t>Optimize for size, access and usage patterns</a:t>
            </a:r>
          </a:p>
          <a:p>
            <a:pPr lvl="1"/>
            <a:r>
              <a:rPr lang="en-US" dirty="0"/>
              <a:t>Maximize sequential access, allow efficient random access</a:t>
            </a:r>
          </a:p>
          <a:p>
            <a:pPr lvl="1"/>
            <a:r>
              <a:rPr lang="en-US" dirty="0"/>
              <a:t>Projects the OS protection and security regime (UGO vs ACL)</a:t>
            </a:r>
          </a:p>
          <a:p>
            <a:r>
              <a:rPr lang="en-US" dirty="0"/>
              <a:t>File defined by header, called “</a:t>
            </a:r>
            <a:r>
              <a:rPr lang="en-US" altLang="ja-JP" dirty="0" err="1"/>
              <a:t>inode</a:t>
            </a:r>
            <a:r>
              <a:rPr lang="en-US" dirty="0"/>
              <a:t>”</a:t>
            </a:r>
          </a:p>
          <a:p>
            <a:r>
              <a:rPr lang="en-US" dirty="0"/>
              <a:t>Naming: translating from user-visible names to actual sys resources</a:t>
            </a:r>
          </a:p>
          <a:p>
            <a:pPr lvl="1"/>
            <a:r>
              <a:rPr lang="en-US" dirty="0"/>
              <a:t>Directories used for naming for local file systems</a:t>
            </a:r>
          </a:p>
          <a:p>
            <a:pPr lvl="1"/>
            <a:r>
              <a:rPr lang="en-US" dirty="0"/>
              <a:t>Linked or tree structure stored in files</a:t>
            </a:r>
          </a:p>
          <a:p>
            <a:r>
              <a:rPr lang="en-US" dirty="0"/>
              <a:t>Look at actual file access patterns</a:t>
            </a:r>
          </a:p>
          <a:p>
            <a:pPr lvl="1"/>
            <a:r>
              <a:rPr lang="en-US" dirty="0"/>
              <a:t>Many small files, but large files take up all the space!</a:t>
            </a:r>
          </a:p>
        </p:txBody>
      </p:sp>
    </p:spTree>
    <p:extLst>
      <p:ext uri="{BB962C8B-B14F-4D97-AF65-F5344CB8AC3E}">
        <p14:creationId xmlns:p14="http://schemas.microsoft.com/office/powerpoint/2010/main" val="117920341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C5E1-79AE-4B58-A3C3-4B77D2B11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Recall: Components of a File System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588F370-5C19-4E26-9CF5-2BEDC8243EC5}"/>
              </a:ext>
            </a:extLst>
          </p:cNvPr>
          <p:cNvSpPr txBox="1"/>
          <p:nvPr/>
        </p:nvSpPr>
        <p:spPr>
          <a:xfrm>
            <a:off x="609600" y="990600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r>
              <a:rPr lang="en-US" sz="2400" b="0" dirty="0">
                <a:latin typeface="Gill Sans Light"/>
                <a:ea typeface="Gill Sans" charset="0"/>
                <a:cs typeface="Gill Sans" charset="0"/>
              </a:rPr>
              <a:t>File path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5FCD52-99AD-4CBE-A828-D9B9319362AE}"/>
              </a:ext>
            </a:extLst>
          </p:cNvPr>
          <p:cNvGrpSpPr/>
          <p:nvPr/>
        </p:nvGrpSpPr>
        <p:grpSpPr>
          <a:xfrm>
            <a:off x="1239900" y="1452264"/>
            <a:ext cx="1829971" cy="2773858"/>
            <a:chOff x="760008" y="1941701"/>
            <a:chExt cx="1829971" cy="2773858"/>
          </a:xfrm>
        </p:grpSpPr>
        <p:sp>
          <p:nvSpPr>
            <p:cNvPr id="29" name="Rounded Rectangle 7">
              <a:extLst>
                <a:ext uri="{FF2B5EF4-FFF2-40B4-BE49-F238E27FC236}">
                  <a16:creationId xmlns:a16="http://schemas.microsoft.com/office/drawing/2014/main" id="{C213A18C-81F9-4690-A113-5787751C18E0}"/>
                </a:ext>
              </a:extLst>
            </p:cNvPr>
            <p:cNvSpPr/>
            <p:nvPr/>
          </p:nvSpPr>
          <p:spPr>
            <a:xfrm>
              <a:off x="1386838" y="1941701"/>
              <a:ext cx="1172460" cy="277385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0" dirty="0">
                <a:latin typeface="Gill Sans Light"/>
                <a:ea typeface="Gill Sans" charset="0"/>
                <a:cs typeface="Gill Sans" charset="0"/>
              </a:endParaRPr>
            </a:p>
            <a:p>
              <a:pPr algn="ctr"/>
              <a:endParaRPr lang="en-US" sz="2000" b="0" dirty="0">
                <a:latin typeface="Gill Sans Light"/>
                <a:ea typeface="Gill Sans" charset="0"/>
                <a:cs typeface="Gill Sans" charset="0"/>
              </a:endParaRPr>
            </a:p>
            <a:p>
              <a:pPr algn="ctr"/>
              <a:endParaRPr lang="en-US" sz="2000" b="0" dirty="0">
                <a:latin typeface="Gill Sans Light"/>
                <a:ea typeface="Gill Sans" charset="0"/>
                <a:cs typeface="Gill Sans" charset="0"/>
              </a:endParaRPr>
            </a:p>
            <a:p>
              <a:pPr algn="ctr"/>
              <a:endParaRPr lang="en-US" sz="2000" b="0" dirty="0">
                <a:latin typeface="Gill Sans Light"/>
                <a:ea typeface="Gill Sans" charset="0"/>
                <a:cs typeface="Gill Sans" charset="0"/>
              </a:endParaRPr>
            </a:p>
            <a:p>
              <a:pPr algn="ctr"/>
              <a:endParaRPr lang="en-US" sz="2000" b="0" dirty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30" name="TextBox 6">
              <a:extLst>
                <a:ext uri="{FF2B5EF4-FFF2-40B4-BE49-F238E27FC236}">
                  <a16:creationId xmlns:a16="http://schemas.microsoft.com/office/drawing/2014/main" id="{04A80A18-EB0E-4EB1-8B0B-C51D32A9C198}"/>
                </a:ext>
              </a:extLst>
            </p:cNvPr>
            <p:cNvSpPr txBox="1"/>
            <p:nvPr/>
          </p:nvSpPr>
          <p:spPr>
            <a:xfrm>
              <a:off x="1366566" y="2233686"/>
              <a:ext cx="122341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0" dirty="0">
                  <a:solidFill>
                    <a:schemeClr val="bg1"/>
                  </a:solidFill>
                  <a:latin typeface="Gill Sans Light"/>
                  <a:ea typeface="Gill Sans" charset="0"/>
                  <a:cs typeface="Gill Sans" charset="0"/>
                </a:rPr>
                <a:t>Directory</a:t>
              </a:r>
            </a:p>
            <a:p>
              <a:pPr algn="ctr"/>
              <a:r>
                <a:rPr lang="en-US" sz="2000" b="0" dirty="0">
                  <a:solidFill>
                    <a:schemeClr val="bg1"/>
                  </a:solidFill>
                  <a:latin typeface="Gill Sans Light"/>
                  <a:ea typeface="Gill Sans" charset="0"/>
                  <a:cs typeface="Gill Sans" charset="0"/>
                </a:rPr>
                <a:t>Structure</a:t>
              </a:r>
            </a:p>
          </p:txBody>
        </p:sp>
        <p:cxnSp>
          <p:nvCxnSpPr>
            <p:cNvPr id="31" name="Elbow Connector 10">
              <a:extLst>
                <a:ext uri="{FF2B5EF4-FFF2-40B4-BE49-F238E27FC236}">
                  <a16:creationId xmlns:a16="http://schemas.microsoft.com/office/drawing/2014/main" id="{561CB4BA-D810-47F8-B55A-F2CED81BE5D7}"/>
                </a:ext>
              </a:extLst>
            </p:cNvPr>
            <p:cNvCxnSpPr>
              <a:stCxn id="6" idx="2"/>
              <a:endCxn id="29" idx="1"/>
            </p:cNvCxnSpPr>
            <p:nvPr/>
          </p:nvCxnSpPr>
          <p:spPr>
            <a:xfrm rot="16200000" flipH="1">
              <a:off x="379959" y="2321751"/>
              <a:ext cx="1386928" cy="62683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00BB1B1-90C5-417D-8723-88B320E2F961}"/>
              </a:ext>
            </a:extLst>
          </p:cNvPr>
          <p:cNvGrpSpPr/>
          <p:nvPr/>
        </p:nvGrpSpPr>
        <p:grpSpPr>
          <a:xfrm>
            <a:off x="1954437" y="2172535"/>
            <a:ext cx="3897393" cy="2773858"/>
            <a:chOff x="1394507" y="1941701"/>
            <a:chExt cx="3897393" cy="2773858"/>
          </a:xfrm>
        </p:grpSpPr>
        <p:sp>
          <p:nvSpPr>
            <p:cNvPr id="23" name="Rounded Rectangle 13">
              <a:extLst>
                <a:ext uri="{FF2B5EF4-FFF2-40B4-BE49-F238E27FC236}">
                  <a16:creationId xmlns:a16="http://schemas.microsoft.com/office/drawing/2014/main" id="{FC14A262-7A16-43AA-ADDC-2434FBDBF69B}"/>
                </a:ext>
              </a:extLst>
            </p:cNvPr>
            <p:cNvSpPr/>
            <p:nvPr/>
          </p:nvSpPr>
          <p:spPr>
            <a:xfrm>
              <a:off x="4065499" y="1941701"/>
              <a:ext cx="1172460" cy="277385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4" name="TextBox 14">
              <a:extLst>
                <a:ext uri="{FF2B5EF4-FFF2-40B4-BE49-F238E27FC236}">
                  <a16:creationId xmlns:a16="http://schemas.microsoft.com/office/drawing/2014/main" id="{B1164138-EC09-43B7-A8F5-2298EEE2C854}"/>
                </a:ext>
              </a:extLst>
            </p:cNvPr>
            <p:cNvSpPr txBox="1"/>
            <p:nvPr/>
          </p:nvSpPr>
          <p:spPr>
            <a:xfrm>
              <a:off x="4068488" y="1998251"/>
              <a:ext cx="122341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0" dirty="0">
                  <a:solidFill>
                    <a:srgbClr val="FFFFFF"/>
                  </a:solidFill>
                  <a:latin typeface="Gill Sans Light"/>
                  <a:ea typeface="Gill Sans" charset="0"/>
                  <a:cs typeface="Gill Sans" charset="0"/>
                </a:rPr>
                <a:t>File </a:t>
              </a:r>
            </a:p>
            <a:p>
              <a:pPr algn="ctr"/>
              <a:r>
                <a:rPr lang="en-US" sz="2000" b="0" dirty="0">
                  <a:solidFill>
                    <a:srgbClr val="FFFFFF"/>
                  </a:solidFill>
                  <a:latin typeface="Gill Sans Light"/>
                  <a:ea typeface="Gill Sans" charset="0"/>
                  <a:cs typeface="Gill Sans" charset="0"/>
                </a:rPr>
                <a:t>Header </a:t>
              </a:r>
            </a:p>
            <a:p>
              <a:pPr algn="ctr"/>
              <a:r>
                <a:rPr lang="en-US" sz="2000" b="0" dirty="0">
                  <a:solidFill>
                    <a:srgbClr val="FFFFFF"/>
                  </a:solidFill>
                  <a:latin typeface="Gill Sans Light"/>
                  <a:ea typeface="Gill Sans" charset="0"/>
                  <a:cs typeface="Gill Sans" charset="0"/>
                </a:rPr>
                <a:t>Structure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1A1C56A-6B22-42BD-89C9-19BB0ED8F9A7}"/>
                </a:ext>
              </a:extLst>
            </p:cNvPr>
            <p:cNvSpPr/>
            <p:nvPr/>
          </p:nvSpPr>
          <p:spPr>
            <a:xfrm>
              <a:off x="1394507" y="3369789"/>
              <a:ext cx="642325" cy="437977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C7C5A96-2665-4AD1-8568-8A5B6F4AC6FF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1445318" y="3570916"/>
              <a:ext cx="2258337" cy="189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7" name="TextBox 19">
              <a:extLst>
                <a:ext uri="{FF2B5EF4-FFF2-40B4-BE49-F238E27FC236}">
                  <a16:creationId xmlns:a16="http://schemas.microsoft.com/office/drawing/2014/main" id="{0ABF7F2D-D58C-45C6-A7A7-17726AB4F6A2}"/>
                </a:ext>
              </a:extLst>
            </p:cNvPr>
            <p:cNvSpPr txBox="1"/>
            <p:nvPr/>
          </p:nvSpPr>
          <p:spPr>
            <a:xfrm>
              <a:off x="2265432" y="2664766"/>
              <a:ext cx="18117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0" dirty="0">
                  <a:latin typeface="Gill Sans Light"/>
                  <a:ea typeface="Gill Sans" charset="0"/>
                  <a:cs typeface="Gill Sans" charset="0"/>
                </a:rPr>
                <a:t>File number</a:t>
              </a:r>
            </a:p>
          </p:txBody>
        </p:sp>
        <p:sp>
          <p:nvSpPr>
            <p:cNvPr id="28" name="TextBox 32">
              <a:extLst>
                <a:ext uri="{FF2B5EF4-FFF2-40B4-BE49-F238E27FC236}">
                  <a16:creationId xmlns:a16="http://schemas.microsoft.com/office/drawing/2014/main" id="{79168F15-D931-47C1-B38B-D3883DEF280B}"/>
                </a:ext>
              </a:extLst>
            </p:cNvPr>
            <p:cNvSpPr txBox="1"/>
            <p:nvPr/>
          </p:nvSpPr>
          <p:spPr>
            <a:xfrm>
              <a:off x="2409099" y="3029633"/>
              <a:ext cx="1517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0" dirty="0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“</a:t>
              </a:r>
              <a:r>
                <a:rPr lang="en-US" sz="2400" b="0" dirty="0" err="1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inumber</a:t>
              </a:r>
              <a:r>
                <a:rPr lang="en-US" sz="2400" b="0" dirty="0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”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D9CB2D1-6579-4D1D-A75A-79F3ABAF85D6}"/>
              </a:ext>
            </a:extLst>
          </p:cNvPr>
          <p:cNvGrpSpPr/>
          <p:nvPr/>
        </p:nvGrpSpPr>
        <p:grpSpPr>
          <a:xfrm>
            <a:off x="4653900" y="2433165"/>
            <a:ext cx="5410462" cy="3923185"/>
            <a:chOff x="4093970" y="2202331"/>
            <a:chExt cx="5410462" cy="392318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343F18A-08D5-474B-A705-35C3F116AEEC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4949618" y="3570916"/>
              <a:ext cx="1619636" cy="3277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Can 23">
              <a:extLst>
                <a:ext uri="{FF2B5EF4-FFF2-40B4-BE49-F238E27FC236}">
                  <a16:creationId xmlns:a16="http://schemas.microsoft.com/office/drawing/2014/main" id="{F2C45D45-EE42-4500-9CAF-C74B4C2AB810}"/>
                </a:ext>
              </a:extLst>
            </p:cNvPr>
            <p:cNvSpPr/>
            <p:nvPr/>
          </p:nvSpPr>
          <p:spPr>
            <a:xfrm>
              <a:off x="7182355" y="4972175"/>
              <a:ext cx="846701" cy="1153341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2006C-D37E-47C9-98C3-2C83F44C2887}"/>
                </a:ext>
              </a:extLst>
            </p:cNvPr>
            <p:cNvGrpSpPr/>
            <p:nvPr/>
          </p:nvGrpSpPr>
          <p:grpSpPr>
            <a:xfrm>
              <a:off x="6569254" y="3816773"/>
              <a:ext cx="441146" cy="1838411"/>
              <a:chOff x="7544518" y="1270135"/>
              <a:chExt cx="441146" cy="1838411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8E17F3D-5E07-4850-9AE0-A03E8B827910}"/>
                  </a:ext>
                </a:extLst>
              </p:cNvPr>
              <p:cNvSpPr/>
              <p:nvPr/>
            </p:nvSpPr>
            <p:spPr>
              <a:xfrm>
                <a:off x="7605706" y="1270135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D6263E9-0DA2-4C79-A7AD-FBE0D7A1EB97}"/>
                  </a:ext>
                </a:extLst>
              </p:cNvPr>
              <p:cNvSpPr/>
              <p:nvPr/>
            </p:nvSpPr>
            <p:spPr>
              <a:xfrm>
                <a:off x="7605706" y="1591319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C3FCB5A-3651-4E1B-BA4E-8E32259F3143}"/>
                  </a:ext>
                </a:extLst>
              </p:cNvPr>
              <p:cNvSpPr/>
              <p:nvPr/>
            </p:nvSpPr>
            <p:spPr>
              <a:xfrm>
                <a:off x="7605706" y="1897904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48B5B6F-5510-41BB-8509-6BE46578CBDA}"/>
                  </a:ext>
                </a:extLst>
              </p:cNvPr>
              <p:cNvSpPr/>
              <p:nvPr/>
            </p:nvSpPr>
            <p:spPr>
              <a:xfrm>
                <a:off x="7605706" y="2219088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8DDC6BE-19CE-4910-8302-D5B49D6253A2}"/>
                  </a:ext>
                </a:extLst>
              </p:cNvPr>
              <p:cNvSpPr/>
              <p:nvPr/>
            </p:nvSpPr>
            <p:spPr>
              <a:xfrm>
                <a:off x="7620707" y="2787362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" name="TextBox 30">
                <a:extLst>
                  <a:ext uri="{FF2B5EF4-FFF2-40B4-BE49-F238E27FC236}">
                    <a16:creationId xmlns:a16="http://schemas.microsoft.com/office/drawing/2014/main" id="{E3795758-2136-4B7D-AAEA-61BB48A71463}"/>
                  </a:ext>
                </a:extLst>
              </p:cNvPr>
              <p:cNvSpPr txBox="1"/>
              <p:nvPr/>
            </p:nvSpPr>
            <p:spPr>
              <a:xfrm>
                <a:off x="7544518" y="2387252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9pPr>
              </a:lstStyle>
              <a:p>
                <a:r>
                  <a:rPr lang="en-US" sz="2000" b="0" dirty="0">
                    <a:latin typeface="Gill Sans Light"/>
                    <a:ea typeface="Gill Sans" charset="0"/>
                    <a:cs typeface="Gill Sans" charset="0"/>
                  </a:rPr>
                  <a:t>…</a:t>
                </a:r>
              </a:p>
            </p:txBody>
          </p:sp>
        </p:grpSp>
        <p:sp>
          <p:nvSpPr>
            <p:cNvPr id="13" name="TextBox 31">
              <a:extLst>
                <a:ext uri="{FF2B5EF4-FFF2-40B4-BE49-F238E27FC236}">
                  <a16:creationId xmlns:a16="http://schemas.microsoft.com/office/drawing/2014/main" id="{79DB1ED1-84F9-419A-9376-8F7FFEA276DC}"/>
                </a:ext>
              </a:extLst>
            </p:cNvPr>
            <p:cNvSpPr txBox="1"/>
            <p:nvPr/>
          </p:nvSpPr>
          <p:spPr>
            <a:xfrm>
              <a:off x="6125271" y="3352800"/>
              <a:ext cx="1524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Data blocks</a:t>
              </a:r>
            </a:p>
          </p:txBody>
        </p:sp>
        <p:sp>
          <p:nvSpPr>
            <p:cNvPr id="14" name="TextBox 22">
              <a:extLst>
                <a:ext uri="{FF2B5EF4-FFF2-40B4-BE49-F238E27FC236}">
                  <a16:creationId xmlns:a16="http://schemas.microsoft.com/office/drawing/2014/main" id="{1B7A89B9-7E70-4615-B52F-27D6869F23DE}"/>
                </a:ext>
              </a:extLst>
            </p:cNvPr>
            <p:cNvSpPr txBox="1"/>
            <p:nvPr/>
          </p:nvSpPr>
          <p:spPr>
            <a:xfrm>
              <a:off x="4093970" y="4645966"/>
              <a:ext cx="1143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r>
                <a:rPr lang="en-US" sz="2400" b="0" dirty="0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“</a:t>
              </a:r>
              <a:r>
                <a:rPr lang="en-US" sz="2400" b="0" dirty="0" err="1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inode</a:t>
              </a:r>
              <a:r>
                <a:rPr lang="en-US" sz="2400" b="0" dirty="0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”</a:t>
              </a:r>
            </a:p>
          </p:txBody>
        </p:sp>
        <p:sp>
          <p:nvSpPr>
            <p:cNvPr id="15" name="TextBox 33">
              <a:extLst>
                <a:ext uri="{FF2B5EF4-FFF2-40B4-BE49-F238E27FC236}">
                  <a16:creationId xmlns:a16="http://schemas.microsoft.com/office/drawing/2014/main" id="{644C1F6E-5574-4B77-849F-B5385C5E5EF1}"/>
                </a:ext>
              </a:extLst>
            </p:cNvPr>
            <p:cNvSpPr txBox="1"/>
            <p:nvPr/>
          </p:nvSpPr>
          <p:spPr>
            <a:xfrm>
              <a:off x="5410041" y="2202331"/>
              <a:ext cx="409439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0" dirty="0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One Block = multiple sectors</a:t>
              </a:r>
            </a:p>
            <a:p>
              <a:pPr algn="ctr"/>
              <a:r>
                <a:rPr lang="en-US" sz="2400" b="0" dirty="0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Ex: 512 sector,  4K block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A55AF9-DCA4-4768-998F-D1DC831976C4}"/>
                </a:ext>
              </a:extLst>
            </p:cNvPr>
            <p:cNvSpPr/>
            <p:nvPr/>
          </p:nvSpPr>
          <p:spPr>
            <a:xfrm>
              <a:off x="4307293" y="3351927"/>
              <a:ext cx="642325" cy="437977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8657734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System Summary (2/3)</a:t>
            </a:r>
            <a:endParaRPr lang="en-US" dirty="0"/>
          </a:p>
        </p:txBody>
      </p:sp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838200"/>
            <a:ext cx="10668000" cy="5486400"/>
          </a:xfrm>
        </p:spPr>
        <p:txBody>
          <a:bodyPr/>
          <a:lstStyle/>
          <a:p>
            <a:r>
              <a:rPr lang="en-US" dirty="0"/>
              <a:t>4.2 BSD Multilevel Indexed Scheme</a:t>
            </a:r>
          </a:p>
          <a:p>
            <a:pPr lvl="1"/>
            <a:r>
              <a:rPr lang="en-US" dirty="0" err="1"/>
              <a:t>inode</a:t>
            </a:r>
            <a:r>
              <a:rPr lang="en-US" dirty="0"/>
              <a:t> contains file info, direct pointers to blocks, indirect blocks, doubly indirect, etc..</a:t>
            </a:r>
          </a:p>
          <a:p>
            <a:r>
              <a:rPr lang="en-US" dirty="0"/>
              <a:t>NTFS: variable extents not fixed blocks, tiny files data is in header</a:t>
            </a:r>
          </a:p>
          <a:p>
            <a:r>
              <a:rPr lang="en-US" dirty="0"/>
              <a:t>File layout driven by </a:t>
            </a:r>
            <a:r>
              <a:rPr lang="en-US" dirty="0" err="1"/>
              <a:t>freespace</a:t>
            </a:r>
            <a:r>
              <a:rPr lang="en-US" dirty="0"/>
              <a:t> management</a:t>
            </a:r>
          </a:p>
          <a:p>
            <a:pPr lvl="1"/>
            <a:r>
              <a:rPr lang="en-US" dirty="0"/>
              <a:t>Optimizations for sequential access: start new files in open ranges of free blocks, rotational optimization</a:t>
            </a:r>
          </a:p>
          <a:p>
            <a:pPr lvl="1"/>
            <a:r>
              <a:rPr lang="en-US" dirty="0"/>
              <a:t>Integrate </a:t>
            </a:r>
            <a:r>
              <a:rPr lang="en-US" dirty="0" err="1"/>
              <a:t>freespace</a:t>
            </a:r>
            <a:r>
              <a:rPr lang="en-US" dirty="0"/>
              <a:t>, </a:t>
            </a:r>
            <a:r>
              <a:rPr lang="en-US" dirty="0" err="1"/>
              <a:t>inode</a:t>
            </a:r>
            <a:r>
              <a:rPr lang="en-US" dirty="0"/>
              <a:t> table, file blocks and </a:t>
            </a:r>
            <a:r>
              <a:rPr lang="en-US" dirty="0" err="1"/>
              <a:t>dirs</a:t>
            </a:r>
            <a:r>
              <a:rPr lang="en-US" dirty="0"/>
              <a:t> into block group</a:t>
            </a:r>
          </a:p>
          <a:p>
            <a:pPr>
              <a:lnSpc>
                <a:spcPct val="100000"/>
              </a:lnSpc>
            </a:pPr>
            <a:r>
              <a:rPr lang="en-US" dirty="0"/>
              <a:t>Deep interactions between mem management, file system, sharing</a:t>
            </a:r>
          </a:p>
          <a:p>
            <a:pPr lvl="1">
              <a:lnSpc>
                <a:spcPct val="100000"/>
              </a:lnSpc>
            </a:pP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sz="2400" dirty="0"/>
              <a:t>: map file or anonymous segment to memory</a:t>
            </a:r>
            <a:endParaRPr lang="en-US" dirty="0"/>
          </a:p>
          <a:p>
            <a:r>
              <a:rPr lang="en-US" altLang="ko-KR" dirty="0"/>
              <a:t>Buffer Cache: Memory used to cache kernel resources, including </a:t>
            </a:r>
            <a:br>
              <a:rPr lang="en-US" altLang="ko-KR" dirty="0"/>
            </a:br>
            <a:r>
              <a:rPr lang="en-US" altLang="ko-KR" dirty="0"/>
              <a:t>disk blocks and name translations</a:t>
            </a:r>
          </a:p>
          <a:p>
            <a:pPr lvl="1"/>
            <a:r>
              <a:rPr lang="en-US" altLang="ko-KR" dirty="0"/>
              <a:t>Can contain “dirty” blocks (blocks yet on disk)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32500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0CA2-E826-4539-9C7C-CB81C581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Recall: In-Memory File System Structures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18DF3EB-EC70-4C37-B561-7E2CB9FA3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4081053"/>
            <a:ext cx="10704443" cy="2095909"/>
          </a:xfrm>
        </p:spPr>
        <p:txBody>
          <a:bodyPr/>
          <a:lstStyle/>
          <a:p>
            <a:r>
              <a:rPr lang="en-US" dirty="0">
                <a:latin typeface="Gill Sans Light"/>
              </a:rPr>
              <a:t>Open </a:t>
            </a:r>
            <a:r>
              <a:rPr lang="en-US" dirty="0" err="1">
                <a:latin typeface="Gill Sans Light"/>
              </a:rPr>
              <a:t>syscall</a:t>
            </a:r>
            <a:r>
              <a:rPr lang="en-US" dirty="0">
                <a:latin typeface="Gill Sans Light"/>
              </a:rPr>
              <a:t>: find </a:t>
            </a:r>
            <a:r>
              <a:rPr lang="en-US" dirty="0" err="1">
                <a:latin typeface="Gill Sans Light"/>
              </a:rPr>
              <a:t>inode</a:t>
            </a:r>
            <a:r>
              <a:rPr lang="en-US" dirty="0">
                <a:latin typeface="Gill Sans Light"/>
              </a:rPr>
              <a:t> on disk from pathname (traversing directories)</a:t>
            </a:r>
          </a:p>
          <a:p>
            <a:pPr lvl="1"/>
            <a:r>
              <a:rPr lang="en-US" dirty="0">
                <a:latin typeface="Gill Sans Light"/>
              </a:rPr>
              <a:t>Create “in-memory </a:t>
            </a:r>
            <a:r>
              <a:rPr lang="en-US" dirty="0" err="1">
                <a:latin typeface="Gill Sans Light"/>
              </a:rPr>
              <a:t>inode</a:t>
            </a:r>
            <a:r>
              <a:rPr lang="en-US" dirty="0">
                <a:latin typeface="Gill Sans Light"/>
              </a:rPr>
              <a:t>” in system-wide open file table</a:t>
            </a:r>
          </a:p>
          <a:p>
            <a:pPr lvl="1"/>
            <a:r>
              <a:rPr lang="en-US" dirty="0">
                <a:latin typeface="Gill Sans Light"/>
              </a:rPr>
              <a:t>One entry in this table no matter how many instances of the file are open</a:t>
            </a:r>
          </a:p>
          <a:p>
            <a:r>
              <a:rPr lang="en-US" dirty="0">
                <a:latin typeface="Gill Sans Light"/>
              </a:rPr>
              <a:t>Read/write </a:t>
            </a:r>
            <a:r>
              <a:rPr lang="en-US" dirty="0" err="1">
                <a:latin typeface="Gill Sans Light"/>
              </a:rPr>
              <a:t>syscalls</a:t>
            </a:r>
            <a:r>
              <a:rPr lang="en-US" dirty="0">
                <a:latin typeface="Gill Sans Light"/>
              </a:rPr>
              <a:t> look up in-memory </a:t>
            </a:r>
            <a:r>
              <a:rPr lang="en-US" dirty="0" err="1">
                <a:latin typeface="Gill Sans Light"/>
              </a:rPr>
              <a:t>inode</a:t>
            </a:r>
            <a:r>
              <a:rPr lang="en-US" dirty="0">
                <a:latin typeface="Gill Sans Light"/>
              </a:rPr>
              <a:t> using the file handle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1C433B-F8FB-476F-854C-478D8A9CC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4407" t="55060" r="3938" b="4959"/>
          <a:stretch>
            <a:fillRect/>
          </a:stretch>
        </p:blipFill>
        <p:spPr bwMode="auto">
          <a:xfrm>
            <a:off x="1600200" y="914400"/>
            <a:ext cx="8458200" cy="277178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A05379-06D7-459D-A107-B2D3D7DBF6ED}"/>
              </a:ext>
            </a:extLst>
          </p:cNvPr>
          <p:cNvSpPr txBox="1"/>
          <p:nvPr/>
        </p:nvSpPr>
        <p:spPr>
          <a:xfrm>
            <a:off x="2514601" y="2309606"/>
            <a:ext cx="768625" cy="369332"/>
          </a:xfrm>
          <a:prstGeom prst="rect">
            <a:avLst/>
          </a:prstGeom>
          <a:solidFill>
            <a:srgbClr val="C6EBF9"/>
          </a:solidFill>
        </p:spPr>
        <p:txBody>
          <a:bodyPr wrap="square" lIns="0" rtlCol="0">
            <a:spAutoFit/>
          </a:bodyPr>
          <a:lstStyle/>
          <a:p>
            <a:r>
              <a:rPr lang="en-US" dirty="0">
                <a:latin typeface="Gill Sans Light"/>
              </a:rPr>
              <a:t>(</a:t>
            </a:r>
            <a:r>
              <a:rPr lang="en-US" dirty="0" err="1">
                <a:latin typeface="Gill Sans Light"/>
              </a:rPr>
              <a:t>fd</a:t>
            </a:r>
            <a:r>
              <a:rPr lang="en-US" dirty="0">
                <a:latin typeface="Gill Sans Light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F2B778-5A65-46B8-AAC1-9E8C5DEDDB39}"/>
              </a:ext>
            </a:extLst>
          </p:cNvPr>
          <p:cNvSpPr txBox="1"/>
          <p:nvPr/>
        </p:nvSpPr>
        <p:spPr>
          <a:xfrm>
            <a:off x="3733799" y="914400"/>
            <a:ext cx="609601" cy="276999"/>
          </a:xfrm>
          <a:prstGeom prst="rect">
            <a:avLst/>
          </a:prstGeom>
          <a:solidFill>
            <a:srgbClr val="C6EBF9"/>
          </a:solidFill>
        </p:spPr>
        <p:txBody>
          <a:bodyPr wrap="square" tIns="0" bIns="0" rtlCol="0">
            <a:spAutoFit/>
          </a:bodyPr>
          <a:lstStyle/>
          <a:p>
            <a:r>
              <a:rPr lang="en-US" dirty="0" err="1">
                <a:latin typeface="Gill Sans Light"/>
              </a:rPr>
              <a:t>fd</a:t>
            </a:r>
            <a:endParaRPr lang="en-US" dirty="0">
              <a:latin typeface="Gill Sans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34A7DD-C923-4EC7-9255-B21E240EE8AB}"/>
              </a:ext>
            </a:extLst>
          </p:cNvPr>
          <p:cNvSpPr txBox="1"/>
          <p:nvPr/>
        </p:nvSpPr>
        <p:spPr>
          <a:xfrm>
            <a:off x="8063947" y="2692190"/>
            <a:ext cx="1686340" cy="276999"/>
          </a:xfrm>
          <a:prstGeom prst="rect">
            <a:avLst/>
          </a:prstGeom>
          <a:solidFill>
            <a:srgbClr val="C6EBF9"/>
          </a:solidFill>
        </p:spPr>
        <p:txBody>
          <a:bodyPr wrap="square" tIns="0" bIns="0" rtlCol="0">
            <a:spAutoFit/>
          </a:bodyPr>
          <a:lstStyle/>
          <a:p>
            <a:r>
              <a:rPr lang="en-US" dirty="0" err="1">
                <a:latin typeface="Gill Sans Light"/>
              </a:rPr>
              <a:t>inode</a:t>
            </a:r>
            <a:endParaRPr lang="en-US" dirty="0">
              <a:latin typeface="Gill Sans Ligh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9D812F-9839-4EBF-9D30-A948E1B4974B}"/>
              </a:ext>
            </a:extLst>
          </p:cNvPr>
          <p:cNvCxnSpPr/>
          <p:nvPr/>
        </p:nvCxnSpPr>
        <p:spPr>
          <a:xfrm>
            <a:off x="2925418" y="2497726"/>
            <a:ext cx="61622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96632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06DD-9E7B-4E41-99A4-6802E8A4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FAT (File Allocation Table)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646E-C7EA-4033-8E54-CD7FD7E0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497" y="762000"/>
            <a:ext cx="6170303" cy="5350143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sz="2000" dirty="0"/>
              <a:t>File is collection of disk blocks (“clusters”)</a:t>
            </a:r>
          </a:p>
          <a:p>
            <a:pPr>
              <a:lnSpc>
                <a:spcPct val="85000"/>
              </a:lnSpc>
            </a:pPr>
            <a:r>
              <a:rPr lang="en-US" sz="2000" dirty="0"/>
              <a:t>FAT is array of integers mapped 1-1 with disk blocks</a:t>
            </a:r>
          </a:p>
          <a:p>
            <a:pPr lvl="1">
              <a:lnSpc>
                <a:spcPct val="85000"/>
              </a:lnSpc>
            </a:pPr>
            <a:r>
              <a:rPr lang="en-US" sz="1800" dirty="0"/>
              <a:t>Each integer is either:</a:t>
            </a:r>
          </a:p>
          <a:p>
            <a:pPr lvl="2">
              <a:lnSpc>
                <a:spcPct val="85000"/>
              </a:lnSpc>
            </a:pPr>
            <a:r>
              <a:rPr lang="en-US" sz="1800" dirty="0"/>
              <a:t>Pointer to next block in file; or</a:t>
            </a:r>
          </a:p>
          <a:p>
            <a:pPr lvl="2">
              <a:lnSpc>
                <a:spcPct val="85000"/>
              </a:lnSpc>
            </a:pPr>
            <a:r>
              <a:rPr lang="en-US" sz="1800" dirty="0"/>
              <a:t>End of file flag; or</a:t>
            </a:r>
          </a:p>
          <a:p>
            <a:pPr lvl="2">
              <a:lnSpc>
                <a:spcPct val="85000"/>
              </a:lnSpc>
            </a:pPr>
            <a:r>
              <a:rPr lang="en-US" sz="1800" dirty="0"/>
              <a:t>Free block flag</a:t>
            </a:r>
          </a:p>
          <a:p>
            <a:pPr>
              <a:lnSpc>
                <a:spcPct val="85000"/>
              </a:lnSpc>
            </a:pPr>
            <a:r>
              <a:rPr lang="en-US" sz="2000" dirty="0"/>
              <a:t>File Number is index of root of block list for the file</a:t>
            </a:r>
          </a:p>
          <a:p>
            <a:pPr lvl="1">
              <a:lnSpc>
                <a:spcPct val="85000"/>
              </a:lnSpc>
            </a:pPr>
            <a:r>
              <a:rPr lang="en-US" sz="1800" dirty="0"/>
              <a:t>Follow list to get block #</a:t>
            </a:r>
          </a:p>
          <a:p>
            <a:pPr lvl="1">
              <a:lnSpc>
                <a:spcPct val="85000"/>
              </a:lnSpc>
            </a:pPr>
            <a:r>
              <a:rPr lang="en-US" sz="1800" dirty="0"/>
              <a:t>Directory must map name to block number at start of file</a:t>
            </a:r>
          </a:p>
          <a:p>
            <a:pPr>
              <a:lnSpc>
                <a:spcPct val="85000"/>
              </a:lnSpc>
            </a:pPr>
            <a:r>
              <a:rPr lang="en-US" sz="2000" dirty="0"/>
              <a:t>But: Where is FAT stored?</a:t>
            </a:r>
          </a:p>
          <a:p>
            <a:pPr lvl="1">
              <a:lnSpc>
                <a:spcPct val="85000"/>
              </a:lnSpc>
            </a:pPr>
            <a:r>
              <a:rPr lang="en-US" sz="1800" dirty="0"/>
              <a:t>Beginning of disk, before the data blocks</a:t>
            </a:r>
          </a:p>
          <a:p>
            <a:pPr lvl="1">
              <a:lnSpc>
                <a:spcPct val="85000"/>
              </a:lnSpc>
            </a:pPr>
            <a:r>
              <a:rPr lang="en-US" sz="1800" dirty="0"/>
              <a:t>Usually 2 copies (to handle errors)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B8449B-2A15-4184-AB88-6428358A35DA}"/>
              </a:ext>
            </a:extLst>
          </p:cNvPr>
          <p:cNvSpPr/>
          <p:nvPr/>
        </p:nvSpPr>
        <p:spPr>
          <a:xfrm>
            <a:off x="3069040" y="2031465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4EF374-2EB9-4D54-91E0-FC9B4DC4AB2B}"/>
              </a:ext>
            </a:extLst>
          </p:cNvPr>
          <p:cNvGrpSpPr/>
          <p:nvPr/>
        </p:nvGrpSpPr>
        <p:grpSpPr>
          <a:xfrm>
            <a:off x="4175103" y="2018097"/>
            <a:ext cx="1637681" cy="351922"/>
            <a:chOff x="5374106" y="3569368"/>
            <a:chExt cx="1393002" cy="351922"/>
          </a:xfrm>
          <a:solidFill>
            <a:srgbClr val="C5E0B4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17A762-3EC6-43FE-9E25-52FA88A5D074}"/>
                </a:ext>
              </a:extLst>
            </p:cNvPr>
            <p:cNvSpPr/>
            <p:nvPr/>
          </p:nvSpPr>
          <p:spPr>
            <a:xfrm>
              <a:off x="5374106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6BB4B8-5B4D-42EB-AAE7-A86DAD5DA284}"/>
                </a:ext>
              </a:extLst>
            </p:cNvPr>
            <p:cNvSpPr txBox="1"/>
            <p:nvPr/>
          </p:nvSpPr>
          <p:spPr>
            <a:xfrm>
              <a:off x="5381951" y="3582736"/>
              <a:ext cx="1385157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6455B4-F017-497D-A93E-5CDFA7088489}"/>
              </a:ext>
            </a:extLst>
          </p:cNvPr>
          <p:cNvGrpSpPr/>
          <p:nvPr/>
        </p:nvGrpSpPr>
        <p:grpSpPr>
          <a:xfrm>
            <a:off x="4176682" y="2339242"/>
            <a:ext cx="1634523" cy="351922"/>
            <a:chOff x="5374105" y="3569368"/>
            <a:chExt cx="1390316" cy="351922"/>
          </a:xfrm>
          <a:solidFill>
            <a:srgbClr val="C5E0B4"/>
          </a:solidFill>
          <a:effectLst/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DEAFB3-B813-4D5E-9EC8-051533C17F18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0778AD-0D72-4C0E-B3AF-580ED6DA30D6}"/>
                </a:ext>
              </a:extLst>
            </p:cNvPr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4EC8020-CB14-49A5-BAEE-BF4AFB4ED592}"/>
              </a:ext>
            </a:extLst>
          </p:cNvPr>
          <p:cNvSpPr/>
          <p:nvPr/>
        </p:nvSpPr>
        <p:spPr>
          <a:xfrm>
            <a:off x="4176682" y="2660387"/>
            <a:ext cx="1634523" cy="321145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7BD7BB-4A1C-42CC-80A0-6C80BBBE9FC6}"/>
              </a:ext>
            </a:extLst>
          </p:cNvPr>
          <p:cNvSpPr/>
          <p:nvPr/>
        </p:nvSpPr>
        <p:spPr>
          <a:xfrm>
            <a:off x="4176682" y="298153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4F4D5D-DDD9-4DD0-982D-129204F2536D}"/>
              </a:ext>
            </a:extLst>
          </p:cNvPr>
          <p:cNvSpPr/>
          <p:nvPr/>
        </p:nvSpPr>
        <p:spPr>
          <a:xfrm>
            <a:off x="4176682" y="3302677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BFB665-1B75-4413-B6E1-1A0DEEC6DEE3}"/>
              </a:ext>
            </a:extLst>
          </p:cNvPr>
          <p:cNvSpPr/>
          <p:nvPr/>
        </p:nvSpPr>
        <p:spPr>
          <a:xfrm>
            <a:off x="4176682" y="3944967"/>
            <a:ext cx="1634523" cy="32114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CD9793-B867-4394-9D7E-016EF9F1149F}"/>
              </a:ext>
            </a:extLst>
          </p:cNvPr>
          <p:cNvSpPr/>
          <p:nvPr/>
        </p:nvSpPr>
        <p:spPr>
          <a:xfrm>
            <a:off x="4176682" y="426611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6F5FEF-CAC4-4CFA-BC37-EA76FF147291}"/>
              </a:ext>
            </a:extLst>
          </p:cNvPr>
          <p:cNvGrpSpPr/>
          <p:nvPr/>
        </p:nvGrpSpPr>
        <p:grpSpPr>
          <a:xfrm>
            <a:off x="4173524" y="4587257"/>
            <a:ext cx="1640839" cy="351922"/>
            <a:chOff x="5374105" y="3569368"/>
            <a:chExt cx="1395688" cy="351922"/>
          </a:xfrm>
          <a:solidFill>
            <a:srgbClr val="C5E0B4"/>
          </a:solidFill>
          <a:effectLst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4C1CFCE-6767-4575-84E0-7FC7D85AC211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2C39BD-9F4A-46E0-A23E-91181223467C}"/>
                </a:ext>
              </a:extLst>
            </p:cNvPr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AD599-FC11-452E-95D1-990596FB571D}"/>
              </a:ext>
            </a:extLst>
          </p:cNvPr>
          <p:cNvSpPr/>
          <p:nvPr/>
        </p:nvSpPr>
        <p:spPr>
          <a:xfrm>
            <a:off x="4176682" y="4939179"/>
            <a:ext cx="1634523" cy="29036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4C2F5D-570B-47A4-A0AB-2B3EC6C885EC}"/>
              </a:ext>
            </a:extLst>
          </p:cNvPr>
          <p:cNvSpPr txBox="1"/>
          <p:nvPr/>
        </p:nvSpPr>
        <p:spPr>
          <a:xfrm>
            <a:off x="4212213" y="993640"/>
            <a:ext cx="156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7F415A-CB3C-45DB-8EE9-D4816E0853B5}"/>
              </a:ext>
            </a:extLst>
          </p:cNvPr>
          <p:cNvSpPr/>
          <p:nvPr/>
        </p:nvSpPr>
        <p:spPr>
          <a:xfrm>
            <a:off x="4176682" y="1349968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3D1999-BC9C-472F-A22D-00DB52C10A5A}"/>
              </a:ext>
            </a:extLst>
          </p:cNvPr>
          <p:cNvSpPr/>
          <p:nvPr/>
        </p:nvSpPr>
        <p:spPr>
          <a:xfrm>
            <a:off x="3069040" y="1376867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51A0DA-DED3-4EF2-9405-3A7E8B696C12}"/>
              </a:ext>
            </a:extLst>
          </p:cNvPr>
          <p:cNvSpPr txBox="1"/>
          <p:nvPr/>
        </p:nvSpPr>
        <p:spPr>
          <a:xfrm>
            <a:off x="3026016" y="993640"/>
            <a:ext cx="59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9D222D-77E4-4CB7-82AF-E53B54586019}"/>
              </a:ext>
            </a:extLst>
          </p:cNvPr>
          <p:cNvSpPr/>
          <p:nvPr/>
        </p:nvSpPr>
        <p:spPr>
          <a:xfrm>
            <a:off x="3533597" y="5311561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C685DE-5FAB-4C5E-B0C7-D2E24E1FC81B}"/>
              </a:ext>
            </a:extLst>
          </p:cNvPr>
          <p:cNvSpPr/>
          <p:nvPr/>
        </p:nvSpPr>
        <p:spPr>
          <a:xfrm>
            <a:off x="3829470" y="1306236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5FB65C-3770-48E7-A0F0-8D209B644C2B}"/>
              </a:ext>
            </a:extLst>
          </p:cNvPr>
          <p:cNvSpPr/>
          <p:nvPr/>
        </p:nvSpPr>
        <p:spPr>
          <a:xfrm>
            <a:off x="2739453" y="1306236"/>
            <a:ext cx="397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54E341-2495-4337-8204-35C7D55D0CF9}"/>
              </a:ext>
            </a:extLst>
          </p:cNvPr>
          <p:cNvSpPr/>
          <p:nvPr/>
        </p:nvSpPr>
        <p:spPr>
          <a:xfrm>
            <a:off x="2419458" y="5311561"/>
            <a:ext cx="668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4D1B25-4A9B-4B96-A3E9-407884FE3BC0}"/>
              </a:ext>
            </a:extLst>
          </p:cNvPr>
          <p:cNvGrpSpPr/>
          <p:nvPr/>
        </p:nvGrpSpPr>
        <p:grpSpPr>
          <a:xfrm>
            <a:off x="685800" y="1573761"/>
            <a:ext cx="2466806" cy="839921"/>
            <a:chOff x="2972260" y="2123721"/>
            <a:chExt cx="2466806" cy="83992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6DB04B1-C3E3-4A6F-BFAA-7328FC1F14DA}"/>
                </a:ext>
              </a:extLst>
            </p:cNvPr>
            <p:cNvSpPr/>
            <p:nvPr/>
          </p:nvSpPr>
          <p:spPr>
            <a:xfrm>
              <a:off x="4898532" y="2563532"/>
              <a:ext cx="5405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33BC06-85F7-4E87-8CA7-6C4635B79D4D}"/>
                </a:ext>
              </a:extLst>
            </p:cNvPr>
            <p:cNvSpPr txBox="1"/>
            <p:nvPr/>
          </p:nvSpPr>
          <p:spPr>
            <a:xfrm>
              <a:off x="2972260" y="2123721"/>
              <a:ext cx="1539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File number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73EB50-BA38-4843-BBE4-99D3C769F577}"/>
                </a:ext>
              </a:extLst>
            </p:cNvPr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4A7787-4E83-4D53-955E-5617EFAAFBFA}"/>
              </a:ext>
            </a:extLst>
          </p:cNvPr>
          <p:cNvGrpSpPr/>
          <p:nvPr/>
        </p:nvGrpSpPr>
        <p:grpSpPr>
          <a:xfrm>
            <a:off x="3069040" y="2098159"/>
            <a:ext cx="610791" cy="576051"/>
            <a:chOff x="5351525" y="2687055"/>
            <a:chExt cx="610791" cy="57605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07EBF8D-05E7-4711-A06D-7E7996C7A513}"/>
                </a:ext>
              </a:extLst>
            </p:cNvPr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37" name="Freeform 75">
              <a:extLst>
                <a:ext uri="{FF2B5EF4-FFF2-40B4-BE49-F238E27FC236}">
                  <a16:creationId xmlns:a16="http://schemas.microsoft.com/office/drawing/2014/main" id="{4137A58F-BB03-46FC-B094-4AA180F76AA7}"/>
                </a:ext>
              </a:extLst>
            </p:cNvPr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1A4D606-D812-4B70-B904-87DA67671B36}"/>
              </a:ext>
            </a:extLst>
          </p:cNvPr>
          <p:cNvSpPr/>
          <p:nvPr/>
        </p:nvSpPr>
        <p:spPr>
          <a:xfrm>
            <a:off x="763896" y="5019358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E356E9-FF0E-4739-A360-3B5F10B3A9E2}"/>
              </a:ext>
            </a:extLst>
          </p:cNvPr>
          <p:cNvSpPr txBox="1"/>
          <p:nvPr/>
        </p:nvSpPr>
        <p:spPr>
          <a:xfrm>
            <a:off x="977899" y="5940633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40" name="Can 83">
            <a:extLst>
              <a:ext uri="{FF2B5EF4-FFF2-40B4-BE49-F238E27FC236}">
                <a16:creationId xmlns:a16="http://schemas.microsoft.com/office/drawing/2014/main" id="{FBFBB66A-AEBF-40E7-8456-DEC0C8B60E56}"/>
              </a:ext>
            </a:extLst>
          </p:cNvPr>
          <p:cNvSpPr/>
          <p:nvPr/>
        </p:nvSpPr>
        <p:spPr>
          <a:xfrm>
            <a:off x="5098796" y="5137152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83D710-4DFE-4F9A-ACBE-26FA60FBE4F6}"/>
              </a:ext>
            </a:extLst>
          </p:cNvPr>
          <p:cNvGrpSpPr/>
          <p:nvPr/>
        </p:nvGrpSpPr>
        <p:grpSpPr>
          <a:xfrm>
            <a:off x="3068688" y="2514004"/>
            <a:ext cx="672431" cy="2369087"/>
            <a:chOff x="5343358" y="3141579"/>
            <a:chExt cx="672431" cy="236908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290C83-3056-448E-8CA3-E2989A8B5CC8}"/>
                </a:ext>
              </a:extLst>
            </p:cNvPr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E1A7F44-24A3-43BD-BE32-D9B045F7B9A8}"/>
                </a:ext>
              </a:extLst>
            </p:cNvPr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4B5BF8DE-E9B7-464D-BEF7-7A37EDC23462}"/>
              </a:ext>
            </a:extLst>
          </p:cNvPr>
          <p:cNvSpPr/>
          <p:nvPr/>
        </p:nvSpPr>
        <p:spPr>
          <a:xfrm>
            <a:off x="3072217" y="1715423"/>
            <a:ext cx="446224" cy="310654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118CC39-262D-4611-B4CE-80283DF5B480}"/>
              </a:ext>
            </a:extLst>
          </p:cNvPr>
          <p:cNvSpPr/>
          <p:nvPr/>
        </p:nvSpPr>
        <p:spPr>
          <a:xfrm>
            <a:off x="3072217" y="3644116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A89CC2F-331C-4932-ACBA-71031A06CEC4}"/>
              </a:ext>
            </a:extLst>
          </p:cNvPr>
          <p:cNvSpPr/>
          <p:nvPr/>
        </p:nvSpPr>
        <p:spPr>
          <a:xfrm>
            <a:off x="3072569" y="3974490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0620002-8521-4CCA-A234-58FDDB88CE3B}"/>
              </a:ext>
            </a:extLst>
          </p:cNvPr>
          <p:cNvSpPr/>
          <p:nvPr/>
        </p:nvSpPr>
        <p:spPr>
          <a:xfrm>
            <a:off x="3073562" y="2669676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9A21AF1-9391-4734-A59C-3B4E62F968E3}"/>
              </a:ext>
            </a:extLst>
          </p:cNvPr>
          <p:cNvSpPr txBox="1"/>
          <p:nvPr/>
        </p:nvSpPr>
        <p:spPr>
          <a:xfrm>
            <a:off x="1956923" y="3930462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free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E164E99-5642-4C85-8BAD-D41B66E53397}"/>
              </a:ext>
            </a:extLst>
          </p:cNvPr>
          <p:cNvCxnSpPr>
            <a:stCxn id="67" idx="3"/>
          </p:cNvCxnSpPr>
          <p:nvPr/>
        </p:nvCxnSpPr>
        <p:spPr>
          <a:xfrm flipV="1">
            <a:off x="2562986" y="2819739"/>
            <a:ext cx="510838" cy="1310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0F381C1-82F2-43E1-8157-23178E5588D8}"/>
              </a:ext>
            </a:extLst>
          </p:cNvPr>
          <p:cNvCxnSpPr/>
          <p:nvPr/>
        </p:nvCxnSpPr>
        <p:spPr>
          <a:xfrm flipV="1">
            <a:off x="2550563" y="3767388"/>
            <a:ext cx="542048" cy="374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BE43086-7910-4F99-8A6E-E70A34E81020}"/>
              </a:ext>
            </a:extLst>
          </p:cNvPr>
          <p:cNvCxnSpPr>
            <a:stCxn id="67" idx="3"/>
            <a:endCxn id="64" idx="1"/>
          </p:cNvCxnSpPr>
          <p:nvPr/>
        </p:nvCxnSpPr>
        <p:spPr>
          <a:xfrm>
            <a:off x="2562986" y="4130517"/>
            <a:ext cx="509583" cy="4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846BA39-5709-4AFB-98D3-440A540AEAE8}"/>
              </a:ext>
            </a:extLst>
          </p:cNvPr>
          <p:cNvCxnSpPr>
            <a:stCxn id="67" idx="3"/>
            <a:endCxn id="62" idx="1"/>
          </p:cNvCxnSpPr>
          <p:nvPr/>
        </p:nvCxnSpPr>
        <p:spPr>
          <a:xfrm flipV="1">
            <a:off x="2562986" y="1870750"/>
            <a:ext cx="509231" cy="2259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5346737-30F3-4F65-9C6B-03E2091A4737}"/>
              </a:ext>
            </a:extLst>
          </p:cNvPr>
          <p:cNvSpPr/>
          <p:nvPr/>
        </p:nvSpPr>
        <p:spPr>
          <a:xfrm>
            <a:off x="3077331" y="3644056"/>
            <a:ext cx="446224" cy="321145"/>
          </a:xfrm>
          <a:prstGeom prst="rect">
            <a:avLst/>
          </a:prstGeom>
          <a:solidFill>
            <a:srgbClr val="72FF7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52" name="Freeform 56">
            <a:extLst>
              <a:ext uri="{FF2B5EF4-FFF2-40B4-BE49-F238E27FC236}">
                <a16:creationId xmlns:a16="http://schemas.microsoft.com/office/drawing/2014/main" id="{83DEAC3B-4F19-4FD2-8A2A-078C21746C01}"/>
              </a:ext>
            </a:extLst>
          </p:cNvPr>
          <p:cNvSpPr/>
          <p:nvPr/>
        </p:nvSpPr>
        <p:spPr>
          <a:xfrm flipV="1">
            <a:off x="3428327" y="3829544"/>
            <a:ext cx="387632" cy="960034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  <a:gd name="connsiteX0" fmla="*/ 0 w 334958"/>
              <a:gd name="connsiteY0" fmla="*/ 0 h 2179053"/>
              <a:gd name="connsiteX1" fmla="*/ 320842 w 334958"/>
              <a:gd name="connsiteY1" fmla="*/ 0 h 2179053"/>
              <a:gd name="connsiteX2" fmla="*/ 334958 w 334958"/>
              <a:gd name="connsiteY2" fmla="*/ 2179053 h 2179053"/>
              <a:gd name="connsiteX3" fmla="*/ 133685 w 334958"/>
              <a:gd name="connsiteY3" fmla="*/ 2179053 h 2179053"/>
              <a:gd name="connsiteX0" fmla="*/ 0 w 334958"/>
              <a:gd name="connsiteY0" fmla="*/ 0 h 2197251"/>
              <a:gd name="connsiteX1" fmla="*/ 320842 w 334958"/>
              <a:gd name="connsiteY1" fmla="*/ 0 h 2197251"/>
              <a:gd name="connsiteX2" fmla="*/ 334958 w 334958"/>
              <a:gd name="connsiteY2" fmla="*/ 2179053 h 2197251"/>
              <a:gd name="connsiteX3" fmla="*/ 85590 w 334958"/>
              <a:gd name="connsiteY3" fmla="*/ 2197251 h 219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58" h="2197251">
                <a:moveTo>
                  <a:pt x="0" y="0"/>
                </a:moveTo>
                <a:lnTo>
                  <a:pt x="320842" y="0"/>
                </a:lnTo>
                <a:cubicBezTo>
                  <a:pt x="325547" y="726351"/>
                  <a:pt x="330253" y="1452702"/>
                  <a:pt x="334958" y="2179053"/>
                </a:cubicBezTo>
                <a:lnTo>
                  <a:pt x="85590" y="2197251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929118A-97F5-479F-9081-53ED8DF8E98D}"/>
              </a:ext>
            </a:extLst>
          </p:cNvPr>
          <p:cNvGrpSpPr/>
          <p:nvPr/>
        </p:nvGrpSpPr>
        <p:grpSpPr>
          <a:xfrm>
            <a:off x="4174200" y="3621984"/>
            <a:ext cx="1640839" cy="351922"/>
            <a:chOff x="5374105" y="3569368"/>
            <a:chExt cx="1395688" cy="351922"/>
          </a:xfrm>
          <a:solidFill>
            <a:srgbClr val="C5E0B4"/>
          </a:solidFill>
          <a:effectLst/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BDBE651-3F79-45B4-918D-132CFC614C56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CDDAF13-F89E-4108-A607-B3506D7C25E6}"/>
                </a:ext>
              </a:extLst>
            </p:cNvPr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36018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B929118A-97F5-479F-9081-53ED8DF8E98D}"/>
              </a:ext>
            </a:extLst>
          </p:cNvPr>
          <p:cNvGrpSpPr/>
          <p:nvPr/>
        </p:nvGrpSpPr>
        <p:grpSpPr>
          <a:xfrm>
            <a:off x="4172304" y="3621984"/>
            <a:ext cx="1640839" cy="351922"/>
            <a:chOff x="5374105" y="3569368"/>
            <a:chExt cx="1395688" cy="351922"/>
          </a:xfrm>
          <a:solidFill>
            <a:srgbClr val="C5E0B4"/>
          </a:solidFill>
          <a:effectLst/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BDBE651-3F79-45B4-918D-132CFC614C56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DDAF13-F89E-4108-A607-B3506D7C25E6}"/>
                </a:ext>
              </a:extLst>
            </p:cNvPr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3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CA06DD-9E7B-4E41-99A4-6802E8A4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FAT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646E-C7EA-4033-8E54-CD7FD7E0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990600"/>
            <a:ext cx="54559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Light"/>
              </a:rPr>
              <a:t>Suppose you start with the file number:</a:t>
            </a:r>
          </a:p>
          <a:p>
            <a:r>
              <a:rPr lang="en-US" dirty="0">
                <a:latin typeface="Gill Sans Light"/>
              </a:rPr>
              <a:t>Time to find block?</a:t>
            </a:r>
          </a:p>
          <a:p>
            <a:r>
              <a:rPr lang="en-US" dirty="0">
                <a:latin typeface="Gill Sans Light"/>
              </a:rPr>
              <a:t>Block layout for file?</a:t>
            </a:r>
          </a:p>
          <a:p>
            <a:r>
              <a:rPr lang="en-US" dirty="0">
                <a:latin typeface="Gill Sans Light"/>
              </a:rPr>
              <a:t>Sequential access?</a:t>
            </a:r>
          </a:p>
          <a:p>
            <a:r>
              <a:rPr lang="en-US" dirty="0">
                <a:latin typeface="Gill Sans Light"/>
              </a:rPr>
              <a:t>Random access?</a:t>
            </a:r>
          </a:p>
          <a:p>
            <a:r>
              <a:rPr lang="en-US" dirty="0">
                <a:latin typeface="Gill Sans Light"/>
              </a:rPr>
              <a:t>Fragmentation?</a:t>
            </a:r>
          </a:p>
          <a:p>
            <a:r>
              <a:rPr lang="en-US" dirty="0">
                <a:latin typeface="Gill Sans Light"/>
              </a:rPr>
              <a:t>Small files?</a:t>
            </a:r>
          </a:p>
          <a:p>
            <a:r>
              <a:rPr lang="en-US" dirty="0">
                <a:latin typeface="Gill Sans Light"/>
              </a:rPr>
              <a:t>Big files?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B8449B-2A15-4184-AB88-6428358A35DA}"/>
              </a:ext>
            </a:extLst>
          </p:cNvPr>
          <p:cNvSpPr/>
          <p:nvPr/>
        </p:nvSpPr>
        <p:spPr>
          <a:xfrm>
            <a:off x="3067144" y="2031465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4EF374-2EB9-4D54-91E0-FC9B4DC4AB2B}"/>
              </a:ext>
            </a:extLst>
          </p:cNvPr>
          <p:cNvGrpSpPr/>
          <p:nvPr/>
        </p:nvGrpSpPr>
        <p:grpSpPr>
          <a:xfrm>
            <a:off x="4173207" y="2018097"/>
            <a:ext cx="1637681" cy="351922"/>
            <a:chOff x="5374106" y="3569368"/>
            <a:chExt cx="1393002" cy="351922"/>
          </a:xfrm>
          <a:solidFill>
            <a:srgbClr val="C5E0B4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17A762-3EC6-43FE-9E25-52FA88A5D074}"/>
                </a:ext>
              </a:extLst>
            </p:cNvPr>
            <p:cNvSpPr/>
            <p:nvPr/>
          </p:nvSpPr>
          <p:spPr>
            <a:xfrm>
              <a:off x="5374106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6BB4B8-5B4D-42EB-AAE7-A86DAD5DA284}"/>
                </a:ext>
              </a:extLst>
            </p:cNvPr>
            <p:cNvSpPr txBox="1"/>
            <p:nvPr/>
          </p:nvSpPr>
          <p:spPr>
            <a:xfrm>
              <a:off x="5381951" y="3582736"/>
              <a:ext cx="1385157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6455B4-F017-497D-A93E-5CDFA7088489}"/>
              </a:ext>
            </a:extLst>
          </p:cNvPr>
          <p:cNvGrpSpPr/>
          <p:nvPr/>
        </p:nvGrpSpPr>
        <p:grpSpPr>
          <a:xfrm>
            <a:off x="4174786" y="2339242"/>
            <a:ext cx="1634523" cy="351922"/>
            <a:chOff x="5374105" y="3569368"/>
            <a:chExt cx="1390316" cy="351922"/>
          </a:xfrm>
          <a:solidFill>
            <a:srgbClr val="C5E0B4"/>
          </a:solidFill>
          <a:effectLst/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DEAFB3-B813-4D5E-9EC8-051533C17F18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0778AD-0D72-4C0E-B3AF-580ED6DA30D6}"/>
                </a:ext>
              </a:extLst>
            </p:cNvPr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4EC8020-CB14-49A5-BAEE-BF4AFB4ED592}"/>
              </a:ext>
            </a:extLst>
          </p:cNvPr>
          <p:cNvSpPr/>
          <p:nvPr/>
        </p:nvSpPr>
        <p:spPr>
          <a:xfrm>
            <a:off x="4174786" y="2660387"/>
            <a:ext cx="1634523" cy="321145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7BD7BB-4A1C-42CC-80A0-6C80BBBE9FC6}"/>
              </a:ext>
            </a:extLst>
          </p:cNvPr>
          <p:cNvSpPr/>
          <p:nvPr/>
        </p:nvSpPr>
        <p:spPr>
          <a:xfrm>
            <a:off x="4174786" y="298153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4F4D5D-DDD9-4DD0-982D-129204F2536D}"/>
              </a:ext>
            </a:extLst>
          </p:cNvPr>
          <p:cNvSpPr/>
          <p:nvPr/>
        </p:nvSpPr>
        <p:spPr>
          <a:xfrm>
            <a:off x="4174786" y="3302677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BFB665-1B75-4413-B6E1-1A0DEEC6DEE3}"/>
              </a:ext>
            </a:extLst>
          </p:cNvPr>
          <p:cNvSpPr/>
          <p:nvPr/>
        </p:nvSpPr>
        <p:spPr>
          <a:xfrm>
            <a:off x="4174786" y="3944967"/>
            <a:ext cx="1634523" cy="32114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CD9793-B867-4394-9D7E-016EF9F1149F}"/>
              </a:ext>
            </a:extLst>
          </p:cNvPr>
          <p:cNvSpPr/>
          <p:nvPr/>
        </p:nvSpPr>
        <p:spPr>
          <a:xfrm>
            <a:off x="4174786" y="426611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6F5FEF-CAC4-4CFA-BC37-EA76FF147291}"/>
              </a:ext>
            </a:extLst>
          </p:cNvPr>
          <p:cNvGrpSpPr/>
          <p:nvPr/>
        </p:nvGrpSpPr>
        <p:grpSpPr>
          <a:xfrm>
            <a:off x="4171628" y="4587257"/>
            <a:ext cx="1640839" cy="351922"/>
            <a:chOff x="5374105" y="3569368"/>
            <a:chExt cx="1395688" cy="351922"/>
          </a:xfrm>
          <a:solidFill>
            <a:srgbClr val="C5E0B4"/>
          </a:solidFill>
          <a:effectLst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4C1CFCE-6767-4575-84E0-7FC7D85AC211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2C39BD-9F4A-46E0-A23E-91181223467C}"/>
                </a:ext>
              </a:extLst>
            </p:cNvPr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AD599-FC11-452E-95D1-990596FB571D}"/>
              </a:ext>
            </a:extLst>
          </p:cNvPr>
          <p:cNvSpPr/>
          <p:nvPr/>
        </p:nvSpPr>
        <p:spPr>
          <a:xfrm>
            <a:off x="4174786" y="4945771"/>
            <a:ext cx="1634523" cy="283776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4C2F5D-570B-47A4-A0AB-2B3EC6C885EC}"/>
              </a:ext>
            </a:extLst>
          </p:cNvPr>
          <p:cNvSpPr txBox="1"/>
          <p:nvPr/>
        </p:nvSpPr>
        <p:spPr>
          <a:xfrm>
            <a:off x="4210317" y="993640"/>
            <a:ext cx="156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7F415A-CB3C-45DB-8EE9-D4816E0853B5}"/>
              </a:ext>
            </a:extLst>
          </p:cNvPr>
          <p:cNvSpPr/>
          <p:nvPr/>
        </p:nvSpPr>
        <p:spPr>
          <a:xfrm>
            <a:off x="4174786" y="1349968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3D1999-BC9C-472F-A22D-00DB52C10A5A}"/>
              </a:ext>
            </a:extLst>
          </p:cNvPr>
          <p:cNvSpPr/>
          <p:nvPr/>
        </p:nvSpPr>
        <p:spPr>
          <a:xfrm>
            <a:off x="3067144" y="1376867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51A0DA-DED3-4EF2-9405-3A7E8B696C12}"/>
              </a:ext>
            </a:extLst>
          </p:cNvPr>
          <p:cNvSpPr txBox="1"/>
          <p:nvPr/>
        </p:nvSpPr>
        <p:spPr>
          <a:xfrm>
            <a:off x="3024120" y="993640"/>
            <a:ext cx="59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9D222D-77E4-4CB7-82AF-E53B54586019}"/>
              </a:ext>
            </a:extLst>
          </p:cNvPr>
          <p:cNvSpPr/>
          <p:nvPr/>
        </p:nvSpPr>
        <p:spPr>
          <a:xfrm>
            <a:off x="3531701" y="5311561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C685DE-5FAB-4C5E-B0C7-D2E24E1FC81B}"/>
              </a:ext>
            </a:extLst>
          </p:cNvPr>
          <p:cNvSpPr/>
          <p:nvPr/>
        </p:nvSpPr>
        <p:spPr>
          <a:xfrm>
            <a:off x="3827574" y="1306236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5FB65C-3770-48E7-A0F0-8D209B644C2B}"/>
              </a:ext>
            </a:extLst>
          </p:cNvPr>
          <p:cNvSpPr/>
          <p:nvPr/>
        </p:nvSpPr>
        <p:spPr>
          <a:xfrm>
            <a:off x="2737557" y="1306236"/>
            <a:ext cx="397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54E341-2495-4337-8204-35C7D55D0CF9}"/>
              </a:ext>
            </a:extLst>
          </p:cNvPr>
          <p:cNvSpPr/>
          <p:nvPr/>
        </p:nvSpPr>
        <p:spPr>
          <a:xfrm>
            <a:off x="2417562" y="5311561"/>
            <a:ext cx="668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4D1B25-4A9B-4B96-A3E9-407884FE3BC0}"/>
              </a:ext>
            </a:extLst>
          </p:cNvPr>
          <p:cNvGrpSpPr/>
          <p:nvPr/>
        </p:nvGrpSpPr>
        <p:grpSpPr>
          <a:xfrm>
            <a:off x="1257320" y="1529949"/>
            <a:ext cx="1893390" cy="883733"/>
            <a:chOff x="3545676" y="2079909"/>
            <a:chExt cx="1893390" cy="8837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6DB04B1-C3E3-4A6F-BFAA-7328FC1F14DA}"/>
                </a:ext>
              </a:extLst>
            </p:cNvPr>
            <p:cNvSpPr/>
            <p:nvPr/>
          </p:nvSpPr>
          <p:spPr>
            <a:xfrm>
              <a:off x="4898532" y="2563532"/>
              <a:ext cx="5405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33BC06-85F7-4E87-8CA7-6C4635B79D4D}"/>
                </a:ext>
              </a:extLst>
            </p:cNvPr>
            <p:cNvSpPr txBox="1"/>
            <p:nvPr/>
          </p:nvSpPr>
          <p:spPr>
            <a:xfrm>
              <a:off x="3545676" y="2079909"/>
              <a:ext cx="9557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File #1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73EB50-BA38-4843-BBE4-99D3C769F577}"/>
                </a:ext>
              </a:extLst>
            </p:cNvPr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4A7787-4E83-4D53-955E-5617EFAAFBFA}"/>
              </a:ext>
            </a:extLst>
          </p:cNvPr>
          <p:cNvGrpSpPr/>
          <p:nvPr/>
        </p:nvGrpSpPr>
        <p:grpSpPr>
          <a:xfrm>
            <a:off x="3067144" y="2098159"/>
            <a:ext cx="610791" cy="576051"/>
            <a:chOff x="5351525" y="2687055"/>
            <a:chExt cx="610791" cy="57605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07EBF8D-05E7-4711-A06D-7E7996C7A513}"/>
                </a:ext>
              </a:extLst>
            </p:cNvPr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37" name="Freeform 75">
              <a:extLst>
                <a:ext uri="{FF2B5EF4-FFF2-40B4-BE49-F238E27FC236}">
                  <a16:creationId xmlns:a16="http://schemas.microsoft.com/office/drawing/2014/main" id="{4137A58F-BB03-46FC-B094-4AA180F76AA7}"/>
                </a:ext>
              </a:extLst>
            </p:cNvPr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1A4D606-D812-4B70-B904-87DA67671B36}"/>
              </a:ext>
            </a:extLst>
          </p:cNvPr>
          <p:cNvSpPr/>
          <p:nvPr/>
        </p:nvSpPr>
        <p:spPr>
          <a:xfrm>
            <a:off x="762000" y="5019358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E356E9-FF0E-4739-A360-3B5F10B3A9E2}"/>
              </a:ext>
            </a:extLst>
          </p:cNvPr>
          <p:cNvSpPr txBox="1"/>
          <p:nvPr/>
        </p:nvSpPr>
        <p:spPr>
          <a:xfrm>
            <a:off x="976003" y="5940633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40" name="Can 83">
            <a:extLst>
              <a:ext uri="{FF2B5EF4-FFF2-40B4-BE49-F238E27FC236}">
                <a16:creationId xmlns:a16="http://schemas.microsoft.com/office/drawing/2014/main" id="{FBFBB66A-AEBF-40E7-8456-DEC0C8B60E56}"/>
              </a:ext>
            </a:extLst>
          </p:cNvPr>
          <p:cNvSpPr/>
          <p:nvPr/>
        </p:nvSpPr>
        <p:spPr>
          <a:xfrm>
            <a:off x="5096900" y="5137152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83D710-4DFE-4F9A-ACBE-26FA60FBE4F6}"/>
              </a:ext>
            </a:extLst>
          </p:cNvPr>
          <p:cNvGrpSpPr/>
          <p:nvPr/>
        </p:nvGrpSpPr>
        <p:grpSpPr>
          <a:xfrm>
            <a:off x="3066792" y="2514004"/>
            <a:ext cx="672431" cy="2369087"/>
            <a:chOff x="5343358" y="3141579"/>
            <a:chExt cx="672431" cy="236908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290C83-3056-448E-8CA3-E2989A8B5CC8}"/>
                </a:ext>
              </a:extLst>
            </p:cNvPr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E1A7F44-24A3-43BD-BE32-D9B045F7B9A8}"/>
                </a:ext>
              </a:extLst>
            </p:cNvPr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44BB08-3C40-47CD-B74B-F6AAEAA1B2FF}"/>
              </a:ext>
            </a:extLst>
          </p:cNvPr>
          <p:cNvGrpSpPr/>
          <p:nvPr/>
        </p:nvGrpSpPr>
        <p:grpSpPr>
          <a:xfrm>
            <a:off x="1955027" y="1715423"/>
            <a:ext cx="1562863" cy="2615149"/>
            <a:chOff x="4923297" y="1977754"/>
            <a:chExt cx="1562863" cy="261514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B5BF8DE-E9B7-464D-BEF7-7A37EDC23462}"/>
                </a:ext>
              </a:extLst>
            </p:cNvPr>
            <p:cNvSpPr/>
            <p:nvPr/>
          </p:nvSpPr>
          <p:spPr>
            <a:xfrm>
              <a:off x="6038591" y="1977754"/>
              <a:ext cx="446224" cy="310654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118CC39-262D-4611-B4CE-80283DF5B480}"/>
                </a:ext>
              </a:extLst>
            </p:cNvPr>
            <p:cNvSpPr/>
            <p:nvPr/>
          </p:nvSpPr>
          <p:spPr>
            <a:xfrm>
              <a:off x="6038591" y="3906447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A89CC2F-331C-4932-ACBA-71031A06CEC4}"/>
                </a:ext>
              </a:extLst>
            </p:cNvPr>
            <p:cNvSpPr/>
            <p:nvPr/>
          </p:nvSpPr>
          <p:spPr>
            <a:xfrm>
              <a:off x="6038943" y="4236821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0620002-8521-4CCA-A234-58FDDB88CE3B}"/>
                </a:ext>
              </a:extLst>
            </p:cNvPr>
            <p:cNvSpPr/>
            <p:nvPr/>
          </p:nvSpPr>
          <p:spPr>
            <a:xfrm>
              <a:off x="6039936" y="2932007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9A21AF1-9391-4734-A59C-3B4E62F968E3}"/>
                </a:ext>
              </a:extLst>
            </p:cNvPr>
            <p:cNvSpPr txBox="1"/>
            <p:nvPr/>
          </p:nvSpPr>
          <p:spPr>
            <a:xfrm>
              <a:off x="4923297" y="4192793"/>
              <a:ext cx="625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free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846BA39-5709-4AFB-98D3-440A540AEAE8}"/>
                </a:ext>
              </a:extLst>
            </p:cNvPr>
            <p:cNvCxnSpPr>
              <a:stCxn id="67" idx="3"/>
              <a:endCxn id="62" idx="1"/>
            </p:cNvCxnSpPr>
            <p:nvPr/>
          </p:nvCxnSpPr>
          <p:spPr>
            <a:xfrm flipV="1">
              <a:off x="5529360" y="2133081"/>
              <a:ext cx="509231" cy="22597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5346737-30F3-4F65-9C6B-03E2091A4737}"/>
              </a:ext>
            </a:extLst>
          </p:cNvPr>
          <p:cNvSpPr/>
          <p:nvPr/>
        </p:nvSpPr>
        <p:spPr>
          <a:xfrm>
            <a:off x="3075435" y="3644056"/>
            <a:ext cx="446224" cy="321145"/>
          </a:xfrm>
          <a:prstGeom prst="rect">
            <a:avLst/>
          </a:prstGeom>
          <a:solidFill>
            <a:srgbClr val="C5E0B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3" name="Freeform 56">
            <a:extLst>
              <a:ext uri="{FF2B5EF4-FFF2-40B4-BE49-F238E27FC236}">
                <a16:creationId xmlns:a16="http://schemas.microsoft.com/office/drawing/2014/main" id="{83DEAC3B-4F19-4FD2-8A2A-078C21746C01}"/>
              </a:ext>
            </a:extLst>
          </p:cNvPr>
          <p:cNvSpPr/>
          <p:nvPr/>
        </p:nvSpPr>
        <p:spPr>
          <a:xfrm flipV="1">
            <a:off x="3426431" y="3829544"/>
            <a:ext cx="387632" cy="960034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  <a:gd name="connsiteX0" fmla="*/ 0 w 334958"/>
              <a:gd name="connsiteY0" fmla="*/ 0 h 2179053"/>
              <a:gd name="connsiteX1" fmla="*/ 320842 w 334958"/>
              <a:gd name="connsiteY1" fmla="*/ 0 h 2179053"/>
              <a:gd name="connsiteX2" fmla="*/ 334958 w 334958"/>
              <a:gd name="connsiteY2" fmla="*/ 2179053 h 2179053"/>
              <a:gd name="connsiteX3" fmla="*/ 133685 w 334958"/>
              <a:gd name="connsiteY3" fmla="*/ 2179053 h 2179053"/>
              <a:gd name="connsiteX0" fmla="*/ 0 w 334958"/>
              <a:gd name="connsiteY0" fmla="*/ 0 h 2197251"/>
              <a:gd name="connsiteX1" fmla="*/ 320842 w 334958"/>
              <a:gd name="connsiteY1" fmla="*/ 0 h 2197251"/>
              <a:gd name="connsiteX2" fmla="*/ 334958 w 334958"/>
              <a:gd name="connsiteY2" fmla="*/ 2179053 h 2197251"/>
              <a:gd name="connsiteX3" fmla="*/ 85590 w 334958"/>
              <a:gd name="connsiteY3" fmla="*/ 2197251 h 219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58" h="2197251">
                <a:moveTo>
                  <a:pt x="0" y="0"/>
                </a:moveTo>
                <a:lnTo>
                  <a:pt x="320842" y="0"/>
                </a:lnTo>
                <a:cubicBezTo>
                  <a:pt x="325547" y="726351"/>
                  <a:pt x="330253" y="1452702"/>
                  <a:pt x="334958" y="2179053"/>
                </a:cubicBezTo>
                <a:lnTo>
                  <a:pt x="85590" y="2197251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4" name="Freeform 64">
            <a:extLst>
              <a:ext uri="{FF2B5EF4-FFF2-40B4-BE49-F238E27FC236}">
                <a16:creationId xmlns:a16="http://schemas.microsoft.com/office/drawing/2014/main" id="{255B7CBA-9203-4720-9E46-2231CC5246E2}"/>
              </a:ext>
            </a:extLst>
          </p:cNvPr>
          <p:cNvSpPr/>
          <p:nvPr/>
        </p:nvSpPr>
        <p:spPr>
          <a:xfrm>
            <a:off x="3403988" y="2865730"/>
            <a:ext cx="561474" cy="129623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rgbClr val="618FFD"/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09ED87F-B8C7-4044-8120-D2D54F0268E5}"/>
              </a:ext>
            </a:extLst>
          </p:cNvPr>
          <p:cNvSpPr/>
          <p:nvPr/>
        </p:nvSpPr>
        <p:spPr>
          <a:xfrm>
            <a:off x="3066792" y="3969944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8F93843-DD25-4371-9C33-696FD725EBF0}"/>
              </a:ext>
            </a:extLst>
          </p:cNvPr>
          <p:cNvSpPr/>
          <p:nvPr/>
        </p:nvSpPr>
        <p:spPr>
          <a:xfrm>
            <a:off x="3071966" y="2663949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EAD486D-2245-4A5E-B228-AF49D2C28DF4}"/>
              </a:ext>
            </a:extLst>
          </p:cNvPr>
          <p:cNvGrpSpPr/>
          <p:nvPr/>
        </p:nvGrpSpPr>
        <p:grpSpPr>
          <a:xfrm>
            <a:off x="1624600" y="4246140"/>
            <a:ext cx="1367352" cy="607118"/>
            <a:chOff x="3527787" y="1992773"/>
            <a:chExt cx="1367352" cy="60711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D704DF6-1523-4732-A94E-C0DA5397B72F}"/>
                </a:ext>
              </a:extLst>
            </p:cNvPr>
            <p:cNvSpPr txBox="1"/>
            <p:nvPr/>
          </p:nvSpPr>
          <p:spPr>
            <a:xfrm>
              <a:off x="3527787" y="2199781"/>
              <a:ext cx="9557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File #2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2F63B7F-5B43-44A4-80EE-E2E07D18B037}"/>
                </a:ext>
              </a:extLst>
            </p:cNvPr>
            <p:cNvCxnSpPr/>
            <p:nvPr/>
          </p:nvCxnSpPr>
          <p:spPr>
            <a:xfrm flipV="1">
              <a:off x="4491789" y="1992773"/>
              <a:ext cx="403350" cy="3331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85856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102655</TotalTime>
  <Pages>60</Pages>
  <Words>3960</Words>
  <Application>Microsoft Macintosh PowerPoint</Application>
  <PresentationFormat>Widescreen</PresentationFormat>
  <Paragraphs>665</Paragraphs>
  <Slides>60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Comic Sans MS</vt:lpstr>
      <vt:lpstr>Consolas</vt:lpstr>
      <vt:lpstr>Courier New</vt:lpstr>
      <vt:lpstr>Gill Sans</vt:lpstr>
      <vt:lpstr>Gill Sans Light</vt:lpstr>
      <vt:lpstr>Office</vt:lpstr>
      <vt:lpstr>CS162 Operating Systems and Systems Programming Lecture 20  Filesystems 2: Filesystem Case Studies (Con’t), Buffering</vt:lpstr>
      <vt:lpstr>Recall: I/O and Storage Layers</vt:lpstr>
      <vt:lpstr>Recall: From Storage to File Systems</vt:lpstr>
      <vt:lpstr>Recall: Building a File System</vt:lpstr>
      <vt:lpstr>Recall: User vs. System View of a File</vt:lpstr>
      <vt:lpstr>Recall: Components of a File System</vt:lpstr>
      <vt:lpstr>Recall: In-Memory File System Structures</vt:lpstr>
      <vt:lpstr>Recall: FAT (File Allocation Table) Properties</vt:lpstr>
      <vt:lpstr>Recall: FAT Discussion</vt:lpstr>
      <vt:lpstr>Recall: Observation #1: Most Files Are Small</vt:lpstr>
      <vt:lpstr>Recall: Observation #2: Most Bytes are in Large Files</vt:lpstr>
      <vt:lpstr>Recall: Multilevel Indexed Files (Original 4.1 BSD)</vt:lpstr>
      <vt:lpstr>Recall: Fast File System (BSD 4.2, 1984)</vt:lpstr>
      <vt:lpstr>Recall: UNIX 4.2 BSD FFS</vt:lpstr>
      <vt:lpstr>PowerPoint Presentation</vt:lpstr>
      <vt:lpstr>Administrivia</vt:lpstr>
      <vt:lpstr>Recall: CS 162 Collaboration Policy</vt:lpstr>
      <vt:lpstr>PowerPoint Presentation</vt:lpstr>
      <vt:lpstr>Linux Example: Ext2/3 Disk Layout</vt:lpstr>
      <vt:lpstr>Recall: Directory Abstraction</vt:lpstr>
      <vt:lpstr>Hard Links</vt:lpstr>
      <vt:lpstr>Soft Links (Symbolic Links)</vt:lpstr>
      <vt:lpstr>Directory Traversal</vt:lpstr>
      <vt:lpstr>Large Directories: B-Trees (dirhash)</vt:lpstr>
      <vt:lpstr>PowerPoint Presentation</vt:lpstr>
      <vt:lpstr>Case Study: Windows NTFS</vt:lpstr>
      <vt:lpstr>New Technology File System (NTFS)</vt:lpstr>
      <vt:lpstr>NTFS</vt:lpstr>
      <vt:lpstr>NTFS Small File: Data stored with Metadata</vt:lpstr>
      <vt:lpstr>NTFS Medium File: Extents for File Data</vt:lpstr>
      <vt:lpstr>NTFS Large File: Pointers to Other MFT Records</vt:lpstr>
      <vt:lpstr>NTFS Huge, Fragmented File:  Many MFT Records</vt:lpstr>
      <vt:lpstr>NTFS Directories</vt:lpstr>
      <vt:lpstr>PowerPoint Presentation</vt:lpstr>
      <vt:lpstr>Memory Mapped files</vt:lpstr>
      <vt:lpstr>Memory Mapped Files</vt:lpstr>
      <vt:lpstr>Recall: Who Does What, When?</vt:lpstr>
      <vt:lpstr>Using Paging to mmap() Files</vt:lpstr>
      <vt:lpstr>mmap() system call</vt:lpstr>
      <vt:lpstr>An mmap() Example</vt:lpstr>
      <vt:lpstr>Sharing through Mapped Files</vt:lpstr>
      <vt:lpstr>PowerPoint Presentation</vt:lpstr>
      <vt:lpstr>The buffer cache</vt:lpstr>
      <vt:lpstr>Buffer Cache</vt:lpstr>
      <vt:lpstr>File System Buffer Cache</vt:lpstr>
      <vt:lpstr>File System Buffer Cache: Open</vt:lpstr>
      <vt:lpstr>File System Buffer Cache: Open</vt:lpstr>
      <vt:lpstr>File System Buffer Cache: Read?</vt:lpstr>
      <vt:lpstr>File System Buffer Cache: Write?</vt:lpstr>
      <vt:lpstr>File System Buffer Cache: Eviction?</vt:lpstr>
      <vt:lpstr>Buffer Cache Discussion</vt:lpstr>
      <vt:lpstr>File System Caching</vt:lpstr>
      <vt:lpstr>File System Caching (con’t)</vt:lpstr>
      <vt:lpstr>File System Prefetching</vt:lpstr>
      <vt:lpstr>Delayed Writes</vt:lpstr>
      <vt:lpstr>Delayed Writes (Advantages)</vt:lpstr>
      <vt:lpstr>Buffer Caching vs. Demand Paging</vt:lpstr>
      <vt:lpstr>Dealing with Persistent State</vt:lpstr>
      <vt:lpstr>File System Summary (1/2)</vt:lpstr>
      <vt:lpstr>File System Summary (2/3)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Anthony Joseph</cp:lastModifiedBy>
  <cp:revision>1158</cp:revision>
  <cp:lastPrinted>2020-11-09T07:52:02Z</cp:lastPrinted>
  <dcterms:created xsi:type="dcterms:W3CDTF">1995-08-12T11:37:26Z</dcterms:created>
  <dcterms:modified xsi:type="dcterms:W3CDTF">2021-04-06T06:06:39Z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