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56" r:id="rId2"/>
    <p:sldId id="2133" r:id="rId3"/>
    <p:sldId id="2041" r:id="rId4"/>
    <p:sldId id="2056" r:id="rId5"/>
    <p:sldId id="2135" r:id="rId6"/>
    <p:sldId id="2136" r:id="rId7"/>
    <p:sldId id="2065" r:id="rId8"/>
    <p:sldId id="2158" r:id="rId9"/>
    <p:sldId id="2042" r:id="rId10"/>
    <p:sldId id="2082" r:id="rId11"/>
    <p:sldId id="2052" r:id="rId12"/>
    <p:sldId id="2083" r:id="rId13"/>
    <p:sldId id="2054" r:id="rId14"/>
    <p:sldId id="2137" r:id="rId15"/>
    <p:sldId id="2084" r:id="rId16"/>
    <p:sldId id="2085" r:id="rId17"/>
    <p:sldId id="2100" r:id="rId18"/>
    <p:sldId id="2101" r:id="rId19"/>
    <p:sldId id="2088" r:id="rId20"/>
    <p:sldId id="2103" r:id="rId21"/>
    <p:sldId id="2102" r:id="rId22"/>
    <p:sldId id="2151" r:id="rId23"/>
    <p:sldId id="2089" r:id="rId24"/>
    <p:sldId id="2104" r:id="rId25"/>
    <p:sldId id="2105" r:id="rId26"/>
    <p:sldId id="2106" r:id="rId27"/>
    <p:sldId id="2091" r:id="rId28"/>
    <p:sldId id="2107" r:id="rId29"/>
    <p:sldId id="2092" r:id="rId30"/>
    <p:sldId id="2109" r:id="rId31"/>
    <p:sldId id="2110" r:id="rId32"/>
    <p:sldId id="2111" r:id="rId33"/>
    <p:sldId id="2152" r:id="rId34"/>
    <p:sldId id="2153" r:id="rId35"/>
    <p:sldId id="2067" r:id="rId36"/>
    <p:sldId id="2068" r:id="rId37"/>
    <p:sldId id="2069" r:id="rId38"/>
    <p:sldId id="2070" r:id="rId39"/>
    <p:sldId id="2071" r:id="rId40"/>
    <p:sldId id="2072" r:id="rId41"/>
    <p:sldId id="2154" r:id="rId42"/>
    <p:sldId id="2155" r:id="rId43"/>
    <p:sldId id="2073" r:id="rId44"/>
    <p:sldId id="2074" r:id="rId45"/>
    <p:sldId id="2075" r:id="rId46"/>
    <p:sldId id="2076" r:id="rId47"/>
    <p:sldId id="2077" r:id="rId48"/>
    <p:sldId id="2078" r:id="rId49"/>
    <p:sldId id="2142" r:id="rId50"/>
    <p:sldId id="2143" r:id="rId51"/>
    <p:sldId id="2156" r:id="rId52"/>
    <p:sldId id="2157" r:id="rId53"/>
    <p:sldId id="2024" r:id="rId54"/>
    <p:sldId id="2145" r:id="rId55"/>
    <p:sldId id="2023" r:id="rId56"/>
    <p:sldId id="2146" r:id="rId57"/>
    <p:sldId id="2147" r:id="rId58"/>
    <p:sldId id="2148" r:id="rId59"/>
    <p:sldId id="2149" r:id="rId60"/>
    <p:sldId id="2123" r:id="rId61"/>
    <p:sldId id="2150" r:id="rId62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AA"/>
    <a:srgbClr val="FF0000"/>
    <a:srgbClr val="2A40E2"/>
    <a:srgbClr val="BCFFBC"/>
    <a:srgbClr val="F430AB"/>
    <a:srgbClr val="A18623"/>
    <a:srgbClr val="9E7800"/>
    <a:srgbClr val="C49500"/>
    <a:srgbClr val="E6E703"/>
    <a:srgbClr val="72A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69"/>
    <p:restoredTop sz="95005" autoAdjust="0"/>
  </p:normalViewPr>
  <p:slideViewPr>
    <p:cSldViewPr>
      <p:cViewPr varScale="1">
        <p:scale>
          <a:sx n="128" d="100"/>
          <a:sy n="128" d="100"/>
        </p:scale>
        <p:origin x="840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8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2" tIns="46972" rIns="92262" bIns="46972">
            <a:spAutoFit/>
          </a:bodyPr>
          <a:lstStyle/>
          <a:p>
            <a:pPr algn="ctr" defTabSz="917049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049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8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2" tIns="46972" rIns="92262" bIns="46972">
            <a:spAutoFit/>
          </a:bodyPr>
          <a:lstStyle/>
          <a:p>
            <a:pPr algn="ctr" defTabSz="917049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049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4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16" tIns="46972" rIns="95616" bIns="469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60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17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3029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8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63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2157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3199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75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12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5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384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285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309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69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069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865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03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777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694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811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90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155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09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852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839" y="8685611"/>
            <a:ext cx="2972027" cy="4564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D3009A80-F05D-744A-88D4-360587150535}" type="slidenum">
              <a:rPr lang="en-US"/>
              <a:pPr eaLnBrk="1" hangingPunct="1"/>
              <a:t>37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92150"/>
            <a:ext cx="6073775" cy="3417888"/>
          </a:xfrm>
          <a:solidFill>
            <a:srgbClr val="FFFFFF"/>
          </a:solidFill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4942" tIns="47471" rIns="94942" bIns="47471"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5798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256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694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22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68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46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68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53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289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064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076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254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729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930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775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906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041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7238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30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7868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8727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728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3133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56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01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9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46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85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50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8" name="Google Shape;9;p94">
            <a:extLst>
              <a:ext uri="{FF2B5EF4-FFF2-40B4-BE49-F238E27FC236}">
                <a16:creationId xmlns:a16="http://schemas.microsoft.com/office/drawing/2014/main" id="{0DF3CB40-860D-F947-BEF6-04534ED2DBD0}"/>
              </a:ext>
            </a:extLst>
          </p:cNvPr>
          <p:cNvSpPr/>
          <p:nvPr userDrawn="1"/>
        </p:nvSpPr>
        <p:spPr>
          <a:xfrm>
            <a:off x="7772400" y="6551613"/>
            <a:ext cx="1116644" cy="305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25" rIns="90475" bIns="444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 err="1">
                <a:solidFill>
                  <a:srgbClr val="2A40E2"/>
                </a:solidFill>
                <a:latin typeface="Gill Sans"/>
                <a:ea typeface="Gill Sans"/>
                <a:cs typeface="Gill Sans"/>
                <a:sym typeface="Gill Sans"/>
              </a:rPr>
              <a:t>Lec</a:t>
            </a:r>
            <a:r>
              <a:rPr lang="en-US" sz="1400" b="0" i="0" u="none" strike="noStrike" cap="none" dirty="0">
                <a:solidFill>
                  <a:srgbClr val="2A40E2"/>
                </a:solidFill>
                <a:latin typeface="Gill Sans"/>
                <a:ea typeface="Gill Sans"/>
                <a:cs typeface="Gill Sans"/>
                <a:sym typeface="Gill Sans"/>
              </a:rPr>
              <a:t> 21.</a:t>
            </a:r>
            <a:fld id="{00000000-1234-1234-1234-123412341234}" type="slidenum">
              <a:rPr lang="en-US" sz="1400" b="0" i="0" u="none" strike="noStrike" cap="none" smtClean="0">
                <a:solidFill>
                  <a:srgbClr val="2A40E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400" b="0" i="0" u="none" strike="noStrike" cap="none" dirty="0">
              <a:solidFill>
                <a:srgbClr val="2A40E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Google Shape;10;p94">
            <a:extLst>
              <a:ext uri="{FF2B5EF4-FFF2-40B4-BE49-F238E27FC236}">
                <a16:creationId xmlns:a16="http://schemas.microsoft.com/office/drawing/2014/main" id="{23F8F456-5AEB-594B-8733-9F7939C38AF4}"/>
              </a:ext>
            </a:extLst>
          </p:cNvPr>
          <p:cNvSpPr txBox="1"/>
          <p:nvPr userDrawn="1"/>
        </p:nvSpPr>
        <p:spPr>
          <a:xfrm>
            <a:off x="1" y="6550025"/>
            <a:ext cx="732871" cy="30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2A40E2"/>
                </a:solidFill>
                <a:latin typeface="Gill Sans"/>
                <a:ea typeface="Gill Sans"/>
                <a:cs typeface="Gill Sans"/>
                <a:sym typeface="Gill Sans"/>
              </a:rPr>
              <a:t>4/13/21</a:t>
            </a:r>
            <a:endParaRPr dirty="0"/>
          </a:p>
        </p:txBody>
      </p:sp>
      <p:sp>
        <p:nvSpPr>
          <p:cNvPr id="10" name="Google Shape;12;p94">
            <a:extLst>
              <a:ext uri="{FF2B5EF4-FFF2-40B4-BE49-F238E27FC236}">
                <a16:creationId xmlns:a16="http://schemas.microsoft.com/office/drawing/2014/main" id="{EF0ABB24-FD57-004C-96B4-22638343A0D8}"/>
              </a:ext>
            </a:extLst>
          </p:cNvPr>
          <p:cNvSpPr txBox="1"/>
          <p:nvPr userDrawn="1"/>
        </p:nvSpPr>
        <p:spPr>
          <a:xfrm>
            <a:off x="4004418" y="6550025"/>
            <a:ext cx="3440279" cy="30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2A40E2"/>
                </a:solidFill>
                <a:latin typeface="Gill Sans"/>
                <a:ea typeface="Gill Sans"/>
                <a:cs typeface="Gill Sans"/>
                <a:sym typeface="Gill Sans"/>
              </a:rPr>
              <a:t>Crooks &amp; Joseph CS162 © UCB Spring 2021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tfs.com/ntfs-mft.ht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CS162</a:t>
            </a:r>
            <a:br>
              <a:rPr lang="en-US" sz="3000" dirty="0"/>
            </a:br>
            <a:r>
              <a:rPr lang="en-US" sz="3000" dirty="0"/>
              <a:t>Operating Systems and</a:t>
            </a:r>
            <a:br>
              <a:rPr lang="en-US" sz="3000" dirty="0"/>
            </a:br>
            <a:r>
              <a:rPr lang="en-US" sz="3000" dirty="0"/>
              <a:t>Systems Programming</a:t>
            </a:r>
            <a:br>
              <a:rPr lang="en-US" sz="3000" dirty="0"/>
            </a:br>
            <a:r>
              <a:rPr lang="en-US" sz="3000" dirty="0"/>
              <a:t>Lecture 21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Filesystems 3: Reliability and Transactions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lvl="0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dirty="0"/>
              <a:t>April 13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  <a:p>
            <a:pPr marL="285750" lvl="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dirty="0"/>
              <a:t>Profs. Natacha Crooks and Anthony D. Joseph</a:t>
            </a:r>
          </a:p>
          <a:p>
            <a:pPr marL="285750" lvl="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dirty="0"/>
              <a:t>http://cs162.eecs.Berkeley.edu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9C1FF-51C7-4CAF-9358-E28B687AA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Delayed Writes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2160F-3DE1-4AAA-876B-F0CDD18F4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0"/>
            <a:ext cx="11125200" cy="5715000"/>
          </a:xfrm>
        </p:spPr>
        <p:txBody>
          <a:bodyPr>
            <a:normAutofit/>
          </a:bodyPr>
          <a:lstStyle/>
          <a:p>
            <a:r>
              <a:rPr lang="en-US" dirty="0"/>
              <a:t>Buffer cache is a writeback cache (writes are termed “</a:t>
            </a:r>
            <a:r>
              <a:rPr lang="en-US" dirty="0">
                <a:solidFill>
                  <a:srgbClr val="FF0000"/>
                </a:solidFill>
              </a:rPr>
              <a:t>Delayed Writes</a:t>
            </a:r>
            <a:r>
              <a:rPr lang="en-US" dirty="0"/>
              <a:t>”)</a:t>
            </a:r>
          </a:p>
          <a:p>
            <a:pPr lvl="1"/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write()</a:t>
            </a:r>
            <a:r>
              <a:rPr lang="en-US" dirty="0"/>
              <a:t> copies data from user space to kernel buffer cache</a:t>
            </a:r>
          </a:p>
          <a:p>
            <a:pPr lvl="1"/>
            <a:r>
              <a:rPr lang="en-US" dirty="0"/>
              <a:t>Quick return to user space</a:t>
            </a:r>
          </a:p>
          <a:p>
            <a:pPr lvl="1"/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read()</a:t>
            </a:r>
            <a:r>
              <a:rPr lang="en-US" dirty="0"/>
              <a:t> is fulfilled by the cache, so </a:t>
            </a:r>
            <a:r>
              <a:rPr lang="en-US" dirty="0">
                <a:latin typeface="Consolas" panose="020B0609020204030204" pitchFamily="49" charset="0"/>
              </a:rPr>
              <a:t>read</a:t>
            </a:r>
            <a:r>
              <a:rPr lang="en-US" dirty="0"/>
              <a:t>s see the results of </a:t>
            </a:r>
            <a:r>
              <a:rPr lang="en-US" dirty="0">
                <a:latin typeface="Consolas" panose="020B0609020204030204" pitchFamily="49" charset="0"/>
              </a:rPr>
              <a:t>write</a:t>
            </a:r>
            <a:r>
              <a:rPr lang="en-US" dirty="0"/>
              <a:t>s</a:t>
            </a:r>
          </a:p>
          <a:p>
            <a:pPr lvl="1"/>
            <a:r>
              <a:rPr lang="en-US" dirty="0"/>
              <a:t>Even if the data has not reached disk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When does data from a </a:t>
            </a:r>
            <a:r>
              <a:rPr lang="en-US" dirty="0">
                <a:latin typeface="Consolas" panose="020B0609020204030204" pitchFamily="49" charset="0"/>
              </a:rPr>
              <a:t>write</a:t>
            </a:r>
            <a:r>
              <a:rPr lang="en-US" dirty="0"/>
              <a:t> </a:t>
            </a:r>
            <a:r>
              <a:rPr lang="en-US" dirty="0" err="1"/>
              <a:t>syscall</a:t>
            </a:r>
            <a:r>
              <a:rPr lang="en-US" dirty="0"/>
              <a:t> finally reach disk?</a:t>
            </a:r>
          </a:p>
          <a:p>
            <a:pPr lvl="1"/>
            <a:r>
              <a:rPr lang="en-US" dirty="0"/>
              <a:t>When the buffer cache is full (e.g., we need to evict something)</a:t>
            </a:r>
          </a:p>
          <a:p>
            <a:pPr lvl="1"/>
            <a:r>
              <a:rPr lang="en-US" dirty="0"/>
              <a:t>When the buffer cache is flushed periodically (in case we crash)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52354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BF96-8F73-D047-A981-8990DB79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Delayed Writes (Advantages)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5BCF2-EB57-7A40-AB77-50FE3A409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11201399" cy="4862046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Performance advantage: return to user quickly without writing to disk!</a:t>
            </a:r>
          </a:p>
          <a:p>
            <a:endParaRPr lang="en-US" altLang="ko-KR" dirty="0">
              <a:ea typeface="굴림" panose="020B0600000101010101" pitchFamily="34" charset="-127"/>
            </a:endParaRPr>
          </a:p>
          <a:p>
            <a:r>
              <a:rPr lang="en-US" altLang="ko-KR" dirty="0">
                <a:ea typeface="굴림" panose="020B0600000101010101" pitchFamily="34" charset="-127"/>
              </a:rPr>
              <a:t>Disk scheduler can efficiently order lots of requests</a:t>
            </a:r>
          </a:p>
          <a:p>
            <a:pPr lvl="1"/>
            <a:r>
              <a:rPr lang="en-US" dirty="0"/>
              <a:t>Elevator Algorithm can rearrange writes to avoid random seeks</a:t>
            </a:r>
          </a:p>
          <a:p>
            <a:r>
              <a:rPr lang="en-US" dirty="0"/>
              <a:t>Delay block allocation: </a:t>
            </a:r>
          </a:p>
          <a:p>
            <a:pPr lvl="1"/>
            <a:r>
              <a:rPr lang="en-US" dirty="0"/>
              <a:t>May be able to allocate multiple blocks at same time for file, keep them contiguous</a:t>
            </a:r>
          </a:p>
          <a:p>
            <a:r>
              <a:rPr lang="en-US" dirty="0"/>
              <a:t>Some files never actually make it all the way to disk</a:t>
            </a:r>
          </a:p>
          <a:p>
            <a:pPr lvl="1"/>
            <a:r>
              <a:rPr lang="en-US" dirty="0"/>
              <a:t>Many short-lived files!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806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D14B-97FE-4DEC-8045-6FC34705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Dealing with Persistent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8BFA0-C841-43AF-8267-AEB0227D5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0"/>
            <a:ext cx="10769600" cy="5181600"/>
          </a:xfrm>
        </p:spPr>
        <p:txBody>
          <a:bodyPr/>
          <a:lstStyle/>
          <a:p>
            <a:r>
              <a:rPr lang="en-US" dirty="0"/>
              <a:t>Buffer Cache: write back dirty blocks periodically, even if used recently</a:t>
            </a:r>
          </a:p>
          <a:p>
            <a:pPr lvl="1"/>
            <a:r>
              <a:rPr lang="en-US" dirty="0"/>
              <a:t>Why? To minimize data loss in case of a crash</a:t>
            </a:r>
          </a:p>
          <a:p>
            <a:pPr lvl="1"/>
            <a:r>
              <a:rPr lang="en-US" dirty="0"/>
              <a:t>Linux does periodic flush every 30 seconds</a:t>
            </a:r>
          </a:p>
          <a:p>
            <a:r>
              <a:rPr lang="en-US" dirty="0">
                <a:solidFill>
                  <a:srgbClr val="FF0000"/>
                </a:solidFill>
              </a:rPr>
              <a:t>Not foolproof! Can still crash with dirty blocks in the cache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What if the dirty block was for a directory?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Lose pointer to file’s inode (leak space)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File system now in inconsistent state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60E30C-33C3-44FE-B5C6-CDCDDCA7C70C}"/>
              </a:ext>
            </a:extLst>
          </p:cNvPr>
          <p:cNvSpPr/>
          <p:nvPr/>
        </p:nvSpPr>
        <p:spPr>
          <a:xfrm>
            <a:off x="0" y="4343400"/>
            <a:ext cx="978973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857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Gill Sans Light"/>
              </a:rPr>
              <a:t>Takeaway: File systems need</a:t>
            </a:r>
          </a:p>
          <a:p>
            <a:pPr algn="ctr"/>
            <a:r>
              <a:rPr lang="en-US" sz="5400" b="1" cap="none" spc="0" dirty="0">
                <a:ln w="2857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Gill Sans Light"/>
              </a:rPr>
              <a:t>recovery mechanisms</a:t>
            </a:r>
          </a:p>
        </p:txBody>
      </p:sp>
    </p:spTree>
    <p:extLst>
      <p:ext uri="{BB962C8B-B14F-4D97-AF65-F5344CB8AC3E}">
        <p14:creationId xmlns:p14="http://schemas.microsoft.com/office/powerpoint/2010/main" val="223823994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Important “ilities”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11125200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Availability:</a:t>
            </a:r>
            <a:r>
              <a:rPr lang="en-US" altLang="ko-KR" dirty="0">
                <a:ea typeface="굴림" panose="020B0600000101010101" pitchFamily="34" charset="-127"/>
              </a:rPr>
              <a:t> the probability that the system can accept and process requests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Measured in “nines” of probability: e.g., 99.9% probability is “3-nines of availability”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Key idea here is independence of failures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Durability:</a:t>
            </a:r>
            <a:r>
              <a:rPr lang="en-US" altLang="ko-KR" dirty="0">
                <a:ea typeface="굴림" panose="020B0600000101010101" pitchFamily="34" charset="-127"/>
              </a:rPr>
              <a:t> the ability of a system to recover data despite faults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This idea is fault tolerance applied to data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Doesn’t necessarily imply availability: information on pyramids was very durable, but could not be accessed until discovery of Rosetta Stone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Reliability: </a:t>
            </a:r>
            <a:r>
              <a:rPr lang="en-US" altLang="ko-KR" dirty="0">
                <a:ea typeface="굴림" panose="020B0600000101010101" pitchFamily="34" charset="-127"/>
              </a:rPr>
              <a:t>the ability of a system or component to perform its required functions under stated conditions for a specified period of time (IEEE definition)</a:t>
            </a:r>
            <a:endParaRPr lang="en-US" altLang="ko-KR" dirty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Usually stronger than simply </a:t>
            </a:r>
            <a:r>
              <a:rPr lang="en-US" altLang="ko-KR" b="1" dirty="0">
                <a:ea typeface="굴림" panose="020B0600000101010101" pitchFamily="34" charset="-127"/>
              </a:rPr>
              <a:t>availability</a:t>
            </a:r>
            <a:r>
              <a:rPr lang="en-US" altLang="ko-KR" dirty="0">
                <a:ea typeface="굴림" panose="020B0600000101010101" pitchFamily="34" charset="-127"/>
              </a:rPr>
              <a:t>: means that the system is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not only “up”, but also working correctly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Includes availability, security, fault tolerance/durability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Must make sure data survives system crashes, disk crashes,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other problems</a:t>
            </a:r>
          </a:p>
        </p:txBody>
      </p:sp>
    </p:spTree>
    <p:extLst>
      <p:ext uri="{BB962C8B-B14F-4D97-AF65-F5344CB8AC3E}">
        <p14:creationId xmlns:p14="http://schemas.microsoft.com/office/powerpoint/2010/main" val="4585331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77B51B-FBC2-D14C-BF58-CB967D3AC381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99841457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4061-9F36-4F45-A732-7FF44C9C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How to make File Systems more </a:t>
            </a:r>
            <a:r>
              <a:rPr lang="en-US" b="0" i="1" dirty="0">
                <a:latin typeface="Gill Sans" panose="020B0502020104020203" pitchFamily="34" charset="-79"/>
                <a:cs typeface="Gill Sans" panose="020B0502020104020203" pitchFamily="34" charset="-79"/>
              </a:rPr>
              <a:t>Durable</a:t>
            </a:r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2F6EC-E95C-4D30-9CCE-95B8EF2F4F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6491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5872A-05CA-492C-9359-86AA51913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File Systems more Durable?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72A3F-85A5-4DCE-B58F-2AD42A0E5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11353800" cy="559572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Disk blocks contain Reed-Solomon error correcting codes (ECC) to deal with small defects in disk drive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allow recovery of data from small media defects 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Make sure writes survive in short term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Either abandon delayed writes or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Use special, battery-backed RAM (called non-volatile RAM or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NVRAM</a:t>
            </a:r>
            <a:r>
              <a:rPr lang="en-US" altLang="ko-KR" dirty="0">
                <a:ea typeface="굴림" panose="020B0600000101010101" pitchFamily="34" charset="-127"/>
              </a:rPr>
              <a:t>) for dirty blocks in buffer cache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Make sure that data survives in long term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to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replicate</a:t>
            </a:r>
            <a:r>
              <a:rPr lang="en-US" altLang="ko-KR" dirty="0">
                <a:ea typeface="굴림" panose="020B0600000101010101" pitchFamily="34" charset="-127"/>
              </a:rPr>
              <a:t>!  More than one copy of data!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Important element: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independence of failure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Could put copies on one disk, but if disk head fails…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Could put copies on different disks, but if server fails…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Could put copies on different servers, but </a:t>
            </a:r>
            <a:br>
              <a:rPr lang="en-US" altLang="ko-KR" sz="2400" dirty="0">
                <a:ea typeface="굴림" panose="020B0600000101010101" pitchFamily="34" charset="-127"/>
              </a:rPr>
            </a:br>
            <a:r>
              <a:rPr lang="en-US" altLang="ko-KR" sz="2400" dirty="0">
                <a:ea typeface="굴림" panose="020B0600000101010101" pitchFamily="34" charset="-127"/>
              </a:rPr>
              <a:t>if building is struck by lightning…. 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Could put copies on servers in different continents…</a:t>
            </a:r>
          </a:p>
        </p:txBody>
      </p:sp>
    </p:spTree>
    <p:extLst>
      <p:ext uri="{BB962C8B-B14F-4D97-AF65-F5344CB8AC3E}">
        <p14:creationId xmlns:p14="http://schemas.microsoft.com/office/powerpoint/2010/main" val="35658805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RAID 1: Disk Mirroring/Shadowing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22526"/>
            <a:ext cx="11201400" cy="4283074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Each disk is fully duplicated onto its “shadow”</a:t>
            </a:r>
          </a:p>
          <a:p>
            <a:pPr lvl="1"/>
            <a:r>
              <a:rPr lang="en-US" altLang="ko-KR" dirty="0"/>
              <a:t>For high I/O rate, high availability environments</a:t>
            </a:r>
          </a:p>
          <a:p>
            <a:pPr lvl="1"/>
            <a:r>
              <a:rPr lang="en-US" altLang="ko-KR" dirty="0"/>
              <a:t>Most expensive solution: 100% capacity overhead</a:t>
            </a:r>
          </a:p>
          <a:p>
            <a:r>
              <a:rPr lang="en-US" altLang="ko-KR" dirty="0"/>
              <a:t>Bandwidth sacrificed on write:</a:t>
            </a:r>
          </a:p>
          <a:p>
            <a:pPr lvl="1"/>
            <a:r>
              <a:rPr lang="en-US" altLang="ko-KR" dirty="0"/>
              <a:t>Logical write = two physical writes</a:t>
            </a:r>
          </a:p>
          <a:p>
            <a:pPr lvl="1"/>
            <a:r>
              <a:rPr lang="en-US" altLang="ko-KR" dirty="0"/>
              <a:t>Highest bandwidth when disk heads and rotation synchronized (challenging)</a:t>
            </a:r>
          </a:p>
          <a:p>
            <a:r>
              <a:rPr lang="en-US" altLang="ko-KR" dirty="0"/>
              <a:t>Reads may be optimized</a:t>
            </a:r>
          </a:p>
          <a:p>
            <a:pPr lvl="1"/>
            <a:r>
              <a:rPr lang="en-US" altLang="ko-KR" dirty="0"/>
              <a:t>Can have two independent reads to same data</a:t>
            </a:r>
          </a:p>
          <a:p>
            <a:r>
              <a:rPr lang="en-US" altLang="ko-KR" dirty="0"/>
              <a:t>Recovery: </a:t>
            </a:r>
          </a:p>
          <a:p>
            <a:pPr lvl="1"/>
            <a:r>
              <a:rPr lang="en-US" altLang="ko-KR" dirty="0"/>
              <a:t>Disk failure </a:t>
            </a:r>
            <a:r>
              <a:rPr lang="en-US" altLang="ko-KR" dirty="0">
                <a:sym typeface="Symbol" panose="05050102010706020507" pitchFamily="18" charset="2"/>
              </a:rPr>
              <a:t></a:t>
            </a:r>
            <a:r>
              <a:rPr lang="en-US" altLang="ko-KR" dirty="0"/>
              <a:t> replace disk and copy data to new disk</a:t>
            </a:r>
          </a:p>
          <a:p>
            <a:pPr lvl="1"/>
            <a:r>
              <a:rPr lang="en-US" altLang="ko-KR" dirty="0"/>
              <a:t>Hot Spare: idle disk attached to system for immediate replacement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2368550" y="762000"/>
            <a:ext cx="7658100" cy="1584326"/>
            <a:chOff x="532" y="444"/>
            <a:chExt cx="4824" cy="998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3700" y="444"/>
              <a:ext cx="1656" cy="9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532" y="444"/>
              <a:ext cx="1656" cy="9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39" name="Oval 7"/>
            <p:cNvSpPr>
              <a:spLocks noChangeArrowheads="1"/>
            </p:cNvSpPr>
            <p:nvPr/>
          </p:nvSpPr>
          <p:spPr bwMode="auto">
            <a:xfrm>
              <a:off x="2540" y="880"/>
              <a:ext cx="80" cy="8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0" name="Oval 8"/>
            <p:cNvSpPr>
              <a:spLocks noChangeArrowheads="1"/>
            </p:cNvSpPr>
            <p:nvPr/>
          </p:nvSpPr>
          <p:spPr bwMode="auto">
            <a:xfrm>
              <a:off x="2812" y="880"/>
              <a:ext cx="80" cy="8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1" name="Oval 9"/>
            <p:cNvSpPr>
              <a:spLocks noChangeArrowheads="1"/>
            </p:cNvSpPr>
            <p:nvPr/>
          </p:nvSpPr>
          <p:spPr bwMode="auto">
            <a:xfrm>
              <a:off x="3076" y="880"/>
              <a:ext cx="80" cy="8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2" name="Line 10"/>
            <p:cNvSpPr>
              <a:spLocks noChangeShapeType="1"/>
            </p:cNvSpPr>
            <p:nvPr/>
          </p:nvSpPr>
          <p:spPr bwMode="auto">
            <a:xfrm flipH="1" flipV="1">
              <a:off x="2208" y="1200"/>
              <a:ext cx="432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2568" y="1056"/>
              <a:ext cx="734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recovery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group</a:t>
              </a:r>
            </a:p>
          </p:txBody>
        </p:sp>
        <p:sp>
          <p:nvSpPr>
            <p:cNvPr id="18444" name="AutoShape 12"/>
            <p:cNvSpPr>
              <a:spLocks noChangeArrowheads="1"/>
            </p:cNvSpPr>
            <p:nvPr/>
          </p:nvSpPr>
          <p:spPr bwMode="auto">
            <a:xfrm>
              <a:off x="1488" y="656"/>
              <a:ext cx="528" cy="528"/>
            </a:xfrm>
            <a:prstGeom prst="can">
              <a:avLst>
                <a:gd name="adj" fmla="val 25000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5" name="AutoShape 13"/>
            <p:cNvSpPr>
              <a:spLocks noChangeArrowheads="1"/>
            </p:cNvSpPr>
            <p:nvPr/>
          </p:nvSpPr>
          <p:spPr bwMode="auto">
            <a:xfrm>
              <a:off x="720" y="656"/>
              <a:ext cx="528" cy="528"/>
            </a:xfrm>
            <a:prstGeom prst="can">
              <a:avLst>
                <a:gd name="adj" fmla="val 25000"/>
              </a:avLst>
            </a:prstGeom>
            <a:solidFill>
              <a:srgbClr val="53FB25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6" name="AutoShape 14"/>
            <p:cNvSpPr>
              <a:spLocks noChangeArrowheads="1"/>
            </p:cNvSpPr>
            <p:nvPr/>
          </p:nvSpPr>
          <p:spPr bwMode="auto">
            <a:xfrm>
              <a:off x="4656" y="656"/>
              <a:ext cx="528" cy="528"/>
            </a:xfrm>
            <a:prstGeom prst="can">
              <a:avLst>
                <a:gd name="adj" fmla="val 25000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7" name="AutoShape 15"/>
            <p:cNvSpPr>
              <a:spLocks noChangeArrowheads="1"/>
            </p:cNvSpPr>
            <p:nvPr/>
          </p:nvSpPr>
          <p:spPr bwMode="auto">
            <a:xfrm>
              <a:off x="3888" y="656"/>
              <a:ext cx="528" cy="528"/>
            </a:xfrm>
            <a:prstGeom prst="can">
              <a:avLst>
                <a:gd name="adj" fmla="val 25000"/>
              </a:avLst>
            </a:prstGeom>
            <a:solidFill>
              <a:srgbClr val="53FB25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67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787400"/>
            <a:ext cx="10287000" cy="607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Data stripped across multiple disks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Successive blocks stored on successive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(non-parity) disks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Increased bandwidth over single disk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Parity block (in green) constructed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by </a:t>
            </a:r>
            <a:r>
              <a:rPr lang="en-US" altLang="ko-KR" dirty="0" err="1">
                <a:ea typeface="굴림" panose="020B0600000101010101" pitchFamily="34" charset="-127"/>
              </a:rPr>
              <a:t>XORing</a:t>
            </a:r>
            <a:r>
              <a:rPr lang="en-US" altLang="ko-KR" dirty="0">
                <a:ea typeface="굴림" panose="020B0600000101010101" pitchFamily="34" charset="-127"/>
              </a:rPr>
              <a:t> data bocks in stripe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P0=D0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D1D2D3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destroy any one disk and still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reconstruct data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Suppose Disk 3 fails, then can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reconstruct: D2=D0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D1D3P0</a:t>
            </a:r>
            <a:b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</a:br>
            <a:b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</a:b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Can spread information widely across internet for durability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RAID algorithms work over geographic scale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ko-KR" altLang="en-US" dirty="0">
              <a:solidFill>
                <a:schemeClr val="hlink"/>
              </a:solidFill>
              <a:ea typeface="굴림" panose="020B0600000101010101" pitchFamily="34" charset="-127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RAID 5+: High I/O Rate Parity</a:t>
            </a:r>
          </a:p>
        </p:txBody>
      </p:sp>
      <p:grpSp>
        <p:nvGrpSpPr>
          <p:cNvPr id="953348" name="Group 4"/>
          <p:cNvGrpSpPr>
            <a:grpSpLocks/>
          </p:cNvGrpSpPr>
          <p:nvPr/>
        </p:nvGrpSpPr>
        <p:grpSpPr bwMode="auto">
          <a:xfrm>
            <a:off x="9372603" y="1795462"/>
            <a:ext cx="2197102" cy="1976438"/>
            <a:chOff x="4871" y="783"/>
            <a:chExt cx="1384" cy="1245"/>
          </a:xfrm>
        </p:grpSpPr>
        <p:sp>
          <p:nvSpPr>
            <p:cNvPr id="19502" name="Rectangle 5"/>
            <p:cNvSpPr>
              <a:spLocks noChangeArrowheads="1"/>
            </p:cNvSpPr>
            <p:nvPr/>
          </p:nvSpPr>
          <p:spPr bwMode="auto">
            <a:xfrm>
              <a:off x="4871" y="783"/>
              <a:ext cx="1384" cy="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1800" b="0" dirty="0">
                  <a:latin typeface="Gill Sans" charset="0"/>
                  <a:ea typeface="Gill Sans" charset="0"/>
                  <a:cs typeface="Gill Sans" charset="0"/>
                </a:rPr>
                <a:t>Increasing</a:t>
              </a:r>
            </a:p>
            <a:p>
              <a:pPr algn="ctr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1800" b="0" dirty="0">
                  <a:latin typeface="Gill Sans" charset="0"/>
                  <a:ea typeface="Gill Sans" charset="0"/>
                  <a:cs typeface="Gill Sans" charset="0"/>
                </a:rPr>
                <a:t>Logical Disk </a:t>
              </a:r>
            </a:p>
            <a:p>
              <a:pPr algn="ctr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1800" b="0" dirty="0">
                  <a:latin typeface="Gill Sans" charset="0"/>
                  <a:ea typeface="Gill Sans" charset="0"/>
                  <a:cs typeface="Gill Sans" charset="0"/>
                </a:rPr>
                <a:t>Addresses</a:t>
              </a:r>
            </a:p>
          </p:txBody>
        </p:sp>
        <p:sp>
          <p:nvSpPr>
            <p:cNvPr id="19503" name="Line 6"/>
            <p:cNvSpPr>
              <a:spLocks noChangeShapeType="1"/>
            </p:cNvSpPr>
            <p:nvPr/>
          </p:nvSpPr>
          <p:spPr bwMode="auto">
            <a:xfrm>
              <a:off x="5568" y="1284"/>
              <a:ext cx="0" cy="7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953351" name="Group 7"/>
          <p:cNvGrpSpPr>
            <a:grpSpLocks/>
          </p:cNvGrpSpPr>
          <p:nvPr/>
        </p:nvGrpSpPr>
        <p:grpSpPr bwMode="auto">
          <a:xfrm>
            <a:off x="5475289" y="665162"/>
            <a:ext cx="5707064" cy="965200"/>
            <a:chOff x="2533" y="451"/>
            <a:chExt cx="3595" cy="608"/>
          </a:xfrm>
        </p:grpSpPr>
        <p:sp>
          <p:nvSpPr>
            <p:cNvPr id="19499" name="Rectangle 8"/>
            <p:cNvSpPr>
              <a:spLocks noChangeArrowheads="1"/>
            </p:cNvSpPr>
            <p:nvPr/>
          </p:nvSpPr>
          <p:spPr bwMode="auto">
            <a:xfrm>
              <a:off x="2533" y="640"/>
              <a:ext cx="2465" cy="419"/>
            </a:xfrm>
            <a:prstGeom prst="rect">
              <a:avLst/>
            </a:prstGeom>
            <a:noFill/>
            <a:ln w="25400">
              <a:solidFill>
                <a:srgbClr val="FC012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500" name="Line 9"/>
            <p:cNvSpPr>
              <a:spLocks noChangeShapeType="1"/>
            </p:cNvSpPr>
            <p:nvPr/>
          </p:nvSpPr>
          <p:spPr bwMode="auto">
            <a:xfrm flipV="1">
              <a:off x="4992" y="528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501" name="Rectangle 10"/>
            <p:cNvSpPr>
              <a:spLocks noChangeArrowheads="1"/>
            </p:cNvSpPr>
            <p:nvPr/>
          </p:nvSpPr>
          <p:spPr bwMode="auto">
            <a:xfrm>
              <a:off x="5218" y="451"/>
              <a:ext cx="910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1800" b="0" dirty="0">
                  <a:latin typeface="Gill Sans" charset="0"/>
                  <a:ea typeface="Gill Sans" charset="0"/>
                  <a:cs typeface="Gill Sans" charset="0"/>
                </a:rPr>
                <a:t>Stripe Unit</a:t>
              </a:r>
            </a:p>
          </p:txBody>
        </p:sp>
      </p:grpSp>
      <p:grpSp>
        <p:nvGrpSpPr>
          <p:cNvPr id="953355" name="Group 11"/>
          <p:cNvGrpSpPr>
            <a:grpSpLocks/>
          </p:cNvGrpSpPr>
          <p:nvPr/>
        </p:nvGrpSpPr>
        <p:grpSpPr bwMode="auto">
          <a:xfrm>
            <a:off x="5410200" y="901699"/>
            <a:ext cx="4127500" cy="4591050"/>
            <a:chOff x="2492" y="600"/>
            <a:chExt cx="2600" cy="2892"/>
          </a:xfrm>
        </p:grpSpPr>
        <p:sp>
          <p:nvSpPr>
            <p:cNvPr id="19463" name="Rectangle 12"/>
            <p:cNvSpPr>
              <a:spLocks noChangeArrowheads="1"/>
            </p:cNvSpPr>
            <p:nvPr/>
          </p:nvSpPr>
          <p:spPr bwMode="auto">
            <a:xfrm>
              <a:off x="2492" y="600"/>
              <a:ext cx="2600" cy="28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464" name="Rectangle 13"/>
            <p:cNvSpPr>
              <a:spLocks noChangeArrowheads="1"/>
            </p:cNvSpPr>
            <p:nvPr/>
          </p:nvSpPr>
          <p:spPr bwMode="auto">
            <a:xfrm>
              <a:off x="2578" y="684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D0</a:t>
              </a:r>
            </a:p>
          </p:txBody>
        </p:sp>
        <p:sp>
          <p:nvSpPr>
            <p:cNvPr id="19465" name="Rectangle 14"/>
            <p:cNvSpPr>
              <a:spLocks noChangeArrowheads="1"/>
            </p:cNvSpPr>
            <p:nvPr/>
          </p:nvSpPr>
          <p:spPr bwMode="auto">
            <a:xfrm>
              <a:off x="3071" y="684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</a:t>
              </a:r>
            </a:p>
          </p:txBody>
        </p:sp>
        <p:sp>
          <p:nvSpPr>
            <p:cNvPr id="19466" name="Rectangle 15"/>
            <p:cNvSpPr>
              <a:spLocks noChangeArrowheads="1"/>
            </p:cNvSpPr>
            <p:nvPr/>
          </p:nvSpPr>
          <p:spPr bwMode="auto">
            <a:xfrm>
              <a:off x="3578" y="684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D2</a:t>
              </a:r>
            </a:p>
          </p:txBody>
        </p:sp>
        <p:sp>
          <p:nvSpPr>
            <p:cNvPr id="19467" name="Rectangle 16"/>
            <p:cNvSpPr>
              <a:spLocks noChangeArrowheads="1"/>
            </p:cNvSpPr>
            <p:nvPr/>
          </p:nvSpPr>
          <p:spPr bwMode="auto">
            <a:xfrm>
              <a:off x="4099" y="691"/>
              <a:ext cx="322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D3</a:t>
              </a:r>
            </a:p>
          </p:txBody>
        </p:sp>
        <p:sp>
          <p:nvSpPr>
            <p:cNvPr id="19468" name="Rectangle 17" descr="10%"/>
            <p:cNvSpPr>
              <a:spLocks noChangeArrowheads="1"/>
            </p:cNvSpPr>
            <p:nvPr/>
          </p:nvSpPr>
          <p:spPr bwMode="auto">
            <a:xfrm>
              <a:off x="4635" y="705"/>
              <a:ext cx="321" cy="314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P0</a:t>
              </a:r>
            </a:p>
          </p:txBody>
        </p:sp>
        <p:sp>
          <p:nvSpPr>
            <p:cNvPr id="19469" name="Rectangle 18"/>
            <p:cNvSpPr>
              <a:spLocks noChangeArrowheads="1"/>
            </p:cNvSpPr>
            <p:nvPr/>
          </p:nvSpPr>
          <p:spPr bwMode="auto">
            <a:xfrm>
              <a:off x="2578" y="1096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D4</a:t>
              </a:r>
            </a:p>
          </p:txBody>
        </p:sp>
        <p:sp>
          <p:nvSpPr>
            <p:cNvPr id="19470" name="Rectangle 19"/>
            <p:cNvSpPr>
              <a:spLocks noChangeArrowheads="1"/>
            </p:cNvSpPr>
            <p:nvPr/>
          </p:nvSpPr>
          <p:spPr bwMode="auto">
            <a:xfrm>
              <a:off x="3071" y="1096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D5</a:t>
              </a:r>
            </a:p>
          </p:txBody>
        </p:sp>
        <p:sp>
          <p:nvSpPr>
            <p:cNvPr id="19471" name="Rectangle 20"/>
            <p:cNvSpPr>
              <a:spLocks noChangeArrowheads="1"/>
            </p:cNvSpPr>
            <p:nvPr/>
          </p:nvSpPr>
          <p:spPr bwMode="auto">
            <a:xfrm>
              <a:off x="3578" y="1096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D6</a:t>
              </a:r>
            </a:p>
          </p:txBody>
        </p:sp>
        <p:sp>
          <p:nvSpPr>
            <p:cNvPr id="19472" name="Rectangle 21" descr="10%"/>
            <p:cNvSpPr>
              <a:spLocks noChangeArrowheads="1"/>
            </p:cNvSpPr>
            <p:nvPr/>
          </p:nvSpPr>
          <p:spPr bwMode="auto">
            <a:xfrm>
              <a:off x="4099" y="1103"/>
              <a:ext cx="322" cy="314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P1</a:t>
              </a:r>
            </a:p>
          </p:txBody>
        </p:sp>
        <p:sp>
          <p:nvSpPr>
            <p:cNvPr id="19473" name="Rectangle 22"/>
            <p:cNvSpPr>
              <a:spLocks noChangeArrowheads="1"/>
            </p:cNvSpPr>
            <p:nvPr/>
          </p:nvSpPr>
          <p:spPr bwMode="auto">
            <a:xfrm>
              <a:off x="4635" y="1117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D7</a:t>
              </a:r>
            </a:p>
          </p:txBody>
        </p:sp>
        <p:sp>
          <p:nvSpPr>
            <p:cNvPr id="19474" name="Rectangle 23"/>
            <p:cNvSpPr>
              <a:spLocks noChangeArrowheads="1"/>
            </p:cNvSpPr>
            <p:nvPr/>
          </p:nvSpPr>
          <p:spPr bwMode="auto">
            <a:xfrm>
              <a:off x="2578" y="1501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D8</a:t>
              </a:r>
            </a:p>
          </p:txBody>
        </p:sp>
        <p:sp>
          <p:nvSpPr>
            <p:cNvPr id="19475" name="Rectangle 24"/>
            <p:cNvSpPr>
              <a:spLocks noChangeArrowheads="1"/>
            </p:cNvSpPr>
            <p:nvPr/>
          </p:nvSpPr>
          <p:spPr bwMode="auto">
            <a:xfrm>
              <a:off x="3071" y="1501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D9</a:t>
              </a:r>
            </a:p>
          </p:txBody>
        </p:sp>
        <p:sp>
          <p:nvSpPr>
            <p:cNvPr id="19476" name="Rectangle 25" descr="10%"/>
            <p:cNvSpPr>
              <a:spLocks noChangeArrowheads="1"/>
            </p:cNvSpPr>
            <p:nvPr/>
          </p:nvSpPr>
          <p:spPr bwMode="auto">
            <a:xfrm>
              <a:off x="3578" y="1501"/>
              <a:ext cx="321" cy="314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P2</a:t>
              </a:r>
            </a:p>
          </p:txBody>
        </p:sp>
        <p:sp>
          <p:nvSpPr>
            <p:cNvPr id="19477" name="Rectangle 26"/>
            <p:cNvSpPr>
              <a:spLocks noChangeArrowheads="1"/>
            </p:cNvSpPr>
            <p:nvPr/>
          </p:nvSpPr>
          <p:spPr bwMode="auto">
            <a:xfrm>
              <a:off x="4099" y="1508"/>
              <a:ext cx="322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D10</a:t>
              </a:r>
            </a:p>
          </p:txBody>
        </p:sp>
        <p:sp>
          <p:nvSpPr>
            <p:cNvPr id="19478" name="Rectangle 27"/>
            <p:cNvSpPr>
              <a:spLocks noChangeArrowheads="1"/>
            </p:cNvSpPr>
            <p:nvPr/>
          </p:nvSpPr>
          <p:spPr bwMode="auto">
            <a:xfrm>
              <a:off x="4635" y="1522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D11</a:t>
              </a:r>
            </a:p>
          </p:txBody>
        </p:sp>
        <p:sp>
          <p:nvSpPr>
            <p:cNvPr id="19479" name="Rectangle 28"/>
            <p:cNvSpPr>
              <a:spLocks noChangeArrowheads="1"/>
            </p:cNvSpPr>
            <p:nvPr/>
          </p:nvSpPr>
          <p:spPr bwMode="auto">
            <a:xfrm>
              <a:off x="2578" y="1913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D12</a:t>
              </a:r>
            </a:p>
          </p:txBody>
        </p:sp>
        <p:sp>
          <p:nvSpPr>
            <p:cNvPr id="19480" name="Rectangle 29" descr="10%"/>
            <p:cNvSpPr>
              <a:spLocks noChangeArrowheads="1"/>
            </p:cNvSpPr>
            <p:nvPr/>
          </p:nvSpPr>
          <p:spPr bwMode="auto">
            <a:xfrm>
              <a:off x="3071" y="1913"/>
              <a:ext cx="321" cy="315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P3</a:t>
              </a:r>
            </a:p>
          </p:txBody>
        </p:sp>
        <p:sp>
          <p:nvSpPr>
            <p:cNvPr id="19481" name="Rectangle 30"/>
            <p:cNvSpPr>
              <a:spLocks noChangeArrowheads="1"/>
            </p:cNvSpPr>
            <p:nvPr/>
          </p:nvSpPr>
          <p:spPr bwMode="auto">
            <a:xfrm>
              <a:off x="3578" y="1913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D13</a:t>
              </a:r>
            </a:p>
          </p:txBody>
        </p:sp>
        <p:sp>
          <p:nvSpPr>
            <p:cNvPr id="19482" name="Rectangle 31"/>
            <p:cNvSpPr>
              <a:spLocks noChangeArrowheads="1"/>
            </p:cNvSpPr>
            <p:nvPr/>
          </p:nvSpPr>
          <p:spPr bwMode="auto">
            <a:xfrm>
              <a:off x="4099" y="1920"/>
              <a:ext cx="322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D14</a:t>
              </a:r>
            </a:p>
          </p:txBody>
        </p:sp>
        <p:sp>
          <p:nvSpPr>
            <p:cNvPr id="19483" name="Rectangle 32"/>
            <p:cNvSpPr>
              <a:spLocks noChangeArrowheads="1"/>
            </p:cNvSpPr>
            <p:nvPr/>
          </p:nvSpPr>
          <p:spPr bwMode="auto">
            <a:xfrm>
              <a:off x="4635" y="1934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D15</a:t>
              </a:r>
            </a:p>
          </p:txBody>
        </p:sp>
        <p:sp>
          <p:nvSpPr>
            <p:cNvPr id="19484" name="Rectangle 33" descr="10%"/>
            <p:cNvSpPr>
              <a:spLocks noChangeArrowheads="1"/>
            </p:cNvSpPr>
            <p:nvPr/>
          </p:nvSpPr>
          <p:spPr bwMode="auto">
            <a:xfrm>
              <a:off x="2578" y="2339"/>
              <a:ext cx="321" cy="315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P4</a:t>
              </a:r>
            </a:p>
          </p:txBody>
        </p:sp>
        <p:sp>
          <p:nvSpPr>
            <p:cNvPr id="19485" name="Rectangle 34"/>
            <p:cNvSpPr>
              <a:spLocks noChangeArrowheads="1"/>
            </p:cNvSpPr>
            <p:nvPr/>
          </p:nvSpPr>
          <p:spPr bwMode="auto">
            <a:xfrm>
              <a:off x="3071" y="2339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D16</a:t>
              </a:r>
            </a:p>
          </p:txBody>
        </p:sp>
        <p:sp>
          <p:nvSpPr>
            <p:cNvPr id="19486" name="Rectangle 35"/>
            <p:cNvSpPr>
              <a:spLocks noChangeArrowheads="1"/>
            </p:cNvSpPr>
            <p:nvPr/>
          </p:nvSpPr>
          <p:spPr bwMode="auto">
            <a:xfrm>
              <a:off x="3578" y="2339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D17</a:t>
              </a:r>
            </a:p>
          </p:txBody>
        </p:sp>
        <p:sp>
          <p:nvSpPr>
            <p:cNvPr id="19487" name="Rectangle 36"/>
            <p:cNvSpPr>
              <a:spLocks noChangeArrowheads="1"/>
            </p:cNvSpPr>
            <p:nvPr/>
          </p:nvSpPr>
          <p:spPr bwMode="auto">
            <a:xfrm>
              <a:off x="4099" y="2346"/>
              <a:ext cx="322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D18</a:t>
              </a:r>
            </a:p>
          </p:txBody>
        </p:sp>
        <p:sp>
          <p:nvSpPr>
            <p:cNvPr id="19488" name="Rectangle 37"/>
            <p:cNvSpPr>
              <a:spLocks noChangeArrowheads="1"/>
            </p:cNvSpPr>
            <p:nvPr/>
          </p:nvSpPr>
          <p:spPr bwMode="auto">
            <a:xfrm>
              <a:off x="4635" y="2360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D19</a:t>
              </a:r>
            </a:p>
          </p:txBody>
        </p:sp>
        <p:sp>
          <p:nvSpPr>
            <p:cNvPr id="19489" name="Rectangle 38"/>
            <p:cNvSpPr>
              <a:spLocks noChangeArrowheads="1"/>
            </p:cNvSpPr>
            <p:nvPr/>
          </p:nvSpPr>
          <p:spPr bwMode="auto">
            <a:xfrm>
              <a:off x="2585" y="2772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D20</a:t>
              </a:r>
            </a:p>
          </p:txBody>
        </p:sp>
        <p:sp>
          <p:nvSpPr>
            <p:cNvPr id="19490" name="Rectangle 39"/>
            <p:cNvSpPr>
              <a:spLocks noChangeArrowheads="1"/>
            </p:cNvSpPr>
            <p:nvPr/>
          </p:nvSpPr>
          <p:spPr bwMode="auto">
            <a:xfrm>
              <a:off x="3078" y="2772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D21</a:t>
              </a:r>
            </a:p>
          </p:txBody>
        </p:sp>
        <p:sp>
          <p:nvSpPr>
            <p:cNvPr id="19491" name="Rectangle 40"/>
            <p:cNvSpPr>
              <a:spLocks noChangeArrowheads="1"/>
            </p:cNvSpPr>
            <p:nvPr/>
          </p:nvSpPr>
          <p:spPr bwMode="auto">
            <a:xfrm>
              <a:off x="3585" y="2772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D22</a:t>
              </a:r>
            </a:p>
          </p:txBody>
        </p:sp>
        <p:sp>
          <p:nvSpPr>
            <p:cNvPr id="19492" name="Rectangle 41"/>
            <p:cNvSpPr>
              <a:spLocks noChangeArrowheads="1"/>
            </p:cNvSpPr>
            <p:nvPr/>
          </p:nvSpPr>
          <p:spPr bwMode="auto">
            <a:xfrm>
              <a:off x="4106" y="2779"/>
              <a:ext cx="322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D23</a:t>
              </a:r>
            </a:p>
          </p:txBody>
        </p:sp>
        <p:sp>
          <p:nvSpPr>
            <p:cNvPr id="19493" name="Rectangle 42" descr="10%"/>
            <p:cNvSpPr>
              <a:spLocks noChangeArrowheads="1"/>
            </p:cNvSpPr>
            <p:nvPr/>
          </p:nvSpPr>
          <p:spPr bwMode="auto">
            <a:xfrm>
              <a:off x="4642" y="2793"/>
              <a:ext cx="322" cy="315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P5</a:t>
              </a:r>
            </a:p>
          </p:txBody>
        </p:sp>
        <p:sp>
          <p:nvSpPr>
            <p:cNvPr id="19494" name="Text Box 43"/>
            <p:cNvSpPr txBox="1">
              <a:spLocks noChangeArrowheads="1"/>
            </p:cNvSpPr>
            <p:nvPr/>
          </p:nvSpPr>
          <p:spPr bwMode="auto">
            <a:xfrm>
              <a:off x="2517" y="3216"/>
              <a:ext cx="4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Disk 1</a:t>
              </a:r>
            </a:p>
          </p:txBody>
        </p:sp>
        <p:sp>
          <p:nvSpPr>
            <p:cNvPr id="19495" name="Text Box 44"/>
            <p:cNvSpPr txBox="1">
              <a:spLocks noChangeArrowheads="1"/>
            </p:cNvSpPr>
            <p:nvPr/>
          </p:nvSpPr>
          <p:spPr bwMode="auto">
            <a:xfrm>
              <a:off x="2997" y="3216"/>
              <a:ext cx="4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Disk 2</a:t>
              </a:r>
            </a:p>
          </p:txBody>
        </p:sp>
        <p:sp>
          <p:nvSpPr>
            <p:cNvPr id="19496" name="Text Box 45"/>
            <p:cNvSpPr txBox="1">
              <a:spLocks noChangeArrowheads="1"/>
            </p:cNvSpPr>
            <p:nvPr/>
          </p:nvSpPr>
          <p:spPr bwMode="auto">
            <a:xfrm>
              <a:off x="3504" y="3216"/>
              <a:ext cx="4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Disk 3</a:t>
              </a:r>
            </a:p>
          </p:txBody>
        </p:sp>
        <p:sp>
          <p:nvSpPr>
            <p:cNvPr id="19497" name="Text Box 46"/>
            <p:cNvSpPr txBox="1">
              <a:spLocks noChangeArrowheads="1"/>
            </p:cNvSpPr>
            <p:nvPr/>
          </p:nvSpPr>
          <p:spPr bwMode="auto">
            <a:xfrm>
              <a:off x="4005" y="3216"/>
              <a:ext cx="4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Disk 4</a:t>
              </a:r>
            </a:p>
          </p:txBody>
        </p:sp>
        <p:sp>
          <p:nvSpPr>
            <p:cNvPr id="19498" name="Text Box 47"/>
            <p:cNvSpPr txBox="1">
              <a:spLocks noChangeArrowheads="1"/>
            </p:cNvSpPr>
            <p:nvPr/>
          </p:nvSpPr>
          <p:spPr bwMode="auto">
            <a:xfrm>
              <a:off x="4533" y="3216"/>
              <a:ext cx="4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Disk 5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064375" y="863599"/>
            <a:ext cx="646113" cy="4270248"/>
            <a:chOff x="5610224" y="914400"/>
            <a:chExt cx="646113" cy="4270248"/>
          </a:xfrm>
        </p:grpSpPr>
        <p:cxnSp>
          <p:nvCxnSpPr>
            <p:cNvPr id="3" name="Straight Connector 2"/>
            <p:cNvCxnSpPr/>
            <p:nvPr/>
          </p:nvCxnSpPr>
          <p:spPr bwMode="auto">
            <a:xfrm>
              <a:off x="5610224" y="914400"/>
              <a:ext cx="638176" cy="4267200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/>
            <p:cNvCxnSpPr/>
            <p:nvPr/>
          </p:nvCxnSpPr>
          <p:spPr bwMode="auto">
            <a:xfrm flipV="1">
              <a:off x="5618161" y="914400"/>
              <a:ext cx="638176" cy="4270248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75022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95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5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95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06D40-125B-4B0E-AFA2-B81E3076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 6 and other Erasure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C6396-D54A-4350-A49C-3E1C9398B9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762000"/>
                <a:ext cx="11887200" cy="59436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sym typeface="Symbol" pitchFamily="18" charset="2"/>
                  </a:rPr>
                  <a:t>In general: RAID X is an “erasure code”</a:t>
                </a:r>
              </a:p>
              <a:p>
                <a:pPr lvl="1"/>
                <a:r>
                  <a:rPr lang="en-US" dirty="0">
                    <a:sym typeface="Symbol" pitchFamily="18" charset="2"/>
                  </a:rPr>
                  <a:t>Must have ability to know which disks are bad: Treat missing disk as an “Erasure”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sym typeface="Symbol" pitchFamily="18" charset="2"/>
                  </a:rPr>
                  <a:t>Today, disks so big that: RAID 5 not sufficient!</a:t>
                </a:r>
              </a:p>
              <a:p>
                <a:pPr lvl="1"/>
                <a:r>
                  <a:rPr lang="en-US" dirty="0">
                    <a:sym typeface="Symbol" pitchFamily="18" charset="2"/>
                  </a:rPr>
                  <a:t>Time to repair disk is </a:t>
                </a:r>
                <a:r>
                  <a:rPr lang="en-US" dirty="0" err="1">
                    <a:sym typeface="Symbol" pitchFamily="18" charset="2"/>
                  </a:rPr>
                  <a:t>sooooo</a:t>
                </a:r>
                <a:r>
                  <a:rPr lang="en-US" dirty="0">
                    <a:sym typeface="Symbol" pitchFamily="18" charset="2"/>
                  </a:rPr>
                  <a:t> long, another disk might fail in process!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  <a:sym typeface="Symbol" pitchFamily="18" charset="2"/>
                  </a:rPr>
                  <a:t>“RAID 6” – allow 2 disks in replication stripe to fail</a:t>
                </a:r>
              </a:p>
              <a:p>
                <a:pPr lvl="1"/>
                <a:r>
                  <a:rPr lang="en-US" dirty="0">
                    <a:sym typeface="Symbol" pitchFamily="18" charset="2"/>
                  </a:rPr>
                  <a:t>Requires more complex erasure code, such as </a:t>
                </a:r>
                <a:r>
                  <a:rPr lang="en-US" dirty="0">
                    <a:solidFill>
                      <a:srgbClr val="FF0000"/>
                    </a:solidFill>
                    <a:sym typeface="Symbol" pitchFamily="18" charset="2"/>
                  </a:rPr>
                  <a:t>EVENODD</a:t>
                </a:r>
                <a:r>
                  <a:rPr lang="en-US" dirty="0">
                    <a:sym typeface="Symbol" pitchFamily="18" charset="2"/>
                  </a:rPr>
                  <a:t> code (see readings)</a:t>
                </a:r>
                <a:endParaRPr lang="en-US" dirty="0">
                  <a:solidFill>
                    <a:srgbClr val="FF0000"/>
                  </a:solidFill>
                  <a:sym typeface="Symbol" pitchFamily="18" charset="2"/>
                </a:endParaRPr>
              </a:p>
              <a:p>
                <a:r>
                  <a:rPr lang="en-US" dirty="0">
                    <a:sym typeface="Symbol" pitchFamily="18" charset="2"/>
                  </a:rPr>
                  <a:t>More general option for general erasure code: </a:t>
                </a:r>
                <a:r>
                  <a:rPr lang="en-US" dirty="0">
                    <a:solidFill>
                      <a:srgbClr val="FF0000"/>
                    </a:solidFill>
                    <a:sym typeface="Symbol" pitchFamily="18" charset="2"/>
                  </a:rPr>
                  <a:t>Reed-Solomon codes</a:t>
                </a:r>
              </a:p>
              <a:p>
                <a:pPr lvl="1"/>
                <a:r>
                  <a:rPr lang="en-US" dirty="0">
                    <a:sym typeface="Symbol" pitchFamily="18" charset="2"/>
                  </a:rPr>
                  <a:t>Based on polynomials in GF(2</a:t>
                </a:r>
                <a:r>
                  <a:rPr lang="en-US" baseline="30000" dirty="0">
                    <a:sym typeface="Symbol" pitchFamily="18" charset="2"/>
                  </a:rPr>
                  <a:t>k</a:t>
                </a:r>
                <a:r>
                  <a:rPr lang="en-US" dirty="0">
                    <a:sym typeface="Symbol" pitchFamily="18" charset="2"/>
                  </a:rPr>
                  <a:t>) (i.e., k-bit symbols)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𝑚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 data points define a degree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𝑚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 polynomial; encoding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 points on the polynomial</a:t>
                </a:r>
              </a:p>
              <a:p>
                <a:pPr lvl="1"/>
                <a:r>
                  <a:rPr lang="en-US" dirty="0">
                    <a:sym typeface="Symbol" pitchFamily="18" charset="2"/>
                  </a:rPr>
                  <a:t>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𝑚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 points can be used to recover the polynomial;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𝑚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 failures tolerated</a:t>
                </a:r>
              </a:p>
              <a:p>
                <a:r>
                  <a:rPr lang="en-US" dirty="0">
                    <a:sym typeface="Symbol" pitchFamily="18" charset="2"/>
                  </a:rPr>
                  <a:t>Erasure codes not just for disk arrays. For example, geographic replication</a:t>
                </a:r>
              </a:p>
              <a:p>
                <a:pPr lvl="1"/>
                <a:r>
                  <a:rPr lang="en-US" dirty="0">
                    <a:sym typeface="Symbol" pitchFamily="18" charset="2"/>
                  </a:rPr>
                  <a:t>E.g., split data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=4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 chunks, generate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=16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 fragments </a:t>
                </a:r>
                <a:br>
                  <a:rPr lang="en-US" dirty="0">
                    <a:sym typeface="Symbol" pitchFamily="18" charset="2"/>
                  </a:rPr>
                </a:br>
                <a:r>
                  <a:rPr lang="en-US" dirty="0">
                    <a:sym typeface="Symbol" pitchFamily="18" charset="2"/>
                  </a:rPr>
                  <a:t>and distribute across the Internet</a:t>
                </a:r>
              </a:p>
              <a:p>
                <a:pPr lvl="1"/>
                <a:r>
                  <a:rPr lang="en-US" dirty="0">
                    <a:sym typeface="Symbol" pitchFamily="18" charset="2"/>
                  </a:rPr>
                  <a:t>Any 4 fragments can be used to recover the </a:t>
                </a:r>
                <a:br>
                  <a:rPr lang="en-US" dirty="0">
                    <a:sym typeface="Symbol" pitchFamily="18" charset="2"/>
                  </a:rPr>
                </a:br>
                <a:r>
                  <a:rPr lang="en-US" dirty="0">
                    <a:sym typeface="Symbol" pitchFamily="18" charset="2"/>
                  </a:rPr>
                  <a:t>original data – very durable!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C6396-D54A-4350-A49C-3E1C9398B9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762000"/>
                <a:ext cx="11887200" cy="5943600"/>
              </a:xfrm>
              <a:blipFill>
                <a:blip r:embed="rId3"/>
                <a:stretch>
                  <a:fillRect l="-747" t="-2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65485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C5E1-79AE-4B58-A3C3-4B77D2B11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Recall: Components of a File System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588F370-5C19-4E26-9CF5-2BEDC8243EC5}"/>
              </a:ext>
            </a:extLst>
          </p:cNvPr>
          <p:cNvSpPr txBox="1"/>
          <p:nvPr/>
        </p:nvSpPr>
        <p:spPr>
          <a:xfrm>
            <a:off x="762000" y="990600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r>
              <a:rPr lang="en-US" sz="2400" b="0" dirty="0">
                <a:latin typeface="Gill Sans Light"/>
                <a:ea typeface="Gill Sans" charset="0"/>
                <a:cs typeface="Gill Sans" charset="0"/>
              </a:rPr>
              <a:t>File path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5FCD52-99AD-4CBE-A828-D9B9319362AE}"/>
              </a:ext>
            </a:extLst>
          </p:cNvPr>
          <p:cNvGrpSpPr/>
          <p:nvPr/>
        </p:nvGrpSpPr>
        <p:grpSpPr>
          <a:xfrm>
            <a:off x="1392300" y="1452264"/>
            <a:ext cx="1783051" cy="2773858"/>
            <a:chOff x="806928" y="1941701"/>
            <a:chExt cx="1783051" cy="2773858"/>
          </a:xfrm>
        </p:grpSpPr>
        <p:sp>
          <p:nvSpPr>
            <p:cNvPr id="29" name="Rounded Rectangle 7">
              <a:extLst>
                <a:ext uri="{FF2B5EF4-FFF2-40B4-BE49-F238E27FC236}">
                  <a16:creationId xmlns:a16="http://schemas.microsoft.com/office/drawing/2014/main" id="{C213A18C-81F9-4690-A113-5787751C18E0}"/>
                </a:ext>
              </a:extLst>
            </p:cNvPr>
            <p:cNvSpPr/>
            <p:nvPr/>
          </p:nvSpPr>
          <p:spPr>
            <a:xfrm>
              <a:off x="1386838" y="1941701"/>
              <a:ext cx="1172460" cy="277385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0" dirty="0">
                <a:latin typeface="Gill Sans Light"/>
                <a:ea typeface="Gill Sans" charset="0"/>
                <a:cs typeface="Gill Sans" charset="0"/>
              </a:endParaRPr>
            </a:p>
            <a:p>
              <a:pPr algn="ctr"/>
              <a:endParaRPr lang="en-US" sz="2000" b="0" dirty="0">
                <a:latin typeface="Gill Sans Light"/>
                <a:ea typeface="Gill Sans" charset="0"/>
                <a:cs typeface="Gill Sans" charset="0"/>
              </a:endParaRPr>
            </a:p>
            <a:p>
              <a:pPr algn="ctr"/>
              <a:endParaRPr lang="en-US" sz="2000" b="0" dirty="0">
                <a:latin typeface="Gill Sans Light"/>
                <a:ea typeface="Gill Sans" charset="0"/>
                <a:cs typeface="Gill Sans" charset="0"/>
              </a:endParaRPr>
            </a:p>
            <a:p>
              <a:pPr algn="ctr"/>
              <a:endParaRPr lang="en-US" sz="2000" b="0" dirty="0">
                <a:latin typeface="Gill Sans Light"/>
                <a:ea typeface="Gill Sans" charset="0"/>
                <a:cs typeface="Gill Sans" charset="0"/>
              </a:endParaRPr>
            </a:p>
            <a:p>
              <a:pPr algn="ctr"/>
              <a:endParaRPr lang="en-US" sz="2000" b="0" dirty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30" name="TextBox 6">
              <a:extLst>
                <a:ext uri="{FF2B5EF4-FFF2-40B4-BE49-F238E27FC236}">
                  <a16:creationId xmlns:a16="http://schemas.microsoft.com/office/drawing/2014/main" id="{04A80A18-EB0E-4EB1-8B0B-C51D32A9C198}"/>
                </a:ext>
              </a:extLst>
            </p:cNvPr>
            <p:cNvSpPr txBox="1"/>
            <p:nvPr/>
          </p:nvSpPr>
          <p:spPr>
            <a:xfrm>
              <a:off x="1366566" y="2233686"/>
              <a:ext cx="122341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0" dirty="0">
                  <a:solidFill>
                    <a:schemeClr val="bg1"/>
                  </a:solidFill>
                  <a:latin typeface="Gill Sans Light"/>
                  <a:ea typeface="Gill Sans" charset="0"/>
                  <a:cs typeface="Gill Sans" charset="0"/>
                </a:rPr>
                <a:t>Directory</a:t>
              </a:r>
            </a:p>
            <a:p>
              <a:pPr algn="ctr"/>
              <a:r>
                <a:rPr lang="en-US" sz="2000" b="0" dirty="0">
                  <a:solidFill>
                    <a:schemeClr val="bg1"/>
                  </a:solidFill>
                  <a:latin typeface="Gill Sans Light"/>
                  <a:ea typeface="Gill Sans" charset="0"/>
                  <a:cs typeface="Gill Sans" charset="0"/>
                </a:rPr>
                <a:t>Structure</a:t>
              </a:r>
            </a:p>
          </p:txBody>
        </p:sp>
        <p:cxnSp>
          <p:nvCxnSpPr>
            <p:cNvPr id="31" name="Elbow Connector 10">
              <a:extLst>
                <a:ext uri="{FF2B5EF4-FFF2-40B4-BE49-F238E27FC236}">
                  <a16:creationId xmlns:a16="http://schemas.microsoft.com/office/drawing/2014/main" id="{561CB4BA-D810-47F8-B55A-F2CED81BE5D7}"/>
                </a:ext>
              </a:extLst>
            </p:cNvPr>
            <p:cNvCxnSpPr>
              <a:stCxn id="6" idx="2"/>
              <a:endCxn id="29" idx="1"/>
            </p:cNvCxnSpPr>
            <p:nvPr/>
          </p:nvCxnSpPr>
          <p:spPr>
            <a:xfrm rot="16200000" flipH="1">
              <a:off x="403419" y="2345211"/>
              <a:ext cx="1386928" cy="57991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00BB1B1-90C5-417D-8723-88B320E2F961}"/>
              </a:ext>
            </a:extLst>
          </p:cNvPr>
          <p:cNvGrpSpPr/>
          <p:nvPr/>
        </p:nvGrpSpPr>
        <p:grpSpPr>
          <a:xfrm>
            <a:off x="2106837" y="2172535"/>
            <a:ext cx="3897393" cy="2773858"/>
            <a:chOff x="1394507" y="1941701"/>
            <a:chExt cx="3897393" cy="2773858"/>
          </a:xfrm>
        </p:grpSpPr>
        <p:sp>
          <p:nvSpPr>
            <p:cNvPr id="23" name="Rounded Rectangle 13">
              <a:extLst>
                <a:ext uri="{FF2B5EF4-FFF2-40B4-BE49-F238E27FC236}">
                  <a16:creationId xmlns:a16="http://schemas.microsoft.com/office/drawing/2014/main" id="{FC14A262-7A16-43AA-ADDC-2434FBDBF69B}"/>
                </a:ext>
              </a:extLst>
            </p:cNvPr>
            <p:cNvSpPr/>
            <p:nvPr/>
          </p:nvSpPr>
          <p:spPr>
            <a:xfrm>
              <a:off x="4065499" y="1941701"/>
              <a:ext cx="1172460" cy="277385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4" name="TextBox 14">
              <a:extLst>
                <a:ext uri="{FF2B5EF4-FFF2-40B4-BE49-F238E27FC236}">
                  <a16:creationId xmlns:a16="http://schemas.microsoft.com/office/drawing/2014/main" id="{B1164138-EC09-43B7-A8F5-2298EEE2C854}"/>
                </a:ext>
              </a:extLst>
            </p:cNvPr>
            <p:cNvSpPr txBox="1"/>
            <p:nvPr/>
          </p:nvSpPr>
          <p:spPr>
            <a:xfrm>
              <a:off x="4068488" y="1998251"/>
              <a:ext cx="122341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0" dirty="0">
                  <a:solidFill>
                    <a:srgbClr val="FFFFFF"/>
                  </a:solidFill>
                  <a:latin typeface="Gill Sans Light"/>
                  <a:ea typeface="Gill Sans" charset="0"/>
                  <a:cs typeface="Gill Sans" charset="0"/>
                </a:rPr>
                <a:t>File </a:t>
              </a:r>
            </a:p>
            <a:p>
              <a:pPr algn="ctr"/>
              <a:r>
                <a:rPr lang="en-US" sz="2000" b="0" dirty="0">
                  <a:solidFill>
                    <a:srgbClr val="FFFFFF"/>
                  </a:solidFill>
                  <a:latin typeface="Gill Sans Light"/>
                  <a:ea typeface="Gill Sans" charset="0"/>
                  <a:cs typeface="Gill Sans" charset="0"/>
                </a:rPr>
                <a:t>Header </a:t>
              </a:r>
            </a:p>
            <a:p>
              <a:pPr algn="ctr"/>
              <a:r>
                <a:rPr lang="en-US" sz="2000" b="0" dirty="0">
                  <a:solidFill>
                    <a:srgbClr val="FFFFFF"/>
                  </a:solidFill>
                  <a:latin typeface="Gill Sans Light"/>
                  <a:ea typeface="Gill Sans" charset="0"/>
                  <a:cs typeface="Gill Sans" charset="0"/>
                </a:rPr>
                <a:t>Structure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1A1C56A-6B22-42BD-89C9-19BB0ED8F9A7}"/>
                </a:ext>
              </a:extLst>
            </p:cNvPr>
            <p:cNvSpPr/>
            <p:nvPr/>
          </p:nvSpPr>
          <p:spPr>
            <a:xfrm>
              <a:off x="1394507" y="3369789"/>
              <a:ext cx="642325" cy="437977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C7C5A96-2665-4AD1-8568-8A5B6F4AC6FF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1597718" y="3570916"/>
              <a:ext cx="2258337" cy="189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7" name="TextBox 19">
              <a:extLst>
                <a:ext uri="{FF2B5EF4-FFF2-40B4-BE49-F238E27FC236}">
                  <a16:creationId xmlns:a16="http://schemas.microsoft.com/office/drawing/2014/main" id="{0ABF7F2D-D58C-45C6-A7A7-17726AB4F6A2}"/>
                </a:ext>
              </a:extLst>
            </p:cNvPr>
            <p:cNvSpPr txBox="1"/>
            <p:nvPr/>
          </p:nvSpPr>
          <p:spPr>
            <a:xfrm>
              <a:off x="2265432" y="2664766"/>
              <a:ext cx="18117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0" dirty="0">
                  <a:latin typeface="Gill Sans Light"/>
                  <a:ea typeface="Gill Sans" charset="0"/>
                  <a:cs typeface="Gill Sans" charset="0"/>
                </a:rPr>
                <a:t>File number</a:t>
              </a:r>
            </a:p>
          </p:txBody>
        </p:sp>
        <p:sp>
          <p:nvSpPr>
            <p:cNvPr id="28" name="TextBox 32">
              <a:extLst>
                <a:ext uri="{FF2B5EF4-FFF2-40B4-BE49-F238E27FC236}">
                  <a16:creationId xmlns:a16="http://schemas.microsoft.com/office/drawing/2014/main" id="{79168F15-D931-47C1-B38B-D3883DEF280B}"/>
                </a:ext>
              </a:extLst>
            </p:cNvPr>
            <p:cNvSpPr txBox="1"/>
            <p:nvPr/>
          </p:nvSpPr>
          <p:spPr>
            <a:xfrm>
              <a:off x="2409099" y="3029633"/>
              <a:ext cx="1517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0" dirty="0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“</a:t>
              </a:r>
              <a:r>
                <a:rPr lang="en-US" sz="2400" b="0" dirty="0" err="1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inumber</a:t>
              </a:r>
              <a:r>
                <a:rPr lang="en-US" sz="2400" b="0" dirty="0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”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D9CB2D1-6579-4D1D-A75A-79F3ABAF85D6}"/>
              </a:ext>
            </a:extLst>
          </p:cNvPr>
          <p:cNvGrpSpPr/>
          <p:nvPr/>
        </p:nvGrpSpPr>
        <p:grpSpPr>
          <a:xfrm>
            <a:off x="4806300" y="2433165"/>
            <a:ext cx="5410462" cy="3923185"/>
            <a:chOff x="4093970" y="2202331"/>
            <a:chExt cx="5410462" cy="392318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343F18A-08D5-474B-A705-35C3F116AEEC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4949618" y="3570916"/>
              <a:ext cx="1619636" cy="3277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Can 23">
              <a:extLst>
                <a:ext uri="{FF2B5EF4-FFF2-40B4-BE49-F238E27FC236}">
                  <a16:creationId xmlns:a16="http://schemas.microsoft.com/office/drawing/2014/main" id="{F2C45D45-EE42-4500-9CAF-C74B4C2AB810}"/>
                </a:ext>
              </a:extLst>
            </p:cNvPr>
            <p:cNvSpPr/>
            <p:nvPr/>
          </p:nvSpPr>
          <p:spPr>
            <a:xfrm>
              <a:off x="7182355" y="4972175"/>
              <a:ext cx="846701" cy="1153341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2006C-D37E-47C9-98C3-2C83F44C2887}"/>
                </a:ext>
              </a:extLst>
            </p:cNvPr>
            <p:cNvGrpSpPr/>
            <p:nvPr/>
          </p:nvGrpSpPr>
          <p:grpSpPr>
            <a:xfrm>
              <a:off x="6569254" y="3816773"/>
              <a:ext cx="441146" cy="1838411"/>
              <a:chOff x="7544518" y="1270135"/>
              <a:chExt cx="441146" cy="1838411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8E17F3D-5E07-4850-9AE0-A03E8B827910}"/>
                  </a:ext>
                </a:extLst>
              </p:cNvPr>
              <p:cNvSpPr/>
              <p:nvPr/>
            </p:nvSpPr>
            <p:spPr>
              <a:xfrm>
                <a:off x="7605706" y="1270135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D6263E9-0DA2-4C79-A7AD-FBE0D7A1EB97}"/>
                  </a:ext>
                </a:extLst>
              </p:cNvPr>
              <p:cNvSpPr/>
              <p:nvPr/>
            </p:nvSpPr>
            <p:spPr>
              <a:xfrm>
                <a:off x="7605706" y="1591319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C3FCB5A-3651-4E1B-BA4E-8E32259F3143}"/>
                  </a:ext>
                </a:extLst>
              </p:cNvPr>
              <p:cNvSpPr/>
              <p:nvPr/>
            </p:nvSpPr>
            <p:spPr>
              <a:xfrm>
                <a:off x="7605706" y="1897904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48B5B6F-5510-41BB-8509-6BE46578CBDA}"/>
                  </a:ext>
                </a:extLst>
              </p:cNvPr>
              <p:cNvSpPr/>
              <p:nvPr/>
            </p:nvSpPr>
            <p:spPr>
              <a:xfrm>
                <a:off x="7605706" y="2219088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8DDC6BE-19CE-4910-8302-D5B49D6253A2}"/>
                  </a:ext>
                </a:extLst>
              </p:cNvPr>
              <p:cNvSpPr/>
              <p:nvPr/>
            </p:nvSpPr>
            <p:spPr>
              <a:xfrm>
                <a:off x="7620707" y="2787362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" name="TextBox 30">
                <a:extLst>
                  <a:ext uri="{FF2B5EF4-FFF2-40B4-BE49-F238E27FC236}">
                    <a16:creationId xmlns:a16="http://schemas.microsoft.com/office/drawing/2014/main" id="{E3795758-2136-4B7D-AAEA-61BB48A71463}"/>
                  </a:ext>
                </a:extLst>
              </p:cNvPr>
              <p:cNvSpPr txBox="1"/>
              <p:nvPr/>
            </p:nvSpPr>
            <p:spPr>
              <a:xfrm>
                <a:off x="7544518" y="2387252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9pPr>
              </a:lstStyle>
              <a:p>
                <a:r>
                  <a:rPr lang="en-US" sz="2000" b="0" dirty="0">
                    <a:latin typeface="Gill Sans Light"/>
                    <a:ea typeface="Gill Sans" charset="0"/>
                    <a:cs typeface="Gill Sans" charset="0"/>
                  </a:rPr>
                  <a:t>…</a:t>
                </a:r>
              </a:p>
            </p:txBody>
          </p:sp>
        </p:grpSp>
        <p:sp>
          <p:nvSpPr>
            <p:cNvPr id="13" name="TextBox 31">
              <a:extLst>
                <a:ext uri="{FF2B5EF4-FFF2-40B4-BE49-F238E27FC236}">
                  <a16:creationId xmlns:a16="http://schemas.microsoft.com/office/drawing/2014/main" id="{79DB1ED1-84F9-419A-9376-8F7FFEA276DC}"/>
                </a:ext>
              </a:extLst>
            </p:cNvPr>
            <p:cNvSpPr txBox="1"/>
            <p:nvPr/>
          </p:nvSpPr>
          <p:spPr>
            <a:xfrm>
              <a:off x="6125271" y="3352800"/>
              <a:ext cx="1524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Data blocks</a:t>
              </a:r>
            </a:p>
          </p:txBody>
        </p:sp>
        <p:sp>
          <p:nvSpPr>
            <p:cNvPr id="14" name="TextBox 22">
              <a:extLst>
                <a:ext uri="{FF2B5EF4-FFF2-40B4-BE49-F238E27FC236}">
                  <a16:creationId xmlns:a16="http://schemas.microsoft.com/office/drawing/2014/main" id="{1B7A89B9-7E70-4615-B52F-27D6869F23DE}"/>
                </a:ext>
              </a:extLst>
            </p:cNvPr>
            <p:cNvSpPr txBox="1"/>
            <p:nvPr/>
          </p:nvSpPr>
          <p:spPr>
            <a:xfrm>
              <a:off x="4093970" y="4645966"/>
              <a:ext cx="1143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r>
                <a:rPr lang="en-US" sz="2400" b="0" dirty="0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“inode”</a:t>
              </a:r>
            </a:p>
          </p:txBody>
        </p:sp>
        <p:sp>
          <p:nvSpPr>
            <p:cNvPr id="15" name="TextBox 33">
              <a:extLst>
                <a:ext uri="{FF2B5EF4-FFF2-40B4-BE49-F238E27FC236}">
                  <a16:creationId xmlns:a16="http://schemas.microsoft.com/office/drawing/2014/main" id="{644C1F6E-5574-4B77-849F-B5385C5E5EF1}"/>
                </a:ext>
              </a:extLst>
            </p:cNvPr>
            <p:cNvSpPr txBox="1"/>
            <p:nvPr/>
          </p:nvSpPr>
          <p:spPr>
            <a:xfrm>
              <a:off x="5410041" y="2202331"/>
              <a:ext cx="409439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0" dirty="0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One Block = multiple sectors</a:t>
              </a:r>
            </a:p>
            <a:p>
              <a:pPr algn="ctr"/>
              <a:r>
                <a:rPr lang="en-US" sz="2400" b="0" dirty="0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Ex: 512 sector,  4K block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A55AF9-DCA4-4768-998F-D1DC831976C4}"/>
                </a:ext>
              </a:extLst>
            </p:cNvPr>
            <p:cNvSpPr/>
            <p:nvPr/>
          </p:nvSpPr>
          <p:spPr>
            <a:xfrm>
              <a:off x="4307293" y="3351927"/>
              <a:ext cx="642325" cy="437977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865773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533400" y="769148"/>
            <a:ext cx="10439400" cy="260259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Highly durable – hard to destroy all copies</a:t>
            </a:r>
          </a:p>
          <a:p>
            <a:r>
              <a:rPr lang="en-US" dirty="0"/>
              <a:t>Highly available for reads</a:t>
            </a:r>
          </a:p>
          <a:p>
            <a:pPr lvl="1"/>
            <a:r>
              <a:rPr lang="en-US" dirty="0"/>
              <a:t>Simple replication: read any copy</a:t>
            </a:r>
          </a:p>
          <a:p>
            <a:pPr lvl="1"/>
            <a:r>
              <a:rPr lang="en-US" dirty="0"/>
              <a:t>Erasure coded: read m of n</a:t>
            </a:r>
          </a:p>
          <a:p>
            <a:r>
              <a:rPr lang="en-US" dirty="0"/>
              <a:t>Low availability for writes</a:t>
            </a:r>
          </a:p>
          <a:p>
            <a:pPr lvl="1"/>
            <a:r>
              <a:rPr lang="en-US" dirty="0"/>
              <a:t>Can’t write if any one replica is not up</a:t>
            </a:r>
          </a:p>
          <a:p>
            <a:pPr lvl="1"/>
            <a:r>
              <a:rPr lang="en-US" dirty="0"/>
              <a:t>Or – need relaxed consistency model</a:t>
            </a:r>
          </a:p>
          <a:p>
            <a:r>
              <a:rPr lang="en-US" dirty="0"/>
              <a:t>Reliability? – availability, security, durability, fault-tolerance</a:t>
            </a:r>
          </a:p>
        </p:txBody>
      </p:sp>
      <p:sp>
        <p:nvSpPr>
          <p:cNvPr id="7" name="Can 6"/>
          <p:cNvSpPr/>
          <p:nvPr/>
        </p:nvSpPr>
        <p:spPr>
          <a:xfrm>
            <a:off x="6172151" y="3595040"/>
            <a:ext cx="682424" cy="587693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Can 7"/>
          <p:cNvSpPr/>
          <p:nvPr/>
        </p:nvSpPr>
        <p:spPr>
          <a:xfrm>
            <a:off x="6172151" y="4410964"/>
            <a:ext cx="682424" cy="587693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Can 8"/>
          <p:cNvSpPr/>
          <p:nvPr/>
        </p:nvSpPr>
        <p:spPr>
          <a:xfrm>
            <a:off x="6172151" y="6117907"/>
            <a:ext cx="682424" cy="587693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Cube 10"/>
          <p:cNvSpPr/>
          <p:nvPr/>
        </p:nvSpPr>
        <p:spPr>
          <a:xfrm>
            <a:off x="1744673" y="3595039"/>
            <a:ext cx="834073" cy="815924"/>
          </a:xfrm>
          <a:prstGeom prst="cub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3011164" y="3766397"/>
            <a:ext cx="2601718" cy="2538878"/>
          </a:xfrm>
          <a:prstGeom prst="cloud">
            <a:avLst/>
          </a:prstGeom>
          <a:solidFill>
            <a:srgbClr val="DBEEF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338040" y="3790815"/>
            <a:ext cx="3937167" cy="640443"/>
          </a:xfrm>
          <a:custGeom>
            <a:avLst/>
            <a:gdLst>
              <a:gd name="connsiteX0" fmla="*/ 145925 w 3937167"/>
              <a:gd name="connsiteY0" fmla="*/ 125772 h 640443"/>
              <a:gd name="connsiteX1" fmla="*/ 145925 w 3937167"/>
              <a:gd name="connsiteY1" fmla="*/ 30983 h 640443"/>
              <a:gd name="connsiteX2" fmla="*/ 1662422 w 3937167"/>
              <a:gd name="connsiteY2" fmla="*/ 599719 h 640443"/>
              <a:gd name="connsiteX3" fmla="*/ 3216831 w 3937167"/>
              <a:gd name="connsiteY3" fmla="*/ 561803 h 640443"/>
              <a:gd name="connsiteX4" fmla="*/ 3937167 w 3937167"/>
              <a:gd name="connsiteY4" fmla="*/ 296393 h 640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7167" h="640443">
                <a:moveTo>
                  <a:pt x="145925" y="125772"/>
                </a:moveTo>
                <a:cubicBezTo>
                  <a:pt x="19550" y="38882"/>
                  <a:pt x="-106825" y="-48008"/>
                  <a:pt x="145925" y="30983"/>
                </a:cubicBezTo>
                <a:cubicBezTo>
                  <a:pt x="398675" y="109974"/>
                  <a:pt x="1150604" y="511249"/>
                  <a:pt x="1662422" y="599719"/>
                </a:cubicBezTo>
                <a:cubicBezTo>
                  <a:pt x="2174240" y="688189"/>
                  <a:pt x="2837707" y="612357"/>
                  <a:pt x="3216831" y="561803"/>
                </a:cubicBezTo>
                <a:cubicBezTo>
                  <a:pt x="3595955" y="511249"/>
                  <a:pt x="3937167" y="296393"/>
                  <a:pt x="3937167" y="29639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2635614" y="3840756"/>
            <a:ext cx="3468986" cy="1095517"/>
          </a:xfrm>
          <a:custGeom>
            <a:avLst/>
            <a:gdLst>
              <a:gd name="connsiteX0" fmla="*/ 0 w 3468986"/>
              <a:gd name="connsiteY0" fmla="*/ 0 h 1095517"/>
              <a:gd name="connsiteX1" fmla="*/ 1478584 w 3468986"/>
              <a:gd name="connsiteY1" fmla="*/ 606651 h 1095517"/>
              <a:gd name="connsiteX2" fmla="*/ 2559088 w 3468986"/>
              <a:gd name="connsiteY2" fmla="*/ 1080597 h 1095517"/>
              <a:gd name="connsiteX3" fmla="*/ 3468986 w 3468986"/>
              <a:gd name="connsiteY3" fmla="*/ 985808 h 109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8986" h="1095517">
                <a:moveTo>
                  <a:pt x="0" y="0"/>
                </a:moveTo>
                <a:lnTo>
                  <a:pt x="1478584" y="606651"/>
                </a:lnTo>
                <a:cubicBezTo>
                  <a:pt x="1905099" y="786750"/>
                  <a:pt x="2227354" y="1017404"/>
                  <a:pt x="2559088" y="1080597"/>
                </a:cubicBezTo>
                <a:cubicBezTo>
                  <a:pt x="2890822" y="1143790"/>
                  <a:pt x="3468986" y="985808"/>
                  <a:pt x="3468986" y="985808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692483" y="3897630"/>
            <a:ext cx="3544810" cy="2293899"/>
          </a:xfrm>
          <a:custGeom>
            <a:avLst/>
            <a:gdLst>
              <a:gd name="connsiteX0" fmla="*/ 0 w 3544810"/>
              <a:gd name="connsiteY0" fmla="*/ 0 h 2293899"/>
              <a:gd name="connsiteX1" fmla="*/ 1440671 w 3544810"/>
              <a:gd name="connsiteY1" fmla="*/ 606651 h 2293899"/>
              <a:gd name="connsiteX2" fmla="*/ 2881343 w 3544810"/>
              <a:gd name="connsiteY2" fmla="*/ 1611416 h 2293899"/>
              <a:gd name="connsiteX3" fmla="*/ 3544810 w 3544810"/>
              <a:gd name="connsiteY3" fmla="*/ 2293899 h 229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4810" h="2293899">
                <a:moveTo>
                  <a:pt x="0" y="0"/>
                </a:moveTo>
                <a:cubicBezTo>
                  <a:pt x="480223" y="169041"/>
                  <a:pt x="960447" y="338082"/>
                  <a:pt x="1440671" y="606651"/>
                </a:cubicBezTo>
                <a:cubicBezTo>
                  <a:pt x="1920895" y="875220"/>
                  <a:pt x="2530653" y="1330208"/>
                  <a:pt x="2881343" y="1611416"/>
                </a:cubicBezTo>
                <a:cubicBezTo>
                  <a:pt x="3232033" y="1892624"/>
                  <a:pt x="3388421" y="2093261"/>
                  <a:pt x="3544810" y="229389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n 15"/>
          <p:cNvSpPr/>
          <p:nvPr/>
        </p:nvSpPr>
        <p:spPr>
          <a:xfrm>
            <a:off x="808295" y="3603783"/>
            <a:ext cx="682424" cy="587693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1744673" y="5550403"/>
            <a:ext cx="834073" cy="815924"/>
          </a:xfrm>
          <a:prstGeom prst="cub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995541" y="3745467"/>
            <a:ext cx="2318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Replica/Fragment #1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95541" y="4507467"/>
            <a:ext cx="238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Replica/Fragment #2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95541" y="6183867"/>
            <a:ext cx="238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Replica/Fragment #n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Durability through Geographic Replication</a:t>
            </a:r>
          </a:p>
        </p:txBody>
      </p:sp>
    </p:spTree>
    <p:extLst>
      <p:ext uri="{BB962C8B-B14F-4D97-AF65-F5344CB8AC3E}">
        <p14:creationId xmlns:p14="http://schemas.microsoft.com/office/powerpoint/2010/main" val="5705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838200"/>
            <a:ext cx="6096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43000" y="4800600"/>
            <a:ext cx="10134600" cy="1752600"/>
          </a:xfrm>
        </p:spPr>
        <p:txBody>
          <a:bodyPr>
            <a:normAutofit/>
          </a:bodyPr>
          <a:lstStyle/>
          <a:p>
            <a:r>
              <a:rPr lang="en-US" dirty="0"/>
              <a:t>Exploit law of large numbers for durability!</a:t>
            </a:r>
          </a:p>
          <a:p>
            <a:r>
              <a:rPr lang="en-US" dirty="0"/>
              <a:t>6-month repair, FBLPY with 4x increase in total size of data:</a:t>
            </a:r>
          </a:p>
          <a:p>
            <a:pPr lvl="1"/>
            <a:r>
              <a:rPr lang="en-US" dirty="0"/>
              <a:t>Replication (4 copies): 0.03</a:t>
            </a:r>
          </a:p>
          <a:p>
            <a:pPr lvl="1"/>
            <a:r>
              <a:rPr lang="en-US" dirty="0"/>
              <a:t>Fragmentation (16 of 64 fragments needed): 10</a:t>
            </a:r>
            <a:r>
              <a:rPr lang="en-US" baseline="30000" dirty="0"/>
              <a:t>-35</a:t>
            </a:r>
          </a:p>
        </p:txBody>
      </p:sp>
      <p:sp>
        <p:nvSpPr>
          <p:cNvPr id="39941" name="Text Box 6"/>
          <p:cNvSpPr txBox="1">
            <a:spLocks noChangeArrowheads="1"/>
          </p:cNvSpPr>
          <p:nvPr/>
        </p:nvSpPr>
        <p:spPr bwMode="auto">
          <a:xfrm>
            <a:off x="4953000" y="2362200"/>
            <a:ext cx="326082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Fraction Blocks Lost </a:t>
            </a:r>
          </a:p>
          <a:p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Per Year (FBLPY)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11125200" cy="533400"/>
          </a:xfrm>
        </p:spPr>
        <p:txBody>
          <a:bodyPr/>
          <a:lstStyle/>
          <a:p>
            <a:r>
              <a:rPr lang="en-US" dirty="0"/>
              <a:t>Use of Erasure Coding for High Durability/Overhead Ratio!</a:t>
            </a:r>
          </a:p>
        </p:txBody>
      </p:sp>
    </p:spTree>
    <p:extLst>
      <p:ext uri="{BB962C8B-B14F-4D97-AF65-F5344CB8AC3E}">
        <p14:creationId xmlns:p14="http://schemas.microsoft.com/office/powerpoint/2010/main" val="181430087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77B51B-FBC2-D14C-BF58-CB967D3AC381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84884129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4061-9F36-4F45-A732-7FF44C9C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How to make File Systems more </a:t>
            </a:r>
            <a:r>
              <a:rPr lang="en-US" b="0" i="1" dirty="0">
                <a:latin typeface="Gill Sans" panose="020B0502020104020203" pitchFamily="34" charset="-79"/>
                <a:cs typeface="Gill Sans" panose="020B0502020104020203" pitchFamily="34" charset="-79"/>
              </a:rPr>
              <a:t>Reliable</a:t>
            </a:r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2F6EC-E95C-4D30-9CCE-95B8EF2F4F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4652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76200"/>
            <a:ext cx="71628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800" dirty="0"/>
              <a:t>File System Reliability:</a:t>
            </a:r>
            <a:br>
              <a:rPr lang="en-US" sz="2800" dirty="0"/>
            </a:br>
            <a:r>
              <a:rPr lang="en-US" sz="2800" dirty="0"/>
              <a:t>(Difference from Block-level reliability)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10820400" cy="5638800"/>
          </a:xfrm>
        </p:spPr>
        <p:txBody>
          <a:bodyPr>
            <a:normAutofit/>
          </a:bodyPr>
          <a:lstStyle/>
          <a:p>
            <a:r>
              <a:rPr lang="en-US" dirty="0"/>
              <a:t>What can happen if disk loses power or software crashes?</a:t>
            </a:r>
          </a:p>
          <a:p>
            <a:pPr lvl="1"/>
            <a:r>
              <a:rPr lang="en-US" dirty="0"/>
              <a:t>Some operations in progress may complete</a:t>
            </a:r>
          </a:p>
          <a:p>
            <a:pPr lvl="1"/>
            <a:r>
              <a:rPr lang="en-US" dirty="0"/>
              <a:t>Some operations in progress may be lost</a:t>
            </a:r>
          </a:p>
          <a:p>
            <a:pPr lvl="1"/>
            <a:r>
              <a:rPr lang="en-US" dirty="0"/>
              <a:t>Overwrite of a block may only partially complete</a:t>
            </a:r>
          </a:p>
          <a:p>
            <a:pPr lvl="1"/>
            <a:endParaRPr lang="en-US" dirty="0"/>
          </a:p>
          <a:p>
            <a:r>
              <a:rPr lang="en-US" dirty="0"/>
              <a:t>Having RAID doesn’t necessarily protect against all such failures</a:t>
            </a:r>
          </a:p>
          <a:p>
            <a:pPr lvl="1"/>
            <a:r>
              <a:rPr lang="en-US" dirty="0"/>
              <a:t>No protection against writing bad state</a:t>
            </a:r>
          </a:p>
          <a:p>
            <a:pPr lvl="1"/>
            <a:r>
              <a:rPr lang="en-US" dirty="0"/>
              <a:t>What if one disk of RAID group not written?</a:t>
            </a:r>
          </a:p>
          <a:p>
            <a:r>
              <a:rPr lang="en-US" dirty="0"/>
              <a:t>File system needs durability (as a minimum!)</a:t>
            </a:r>
          </a:p>
          <a:p>
            <a:pPr lvl="1"/>
            <a:r>
              <a:rPr lang="en-US" dirty="0"/>
              <a:t>Data previously stored can be retrieved (maybe after some </a:t>
            </a:r>
            <a:br>
              <a:rPr lang="en-US" dirty="0"/>
            </a:br>
            <a:r>
              <a:rPr lang="en-US" dirty="0"/>
              <a:t>recovery step), regardless of failure</a:t>
            </a:r>
          </a:p>
          <a:p>
            <a:pPr lvl="1"/>
            <a:endParaRPr lang="en-US" dirty="0"/>
          </a:p>
          <a:p>
            <a:r>
              <a:rPr lang="en-US" dirty="0"/>
              <a:t>But durability is not quite enough…!</a:t>
            </a:r>
          </a:p>
        </p:txBody>
      </p:sp>
    </p:spTree>
    <p:extLst>
      <p:ext uri="{BB962C8B-B14F-4D97-AF65-F5344CB8AC3E}">
        <p14:creationId xmlns:p14="http://schemas.microsoft.com/office/powerpoint/2010/main" val="224457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Reliability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11201400" cy="5638800"/>
          </a:xfrm>
        </p:spPr>
        <p:txBody>
          <a:bodyPr/>
          <a:lstStyle/>
          <a:p>
            <a:r>
              <a:rPr lang="en-US"/>
              <a:t>A single </a:t>
            </a:r>
            <a:r>
              <a:rPr lang="en-US" dirty="0"/>
              <a:t>logical file operation can involve updates to multiple physical disk blocks</a:t>
            </a:r>
          </a:p>
          <a:p>
            <a:pPr lvl="1"/>
            <a:r>
              <a:rPr lang="en-US" dirty="0"/>
              <a:t>inode, indirect block, data block, bitmap, …</a:t>
            </a:r>
          </a:p>
          <a:p>
            <a:pPr lvl="1"/>
            <a:r>
              <a:rPr lang="en-US" dirty="0"/>
              <a:t>With sector remapping, single update to physical disk block can require multiple (even lower level) updates to sectors</a:t>
            </a:r>
          </a:p>
          <a:p>
            <a:pPr lvl="1"/>
            <a:endParaRPr lang="en-US" dirty="0"/>
          </a:p>
          <a:p>
            <a:r>
              <a:rPr lang="en-US" dirty="0"/>
              <a:t>At a physical level, operations complete one at a time</a:t>
            </a:r>
          </a:p>
          <a:p>
            <a:pPr lvl="1"/>
            <a:r>
              <a:rPr lang="en-US" dirty="0"/>
              <a:t>Want concurrent operations for performance</a:t>
            </a:r>
          </a:p>
          <a:p>
            <a:pPr lvl="1"/>
            <a:endParaRPr lang="en-US" dirty="0"/>
          </a:p>
          <a:p>
            <a:r>
              <a:rPr lang="en-US" dirty="0"/>
              <a:t>How do we guarantee consistency regardless of when crash occurs?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04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Threats to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11201400" cy="5410200"/>
          </a:xfrm>
        </p:spPr>
        <p:txBody>
          <a:bodyPr/>
          <a:lstStyle/>
          <a:p>
            <a:r>
              <a:rPr lang="en-US" dirty="0"/>
              <a:t>Interrupted Operation</a:t>
            </a:r>
          </a:p>
          <a:p>
            <a:pPr lvl="1"/>
            <a:r>
              <a:rPr lang="en-US" dirty="0"/>
              <a:t>Crash or power failure in the middle of a series of related updates may leave stored data in an inconsistent state</a:t>
            </a:r>
          </a:p>
          <a:p>
            <a:pPr lvl="1"/>
            <a:r>
              <a:rPr lang="en-US" dirty="0"/>
              <a:t>Example: transfer funds from one bank account to another  </a:t>
            </a:r>
          </a:p>
          <a:p>
            <a:pPr lvl="1"/>
            <a:r>
              <a:rPr lang="en-US" dirty="0"/>
              <a:t>What if transfer is interrupted after withdrawal and before deposit?</a:t>
            </a:r>
          </a:p>
          <a:p>
            <a:pPr lvl="1"/>
            <a:endParaRPr lang="en-US" dirty="0"/>
          </a:p>
          <a:p>
            <a:r>
              <a:rPr lang="en-US" dirty="0"/>
              <a:t>Loss of stored data</a:t>
            </a:r>
          </a:p>
          <a:p>
            <a:pPr lvl="1"/>
            <a:r>
              <a:rPr lang="en-US" dirty="0"/>
              <a:t>Failure of non-volatile storage media may cause previously stored data to disappear or be corrupted</a:t>
            </a:r>
          </a:p>
        </p:txBody>
      </p:sp>
    </p:spTree>
    <p:extLst>
      <p:ext uri="{BB962C8B-B14F-4D97-AF65-F5344CB8AC3E}">
        <p14:creationId xmlns:p14="http://schemas.microsoft.com/office/powerpoint/2010/main" val="159583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609600"/>
          </a:xfrm>
        </p:spPr>
        <p:txBody>
          <a:bodyPr/>
          <a:lstStyle/>
          <a:p>
            <a:r>
              <a:rPr lang="en-US" dirty="0"/>
              <a:t>Two Reliability Approaches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2DA5FB-182D-43EB-9D13-693CAFB2C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666750"/>
            <a:ext cx="5386917" cy="639762"/>
          </a:xfrm>
        </p:spPr>
        <p:txBody>
          <a:bodyPr/>
          <a:lstStyle/>
          <a:p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Careful Ordering and Recovery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60C6DD1-507A-4B7C-BC0E-0C99CCE79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0" y="1306512"/>
            <a:ext cx="5943600" cy="3951288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FAT &amp; FFS + (</a:t>
            </a:r>
            <a:r>
              <a:rPr lang="en-US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fsck</a:t>
            </a: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)</a:t>
            </a:r>
          </a:p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Each step builds structure, </a:t>
            </a:r>
          </a:p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Data block</a:t>
            </a: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  <a:sym typeface="Symbol" panose="05050102010706020507" pitchFamily="18" charset="2"/>
              </a:rPr>
              <a:t></a:t>
            </a: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inode </a:t>
            </a: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  <a:sym typeface="Symbol" panose="05050102010706020507" pitchFamily="18" charset="2"/>
              </a:rPr>
              <a:t></a:t>
            </a: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free </a:t>
            </a: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  <a:sym typeface="Symbol" panose="05050102010706020507" pitchFamily="18" charset="2"/>
              </a:rPr>
              <a:t> </a:t>
            </a: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directory</a:t>
            </a:r>
          </a:p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Last step links it into rest of FS</a:t>
            </a:r>
          </a:p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Recover scans structure looking for incomplete actions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AC747E-2C0B-4A8C-B3A9-C024945F8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21967" y="666750"/>
            <a:ext cx="5389033" cy="639762"/>
          </a:xfrm>
        </p:spPr>
        <p:txBody>
          <a:bodyPr/>
          <a:lstStyle/>
          <a:p>
            <a:r>
              <a:rPr lang="en-US" sz="2800" b="0">
                <a:solidFill>
                  <a:schemeClr val="accent1">
                    <a:lumMod val="75000"/>
                  </a:schemeClr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Versioning and Copy-on-Write</a:t>
            </a:r>
            <a:endParaRPr lang="en-US" sz="2800" b="0" dirty="0">
              <a:solidFill>
                <a:schemeClr val="accent1">
                  <a:lumMod val="75000"/>
                </a:schemeClr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70DD44-746A-40EA-93F1-DCB94A23C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1967" y="1306512"/>
            <a:ext cx="5389033" cy="3951288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ZFS, …</a:t>
            </a:r>
          </a:p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Version files at some granularity</a:t>
            </a:r>
          </a:p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Create new structure linking back to unchanged parts of old</a:t>
            </a:r>
          </a:p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Last step is to declare that the new version is ready</a:t>
            </a:r>
          </a:p>
        </p:txBody>
      </p:sp>
    </p:spTree>
    <p:extLst>
      <p:ext uri="{BB962C8B-B14F-4D97-AF65-F5344CB8AC3E}">
        <p14:creationId xmlns:p14="http://schemas.microsoft.com/office/powerpoint/2010/main" val="344363483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839200" cy="533400"/>
          </a:xfrm>
        </p:spPr>
        <p:txBody>
          <a:bodyPr/>
          <a:lstStyle/>
          <a:p>
            <a:r>
              <a:rPr lang="en-US" dirty="0"/>
              <a:t>Reliability Approach #1: Careful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10820400" cy="5715000"/>
          </a:xfrm>
        </p:spPr>
        <p:txBody>
          <a:bodyPr/>
          <a:lstStyle/>
          <a:p>
            <a:r>
              <a:rPr lang="en-US" dirty="0"/>
              <a:t>Sequence operations in a specific order</a:t>
            </a:r>
          </a:p>
          <a:p>
            <a:pPr lvl="1"/>
            <a:r>
              <a:rPr lang="en-US" dirty="0"/>
              <a:t>Careful design to allow sequence to be interrupted safely</a:t>
            </a:r>
          </a:p>
          <a:p>
            <a:endParaRPr lang="en-US" dirty="0"/>
          </a:p>
          <a:p>
            <a:r>
              <a:rPr lang="en-US" dirty="0"/>
              <a:t>Post-crash recovery</a:t>
            </a:r>
          </a:p>
          <a:p>
            <a:pPr lvl="1"/>
            <a:r>
              <a:rPr lang="en-US" dirty="0"/>
              <a:t>Read data structures to see if there were any operations in progress</a:t>
            </a:r>
          </a:p>
          <a:p>
            <a:pPr lvl="1"/>
            <a:r>
              <a:rPr lang="en-US" dirty="0"/>
              <a:t>Clean up/finish as needed</a:t>
            </a:r>
          </a:p>
          <a:p>
            <a:endParaRPr lang="en-US" dirty="0"/>
          </a:p>
          <a:p>
            <a:r>
              <a:rPr lang="en-US" dirty="0"/>
              <a:t>Approach taken by </a:t>
            </a:r>
          </a:p>
          <a:p>
            <a:pPr lvl="1"/>
            <a:r>
              <a:rPr lang="en-US" dirty="0"/>
              <a:t>FAT and FFS (</a:t>
            </a:r>
            <a:r>
              <a:rPr lang="en-US" dirty="0" err="1"/>
              <a:t>fsck</a:t>
            </a:r>
            <a:r>
              <a:rPr lang="en-US" dirty="0"/>
              <a:t>) to protect </a:t>
            </a:r>
            <a:r>
              <a:rPr lang="en-US" dirty="0" err="1"/>
              <a:t>filesystem</a:t>
            </a:r>
            <a:r>
              <a:rPr lang="en-US" dirty="0"/>
              <a:t> structure/metadata</a:t>
            </a:r>
          </a:p>
          <a:p>
            <a:pPr lvl="1"/>
            <a:r>
              <a:rPr lang="en-US" dirty="0"/>
              <a:t>Many app-level recovery schemes (e.g., Word, </a:t>
            </a:r>
            <a:r>
              <a:rPr lang="en-US" dirty="0" err="1"/>
              <a:t>emacs</a:t>
            </a:r>
            <a:r>
              <a:rPr lang="en-US" dirty="0"/>
              <a:t> </a:t>
            </a:r>
            <a:r>
              <a:rPr lang="en-US" dirty="0" err="1"/>
              <a:t>autosaves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950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0AA2-2ADF-4EC2-8065-146BF224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Berkeley FFS: Create a File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D56A329-CE58-4E03-9E34-476B54201A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Normal operation: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Allocate data block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Write data block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Allocate inode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Write inode block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Update bitmap of free blocks and </a:t>
            </a:r>
            <a:r>
              <a:rPr lang="en-US" sz="2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inodes</a:t>
            </a:r>
            <a:endParaRPr lang="en-US" sz="2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Update directory with file name</a:t>
            </a:r>
            <a:r>
              <a:rPr lang="en-US" altLang="ko-KR" sz="240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  <a:sym typeface="Symbol" panose="05050102010706020507" pitchFamily="18" charset="2"/>
              </a:rPr>
              <a:t>  </a:t>
            </a:r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inode number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Update modify time for directory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05154CE-0522-4590-8EF4-02FC3861BC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Recovery: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Scan inode table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If any unlinked files (not in any directory), delete or put in lost &amp; found </a:t>
            </a:r>
            <a:r>
              <a:rPr lang="en-US" sz="2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dir</a:t>
            </a:r>
            <a:endParaRPr lang="en-US" sz="2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Compare free block bitmap against inode trees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Scan directories for missing update/access times</a:t>
            </a:r>
          </a:p>
          <a:p>
            <a:pPr>
              <a:lnSpc>
                <a:spcPct val="100000"/>
              </a:lnSpc>
              <a:buNone/>
            </a:pPr>
            <a:r>
              <a:rPr lang="en-US" sz="2400" i="1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Time proportional to disk size</a:t>
            </a:r>
          </a:p>
        </p:txBody>
      </p:sp>
    </p:spTree>
    <p:extLst>
      <p:ext uri="{BB962C8B-B14F-4D97-AF65-F5344CB8AC3E}">
        <p14:creationId xmlns:p14="http://schemas.microsoft.com/office/powerpoint/2010/main" val="317165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06DD-9E7B-4E41-99A4-6802E8A4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FAT (File Allocation Table)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646E-C7EA-4033-8E54-CD7FD7E0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497" y="762000"/>
            <a:ext cx="6170303" cy="5350143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sz="2000" dirty="0"/>
              <a:t>File is collection of disk blocks (“clusters”)</a:t>
            </a:r>
          </a:p>
          <a:p>
            <a:pPr>
              <a:lnSpc>
                <a:spcPct val="85000"/>
              </a:lnSpc>
            </a:pPr>
            <a:r>
              <a:rPr lang="en-US" sz="2000" dirty="0"/>
              <a:t>FAT is array of integers mapped 1-1 with disk blocks</a:t>
            </a:r>
          </a:p>
          <a:p>
            <a:pPr lvl="1">
              <a:lnSpc>
                <a:spcPct val="85000"/>
              </a:lnSpc>
            </a:pPr>
            <a:r>
              <a:rPr lang="en-US" sz="1800" dirty="0"/>
              <a:t>Each integer is either:</a:t>
            </a:r>
          </a:p>
          <a:p>
            <a:pPr lvl="2">
              <a:lnSpc>
                <a:spcPct val="85000"/>
              </a:lnSpc>
            </a:pPr>
            <a:r>
              <a:rPr lang="en-US" sz="1800" dirty="0"/>
              <a:t>Pointer to next block in file; or</a:t>
            </a:r>
          </a:p>
          <a:p>
            <a:pPr lvl="2">
              <a:lnSpc>
                <a:spcPct val="85000"/>
              </a:lnSpc>
            </a:pPr>
            <a:r>
              <a:rPr lang="en-US" sz="1800" dirty="0"/>
              <a:t>End of file flag; or</a:t>
            </a:r>
          </a:p>
          <a:p>
            <a:pPr lvl="2">
              <a:lnSpc>
                <a:spcPct val="85000"/>
              </a:lnSpc>
            </a:pPr>
            <a:r>
              <a:rPr lang="en-US" sz="1800" dirty="0"/>
              <a:t>Free block flag</a:t>
            </a:r>
          </a:p>
          <a:p>
            <a:pPr>
              <a:lnSpc>
                <a:spcPct val="85000"/>
              </a:lnSpc>
            </a:pPr>
            <a:r>
              <a:rPr lang="en-US" sz="2000" dirty="0"/>
              <a:t>File Number is index of root of block list for the file</a:t>
            </a:r>
          </a:p>
          <a:p>
            <a:pPr lvl="1">
              <a:lnSpc>
                <a:spcPct val="85000"/>
              </a:lnSpc>
            </a:pPr>
            <a:r>
              <a:rPr lang="en-US" sz="1800" dirty="0"/>
              <a:t>Follow list to get block #</a:t>
            </a:r>
          </a:p>
          <a:p>
            <a:pPr lvl="1">
              <a:lnSpc>
                <a:spcPct val="85000"/>
              </a:lnSpc>
            </a:pPr>
            <a:r>
              <a:rPr lang="en-US" sz="1800" dirty="0"/>
              <a:t>Directory must map name to block number at start of file</a:t>
            </a:r>
          </a:p>
          <a:p>
            <a:pPr>
              <a:lnSpc>
                <a:spcPct val="85000"/>
              </a:lnSpc>
            </a:pPr>
            <a:r>
              <a:rPr lang="en-US" sz="2000" dirty="0"/>
              <a:t>But: Where is FAT stored?</a:t>
            </a:r>
          </a:p>
          <a:p>
            <a:pPr lvl="1">
              <a:lnSpc>
                <a:spcPct val="85000"/>
              </a:lnSpc>
            </a:pPr>
            <a:r>
              <a:rPr lang="en-US" sz="1800" dirty="0"/>
              <a:t>Beginning of disk, before the data blocks</a:t>
            </a:r>
          </a:p>
          <a:p>
            <a:pPr lvl="1">
              <a:lnSpc>
                <a:spcPct val="85000"/>
              </a:lnSpc>
            </a:pPr>
            <a:r>
              <a:rPr lang="en-US" sz="1800" dirty="0"/>
              <a:t>Usually 2 copies (to handle errors)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B8449B-2A15-4184-AB88-6428358A35DA}"/>
              </a:ext>
            </a:extLst>
          </p:cNvPr>
          <p:cNvSpPr/>
          <p:nvPr/>
        </p:nvSpPr>
        <p:spPr>
          <a:xfrm>
            <a:off x="3069040" y="2031465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4EF374-2EB9-4D54-91E0-FC9B4DC4AB2B}"/>
              </a:ext>
            </a:extLst>
          </p:cNvPr>
          <p:cNvGrpSpPr/>
          <p:nvPr/>
        </p:nvGrpSpPr>
        <p:grpSpPr>
          <a:xfrm>
            <a:off x="4175103" y="2018097"/>
            <a:ext cx="1637681" cy="351922"/>
            <a:chOff x="5374106" y="3569368"/>
            <a:chExt cx="1393002" cy="351922"/>
          </a:xfrm>
          <a:solidFill>
            <a:srgbClr val="C5E0B4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17A762-3EC6-43FE-9E25-52FA88A5D074}"/>
                </a:ext>
              </a:extLst>
            </p:cNvPr>
            <p:cNvSpPr/>
            <p:nvPr/>
          </p:nvSpPr>
          <p:spPr>
            <a:xfrm>
              <a:off x="5374106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6BB4B8-5B4D-42EB-AAE7-A86DAD5DA284}"/>
                </a:ext>
              </a:extLst>
            </p:cNvPr>
            <p:cNvSpPr txBox="1"/>
            <p:nvPr/>
          </p:nvSpPr>
          <p:spPr>
            <a:xfrm>
              <a:off x="5381951" y="3582736"/>
              <a:ext cx="1385157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6455B4-F017-497D-A93E-5CDFA7088489}"/>
              </a:ext>
            </a:extLst>
          </p:cNvPr>
          <p:cNvGrpSpPr/>
          <p:nvPr/>
        </p:nvGrpSpPr>
        <p:grpSpPr>
          <a:xfrm>
            <a:off x="4176682" y="2339242"/>
            <a:ext cx="1634523" cy="351922"/>
            <a:chOff x="5374105" y="3569368"/>
            <a:chExt cx="1390316" cy="351922"/>
          </a:xfrm>
          <a:solidFill>
            <a:srgbClr val="C5E0B4"/>
          </a:solidFill>
          <a:effectLst/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DEAFB3-B813-4D5E-9EC8-051533C17F18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0778AD-0D72-4C0E-B3AF-580ED6DA30D6}"/>
                </a:ext>
              </a:extLst>
            </p:cNvPr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4EC8020-CB14-49A5-BAEE-BF4AFB4ED592}"/>
              </a:ext>
            </a:extLst>
          </p:cNvPr>
          <p:cNvSpPr/>
          <p:nvPr/>
        </p:nvSpPr>
        <p:spPr>
          <a:xfrm>
            <a:off x="4176682" y="2660387"/>
            <a:ext cx="1634523" cy="321145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7BD7BB-4A1C-42CC-80A0-6C80BBBE9FC6}"/>
              </a:ext>
            </a:extLst>
          </p:cNvPr>
          <p:cNvSpPr/>
          <p:nvPr/>
        </p:nvSpPr>
        <p:spPr>
          <a:xfrm>
            <a:off x="4176682" y="298153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4F4D5D-DDD9-4DD0-982D-129204F2536D}"/>
              </a:ext>
            </a:extLst>
          </p:cNvPr>
          <p:cNvSpPr/>
          <p:nvPr/>
        </p:nvSpPr>
        <p:spPr>
          <a:xfrm>
            <a:off x="4176682" y="3302677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BFB665-1B75-4413-B6E1-1A0DEEC6DEE3}"/>
              </a:ext>
            </a:extLst>
          </p:cNvPr>
          <p:cNvSpPr/>
          <p:nvPr/>
        </p:nvSpPr>
        <p:spPr>
          <a:xfrm>
            <a:off x="4176682" y="3944967"/>
            <a:ext cx="1634523" cy="32114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CD9793-B867-4394-9D7E-016EF9F1149F}"/>
              </a:ext>
            </a:extLst>
          </p:cNvPr>
          <p:cNvSpPr/>
          <p:nvPr/>
        </p:nvSpPr>
        <p:spPr>
          <a:xfrm>
            <a:off x="4176682" y="426611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6F5FEF-CAC4-4CFA-BC37-EA76FF147291}"/>
              </a:ext>
            </a:extLst>
          </p:cNvPr>
          <p:cNvGrpSpPr/>
          <p:nvPr/>
        </p:nvGrpSpPr>
        <p:grpSpPr>
          <a:xfrm>
            <a:off x="4173524" y="4587257"/>
            <a:ext cx="1640839" cy="351922"/>
            <a:chOff x="5374105" y="3569368"/>
            <a:chExt cx="1395688" cy="351922"/>
          </a:xfrm>
          <a:solidFill>
            <a:srgbClr val="C5E0B4"/>
          </a:solidFill>
          <a:effectLst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4C1CFCE-6767-4575-84E0-7FC7D85AC211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2C39BD-9F4A-46E0-A23E-91181223467C}"/>
                </a:ext>
              </a:extLst>
            </p:cNvPr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AD599-FC11-452E-95D1-990596FB571D}"/>
              </a:ext>
            </a:extLst>
          </p:cNvPr>
          <p:cNvSpPr/>
          <p:nvPr/>
        </p:nvSpPr>
        <p:spPr>
          <a:xfrm>
            <a:off x="4176682" y="4939179"/>
            <a:ext cx="1634523" cy="29036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4C2F5D-570B-47A4-A0AB-2B3EC6C885EC}"/>
              </a:ext>
            </a:extLst>
          </p:cNvPr>
          <p:cNvSpPr txBox="1"/>
          <p:nvPr/>
        </p:nvSpPr>
        <p:spPr>
          <a:xfrm>
            <a:off x="4212213" y="993640"/>
            <a:ext cx="156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7F415A-CB3C-45DB-8EE9-D4816E0853B5}"/>
              </a:ext>
            </a:extLst>
          </p:cNvPr>
          <p:cNvSpPr/>
          <p:nvPr/>
        </p:nvSpPr>
        <p:spPr>
          <a:xfrm>
            <a:off x="4176682" y="1349968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3D1999-BC9C-472F-A22D-00DB52C10A5A}"/>
              </a:ext>
            </a:extLst>
          </p:cNvPr>
          <p:cNvSpPr/>
          <p:nvPr/>
        </p:nvSpPr>
        <p:spPr>
          <a:xfrm>
            <a:off x="3069040" y="1376867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51A0DA-DED3-4EF2-9405-3A7E8B696C12}"/>
              </a:ext>
            </a:extLst>
          </p:cNvPr>
          <p:cNvSpPr txBox="1"/>
          <p:nvPr/>
        </p:nvSpPr>
        <p:spPr>
          <a:xfrm>
            <a:off x="3026016" y="993640"/>
            <a:ext cx="59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9D222D-77E4-4CB7-82AF-E53B54586019}"/>
              </a:ext>
            </a:extLst>
          </p:cNvPr>
          <p:cNvSpPr/>
          <p:nvPr/>
        </p:nvSpPr>
        <p:spPr>
          <a:xfrm>
            <a:off x="3533597" y="5311561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C685DE-5FAB-4C5E-B0C7-D2E24E1FC81B}"/>
              </a:ext>
            </a:extLst>
          </p:cNvPr>
          <p:cNvSpPr/>
          <p:nvPr/>
        </p:nvSpPr>
        <p:spPr>
          <a:xfrm>
            <a:off x="3829470" y="1306236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5FB65C-3770-48E7-A0F0-8D209B644C2B}"/>
              </a:ext>
            </a:extLst>
          </p:cNvPr>
          <p:cNvSpPr/>
          <p:nvPr/>
        </p:nvSpPr>
        <p:spPr>
          <a:xfrm>
            <a:off x="2739453" y="1306236"/>
            <a:ext cx="397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54E341-2495-4337-8204-35C7D55D0CF9}"/>
              </a:ext>
            </a:extLst>
          </p:cNvPr>
          <p:cNvSpPr/>
          <p:nvPr/>
        </p:nvSpPr>
        <p:spPr>
          <a:xfrm>
            <a:off x="2419458" y="5311561"/>
            <a:ext cx="668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4D1B25-4A9B-4B96-A3E9-407884FE3BC0}"/>
              </a:ext>
            </a:extLst>
          </p:cNvPr>
          <p:cNvGrpSpPr/>
          <p:nvPr/>
        </p:nvGrpSpPr>
        <p:grpSpPr>
          <a:xfrm>
            <a:off x="685800" y="1573761"/>
            <a:ext cx="2466806" cy="839921"/>
            <a:chOff x="2972260" y="2123721"/>
            <a:chExt cx="2466806" cy="83992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6DB04B1-C3E3-4A6F-BFAA-7328FC1F14DA}"/>
                </a:ext>
              </a:extLst>
            </p:cNvPr>
            <p:cNvSpPr/>
            <p:nvPr/>
          </p:nvSpPr>
          <p:spPr>
            <a:xfrm>
              <a:off x="4898532" y="2563532"/>
              <a:ext cx="5405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33BC06-85F7-4E87-8CA7-6C4635B79D4D}"/>
                </a:ext>
              </a:extLst>
            </p:cNvPr>
            <p:cNvSpPr txBox="1"/>
            <p:nvPr/>
          </p:nvSpPr>
          <p:spPr>
            <a:xfrm>
              <a:off x="2972260" y="2123721"/>
              <a:ext cx="1539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File number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73EB50-BA38-4843-BBE4-99D3C769F577}"/>
                </a:ext>
              </a:extLst>
            </p:cNvPr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4A7787-4E83-4D53-955E-5617EFAAFBFA}"/>
              </a:ext>
            </a:extLst>
          </p:cNvPr>
          <p:cNvGrpSpPr/>
          <p:nvPr/>
        </p:nvGrpSpPr>
        <p:grpSpPr>
          <a:xfrm>
            <a:off x="3069040" y="2098159"/>
            <a:ext cx="610791" cy="576051"/>
            <a:chOff x="5351525" y="2687055"/>
            <a:chExt cx="610791" cy="57605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07EBF8D-05E7-4711-A06D-7E7996C7A513}"/>
                </a:ext>
              </a:extLst>
            </p:cNvPr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37" name="Freeform 75">
              <a:extLst>
                <a:ext uri="{FF2B5EF4-FFF2-40B4-BE49-F238E27FC236}">
                  <a16:creationId xmlns:a16="http://schemas.microsoft.com/office/drawing/2014/main" id="{4137A58F-BB03-46FC-B094-4AA180F76AA7}"/>
                </a:ext>
              </a:extLst>
            </p:cNvPr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1A4D606-D812-4B70-B904-87DA67671B36}"/>
              </a:ext>
            </a:extLst>
          </p:cNvPr>
          <p:cNvSpPr/>
          <p:nvPr/>
        </p:nvSpPr>
        <p:spPr>
          <a:xfrm>
            <a:off x="763896" y="5019358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E356E9-FF0E-4739-A360-3B5F10B3A9E2}"/>
              </a:ext>
            </a:extLst>
          </p:cNvPr>
          <p:cNvSpPr txBox="1"/>
          <p:nvPr/>
        </p:nvSpPr>
        <p:spPr>
          <a:xfrm>
            <a:off x="977899" y="5940633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40" name="Can 83">
            <a:extLst>
              <a:ext uri="{FF2B5EF4-FFF2-40B4-BE49-F238E27FC236}">
                <a16:creationId xmlns:a16="http://schemas.microsoft.com/office/drawing/2014/main" id="{FBFBB66A-AEBF-40E7-8456-DEC0C8B60E56}"/>
              </a:ext>
            </a:extLst>
          </p:cNvPr>
          <p:cNvSpPr/>
          <p:nvPr/>
        </p:nvSpPr>
        <p:spPr>
          <a:xfrm>
            <a:off x="5098796" y="5137152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83D710-4DFE-4F9A-ACBE-26FA60FBE4F6}"/>
              </a:ext>
            </a:extLst>
          </p:cNvPr>
          <p:cNvGrpSpPr/>
          <p:nvPr/>
        </p:nvGrpSpPr>
        <p:grpSpPr>
          <a:xfrm>
            <a:off x="3068688" y="2514004"/>
            <a:ext cx="672431" cy="2369087"/>
            <a:chOff x="5343358" y="3141579"/>
            <a:chExt cx="672431" cy="236908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290C83-3056-448E-8CA3-E2989A8B5CC8}"/>
                </a:ext>
              </a:extLst>
            </p:cNvPr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E1A7F44-24A3-43BD-BE32-D9B045F7B9A8}"/>
                </a:ext>
              </a:extLst>
            </p:cNvPr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4B5BF8DE-E9B7-464D-BEF7-7A37EDC23462}"/>
              </a:ext>
            </a:extLst>
          </p:cNvPr>
          <p:cNvSpPr/>
          <p:nvPr/>
        </p:nvSpPr>
        <p:spPr>
          <a:xfrm>
            <a:off x="3072217" y="1715423"/>
            <a:ext cx="446224" cy="310654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118CC39-262D-4611-B4CE-80283DF5B480}"/>
              </a:ext>
            </a:extLst>
          </p:cNvPr>
          <p:cNvSpPr/>
          <p:nvPr/>
        </p:nvSpPr>
        <p:spPr>
          <a:xfrm>
            <a:off x="3072217" y="3644116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A89CC2F-331C-4932-ACBA-71031A06CEC4}"/>
              </a:ext>
            </a:extLst>
          </p:cNvPr>
          <p:cNvSpPr/>
          <p:nvPr/>
        </p:nvSpPr>
        <p:spPr>
          <a:xfrm>
            <a:off x="3072569" y="3974490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0620002-8521-4CCA-A234-58FDDB88CE3B}"/>
              </a:ext>
            </a:extLst>
          </p:cNvPr>
          <p:cNvSpPr/>
          <p:nvPr/>
        </p:nvSpPr>
        <p:spPr>
          <a:xfrm>
            <a:off x="3073562" y="2669676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9A21AF1-9391-4734-A59C-3B4E62F968E3}"/>
              </a:ext>
            </a:extLst>
          </p:cNvPr>
          <p:cNvSpPr txBox="1"/>
          <p:nvPr/>
        </p:nvSpPr>
        <p:spPr>
          <a:xfrm>
            <a:off x="1956923" y="3930462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free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E164E99-5642-4C85-8BAD-D41B66E53397}"/>
              </a:ext>
            </a:extLst>
          </p:cNvPr>
          <p:cNvCxnSpPr>
            <a:stCxn id="67" idx="3"/>
          </p:cNvCxnSpPr>
          <p:nvPr/>
        </p:nvCxnSpPr>
        <p:spPr>
          <a:xfrm flipV="1">
            <a:off x="2562986" y="2819739"/>
            <a:ext cx="510838" cy="1310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0F381C1-82F2-43E1-8157-23178E5588D8}"/>
              </a:ext>
            </a:extLst>
          </p:cNvPr>
          <p:cNvCxnSpPr/>
          <p:nvPr/>
        </p:nvCxnSpPr>
        <p:spPr>
          <a:xfrm flipV="1">
            <a:off x="2550563" y="3767388"/>
            <a:ext cx="542048" cy="374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BE43086-7910-4F99-8A6E-E70A34E81020}"/>
              </a:ext>
            </a:extLst>
          </p:cNvPr>
          <p:cNvCxnSpPr>
            <a:stCxn id="67" idx="3"/>
            <a:endCxn id="64" idx="1"/>
          </p:cNvCxnSpPr>
          <p:nvPr/>
        </p:nvCxnSpPr>
        <p:spPr>
          <a:xfrm>
            <a:off x="2562986" y="4130517"/>
            <a:ext cx="509583" cy="4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846BA39-5709-4AFB-98D3-440A540AEAE8}"/>
              </a:ext>
            </a:extLst>
          </p:cNvPr>
          <p:cNvCxnSpPr>
            <a:stCxn id="67" idx="3"/>
            <a:endCxn id="62" idx="1"/>
          </p:cNvCxnSpPr>
          <p:nvPr/>
        </p:nvCxnSpPr>
        <p:spPr>
          <a:xfrm flipV="1">
            <a:off x="2562986" y="1870750"/>
            <a:ext cx="509231" cy="2259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5346737-30F3-4F65-9C6B-03E2091A4737}"/>
              </a:ext>
            </a:extLst>
          </p:cNvPr>
          <p:cNvSpPr/>
          <p:nvPr/>
        </p:nvSpPr>
        <p:spPr>
          <a:xfrm>
            <a:off x="3077331" y="3644056"/>
            <a:ext cx="446224" cy="321145"/>
          </a:xfrm>
          <a:prstGeom prst="rect">
            <a:avLst/>
          </a:prstGeom>
          <a:solidFill>
            <a:srgbClr val="72FF7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52" name="Freeform 56">
            <a:extLst>
              <a:ext uri="{FF2B5EF4-FFF2-40B4-BE49-F238E27FC236}">
                <a16:creationId xmlns:a16="http://schemas.microsoft.com/office/drawing/2014/main" id="{83DEAC3B-4F19-4FD2-8A2A-078C21746C01}"/>
              </a:ext>
            </a:extLst>
          </p:cNvPr>
          <p:cNvSpPr/>
          <p:nvPr/>
        </p:nvSpPr>
        <p:spPr>
          <a:xfrm flipV="1">
            <a:off x="3428327" y="3829544"/>
            <a:ext cx="387632" cy="960034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  <a:gd name="connsiteX0" fmla="*/ 0 w 334958"/>
              <a:gd name="connsiteY0" fmla="*/ 0 h 2179053"/>
              <a:gd name="connsiteX1" fmla="*/ 320842 w 334958"/>
              <a:gd name="connsiteY1" fmla="*/ 0 h 2179053"/>
              <a:gd name="connsiteX2" fmla="*/ 334958 w 334958"/>
              <a:gd name="connsiteY2" fmla="*/ 2179053 h 2179053"/>
              <a:gd name="connsiteX3" fmla="*/ 133685 w 334958"/>
              <a:gd name="connsiteY3" fmla="*/ 2179053 h 2179053"/>
              <a:gd name="connsiteX0" fmla="*/ 0 w 334958"/>
              <a:gd name="connsiteY0" fmla="*/ 0 h 2197251"/>
              <a:gd name="connsiteX1" fmla="*/ 320842 w 334958"/>
              <a:gd name="connsiteY1" fmla="*/ 0 h 2197251"/>
              <a:gd name="connsiteX2" fmla="*/ 334958 w 334958"/>
              <a:gd name="connsiteY2" fmla="*/ 2179053 h 2197251"/>
              <a:gd name="connsiteX3" fmla="*/ 85590 w 334958"/>
              <a:gd name="connsiteY3" fmla="*/ 2197251 h 219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58" h="2197251">
                <a:moveTo>
                  <a:pt x="0" y="0"/>
                </a:moveTo>
                <a:lnTo>
                  <a:pt x="320842" y="0"/>
                </a:lnTo>
                <a:cubicBezTo>
                  <a:pt x="325547" y="726351"/>
                  <a:pt x="330253" y="1452702"/>
                  <a:pt x="334958" y="2179053"/>
                </a:cubicBezTo>
                <a:lnTo>
                  <a:pt x="85590" y="2197251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929118A-97F5-479F-9081-53ED8DF8E98D}"/>
              </a:ext>
            </a:extLst>
          </p:cNvPr>
          <p:cNvGrpSpPr/>
          <p:nvPr/>
        </p:nvGrpSpPr>
        <p:grpSpPr>
          <a:xfrm>
            <a:off x="4174200" y="3621984"/>
            <a:ext cx="1640839" cy="351922"/>
            <a:chOff x="5374105" y="3569368"/>
            <a:chExt cx="1395688" cy="351922"/>
          </a:xfrm>
          <a:solidFill>
            <a:srgbClr val="C5E0B4"/>
          </a:solidFill>
          <a:effectLst/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BDBE651-3F79-45B4-918D-132CFC614C56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CDDAF13-F89E-4108-A607-B3506D7C25E6}"/>
                </a:ext>
              </a:extLst>
            </p:cNvPr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36018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/>
          <a:lstStyle/>
          <a:p>
            <a:r>
              <a:rPr lang="en-US" dirty="0"/>
              <a:t>Reliability Approach #2: Copy on Write File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" y="838200"/>
            <a:ext cx="10858500" cy="5486400"/>
          </a:xfrm>
        </p:spPr>
        <p:txBody>
          <a:bodyPr>
            <a:normAutofit/>
          </a:bodyPr>
          <a:lstStyle/>
          <a:p>
            <a:r>
              <a:rPr lang="en-US" dirty="0"/>
              <a:t>Recall: multi-level index structure lets us find the data blocks of a file</a:t>
            </a:r>
          </a:p>
          <a:p>
            <a:r>
              <a:rPr lang="en-US" dirty="0"/>
              <a:t>Instead of over-writing existing data blocks and updating the index structure:</a:t>
            </a:r>
          </a:p>
          <a:p>
            <a:pPr lvl="1"/>
            <a:r>
              <a:rPr lang="en-US" dirty="0"/>
              <a:t>Create a new version of the file with the updated data</a:t>
            </a:r>
          </a:p>
          <a:p>
            <a:pPr lvl="1"/>
            <a:r>
              <a:rPr lang="en-US" dirty="0"/>
              <a:t>Reuse blocks that don’t change much of what is already in place</a:t>
            </a:r>
          </a:p>
          <a:p>
            <a:pPr lvl="1"/>
            <a:r>
              <a:rPr lang="en-US" dirty="0"/>
              <a:t>This is called: </a:t>
            </a:r>
            <a:r>
              <a:rPr lang="en-US" dirty="0">
                <a:solidFill>
                  <a:srgbClr val="FF0000"/>
                </a:solidFill>
              </a:rPr>
              <a:t>Copy On Write (COW)</a:t>
            </a:r>
          </a:p>
          <a:p>
            <a:pPr lvl="3"/>
            <a:endParaRPr lang="en-US" dirty="0"/>
          </a:p>
          <a:p>
            <a:r>
              <a:rPr lang="en-US" dirty="0"/>
              <a:t>Seems expensive!  But</a:t>
            </a:r>
          </a:p>
          <a:p>
            <a:pPr lvl="1"/>
            <a:r>
              <a:rPr lang="en-US" dirty="0"/>
              <a:t>Updates can be batched</a:t>
            </a:r>
          </a:p>
          <a:p>
            <a:pPr lvl="1"/>
            <a:r>
              <a:rPr lang="en-US" dirty="0"/>
              <a:t>Almost all disk writes can occur in parallel</a:t>
            </a:r>
          </a:p>
          <a:p>
            <a:pPr lvl="4"/>
            <a:endParaRPr lang="en-US" dirty="0"/>
          </a:p>
          <a:p>
            <a:r>
              <a:rPr lang="en-US" dirty="0"/>
              <a:t>Approach taken in network file server appliances</a:t>
            </a:r>
          </a:p>
          <a:p>
            <a:pPr lvl="1"/>
            <a:r>
              <a:rPr lang="en-US" dirty="0"/>
              <a:t>NetApp’s Write Anywhere File Layout (WAFL)</a:t>
            </a:r>
          </a:p>
          <a:p>
            <a:pPr lvl="1"/>
            <a:r>
              <a:rPr lang="en-US" dirty="0"/>
              <a:t>ZFS (Sun/Oracle) and </a:t>
            </a:r>
            <a:r>
              <a:rPr lang="en-US" dirty="0" err="1"/>
              <a:t>OpenZFS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1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COW with Smaller-Radix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999790"/>
            <a:ext cx="8229600" cy="1304505"/>
          </a:xfrm>
        </p:spPr>
        <p:txBody>
          <a:bodyPr>
            <a:normAutofit/>
          </a:bodyPr>
          <a:lstStyle/>
          <a:p>
            <a:r>
              <a:rPr lang="en-US" sz="2800" dirty="0"/>
              <a:t>If file represented as a tree of blocks, just need to update the leading fringe</a:t>
            </a:r>
          </a:p>
        </p:txBody>
      </p:sp>
      <p:sp>
        <p:nvSpPr>
          <p:cNvPr id="7" name="Rectangle 6"/>
          <p:cNvSpPr/>
          <p:nvPr/>
        </p:nvSpPr>
        <p:spPr>
          <a:xfrm>
            <a:off x="2355514" y="4047944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16967" y="4047944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78420" y="4047944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39873" y="4047944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10434" y="1677722"/>
            <a:ext cx="286084" cy="374315"/>
            <a:chOff x="3550649" y="1236578"/>
            <a:chExt cx="286084" cy="374315"/>
          </a:xfrm>
        </p:grpSpPr>
        <p:sp>
          <p:nvSpPr>
            <p:cNvPr id="11" name="Rectangle 10"/>
            <p:cNvSpPr/>
            <p:nvPr/>
          </p:nvSpPr>
          <p:spPr>
            <a:xfrm>
              <a:off x="3550649" y="1236578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703048" y="1236578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6601326" y="4047944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62779" y="4047944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117305" y="4053296"/>
            <a:ext cx="454526" cy="37431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7304954" y="4531882"/>
            <a:ext cx="1049662" cy="565515"/>
            <a:chOff x="5780954" y="4090737"/>
            <a:chExt cx="1049662" cy="565515"/>
          </a:xfrm>
        </p:grpSpPr>
        <p:sp>
          <p:nvSpPr>
            <p:cNvPr id="41" name="Up Arrow 40"/>
            <p:cNvSpPr/>
            <p:nvPr/>
          </p:nvSpPr>
          <p:spPr>
            <a:xfrm>
              <a:off x="6553201" y="4090737"/>
              <a:ext cx="277415" cy="454526"/>
            </a:xfrm>
            <a:prstGeom prst="upArrow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80954" y="4256142"/>
              <a:ext cx="8485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Write 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978815" y="3680312"/>
            <a:ext cx="909053" cy="379667"/>
            <a:chOff x="6761747" y="3130881"/>
            <a:chExt cx="909053" cy="379667"/>
          </a:xfrm>
        </p:grpSpPr>
        <p:sp>
          <p:nvSpPr>
            <p:cNvPr id="64" name="Rectangle 63"/>
            <p:cNvSpPr/>
            <p:nvPr/>
          </p:nvSpPr>
          <p:spPr>
            <a:xfrm>
              <a:off x="6761747" y="3130881"/>
              <a:ext cx="909053" cy="374315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216274" y="3136233"/>
              <a:ext cx="454526" cy="374315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9433342" y="3680312"/>
            <a:ext cx="178487" cy="374315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495801" y="2391597"/>
            <a:ext cx="286084" cy="37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4648200" y="2391597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7877560" y="2391597"/>
            <a:ext cx="286084" cy="374315"/>
            <a:chOff x="4260517" y="1950452"/>
            <a:chExt cx="286084" cy="374315"/>
          </a:xfrm>
        </p:grpSpPr>
        <p:sp>
          <p:nvSpPr>
            <p:cNvPr id="59" name="Rectangle 58"/>
            <p:cNvSpPr/>
            <p:nvPr/>
          </p:nvSpPr>
          <p:spPr>
            <a:xfrm>
              <a:off x="4260517" y="1950452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412916" y="1950452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264566" y="3225788"/>
            <a:ext cx="286084" cy="374315"/>
            <a:chOff x="2482514" y="2624220"/>
            <a:chExt cx="286084" cy="374315"/>
          </a:xfrm>
        </p:grpSpPr>
        <p:sp>
          <p:nvSpPr>
            <p:cNvPr id="61" name="Rectangle 60"/>
            <p:cNvSpPr/>
            <p:nvPr/>
          </p:nvSpPr>
          <p:spPr>
            <a:xfrm>
              <a:off x="2482514" y="2624220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2634913" y="2624220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5275919" y="3225788"/>
            <a:ext cx="286084" cy="374315"/>
            <a:chOff x="2482514" y="2624220"/>
            <a:chExt cx="286084" cy="374315"/>
          </a:xfrm>
        </p:grpSpPr>
        <p:sp>
          <p:nvSpPr>
            <p:cNvPr id="73" name="Rectangle 72"/>
            <p:cNvSpPr/>
            <p:nvPr/>
          </p:nvSpPr>
          <p:spPr>
            <a:xfrm>
              <a:off x="2482514" y="2624220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2634913" y="2624220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/>
          <p:cNvSpPr/>
          <p:nvPr/>
        </p:nvSpPr>
        <p:spPr>
          <a:xfrm>
            <a:off x="7357979" y="3225788"/>
            <a:ext cx="286084" cy="37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7510378" y="3225788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692316" y="1864880"/>
            <a:ext cx="1371591" cy="526717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3340768" y="2543997"/>
            <a:ext cx="1228550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3" idx="0"/>
          </p:cNvCxnSpPr>
          <p:nvPr/>
        </p:nvCxnSpPr>
        <p:spPr>
          <a:xfrm>
            <a:off x="4721719" y="2543997"/>
            <a:ext cx="697243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59" idx="0"/>
          </p:cNvCxnSpPr>
          <p:nvPr/>
        </p:nvCxnSpPr>
        <p:spPr>
          <a:xfrm>
            <a:off x="6252704" y="1862206"/>
            <a:ext cx="1767899" cy="5293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5" idx="0"/>
          </p:cNvCxnSpPr>
          <p:nvPr/>
        </p:nvCxnSpPr>
        <p:spPr>
          <a:xfrm flipH="1">
            <a:off x="7501021" y="2543997"/>
            <a:ext cx="418208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2355513" y="3378187"/>
            <a:ext cx="985256" cy="669756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3416966" y="3378188"/>
            <a:ext cx="76202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4495802" y="3434331"/>
            <a:ext cx="846963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495164" y="3434331"/>
            <a:ext cx="44709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6599993" y="3446366"/>
            <a:ext cx="846963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7599355" y="3446366"/>
            <a:ext cx="44709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8748586" y="2391597"/>
            <a:ext cx="286084" cy="374315"/>
            <a:chOff x="4260517" y="1950452"/>
            <a:chExt cx="286084" cy="374315"/>
          </a:xfrm>
        </p:grpSpPr>
        <p:sp>
          <p:nvSpPr>
            <p:cNvPr id="92" name="Rectangle 91"/>
            <p:cNvSpPr/>
            <p:nvPr/>
          </p:nvSpPr>
          <p:spPr>
            <a:xfrm>
              <a:off x="4260517" y="1950452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4412916" y="1950452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8229005" y="3225788"/>
            <a:ext cx="286084" cy="37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95" name="Straight Arrow Connector 94"/>
          <p:cNvCxnSpPr>
            <a:endCxn id="94" idx="0"/>
          </p:cNvCxnSpPr>
          <p:nvPr/>
        </p:nvCxnSpPr>
        <p:spPr>
          <a:xfrm flipH="1">
            <a:off x="8372047" y="2543997"/>
            <a:ext cx="418208" cy="681791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6777790" y="3446365"/>
            <a:ext cx="1540193" cy="601578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8470380" y="3446365"/>
            <a:ext cx="564290" cy="233946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7456312" y="1657667"/>
            <a:ext cx="286084" cy="374315"/>
            <a:chOff x="3550649" y="1236578"/>
            <a:chExt cx="286084" cy="374315"/>
          </a:xfrm>
        </p:grpSpPr>
        <p:sp>
          <p:nvSpPr>
            <p:cNvPr id="103" name="Rectangle 102"/>
            <p:cNvSpPr/>
            <p:nvPr/>
          </p:nvSpPr>
          <p:spPr>
            <a:xfrm>
              <a:off x="3550649" y="1236578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4F622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3703048" y="1236578"/>
              <a:ext cx="0" cy="374315"/>
            </a:xfrm>
            <a:prstGeom prst="line">
              <a:avLst/>
            </a:prstGeom>
            <a:ln>
              <a:solidFill>
                <a:srgbClr val="4F622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Arrow Connector 104"/>
          <p:cNvCxnSpPr/>
          <p:nvPr/>
        </p:nvCxnSpPr>
        <p:spPr>
          <a:xfrm flipH="1">
            <a:off x="4906211" y="1864880"/>
            <a:ext cx="2604168" cy="526717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7664716" y="1862206"/>
            <a:ext cx="1083871" cy="529391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8384650" y="3231140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104063" y="808395"/>
            <a:ext cx="142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old version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5891242" y="1177727"/>
            <a:ext cx="140591" cy="503808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6553723" y="811249"/>
            <a:ext cx="1553630" cy="873140"/>
            <a:chOff x="5029723" y="811249"/>
            <a:chExt cx="1553630" cy="873140"/>
          </a:xfrm>
        </p:grpSpPr>
        <p:sp>
          <p:nvSpPr>
            <p:cNvPr id="112" name="TextBox 111"/>
            <p:cNvSpPr txBox="1"/>
            <p:nvPr/>
          </p:nvSpPr>
          <p:spPr>
            <a:xfrm>
              <a:off x="5029723" y="811249"/>
              <a:ext cx="1553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new version</a:t>
              </a:r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5816901" y="1180581"/>
              <a:ext cx="140591" cy="503808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534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9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ZFS and </a:t>
            </a:r>
            <a:r>
              <a:rPr lang="en-US" dirty="0" err="1"/>
              <a:t>OpenZFS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10972800" cy="5638800"/>
          </a:xfrm>
        </p:spPr>
        <p:txBody>
          <a:bodyPr>
            <a:normAutofit/>
          </a:bodyPr>
          <a:lstStyle/>
          <a:p>
            <a:r>
              <a:rPr lang="en-US" dirty="0"/>
              <a:t>Variable sized blocks: 512 B – 128 KB</a:t>
            </a:r>
          </a:p>
          <a:p>
            <a:r>
              <a:rPr lang="en-US" dirty="0"/>
              <a:t>Symmetric tree</a:t>
            </a:r>
          </a:p>
          <a:p>
            <a:pPr lvl="1"/>
            <a:r>
              <a:rPr lang="en-US" dirty="0"/>
              <a:t>Know if it is large or small when we make the copy</a:t>
            </a:r>
          </a:p>
          <a:p>
            <a:r>
              <a:rPr lang="en-US" dirty="0"/>
              <a:t>Store version number with pointers</a:t>
            </a:r>
          </a:p>
          <a:p>
            <a:pPr lvl="1"/>
            <a:r>
              <a:rPr lang="en-US" dirty="0"/>
              <a:t>Can create new version by adding blocks and new pointers</a:t>
            </a:r>
          </a:p>
          <a:p>
            <a:r>
              <a:rPr lang="en-US" dirty="0"/>
              <a:t>Buffers a collection of writes before creating a new version with them</a:t>
            </a:r>
          </a:p>
          <a:p>
            <a:r>
              <a:rPr lang="en-US" dirty="0"/>
              <a:t>Free space represented as tree of extents in each block group</a:t>
            </a:r>
          </a:p>
          <a:p>
            <a:pPr lvl="1"/>
            <a:r>
              <a:rPr lang="en-US" dirty="0"/>
              <a:t>Delay updates to </a:t>
            </a:r>
            <a:r>
              <a:rPr lang="en-US" dirty="0" err="1"/>
              <a:t>freespace</a:t>
            </a:r>
            <a:r>
              <a:rPr lang="en-US" dirty="0"/>
              <a:t> (in log) and do them all when block group is activated</a:t>
            </a:r>
          </a:p>
        </p:txBody>
      </p:sp>
    </p:spTree>
    <p:extLst>
      <p:ext uri="{BB962C8B-B14F-4D97-AF65-F5344CB8AC3E}">
        <p14:creationId xmlns:p14="http://schemas.microsoft.com/office/powerpoint/2010/main" val="49988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77B51B-FBC2-D14C-BF58-CB967D3AC381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55935146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4061-9F36-4F45-A732-7FF44C9C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Transactions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2F6EC-E95C-4D30-9CCE-95B8EF2F4F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5072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General Reliability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11125200" cy="5410200"/>
          </a:xfrm>
        </p:spPr>
        <p:txBody>
          <a:bodyPr/>
          <a:lstStyle/>
          <a:p>
            <a:r>
              <a:rPr lang="en-US" dirty="0"/>
              <a:t>Use Transactions for atomic updates</a:t>
            </a:r>
          </a:p>
          <a:p>
            <a:pPr lvl="1"/>
            <a:r>
              <a:rPr lang="en-US" dirty="0"/>
              <a:t>Ensure that multiple related updates are performed atomically</a:t>
            </a:r>
          </a:p>
          <a:p>
            <a:pPr lvl="1"/>
            <a:r>
              <a:rPr lang="en-US" dirty="0"/>
              <a:t>i.e., if a crash occurs in the middle, the state of the systems reflects either all or none of the updates</a:t>
            </a:r>
          </a:p>
          <a:p>
            <a:pPr lvl="1"/>
            <a:r>
              <a:rPr lang="en-US" dirty="0"/>
              <a:t>Most modern file systems use transactions internally to update </a:t>
            </a:r>
            <a:r>
              <a:rPr lang="en-US" dirty="0" err="1"/>
              <a:t>filesystem</a:t>
            </a:r>
            <a:r>
              <a:rPr lang="en-US" dirty="0"/>
              <a:t> structures and metadata</a:t>
            </a:r>
          </a:p>
          <a:p>
            <a:pPr lvl="1"/>
            <a:r>
              <a:rPr lang="en-US" dirty="0"/>
              <a:t>Many applications implement their own transactions</a:t>
            </a:r>
          </a:p>
          <a:p>
            <a:pPr lvl="1"/>
            <a:endParaRPr lang="en-US" dirty="0"/>
          </a:p>
          <a:p>
            <a:r>
              <a:rPr lang="en-US" dirty="0"/>
              <a:t>Provide Redundancy for media failures</a:t>
            </a:r>
          </a:p>
          <a:p>
            <a:pPr lvl="1"/>
            <a:r>
              <a:rPr lang="en-US" dirty="0"/>
              <a:t>Redundant representation on media (Error Correcting Codes)</a:t>
            </a:r>
          </a:p>
          <a:p>
            <a:pPr lvl="1"/>
            <a:r>
              <a:rPr lang="en-US" dirty="0"/>
              <a:t>Replication across media (e.g., RAID disk array)</a:t>
            </a:r>
          </a:p>
        </p:txBody>
      </p:sp>
    </p:spTree>
    <p:extLst>
      <p:ext uri="{BB962C8B-B14F-4D97-AF65-F5344CB8AC3E}">
        <p14:creationId xmlns:p14="http://schemas.microsoft.com/office/powerpoint/2010/main" val="359717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10439400" cy="5486400"/>
          </a:xfrm>
        </p:spPr>
        <p:txBody>
          <a:bodyPr/>
          <a:lstStyle/>
          <a:p>
            <a:r>
              <a:rPr lang="en-US" dirty="0"/>
              <a:t>Closely related to critical sections for manipulating shared data structures</a:t>
            </a:r>
          </a:p>
          <a:p>
            <a:endParaRPr lang="en-US" dirty="0"/>
          </a:p>
          <a:p>
            <a:r>
              <a:rPr lang="en-US" dirty="0"/>
              <a:t>They extend concept of atomic update from memory to stable storage</a:t>
            </a:r>
          </a:p>
          <a:p>
            <a:pPr lvl="1"/>
            <a:r>
              <a:rPr lang="en-US" dirty="0"/>
              <a:t>Atomically update multiple persistent data structures</a:t>
            </a:r>
          </a:p>
          <a:p>
            <a:endParaRPr lang="en-US" dirty="0"/>
          </a:p>
          <a:p>
            <a:r>
              <a:rPr lang="en-US" dirty="0"/>
              <a:t>Many ad-hoc approaches</a:t>
            </a:r>
          </a:p>
          <a:p>
            <a:pPr lvl="1"/>
            <a:r>
              <a:rPr lang="en-US" dirty="0"/>
              <a:t>FFS carefully ordered the sequence of updates so that if a crash occurred while manipulating directory or </a:t>
            </a:r>
            <a:r>
              <a:rPr lang="en-US" dirty="0" err="1"/>
              <a:t>inodes</a:t>
            </a:r>
            <a:r>
              <a:rPr lang="en-US" dirty="0"/>
              <a:t> the disk scan on reboot would detect and recover the error (</a:t>
            </a:r>
            <a:r>
              <a:rPr lang="en-US" dirty="0" err="1"/>
              <a:t>fsck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Applications use temporary files and rename </a:t>
            </a:r>
          </a:p>
        </p:txBody>
      </p:sp>
    </p:spTree>
    <p:extLst>
      <p:ext uri="{BB962C8B-B14F-4D97-AF65-F5344CB8AC3E}">
        <p14:creationId xmlns:p14="http://schemas.microsoft.com/office/powerpoint/2010/main" val="390563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-76200"/>
            <a:ext cx="7772400" cy="897236"/>
          </a:xfrm>
        </p:spPr>
        <p:txBody>
          <a:bodyPr/>
          <a:lstStyle/>
          <a:p>
            <a:pPr eaLnBrk="1" hangingPunct="1"/>
            <a:r>
              <a:rPr lang="en-US" sz="3600">
                <a:ea typeface="MS PGothic" charset="0"/>
              </a:rPr>
              <a:t>Key Concept: Transaction</a:t>
            </a:r>
            <a:endParaRPr lang="en-US" sz="3600" dirty="0">
              <a:ea typeface="MS PGothic" charset="0"/>
            </a:endParaRP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10972800" cy="528329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FF0000"/>
                </a:solidFill>
              </a:rPr>
              <a:t>transaction</a:t>
            </a:r>
            <a:r>
              <a:rPr lang="en-US" dirty="0"/>
              <a:t> is an atomic sequence of reads and writes that takes the system from consistent state to another.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Recall: Code in a critical section appears atomic to other threads</a:t>
            </a:r>
          </a:p>
          <a:p>
            <a:r>
              <a:rPr lang="en-US" dirty="0">
                <a:solidFill>
                  <a:srgbClr val="FF0000"/>
                </a:solidFill>
              </a:rPr>
              <a:t>Transactions extend the concept of atomic updates from </a:t>
            </a:r>
            <a:r>
              <a:rPr lang="en-US" i="1" dirty="0">
                <a:solidFill>
                  <a:srgbClr val="FF0000"/>
                </a:solidFill>
              </a:rPr>
              <a:t>memory</a:t>
            </a:r>
            <a:r>
              <a:rPr lang="en-US" dirty="0">
                <a:solidFill>
                  <a:srgbClr val="FF0000"/>
                </a:solidFill>
              </a:rPr>
              <a:t> to </a:t>
            </a:r>
            <a:r>
              <a:rPr lang="en-US" i="1" dirty="0">
                <a:solidFill>
                  <a:srgbClr val="FF0000"/>
                </a:solidFill>
              </a:rPr>
              <a:t>persistent storage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133600" y="2057400"/>
            <a:ext cx="7848600" cy="1066800"/>
            <a:chOff x="609600" y="3471387"/>
            <a:chExt cx="7848600" cy="1066800"/>
          </a:xfrm>
        </p:grpSpPr>
        <p:sp>
          <p:nvSpPr>
            <p:cNvPr id="38915" name="AutoShape 4"/>
            <p:cNvSpPr>
              <a:spLocks noChangeArrowheads="1"/>
            </p:cNvSpPr>
            <p:nvPr/>
          </p:nvSpPr>
          <p:spPr bwMode="auto">
            <a:xfrm>
              <a:off x="609600" y="3471387"/>
              <a:ext cx="2819400" cy="10668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916" name="Text Box 5"/>
            <p:cNvSpPr txBox="1">
              <a:spLocks noChangeArrowheads="1"/>
            </p:cNvSpPr>
            <p:nvPr/>
          </p:nvSpPr>
          <p:spPr bwMode="auto">
            <a:xfrm>
              <a:off x="609600" y="3733800"/>
              <a:ext cx="257955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consistent state 1</a:t>
              </a:r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917" name="AutoShape 6"/>
            <p:cNvSpPr>
              <a:spLocks noChangeArrowheads="1"/>
            </p:cNvSpPr>
            <p:nvPr/>
          </p:nvSpPr>
          <p:spPr bwMode="auto">
            <a:xfrm>
              <a:off x="5638800" y="3471387"/>
              <a:ext cx="2819400" cy="10668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918" name="Text Box 7"/>
            <p:cNvSpPr txBox="1">
              <a:spLocks noChangeArrowheads="1"/>
            </p:cNvSpPr>
            <p:nvPr/>
          </p:nvSpPr>
          <p:spPr bwMode="auto">
            <a:xfrm>
              <a:off x="5654227" y="3733800"/>
              <a:ext cx="257955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b="0">
                  <a:latin typeface="Gill Sans" charset="0"/>
                  <a:ea typeface="Gill Sans" charset="0"/>
                  <a:cs typeface="Gill Sans" charset="0"/>
                </a:rPr>
                <a:t>consistent state 2</a:t>
              </a:r>
              <a:endParaRPr lang="en-US" b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919" name="Line 8"/>
            <p:cNvSpPr>
              <a:spLocks noChangeShapeType="1"/>
            </p:cNvSpPr>
            <p:nvPr/>
          </p:nvSpPr>
          <p:spPr bwMode="auto">
            <a:xfrm>
              <a:off x="3429000" y="4004787"/>
              <a:ext cx="22098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920" name="Text Box 9"/>
            <p:cNvSpPr txBox="1">
              <a:spLocks noChangeArrowheads="1"/>
            </p:cNvSpPr>
            <p:nvPr/>
          </p:nvSpPr>
          <p:spPr bwMode="auto">
            <a:xfrm>
              <a:off x="3657600" y="3492025"/>
              <a:ext cx="16914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b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transaction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937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10820400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Begin</a:t>
            </a:r>
            <a:r>
              <a:rPr lang="en-US" dirty="0"/>
              <a:t> a transaction – get transaction id</a:t>
            </a:r>
          </a:p>
          <a:p>
            <a:endParaRPr lang="en-US" dirty="0"/>
          </a:p>
          <a:p>
            <a:r>
              <a:rPr lang="en-US" dirty="0"/>
              <a:t>Do a bunch of updates</a:t>
            </a:r>
          </a:p>
          <a:p>
            <a:pPr lvl="1"/>
            <a:r>
              <a:rPr lang="en-US" sz="2000" dirty="0"/>
              <a:t>If any fail along the way, </a:t>
            </a:r>
            <a:r>
              <a:rPr lang="en-US" sz="2000" dirty="0">
                <a:solidFill>
                  <a:srgbClr val="0000FF"/>
                </a:solidFill>
              </a:rPr>
              <a:t>roll-back</a:t>
            </a:r>
          </a:p>
          <a:p>
            <a:pPr lvl="1"/>
            <a:r>
              <a:rPr lang="en-US" sz="2000" dirty="0"/>
              <a:t>Or, if any conflicts with other transactions, </a:t>
            </a:r>
            <a:r>
              <a:rPr lang="en-US" sz="2000" dirty="0">
                <a:solidFill>
                  <a:srgbClr val="0000FF"/>
                </a:solidFill>
              </a:rPr>
              <a:t>roll-back</a:t>
            </a:r>
          </a:p>
          <a:p>
            <a:pPr lvl="1"/>
            <a:endParaRPr lang="en-US" sz="2000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Commit</a:t>
            </a:r>
            <a:r>
              <a:rPr lang="en-US" dirty="0"/>
              <a:t> the transaction</a:t>
            </a:r>
          </a:p>
        </p:txBody>
      </p:sp>
    </p:spTree>
    <p:extLst>
      <p:ext uri="{BB962C8B-B14F-4D97-AF65-F5344CB8AC3E}">
        <p14:creationId xmlns:p14="http://schemas.microsoft.com/office/powerpoint/2010/main" val="39183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2590800" y="0"/>
            <a:ext cx="7010400" cy="838200"/>
          </a:xfrm>
        </p:spPr>
        <p:txBody>
          <a:bodyPr/>
          <a:lstStyle/>
          <a:p>
            <a:r>
              <a:rPr lang="en-US" dirty="0">
                <a:ea typeface="MS PGothic" charset="0"/>
              </a:rPr>
              <a:t>“Classic” Example: Transaction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848600" cy="45720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UPDATE accounts SET balance = balance - 100.00 WHERE name = 'Alice'; </a:t>
            </a:r>
          </a:p>
          <a:p>
            <a:pPr>
              <a:spcAft>
                <a:spcPts val="120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UPDATE branches SET balance = balance - 100.00 WHERE name = (SELECT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branch_name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FROM accounts WHERE name = 'Alice');</a:t>
            </a:r>
          </a:p>
          <a:p>
            <a:pPr>
              <a:spcAft>
                <a:spcPts val="120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UPDATE accounts SET balance = balance + 100.00 WHERE name = 'Bob'; </a:t>
            </a:r>
          </a:p>
          <a:p>
            <a:pPr>
              <a:buFont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UPDATE branches SET balance = balance + 100.00 WHERE name = (SELECT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branch_name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FROM accounts WHERE name = 'Bob');</a:t>
            </a:r>
          </a:p>
        </p:txBody>
      </p:sp>
      <p:sp>
        <p:nvSpPr>
          <p:cNvPr id="5427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938213" y="6453189"/>
            <a:ext cx="2895600" cy="4032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endParaRPr lang="en-US" sz="1200">
              <a:latin typeface="Times New Roman" charset="0"/>
            </a:endParaRPr>
          </a:p>
          <a:p>
            <a:endParaRPr lang="en-US" sz="1200">
              <a:latin typeface="Times New Roman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889000"/>
            <a:ext cx="3857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BEGIN;    --BEGIN TRANSACTION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1" y="4724400"/>
            <a:ext cx="32239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COMMIT;    --COMMIT WORK</a:t>
            </a:r>
          </a:p>
        </p:txBody>
      </p:sp>
      <p:sp>
        <p:nvSpPr>
          <p:cNvPr id="54278" name="Rectangle 7"/>
          <p:cNvSpPr>
            <a:spLocks noChangeArrowheads="1"/>
          </p:cNvSpPr>
          <p:nvPr/>
        </p:nvSpPr>
        <p:spPr bwMode="auto">
          <a:xfrm>
            <a:off x="990600" y="5867400"/>
            <a:ext cx="78486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400" b="0" dirty="0">
                <a:latin typeface="Gill Sans Light"/>
                <a:cs typeface="Gill Sans Light"/>
              </a:rPr>
              <a:t>Transfer $100 from Alice’</a:t>
            </a:r>
            <a:r>
              <a:rPr lang="en-US" altLang="ja-JP" sz="2400" b="0" dirty="0">
                <a:latin typeface="Gill Sans Light"/>
                <a:cs typeface="Gill Sans Light"/>
              </a:rPr>
              <a:t>s account to Bob’s account</a:t>
            </a:r>
            <a:endParaRPr lang="en-US" sz="2400" b="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9543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105918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Multilevel Indexed Files (Original 4.1 BSD)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49923"/>
            <a:ext cx="104394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Sample file in multilevel indexed format: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10 direct </a:t>
            </a:r>
            <a:r>
              <a:rPr lang="en-US" altLang="ko-KR" dirty="0" err="1">
                <a:ea typeface="굴림" panose="020B0600000101010101" pitchFamily="34" charset="-127"/>
              </a:rPr>
              <a:t>ptrs</a:t>
            </a:r>
            <a:r>
              <a:rPr lang="en-US" altLang="ko-KR" dirty="0">
                <a:ea typeface="굴림" panose="020B0600000101010101" pitchFamily="34" charset="-127"/>
              </a:rPr>
              <a:t>, 1K blocks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How many accesses for block #23?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(assume file header accessed on open)?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Two: One for indirect block, one for data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How about block #5?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One: One for data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Block #340?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Three: double indirect block,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indirect block, and data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UNIX 4.1 Pros and cons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Pros: 	Simple (more or less)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	Files can easily expand (up to a point)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	Small files particularly cheap and easy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Cons:	Lots of seeks</a:t>
            </a:r>
            <a:b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	Very large files must read many indirect block </a:t>
            </a:r>
            <a:b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	(Four I/</a:t>
            </a:r>
            <a:r>
              <a:rPr lang="en-US" altLang="ko-KR" dirty="0" err="1">
                <a:solidFill>
                  <a:schemeClr val="hlink"/>
                </a:solidFill>
                <a:ea typeface="굴림" panose="020B0600000101010101" pitchFamily="34" charset="-127"/>
              </a:rPr>
              <a:t>Os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 per block!)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1541463" algn="l"/>
              </a:tabLst>
            </a:pPr>
            <a:endParaRPr lang="en-US" altLang="ko-KR" dirty="0">
              <a:solidFill>
                <a:schemeClr val="hlink"/>
              </a:solidFill>
              <a:ea typeface="굴림" panose="020B0600000101010101" pitchFamily="34" charset="-127"/>
            </a:endParaRPr>
          </a:p>
        </p:txBody>
      </p:sp>
      <p:pic>
        <p:nvPicPr>
          <p:cNvPr id="979972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6" t="948" r="4706" b="948"/>
          <a:stretch>
            <a:fillRect/>
          </a:stretch>
        </p:blipFill>
        <p:spPr bwMode="auto">
          <a:xfrm>
            <a:off x="7467600" y="838200"/>
            <a:ext cx="4114800" cy="33337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6820670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0B43E1-1ADD-7143-8DB7-4BFC71D3E84B}"/>
              </a:ext>
            </a:extLst>
          </p:cNvPr>
          <p:cNvSpPr/>
          <p:nvPr/>
        </p:nvSpPr>
        <p:spPr bwMode="auto">
          <a:xfrm>
            <a:off x="1524000" y="2209800"/>
            <a:ext cx="7620000" cy="317765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3ABD3-CD2A-2F47-91B7-5CE26BCF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Concept of a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AD5C0-14E8-5141-9D31-FA73D670B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51025"/>
            <a:ext cx="10668000" cy="1371600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</a:rPr>
              <a:t>One simple action is atomic – write/append a basic item</a:t>
            </a:r>
          </a:p>
          <a:p>
            <a:r>
              <a:rPr lang="en-US" dirty="0">
                <a:latin typeface="Gill Sans Light"/>
              </a:rPr>
              <a:t>Use that to seal the commitment to a whole series of actions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DFA8-5A97-8947-9406-DD3467063A7C}"/>
              </a:ext>
            </a:extLst>
          </p:cNvPr>
          <p:cNvSpPr txBox="1"/>
          <p:nvPr/>
        </p:nvSpPr>
        <p:spPr>
          <a:xfrm rot="16200000">
            <a:off x="2230404" y="3652845"/>
            <a:ext cx="2766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Get 10$ from account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FE39E4-BC22-FB4B-98EE-E7B61363B921}"/>
              </a:ext>
            </a:extLst>
          </p:cNvPr>
          <p:cNvSpPr txBox="1"/>
          <p:nvPr/>
        </p:nvSpPr>
        <p:spPr>
          <a:xfrm rot="16200000">
            <a:off x="3433227" y="3652845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Get 7$ from account 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57A47E-FAB1-DC40-A050-AD54C21612C0}"/>
              </a:ext>
            </a:extLst>
          </p:cNvPr>
          <p:cNvSpPr txBox="1"/>
          <p:nvPr/>
        </p:nvSpPr>
        <p:spPr>
          <a:xfrm rot="16200000">
            <a:off x="4235380" y="3652845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Get 13$ from account 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4F25E3-25CA-374B-9CA8-BE27737391B0}"/>
              </a:ext>
            </a:extLst>
          </p:cNvPr>
          <p:cNvSpPr txBox="1"/>
          <p:nvPr/>
        </p:nvSpPr>
        <p:spPr>
          <a:xfrm rot="16200000">
            <a:off x="5628227" y="3652845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Put 15$ into account 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F4C8D-B643-BF41-A2E3-A2105B86F55C}"/>
              </a:ext>
            </a:extLst>
          </p:cNvPr>
          <p:cNvSpPr txBox="1"/>
          <p:nvPr/>
        </p:nvSpPr>
        <p:spPr>
          <a:xfrm rot="16200000">
            <a:off x="5979591" y="3652845"/>
            <a:ext cx="265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Put 15$ into account 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D181C4-B74B-DB40-9435-731A5842B3D7}"/>
              </a:ext>
            </a:extLst>
          </p:cNvPr>
          <p:cNvSpPr/>
          <p:nvPr/>
        </p:nvSpPr>
        <p:spPr bwMode="auto">
          <a:xfrm>
            <a:off x="3962400" y="2430715"/>
            <a:ext cx="381000" cy="281359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8110EB-9378-DD4F-9D2A-8CA347730D22}"/>
              </a:ext>
            </a:extLst>
          </p:cNvPr>
          <p:cNvSpPr/>
          <p:nvPr/>
        </p:nvSpPr>
        <p:spPr bwMode="auto">
          <a:xfrm>
            <a:off x="5907138" y="2428283"/>
            <a:ext cx="381000" cy="2813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B7BCA9-35F3-EB4C-B5A7-AC06CBFFBBA2}"/>
              </a:ext>
            </a:extLst>
          </p:cNvPr>
          <p:cNvSpPr/>
          <p:nvPr/>
        </p:nvSpPr>
        <p:spPr bwMode="auto">
          <a:xfrm>
            <a:off x="6340274" y="2428283"/>
            <a:ext cx="381000" cy="2813592"/>
          </a:xfrm>
          <a:prstGeom prst="rect">
            <a:avLst/>
          </a:prstGeom>
          <a:solidFill>
            <a:srgbClr val="ECE21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668E52-8272-C146-BC6F-44DBE83EB36D}"/>
              </a:ext>
            </a:extLst>
          </p:cNvPr>
          <p:cNvSpPr/>
          <p:nvPr/>
        </p:nvSpPr>
        <p:spPr bwMode="auto">
          <a:xfrm>
            <a:off x="3417333" y="2348962"/>
            <a:ext cx="381000" cy="29290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1337A8-8B2F-0742-8E86-BF3B18BB4160}"/>
              </a:ext>
            </a:extLst>
          </p:cNvPr>
          <p:cNvSpPr/>
          <p:nvPr/>
        </p:nvSpPr>
        <p:spPr bwMode="auto">
          <a:xfrm>
            <a:off x="4597888" y="2360183"/>
            <a:ext cx="381000" cy="29290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ABF3DB-039D-4447-8D17-8E6B94672F41}"/>
              </a:ext>
            </a:extLst>
          </p:cNvPr>
          <p:cNvSpPr/>
          <p:nvPr/>
        </p:nvSpPr>
        <p:spPr bwMode="auto">
          <a:xfrm>
            <a:off x="5400174" y="2332109"/>
            <a:ext cx="381000" cy="29290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B67E9D-0516-E643-9CA5-63C67B35964A}"/>
              </a:ext>
            </a:extLst>
          </p:cNvPr>
          <p:cNvSpPr/>
          <p:nvPr/>
        </p:nvSpPr>
        <p:spPr bwMode="auto">
          <a:xfrm>
            <a:off x="6757551" y="2344951"/>
            <a:ext cx="381000" cy="29290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E7C984-412F-904F-8706-4998B9445A0E}"/>
              </a:ext>
            </a:extLst>
          </p:cNvPr>
          <p:cNvSpPr/>
          <p:nvPr/>
        </p:nvSpPr>
        <p:spPr bwMode="auto">
          <a:xfrm>
            <a:off x="7174828" y="2360183"/>
            <a:ext cx="381000" cy="29290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83B2CD-AE19-D04E-A571-00BEEDC49E93}"/>
              </a:ext>
            </a:extLst>
          </p:cNvPr>
          <p:cNvSpPr/>
          <p:nvPr/>
        </p:nvSpPr>
        <p:spPr bwMode="auto">
          <a:xfrm>
            <a:off x="2382527" y="2312867"/>
            <a:ext cx="381000" cy="29290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56362D-9A4F-A24B-9B7B-10F68BFFEE58}"/>
              </a:ext>
            </a:extLst>
          </p:cNvPr>
          <p:cNvSpPr/>
          <p:nvPr/>
        </p:nvSpPr>
        <p:spPr bwMode="auto">
          <a:xfrm>
            <a:off x="7778414" y="2360183"/>
            <a:ext cx="381000" cy="29290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6D3B4C-913C-E14A-978B-C4682F6F024F}"/>
              </a:ext>
            </a:extLst>
          </p:cNvPr>
          <p:cNvSpPr txBox="1"/>
          <p:nvPr/>
        </p:nvSpPr>
        <p:spPr>
          <a:xfrm rot="16200000">
            <a:off x="1834569" y="3613960"/>
            <a:ext cx="149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Start Tran 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E6FBDE-D96D-E944-B7FB-7FF81147C2AE}"/>
              </a:ext>
            </a:extLst>
          </p:cNvPr>
          <p:cNvSpPr txBox="1"/>
          <p:nvPr/>
        </p:nvSpPr>
        <p:spPr>
          <a:xfrm rot="16200000">
            <a:off x="7025388" y="3466190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Commit Tran N</a:t>
            </a:r>
          </a:p>
        </p:txBody>
      </p:sp>
    </p:spTree>
    <p:extLst>
      <p:ext uri="{BB962C8B-B14F-4D97-AF65-F5344CB8AC3E}">
        <p14:creationId xmlns:p14="http://schemas.microsoft.com/office/powerpoint/2010/main" val="16899396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8" grpId="0" animBg="1"/>
      <p:bldP spid="19" grpId="0" animBg="1"/>
      <p:bldP spid="21" grpId="0"/>
      <p:bldP spid="2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77B51B-FBC2-D14C-BF58-CB967D3AC381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190801563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4061-9F36-4F45-A732-7FF44C9C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Transactional Filesystems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2F6EC-E95C-4D30-9CCE-95B8EF2F4F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75204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Transactional Filesystems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0" y="762000"/>
            <a:ext cx="10845800" cy="5105400"/>
          </a:xfrm>
        </p:spPr>
        <p:txBody>
          <a:bodyPr/>
          <a:lstStyle/>
          <a:p>
            <a:r>
              <a:rPr lang="en-US" altLang="ko-KR" dirty="0"/>
              <a:t>Better reliability through use of log</a:t>
            </a:r>
          </a:p>
          <a:p>
            <a:pPr lvl="1"/>
            <a:r>
              <a:rPr lang="en-US" altLang="ko-KR" dirty="0"/>
              <a:t>Changes are treated as transactions </a:t>
            </a:r>
          </a:p>
          <a:p>
            <a:pPr lvl="1"/>
            <a:r>
              <a:rPr lang="en-US" altLang="ko-KR" dirty="0"/>
              <a:t>A transaction is committed once it is written to the log</a:t>
            </a:r>
          </a:p>
          <a:p>
            <a:pPr lvl="2"/>
            <a:r>
              <a:rPr lang="en-US" altLang="ko-KR" dirty="0"/>
              <a:t>Data forced to disk for reliability</a:t>
            </a:r>
          </a:p>
          <a:p>
            <a:pPr lvl="2"/>
            <a:r>
              <a:rPr lang="en-US" altLang="ko-KR" dirty="0"/>
              <a:t>Process can be accelerated with NVRAM</a:t>
            </a:r>
          </a:p>
          <a:p>
            <a:pPr lvl="1"/>
            <a:r>
              <a:rPr lang="en-US" altLang="ko-KR" dirty="0"/>
              <a:t>Although File system may not be updated immediately, data preserved in the log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Difference between “Log Structured” and “Journaled”</a:t>
            </a:r>
          </a:p>
          <a:p>
            <a:pPr lvl="1"/>
            <a:r>
              <a:rPr lang="en-US" altLang="ko-KR" dirty="0"/>
              <a:t>In a Log Structured filesystem, data stays in log form</a:t>
            </a:r>
          </a:p>
          <a:p>
            <a:pPr lvl="1"/>
            <a:r>
              <a:rPr lang="en-US" altLang="ko-KR" dirty="0"/>
              <a:t>In a Journaled filesystem, Log used for recovery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0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742A-801D-4AB2-AC76-5BE433B8A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Journaling File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1675D-E821-4D2D-8916-A6743FFAD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11201400" cy="5715000"/>
          </a:xfrm>
        </p:spPr>
        <p:txBody>
          <a:bodyPr>
            <a:normAutofit/>
          </a:bodyPr>
          <a:lstStyle/>
          <a:p>
            <a:r>
              <a:rPr lang="en-US" dirty="0"/>
              <a:t>Don’t modify data structures on disk directly</a:t>
            </a:r>
          </a:p>
          <a:p>
            <a:r>
              <a:rPr lang="en-US" dirty="0"/>
              <a:t>Write each update as transaction recorded in a log</a:t>
            </a:r>
          </a:p>
          <a:p>
            <a:pPr lvl="1"/>
            <a:r>
              <a:rPr lang="en-US" dirty="0"/>
              <a:t>Commonly called a journal or intention list</a:t>
            </a:r>
          </a:p>
          <a:p>
            <a:pPr lvl="1"/>
            <a:r>
              <a:rPr lang="en-US" dirty="0"/>
              <a:t>Also maintained on disk (allocate blocks for it when formatting)</a:t>
            </a:r>
          </a:p>
          <a:p>
            <a:r>
              <a:rPr lang="en-US" dirty="0"/>
              <a:t>Once changes are in the log, they can be safely applied to file system </a:t>
            </a:r>
          </a:p>
          <a:p>
            <a:pPr lvl="1"/>
            <a:r>
              <a:rPr lang="en-US" dirty="0"/>
              <a:t>e.g., modify inode pointers and directory mapping</a:t>
            </a:r>
          </a:p>
          <a:p>
            <a:r>
              <a:rPr lang="en-US" dirty="0"/>
              <a:t>Garbage collection: once a change is applied, remove its entry from the log</a:t>
            </a:r>
          </a:p>
          <a:p>
            <a:endParaRPr lang="en-US" dirty="0"/>
          </a:p>
          <a:p>
            <a:r>
              <a:rPr lang="en-US" dirty="0"/>
              <a:t>Linux took original FFS-like file system (ext2) and added a journal to get ext3!</a:t>
            </a:r>
          </a:p>
          <a:p>
            <a:pPr lvl="1"/>
            <a:r>
              <a:rPr lang="en-US" dirty="0"/>
              <a:t>Some options: whether or not to write all data to journal or just metadata</a:t>
            </a:r>
          </a:p>
          <a:p>
            <a:endParaRPr lang="en-US" dirty="0"/>
          </a:p>
          <a:p>
            <a:r>
              <a:rPr lang="en-US" dirty="0"/>
              <a:t>Other examples: NTFS, Apple HFS+, Linux XFS, JFS, ext4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064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16FD-075B-47CC-A3DC-48453897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Creating a File (No Journaling Yet)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E7A15-3469-4132-BA54-149F9F956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4648200" cy="3602637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</a:rPr>
              <a:t>Find free data block(s)</a:t>
            </a:r>
            <a:endParaRPr lang="en-US" sz="1800" dirty="0">
              <a:latin typeface="Gill Sans Light"/>
            </a:endParaRPr>
          </a:p>
          <a:p>
            <a:r>
              <a:rPr lang="en-US" dirty="0">
                <a:latin typeface="Gill Sans Light"/>
              </a:rPr>
              <a:t>Find free inode entry</a:t>
            </a:r>
            <a:endParaRPr lang="en-US" sz="1800" dirty="0">
              <a:latin typeface="Gill Sans Light"/>
            </a:endParaRPr>
          </a:p>
          <a:p>
            <a:r>
              <a:rPr lang="en-US" dirty="0">
                <a:latin typeface="Gill Sans Light"/>
              </a:rPr>
              <a:t>Find </a:t>
            </a:r>
            <a:r>
              <a:rPr lang="en-US" dirty="0" err="1">
                <a:latin typeface="Gill Sans Light"/>
              </a:rPr>
              <a:t>dirent</a:t>
            </a:r>
            <a:r>
              <a:rPr lang="en-US" dirty="0">
                <a:latin typeface="Gill Sans Light"/>
              </a:rPr>
              <a:t> insertion point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Gill Sans Light"/>
              </a:rPr>
              <a:t>-----------------------------------------</a:t>
            </a:r>
          </a:p>
          <a:p>
            <a:r>
              <a:rPr lang="en-US" dirty="0">
                <a:latin typeface="Gill Sans Light"/>
              </a:rPr>
              <a:t>Write map (i.e., mark used)</a:t>
            </a:r>
            <a:endParaRPr lang="en-US" sz="1800" dirty="0">
              <a:latin typeface="Gill Sans Light"/>
            </a:endParaRPr>
          </a:p>
          <a:p>
            <a:r>
              <a:rPr lang="en-US" dirty="0">
                <a:latin typeface="Gill Sans Light"/>
              </a:rPr>
              <a:t>Write inode entry to point to block(s)</a:t>
            </a:r>
            <a:endParaRPr lang="en-US" sz="1800" dirty="0">
              <a:latin typeface="Gill Sans Light"/>
            </a:endParaRPr>
          </a:p>
          <a:p>
            <a:r>
              <a:rPr lang="en-US" dirty="0">
                <a:latin typeface="Gill Sans Light"/>
              </a:rPr>
              <a:t>Write </a:t>
            </a:r>
            <a:r>
              <a:rPr lang="en-US" dirty="0" err="1">
                <a:latin typeface="Gill Sans Light"/>
              </a:rPr>
              <a:t>dirent</a:t>
            </a:r>
            <a:r>
              <a:rPr lang="en-US" dirty="0">
                <a:latin typeface="Gill Sans Light"/>
              </a:rPr>
              <a:t> to point to inode</a:t>
            </a:r>
          </a:p>
        </p:txBody>
      </p:sp>
      <p:sp>
        <p:nvSpPr>
          <p:cNvPr id="7" name="Can 9">
            <a:extLst>
              <a:ext uri="{FF2B5EF4-FFF2-40B4-BE49-F238E27FC236}">
                <a16:creationId xmlns:a16="http://schemas.microsoft.com/office/drawing/2014/main" id="{8C387936-60E3-4D10-89EA-640794CD7455}"/>
              </a:ext>
            </a:extLst>
          </p:cNvPr>
          <p:cNvSpPr/>
          <p:nvPr/>
        </p:nvSpPr>
        <p:spPr>
          <a:xfrm>
            <a:off x="6067719" y="1499100"/>
            <a:ext cx="2099734" cy="3048000"/>
          </a:xfrm>
          <a:prstGeom prst="can">
            <a:avLst/>
          </a:prstGeom>
          <a:solidFill>
            <a:schemeClr val="accent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2EAC3-2DEB-44D5-B3A4-D0309D34CF3E}"/>
              </a:ext>
            </a:extLst>
          </p:cNvPr>
          <p:cNvSpPr txBox="1"/>
          <p:nvPr/>
        </p:nvSpPr>
        <p:spPr>
          <a:xfrm>
            <a:off x="8238542" y="272044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Data blocks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C2BF7B-3329-4387-839C-34AB7DC0A120}"/>
              </a:ext>
            </a:extLst>
          </p:cNvPr>
          <p:cNvSpPr txBox="1"/>
          <p:nvPr/>
        </p:nvSpPr>
        <p:spPr>
          <a:xfrm>
            <a:off x="8308577" y="2000553"/>
            <a:ext cx="1293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Free space map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C406B0-6CDD-4035-A00B-BDD5B5DA982B}"/>
              </a:ext>
            </a:extLst>
          </p:cNvPr>
          <p:cNvGrpSpPr/>
          <p:nvPr/>
        </p:nvGrpSpPr>
        <p:grpSpPr>
          <a:xfrm rot="16200000">
            <a:off x="6913314" y="1905276"/>
            <a:ext cx="415498" cy="1802120"/>
            <a:chOff x="7569977" y="1270135"/>
            <a:chExt cx="415498" cy="18021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851CFE-34C0-49AC-83E7-E3A79AE6C633}"/>
                </a:ext>
              </a:extLst>
            </p:cNvPr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44A316-1501-4B33-962C-8DFC11DAE023}"/>
                </a:ext>
              </a:extLst>
            </p:cNvPr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C7EF1C-0646-42FA-BDCA-578539C2459B}"/>
                </a:ext>
              </a:extLst>
            </p:cNvPr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E70A95-395D-4A5D-B23E-9B59714B031D}"/>
                </a:ext>
              </a:extLst>
            </p:cNvPr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50467B-0C02-47C0-AED4-E68BDEFA57FF}"/>
                </a:ext>
              </a:extLst>
            </p:cNvPr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0D3554-D304-4C3D-9AA1-977A5AAB8D55}"/>
                </a:ext>
              </a:extLst>
            </p:cNvPr>
            <p:cNvSpPr txBox="1"/>
            <p:nvPr/>
          </p:nvSpPr>
          <p:spPr>
            <a:xfrm>
              <a:off x="7569977" y="24255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  <a:cs typeface="Gill Sans Light"/>
                </a:rPr>
                <a:t>…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A591AA-366C-46BE-A5DF-855A39CE4581}"/>
              </a:ext>
            </a:extLst>
          </p:cNvPr>
          <p:cNvGrpSpPr/>
          <p:nvPr/>
        </p:nvGrpSpPr>
        <p:grpSpPr>
          <a:xfrm>
            <a:off x="5677257" y="2185219"/>
            <a:ext cx="2561285" cy="121398"/>
            <a:chOff x="64770" y="2031999"/>
            <a:chExt cx="5082551" cy="36495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1064C16-A76E-4CA1-98BB-468C2305D70D}"/>
                </a:ext>
              </a:extLst>
            </p:cNvPr>
            <p:cNvGrpSpPr/>
            <p:nvPr/>
          </p:nvGrpSpPr>
          <p:grpSpPr>
            <a:xfrm>
              <a:off x="2607047" y="2031999"/>
              <a:ext cx="1270137" cy="364957"/>
              <a:chOff x="2607047" y="2031999"/>
              <a:chExt cx="1270137" cy="364957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2B2B8F8-9BD5-44CA-AE26-4535A0D2A593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561B0B3-F068-46D1-AB9D-C306DA183EFA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EFBE795-FF7E-45E9-A7E4-537F1F069AD7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2D7FD24-58B9-44F0-88F0-45BB675FB9D2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B8B347E-1A20-45C0-8962-31DD8EBBBCD9}"/>
                </a:ext>
              </a:extLst>
            </p:cNvPr>
            <p:cNvGrpSpPr/>
            <p:nvPr/>
          </p:nvGrpSpPr>
          <p:grpSpPr>
            <a:xfrm>
              <a:off x="3877184" y="2031999"/>
              <a:ext cx="1270137" cy="364957"/>
              <a:chOff x="2607047" y="2031999"/>
              <a:chExt cx="1270137" cy="364957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2617352-A108-4C29-A441-32C92A25C9CB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CAB54F2-0CDA-4C5C-8096-BB613FAC457C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28CE80F-B413-43D4-BD27-3A6D98CEDAA3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DFD4869-000B-4A57-83C9-5D5A7DC17F0A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C571C2F-A153-40D1-92D0-BB2981ABAEF1}"/>
                </a:ext>
              </a:extLst>
            </p:cNvPr>
            <p:cNvGrpSpPr/>
            <p:nvPr/>
          </p:nvGrpSpPr>
          <p:grpSpPr>
            <a:xfrm>
              <a:off x="64770" y="2031999"/>
              <a:ext cx="1270137" cy="364957"/>
              <a:chOff x="2607047" y="2031999"/>
              <a:chExt cx="1270137" cy="36495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EB8AD19-F1C9-4759-9B11-088DB12D3FC7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EA04909-528F-495F-9510-7D3354C1F1E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738A646-95A6-4D9C-9DD3-CF07758FE725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56E242-CAE6-424E-AF44-A24A1260715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A367F94-4DCD-4ED1-93B3-F3BED2144113}"/>
                </a:ext>
              </a:extLst>
            </p:cNvPr>
            <p:cNvGrpSpPr/>
            <p:nvPr/>
          </p:nvGrpSpPr>
          <p:grpSpPr>
            <a:xfrm>
              <a:off x="1334907" y="2031999"/>
              <a:ext cx="1270137" cy="364957"/>
              <a:chOff x="2607047" y="2031999"/>
              <a:chExt cx="1270137" cy="36495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448E54E-FB36-48DF-AEE2-5A5FDD698BFD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FAD62FA-F9C2-4631-BEF3-9C3BE87E01D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9608723-42E3-4409-AF51-6D55F470EAE6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111FE68-35BC-457C-9B82-EECCF2E6A08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46EBB3-C81E-437C-841D-A2CD5CE0C109}"/>
              </a:ext>
            </a:extLst>
          </p:cNvPr>
          <p:cNvSpPr/>
          <p:nvPr/>
        </p:nvSpPr>
        <p:spPr>
          <a:xfrm rot="16200000">
            <a:off x="7545043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3B1AC1-0B35-48C6-82E0-0683C22FF04E}"/>
              </a:ext>
            </a:extLst>
          </p:cNvPr>
          <p:cNvSpPr/>
          <p:nvPr/>
        </p:nvSpPr>
        <p:spPr>
          <a:xfrm rot="16200000">
            <a:off x="7785963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5A8FAC-80A4-43C0-A8FD-69C4897EC2AB}"/>
              </a:ext>
            </a:extLst>
          </p:cNvPr>
          <p:cNvSpPr/>
          <p:nvPr/>
        </p:nvSpPr>
        <p:spPr>
          <a:xfrm rot="16200000">
            <a:off x="8015932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C28D1A9-D3D3-4496-957C-5E6169842A4A}"/>
              </a:ext>
            </a:extLst>
          </p:cNvPr>
          <p:cNvGrpSpPr/>
          <p:nvPr/>
        </p:nvGrpSpPr>
        <p:grpSpPr>
          <a:xfrm>
            <a:off x="5638800" y="3218581"/>
            <a:ext cx="952728" cy="242349"/>
            <a:chOff x="2607047" y="2031999"/>
            <a:chExt cx="1270137" cy="36495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DEA9427-5A6D-4AEC-BB52-3C809C6B0982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3B79423-0383-43E9-900B-9995DCB0DE9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1D76AAC-1250-4123-8973-BA552B15424C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9179B0-FCED-4983-9B2C-B704F9BF3360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06539FF-8EFD-4DD8-AB8F-1EA301BFE4FF}"/>
              </a:ext>
            </a:extLst>
          </p:cNvPr>
          <p:cNvGrpSpPr/>
          <p:nvPr/>
        </p:nvGrpSpPr>
        <p:grpSpPr>
          <a:xfrm>
            <a:off x="6591528" y="3218581"/>
            <a:ext cx="952728" cy="242349"/>
            <a:chOff x="2607047" y="2031999"/>
            <a:chExt cx="1270137" cy="36495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8756FC7-B1F2-413B-AD65-07AF71BC94ED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FB3C23B-EEC4-4554-BC7A-3F4B0258113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6D3315F-C233-4BF3-8BA8-0BD0E2064DFE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1AE19C2-EDDC-4D5F-8048-BC4E111087C1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7473C36-0ED5-4CB1-A3F0-67AE22F4B9DB}"/>
              </a:ext>
            </a:extLst>
          </p:cNvPr>
          <p:cNvSpPr txBox="1"/>
          <p:nvPr/>
        </p:nvSpPr>
        <p:spPr>
          <a:xfrm>
            <a:off x="8342652" y="316150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Inode table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48E4DCD-CF52-41E4-911B-8AFE37ABCC87}"/>
              </a:ext>
            </a:extLst>
          </p:cNvPr>
          <p:cNvGrpSpPr/>
          <p:nvPr/>
        </p:nvGrpSpPr>
        <p:grpSpPr>
          <a:xfrm>
            <a:off x="6403631" y="3585142"/>
            <a:ext cx="1457827" cy="761444"/>
            <a:chOff x="1744000" y="2182577"/>
            <a:chExt cx="1430729" cy="91897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6D448C7-21DC-457D-A1FC-EE80B5D6069D}"/>
                </a:ext>
              </a:extLst>
            </p:cNvPr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5CB07E6-7B84-40C0-A51C-0B071E1F1445}"/>
                </a:ext>
              </a:extLst>
            </p:cNvPr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A13C24-BAD2-4696-8CE9-99308A4591FF}"/>
                </a:ext>
              </a:extLst>
            </p:cNvPr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559F166-2E9B-474C-9A06-072571CAE663}"/>
                </a:ext>
              </a:extLst>
            </p:cNvPr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2C97F3-B802-403B-BAE5-FD30E61D873E}"/>
                </a:ext>
              </a:extLst>
            </p:cNvPr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5C29844-D6B7-470B-9A7B-7C20FE416642}"/>
                </a:ext>
              </a:extLst>
            </p:cNvPr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1E699AA-6504-4A94-A351-A36763BF74F7}"/>
                </a:ext>
              </a:extLst>
            </p:cNvPr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386CA2D-374E-492A-9F3F-435FB8923DB4}"/>
              </a:ext>
            </a:extLst>
          </p:cNvPr>
          <p:cNvSpPr txBox="1"/>
          <p:nvPr/>
        </p:nvSpPr>
        <p:spPr>
          <a:xfrm>
            <a:off x="8350584" y="385952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entries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1855B53-A502-417D-859B-F966609E345E}"/>
              </a:ext>
            </a:extLst>
          </p:cNvPr>
          <p:cNvSpPr/>
          <p:nvPr/>
        </p:nvSpPr>
        <p:spPr>
          <a:xfrm rot="16200000">
            <a:off x="6347245" y="2174700"/>
            <a:ext cx="121398" cy="16185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3B39921-B077-4C55-BDCD-A32ED58F01B0}"/>
              </a:ext>
            </a:extLst>
          </p:cNvPr>
          <p:cNvSpPr/>
          <p:nvPr/>
        </p:nvSpPr>
        <p:spPr>
          <a:xfrm rot="16200000">
            <a:off x="6571961" y="3229006"/>
            <a:ext cx="242349" cy="24092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3" name="Freeform 86">
            <a:extLst>
              <a:ext uri="{FF2B5EF4-FFF2-40B4-BE49-F238E27FC236}">
                <a16:creationId xmlns:a16="http://schemas.microsoft.com/office/drawing/2014/main" id="{5AE76CBC-92C8-430D-980A-D8D0A1F99BC8}"/>
              </a:ext>
            </a:extLst>
          </p:cNvPr>
          <p:cNvSpPr/>
          <p:nvPr/>
        </p:nvSpPr>
        <p:spPr>
          <a:xfrm>
            <a:off x="6708324" y="2859007"/>
            <a:ext cx="314088" cy="485144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0648F6A-322D-42D6-9A0B-A2273E8A1A1B}"/>
              </a:ext>
            </a:extLst>
          </p:cNvPr>
          <p:cNvSpPr/>
          <p:nvPr/>
        </p:nvSpPr>
        <p:spPr>
          <a:xfrm rot="16200000">
            <a:off x="7236419" y="4031753"/>
            <a:ext cx="302397" cy="32726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5" name="Freeform 88">
            <a:extLst>
              <a:ext uri="{FF2B5EF4-FFF2-40B4-BE49-F238E27FC236}">
                <a16:creationId xmlns:a16="http://schemas.microsoft.com/office/drawing/2014/main" id="{397B1789-3646-403D-AC83-EF0DA0C6AADB}"/>
              </a:ext>
            </a:extLst>
          </p:cNvPr>
          <p:cNvSpPr/>
          <p:nvPr/>
        </p:nvSpPr>
        <p:spPr>
          <a:xfrm flipH="1">
            <a:off x="6730898" y="3460931"/>
            <a:ext cx="663309" cy="694104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6DA8AD7-FA5A-4FE9-AF77-2AF860E72986}"/>
              </a:ext>
            </a:extLst>
          </p:cNvPr>
          <p:cNvSpPr/>
          <p:nvPr/>
        </p:nvSpPr>
        <p:spPr>
          <a:xfrm rot="16200000">
            <a:off x="6325123" y="2162803"/>
            <a:ext cx="152400" cy="1524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5746590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16FD-075B-47CC-A3DC-48453897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Creating a File (With Journaling)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E7A15-3469-4132-BA54-149F9F956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2470"/>
            <a:ext cx="5228348" cy="3606967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</a:rPr>
              <a:t>Find free data block(s)</a:t>
            </a:r>
            <a:endParaRPr lang="en-US" sz="1800" dirty="0">
              <a:latin typeface="Gill Sans Light"/>
            </a:endParaRPr>
          </a:p>
          <a:p>
            <a:r>
              <a:rPr lang="en-US" dirty="0">
                <a:latin typeface="Gill Sans Light"/>
              </a:rPr>
              <a:t>Find free inode entry</a:t>
            </a:r>
            <a:endParaRPr lang="en-US" sz="1800" dirty="0">
              <a:latin typeface="Gill Sans Light"/>
            </a:endParaRPr>
          </a:p>
          <a:p>
            <a:r>
              <a:rPr lang="en-US" dirty="0">
                <a:latin typeface="Gill Sans Light"/>
              </a:rPr>
              <a:t>Find </a:t>
            </a:r>
            <a:r>
              <a:rPr lang="en-US" dirty="0" err="1">
                <a:latin typeface="Gill Sans Light"/>
              </a:rPr>
              <a:t>dirent</a:t>
            </a:r>
            <a:r>
              <a:rPr lang="en-US" dirty="0">
                <a:latin typeface="Gill Sans Light"/>
              </a:rPr>
              <a:t> insertion point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Gill Sans Light"/>
              </a:rPr>
              <a:t>-----------------------------------------</a:t>
            </a:r>
          </a:p>
          <a:p>
            <a:r>
              <a:rPr lang="en-US" dirty="0">
                <a:latin typeface="Gill Sans Light"/>
              </a:rPr>
              <a:t>[log] Write map (i.e., mark used)</a:t>
            </a:r>
            <a:endParaRPr lang="en-US" sz="1800" dirty="0">
              <a:latin typeface="Gill Sans Light"/>
            </a:endParaRPr>
          </a:p>
          <a:p>
            <a:r>
              <a:rPr lang="en-US" dirty="0">
                <a:latin typeface="Gill Sans Light"/>
              </a:rPr>
              <a:t>[log] Write inode entry to point to block(s)</a:t>
            </a:r>
            <a:endParaRPr lang="en-US" sz="1800" dirty="0">
              <a:latin typeface="Gill Sans Light"/>
            </a:endParaRPr>
          </a:p>
          <a:p>
            <a:r>
              <a:rPr lang="en-US" dirty="0">
                <a:latin typeface="Gill Sans Light"/>
              </a:rPr>
              <a:t>[log] Write </a:t>
            </a:r>
            <a:r>
              <a:rPr lang="en-US" dirty="0" err="1">
                <a:latin typeface="Gill Sans Light"/>
              </a:rPr>
              <a:t>dirent</a:t>
            </a:r>
            <a:r>
              <a:rPr lang="en-US" dirty="0">
                <a:latin typeface="Gill Sans Light"/>
              </a:rPr>
              <a:t> to point to inode</a:t>
            </a:r>
          </a:p>
        </p:txBody>
      </p:sp>
      <p:sp>
        <p:nvSpPr>
          <p:cNvPr id="7" name="Can 9">
            <a:extLst>
              <a:ext uri="{FF2B5EF4-FFF2-40B4-BE49-F238E27FC236}">
                <a16:creationId xmlns:a16="http://schemas.microsoft.com/office/drawing/2014/main" id="{8C387936-60E3-4D10-89EA-640794CD7455}"/>
              </a:ext>
            </a:extLst>
          </p:cNvPr>
          <p:cNvSpPr/>
          <p:nvPr/>
        </p:nvSpPr>
        <p:spPr>
          <a:xfrm>
            <a:off x="6076463" y="1499100"/>
            <a:ext cx="2099734" cy="3048000"/>
          </a:xfrm>
          <a:prstGeom prst="can">
            <a:avLst/>
          </a:prstGeom>
          <a:solidFill>
            <a:schemeClr val="accent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2EAC3-2DEB-44D5-B3A4-D0309D34CF3E}"/>
              </a:ext>
            </a:extLst>
          </p:cNvPr>
          <p:cNvSpPr txBox="1"/>
          <p:nvPr/>
        </p:nvSpPr>
        <p:spPr>
          <a:xfrm>
            <a:off x="8247286" y="272044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Data blocks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C2BF7B-3329-4387-839C-34AB7DC0A120}"/>
              </a:ext>
            </a:extLst>
          </p:cNvPr>
          <p:cNvSpPr txBox="1"/>
          <p:nvPr/>
        </p:nvSpPr>
        <p:spPr>
          <a:xfrm>
            <a:off x="8317321" y="2000553"/>
            <a:ext cx="1293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Free space map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C406B0-6CDD-4035-A00B-BDD5B5DA982B}"/>
              </a:ext>
            </a:extLst>
          </p:cNvPr>
          <p:cNvGrpSpPr/>
          <p:nvPr/>
        </p:nvGrpSpPr>
        <p:grpSpPr>
          <a:xfrm rot="16200000">
            <a:off x="6922058" y="1905276"/>
            <a:ext cx="415498" cy="1802120"/>
            <a:chOff x="7569977" y="1270135"/>
            <a:chExt cx="415498" cy="18021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851CFE-34C0-49AC-83E7-E3A79AE6C633}"/>
                </a:ext>
              </a:extLst>
            </p:cNvPr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44A316-1501-4B33-962C-8DFC11DAE023}"/>
                </a:ext>
              </a:extLst>
            </p:cNvPr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C7EF1C-0646-42FA-BDCA-578539C2459B}"/>
                </a:ext>
              </a:extLst>
            </p:cNvPr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E70A95-395D-4A5D-B23E-9B59714B031D}"/>
                </a:ext>
              </a:extLst>
            </p:cNvPr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50467B-0C02-47C0-AED4-E68BDEFA57FF}"/>
                </a:ext>
              </a:extLst>
            </p:cNvPr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0D3554-D304-4C3D-9AA1-977A5AAB8D55}"/>
                </a:ext>
              </a:extLst>
            </p:cNvPr>
            <p:cNvSpPr txBox="1"/>
            <p:nvPr/>
          </p:nvSpPr>
          <p:spPr>
            <a:xfrm>
              <a:off x="7569977" y="24255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  <a:cs typeface="Gill Sans Light"/>
                </a:rPr>
                <a:t>…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A591AA-366C-46BE-A5DF-855A39CE4581}"/>
              </a:ext>
            </a:extLst>
          </p:cNvPr>
          <p:cNvGrpSpPr/>
          <p:nvPr/>
        </p:nvGrpSpPr>
        <p:grpSpPr>
          <a:xfrm>
            <a:off x="5686001" y="2185219"/>
            <a:ext cx="2561285" cy="121398"/>
            <a:chOff x="64770" y="2031999"/>
            <a:chExt cx="5082551" cy="36495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1064C16-A76E-4CA1-98BB-468C2305D70D}"/>
                </a:ext>
              </a:extLst>
            </p:cNvPr>
            <p:cNvGrpSpPr/>
            <p:nvPr/>
          </p:nvGrpSpPr>
          <p:grpSpPr>
            <a:xfrm>
              <a:off x="2607047" y="2031999"/>
              <a:ext cx="1270137" cy="364957"/>
              <a:chOff x="2607047" y="2031999"/>
              <a:chExt cx="1270137" cy="364957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2B2B8F8-9BD5-44CA-AE26-4535A0D2A593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561B0B3-F068-46D1-AB9D-C306DA183EFA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EFBE795-FF7E-45E9-A7E4-537F1F069AD7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2D7FD24-58B9-44F0-88F0-45BB675FB9D2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B8B347E-1A20-45C0-8962-31DD8EBBBCD9}"/>
                </a:ext>
              </a:extLst>
            </p:cNvPr>
            <p:cNvGrpSpPr/>
            <p:nvPr/>
          </p:nvGrpSpPr>
          <p:grpSpPr>
            <a:xfrm>
              <a:off x="3877184" y="2031999"/>
              <a:ext cx="1270137" cy="364957"/>
              <a:chOff x="2607047" y="2031999"/>
              <a:chExt cx="1270137" cy="364957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2617352-A108-4C29-A441-32C92A25C9CB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CAB54F2-0CDA-4C5C-8096-BB613FAC457C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28CE80F-B413-43D4-BD27-3A6D98CEDAA3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DFD4869-000B-4A57-83C9-5D5A7DC17F0A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C571C2F-A153-40D1-92D0-BB2981ABAEF1}"/>
                </a:ext>
              </a:extLst>
            </p:cNvPr>
            <p:cNvGrpSpPr/>
            <p:nvPr/>
          </p:nvGrpSpPr>
          <p:grpSpPr>
            <a:xfrm>
              <a:off x="64770" y="2031999"/>
              <a:ext cx="1270137" cy="364957"/>
              <a:chOff x="2607047" y="2031999"/>
              <a:chExt cx="1270137" cy="36495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EB8AD19-F1C9-4759-9B11-088DB12D3FC7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EA04909-528F-495F-9510-7D3354C1F1E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738A646-95A6-4D9C-9DD3-CF07758FE725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56E242-CAE6-424E-AF44-A24A1260715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A367F94-4DCD-4ED1-93B3-F3BED2144113}"/>
                </a:ext>
              </a:extLst>
            </p:cNvPr>
            <p:cNvGrpSpPr/>
            <p:nvPr/>
          </p:nvGrpSpPr>
          <p:grpSpPr>
            <a:xfrm>
              <a:off x="1334907" y="2031999"/>
              <a:ext cx="1270137" cy="364957"/>
              <a:chOff x="2607047" y="2031999"/>
              <a:chExt cx="1270137" cy="36495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448E54E-FB36-48DF-AEE2-5A5FDD698BFD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FAD62FA-F9C2-4631-BEF3-9C3BE87E01D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9608723-42E3-4409-AF51-6D55F470EAE6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111FE68-35BC-457C-9B82-EECCF2E6A08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46EBB3-C81E-437C-841D-A2CD5CE0C109}"/>
              </a:ext>
            </a:extLst>
          </p:cNvPr>
          <p:cNvSpPr/>
          <p:nvPr/>
        </p:nvSpPr>
        <p:spPr>
          <a:xfrm rot="16200000">
            <a:off x="7553787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3B1AC1-0B35-48C6-82E0-0683C22FF04E}"/>
              </a:ext>
            </a:extLst>
          </p:cNvPr>
          <p:cNvSpPr/>
          <p:nvPr/>
        </p:nvSpPr>
        <p:spPr>
          <a:xfrm rot="16200000">
            <a:off x="7794707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5A8FAC-80A4-43C0-A8FD-69C4897EC2AB}"/>
              </a:ext>
            </a:extLst>
          </p:cNvPr>
          <p:cNvSpPr/>
          <p:nvPr/>
        </p:nvSpPr>
        <p:spPr>
          <a:xfrm rot="16200000">
            <a:off x="8024676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C28D1A9-D3D3-4496-957C-5E6169842A4A}"/>
              </a:ext>
            </a:extLst>
          </p:cNvPr>
          <p:cNvGrpSpPr/>
          <p:nvPr/>
        </p:nvGrpSpPr>
        <p:grpSpPr>
          <a:xfrm>
            <a:off x="5647544" y="3218581"/>
            <a:ext cx="952728" cy="242349"/>
            <a:chOff x="2607047" y="2031999"/>
            <a:chExt cx="1270137" cy="36495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DEA9427-5A6D-4AEC-BB52-3C809C6B0982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3B79423-0383-43E9-900B-9995DCB0DE9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1D76AAC-1250-4123-8973-BA552B15424C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9179B0-FCED-4983-9B2C-B704F9BF3360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06539FF-8EFD-4DD8-AB8F-1EA301BFE4FF}"/>
              </a:ext>
            </a:extLst>
          </p:cNvPr>
          <p:cNvGrpSpPr/>
          <p:nvPr/>
        </p:nvGrpSpPr>
        <p:grpSpPr>
          <a:xfrm>
            <a:off x="6600272" y="3218581"/>
            <a:ext cx="952728" cy="242349"/>
            <a:chOff x="2607047" y="2031999"/>
            <a:chExt cx="1270137" cy="36495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8756FC7-B1F2-413B-AD65-07AF71BC94ED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FB3C23B-EEC4-4554-BC7A-3F4B0258113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6D3315F-C233-4BF3-8BA8-0BD0E2064DFE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1AE19C2-EDDC-4D5F-8048-BC4E111087C1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7473C36-0ED5-4CB1-A3F0-67AE22F4B9DB}"/>
              </a:ext>
            </a:extLst>
          </p:cNvPr>
          <p:cNvSpPr txBox="1"/>
          <p:nvPr/>
        </p:nvSpPr>
        <p:spPr>
          <a:xfrm>
            <a:off x="8351396" y="316150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Inode table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48E4DCD-CF52-41E4-911B-8AFE37ABCC87}"/>
              </a:ext>
            </a:extLst>
          </p:cNvPr>
          <p:cNvGrpSpPr/>
          <p:nvPr/>
        </p:nvGrpSpPr>
        <p:grpSpPr>
          <a:xfrm>
            <a:off x="6412375" y="3585142"/>
            <a:ext cx="1457827" cy="761444"/>
            <a:chOff x="1744000" y="2182577"/>
            <a:chExt cx="1430729" cy="91897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6D448C7-21DC-457D-A1FC-EE80B5D6069D}"/>
                </a:ext>
              </a:extLst>
            </p:cNvPr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5CB07E6-7B84-40C0-A51C-0B071E1F1445}"/>
                </a:ext>
              </a:extLst>
            </p:cNvPr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A13C24-BAD2-4696-8CE9-99308A4591FF}"/>
                </a:ext>
              </a:extLst>
            </p:cNvPr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559F166-2E9B-474C-9A06-072571CAE663}"/>
                </a:ext>
              </a:extLst>
            </p:cNvPr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2C97F3-B802-403B-BAE5-FD30E61D873E}"/>
                </a:ext>
              </a:extLst>
            </p:cNvPr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5C29844-D6B7-470B-9A7B-7C20FE416642}"/>
                </a:ext>
              </a:extLst>
            </p:cNvPr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1E699AA-6504-4A94-A351-A36763BF74F7}"/>
                </a:ext>
              </a:extLst>
            </p:cNvPr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386CA2D-374E-492A-9F3F-435FB8923DB4}"/>
              </a:ext>
            </a:extLst>
          </p:cNvPr>
          <p:cNvSpPr txBox="1"/>
          <p:nvPr/>
        </p:nvSpPr>
        <p:spPr>
          <a:xfrm>
            <a:off x="8359328" y="385952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entries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1855B53-A502-417D-859B-F966609E345E}"/>
              </a:ext>
            </a:extLst>
          </p:cNvPr>
          <p:cNvSpPr/>
          <p:nvPr/>
        </p:nvSpPr>
        <p:spPr>
          <a:xfrm rot="16200000">
            <a:off x="6355989" y="2174700"/>
            <a:ext cx="121398" cy="1618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3B39921-B077-4C55-BDCD-A32ED58F01B0}"/>
              </a:ext>
            </a:extLst>
          </p:cNvPr>
          <p:cNvSpPr/>
          <p:nvPr/>
        </p:nvSpPr>
        <p:spPr>
          <a:xfrm rot="16200000">
            <a:off x="6580705" y="3229006"/>
            <a:ext cx="242349" cy="240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0648F6A-322D-42D6-9A0B-A2273E8A1A1B}"/>
              </a:ext>
            </a:extLst>
          </p:cNvPr>
          <p:cNvSpPr/>
          <p:nvPr/>
        </p:nvSpPr>
        <p:spPr>
          <a:xfrm rot="16200000">
            <a:off x="7245163" y="4031753"/>
            <a:ext cx="302397" cy="3272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37F2DD-D730-4C06-BD05-E83B32B16C2F}"/>
              </a:ext>
            </a:extLst>
          </p:cNvPr>
          <p:cNvSpPr/>
          <p:nvPr/>
        </p:nvSpPr>
        <p:spPr>
          <a:xfrm>
            <a:off x="1300515" y="5172056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3DD39DB-0D70-4929-80A1-B75E6C27EBA8}"/>
              </a:ext>
            </a:extLst>
          </p:cNvPr>
          <p:cNvSpPr txBox="1"/>
          <p:nvPr/>
        </p:nvSpPr>
        <p:spPr>
          <a:xfrm>
            <a:off x="1265351" y="5815028"/>
            <a:ext cx="5355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Log: in non-volatile storage (Flash or on Disk)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2094700-1992-4B28-B04C-A163F77D347D}"/>
              </a:ext>
            </a:extLst>
          </p:cNvPr>
          <p:cNvSpPr txBox="1"/>
          <p:nvPr/>
        </p:nvSpPr>
        <p:spPr>
          <a:xfrm>
            <a:off x="4925292" y="450577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 Light"/>
                <a:ea typeface="Gill Sans" charset="0"/>
                <a:cs typeface="Gill Sans" charset="0"/>
              </a:rPr>
              <a:t>head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29EA594-1F93-43B3-8227-BD885C6BE929}"/>
              </a:ext>
            </a:extLst>
          </p:cNvPr>
          <p:cNvCxnSpPr>
            <a:stCxn id="109" idx="2"/>
          </p:cNvCxnSpPr>
          <p:nvPr/>
        </p:nvCxnSpPr>
        <p:spPr>
          <a:xfrm flipH="1">
            <a:off x="5239250" y="4875110"/>
            <a:ext cx="13215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ABFDCA36-C9BD-4A65-ABC1-593540A39E3D}"/>
              </a:ext>
            </a:extLst>
          </p:cNvPr>
          <p:cNvSpPr txBox="1"/>
          <p:nvPr/>
        </p:nvSpPr>
        <p:spPr>
          <a:xfrm>
            <a:off x="3342042" y="4505778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tail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42BDFA3-E3EB-4EBB-99E1-6C74A0416B5A}"/>
              </a:ext>
            </a:extLst>
          </p:cNvPr>
          <p:cNvCxnSpPr>
            <a:stCxn id="111" idx="2"/>
          </p:cNvCxnSpPr>
          <p:nvPr/>
        </p:nvCxnSpPr>
        <p:spPr>
          <a:xfrm>
            <a:off x="3579640" y="4875110"/>
            <a:ext cx="76360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0BFDF86-2705-40F9-B60C-4A746299250F}"/>
              </a:ext>
            </a:extLst>
          </p:cNvPr>
          <p:cNvSpPr/>
          <p:nvPr/>
        </p:nvSpPr>
        <p:spPr>
          <a:xfrm>
            <a:off x="3655999" y="5181767"/>
            <a:ext cx="1583250" cy="6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CDE84EA-3151-4D6F-AF14-B9FB89F0E1E0}"/>
              </a:ext>
            </a:extLst>
          </p:cNvPr>
          <p:cNvSpPr txBox="1"/>
          <p:nvPr/>
        </p:nvSpPr>
        <p:spPr>
          <a:xfrm>
            <a:off x="3979037" y="518176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pending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926CC66-74D6-4FED-A769-534975D10B69}"/>
              </a:ext>
            </a:extLst>
          </p:cNvPr>
          <p:cNvSpPr txBox="1"/>
          <p:nvPr/>
        </p:nvSpPr>
        <p:spPr>
          <a:xfrm>
            <a:off x="2570614" y="518525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done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3AD0D5F-9A89-4CCA-A560-56A5D8E1E046}"/>
              </a:ext>
            </a:extLst>
          </p:cNvPr>
          <p:cNvGrpSpPr/>
          <p:nvPr/>
        </p:nvGrpSpPr>
        <p:grpSpPr>
          <a:xfrm>
            <a:off x="5251614" y="4875109"/>
            <a:ext cx="393295" cy="926832"/>
            <a:chOff x="4707450" y="5039628"/>
            <a:chExt cx="393295" cy="926832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10A2651-810F-40B8-B10F-42EEBCDC2A5D}"/>
                </a:ext>
              </a:extLst>
            </p:cNvPr>
            <p:cNvSpPr txBox="1"/>
            <p:nvPr/>
          </p:nvSpPr>
          <p:spPr>
            <a:xfrm rot="16200000">
              <a:off x="4575362" y="5465041"/>
              <a:ext cx="633507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9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start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38945A8D-4BAC-4A46-A734-761EBE43DF23}"/>
                </a:ext>
              </a:extLst>
            </p:cNvPr>
            <p:cNvCxnSpPr/>
            <p:nvPr/>
          </p:nvCxnSpPr>
          <p:spPr>
            <a:xfrm flipH="1">
              <a:off x="5088380" y="5039628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CEF87FB-4993-4342-A261-9A329D96D7A1}"/>
              </a:ext>
            </a:extLst>
          </p:cNvPr>
          <p:cNvGrpSpPr/>
          <p:nvPr/>
        </p:nvGrpSpPr>
        <p:grpSpPr>
          <a:xfrm>
            <a:off x="5620946" y="2265294"/>
            <a:ext cx="816104" cy="3530236"/>
            <a:chOff x="5076782" y="2429813"/>
            <a:chExt cx="816104" cy="353023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EE5291DF-99AB-4DDF-96F0-21D8AD943F39}"/>
                </a:ext>
              </a:extLst>
            </p:cNvPr>
            <p:cNvGrpSpPr/>
            <p:nvPr/>
          </p:nvGrpSpPr>
          <p:grpSpPr>
            <a:xfrm>
              <a:off x="5076782" y="2429813"/>
              <a:ext cx="816104" cy="3530236"/>
              <a:chOff x="5076782" y="2429813"/>
              <a:chExt cx="816104" cy="3530236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A15D4856-1664-4365-A284-CE5EA912CF8B}"/>
                  </a:ext>
                </a:extLst>
              </p:cNvPr>
              <p:cNvGrpSpPr/>
              <p:nvPr/>
            </p:nvGrpSpPr>
            <p:grpSpPr>
              <a:xfrm>
                <a:off x="5135148" y="5628477"/>
                <a:ext cx="640069" cy="131108"/>
                <a:chOff x="5252815" y="1247958"/>
                <a:chExt cx="640069" cy="131108"/>
              </a:xfrm>
            </p:grpSpPr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DC6AA099-217F-49FE-A80D-D9DF5748F005}"/>
                    </a:ext>
                  </a:extLst>
                </p:cNvPr>
                <p:cNvGrpSpPr/>
                <p:nvPr/>
              </p:nvGrpSpPr>
              <p:grpSpPr>
                <a:xfrm>
                  <a:off x="5252815" y="1247958"/>
                  <a:ext cx="640069" cy="121398"/>
                  <a:chOff x="2607047" y="2031999"/>
                  <a:chExt cx="1270137" cy="364957"/>
                </a:xfrm>
              </p:grpSpPr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3C9B80B8-22B6-4041-80A4-AA7D3746242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585160" y="2053886"/>
                    <a:ext cx="364957" cy="32118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 Light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FA689DAD-E539-40C5-B08A-6300C97E5E9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906344" y="2053886"/>
                    <a:ext cx="364957" cy="32118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 Light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7F78DE5D-A765-463A-BB34-09051B1272D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212929" y="2053886"/>
                    <a:ext cx="364957" cy="321184"/>
                  </a:xfrm>
                  <a:prstGeom prst="rect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 Light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68D869F6-09BA-4293-9ADB-EED54DFD61A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534113" y="2053886"/>
                    <a:ext cx="364957" cy="321184"/>
                  </a:xfrm>
                  <a:prstGeom prst="rect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 Light"/>
                      <a:ea typeface="Gill Sans" charset="0"/>
                      <a:cs typeface="Gill Sans" charset="0"/>
                    </a:endParaRPr>
                  </a:p>
                </p:txBody>
              </p:sp>
            </p:grp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95B6CAA1-8C58-4F9C-8DD6-E916E7239991}"/>
                    </a:ext>
                  </a:extLst>
                </p:cNvPr>
                <p:cNvSpPr/>
                <p:nvPr/>
              </p:nvSpPr>
              <p:spPr>
                <a:xfrm rot="16200000">
                  <a:off x="5282734" y="1237439"/>
                  <a:ext cx="121398" cy="161856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DB7AA19F-6283-406E-8BF2-681EF47D0956}"/>
                  </a:ext>
                </a:extLst>
              </p:cNvPr>
              <p:cNvSpPr/>
              <p:nvPr/>
            </p:nvSpPr>
            <p:spPr>
              <a:xfrm>
                <a:off x="5076782" y="5349778"/>
                <a:ext cx="698435" cy="610271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4" name="Freeform 97">
                <a:extLst>
                  <a:ext uri="{FF2B5EF4-FFF2-40B4-BE49-F238E27FC236}">
                    <a16:creationId xmlns:a16="http://schemas.microsoft.com/office/drawing/2014/main" id="{8E7398A5-E7C0-41D6-9845-62EC377CE8E4}"/>
                  </a:ext>
                </a:extLst>
              </p:cNvPr>
              <p:cNvSpPr/>
              <p:nvPr/>
            </p:nvSpPr>
            <p:spPr>
              <a:xfrm>
                <a:off x="5190856" y="2429813"/>
                <a:ext cx="702030" cy="3236095"/>
              </a:xfrm>
              <a:custGeom>
                <a:avLst/>
                <a:gdLst>
                  <a:gd name="connsiteX0" fmla="*/ 14270 w 314088"/>
                  <a:gd name="connsiteY0" fmla="*/ 485144 h 485144"/>
                  <a:gd name="connsiteX1" fmla="*/ 28541 w 314088"/>
                  <a:gd name="connsiteY1" fmla="*/ 242572 h 485144"/>
                  <a:gd name="connsiteX2" fmla="*/ 271144 w 314088"/>
                  <a:gd name="connsiteY2" fmla="*/ 214034 h 485144"/>
                  <a:gd name="connsiteX3" fmla="*/ 313956 w 314088"/>
                  <a:gd name="connsiteY3" fmla="*/ 0 h 485144"/>
                  <a:gd name="connsiteX4" fmla="*/ 313956 w 314088"/>
                  <a:gd name="connsiteY4" fmla="*/ 0 h 48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4088" h="485144">
                    <a:moveTo>
                      <a:pt x="14270" y="485144"/>
                    </a:moveTo>
                    <a:cubicBezTo>
                      <a:pt x="-1" y="386450"/>
                      <a:pt x="-14271" y="287757"/>
                      <a:pt x="28541" y="242572"/>
                    </a:cubicBezTo>
                    <a:cubicBezTo>
                      <a:pt x="71353" y="197387"/>
                      <a:pt x="223575" y="254463"/>
                      <a:pt x="271144" y="214034"/>
                    </a:cubicBezTo>
                    <a:cubicBezTo>
                      <a:pt x="318713" y="173605"/>
                      <a:pt x="313956" y="0"/>
                      <a:pt x="313956" y="0"/>
                    </a:cubicBezTo>
                    <a:lnTo>
                      <a:pt x="313956" y="0"/>
                    </a:lnTo>
                  </a:path>
                </a:pathLst>
              </a:custGeom>
              <a:ln>
                <a:solidFill>
                  <a:srgbClr val="000090"/>
                </a:solidFill>
                <a:headEnd type="oval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</p:grp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C1A2F0B-7CDB-4F60-AF11-E8956EC214DB}"/>
                </a:ext>
              </a:extLst>
            </p:cNvPr>
            <p:cNvCxnSpPr/>
            <p:nvPr/>
          </p:nvCxnSpPr>
          <p:spPr>
            <a:xfrm flipH="1">
              <a:off x="5765683" y="5060102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1DEEC6A-D1DC-4296-A5B7-083AE9CC3AD9}"/>
              </a:ext>
            </a:extLst>
          </p:cNvPr>
          <p:cNvGrpSpPr/>
          <p:nvPr/>
        </p:nvGrpSpPr>
        <p:grpSpPr>
          <a:xfrm>
            <a:off x="6330186" y="3387561"/>
            <a:ext cx="818671" cy="2403608"/>
            <a:chOff x="5786022" y="3654034"/>
            <a:chExt cx="818671" cy="2301654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799509F9-8A0E-4510-A259-2100A13FC74D}"/>
                </a:ext>
              </a:extLst>
            </p:cNvPr>
            <p:cNvGrpSpPr/>
            <p:nvPr/>
          </p:nvGrpSpPr>
          <p:grpSpPr>
            <a:xfrm>
              <a:off x="5892885" y="5589588"/>
              <a:ext cx="711808" cy="242349"/>
              <a:chOff x="2607047" y="2031999"/>
              <a:chExt cx="948953" cy="364957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F8271E38-AB15-4E8F-AFF4-12BCB6C33A13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5276BA1-70C1-4996-9DAB-044D7A483B62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6830592-A408-4202-94D8-19E9C4FF0112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6A18F61-E018-49C5-AFAA-6094C6BCC0F8}"/>
                </a:ext>
              </a:extLst>
            </p:cNvPr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4" name="Freeform 104">
              <a:extLst>
                <a:ext uri="{FF2B5EF4-FFF2-40B4-BE49-F238E27FC236}">
                  <a16:creationId xmlns:a16="http://schemas.microsoft.com/office/drawing/2014/main" id="{58D67B9B-824B-4155-8BB4-6AC9B1D0EC78}"/>
                </a:ext>
              </a:extLst>
            </p:cNvPr>
            <p:cNvSpPr/>
            <p:nvPr/>
          </p:nvSpPr>
          <p:spPr>
            <a:xfrm>
              <a:off x="5970966" y="3654034"/>
              <a:ext cx="212349" cy="2018098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 dirty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C2FB111-E9D9-46D4-8169-4BF40B19E598}"/>
                </a:ext>
              </a:extLst>
            </p:cNvPr>
            <p:cNvSpPr/>
            <p:nvPr/>
          </p:nvSpPr>
          <p:spPr>
            <a:xfrm>
              <a:off x="5786022" y="5345417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958E9298-8D3C-41F1-A1D4-4B6A829F06D8}"/>
                </a:ext>
              </a:extLst>
            </p:cNvPr>
            <p:cNvCxnSpPr/>
            <p:nvPr/>
          </p:nvCxnSpPr>
          <p:spPr>
            <a:xfrm flipH="1">
              <a:off x="6592328" y="5052831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FBB5CA9-467E-4209-9F1B-729C6F9C31D2}"/>
              </a:ext>
            </a:extLst>
          </p:cNvPr>
          <p:cNvGrpSpPr/>
          <p:nvPr/>
        </p:nvGrpSpPr>
        <p:grpSpPr>
          <a:xfrm>
            <a:off x="7154057" y="4350194"/>
            <a:ext cx="820478" cy="1435913"/>
            <a:chOff x="6609893" y="4514713"/>
            <a:chExt cx="820478" cy="1435913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AC14C385-80C3-4EE3-A95A-D43FD199D193}"/>
                </a:ext>
              </a:extLst>
            </p:cNvPr>
            <p:cNvSpPr/>
            <p:nvPr/>
          </p:nvSpPr>
          <p:spPr>
            <a:xfrm rot="16200000">
              <a:off x="6686856" y="549736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0C61EA3-0F67-426E-A24B-C41F5585D460}"/>
                </a:ext>
              </a:extLst>
            </p:cNvPr>
            <p:cNvSpPr/>
            <p:nvPr/>
          </p:nvSpPr>
          <p:spPr>
            <a:xfrm rot="16200000">
              <a:off x="7014123" y="5500978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36487C49-E28F-4C47-8735-FC9E6A1CB72A}"/>
                </a:ext>
              </a:extLst>
            </p:cNvPr>
            <p:cNvSpPr/>
            <p:nvPr/>
          </p:nvSpPr>
          <p:spPr>
            <a:xfrm>
              <a:off x="6609893" y="5340355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44" name="Freeform 109">
              <a:extLst>
                <a:ext uri="{FF2B5EF4-FFF2-40B4-BE49-F238E27FC236}">
                  <a16:creationId xmlns:a16="http://schemas.microsoft.com/office/drawing/2014/main" id="{C1B1997B-BF65-41A9-B24B-3B88C3206ACE}"/>
                </a:ext>
              </a:extLst>
            </p:cNvPr>
            <p:cNvSpPr/>
            <p:nvPr/>
          </p:nvSpPr>
          <p:spPr>
            <a:xfrm flipH="1">
              <a:off x="6741788" y="4514713"/>
              <a:ext cx="469611" cy="1074875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AB783516-E117-427F-9898-A03D5E022DB3}"/>
                </a:ext>
              </a:extLst>
            </p:cNvPr>
            <p:cNvCxnSpPr/>
            <p:nvPr/>
          </p:nvCxnSpPr>
          <p:spPr>
            <a:xfrm flipH="1">
              <a:off x="7418006" y="5056748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48A8301-20C4-436A-BB85-D0E3AF81D1EA}"/>
              </a:ext>
            </a:extLst>
          </p:cNvPr>
          <p:cNvGrpSpPr/>
          <p:nvPr/>
        </p:nvGrpSpPr>
        <p:grpSpPr>
          <a:xfrm>
            <a:off x="7993078" y="4916850"/>
            <a:ext cx="386686" cy="1042980"/>
            <a:chOff x="7448914" y="5081369"/>
            <a:chExt cx="386686" cy="1042980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47E697A-B051-4B15-8681-D821F313880D}"/>
                </a:ext>
              </a:extLst>
            </p:cNvPr>
            <p:cNvSpPr txBox="1"/>
            <p:nvPr/>
          </p:nvSpPr>
          <p:spPr>
            <a:xfrm rot="16200000">
              <a:off x="7169350" y="5475454"/>
              <a:ext cx="928459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9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commit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73019753-7D55-430C-B591-B51C5FA5112C}"/>
                </a:ext>
              </a:extLst>
            </p:cNvPr>
            <p:cNvCxnSpPr/>
            <p:nvPr/>
          </p:nvCxnSpPr>
          <p:spPr>
            <a:xfrm flipH="1">
              <a:off x="7823235" y="5081369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6019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1" grpId="0" animBg="1"/>
      <p:bldP spid="62" grpId="0" animBg="1"/>
      <p:bldP spid="6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16FD-075B-47CC-A3DC-48453897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After Commit, Eventually Replay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E7A15-3469-4132-BA54-149F9F956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81462"/>
            <a:ext cx="4307306" cy="2965638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</a:rPr>
              <a:t>All accesses to the file system first looks in the log</a:t>
            </a:r>
          </a:p>
          <a:p>
            <a:pPr lvl="1"/>
            <a:r>
              <a:rPr lang="en-US" dirty="0">
                <a:latin typeface="Gill Sans Light"/>
              </a:rPr>
              <a:t>Actual on-disk data structure might be stale</a:t>
            </a:r>
          </a:p>
          <a:p>
            <a:pPr lvl="1"/>
            <a:endParaRPr lang="en-US" dirty="0">
              <a:latin typeface="Gill Sans Light"/>
            </a:endParaRPr>
          </a:p>
          <a:p>
            <a:r>
              <a:rPr lang="en-US" dirty="0">
                <a:latin typeface="Gill Sans Light"/>
              </a:rPr>
              <a:t>Eventually, copy changes to disk and discard transaction from the log</a:t>
            </a:r>
          </a:p>
        </p:txBody>
      </p:sp>
      <p:sp>
        <p:nvSpPr>
          <p:cNvPr id="7" name="Can 9">
            <a:extLst>
              <a:ext uri="{FF2B5EF4-FFF2-40B4-BE49-F238E27FC236}">
                <a16:creationId xmlns:a16="http://schemas.microsoft.com/office/drawing/2014/main" id="{8C387936-60E3-4D10-89EA-640794CD7455}"/>
              </a:ext>
            </a:extLst>
          </p:cNvPr>
          <p:cNvSpPr/>
          <p:nvPr/>
        </p:nvSpPr>
        <p:spPr>
          <a:xfrm>
            <a:off x="6076463" y="1499100"/>
            <a:ext cx="2099734" cy="3048000"/>
          </a:xfrm>
          <a:prstGeom prst="can">
            <a:avLst/>
          </a:prstGeom>
          <a:solidFill>
            <a:schemeClr val="accent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2EAC3-2DEB-44D5-B3A4-D0309D34CF3E}"/>
              </a:ext>
            </a:extLst>
          </p:cNvPr>
          <p:cNvSpPr txBox="1"/>
          <p:nvPr/>
        </p:nvSpPr>
        <p:spPr>
          <a:xfrm>
            <a:off x="8247286" y="272044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Data blocks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C2BF7B-3329-4387-839C-34AB7DC0A120}"/>
              </a:ext>
            </a:extLst>
          </p:cNvPr>
          <p:cNvSpPr txBox="1"/>
          <p:nvPr/>
        </p:nvSpPr>
        <p:spPr>
          <a:xfrm>
            <a:off x="8317321" y="2000553"/>
            <a:ext cx="1293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Free space map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C406B0-6CDD-4035-A00B-BDD5B5DA982B}"/>
              </a:ext>
            </a:extLst>
          </p:cNvPr>
          <p:cNvGrpSpPr/>
          <p:nvPr/>
        </p:nvGrpSpPr>
        <p:grpSpPr>
          <a:xfrm rot="16200000">
            <a:off x="6922058" y="1905276"/>
            <a:ext cx="415498" cy="1802120"/>
            <a:chOff x="7569977" y="1270135"/>
            <a:chExt cx="415498" cy="18021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851CFE-34C0-49AC-83E7-E3A79AE6C633}"/>
                </a:ext>
              </a:extLst>
            </p:cNvPr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44A316-1501-4B33-962C-8DFC11DAE023}"/>
                </a:ext>
              </a:extLst>
            </p:cNvPr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C7EF1C-0646-42FA-BDCA-578539C2459B}"/>
                </a:ext>
              </a:extLst>
            </p:cNvPr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E70A95-395D-4A5D-B23E-9B59714B031D}"/>
                </a:ext>
              </a:extLst>
            </p:cNvPr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50467B-0C02-47C0-AED4-E68BDEFA57FF}"/>
                </a:ext>
              </a:extLst>
            </p:cNvPr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0D3554-D304-4C3D-9AA1-977A5AAB8D55}"/>
                </a:ext>
              </a:extLst>
            </p:cNvPr>
            <p:cNvSpPr txBox="1"/>
            <p:nvPr/>
          </p:nvSpPr>
          <p:spPr>
            <a:xfrm>
              <a:off x="7569977" y="24255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  <a:cs typeface="Gill Sans Light"/>
                </a:rPr>
                <a:t>…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A591AA-366C-46BE-A5DF-855A39CE4581}"/>
              </a:ext>
            </a:extLst>
          </p:cNvPr>
          <p:cNvGrpSpPr/>
          <p:nvPr/>
        </p:nvGrpSpPr>
        <p:grpSpPr>
          <a:xfrm>
            <a:off x="5686001" y="2185219"/>
            <a:ext cx="2561285" cy="121398"/>
            <a:chOff x="64770" y="2031999"/>
            <a:chExt cx="5082551" cy="36495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1064C16-A76E-4CA1-98BB-468C2305D70D}"/>
                </a:ext>
              </a:extLst>
            </p:cNvPr>
            <p:cNvGrpSpPr/>
            <p:nvPr/>
          </p:nvGrpSpPr>
          <p:grpSpPr>
            <a:xfrm>
              <a:off x="2607047" y="2031999"/>
              <a:ext cx="1270137" cy="364957"/>
              <a:chOff x="2607047" y="2031999"/>
              <a:chExt cx="1270137" cy="364957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2B2B8F8-9BD5-44CA-AE26-4535A0D2A593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561B0B3-F068-46D1-AB9D-C306DA183EFA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EFBE795-FF7E-45E9-A7E4-537F1F069AD7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2D7FD24-58B9-44F0-88F0-45BB675FB9D2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B8B347E-1A20-45C0-8962-31DD8EBBBCD9}"/>
                </a:ext>
              </a:extLst>
            </p:cNvPr>
            <p:cNvGrpSpPr/>
            <p:nvPr/>
          </p:nvGrpSpPr>
          <p:grpSpPr>
            <a:xfrm>
              <a:off x="3877184" y="2031999"/>
              <a:ext cx="1270137" cy="364957"/>
              <a:chOff x="2607047" y="2031999"/>
              <a:chExt cx="1270137" cy="364957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2617352-A108-4C29-A441-32C92A25C9CB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CAB54F2-0CDA-4C5C-8096-BB613FAC457C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28CE80F-B413-43D4-BD27-3A6D98CEDAA3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DFD4869-000B-4A57-83C9-5D5A7DC17F0A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C571C2F-A153-40D1-92D0-BB2981ABAEF1}"/>
                </a:ext>
              </a:extLst>
            </p:cNvPr>
            <p:cNvGrpSpPr/>
            <p:nvPr/>
          </p:nvGrpSpPr>
          <p:grpSpPr>
            <a:xfrm>
              <a:off x="64770" y="2031999"/>
              <a:ext cx="1270137" cy="364957"/>
              <a:chOff x="2607047" y="2031999"/>
              <a:chExt cx="1270137" cy="36495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EB8AD19-F1C9-4759-9B11-088DB12D3FC7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EA04909-528F-495F-9510-7D3354C1F1E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738A646-95A6-4D9C-9DD3-CF07758FE725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56E242-CAE6-424E-AF44-A24A1260715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A367F94-4DCD-4ED1-93B3-F3BED2144113}"/>
                </a:ext>
              </a:extLst>
            </p:cNvPr>
            <p:cNvGrpSpPr/>
            <p:nvPr/>
          </p:nvGrpSpPr>
          <p:grpSpPr>
            <a:xfrm>
              <a:off x="1334907" y="2031999"/>
              <a:ext cx="1270137" cy="364957"/>
              <a:chOff x="2607047" y="2031999"/>
              <a:chExt cx="1270137" cy="36495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448E54E-FB36-48DF-AEE2-5A5FDD698BFD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FAD62FA-F9C2-4631-BEF3-9C3BE87E01D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9608723-42E3-4409-AF51-6D55F470EAE6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111FE68-35BC-457C-9B82-EECCF2E6A08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46EBB3-C81E-437C-841D-A2CD5CE0C109}"/>
              </a:ext>
            </a:extLst>
          </p:cNvPr>
          <p:cNvSpPr/>
          <p:nvPr/>
        </p:nvSpPr>
        <p:spPr>
          <a:xfrm rot="16200000">
            <a:off x="7553787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3B1AC1-0B35-48C6-82E0-0683C22FF04E}"/>
              </a:ext>
            </a:extLst>
          </p:cNvPr>
          <p:cNvSpPr/>
          <p:nvPr/>
        </p:nvSpPr>
        <p:spPr>
          <a:xfrm rot="16200000">
            <a:off x="7794707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5A8FAC-80A4-43C0-A8FD-69C4897EC2AB}"/>
              </a:ext>
            </a:extLst>
          </p:cNvPr>
          <p:cNvSpPr/>
          <p:nvPr/>
        </p:nvSpPr>
        <p:spPr>
          <a:xfrm rot="16200000">
            <a:off x="8024676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C28D1A9-D3D3-4496-957C-5E6169842A4A}"/>
              </a:ext>
            </a:extLst>
          </p:cNvPr>
          <p:cNvGrpSpPr/>
          <p:nvPr/>
        </p:nvGrpSpPr>
        <p:grpSpPr>
          <a:xfrm>
            <a:off x="5647544" y="3218581"/>
            <a:ext cx="952728" cy="242349"/>
            <a:chOff x="2607047" y="2031999"/>
            <a:chExt cx="1270137" cy="36495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DEA9427-5A6D-4AEC-BB52-3C809C6B0982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3B79423-0383-43E9-900B-9995DCB0DE9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1D76AAC-1250-4123-8973-BA552B15424C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9179B0-FCED-4983-9B2C-B704F9BF3360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06539FF-8EFD-4DD8-AB8F-1EA301BFE4FF}"/>
              </a:ext>
            </a:extLst>
          </p:cNvPr>
          <p:cNvGrpSpPr/>
          <p:nvPr/>
        </p:nvGrpSpPr>
        <p:grpSpPr>
          <a:xfrm>
            <a:off x="6600272" y="3218581"/>
            <a:ext cx="952728" cy="242349"/>
            <a:chOff x="2607047" y="2031999"/>
            <a:chExt cx="1270137" cy="36495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8756FC7-B1F2-413B-AD65-07AF71BC94ED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FB3C23B-EEC4-4554-BC7A-3F4B0258113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6D3315F-C233-4BF3-8BA8-0BD0E2064DFE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1AE19C2-EDDC-4D5F-8048-BC4E111087C1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7473C36-0ED5-4CB1-A3F0-67AE22F4B9DB}"/>
              </a:ext>
            </a:extLst>
          </p:cNvPr>
          <p:cNvSpPr txBox="1"/>
          <p:nvPr/>
        </p:nvSpPr>
        <p:spPr>
          <a:xfrm>
            <a:off x="8351396" y="316150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Inode table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48E4DCD-CF52-41E4-911B-8AFE37ABCC87}"/>
              </a:ext>
            </a:extLst>
          </p:cNvPr>
          <p:cNvGrpSpPr/>
          <p:nvPr/>
        </p:nvGrpSpPr>
        <p:grpSpPr>
          <a:xfrm>
            <a:off x="6412375" y="3585142"/>
            <a:ext cx="1457827" cy="761444"/>
            <a:chOff x="1744000" y="2182577"/>
            <a:chExt cx="1430729" cy="91897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6D448C7-21DC-457D-A1FC-EE80B5D6069D}"/>
                </a:ext>
              </a:extLst>
            </p:cNvPr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5CB07E6-7B84-40C0-A51C-0B071E1F1445}"/>
                </a:ext>
              </a:extLst>
            </p:cNvPr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A13C24-BAD2-4696-8CE9-99308A4591FF}"/>
                </a:ext>
              </a:extLst>
            </p:cNvPr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559F166-2E9B-474C-9A06-072571CAE663}"/>
                </a:ext>
              </a:extLst>
            </p:cNvPr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2C97F3-B802-403B-BAE5-FD30E61D873E}"/>
                </a:ext>
              </a:extLst>
            </p:cNvPr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5C29844-D6B7-470B-9A7B-7C20FE416642}"/>
                </a:ext>
              </a:extLst>
            </p:cNvPr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1E699AA-6504-4A94-A351-A36763BF74F7}"/>
                </a:ext>
              </a:extLst>
            </p:cNvPr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386CA2D-374E-492A-9F3F-435FB8923DB4}"/>
              </a:ext>
            </a:extLst>
          </p:cNvPr>
          <p:cNvSpPr txBox="1"/>
          <p:nvPr/>
        </p:nvSpPr>
        <p:spPr>
          <a:xfrm>
            <a:off x="8359328" y="385952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entries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1855B53-A502-417D-859B-F966609E345E}"/>
              </a:ext>
            </a:extLst>
          </p:cNvPr>
          <p:cNvSpPr/>
          <p:nvPr/>
        </p:nvSpPr>
        <p:spPr>
          <a:xfrm rot="16200000">
            <a:off x="6355989" y="2174700"/>
            <a:ext cx="121398" cy="1618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3B39921-B077-4C55-BDCD-A32ED58F01B0}"/>
              </a:ext>
            </a:extLst>
          </p:cNvPr>
          <p:cNvSpPr/>
          <p:nvPr/>
        </p:nvSpPr>
        <p:spPr>
          <a:xfrm rot="16200000">
            <a:off x="6580705" y="3229006"/>
            <a:ext cx="242349" cy="240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0648F6A-322D-42D6-9A0B-A2273E8A1A1B}"/>
              </a:ext>
            </a:extLst>
          </p:cNvPr>
          <p:cNvSpPr/>
          <p:nvPr/>
        </p:nvSpPr>
        <p:spPr>
          <a:xfrm rot="16200000">
            <a:off x="7245163" y="4031753"/>
            <a:ext cx="302397" cy="3272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37F2DD-D730-4C06-BD05-E83B32B16C2F}"/>
              </a:ext>
            </a:extLst>
          </p:cNvPr>
          <p:cNvSpPr/>
          <p:nvPr/>
        </p:nvSpPr>
        <p:spPr>
          <a:xfrm>
            <a:off x="1300515" y="5172056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3DD39DB-0D70-4929-80A1-B75E6C27EBA8}"/>
              </a:ext>
            </a:extLst>
          </p:cNvPr>
          <p:cNvSpPr txBox="1"/>
          <p:nvPr/>
        </p:nvSpPr>
        <p:spPr>
          <a:xfrm>
            <a:off x="1265351" y="5815028"/>
            <a:ext cx="5355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Log: in non-volatile storage (Flash or on Disk)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2094700-1992-4B28-B04C-A163F77D347D}"/>
              </a:ext>
            </a:extLst>
          </p:cNvPr>
          <p:cNvSpPr txBox="1"/>
          <p:nvPr/>
        </p:nvSpPr>
        <p:spPr>
          <a:xfrm>
            <a:off x="8482008" y="450577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 Light"/>
                <a:ea typeface="Gill Sans" charset="0"/>
                <a:cs typeface="Gill Sans" charset="0"/>
              </a:rPr>
              <a:t>head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29EA594-1F93-43B3-8227-BD885C6BE929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8795966" y="4875110"/>
            <a:ext cx="13215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0BFDF86-2705-40F9-B60C-4A746299250F}"/>
              </a:ext>
            </a:extLst>
          </p:cNvPr>
          <p:cNvSpPr/>
          <p:nvPr/>
        </p:nvSpPr>
        <p:spPr>
          <a:xfrm>
            <a:off x="3655999" y="5181767"/>
            <a:ext cx="1583250" cy="6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CDE84EA-3151-4D6F-AF14-B9FB89F0E1E0}"/>
              </a:ext>
            </a:extLst>
          </p:cNvPr>
          <p:cNvSpPr txBox="1"/>
          <p:nvPr/>
        </p:nvSpPr>
        <p:spPr>
          <a:xfrm>
            <a:off x="3979037" y="518176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pending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926CC66-74D6-4FED-A769-534975D10B69}"/>
              </a:ext>
            </a:extLst>
          </p:cNvPr>
          <p:cNvSpPr txBox="1"/>
          <p:nvPr/>
        </p:nvSpPr>
        <p:spPr>
          <a:xfrm>
            <a:off x="2570614" y="518525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done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10A2651-810F-40B8-B10F-42EEBCDC2A5D}"/>
              </a:ext>
            </a:extLst>
          </p:cNvPr>
          <p:cNvSpPr txBox="1"/>
          <p:nvPr/>
        </p:nvSpPr>
        <p:spPr>
          <a:xfrm rot="16200000">
            <a:off x="5119526" y="5300522"/>
            <a:ext cx="63350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start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E5291DF-99AB-4DDF-96F0-21D8AD943F39}"/>
              </a:ext>
            </a:extLst>
          </p:cNvPr>
          <p:cNvGrpSpPr/>
          <p:nvPr/>
        </p:nvGrpSpPr>
        <p:grpSpPr>
          <a:xfrm>
            <a:off x="5620946" y="2265294"/>
            <a:ext cx="816104" cy="3530236"/>
            <a:chOff x="5076782" y="2429813"/>
            <a:chExt cx="816104" cy="3530236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A15D4856-1664-4365-A284-CE5EA912CF8B}"/>
                </a:ext>
              </a:extLst>
            </p:cNvPr>
            <p:cNvGrpSpPr/>
            <p:nvPr/>
          </p:nvGrpSpPr>
          <p:grpSpPr>
            <a:xfrm>
              <a:off x="5135148" y="5628477"/>
              <a:ext cx="640069" cy="131108"/>
              <a:chOff x="5252815" y="1247958"/>
              <a:chExt cx="640069" cy="131108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DC6AA099-217F-49FE-A80D-D9DF5748F005}"/>
                  </a:ext>
                </a:extLst>
              </p:cNvPr>
              <p:cNvGrpSpPr/>
              <p:nvPr/>
            </p:nvGrpSpPr>
            <p:grpSpPr>
              <a:xfrm>
                <a:off x="5252815" y="1247958"/>
                <a:ext cx="640069" cy="121398"/>
                <a:chOff x="2607047" y="2031999"/>
                <a:chExt cx="1270137" cy="364957"/>
              </a:xfrm>
            </p:grpSpPr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3C9B80B8-22B6-4041-80A4-AA7D3746242F}"/>
                    </a:ext>
                  </a:extLst>
                </p:cNvPr>
                <p:cNvSpPr/>
                <p:nvPr/>
              </p:nvSpPr>
              <p:spPr>
                <a:xfrm rot="16200000">
                  <a:off x="2585160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FA689DAD-E539-40C5-B08A-6300C97E5E98}"/>
                    </a:ext>
                  </a:extLst>
                </p:cNvPr>
                <p:cNvSpPr/>
                <p:nvPr/>
              </p:nvSpPr>
              <p:spPr>
                <a:xfrm rot="16200000">
                  <a:off x="2906344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7F78DE5D-A765-463A-BB34-09051B1272DE}"/>
                    </a:ext>
                  </a:extLst>
                </p:cNvPr>
                <p:cNvSpPr/>
                <p:nvPr/>
              </p:nvSpPr>
              <p:spPr>
                <a:xfrm rot="16200000">
                  <a:off x="3212929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68D869F6-09BA-4293-9ADB-EED54DFD61A9}"/>
                    </a:ext>
                  </a:extLst>
                </p:cNvPr>
                <p:cNvSpPr/>
                <p:nvPr/>
              </p:nvSpPr>
              <p:spPr>
                <a:xfrm rot="16200000">
                  <a:off x="3534113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5B6CAA1-8C58-4F9C-8DD6-E916E7239991}"/>
                  </a:ext>
                </a:extLst>
              </p:cNvPr>
              <p:cNvSpPr/>
              <p:nvPr/>
            </p:nvSpPr>
            <p:spPr>
              <a:xfrm rot="16200000">
                <a:off x="5282734" y="1237439"/>
                <a:ext cx="121398" cy="16185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B7AA19F-6283-406E-8BF2-681EF47D0956}"/>
                </a:ext>
              </a:extLst>
            </p:cNvPr>
            <p:cNvSpPr/>
            <p:nvPr/>
          </p:nvSpPr>
          <p:spPr>
            <a:xfrm>
              <a:off x="5076782" y="5349778"/>
              <a:ext cx="698435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24" name="Freeform 97">
              <a:extLst>
                <a:ext uri="{FF2B5EF4-FFF2-40B4-BE49-F238E27FC236}">
                  <a16:creationId xmlns:a16="http://schemas.microsoft.com/office/drawing/2014/main" id="{8E7398A5-E7C0-41D6-9845-62EC377CE8E4}"/>
                </a:ext>
              </a:extLst>
            </p:cNvPr>
            <p:cNvSpPr/>
            <p:nvPr/>
          </p:nvSpPr>
          <p:spPr>
            <a:xfrm>
              <a:off x="5190856" y="2429813"/>
              <a:ext cx="702030" cy="3236095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1DEEC6A-D1DC-4296-A5B7-083AE9CC3AD9}"/>
              </a:ext>
            </a:extLst>
          </p:cNvPr>
          <p:cNvGrpSpPr/>
          <p:nvPr/>
        </p:nvGrpSpPr>
        <p:grpSpPr>
          <a:xfrm>
            <a:off x="6330186" y="3387561"/>
            <a:ext cx="818671" cy="2403608"/>
            <a:chOff x="5786022" y="3654034"/>
            <a:chExt cx="818671" cy="2301654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799509F9-8A0E-4510-A259-2100A13FC74D}"/>
                </a:ext>
              </a:extLst>
            </p:cNvPr>
            <p:cNvGrpSpPr/>
            <p:nvPr/>
          </p:nvGrpSpPr>
          <p:grpSpPr>
            <a:xfrm>
              <a:off x="5892885" y="5589588"/>
              <a:ext cx="711808" cy="242349"/>
              <a:chOff x="2607047" y="2031999"/>
              <a:chExt cx="948953" cy="364957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F8271E38-AB15-4E8F-AFF4-12BCB6C33A13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5276BA1-70C1-4996-9DAB-044D7A483B62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6830592-A408-4202-94D8-19E9C4FF0112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6A18F61-E018-49C5-AFAA-6094C6BCC0F8}"/>
                </a:ext>
              </a:extLst>
            </p:cNvPr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4" name="Freeform 104">
              <a:extLst>
                <a:ext uri="{FF2B5EF4-FFF2-40B4-BE49-F238E27FC236}">
                  <a16:creationId xmlns:a16="http://schemas.microsoft.com/office/drawing/2014/main" id="{58D67B9B-824B-4155-8BB4-6AC9B1D0EC78}"/>
                </a:ext>
              </a:extLst>
            </p:cNvPr>
            <p:cNvSpPr/>
            <p:nvPr/>
          </p:nvSpPr>
          <p:spPr>
            <a:xfrm>
              <a:off x="5970966" y="3654034"/>
              <a:ext cx="212349" cy="2018098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 dirty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C2FB111-E9D9-46D4-8169-4BF40B19E598}"/>
                </a:ext>
              </a:extLst>
            </p:cNvPr>
            <p:cNvSpPr/>
            <p:nvPr/>
          </p:nvSpPr>
          <p:spPr>
            <a:xfrm>
              <a:off x="5786022" y="5345417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FBB5CA9-467E-4209-9F1B-729C6F9C31D2}"/>
              </a:ext>
            </a:extLst>
          </p:cNvPr>
          <p:cNvGrpSpPr/>
          <p:nvPr/>
        </p:nvGrpSpPr>
        <p:grpSpPr>
          <a:xfrm>
            <a:off x="7154057" y="4350194"/>
            <a:ext cx="818671" cy="1435913"/>
            <a:chOff x="6609893" y="4514713"/>
            <a:chExt cx="818671" cy="1435913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AC14C385-80C3-4EE3-A95A-D43FD199D193}"/>
                </a:ext>
              </a:extLst>
            </p:cNvPr>
            <p:cNvSpPr/>
            <p:nvPr/>
          </p:nvSpPr>
          <p:spPr>
            <a:xfrm rot="16200000">
              <a:off x="6686856" y="549736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0C61EA3-0F67-426E-A24B-C41F5585D460}"/>
                </a:ext>
              </a:extLst>
            </p:cNvPr>
            <p:cNvSpPr/>
            <p:nvPr/>
          </p:nvSpPr>
          <p:spPr>
            <a:xfrm rot="16200000">
              <a:off x="7014123" y="5500978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36487C49-E28F-4C47-8735-FC9E6A1CB72A}"/>
                </a:ext>
              </a:extLst>
            </p:cNvPr>
            <p:cNvSpPr/>
            <p:nvPr/>
          </p:nvSpPr>
          <p:spPr>
            <a:xfrm>
              <a:off x="6609893" y="5340355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44" name="Freeform 109">
              <a:extLst>
                <a:ext uri="{FF2B5EF4-FFF2-40B4-BE49-F238E27FC236}">
                  <a16:creationId xmlns:a16="http://schemas.microsoft.com/office/drawing/2014/main" id="{C1B1997B-BF65-41A9-B24B-3B88C3206ACE}"/>
                </a:ext>
              </a:extLst>
            </p:cNvPr>
            <p:cNvSpPr/>
            <p:nvPr/>
          </p:nvSpPr>
          <p:spPr>
            <a:xfrm flipH="1">
              <a:off x="6741788" y="4514713"/>
              <a:ext cx="469611" cy="1074875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F47E697A-B051-4B15-8681-D821F313880D}"/>
              </a:ext>
            </a:extLst>
          </p:cNvPr>
          <p:cNvSpPr txBox="1"/>
          <p:nvPr/>
        </p:nvSpPr>
        <p:spPr>
          <a:xfrm rot="16200000">
            <a:off x="7713514" y="5310935"/>
            <a:ext cx="92845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commit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4FB27C9-A3EB-4156-BE94-4468116F7659}"/>
              </a:ext>
            </a:extLst>
          </p:cNvPr>
          <p:cNvGrpSpPr/>
          <p:nvPr/>
        </p:nvGrpSpPr>
        <p:grpSpPr>
          <a:xfrm>
            <a:off x="4918387" y="4566598"/>
            <a:ext cx="479618" cy="666279"/>
            <a:chOff x="4430844" y="4700815"/>
            <a:chExt cx="479618" cy="666279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701668F6-4439-4406-9915-4FD16C285357}"/>
                </a:ext>
              </a:extLst>
            </p:cNvPr>
            <p:cNvSpPr txBox="1"/>
            <p:nvPr/>
          </p:nvSpPr>
          <p:spPr>
            <a:xfrm>
              <a:off x="4430844" y="470081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tail</a:t>
              </a:r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2CD0AFC3-D849-4D00-BF74-5C896FDE36C2}"/>
                </a:ext>
              </a:extLst>
            </p:cNvPr>
            <p:cNvCxnSpPr>
              <a:stCxn id="177" idx="2"/>
            </p:cNvCxnSpPr>
            <p:nvPr/>
          </p:nvCxnSpPr>
          <p:spPr>
            <a:xfrm>
              <a:off x="4661837" y="5070147"/>
              <a:ext cx="829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FDAF62D7-5822-4998-9889-843341FC0F08}"/>
              </a:ext>
            </a:extLst>
          </p:cNvPr>
          <p:cNvGrpSpPr/>
          <p:nvPr/>
        </p:nvGrpSpPr>
        <p:grpSpPr>
          <a:xfrm>
            <a:off x="6335972" y="2180462"/>
            <a:ext cx="640069" cy="131108"/>
            <a:chOff x="5941596" y="1148673"/>
            <a:chExt cx="640069" cy="131108"/>
          </a:xfrm>
          <a:effectLst>
            <a:glow rad="165100">
              <a:schemeClr val="accent3">
                <a:satMod val="175000"/>
                <a:alpha val="52000"/>
              </a:schemeClr>
            </a:glow>
          </a:effectLst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B553E1DE-DDC5-4E22-AA75-1C822DA9854B}"/>
                </a:ext>
              </a:extLst>
            </p:cNvPr>
            <p:cNvSpPr/>
            <p:nvPr/>
          </p:nvSpPr>
          <p:spPr>
            <a:xfrm rot="16200000">
              <a:off x="5961825" y="1128444"/>
              <a:ext cx="121398" cy="1618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65E8B8F4-0C53-4352-AA1B-353A6BF2E38D}"/>
                </a:ext>
              </a:extLst>
            </p:cNvPr>
            <p:cNvSpPr/>
            <p:nvPr/>
          </p:nvSpPr>
          <p:spPr>
            <a:xfrm rot="16200000">
              <a:off x="6123681" y="1128444"/>
              <a:ext cx="121398" cy="1618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07053365-4275-46A0-A608-5BF2D955DBF4}"/>
                </a:ext>
              </a:extLst>
            </p:cNvPr>
            <p:cNvSpPr/>
            <p:nvPr/>
          </p:nvSpPr>
          <p:spPr>
            <a:xfrm rot="16200000">
              <a:off x="6278181" y="1128444"/>
              <a:ext cx="121398" cy="161856"/>
            </a:xfrm>
            <a:prstGeom prst="rect">
              <a:avLst/>
            </a:prstGeom>
            <a:solidFill>
              <a:srgbClr val="C0504D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6DFEF940-E8D7-4513-AF74-045EFAC3B54E}"/>
                </a:ext>
              </a:extLst>
            </p:cNvPr>
            <p:cNvSpPr/>
            <p:nvPr/>
          </p:nvSpPr>
          <p:spPr>
            <a:xfrm rot="16200000">
              <a:off x="6440038" y="1128444"/>
              <a:ext cx="121398" cy="161856"/>
            </a:xfrm>
            <a:prstGeom prst="rect">
              <a:avLst/>
            </a:prstGeom>
            <a:solidFill>
              <a:srgbClr val="C0504D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C05DC5FB-8A7D-4D6B-B8E2-271470C928D2}"/>
                </a:ext>
              </a:extLst>
            </p:cNvPr>
            <p:cNvSpPr/>
            <p:nvPr/>
          </p:nvSpPr>
          <p:spPr>
            <a:xfrm rot="16200000">
              <a:off x="5971515" y="1138154"/>
              <a:ext cx="121398" cy="161856"/>
            </a:xfrm>
            <a:prstGeom prst="rect">
              <a:avLst/>
            </a:prstGeom>
            <a:solidFill>
              <a:srgbClr val="C0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28614A89-DD27-4DED-BDC8-E35FC11B786E}"/>
              </a:ext>
            </a:extLst>
          </p:cNvPr>
          <p:cNvGrpSpPr/>
          <p:nvPr/>
        </p:nvGrpSpPr>
        <p:grpSpPr>
          <a:xfrm>
            <a:off x="5898581" y="4608154"/>
            <a:ext cx="479618" cy="607407"/>
            <a:chOff x="5411038" y="4742371"/>
            <a:chExt cx="479618" cy="607407"/>
          </a:xfrm>
        </p:grpSpPr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C7DC9080-CB6C-4E04-87E7-4138A8E81076}"/>
                </a:ext>
              </a:extLst>
            </p:cNvPr>
            <p:cNvCxnSpPr/>
            <p:nvPr/>
          </p:nvCxnSpPr>
          <p:spPr>
            <a:xfrm>
              <a:off x="5696019" y="5052831"/>
              <a:ext cx="74706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312DFC22-8B40-4858-8597-E647C54EC6E0}"/>
                </a:ext>
              </a:extLst>
            </p:cNvPr>
            <p:cNvSpPr txBox="1"/>
            <p:nvPr/>
          </p:nvSpPr>
          <p:spPr>
            <a:xfrm>
              <a:off x="5411038" y="474237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tail</a:t>
              </a: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C8483D41-861C-4131-8085-462214BFF41D}"/>
              </a:ext>
            </a:extLst>
          </p:cNvPr>
          <p:cNvGrpSpPr/>
          <p:nvPr/>
        </p:nvGrpSpPr>
        <p:grpSpPr>
          <a:xfrm>
            <a:off x="6578884" y="3212772"/>
            <a:ext cx="730659" cy="252059"/>
            <a:chOff x="5874034" y="5589588"/>
            <a:chExt cx="730659" cy="252059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7B76267D-0B01-4F89-8AA9-F30848B31CAE}"/>
                </a:ext>
              </a:extLst>
            </p:cNvPr>
            <p:cNvSpPr/>
            <p:nvPr/>
          </p:nvSpPr>
          <p:spPr>
            <a:xfrm rot="16200000">
              <a:off x="6133089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1041DFC9-7BEE-4DD1-82A3-362C58FA19AB}"/>
                </a:ext>
              </a:extLst>
            </p:cNvPr>
            <p:cNvSpPr/>
            <p:nvPr/>
          </p:nvSpPr>
          <p:spPr>
            <a:xfrm rot="16200000">
              <a:off x="6363058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6E47941-9B3B-462F-B6D8-05BF6C193DAB}"/>
                </a:ext>
              </a:extLst>
            </p:cNvPr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A5BCCA04-97D9-4285-B5A5-68521BB6C119}"/>
              </a:ext>
            </a:extLst>
          </p:cNvPr>
          <p:cNvGrpSpPr/>
          <p:nvPr/>
        </p:nvGrpSpPr>
        <p:grpSpPr>
          <a:xfrm>
            <a:off x="6785754" y="4549282"/>
            <a:ext cx="479618" cy="666279"/>
            <a:chOff x="4430844" y="4700815"/>
            <a:chExt cx="479618" cy="666279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2AC7A9E5-284C-43A5-AF29-FB9A5FF59175}"/>
                </a:ext>
              </a:extLst>
            </p:cNvPr>
            <p:cNvSpPr txBox="1"/>
            <p:nvPr/>
          </p:nvSpPr>
          <p:spPr>
            <a:xfrm>
              <a:off x="4430844" y="470081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tail</a:t>
              </a:r>
            </a:p>
          </p:txBody>
        </p: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4BB78BA0-4250-45F9-AEE8-4A968DA5E840}"/>
                </a:ext>
              </a:extLst>
            </p:cNvPr>
            <p:cNvCxnSpPr>
              <a:stCxn id="193" idx="2"/>
            </p:cNvCxnSpPr>
            <p:nvPr/>
          </p:nvCxnSpPr>
          <p:spPr>
            <a:xfrm>
              <a:off x="4661837" y="5070147"/>
              <a:ext cx="829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AED81B9E-611C-44D0-A4C6-362BF9C11E9A}"/>
              </a:ext>
            </a:extLst>
          </p:cNvPr>
          <p:cNvGrpSpPr/>
          <p:nvPr/>
        </p:nvGrpSpPr>
        <p:grpSpPr>
          <a:xfrm>
            <a:off x="7583134" y="4526698"/>
            <a:ext cx="479618" cy="666279"/>
            <a:chOff x="4430844" y="4700815"/>
            <a:chExt cx="479618" cy="666279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B8ED14E2-2A62-40E5-B27F-85BF64CE2A03}"/>
                </a:ext>
              </a:extLst>
            </p:cNvPr>
            <p:cNvSpPr txBox="1"/>
            <p:nvPr/>
          </p:nvSpPr>
          <p:spPr>
            <a:xfrm>
              <a:off x="4430844" y="470081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tail</a:t>
              </a:r>
            </a:p>
          </p:txBody>
        </p: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E5DDFF0F-9AF6-478E-8A46-469F084EBFE2}"/>
                </a:ext>
              </a:extLst>
            </p:cNvPr>
            <p:cNvCxnSpPr>
              <a:stCxn id="196" idx="2"/>
            </p:cNvCxnSpPr>
            <p:nvPr/>
          </p:nvCxnSpPr>
          <p:spPr>
            <a:xfrm>
              <a:off x="4661837" y="5070147"/>
              <a:ext cx="829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DFDB4096-0ADF-47B1-BA0C-38236713D2A5}"/>
              </a:ext>
            </a:extLst>
          </p:cNvPr>
          <p:cNvGrpSpPr/>
          <p:nvPr/>
        </p:nvGrpSpPr>
        <p:grpSpPr>
          <a:xfrm>
            <a:off x="8038793" y="4566598"/>
            <a:ext cx="479618" cy="666279"/>
            <a:chOff x="4430844" y="4700815"/>
            <a:chExt cx="479618" cy="666279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D826795C-5ADF-45EA-A65C-E92AD978785B}"/>
                </a:ext>
              </a:extLst>
            </p:cNvPr>
            <p:cNvSpPr txBox="1"/>
            <p:nvPr/>
          </p:nvSpPr>
          <p:spPr>
            <a:xfrm>
              <a:off x="4430844" y="470081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tail</a:t>
              </a:r>
            </a:p>
          </p:txBody>
        </p: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4F7F69F3-BEA2-4E08-AA0D-D5093626BA4F}"/>
                </a:ext>
              </a:extLst>
            </p:cNvPr>
            <p:cNvCxnSpPr>
              <a:stCxn id="199" idx="2"/>
            </p:cNvCxnSpPr>
            <p:nvPr/>
          </p:nvCxnSpPr>
          <p:spPr>
            <a:xfrm>
              <a:off x="4661837" y="5070147"/>
              <a:ext cx="829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DF5B4484-DB3E-4872-92E8-A518DA3DD619}"/>
              </a:ext>
            </a:extLst>
          </p:cNvPr>
          <p:cNvGrpSpPr/>
          <p:nvPr/>
        </p:nvGrpSpPr>
        <p:grpSpPr>
          <a:xfrm>
            <a:off x="6907937" y="4044646"/>
            <a:ext cx="644624" cy="313341"/>
            <a:chOff x="6684331" y="5509964"/>
            <a:chExt cx="644624" cy="313341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64F351D8-A249-4BE7-856D-0D0EFDBF231D}"/>
                </a:ext>
              </a:extLst>
            </p:cNvPr>
            <p:cNvSpPr/>
            <p:nvPr/>
          </p:nvSpPr>
          <p:spPr>
            <a:xfrm rot="16200000">
              <a:off x="6696766" y="549752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A4CB41A9-B836-4DA3-8E5E-73456292CA0A}"/>
                </a:ext>
              </a:extLst>
            </p:cNvPr>
            <p:cNvSpPr/>
            <p:nvPr/>
          </p:nvSpPr>
          <p:spPr>
            <a:xfrm rot="16200000">
              <a:off x="7014123" y="5508473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08A1FA36-B80B-4216-9ACF-C95E56FE9438}"/>
              </a:ext>
            </a:extLst>
          </p:cNvPr>
          <p:cNvGrpSpPr/>
          <p:nvPr/>
        </p:nvGrpSpPr>
        <p:grpSpPr>
          <a:xfrm>
            <a:off x="5194992" y="5074359"/>
            <a:ext cx="3143405" cy="903088"/>
            <a:chOff x="4707449" y="5208576"/>
            <a:chExt cx="3143405" cy="903088"/>
          </a:xfrm>
        </p:grpSpPr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CD27B02-7187-4E84-B257-590B222B7D71}"/>
                </a:ext>
              </a:extLst>
            </p:cNvPr>
            <p:cNvCxnSpPr/>
            <p:nvPr/>
          </p:nvCxnSpPr>
          <p:spPr>
            <a:xfrm flipH="1" flipV="1">
              <a:off x="4707449" y="5208576"/>
              <a:ext cx="3143405" cy="903088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C5D1B91C-876C-4FF3-B464-CD72BBE0922F}"/>
                </a:ext>
              </a:extLst>
            </p:cNvPr>
            <p:cNvCxnSpPr/>
            <p:nvPr/>
          </p:nvCxnSpPr>
          <p:spPr>
            <a:xfrm flipH="1">
              <a:off x="4859850" y="5208577"/>
              <a:ext cx="2773730" cy="865762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Freeform 86">
            <a:extLst>
              <a:ext uri="{FF2B5EF4-FFF2-40B4-BE49-F238E27FC236}">
                <a16:creationId xmlns:a16="http://schemas.microsoft.com/office/drawing/2014/main" id="{BBABCE86-F436-4888-BB89-1422705971AE}"/>
              </a:ext>
            </a:extLst>
          </p:cNvPr>
          <p:cNvSpPr/>
          <p:nvPr/>
        </p:nvSpPr>
        <p:spPr>
          <a:xfrm>
            <a:off x="6717068" y="2859007"/>
            <a:ext cx="314088" cy="485144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208" name="Freeform 88">
            <a:extLst>
              <a:ext uri="{FF2B5EF4-FFF2-40B4-BE49-F238E27FC236}">
                <a16:creationId xmlns:a16="http://schemas.microsoft.com/office/drawing/2014/main" id="{06C9C0C8-DB0B-4514-A0CD-868453A7FB2C}"/>
              </a:ext>
            </a:extLst>
          </p:cNvPr>
          <p:cNvSpPr/>
          <p:nvPr/>
        </p:nvSpPr>
        <p:spPr>
          <a:xfrm flipH="1">
            <a:off x="6739642" y="3460931"/>
            <a:ext cx="663309" cy="694104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469488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7" grpId="0" animBg="1"/>
      <p:bldP spid="20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16FD-075B-47CC-A3DC-48453897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Crash Recovery: Discard Partial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E7A15-3469-4132-BA54-149F9F956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1437"/>
            <a:ext cx="6846934" cy="30480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>
                <a:latin typeface="Gill Sans Light"/>
              </a:rPr>
              <a:t>Upon recovery, scan the log</a:t>
            </a:r>
          </a:p>
          <a:p>
            <a:pPr>
              <a:spcAft>
                <a:spcPts val="1800"/>
              </a:spcAft>
            </a:pPr>
            <a:r>
              <a:rPr lang="en-US" dirty="0">
                <a:latin typeface="Gill Sans Light"/>
              </a:rPr>
              <a:t>Detect transaction start with </a:t>
            </a:r>
            <a:br>
              <a:rPr lang="en-US" dirty="0">
                <a:latin typeface="Gill Sans Light"/>
              </a:rPr>
            </a:br>
            <a:r>
              <a:rPr lang="en-US" dirty="0">
                <a:latin typeface="Gill Sans Light"/>
              </a:rPr>
              <a:t>no commit</a:t>
            </a:r>
          </a:p>
          <a:p>
            <a:pPr>
              <a:spcAft>
                <a:spcPts val="1800"/>
              </a:spcAft>
            </a:pPr>
            <a:r>
              <a:rPr lang="en-US" dirty="0">
                <a:latin typeface="Gill Sans Light"/>
              </a:rPr>
              <a:t>Discard log entries</a:t>
            </a:r>
          </a:p>
          <a:p>
            <a:pPr>
              <a:spcAft>
                <a:spcPts val="1800"/>
              </a:spcAft>
            </a:pPr>
            <a:r>
              <a:rPr lang="en-US" dirty="0">
                <a:latin typeface="Gill Sans Light"/>
              </a:rPr>
              <a:t>Disk remains unchanged</a:t>
            </a:r>
          </a:p>
        </p:txBody>
      </p:sp>
      <p:sp>
        <p:nvSpPr>
          <p:cNvPr id="7" name="Can 9">
            <a:extLst>
              <a:ext uri="{FF2B5EF4-FFF2-40B4-BE49-F238E27FC236}">
                <a16:creationId xmlns:a16="http://schemas.microsoft.com/office/drawing/2014/main" id="{8C387936-60E3-4D10-89EA-640794CD7455}"/>
              </a:ext>
            </a:extLst>
          </p:cNvPr>
          <p:cNvSpPr/>
          <p:nvPr/>
        </p:nvSpPr>
        <p:spPr>
          <a:xfrm>
            <a:off x="6030312" y="1499100"/>
            <a:ext cx="2099734" cy="3048000"/>
          </a:xfrm>
          <a:prstGeom prst="can">
            <a:avLst/>
          </a:prstGeom>
          <a:solidFill>
            <a:schemeClr val="accent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2EAC3-2DEB-44D5-B3A4-D0309D34CF3E}"/>
              </a:ext>
            </a:extLst>
          </p:cNvPr>
          <p:cNvSpPr txBox="1"/>
          <p:nvPr/>
        </p:nvSpPr>
        <p:spPr>
          <a:xfrm>
            <a:off x="8201135" y="272044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Data blocks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C2BF7B-3329-4387-839C-34AB7DC0A120}"/>
              </a:ext>
            </a:extLst>
          </p:cNvPr>
          <p:cNvSpPr txBox="1"/>
          <p:nvPr/>
        </p:nvSpPr>
        <p:spPr>
          <a:xfrm>
            <a:off x="8271170" y="2000553"/>
            <a:ext cx="1293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Free space map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C406B0-6CDD-4035-A00B-BDD5B5DA982B}"/>
              </a:ext>
            </a:extLst>
          </p:cNvPr>
          <p:cNvGrpSpPr/>
          <p:nvPr/>
        </p:nvGrpSpPr>
        <p:grpSpPr>
          <a:xfrm rot="16200000">
            <a:off x="6875907" y="1905276"/>
            <a:ext cx="415498" cy="1802120"/>
            <a:chOff x="7569977" y="1270135"/>
            <a:chExt cx="415498" cy="18021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851CFE-34C0-49AC-83E7-E3A79AE6C633}"/>
                </a:ext>
              </a:extLst>
            </p:cNvPr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44A316-1501-4B33-962C-8DFC11DAE023}"/>
                </a:ext>
              </a:extLst>
            </p:cNvPr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C7EF1C-0646-42FA-BDCA-578539C2459B}"/>
                </a:ext>
              </a:extLst>
            </p:cNvPr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E70A95-395D-4A5D-B23E-9B59714B031D}"/>
                </a:ext>
              </a:extLst>
            </p:cNvPr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50467B-0C02-47C0-AED4-E68BDEFA57FF}"/>
                </a:ext>
              </a:extLst>
            </p:cNvPr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0D3554-D304-4C3D-9AA1-977A5AAB8D55}"/>
                </a:ext>
              </a:extLst>
            </p:cNvPr>
            <p:cNvSpPr txBox="1"/>
            <p:nvPr/>
          </p:nvSpPr>
          <p:spPr>
            <a:xfrm>
              <a:off x="7569977" y="24255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  <a:cs typeface="Gill Sans Light"/>
                </a:rPr>
                <a:t>…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A591AA-366C-46BE-A5DF-855A39CE4581}"/>
              </a:ext>
            </a:extLst>
          </p:cNvPr>
          <p:cNvGrpSpPr/>
          <p:nvPr/>
        </p:nvGrpSpPr>
        <p:grpSpPr>
          <a:xfrm>
            <a:off x="5639850" y="2185219"/>
            <a:ext cx="2561285" cy="121398"/>
            <a:chOff x="64770" y="2031999"/>
            <a:chExt cx="5082551" cy="36495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1064C16-A76E-4CA1-98BB-468C2305D70D}"/>
                </a:ext>
              </a:extLst>
            </p:cNvPr>
            <p:cNvGrpSpPr/>
            <p:nvPr/>
          </p:nvGrpSpPr>
          <p:grpSpPr>
            <a:xfrm>
              <a:off x="2607047" y="2031999"/>
              <a:ext cx="1270137" cy="364957"/>
              <a:chOff x="2607047" y="2031999"/>
              <a:chExt cx="1270137" cy="364957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2B2B8F8-9BD5-44CA-AE26-4535A0D2A593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561B0B3-F068-46D1-AB9D-C306DA183EFA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EFBE795-FF7E-45E9-A7E4-537F1F069AD7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2D7FD24-58B9-44F0-88F0-45BB675FB9D2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B8B347E-1A20-45C0-8962-31DD8EBBBCD9}"/>
                </a:ext>
              </a:extLst>
            </p:cNvPr>
            <p:cNvGrpSpPr/>
            <p:nvPr/>
          </p:nvGrpSpPr>
          <p:grpSpPr>
            <a:xfrm>
              <a:off x="3877184" y="2031999"/>
              <a:ext cx="1270137" cy="364957"/>
              <a:chOff x="2607047" y="2031999"/>
              <a:chExt cx="1270137" cy="364957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2617352-A108-4C29-A441-32C92A25C9CB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CAB54F2-0CDA-4C5C-8096-BB613FAC457C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28CE80F-B413-43D4-BD27-3A6D98CEDAA3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DFD4869-000B-4A57-83C9-5D5A7DC17F0A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C571C2F-A153-40D1-92D0-BB2981ABAEF1}"/>
                </a:ext>
              </a:extLst>
            </p:cNvPr>
            <p:cNvGrpSpPr/>
            <p:nvPr/>
          </p:nvGrpSpPr>
          <p:grpSpPr>
            <a:xfrm>
              <a:off x="64770" y="2031999"/>
              <a:ext cx="1270137" cy="364957"/>
              <a:chOff x="2607047" y="2031999"/>
              <a:chExt cx="1270137" cy="36495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EB8AD19-F1C9-4759-9B11-088DB12D3FC7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EA04909-528F-495F-9510-7D3354C1F1E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738A646-95A6-4D9C-9DD3-CF07758FE725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56E242-CAE6-424E-AF44-A24A1260715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A367F94-4DCD-4ED1-93B3-F3BED2144113}"/>
                </a:ext>
              </a:extLst>
            </p:cNvPr>
            <p:cNvGrpSpPr/>
            <p:nvPr/>
          </p:nvGrpSpPr>
          <p:grpSpPr>
            <a:xfrm>
              <a:off x="1334907" y="2031999"/>
              <a:ext cx="1270137" cy="364957"/>
              <a:chOff x="2607047" y="2031999"/>
              <a:chExt cx="1270137" cy="36495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448E54E-FB36-48DF-AEE2-5A5FDD698BFD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FAD62FA-F9C2-4631-BEF3-9C3BE87E01D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9608723-42E3-4409-AF51-6D55F470EAE6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111FE68-35BC-457C-9B82-EECCF2E6A08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46EBB3-C81E-437C-841D-A2CD5CE0C109}"/>
              </a:ext>
            </a:extLst>
          </p:cNvPr>
          <p:cNvSpPr/>
          <p:nvPr/>
        </p:nvSpPr>
        <p:spPr>
          <a:xfrm rot="16200000">
            <a:off x="7507636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3B1AC1-0B35-48C6-82E0-0683C22FF04E}"/>
              </a:ext>
            </a:extLst>
          </p:cNvPr>
          <p:cNvSpPr/>
          <p:nvPr/>
        </p:nvSpPr>
        <p:spPr>
          <a:xfrm rot="16200000">
            <a:off x="7748556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5A8FAC-80A4-43C0-A8FD-69C4897EC2AB}"/>
              </a:ext>
            </a:extLst>
          </p:cNvPr>
          <p:cNvSpPr/>
          <p:nvPr/>
        </p:nvSpPr>
        <p:spPr>
          <a:xfrm rot="16200000">
            <a:off x="7978525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C28D1A9-D3D3-4496-957C-5E6169842A4A}"/>
              </a:ext>
            </a:extLst>
          </p:cNvPr>
          <p:cNvGrpSpPr/>
          <p:nvPr/>
        </p:nvGrpSpPr>
        <p:grpSpPr>
          <a:xfrm>
            <a:off x="5601393" y="3218581"/>
            <a:ext cx="952728" cy="242349"/>
            <a:chOff x="2607047" y="2031999"/>
            <a:chExt cx="1270137" cy="36495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DEA9427-5A6D-4AEC-BB52-3C809C6B0982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3B79423-0383-43E9-900B-9995DCB0DE9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1D76AAC-1250-4123-8973-BA552B15424C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9179B0-FCED-4983-9B2C-B704F9BF3360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06539FF-8EFD-4DD8-AB8F-1EA301BFE4FF}"/>
              </a:ext>
            </a:extLst>
          </p:cNvPr>
          <p:cNvGrpSpPr/>
          <p:nvPr/>
        </p:nvGrpSpPr>
        <p:grpSpPr>
          <a:xfrm>
            <a:off x="6554121" y="3218581"/>
            <a:ext cx="952728" cy="242349"/>
            <a:chOff x="2607047" y="2031999"/>
            <a:chExt cx="1270137" cy="36495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8756FC7-B1F2-413B-AD65-07AF71BC94ED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FB3C23B-EEC4-4554-BC7A-3F4B0258113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6D3315F-C233-4BF3-8BA8-0BD0E2064DFE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1AE19C2-EDDC-4D5F-8048-BC4E111087C1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7473C36-0ED5-4CB1-A3F0-67AE22F4B9DB}"/>
              </a:ext>
            </a:extLst>
          </p:cNvPr>
          <p:cNvSpPr txBox="1"/>
          <p:nvPr/>
        </p:nvSpPr>
        <p:spPr>
          <a:xfrm>
            <a:off x="8305245" y="316150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Inode table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48E4DCD-CF52-41E4-911B-8AFE37ABCC87}"/>
              </a:ext>
            </a:extLst>
          </p:cNvPr>
          <p:cNvGrpSpPr/>
          <p:nvPr/>
        </p:nvGrpSpPr>
        <p:grpSpPr>
          <a:xfrm>
            <a:off x="6366224" y="3585142"/>
            <a:ext cx="1457827" cy="761444"/>
            <a:chOff x="1744000" y="2182577"/>
            <a:chExt cx="1430729" cy="91897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6D448C7-21DC-457D-A1FC-EE80B5D6069D}"/>
                </a:ext>
              </a:extLst>
            </p:cNvPr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5CB07E6-7B84-40C0-A51C-0B071E1F1445}"/>
                </a:ext>
              </a:extLst>
            </p:cNvPr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A13C24-BAD2-4696-8CE9-99308A4591FF}"/>
                </a:ext>
              </a:extLst>
            </p:cNvPr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559F166-2E9B-474C-9A06-072571CAE663}"/>
                </a:ext>
              </a:extLst>
            </p:cNvPr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2C97F3-B802-403B-BAE5-FD30E61D873E}"/>
                </a:ext>
              </a:extLst>
            </p:cNvPr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5C29844-D6B7-470B-9A7B-7C20FE416642}"/>
                </a:ext>
              </a:extLst>
            </p:cNvPr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1E699AA-6504-4A94-A351-A36763BF74F7}"/>
                </a:ext>
              </a:extLst>
            </p:cNvPr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386CA2D-374E-492A-9F3F-435FB8923DB4}"/>
              </a:ext>
            </a:extLst>
          </p:cNvPr>
          <p:cNvSpPr txBox="1"/>
          <p:nvPr/>
        </p:nvSpPr>
        <p:spPr>
          <a:xfrm>
            <a:off x="8313177" y="385952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entries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1855B53-A502-417D-859B-F966609E345E}"/>
              </a:ext>
            </a:extLst>
          </p:cNvPr>
          <p:cNvSpPr/>
          <p:nvPr/>
        </p:nvSpPr>
        <p:spPr>
          <a:xfrm rot="16200000">
            <a:off x="6309838" y="2174700"/>
            <a:ext cx="121398" cy="1618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3B39921-B077-4C55-BDCD-A32ED58F01B0}"/>
              </a:ext>
            </a:extLst>
          </p:cNvPr>
          <p:cNvSpPr/>
          <p:nvPr/>
        </p:nvSpPr>
        <p:spPr>
          <a:xfrm rot="16200000">
            <a:off x="6534554" y="3229006"/>
            <a:ext cx="242349" cy="240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0648F6A-322D-42D6-9A0B-A2273E8A1A1B}"/>
              </a:ext>
            </a:extLst>
          </p:cNvPr>
          <p:cNvSpPr/>
          <p:nvPr/>
        </p:nvSpPr>
        <p:spPr>
          <a:xfrm rot="16200000">
            <a:off x="7199012" y="4031753"/>
            <a:ext cx="302397" cy="3272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37F2DD-D730-4C06-BD05-E83B32B16C2F}"/>
              </a:ext>
            </a:extLst>
          </p:cNvPr>
          <p:cNvSpPr/>
          <p:nvPr/>
        </p:nvSpPr>
        <p:spPr>
          <a:xfrm>
            <a:off x="1254364" y="5172056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3DD39DB-0D70-4929-80A1-B75E6C27EBA8}"/>
              </a:ext>
            </a:extLst>
          </p:cNvPr>
          <p:cNvSpPr txBox="1"/>
          <p:nvPr/>
        </p:nvSpPr>
        <p:spPr>
          <a:xfrm>
            <a:off x="1219200" y="5815028"/>
            <a:ext cx="5355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Log: in non-volatile storage (Flash or on Disk)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2094700-1992-4B28-B04C-A163F77D347D}"/>
              </a:ext>
            </a:extLst>
          </p:cNvPr>
          <p:cNvSpPr txBox="1"/>
          <p:nvPr/>
        </p:nvSpPr>
        <p:spPr>
          <a:xfrm>
            <a:off x="6799559" y="452893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 Light"/>
                <a:ea typeface="Gill Sans" charset="0"/>
                <a:cs typeface="Gill Sans" charset="0"/>
              </a:rPr>
              <a:t>head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29EA594-1F93-43B3-8227-BD885C6BE929}"/>
              </a:ext>
            </a:extLst>
          </p:cNvPr>
          <p:cNvCxnSpPr>
            <a:stCxn id="109" idx="2"/>
          </p:cNvCxnSpPr>
          <p:nvPr/>
        </p:nvCxnSpPr>
        <p:spPr>
          <a:xfrm flipH="1">
            <a:off x="7113517" y="4898271"/>
            <a:ext cx="13215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ABFDCA36-C9BD-4A65-ABC1-593540A39E3D}"/>
              </a:ext>
            </a:extLst>
          </p:cNvPr>
          <p:cNvSpPr txBox="1"/>
          <p:nvPr/>
        </p:nvSpPr>
        <p:spPr>
          <a:xfrm>
            <a:off x="3295891" y="4505778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tail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42BDFA3-E3EB-4EBB-99E1-6C74A0416B5A}"/>
              </a:ext>
            </a:extLst>
          </p:cNvPr>
          <p:cNvCxnSpPr>
            <a:stCxn id="111" idx="2"/>
          </p:cNvCxnSpPr>
          <p:nvPr/>
        </p:nvCxnSpPr>
        <p:spPr>
          <a:xfrm>
            <a:off x="3533489" y="4875110"/>
            <a:ext cx="76360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0BFDF86-2705-40F9-B60C-4A746299250F}"/>
              </a:ext>
            </a:extLst>
          </p:cNvPr>
          <p:cNvSpPr/>
          <p:nvPr/>
        </p:nvSpPr>
        <p:spPr>
          <a:xfrm>
            <a:off x="3609848" y="5181767"/>
            <a:ext cx="1583250" cy="6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CDE84EA-3151-4D6F-AF14-B9FB89F0E1E0}"/>
              </a:ext>
            </a:extLst>
          </p:cNvPr>
          <p:cNvSpPr txBox="1"/>
          <p:nvPr/>
        </p:nvSpPr>
        <p:spPr>
          <a:xfrm>
            <a:off x="3932886" y="518176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pending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926CC66-74D6-4FED-A769-534975D10B69}"/>
              </a:ext>
            </a:extLst>
          </p:cNvPr>
          <p:cNvSpPr txBox="1"/>
          <p:nvPr/>
        </p:nvSpPr>
        <p:spPr>
          <a:xfrm>
            <a:off x="2524463" y="518525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done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10A2651-810F-40B8-B10F-42EEBCDC2A5D}"/>
              </a:ext>
            </a:extLst>
          </p:cNvPr>
          <p:cNvSpPr txBox="1"/>
          <p:nvPr/>
        </p:nvSpPr>
        <p:spPr>
          <a:xfrm rot="16200000">
            <a:off x="5073375" y="5300522"/>
            <a:ext cx="63350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start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E5291DF-99AB-4DDF-96F0-21D8AD943F39}"/>
              </a:ext>
            </a:extLst>
          </p:cNvPr>
          <p:cNvGrpSpPr/>
          <p:nvPr/>
        </p:nvGrpSpPr>
        <p:grpSpPr>
          <a:xfrm>
            <a:off x="5574795" y="2265294"/>
            <a:ext cx="816104" cy="3530236"/>
            <a:chOff x="5076782" y="2429813"/>
            <a:chExt cx="816104" cy="3530236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A15D4856-1664-4365-A284-CE5EA912CF8B}"/>
                </a:ext>
              </a:extLst>
            </p:cNvPr>
            <p:cNvGrpSpPr/>
            <p:nvPr/>
          </p:nvGrpSpPr>
          <p:grpSpPr>
            <a:xfrm>
              <a:off x="5135148" y="5628477"/>
              <a:ext cx="640069" cy="131108"/>
              <a:chOff x="5252815" y="1247958"/>
              <a:chExt cx="640069" cy="131108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DC6AA099-217F-49FE-A80D-D9DF5748F005}"/>
                  </a:ext>
                </a:extLst>
              </p:cNvPr>
              <p:cNvGrpSpPr/>
              <p:nvPr/>
            </p:nvGrpSpPr>
            <p:grpSpPr>
              <a:xfrm>
                <a:off x="5252815" y="1247958"/>
                <a:ext cx="640069" cy="121398"/>
                <a:chOff x="2607047" y="2031999"/>
                <a:chExt cx="1270137" cy="364957"/>
              </a:xfrm>
            </p:grpSpPr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3C9B80B8-22B6-4041-80A4-AA7D3746242F}"/>
                    </a:ext>
                  </a:extLst>
                </p:cNvPr>
                <p:cNvSpPr/>
                <p:nvPr/>
              </p:nvSpPr>
              <p:spPr>
                <a:xfrm rot="16200000">
                  <a:off x="2585160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FA689DAD-E539-40C5-B08A-6300C97E5E98}"/>
                    </a:ext>
                  </a:extLst>
                </p:cNvPr>
                <p:cNvSpPr/>
                <p:nvPr/>
              </p:nvSpPr>
              <p:spPr>
                <a:xfrm rot="16200000">
                  <a:off x="2906344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7F78DE5D-A765-463A-BB34-09051B1272DE}"/>
                    </a:ext>
                  </a:extLst>
                </p:cNvPr>
                <p:cNvSpPr/>
                <p:nvPr/>
              </p:nvSpPr>
              <p:spPr>
                <a:xfrm rot="16200000">
                  <a:off x="3212929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68D869F6-09BA-4293-9ADB-EED54DFD61A9}"/>
                    </a:ext>
                  </a:extLst>
                </p:cNvPr>
                <p:cNvSpPr/>
                <p:nvPr/>
              </p:nvSpPr>
              <p:spPr>
                <a:xfrm rot="16200000">
                  <a:off x="3534113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5B6CAA1-8C58-4F9C-8DD6-E916E7239991}"/>
                  </a:ext>
                </a:extLst>
              </p:cNvPr>
              <p:cNvSpPr/>
              <p:nvPr/>
            </p:nvSpPr>
            <p:spPr>
              <a:xfrm rot="16200000">
                <a:off x="5282734" y="1237439"/>
                <a:ext cx="121398" cy="16185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B7AA19F-6283-406E-8BF2-681EF47D0956}"/>
                </a:ext>
              </a:extLst>
            </p:cNvPr>
            <p:cNvSpPr/>
            <p:nvPr/>
          </p:nvSpPr>
          <p:spPr>
            <a:xfrm>
              <a:off x="5076782" y="5349778"/>
              <a:ext cx="698435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24" name="Freeform 97">
              <a:extLst>
                <a:ext uri="{FF2B5EF4-FFF2-40B4-BE49-F238E27FC236}">
                  <a16:creationId xmlns:a16="http://schemas.microsoft.com/office/drawing/2014/main" id="{8E7398A5-E7C0-41D6-9845-62EC377CE8E4}"/>
                </a:ext>
              </a:extLst>
            </p:cNvPr>
            <p:cNvSpPr/>
            <p:nvPr/>
          </p:nvSpPr>
          <p:spPr>
            <a:xfrm>
              <a:off x="5190856" y="2429813"/>
              <a:ext cx="702030" cy="3236095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1DEEC6A-D1DC-4296-A5B7-083AE9CC3AD9}"/>
              </a:ext>
            </a:extLst>
          </p:cNvPr>
          <p:cNvGrpSpPr/>
          <p:nvPr/>
        </p:nvGrpSpPr>
        <p:grpSpPr>
          <a:xfrm>
            <a:off x="6284035" y="3387561"/>
            <a:ext cx="818671" cy="2403608"/>
            <a:chOff x="5786022" y="3654034"/>
            <a:chExt cx="818671" cy="2301654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799509F9-8A0E-4510-A259-2100A13FC74D}"/>
                </a:ext>
              </a:extLst>
            </p:cNvPr>
            <p:cNvGrpSpPr/>
            <p:nvPr/>
          </p:nvGrpSpPr>
          <p:grpSpPr>
            <a:xfrm>
              <a:off x="5892885" y="5589588"/>
              <a:ext cx="711808" cy="242349"/>
              <a:chOff x="2607047" y="2031999"/>
              <a:chExt cx="948953" cy="364957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F8271E38-AB15-4E8F-AFF4-12BCB6C33A13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5276BA1-70C1-4996-9DAB-044D7A483B62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6830592-A408-4202-94D8-19E9C4FF0112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6A18F61-E018-49C5-AFAA-6094C6BCC0F8}"/>
                </a:ext>
              </a:extLst>
            </p:cNvPr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4" name="Freeform 104">
              <a:extLst>
                <a:ext uri="{FF2B5EF4-FFF2-40B4-BE49-F238E27FC236}">
                  <a16:creationId xmlns:a16="http://schemas.microsoft.com/office/drawing/2014/main" id="{58D67B9B-824B-4155-8BB4-6AC9B1D0EC78}"/>
                </a:ext>
              </a:extLst>
            </p:cNvPr>
            <p:cNvSpPr/>
            <p:nvPr/>
          </p:nvSpPr>
          <p:spPr>
            <a:xfrm>
              <a:off x="5970966" y="3654034"/>
              <a:ext cx="212349" cy="2018098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 dirty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C2FB111-E9D9-46D4-8169-4BF40B19E598}"/>
                </a:ext>
              </a:extLst>
            </p:cNvPr>
            <p:cNvSpPr/>
            <p:nvPr/>
          </p:nvSpPr>
          <p:spPr>
            <a:xfrm>
              <a:off x="5786022" y="5345417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AE57C18-8D04-46D4-B703-D098B3C89817}"/>
              </a:ext>
            </a:extLst>
          </p:cNvPr>
          <p:cNvGrpSpPr/>
          <p:nvPr/>
        </p:nvGrpSpPr>
        <p:grpSpPr>
          <a:xfrm>
            <a:off x="7230629" y="4903253"/>
            <a:ext cx="283215" cy="1175415"/>
            <a:chOff x="6749201" y="5060103"/>
            <a:chExt cx="283215" cy="1175415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33CB96D2-8DB0-4E9F-9683-E70A6D98AE30}"/>
                </a:ext>
              </a:extLst>
            </p:cNvPr>
            <p:cNvCxnSpPr/>
            <p:nvPr/>
          </p:nvCxnSpPr>
          <p:spPr>
            <a:xfrm flipH="1" flipV="1">
              <a:off x="6749201" y="5060103"/>
              <a:ext cx="283215" cy="1175415"/>
            </a:xfrm>
            <a:prstGeom prst="line">
              <a:avLst/>
            </a:prstGeom>
            <a:ln w="38100">
              <a:solidFill>
                <a:srgbClr val="FC230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6732CD6-23F2-4411-BCE8-ABFA3EE9D90C}"/>
                </a:ext>
              </a:extLst>
            </p:cNvPr>
            <p:cNvCxnSpPr/>
            <p:nvPr/>
          </p:nvCxnSpPr>
          <p:spPr>
            <a:xfrm flipV="1">
              <a:off x="6764076" y="5060103"/>
              <a:ext cx="268340" cy="11754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1897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1" grpId="0" animBg="1"/>
      <p:bldP spid="62" grpId="0" animBg="1"/>
      <p:bldP spid="6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E7A15-3469-4132-BA54-149F9F956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1437"/>
            <a:ext cx="6846934" cy="3048000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</a:rPr>
              <a:t>Scan log, find start</a:t>
            </a:r>
          </a:p>
          <a:p>
            <a:endParaRPr lang="en-US" dirty="0">
              <a:latin typeface="Gill Sans Light"/>
            </a:endParaRPr>
          </a:p>
          <a:p>
            <a:r>
              <a:rPr lang="en-US" dirty="0">
                <a:latin typeface="Gill Sans Light"/>
              </a:rPr>
              <a:t>Find matching commit</a:t>
            </a:r>
          </a:p>
          <a:p>
            <a:endParaRPr lang="en-US" dirty="0">
              <a:latin typeface="Gill Sans Light"/>
            </a:endParaRPr>
          </a:p>
          <a:p>
            <a:r>
              <a:rPr lang="en-US" dirty="0">
                <a:latin typeface="Gill Sans Light"/>
              </a:rPr>
              <a:t>Redo it as usual</a:t>
            </a:r>
          </a:p>
          <a:p>
            <a:pPr lvl="1"/>
            <a:r>
              <a:rPr lang="en-US" dirty="0">
                <a:latin typeface="Gill Sans Light"/>
              </a:rPr>
              <a:t>Or just let it happen later</a:t>
            </a:r>
          </a:p>
        </p:txBody>
      </p:sp>
      <p:sp>
        <p:nvSpPr>
          <p:cNvPr id="7" name="Can 9">
            <a:extLst>
              <a:ext uri="{FF2B5EF4-FFF2-40B4-BE49-F238E27FC236}">
                <a16:creationId xmlns:a16="http://schemas.microsoft.com/office/drawing/2014/main" id="{8C387936-60E3-4D10-89EA-640794CD7455}"/>
              </a:ext>
            </a:extLst>
          </p:cNvPr>
          <p:cNvSpPr/>
          <p:nvPr/>
        </p:nvSpPr>
        <p:spPr>
          <a:xfrm>
            <a:off x="6030312" y="1499100"/>
            <a:ext cx="2099734" cy="3048000"/>
          </a:xfrm>
          <a:prstGeom prst="can">
            <a:avLst/>
          </a:prstGeom>
          <a:solidFill>
            <a:schemeClr val="accent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2EAC3-2DEB-44D5-B3A4-D0309D34CF3E}"/>
              </a:ext>
            </a:extLst>
          </p:cNvPr>
          <p:cNvSpPr txBox="1"/>
          <p:nvPr/>
        </p:nvSpPr>
        <p:spPr>
          <a:xfrm>
            <a:off x="8201135" y="272044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Data blocks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C2BF7B-3329-4387-839C-34AB7DC0A120}"/>
              </a:ext>
            </a:extLst>
          </p:cNvPr>
          <p:cNvSpPr txBox="1"/>
          <p:nvPr/>
        </p:nvSpPr>
        <p:spPr>
          <a:xfrm>
            <a:off x="8271170" y="2000553"/>
            <a:ext cx="1293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Free space map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C406B0-6CDD-4035-A00B-BDD5B5DA982B}"/>
              </a:ext>
            </a:extLst>
          </p:cNvPr>
          <p:cNvGrpSpPr/>
          <p:nvPr/>
        </p:nvGrpSpPr>
        <p:grpSpPr>
          <a:xfrm rot="16200000">
            <a:off x="6875907" y="1905276"/>
            <a:ext cx="415498" cy="1802120"/>
            <a:chOff x="7569977" y="1270135"/>
            <a:chExt cx="415498" cy="18021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851CFE-34C0-49AC-83E7-E3A79AE6C633}"/>
                </a:ext>
              </a:extLst>
            </p:cNvPr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44A316-1501-4B33-962C-8DFC11DAE023}"/>
                </a:ext>
              </a:extLst>
            </p:cNvPr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C7EF1C-0646-42FA-BDCA-578539C2459B}"/>
                </a:ext>
              </a:extLst>
            </p:cNvPr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E70A95-395D-4A5D-B23E-9B59714B031D}"/>
                </a:ext>
              </a:extLst>
            </p:cNvPr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50467B-0C02-47C0-AED4-E68BDEFA57FF}"/>
                </a:ext>
              </a:extLst>
            </p:cNvPr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0D3554-D304-4C3D-9AA1-977A5AAB8D55}"/>
                </a:ext>
              </a:extLst>
            </p:cNvPr>
            <p:cNvSpPr txBox="1"/>
            <p:nvPr/>
          </p:nvSpPr>
          <p:spPr>
            <a:xfrm>
              <a:off x="7569977" y="24255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  <a:cs typeface="Gill Sans Light"/>
                </a:rPr>
                <a:t>…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A591AA-366C-46BE-A5DF-855A39CE4581}"/>
              </a:ext>
            </a:extLst>
          </p:cNvPr>
          <p:cNvGrpSpPr/>
          <p:nvPr/>
        </p:nvGrpSpPr>
        <p:grpSpPr>
          <a:xfrm>
            <a:off x="5639850" y="2185219"/>
            <a:ext cx="2561285" cy="121398"/>
            <a:chOff x="64770" y="2031999"/>
            <a:chExt cx="5082551" cy="36495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1064C16-A76E-4CA1-98BB-468C2305D70D}"/>
                </a:ext>
              </a:extLst>
            </p:cNvPr>
            <p:cNvGrpSpPr/>
            <p:nvPr/>
          </p:nvGrpSpPr>
          <p:grpSpPr>
            <a:xfrm>
              <a:off x="2607047" y="2031999"/>
              <a:ext cx="1270137" cy="364957"/>
              <a:chOff x="2607047" y="2031999"/>
              <a:chExt cx="1270137" cy="364957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2B2B8F8-9BD5-44CA-AE26-4535A0D2A593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561B0B3-F068-46D1-AB9D-C306DA183EFA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EFBE795-FF7E-45E9-A7E4-537F1F069AD7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2D7FD24-58B9-44F0-88F0-45BB675FB9D2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B8B347E-1A20-45C0-8962-31DD8EBBBCD9}"/>
                </a:ext>
              </a:extLst>
            </p:cNvPr>
            <p:cNvGrpSpPr/>
            <p:nvPr/>
          </p:nvGrpSpPr>
          <p:grpSpPr>
            <a:xfrm>
              <a:off x="3877184" y="2031999"/>
              <a:ext cx="1270137" cy="364957"/>
              <a:chOff x="2607047" y="2031999"/>
              <a:chExt cx="1270137" cy="364957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2617352-A108-4C29-A441-32C92A25C9CB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CAB54F2-0CDA-4C5C-8096-BB613FAC457C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28CE80F-B413-43D4-BD27-3A6D98CEDAA3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DFD4869-000B-4A57-83C9-5D5A7DC17F0A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C571C2F-A153-40D1-92D0-BB2981ABAEF1}"/>
                </a:ext>
              </a:extLst>
            </p:cNvPr>
            <p:cNvGrpSpPr/>
            <p:nvPr/>
          </p:nvGrpSpPr>
          <p:grpSpPr>
            <a:xfrm>
              <a:off x="64770" y="2031999"/>
              <a:ext cx="1270137" cy="364957"/>
              <a:chOff x="2607047" y="2031999"/>
              <a:chExt cx="1270137" cy="36495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EB8AD19-F1C9-4759-9B11-088DB12D3FC7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EA04909-528F-495F-9510-7D3354C1F1E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738A646-95A6-4D9C-9DD3-CF07758FE725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56E242-CAE6-424E-AF44-A24A1260715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A367F94-4DCD-4ED1-93B3-F3BED2144113}"/>
                </a:ext>
              </a:extLst>
            </p:cNvPr>
            <p:cNvGrpSpPr/>
            <p:nvPr/>
          </p:nvGrpSpPr>
          <p:grpSpPr>
            <a:xfrm>
              <a:off x="1334907" y="2031999"/>
              <a:ext cx="1270137" cy="364957"/>
              <a:chOff x="2607047" y="2031999"/>
              <a:chExt cx="1270137" cy="36495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448E54E-FB36-48DF-AEE2-5A5FDD698BFD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FAD62FA-F9C2-4631-BEF3-9C3BE87E01D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9608723-42E3-4409-AF51-6D55F470EAE6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111FE68-35BC-457C-9B82-EECCF2E6A08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46EBB3-C81E-437C-841D-A2CD5CE0C109}"/>
              </a:ext>
            </a:extLst>
          </p:cNvPr>
          <p:cNvSpPr/>
          <p:nvPr/>
        </p:nvSpPr>
        <p:spPr>
          <a:xfrm rot="16200000">
            <a:off x="7507636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3B1AC1-0B35-48C6-82E0-0683C22FF04E}"/>
              </a:ext>
            </a:extLst>
          </p:cNvPr>
          <p:cNvSpPr/>
          <p:nvPr/>
        </p:nvSpPr>
        <p:spPr>
          <a:xfrm rot="16200000">
            <a:off x="7748556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5A8FAC-80A4-43C0-A8FD-69C4897EC2AB}"/>
              </a:ext>
            </a:extLst>
          </p:cNvPr>
          <p:cNvSpPr/>
          <p:nvPr/>
        </p:nvSpPr>
        <p:spPr>
          <a:xfrm rot="16200000">
            <a:off x="7978525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C28D1A9-D3D3-4496-957C-5E6169842A4A}"/>
              </a:ext>
            </a:extLst>
          </p:cNvPr>
          <p:cNvGrpSpPr/>
          <p:nvPr/>
        </p:nvGrpSpPr>
        <p:grpSpPr>
          <a:xfrm>
            <a:off x="5601393" y="3218581"/>
            <a:ext cx="952728" cy="242349"/>
            <a:chOff x="2607047" y="2031999"/>
            <a:chExt cx="1270137" cy="36495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DEA9427-5A6D-4AEC-BB52-3C809C6B0982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3B79423-0383-43E9-900B-9995DCB0DE9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1D76AAC-1250-4123-8973-BA552B15424C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9179B0-FCED-4983-9B2C-B704F9BF3360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06539FF-8EFD-4DD8-AB8F-1EA301BFE4FF}"/>
              </a:ext>
            </a:extLst>
          </p:cNvPr>
          <p:cNvGrpSpPr/>
          <p:nvPr/>
        </p:nvGrpSpPr>
        <p:grpSpPr>
          <a:xfrm>
            <a:off x="6554121" y="3218581"/>
            <a:ext cx="952728" cy="242349"/>
            <a:chOff x="2607047" y="2031999"/>
            <a:chExt cx="1270137" cy="36495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8756FC7-B1F2-413B-AD65-07AF71BC94ED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FB3C23B-EEC4-4554-BC7A-3F4B0258113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6D3315F-C233-4BF3-8BA8-0BD0E2064DFE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1AE19C2-EDDC-4D5F-8048-BC4E111087C1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7473C36-0ED5-4CB1-A3F0-67AE22F4B9DB}"/>
              </a:ext>
            </a:extLst>
          </p:cNvPr>
          <p:cNvSpPr txBox="1"/>
          <p:nvPr/>
        </p:nvSpPr>
        <p:spPr>
          <a:xfrm>
            <a:off x="8305245" y="316150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Inode table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48E4DCD-CF52-41E4-911B-8AFE37ABCC87}"/>
              </a:ext>
            </a:extLst>
          </p:cNvPr>
          <p:cNvGrpSpPr/>
          <p:nvPr/>
        </p:nvGrpSpPr>
        <p:grpSpPr>
          <a:xfrm>
            <a:off x="6366224" y="3585142"/>
            <a:ext cx="1457827" cy="761444"/>
            <a:chOff x="1744000" y="2182577"/>
            <a:chExt cx="1430729" cy="91897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6D448C7-21DC-457D-A1FC-EE80B5D6069D}"/>
                </a:ext>
              </a:extLst>
            </p:cNvPr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5CB07E6-7B84-40C0-A51C-0B071E1F1445}"/>
                </a:ext>
              </a:extLst>
            </p:cNvPr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A13C24-BAD2-4696-8CE9-99308A4591FF}"/>
                </a:ext>
              </a:extLst>
            </p:cNvPr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559F166-2E9B-474C-9A06-072571CAE663}"/>
                </a:ext>
              </a:extLst>
            </p:cNvPr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2C97F3-B802-403B-BAE5-FD30E61D873E}"/>
                </a:ext>
              </a:extLst>
            </p:cNvPr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5C29844-D6B7-470B-9A7B-7C20FE416642}"/>
                </a:ext>
              </a:extLst>
            </p:cNvPr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1E699AA-6504-4A94-A351-A36763BF74F7}"/>
                </a:ext>
              </a:extLst>
            </p:cNvPr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386CA2D-374E-492A-9F3F-435FB8923DB4}"/>
              </a:ext>
            </a:extLst>
          </p:cNvPr>
          <p:cNvSpPr txBox="1"/>
          <p:nvPr/>
        </p:nvSpPr>
        <p:spPr>
          <a:xfrm>
            <a:off x="8313177" y="385952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entries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1855B53-A502-417D-859B-F966609E345E}"/>
              </a:ext>
            </a:extLst>
          </p:cNvPr>
          <p:cNvSpPr/>
          <p:nvPr/>
        </p:nvSpPr>
        <p:spPr>
          <a:xfrm rot="16200000">
            <a:off x="6309838" y="2174700"/>
            <a:ext cx="121398" cy="1618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3B39921-B077-4C55-BDCD-A32ED58F01B0}"/>
              </a:ext>
            </a:extLst>
          </p:cNvPr>
          <p:cNvSpPr/>
          <p:nvPr/>
        </p:nvSpPr>
        <p:spPr>
          <a:xfrm rot="16200000">
            <a:off x="6534554" y="3229006"/>
            <a:ext cx="242349" cy="240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0648F6A-322D-42D6-9A0B-A2273E8A1A1B}"/>
              </a:ext>
            </a:extLst>
          </p:cNvPr>
          <p:cNvSpPr/>
          <p:nvPr/>
        </p:nvSpPr>
        <p:spPr>
          <a:xfrm rot="16200000">
            <a:off x="7199012" y="4031753"/>
            <a:ext cx="302397" cy="3272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37F2DD-D730-4C06-BD05-E83B32B16C2F}"/>
              </a:ext>
            </a:extLst>
          </p:cNvPr>
          <p:cNvSpPr/>
          <p:nvPr/>
        </p:nvSpPr>
        <p:spPr>
          <a:xfrm>
            <a:off x="1254364" y="5172056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3DD39DB-0D70-4929-80A1-B75E6C27EBA8}"/>
              </a:ext>
            </a:extLst>
          </p:cNvPr>
          <p:cNvSpPr txBox="1"/>
          <p:nvPr/>
        </p:nvSpPr>
        <p:spPr>
          <a:xfrm>
            <a:off x="1219200" y="5815028"/>
            <a:ext cx="5355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Log: in non-volatile storage (Flash or on Disk)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2094700-1992-4B28-B04C-A163F77D347D}"/>
              </a:ext>
            </a:extLst>
          </p:cNvPr>
          <p:cNvSpPr txBox="1"/>
          <p:nvPr/>
        </p:nvSpPr>
        <p:spPr>
          <a:xfrm>
            <a:off x="4879141" y="450577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 Light"/>
                <a:ea typeface="Gill Sans" charset="0"/>
                <a:cs typeface="Gill Sans" charset="0"/>
              </a:rPr>
              <a:t>head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29EA594-1F93-43B3-8227-BD885C6BE929}"/>
              </a:ext>
            </a:extLst>
          </p:cNvPr>
          <p:cNvCxnSpPr>
            <a:stCxn id="109" idx="2"/>
          </p:cNvCxnSpPr>
          <p:nvPr/>
        </p:nvCxnSpPr>
        <p:spPr>
          <a:xfrm flipH="1">
            <a:off x="5193099" y="4875110"/>
            <a:ext cx="13215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ABFDCA36-C9BD-4A65-ABC1-593540A39E3D}"/>
              </a:ext>
            </a:extLst>
          </p:cNvPr>
          <p:cNvSpPr txBox="1"/>
          <p:nvPr/>
        </p:nvSpPr>
        <p:spPr>
          <a:xfrm>
            <a:off x="3295891" y="4505778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tail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42BDFA3-E3EB-4EBB-99E1-6C74A0416B5A}"/>
              </a:ext>
            </a:extLst>
          </p:cNvPr>
          <p:cNvCxnSpPr>
            <a:stCxn id="111" idx="2"/>
          </p:cNvCxnSpPr>
          <p:nvPr/>
        </p:nvCxnSpPr>
        <p:spPr>
          <a:xfrm>
            <a:off x="3533489" y="4875110"/>
            <a:ext cx="76360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0BFDF86-2705-40F9-B60C-4A746299250F}"/>
              </a:ext>
            </a:extLst>
          </p:cNvPr>
          <p:cNvSpPr/>
          <p:nvPr/>
        </p:nvSpPr>
        <p:spPr>
          <a:xfrm>
            <a:off x="3609848" y="5181767"/>
            <a:ext cx="1583250" cy="6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CDE84EA-3151-4D6F-AF14-B9FB89F0E1E0}"/>
              </a:ext>
            </a:extLst>
          </p:cNvPr>
          <p:cNvSpPr txBox="1"/>
          <p:nvPr/>
        </p:nvSpPr>
        <p:spPr>
          <a:xfrm>
            <a:off x="3932886" y="518176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pending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926CC66-74D6-4FED-A769-534975D10B69}"/>
              </a:ext>
            </a:extLst>
          </p:cNvPr>
          <p:cNvSpPr txBox="1"/>
          <p:nvPr/>
        </p:nvSpPr>
        <p:spPr>
          <a:xfrm>
            <a:off x="2524463" y="518525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done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3AD0D5F-9A89-4CCA-A560-56A5D8E1E046}"/>
              </a:ext>
            </a:extLst>
          </p:cNvPr>
          <p:cNvGrpSpPr/>
          <p:nvPr/>
        </p:nvGrpSpPr>
        <p:grpSpPr>
          <a:xfrm>
            <a:off x="5205463" y="4875109"/>
            <a:ext cx="393295" cy="926832"/>
            <a:chOff x="4707450" y="5039628"/>
            <a:chExt cx="393295" cy="926832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10A2651-810F-40B8-B10F-42EEBCDC2A5D}"/>
                </a:ext>
              </a:extLst>
            </p:cNvPr>
            <p:cNvSpPr txBox="1"/>
            <p:nvPr/>
          </p:nvSpPr>
          <p:spPr>
            <a:xfrm rot="16200000">
              <a:off x="4575362" y="5465041"/>
              <a:ext cx="633507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9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start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38945A8D-4BAC-4A46-A734-761EBE43DF23}"/>
                </a:ext>
              </a:extLst>
            </p:cNvPr>
            <p:cNvCxnSpPr/>
            <p:nvPr/>
          </p:nvCxnSpPr>
          <p:spPr>
            <a:xfrm flipH="1">
              <a:off x="5088380" y="5039628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CEF87FB-4993-4342-A261-9A329D96D7A1}"/>
              </a:ext>
            </a:extLst>
          </p:cNvPr>
          <p:cNvGrpSpPr/>
          <p:nvPr/>
        </p:nvGrpSpPr>
        <p:grpSpPr>
          <a:xfrm>
            <a:off x="5574795" y="2265294"/>
            <a:ext cx="816104" cy="3530236"/>
            <a:chOff x="5076782" y="2429813"/>
            <a:chExt cx="816104" cy="353023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EE5291DF-99AB-4DDF-96F0-21D8AD943F39}"/>
                </a:ext>
              </a:extLst>
            </p:cNvPr>
            <p:cNvGrpSpPr/>
            <p:nvPr/>
          </p:nvGrpSpPr>
          <p:grpSpPr>
            <a:xfrm>
              <a:off x="5076782" y="2429813"/>
              <a:ext cx="816104" cy="3530236"/>
              <a:chOff x="5076782" y="2429813"/>
              <a:chExt cx="816104" cy="3530236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A15D4856-1664-4365-A284-CE5EA912CF8B}"/>
                  </a:ext>
                </a:extLst>
              </p:cNvPr>
              <p:cNvGrpSpPr/>
              <p:nvPr/>
            </p:nvGrpSpPr>
            <p:grpSpPr>
              <a:xfrm>
                <a:off x="5135148" y="5628477"/>
                <a:ext cx="640069" cy="131108"/>
                <a:chOff x="5252815" y="1247958"/>
                <a:chExt cx="640069" cy="131108"/>
              </a:xfrm>
            </p:grpSpPr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DC6AA099-217F-49FE-A80D-D9DF5748F005}"/>
                    </a:ext>
                  </a:extLst>
                </p:cNvPr>
                <p:cNvGrpSpPr/>
                <p:nvPr/>
              </p:nvGrpSpPr>
              <p:grpSpPr>
                <a:xfrm>
                  <a:off x="5252815" y="1247958"/>
                  <a:ext cx="640069" cy="121398"/>
                  <a:chOff x="2607047" y="2031999"/>
                  <a:chExt cx="1270137" cy="364957"/>
                </a:xfrm>
              </p:grpSpPr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3C9B80B8-22B6-4041-80A4-AA7D3746242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585160" y="2053886"/>
                    <a:ext cx="364957" cy="32118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 Light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FA689DAD-E539-40C5-B08A-6300C97E5E9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906344" y="2053886"/>
                    <a:ext cx="364957" cy="32118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 Light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7F78DE5D-A765-463A-BB34-09051B1272D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212929" y="2053886"/>
                    <a:ext cx="364957" cy="321184"/>
                  </a:xfrm>
                  <a:prstGeom prst="rect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 Light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68D869F6-09BA-4293-9ADB-EED54DFD61A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534113" y="2053886"/>
                    <a:ext cx="364957" cy="321184"/>
                  </a:xfrm>
                  <a:prstGeom prst="rect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 Light"/>
                      <a:ea typeface="Gill Sans" charset="0"/>
                      <a:cs typeface="Gill Sans" charset="0"/>
                    </a:endParaRPr>
                  </a:p>
                </p:txBody>
              </p:sp>
            </p:grp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95B6CAA1-8C58-4F9C-8DD6-E916E7239991}"/>
                    </a:ext>
                  </a:extLst>
                </p:cNvPr>
                <p:cNvSpPr/>
                <p:nvPr/>
              </p:nvSpPr>
              <p:spPr>
                <a:xfrm rot="16200000">
                  <a:off x="5282734" y="1237439"/>
                  <a:ext cx="121398" cy="161856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DB7AA19F-6283-406E-8BF2-681EF47D0956}"/>
                  </a:ext>
                </a:extLst>
              </p:cNvPr>
              <p:cNvSpPr/>
              <p:nvPr/>
            </p:nvSpPr>
            <p:spPr>
              <a:xfrm>
                <a:off x="5076782" y="5349778"/>
                <a:ext cx="698435" cy="610271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4" name="Freeform 97">
                <a:extLst>
                  <a:ext uri="{FF2B5EF4-FFF2-40B4-BE49-F238E27FC236}">
                    <a16:creationId xmlns:a16="http://schemas.microsoft.com/office/drawing/2014/main" id="{8E7398A5-E7C0-41D6-9845-62EC377CE8E4}"/>
                  </a:ext>
                </a:extLst>
              </p:cNvPr>
              <p:cNvSpPr/>
              <p:nvPr/>
            </p:nvSpPr>
            <p:spPr>
              <a:xfrm>
                <a:off x="5190856" y="2429813"/>
                <a:ext cx="702030" cy="3236095"/>
              </a:xfrm>
              <a:custGeom>
                <a:avLst/>
                <a:gdLst>
                  <a:gd name="connsiteX0" fmla="*/ 14270 w 314088"/>
                  <a:gd name="connsiteY0" fmla="*/ 485144 h 485144"/>
                  <a:gd name="connsiteX1" fmla="*/ 28541 w 314088"/>
                  <a:gd name="connsiteY1" fmla="*/ 242572 h 485144"/>
                  <a:gd name="connsiteX2" fmla="*/ 271144 w 314088"/>
                  <a:gd name="connsiteY2" fmla="*/ 214034 h 485144"/>
                  <a:gd name="connsiteX3" fmla="*/ 313956 w 314088"/>
                  <a:gd name="connsiteY3" fmla="*/ 0 h 485144"/>
                  <a:gd name="connsiteX4" fmla="*/ 313956 w 314088"/>
                  <a:gd name="connsiteY4" fmla="*/ 0 h 48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4088" h="485144">
                    <a:moveTo>
                      <a:pt x="14270" y="485144"/>
                    </a:moveTo>
                    <a:cubicBezTo>
                      <a:pt x="-1" y="386450"/>
                      <a:pt x="-14271" y="287757"/>
                      <a:pt x="28541" y="242572"/>
                    </a:cubicBezTo>
                    <a:cubicBezTo>
                      <a:pt x="71353" y="197387"/>
                      <a:pt x="223575" y="254463"/>
                      <a:pt x="271144" y="214034"/>
                    </a:cubicBezTo>
                    <a:cubicBezTo>
                      <a:pt x="318713" y="173605"/>
                      <a:pt x="313956" y="0"/>
                      <a:pt x="313956" y="0"/>
                    </a:cubicBezTo>
                    <a:lnTo>
                      <a:pt x="313956" y="0"/>
                    </a:lnTo>
                  </a:path>
                </a:pathLst>
              </a:custGeom>
              <a:ln>
                <a:solidFill>
                  <a:srgbClr val="000090"/>
                </a:solidFill>
                <a:headEnd type="oval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</p:grp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C1A2F0B-7CDB-4F60-AF11-E8956EC214DB}"/>
                </a:ext>
              </a:extLst>
            </p:cNvPr>
            <p:cNvCxnSpPr/>
            <p:nvPr/>
          </p:nvCxnSpPr>
          <p:spPr>
            <a:xfrm flipH="1">
              <a:off x="5765683" y="5060102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1DEEC6A-D1DC-4296-A5B7-083AE9CC3AD9}"/>
              </a:ext>
            </a:extLst>
          </p:cNvPr>
          <p:cNvGrpSpPr/>
          <p:nvPr/>
        </p:nvGrpSpPr>
        <p:grpSpPr>
          <a:xfrm>
            <a:off x="6284035" y="3387561"/>
            <a:ext cx="818671" cy="2403608"/>
            <a:chOff x="5786022" y="3654034"/>
            <a:chExt cx="818671" cy="2301654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799509F9-8A0E-4510-A259-2100A13FC74D}"/>
                </a:ext>
              </a:extLst>
            </p:cNvPr>
            <p:cNvGrpSpPr/>
            <p:nvPr/>
          </p:nvGrpSpPr>
          <p:grpSpPr>
            <a:xfrm>
              <a:off x="5892885" y="5589588"/>
              <a:ext cx="711808" cy="242349"/>
              <a:chOff x="2607047" y="2031999"/>
              <a:chExt cx="948953" cy="364957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F8271E38-AB15-4E8F-AFF4-12BCB6C33A13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5276BA1-70C1-4996-9DAB-044D7A483B62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6830592-A408-4202-94D8-19E9C4FF0112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6A18F61-E018-49C5-AFAA-6094C6BCC0F8}"/>
                </a:ext>
              </a:extLst>
            </p:cNvPr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4" name="Freeform 104">
              <a:extLst>
                <a:ext uri="{FF2B5EF4-FFF2-40B4-BE49-F238E27FC236}">
                  <a16:creationId xmlns:a16="http://schemas.microsoft.com/office/drawing/2014/main" id="{58D67B9B-824B-4155-8BB4-6AC9B1D0EC78}"/>
                </a:ext>
              </a:extLst>
            </p:cNvPr>
            <p:cNvSpPr/>
            <p:nvPr/>
          </p:nvSpPr>
          <p:spPr>
            <a:xfrm>
              <a:off x="5970966" y="3654034"/>
              <a:ext cx="212349" cy="2018098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 dirty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C2FB111-E9D9-46D4-8169-4BF40B19E598}"/>
                </a:ext>
              </a:extLst>
            </p:cNvPr>
            <p:cNvSpPr/>
            <p:nvPr/>
          </p:nvSpPr>
          <p:spPr>
            <a:xfrm>
              <a:off x="5786022" y="5345417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958E9298-8D3C-41F1-A1D4-4B6A829F06D8}"/>
                </a:ext>
              </a:extLst>
            </p:cNvPr>
            <p:cNvCxnSpPr/>
            <p:nvPr/>
          </p:nvCxnSpPr>
          <p:spPr>
            <a:xfrm flipH="1">
              <a:off x="6592328" y="5052831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FBB5CA9-467E-4209-9F1B-729C6F9C31D2}"/>
              </a:ext>
            </a:extLst>
          </p:cNvPr>
          <p:cNvGrpSpPr/>
          <p:nvPr/>
        </p:nvGrpSpPr>
        <p:grpSpPr>
          <a:xfrm>
            <a:off x="7107906" y="4350194"/>
            <a:ext cx="820478" cy="1435913"/>
            <a:chOff x="6609893" y="4514713"/>
            <a:chExt cx="820478" cy="1435913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AC14C385-80C3-4EE3-A95A-D43FD199D193}"/>
                </a:ext>
              </a:extLst>
            </p:cNvPr>
            <p:cNvSpPr/>
            <p:nvPr/>
          </p:nvSpPr>
          <p:spPr>
            <a:xfrm rot="16200000">
              <a:off x="6686856" y="549736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0C61EA3-0F67-426E-A24B-C41F5585D460}"/>
                </a:ext>
              </a:extLst>
            </p:cNvPr>
            <p:cNvSpPr/>
            <p:nvPr/>
          </p:nvSpPr>
          <p:spPr>
            <a:xfrm rot="16200000">
              <a:off x="7014123" y="5500978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36487C49-E28F-4C47-8735-FC9E6A1CB72A}"/>
                </a:ext>
              </a:extLst>
            </p:cNvPr>
            <p:cNvSpPr/>
            <p:nvPr/>
          </p:nvSpPr>
          <p:spPr>
            <a:xfrm>
              <a:off x="6609893" y="5340355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44" name="Freeform 109">
              <a:extLst>
                <a:ext uri="{FF2B5EF4-FFF2-40B4-BE49-F238E27FC236}">
                  <a16:creationId xmlns:a16="http://schemas.microsoft.com/office/drawing/2014/main" id="{C1B1997B-BF65-41A9-B24B-3B88C3206ACE}"/>
                </a:ext>
              </a:extLst>
            </p:cNvPr>
            <p:cNvSpPr/>
            <p:nvPr/>
          </p:nvSpPr>
          <p:spPr>
            <a:xfrm flipH="1">
              <a:off x="6741788" y="4514713"/>
              <a:ext cx="469611" cy="1074875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AB783516-E117-427F-9898-A03D5E022DB3}"/>
                </a:ext>
              </a:extLst>
            </p:cNvPr>
            <p:cNvCxnSpPr/>
            <p:nvPr/>
          </p:nvCxnSpPr>
          <p:spPr>
            <a:xfrm flipH="1">
              <a:off x="7418006" y="5056748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48A8301-20C4-436A-BB85-D0E3AF81D1EA}"/>
              </a:ext>
            </a:extLst>
          </p:cNvPr>
          <p:cNvGrpSpPr/>
          <p:nvPr/>
        </p:nvGrpSpPr>
        <p:grpSpPr>
          <a:xfrm>
            <a:off x="7946927" y="4916850"/>
            <a:ext cx="386686" cy="1042980"/>
            <a:chOff x="7448914" y="5081369"/>
            <a:chExt cx="386686" cy="1042980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47E697A-B051-4B15-8681-D821F313880D}"/>
                </a:ext>
              </a:extLst>
            </p:cNvPr>
            <p:cNvSpPr txBox="1"/>
            <p:nvPr/>
          </p:nvSpPr>
          <p:spPr>
            <a:xfrm rot="16200000">
              <a:off x="7169350" y="5475454"/>
              <a:ext cx="928459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9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commit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73019753-7D55-430C-B591-B51C5FA5112C}"/>
                </a:ext>
              </a:extLst>
            </p:cNvPr>
            <p:cNvCxnSpPr/>
            <p:nvPr/>
          </p:nvCxnSpPr>
          <p:spPr>
            <a:xfrm flipH="1">
              <a:off x="7823235" y="5081369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itle 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Crash Recovery: Keep Complete Transactions</a:t>
            </a:r>
          </a:p>
        </p:txBody>
      </p:sp>
    </p:spTree>
    <p:extLst>
      <p:ext uri="{BB962C8B-B14F-4D97-AF65-F5344CB8AC3E}">
        <p14:creationId xmlns:p14="http://schemas.microsoft.com/office/powerpoint/2010/main" val="11370104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11887200" cy="533400"/>
          </a:xfrm>
        </p:spPr>
        <p:txBody>
          <a:bodyPr/>
          <a:lstStyle/>
          <a:p>
            <a:r>
              <a:rPr lang="en-US" altLang="ko-KR" dirty="0"/>
              <a:t>Recall: Fast File System (BSD 4.2, 1984)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10972800" cy="586740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Same inode structure as in BSD 4.1</a:t>
            </a:r>
          </a:p>
          <a:p>
            <a:pPr lvl="1"/>
            <a:r>
              <a:rPr lang="en-US" altLang="ko-KR" dirty="0"/>
              <a:t>same file header and triply indirect blocks like we just studied</a:t>
            </a:r>
          </a:p>
          <a:p>
            <a:pPr lvl="1"/>
            <a:r>
              <a:rPr lang="en-US" altLang="ko-KR" dirty="0"/>
              <a:t>Some changes to block sizes from 1024 </a:t>
            </a:r>
            <a:r>
              <a:rPr lang="en-US" altLang="ko-KR" dirty="0">
                <a:sym typeface="Symbol" panose="05050102010706020507" pitchFamily="18" charset="2"/>
              </a:rPr>
              <a:t></a:t>
            </a:r>
            <a:r>
              <a:rPr lang="en-US" altLang="ko-KR" dirty="0"/>
              <a:t> 4096 bytes for performance</a:t>
            </a:r>
          </a:p>
          <a:p>
            <a:r>
              <a:rPr lang="en-US" altLang="ko-KR" dirty="0"/>
              <a:t>Paper on FFS: “A Fast File System for UNIX”</a:t>
            </a:r>
          </a:p>
          <a:p>
            <a:pPr lvl="1"/>
            <a:r>
              <a:rPr lang="en-US" altLang="ko-KR" dirty="0"/>
              <a:t>Marshall </a:t>
            </a:r>
            <a:r>
              <a:rPr lang="en-US" altLang="ko-KR" dirty="0" err="1"/>
              <a:t>McKusick</a:t>
            </a:r>
            <a:r>
              <a:rPr lang="en-US" altLang="ko-KR" dirty="0"/>
              <a:t>, William Joy, Samuel </a:t>
            </a:r>
            <a:r>
              <a:rPr lang="en-US" altLang="ko-KR" dirty="0" err="1"/>
              <a:t>Leffler</a:t>
            </a:r>
            <a:r>
              <a:rPr lang="en-US" altLang="ko-KR" dirty="0"/>
              <a:t> and Robert </a:t>
            </a:r>
            <a:r>
              <a:rPr lang="en-US" altLang="ko-KR" dirty="0" err="1"/>
              <a:t>Fabry</a:t>
            </a:r>
            <a:endParaRPr lang="en-US" altLang="ko-KR" dirty="0"/>
          </a:p>
          <a:p>
            <a:pPr lvl="1"/>
            <a:r>
              <a:rPr lang="en-US" altLang="ko-KR" dirty="0"/>
              <a:t>Off the “resources” page of course website – Take a look!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Optimization for Performance and Reliability:</a:t>
            </a:r>
          </a:p>
          <a:p>
            <a:pPr lvl="1"/>
            <a:r>
              <a:rPr lang="en-US" altLang="ko-KR" dirty="0"/>
              <a:t>Distribute </a:t>
            </a:r>
            <a:r>
              <a:rPr lang="en-US" altLang="ko-KR" dirty="0" err="1"/>
              <a:t>inodes</a:t>
            </a:r>
            <a:r>
              <a:rPr lang="en-US" altLang="ko-KR" dirty="0"/>
              <a:t> among different tracks to be closer to data</a:t>
            </a:r>
          </a:p>
          <a:p>
            <a:pPr lvl="1"/>
            <a:r>
              <a:rPr lang="en-US" altLang="ko-KR" dirty="0"/>
              <a:t>Uses bitmap allocation in place of </a:t>
            </a:r>
            <a:r>
              <a:rPr lang="en-US" altLang="ko-KR" dirty="0" err="1"/>
              <a:t>freelist</a:t>
            </a:r>
            <a:endParaRPr lang="en-US" altLang="ko-KR" dirty="0"/>
          </a:p>
          <a:p>
            <a:pPr lvl="1"/>
            <a:r>
              <a:rPr lang="en-US" altLang="ko-KR" dirty="0"/>
              <a:t>Attempt to allocate files contiguously</a:t>
            </a:r>
          </a:p>
          <a:p>
            <a:pPr lvl="1"/>
            <a:r>
              <a:rPr lang="en-US" altLang="ko-KR" dirty="0"/>
              <a:t>10% reserved disk space</a:t>
            </a:r>
          </a:p>
          <a:p>
            <a:pPr lvl="1"/>
            <a:r>
              <a:rPr lang="en-US" altLang="ko-KR" dirty="0"/>
              <a:t>Skip-sector positioning (mentioned later)</a:t>
            </a:r>
          </a:p>
          <a:p>
            <a:pPr marL="0" indent="0">
              <a:buNone/>
            </a:pP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2222487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786D-7095-47F4-BB1F-22DD73B5C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AC825-386D-4541-AD94-57B79250E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 go through all this trouble?</a:t>
            </a:r>
          </a:p>
          <a:p>
            <a:r>
              <a:rPr lang="en-US" dirty="0"/>
              <a:t>Updates atomic, even if we crash:</a:t>
            </a:r>
          </a:p>
          <a:p>
            <a:pPr lvl="1"/>
            <a:r>
              <a:rPr lang="en-US" dirty="0"/>
              <a:t>Update either gets fully applied or discarded</a:t>
            </a:r>
          </a:p>
          <a:p>
            <a:pPr lvl="1"/>
            <a:r>
              <a:rPr lang="en-US" dirty="0"/>
              <a:t>All physical operations </a:t>
            </a:r>
            <a:r>
              <a:rPr lang="en-US" i="1" dirty="0"/>
              <a:t>treated as a logical unit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Isn’t this expensive?</a:t>
            </a:r>
          </a:p>
          <a:p>
            <a:r>
              <a:rPr lang="en-US" dirty="0"/>
              <a:t>Yes! We're now writing all data twice (once to log, once to actual data blocks in target file)</a:t>
            </a:r>
          </a:p>
          <a:p>
            <a:r>
              <a:rPr lang="en-US" dirty="0"/>
              <a:t>Modern filesystems journal metadata updates only</a:t>
            </a:r>
          </a:p>
          <a:p>
            <a:pPr lvl="1"/>
            <a:r>
              <a:rPr lang="en-US" dirty="0"/>
              <a:t>Record modifications to file system data structures</a:t>
            </a:r>
          </a:p>
          <a:p>
            <a:pPr lvl="1"/>
            <a:r>
              <a:rPr lang="en-US" dirty="0"/>
              <a:t>But apply updates to a file’s contents directly</a:t>
            </a:r>
          </a:p>
        </p:txBody>
      </p:sp>
    </p:spTree>
    <p:extLst>
      <p:ext uri="{BB962C8B-B14F-4D97-AF65-F5344CB8AC3E}">
        <p14:creationId xmlns:p14="http://schemas.microsoft.com/office/powerpoint/2010/main" val="40167356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77B51B-FBC2-D14C-BF58-CB967D3AC381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6242187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4061-9F36-4F45-A732-7FF44C9C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Log Structured Filesystems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2F6EC-E95C-4D30-9CCE-95B8EF2F4F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74648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17558B3-B90B-0C45-AC18-649D27274980}"/>
              </a:ext>
            </a:extLst>
          </p:cNvPr>
          <p:cNvSpPr/>
          <p:nvPr/>
        </p:nvSpPr>
        <p:spPr bwMode="auto">
          <a:xfrm>
            <a:off x="5352737" y="598321"/>
            <a:ext cx="5696263" cy="23987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6375400" cy="533400"/>
          </a:xfrm>
        </p:spPr>
        <p:txBody>
          <a:bodyPr/>
          <a:lstStyle/>
          <a:p>
            <a:r>
              <a:rPr lang="en-US" dirty="0"/>
              <a:t>The Log Structured File System (LFS)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5638800" cy="5867400"/>
          </a:xfrm>
        </p:spPr>
        <p:txBody>
          <a:bodyPr>
            <a:normAutofit/>
          </a:bodyPr>
          <a:lstStyle/>
          <a:p>
            <a:r>
              <a:rPr lang="en-US" dirty="0"/>
              <a:t>Log Structured File System:</a:t>
            </a:r>
          </a:p>
          <a:p>
            <a:pPr lvl="1"/>
            <a:r>
              <a:rPr lang="en-US" dirty="0"/>
              <a:t>The LOG IS the storage</a:t>
            </a:r>
          </a:p>
          <a:p>
            <a:r>
              <a:rPr lang="en-US" dirty="0"/>
              <a:t>Log: One continuous sequence of blocks that wrap around whole disk</a:t>
            </a:r>
          </a:p>
          <a:p>
            <a:pPr lvl="1"/>
            <a:r>
              <a:rPr lang="en-US" dirty="0" err="1"/>
              <a:t>Inodes</a:t>
            </a:r>
            <a:r>
              <a:rPr lang="en-US" dirty="0"/>
              <a:t> put into log when changed and point to new data in the log</a:t>
            </a:r>
          </a:p>
          <a:p>
            <a:r>
              <a:rPr lang="en-US" dirty="0"/>
              <a:t>Simple example:</a:t>
            </a:r>
          </a:p>
          <a:p>
            <a:pPr lvl="1"/>
            <a:r>
              <a:rPr lang="en-US" dirty="0"/>
              <a:t>Create two new files:</a:t>
            </a:r>
          </a:p>
          <a:p>
            <a:pPr lvl="2"/>
            <a:r>
              <a:rPr lang="en-US" dirty="0"/>
              <a:t>dir1/file1 and dir2/file2</a:t>
            </a:r>
          </a:p>
          <a:p>
            <a:pPr lvl="2"/>
            <a:r>
              <a:rPr lang="en-US" dirty="0"/>
              <a:t>Must write new data blocks for files and for new information in directories</a:t>
            </a:r>
          </a:p>
          <a:p>
            <a:pPr lvl="1"/>
            <a:r>
              <a:rPr lang="en-US" dirty="0"/>
              <a:t>LFS writes everything sequentially</a:t>
            </a:r>
          </a:p>
          <a:p>
            <a:pPr lvl="1"/>
            <a:r>
              <a:rPr lang="en-US" dirty="0"/>
              <a:t>Unix FFS requires 10 non-sequential writes (</a:t>
            </a:r>
            <a:r>
              <a:rPr lang="en-US" dirty="0" err="1"/>
              <a:t>inodes</a:t>
            </a:r>
            <a:r>
              <a:rPr lang="en-US" dirty="0"/>
              <a:t> written twice for ease of recovery)</a:t>
            </a:r>
          </a:p>
          <a:p>
            <a:r>
              <a:rPr lang="en-US" dirty="0"/>
              <a:t>Paper on resources page!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779077" y="217321"/>
            <a:ext cx="6375400" cy="2968440"/>
            <a:chOff x="5410200" y="577789"/>
            <a:chExt cx="6375400" cy="296844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410200" y="577789"/>
              <a:ext cx="6375400" cy="296844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 bwMode="auto">
            <a:xfrm>
              <a:off x="9906000" y="1981200"/>
              <a:ext cx="1752600" cy="52879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Sprite LFS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74014" y="2916128"/>
            <a:ext cx="6394186" cy="3027472"/>
            <a:chOff x="5334000" y="3622002"/>
            <a:chExt cx="6507910" cy="302747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8565"/>
            <a:stretch/>
          </p:blipFill>
          <p:spPr>
            <a:xfrm>
              <a:off x="5334000" y="3622002"/>
              <a:ext cx="6507910" cy="302747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 bwMode="auto">
            <a:xfrm>
              <a:off x="9829800" y="5135738"/>
              <a:ext cx="1752600" cy="52879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Uni</a:t>
              </a:r>
              <a:r>
                <a:rPr lang="en-US" dirty="0">
                  <a:latin typeface="Gill Sans Light"/>
                </a:rPr>
                <a:t>x FFS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F7CC42-0DA9-1740-979A-DEF2E7FE5DFE}"/>
              </a:ext>
            </a:extLst>
          </p:cNvPr>
          <p:cNvCxnSpPr/>
          <p:nvPr/>
        </p:nvCxnSpPr>
        <p:spPr bwMode="auto">
          <a:xfrm>
            <a:off x="5435551" y="3124200"/>
            <a:ext cx="6763063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66394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747E4-3039-BD48-8EEF-8BA2A954D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Going Further – Log Structured File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62264-66C2-7F4F-A531-4AD674D1A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14400"/>
            <a:ext cx="105664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log IS what is recorded on disk</a:t>
            </a:r>
          </a:p>
          <a:p>
            <a:pPr lvl="1"/>
            <a:r>
              <a:rPr lang="en-US" dirty="0"/>
              <a:t>File system operations logically replay log to get result</a:t>
            </a:r>
          </a:p>
          <a:p>
            <a:pPr lvl="1"/>
            <a:r>
              <a:rPr lang="en-US" dirty="0"/>
              <a:t>Create data structures to make this fast</a:t>
            </a:r>
          </a:p>
          <a:p>
            <a:pPr lvl="1"/>
            <a:r>
              <a:rPr lang="en-US" dirty="0"/>
              <a:t>On recovery, replay the log</a:t>
            </a:r>
          </a:p>
          <a:p>
            <a:r>
              <a:rPr lang="en-US" dirty="0"/>
              <a:t>Index (</a:t>
            </a:r>
            <a:r>
              <a:rPr lang="en-US" dirty="0" err="1"/>
              <a:t>inodes</a:t>
            </a:r>
            <a:r>
              <a:rPr lang="en-US" dirty="0"/>
              <a:t>) and directories are written into the log too</a:t>
            </a:r>
          </a:p>
          <a:p>
            <a:r>
              <a:rPr lang="en-US" dirty="0">
                <a:solidFill>
                  <a:srgbClr val="FF0000"/>
                </a:solidFill>
              </a:rPr>
              <a:t>Large, important portion of the log is cached in memory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Relies on Buffer Cache to make reading fast</a:t>
            </a:r>
          </a:p>
          <a:p>
            <a:r>
              <a:rPr lang="en-US" dirty="0"/>
              <a:t>Do everything in bulk: log is collection of large segments</a:t>
            </a:r>
          </a:p>
          <a:p>
            <a:r>
              <a:rPr lang="en-US" dirty="0"/>
              <a:t>Each segment contains a summary of all the operations within the segment</a:t>
            </a:r>
          </a:p>
          <a:p>
            <a:pPr lvl="1"/>
            <a:r>
              <a:rPr lang="en-US" dirty="0"/>
              <a:t>Fast to determine if segment is relevant or not</a:t>
            </a:r>
          </a:p>
          <a:p>
            <a:r>
              <a:rPr lang="en-US" dirty="0"/>
              <a:t>Free space is approached as continual cleaning process of segments</a:t>
            </a:r>
          </a:p>
          <a:p>
            <a:pPr lvl="1"/>
            <a:r>
              <a:rPr lang="en-US" dirty="0"/>
              <a:t>Detect what is live or not within a segment</a:t>
            </a:r>
          </a:p>
          <a:p>
            <a:pPr lvl="1"/>
            <a:r>
              <a:rPr lang="en-US" dirty="0"/>
              <a:t>Copy live portion to new segment being formed (replay)</a:t>
            </a:r>
          </a:p>
          <a:p>
            <a:pPr lvl="1"/>
            <a:r>
              <a:rPr lang="en-US" dirty="0"/>
              <a:t>Garbage collection entire segment</a:t>
            </a:r>
          </a:p>
          <a:p>
            <a:pPr lvl="1"/>
            <a:r>
              <a:rPr lang="en-US" dirty="0"/>
              <a:t>No bit map</a:t>
            </a:r>
          </a:p>
        </p:txBody>
      </p:sp>
    </p:spTree>
    <p:extLst>
      <p:ext uri="{BB962C8B-B14F-4D97-AF65-F5344CB8AC3E}">
        <p14:creationId xmlns:p14="http://schemas.microsoft.com/office/powerpoint/2010/main" val="3453072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upload.wikimedia.org/wikipedia/commons/c/c8/NAND_Flash_Pages_and_Block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709246"/>
            <a:ext cx="420052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91662"/>
            <a:ext cx="10134600" cy="580761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Cannot overwrite pages!	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Must move contents to an erased page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Small changes 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 lots of rewriting of data/wear out!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Program/Erase (PE) Wear</a:t>
            </a:r>
          </a:p>
          <a:p>
            <a:pPr lvl="1"/>
            <a:r>
              <a:rPr lang="en-US" dirty="0"/>
              <a:t>Permanent damage to gate oxide at each flash cell</a:t>
            </a:r>
          </a:p>
          <a:p>
            <a:pPr lvl="1"/>
            <a:r>
              <a:rPr lang="en-US" dirty="0"/>
              <a:t>Caused by high program/erase voltages</a:t>
            </a:r>
          </a:p>
          <a:p>
            <a:pPr lvl="1"/>
            <a:r>
              <a:rPr lang="en-US" dirty="0"/>
              <a:t>Issues: trapped charges, premature leakage of charge</a:t>
            </a:r>
          </a:p>
          <a:p>
            <a:pPr lvl="1"/>
            <a:r>
              <a:rPr lang="en-US" i="1" dirty="0"/>
              <a:t>Need to balance how frequently cells written: “Wear Leveling”</a:t>
            </a:r>
          </a:p>
          <a:p>
            <a:r>
              <a:rPr lang="en-US" dirty="0"/>
              <a:t>Flash Translation Layer (FTL)</a:t>
            </a:r>
          </a:p>
          <a:p>
            <a:pPr lvl="1"/>
            <a:r>
              <a:rPr lang="en-US" dirty="0"/>
              <a:t>Translates between Logical Block Addresses (at OS level) and </a:t>
            </a:r>
            <a:br>
              <a:rPr lang="en-US" dirty="0"/>
            </a:br>
            <a:r>
              <a:rPr lang="en-US" dirty="0"/>
              <a:t>Physical Flash Page Addresses</a:t>
            </a:r>
          </a:p>
          <a:p>
            <a:pPr lvl="1"/>
            <a:r>
              <a:rPr lang="en-US" dirty="0"/>
              <a:t>Manages the wear and erasure state of blocks and pages</a:t>
            </a:r>
          </a:p>
          <a:p>
            <a:pPr lvl="1"/>
            <a:r>
              <a:rPr lang="en-US" dirty="0"/>
              <a:t>Tracks which blocks are  garbage but not erased</a:t>
            </a:r>
          </a:p>
          <a:p>
            <a:r>
              <a:rPr lang="en-US" dirty="0"/>
              <a:t>Management Process (Firmware)</a:t>
            </a:r>
          </a:p>
          <a:p>
            <a:pPr lvl="1"/>
            <a:r>
              <a:rPr lang="en-US" dirty="0"/>
              <a:t>Keep </a:t>
            </a:r>
            <a:r>
              <a:rPr lang="en-US" dirty="0" err="1"/>
              <a:t>freelist</a:t>
            </a:r>
            <a:r>
              <a:rPr lang="en-US" dirty="0"/>
              <a:t> full, Manage mapping, </a:t>
            </a:r>
          </a:p>
          <a:p>
            <a:pPr lvl="1"/>
            <a:r>
              <a:rPr lang="en-US" dirty="0"/>
              <a:t>Track wear state of pages</a:t>
            </a:r>
          </a:p>
          <a:p>
            <a:pPr lvl="1"/>
            <a:r>
              <a:rPr lang="en-US" dirty="0"/>
              <a:t>Copy good pages out of mostly empty blocks before erasure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Flash </a:t>
            </a:r>
            <a:r>
              <a:rPr lang="en-US" dirty="0" err="1"/>
              <a:t>Filesystems</a:t>
            </a:r>
            <a:r>
              <a:rPr lang="en-US" dirty="0"/>
              <a:t>?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315200" y="3322679"/>
            <a:ext cx="2331599" cy="2087521"/>
            <a:chOff x="8458200" y="3322679"/>
            <a:chExt cx="3390900" cy="3035931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8200" y="3322679"/>
              <a:ext cx="3390900" cy="2743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8676322" y="5989278"/>
              <a:ext cx="2954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Single FLASH storage bit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90202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1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Use of LFS: F2FS: A Flash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11277600" cy="5715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File system used on many mobile devices</a:t>
            </a:r>
          </a:p>
          <a:p>
            <a:pPr lvl="1"/>
            <a:r>
              <a:rPr lang="en-US" dirty="0"/>
              <a:t>Including the Pixel 3 from Google</a:t>
            </a:r>
          </a:p>
          <a:p>
            <a:pPr lvl="1"/>
            <a:r>
              <a:rPr lang="en-US" dirty="0"/>
              <a:t>Latest version supports block-encryption for security</a:t>
            </a:r>
          </a:p>
          <a:p>
            <a:pPr lvl="1"/>
            <a:r>
              <a:rPr lang="en-US" dirty="0"/>
              <a:t>Has been “mainstream” in Linux for several years now</a:t>
            </a:r>
          </a:p>
          <a:p>
            <a:r>
              <a:rPr lang="en-US" dirty="0"/>
              <a:t>Assumes standard SSD interface</a:t>
            </a:r>
          </a:p>
          <a:p>
            <a:pPr lvl="1"/>
            <a:r>
              <a:rPr lang="en-US" dirty="0"/>
              <a:t>With built-in Flash Translation Layer (FTL)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Random reads are as fast as sequential reads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Random writes are bad for flash storage</a:t>
            </a:r>
          </a:p>
          <a:p>
            <a:pPr lvl="2"/>
            <a:r>
              <a:rPr lang="en-US" dirty="0"/>
              <a:t>Forces FTL to keep moving/coalescing pages and erasing blocks</a:t>
            </a:r>
          </a:p>
          <a:p>
            <a:pPr lvl="2"/>
            <a:r>
              <a:rPr lang="en-US" dirty="0"/>
              <a:t>Sustained write performance degrades/lifetime reduced</a:t>
            </a:r>
          </a:p>
          <a:p>
            <a:r>
              <a:rPr lang="en-US" dirty="0">
                <a:solidFill>
                  <a:srgbClr val="FF0000"/>
                </a:solidFill>
              </a:rPr>
              <a:t>Minimize Writes/updates and otherwise keep writes “sequential”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Start with Log-structured file systems/copy-on-write file systems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Keep writes as sequential as possible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Node Translation Table (NAT) for “logical” to “physical” translation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Independent of FTL</a:t>
            </a:r>
          </a:p>
          <a:p>
            <a:r>
              <a:rPr lang="en-US" dirty="0"/>
              <a:t>For more details, check out paper in Readings section of website</a:t>
            </a:r>
          </a:p>
          <a:p>
            <a:pPr lvl="1"/>
            <a:r>
              <a:rPr lang="en-US" dirty="0"/>
              <a:t>“F2FS: A New File System for Flash Storage” (from 2015)</a:t>
            </a:r>
          </a:p>
          <a:p>
            <a:pPr lvl="1"/>
            <a:r>
              <a:rPr lang="en-US" dirty="0"/>
              <a:t>Design of file system to leverage and optimize NAND flash solutions</a:t>
            </a:r>
          </a:p>
          <a:p>
            <a:pPr lvl="1"/>
            <a:r>
              <a:rPr lang="en-US" dirty="0"/>
              <a:t>Comparison with Ext4, </a:t>
            </a:r>
            <a:r>
              <a:rPr lang="en-US" dirty="0" err="1"/>
              <a:t>Btrfs</a:t>
            </a:r>
            <a:r>
              <a:rPr lang="en-US" dirty="0"/>
              <a:t>, Nilfs2, 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8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4592"/>
          <a:stretch/>
        </p:blipFill>
        <p:spPr>
          <a:xfrm>
            <a:off x="1692660" y="169628"/>
            <a:ext cx="8730481" cy="2421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Flash-Friendly on-Disk Layout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9660" y="2286000"/>
            <a:ext cx="11185140" cy="4495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Main Area: </a:t>
            </a:r>
          </a:p>
          <a:p>
            <a:pPr lvl="1"/>
            <a:r>
              <a:rPr lang="en-US" dirty="0"/>
              <a:t>Divided into segments (basic unit of management in F2FS)</a:t>
            </a:r>
          </a:p>
          <a:p>
            <a:pPr lvl="1"/>
            <a:r>
              <a:rPr lang="en-US" dirty="0"/>
              <a:t>4KB Blocks. Each block typed to be </a:t>
            </a:r>
            <a:r>
              <a:rPr lang="en-US" i="1" dirty="0"/>
              <a:t>node</a:t>
            </a:r>
            <a:r>
              <a:rPr lang="en-US" dirty="0"/>
              <a:t> or </a:t>
            </a:r>
            <a:r>
              <a:rPr lang="en-US" i="1" dirty="0"/>
              <a:t>data.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Node Address Table (NAT): </a:t>
            </a:r>
            <a:r>
              <a:rPr lang="en-US" i="1" dirty="0">
                <a:solidFill>
                  <a:srgbClr val="FF0000"/>
                </a:solidFill>
              </a:rPr>
              <a:t>Independent of FTL!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Block address table to locate all “node blocks” in Main Area </a:t>
            </a:r>
          </a:p>
          <a:p>
            <a:r>
              <a:rPr lang="en-US" dirty="0">
                <a:solidFill>
                  <a:srgbClr val="FF0000"/>
                </a:solidFill>
              </a:rPr>
              <a:t>Updates to data sorted by predicted write frequency (Hot/Warm/Cold) to optimize FLASH  management</a:t>
            </a:r>
          </a:p>
          <a:p>
            <a:r>
              <a:rPr lang="en-US" dirty="0"/>
              <a:t>Checkpoint (CP): Keeps the file system status</a:t>
            </a:r>
          </a:p>
          <a:p>
            <a:pPr lvl="1"/>
            <a:r>
              <a:rPr lang="en-US" dirty="0"/>
              <a:t>Bitmaps for valid NAT/SIT sets and Lists of orphan </a:t>
            </a:r>
            <a:r>
              <a:rPr lang="en-US" dirty="0" err="1"/>
              <a:t>inodes</a:t>
            </a:r>
            <a:endParaRPr lang="en-US" dirty="0"/>
          </a:p>
          <a:p>
            <a:pPr lvl="1"/>
            <a:r>
              <a:rPr lang="en-US" dirty="0"/>
              <a:t>Stores a consistent F2FS status at a given point in time</a:t>
            </a:r>
          </a:p>
          <a:p>
            <a:r>
              <a:rPr lang="en-US" dirty="0"/>
              <a:t>Segment Information Table (SIT): </a:t>
            </a:r>
          </a:p>
          <a:p>
            <a:pPr lvl="1"/>
            <a:r>
              <a:rPr lang="en-US" dirty="0"/>
              <a:t>Per segment information such as number of valid blocks and the bitmap for </a:t>
            </a:r>
            <a:br>
              <a:rPr lang="en-US" dirty="0"/>
            </a:br>
            <a:r>
              <a:rPr lang="en-US" dirty="0"/>
              <a:t>the validity of all blocks in the “Main” area</a:t>
            </a:r>
          </a:p>
          <a:p>
            <a:pPr lvl="1"/>
            <a:r>
              <a:rPr lang="en-US" dirty="0"/>
              <a:t>Segments used for “garbage collection”</a:t>
            </a:r>
          </a:p>
          <a:p>
            <a:r>
              <a:rPr lang="en-US" dirty="0"/>
              <a:t>Segment Summary Area (SSA):</a:t>
            </a:r>
          </a:p>
          <a:p>
            <a:pPr lvl="1"/>
            <a:r>
              <a:rPr lang="en-US" dirty="0"/>
              <a:t>Summary representing the owner information of all blocks in the Main area</a:t>
            </a:r>
          </a:p>
        </p:txBody>
      </p:sp>
    </p:spTree>
    <p:extLst>
      <p:ext uri="{BB962C8B-B14F-4D97-AF65-F5344CB8AC3E}">
        <p14:creationId xmlns:p14="http://schemas.microsoft.com/office/powerpoint/2010/main" val="29720552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610" y="106181"/>
            <a:ext cx="100584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800" dirty="0"/>
              <a:t>Normal LFS Index Structure: </a:t>
            </a:r>
            <a:br>
              <a:rPr lang="en-US" sz="2800" dirty="0"/>
            </a:br>
            <a:r>
              <a:rPr lang="en-US" sz="2800" dirty="0"/>
              <a:t>Forces Cascading Updates when Updating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001"/>
          <a:stretch/>
        </p:blipFill>
        <p:spPr>
          <a:xfrm>
            <a:off x="1295400" y="838200"/>
            <a:ext cx="8256968" cy="493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88390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222" y="91190"/>
            <a:ext cx="8748586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800" dirty="0"/>
              <a:t>F2FS Index Structure: </a:t>
            </a:r>
            <a:br>
              <a:rPr lang="en-US" sz="2800" dirty="0"/>
            </a:br>
            <a:r>
              <a:rPr lang="en-US" sz="2800" dirty="0"/>
              <a:t>Indirection and Multi-Head Logs Optimize Updates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486"/>
          <a:stretch/>
        </p:blipFill>
        <p:spPr>
          <a:xfrm>
            <a:off x="1295400" y="838201"/>
            <a:ext cx="8491010" cy="506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2682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UNIX 4.2 BSD 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762000"/>
            <a:ext cx="8763000" cy="5410200"/>
          </a:xfrm>
        </p:spPr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sz="2000" dirty="0"/>
              <a:t>Efficient storage for both small and large files</a:t>
            </a:r>
          </a:p>
          <a:p>
            <a:pPr lvl="1"/>
            <a:r>
              <a:rPr lang="en-US" sz="2000" dirty="0"/>
              <a:t>Locality for both small and large files</a:t>
            </a:r>
          </a:p>
          <a:p>
            <a:pPr lvl="1"/>
            <a:r>
              <a:rPr lang="en-US" sz="2000" dirty="0"/>
              <a:t>Locality for metadata and data</a:t>
            </a:r>
          </a:p>
          <a:p>
            <a:pPr lvl="1"/>
            <a:r>
              <a:rPr lang="en-US" sz="2000" dirty="0"/>
              <a:t>No defragmentation necessary!</a:t>
            </a:r>
          </a:p>
          <a:p>
            <a:pPr lvl="1"/>
            <a:endParaRPr lang="en-US" sz="2000" dirty="0"/>
          </a:p>
          <a:p>
            <a:r>
              <a:rPr lang="en-US" dirty="0"/>
              <a:t>Cons</a:t>
            </a:r>
          </a:p>
          <a:p>
            <a:pPr lvl="1"/>
            <a:r>
              <a:rPr lang="en-US" sz="2000" dirty="0"/>
              <a:t>Inefficient for tiny files (a 1-byte file requires both an inode and a data block)</a:t>
            </a:r>
          </a:p>
          <a:p>
            <a:pPr lvl="1"/>
            <a:r>
              <a:rPr lang="en-US" sz="2000" dirty="0"/>
              <a:t>Inefficient encoding when file is mostly contiguous on disk</a:t>
            </a:r>
          </a:p>
          <a:p>
            <a:pPr lvl="1"/>
            <a:r>
              <a:rPr lang="en-US" sz="2000" dirty="0"/>
              <a:t>Need to reserve 10-20% of free space to prevent fragmentation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7613740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7C6C-BC3D-0848-A5F0-9AE9173FC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B3605-5A73-134D-8E8D-D25B52AAC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10972800" cy="5562600"/>
          </a:xfrm>
        </p:spPr>
        <p:txBody>
          <a:bodyPr>
            <a:normAutofit/>
          </a:bodyPr>
          <a:lstStyle/>
          <a:p>
            <a:r>
              <a:rPr lang="en-US" dirty="0"/>
              <a:t>File system operations involve multiple distinct updates to blocks on disk</a:t>
            </a:r>
          </a:p>
          <a:p>
            <a:pPr lvl="1"/>
            <a:r>
              <a:rPr lang="en-US" dirty="0"/>
              <a:t>Need to have all or nothing semantics</a:t>
            </a:r>
          </a:p>
          <a:p>
            <a:pPr lvl="1"/>
            <a:r>
              <a:rPr lang="en-US" dirty="0"/>
              <a:t>Crash may occur in the midst of the sequence</a:t>
            </a:r>
          </a:p>
          <a:p>
            <a:r>
              <a:rPr lang="en-US" dirty="0"/>
              <a:t>Traditional file system perform check and recovery on boot</a:t>
            </a:r>
          </a:p>
          <a:p>
            <a:pPr lvl="1"/>
            <a:r>
              <a:rPr lang="en-US" dirty="0"/>
              <a:t>Along with careful ordering so partial operations result in loose fragments, rather than loss</a:t>
            </a:r>
          </a:p>
          <a:p>
            <a:pPr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Important system properties</a:t>
            </a:r>
          </a:p>
          <a:p>
            <a:pPr lvl="1">
              <a:spcBef>
                <a:spcPct val="5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Availability</a:t>
            </a:r>
            <a:r>
              <a:rPr lang="en-US" altLang="ko-KR" dirty="0">
                <a:ea typeface="굴림" panose="020B0600000101010101" pitchFamily="34" charset="-127"/>
              </a:rPr>
              <a:t>: how often is the resource available?</a:t>
            </a:r>
          </a:p>
          <a:p>
            <a:pPr lvl="1">
              <a:spcBef>
                <a:spcPct val="5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Durability</a:t>
            </a:r>
            <a:r>
              <a:rPr lang="en-US" altLang="ko-KR" dirty="0">
                <a:ea typeface="굴림" panose="020B0600000101010101" pitchFamily="34" charset="-127"/>
              </a:rPr>
              <a:t>: how well is data preserved against faults?</a:t>
            </a:r>
          </a:p>
          <a:p>
            <a:pPr lvl="1">
              <a:spcBef>
                <a:spcPct val="5000"/>
              </a:spcBef>
            </a:pPr>
            <a:r>
              <a:rPr lang="en-US" altLang="ko-KR">
                <a:solidFill>
                  <a:srgbClr val="FF0000"/>
                </a:solidFill>
                <a:ea typeface="굴림" panose="020B0600000101010101" pitchFamily="34" charset="-127"/>
              </a:rPr>
              <a:t>Reliability</a:t>
            </a:r>
            <a:r>
              <a:rPr lang="en-US" altLang="ko-KR">
                <a:ea typeface="굴림" panose="020B0600000101010101" pitchFamily="34" charset="-127"/>
              </a:rPr>
              <a:t>: how often is resource performing correctly?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542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7C6C-BC3D-0848-A5F0-9AE9173FC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B3605-5A73-134D-8E8D-D25B52AAC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10972800" cy="5562600"/>
          </a:xfrm>
        </p:spPr>
        <p:txBody>
          <a:bodyPr>
            <a:normAutofit/>
          </a:bodyPr>
          <a:lstStyle/>
          <a:p>
            <a:pPr>
              <a:spcBef>
                <a:spcPct val="5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RAID</a:t>
            </a:r>
            <a:r>
              <a:rPr lang="en-US" altLang="ko-KR" dirty="0">
                <a:ea typeface="굴림" panose="020B0600000101010101" pitchFamily="34" charset="-127"/>
              </a:rPr>
              <a:t>: Redundant Arrays of Inexpensive Disks</a:t>
            </a:r>
          </a:p>
          <a:p>
            <a:pPr lvl="1"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RAID1: mirroring, RAID5: Parity block</a:t>
            </a:r>
          </a:p>
          <a:p>
            <a:r>
              <a:rPr lang="en-US" dirty="0"/>
              <a:t>Copy-on-write provides richer function (versions) with much simpler recovery</a:t>
            </a:r>
          </a:p>
          <a:p>
            <a:pPr lvl="1"/>
            <a:r>
              <a:rPr lang="en-US" dirty="0"/>
              <a:t>Little performance impact since sequential write to storage device is nearly free</a:t>
            </a:r>
          </a:p>
          <a:p>
            <a:pPr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Use of Log to improve Reliability</a:t>
            </a:r>
          </a:p>
          <a:p>
            <a:pPr lvl="1"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Journaled file systems such as ext3, NTFS</a:t>
            </a:r>
            <a:endParaRPr lang="en-US" dirty="0"/>
          </a:p>
          <a:p>
            <a:r>
              <a:rPr lang="en-US" dirty="0"/>
              <a:t>Transactions over a log provide a general solution</a:t>
            </a:r>
          </a:p>
          <a:p>
            <a:pPr lvl="1"/>
            <a:r>
              <a:rPr lang="en-US" dirty="0"/>
              <a:t>Commit sequence to durable log, then update the disk</a:t>
            </a:r>
          </a:p>
          <a:p>
            <a:pPr lvl="1"/>
            <a:r>
              <a:rPr lang="en-US" dirty="0"/>
              <a:t>Log takes precedence over disk</a:t>
            </a:r>
          </a:p>
          <a:p>
            <a:pPr lvl="1"/>
            <a:r>
              <a:rPr lang="en-US" dirty="0"/>
              <a:t>Replay committed transactions, discard partials</a:t>
            </a:r>
          </a:p>
        </p:txBody>
      </p:sp>
    </p:spTree>
    <p:extLst>
      <p:ext uri="{BB962C8B-B14F-4D97-AF65-F5344CB8AC3E}">
        <p14:creationId xmlns:p14="http://schemas.microsoft.com/office/powerpoint/2010/main" val="3984132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38188"/>
            <a:ext cx="51816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Linux Ext2/3 Disk Layout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324600" y="738188"/>
            <a:ext cx="5334000" cy="6043612"/>
          </a:xfrm>
        </p:spPr>
        <p:txBody>
          <a:bodyPr>
            <a:noAutofit/>
          </a:bodyPr>
          <a:lstStyle/>
          <a:p>
            <a:r>
              <a:rPr lang="en-US" altLang="zh-TW" sz="2200" dirty="0">
                <a:ea typeface="新細明體" panose="02020500000000000000" pitchFamily="18" charset="-120"/>
              </a:rPr>
              <a:t>Disk divided into block groups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Provides locality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Each group has two block-sized bitmaps  (free blocks/</a:t>
            </a:r>
            <a:r>
              <a:rPr lang="en-US" altLang="zh-TW" sz="2000" dirty="0" err="1">
                <a:ea typeface="新細明體" panose="02020500000000000000" pitchFamily="18" charset="-120"/>
              </a:rPr>
              <a:t>inodes</a:t>
            </a:r>
            <a:r>
              <a:rPr lang="en-US" altLang="zh-TW" sz="2000" dirty="0">
                <a:ea typeface="新細明體" panose="02020500000000000000" pitchFamily="18" charset="-120"/>
              </a:rPr>
              <a:t>)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Block sizes settable at format time: 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1K, 2K, 4K, 8K…</a:t>
            </a:r>
          </a:p>
          <a:p>
            <a:r>
              <a:rPr lang="en-US" altLang="zh-TW" sz="2200" dirty="0">
                <a:ea typeface="新細明體" panose="02020500000000000000" pitchFamily="18" charset="-120"/>
              </a:rPr>
              <a:t>Actual inode structure similar to 4.2 BSD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With 12 direct pointers instead of 10</a:t>
            </a:r>
          </a:p>
          <a:p>
            <a:r>
              <a:rPr lang="en-US" altLang="ko-KR" sz="2200" dirty="0">
                <a:ea typeface="굴림" panose="020B0600000101010101" pitchFamily="34" charset="-127"/>
              </a:rPr>
              <a:t>Ext3: Ext2 with Journaling</a:t>
            </a:r>
          </a:p>
          <a:p>
            <a:pPr lvl="1"/>
            <a:r>
              <a:rPr lang="en-US" altLang="ko-KR" sz="2000" dirty="0">
                <a:ea typeface="굴림" panose="020B0600000101010101" pitchFamily="34" charset="-127"/>
              </a:rPr>
              <a:t>Several degrees of protection with comparable overhead</a:t>
            </a:r>
          </a:p>
          <a:p>
            <a:pPr lvl="1"/>
            <a:r>
              <a:rPr lang="en-US" altLang="ko-KR" sz="2000" dirty="0">
                <a:solidFill>
                  <a:srgbClr val="FF0000"/>
                </a:solidFill>
                <a:ea typeface="굴림" panose="020B0600000101010101" pitchFamily="34" charset="-127"/>
              </a:rPr>
              <a:t>We will talk about Journaling Today!</a:t>
            </a:r>
          </a:p>
          <a:p>
            <a:pPr lvl="1"/>
            <a:endParaRPr lang="en-US" altLang="ko-KR" sz="2000" dirty="0">
              <a:ea typeface="굴림" panose="020B0600000101010101" pitchFamily="34" charset="-127"/>
            </a:endParaRPr>
          </a:p>
        </p:txBody>
      </p:sp>
      <p:sp>
        <p:nvSpPr>
          <p:cNvPr id="7173" name="Text Box 7"/>
          <p:cNvSpPr txBox="1">
            <a:spLocks noChangeArrowheads="1"/>
          </p:cNvSpPr>
          <p:nvPr/>
        </p:nvSpPr>
        <p:spPr bwMode="auto">
          <a:xfrm>
            <a:off x="228601" y="5715001"/>
            <a:ext cx="7315199" cy="422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30000"/>
              </a:spcBef>
            </a:pP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Example: create a </a:t>
            </a: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file1.dat</a:t>
            </a: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under </a:t>
            </a: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/dir1/</a:t>
            </a: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rPr>
              <a:t> </a:t>
            </a: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in Ext3</a:t>
            </a:r>
            <a:endParaRPr lang="en-US" altLang="en-US" sz="2400" b="0" dirty="0">
              <a:solidFill>
                <a:schemeClr val="accent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51405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95400"/>
            <a:ext cx="5478018" cy="396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NTFS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018" y="685800"/>
            <a:ext cx="6180582" cy="5105400"/>
          </a:xfrm>
        </p:spPr>
        <p:txBody>
          <a:bodyPr>
            <a:normAutofit/>
          </a:bodyPr>
          <a:lstStyle/>
          <a:p>
            <a:r>
              <a:rPr lang="en-US" dirty="0"/>
              <a:t>Master File Table</a:t>
            </a:r>
          </a:p>
          <a:p>
            <a:pPr lvl="1"/>
            <a:r>
              <a:rPr lang="en-US" dirty="0"/>
              <a:t>Database with flexible 1KB entries for metadata/data</a:t>
            </a:r>
          </a:p>
          <a:p>
            <a:pPr lvl="1"/>
            <a:r>
              <a:rPr lang="en-US" dirty="0"/>
              <a:t>Variable-sized attribute records (data or metadata)</a:t>
            </a:r>
          </a:p>
          <a:p>
            <a:pPr lvl="1"/>
            <a:r>
              <a:rPr lang="en-US" dirty="0"/>
              <a:t>Extend with variable depth tree (non-resident)</a:t>
            </a:r>
          </a:p>
          <a:p>
            <a:r>
              <a:rPr lang="en-US" dirty="0"/>
              <a:t>Extents – variable length contiguous regions</a:t>
            </a:r>
          </a:p>
          <a:p>
            <a:pPr lvl="1"/>
            <a:r>
              <a:rPr lang="en-US" dirty="0"/>
              <a:t>Block pointers cover runs of blocks</a:t>
            </a:r>
          </a:p>
          <a:p>
            <a:pPr lvl="1"/>
            <a:r>
              <a:rPr lang="en-US" dirty="0"/>
              <a:t>Similar approach in Linux (ext4)</a:t>
            </a:r>
          </a:p>
          <a:p>
            <a:pPr lvl="1"/>
            <a:r>
              <a:rPr lang="en-US" dirty="0"/>
              <a:t>File create can provide hint as to size of file</a:t>
            </a:r>
          </a:p>
          <a:p>
            <a:r>
              <a:rPr lang="en-US" dirty="0"/>
              <a:t>Journaling for reliability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Discussed Today!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61918" y="5257800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  <a:hlinkClick r:id="rId4"/>
              </a:rPr>
              <a:t>http://ntfs.com/ntfs-mft.htm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776682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9BD41BA7-4593-4145-928A-782E9FC492A2}"/>
              </a:ext>
            </a:extLst>
          </p:cNvPr>
          <p:cNvGrpSpPr/>
          <p:nvPr/>
        </p:nvGrpSpPr>
        <p:grpSpPr>
          <a:xfrm>
            <a:off x="1533393" y="2045201"/>
            <a:ext cx="564685" cy="1133359"/>
            <a:chOff x="676026" y="1971097"/>
            <a:chExt cx="564685" cy="113335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B826D0B-0CB6-5549-9FBC-CE90E0639655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7D2E234-45B3-D549-B68D-BC5B9EC346E7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F2BEA0-6B5F-DD47-9157-2A2070BB01D2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52B17B-77EF-A54A-83BE-9C0C2418CB85}"/>
              </a:ext>
            </a:extLst>
          </p:cNvPr>
          <p:cNvGrpSpPr/>
          <p:nvPr/>
        </p:nvGrpSpPr>
        <p:grpSpPr>
          <a:xfrm>
            <a:off x="1380993" y="1892801"/>
            <a:ext cx="564685" cy="1133359"/>
            <a:chOff x="676026" y="1971097"/>
            <a:chExt cx="564685" cy="113335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B0CA747-9E9E-E74B-8850-8733415EF22F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6CD724B-4483-4E40-8639-9FF76F0706D9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07AE50-E230-CC47-9103-68A1E247F2CC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7472E0-9E56-CA4A-A725-9932AA53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Recall: File System Buffer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BACC-7B76-F341-828E-B4191B69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4723" y="1600974"/>
            <a:ext cx="2960135" cy="3047226"/>
          </a:xfrm>
        </p:spPr>
        <p:txBody>
          <a:bodyPr/>
          <a:lstStyle/>
          <a:p>
            <a:r>
              <a:rPr lang="en-US" dirty="0">
                <a:latin typeface="Gill Sans Light"/>
              </a:rPr>
              <a:t>OS implements a cache of disk blocks for efficient access to data, directories, </a:t>
            </a:r>
            <a:r>
              <a:rPr lang="en-US" dirty="0" err="1">
                <a:latin typeface="Gill Sans Light"/>
              </a:rPr>
              <a:t>inodes</a:t>
            </a:r>
            <a:r>
              <a:rPr lang="en-US" dirty="0">
                <a:latin typeface="Gill Sans Light"/>
              </a:rPr>
              <a:t>, </a:t>
            </a:r>
            <a:r>
              <a:rPr lang="en-US" dirty="0" err="1">
                <a:latin typeface="Gill Sans Light"/>
              </a:rPr>
              <a:t>freemap</a:t>
            </a:r>
            <a:endParaRPr lang="en-US" dirty="0">
              <a:latin typeface="Gill Sans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3B1D8-918A-F044-8B2C-10CD4E815A05}"/>
              </a:ext>
            </a:extLst>
          </p:cNvPr>
          <p:cNvSpPr txBox="1"/>
          <p:nvPr/>
        </p:nvSpPr>
        <p:spPr>
          <a:xfrm>
            <a:off x="7028781" y="440838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Memory</a:t>
            </a:r>
          </a:p>
        </p:txBody>
      </p:sp>
      <p:pic>
        <p:nvPicPr>
          <p:cNvPr id="6" name="Picture 5" descr="Screen Shot 2014-10-22 at 5.27.38 PM.png">
            <a:extLst>
              <a:ext uri="{FF2B5EF4-FFF2-40B4-BE49-F238E27FC236}">
                <a16:creationId xmlns:a16="http://schemas.microsoft.com/office/drawing/2014/main" id="{0251C70E-E345-4241-8C3F-E63E5D27A39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59" y="766412"/>
            <a:ext cx="3371841" cy="342458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9680888-C47D-2047-9EB0-D92D71AE4F14}"/>
              </a:ext>
            </a:extLst>
          </p:cNvPr>
          <p:cNvSpPr txBox="1"/>
          <p:nvPr/>
        </p:nvSpPr>
        <p:spPr>
          <a:xfrm>
            <a:off x="8198677" y="685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Disk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3B5936-CAFF-6D4E-B940-519EE5EA8445}"/>
              </a:ext>
            </a:extLst>
          </p:cNvPr>
          <p:cNvSpPr txBox="1"/>
          <p:nvPr/>
        </p:nvSpPr>
        <p:spPr>
          <a:xfrm>
            <a:off x="2274245" y="80861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Data blocks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77495B-5CB1-A34E-A1CD-206F6EE2AB29}"/>
              </a:ext>
            </a:extLst>
          </p:cNvPr>
          <p:cNvSpPr txBox="1"/>
          <p:nvPr/>
        </p:nvSpPr>
        <p:spPr>
          <a:xfrm>
            <a:off x="2363543" y="3184541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Dir Data blocks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215DC5-E1B2-7940-8CE9-AA8C54FA8063}"/>
              </a:ext>
            </a:extLst>
          </p:cNvPr>
          <p:cNvSpPr txBox="1"/>
          <p:nvPr/>
        </p:nvSpPr>
        <p:spPr>
          <a:xfrm>
            <a:off x="2302230" y="19050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ill Sans Light"/>
              </a:rPr>
              <a:t>iNodes</a:t>
            </a:r>
            <a:endParaRPr lang="en-US" dirty="0">
              <a:latin typeface="Gill Sans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057B06-5E95-414F-AB58-73BF39DD9F24}"/>
              </a:ext>
            </a:extLst>
          </p:cNvPr>
          <p:cNvSpPr txBox="1"/>
          <p:nvPr/>
        </p:nvSpPr>
        <p:spPr>
          <a:xfrm>
            <a:off x="2348656" y="3998100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Free bitmap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2C4CBB8-A6A6-1E4B-92B7-8DD9EE4E687C}"/>
              </a:ext>
            </a:extLst>
          </p:cNvPr>
          <p:cNvGrpSpPr/>
          <p:nvPr/>
        </p:nvGrpSpPr>
        <p:grpSpPr>
          <a:xfrm>
            <a:off x="1230276" y="1971098"/>
            <a:ext cx="564685" cy="1133359"/>
            <a:chOff x="676026" y="1971097"/>
            <a:chExt cx="564685" cy="113335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31A92E4-1898-DB41-A559-F326D34B2716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DEC8F50-6EDC-594E-A85A-8AEEAA2FD3EA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9403E66-88E6-ED4B-AC6C-40A382804BD4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5536806-548C-3A4E-90C7-CC7449119C14}"/>
              </a:ext>
            </a:extLst>
          </p:cNvPr>
          <p:cNvSpPr txBox="1"/>
          <p:nvPr/>
        </p:nvSpPr>
        <p:spPr>
          <a:xfrm>
            <a:off x="609600" y="2282498"/>
            <a:ext cx="64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file desc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E1C94C-A8EE-664B-A8B0-280FCE228EA4}"/>
              </a:ext>
            </a:extLst>
          </p:cNvPr>
          <p:cNvSpPr txBox="1"/>
          <p:nvPr/>
        </p:nvSpPr>
        <p:spPr>
          <a:xfrm>
            <a:off x="1017055" y="1576078"/>
            <a:ext cx="64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PCB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0FFDFB-37DC-1746-8C63-8FA22EDCA279}"/>
              </a:ext>
            </a:extLst>
          </p:cNvPr>
          <p:cNvSpPr txBox="1"/>
          <p:nvPr/>
        </p:nvSpPr>
        <p:spPr>
          <a:xfrm>
            <a:off x="4302805" y="137602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F45DB6-5062-954C-8405-68A756F00692}"/>
              </a:ext>
            </a:extLst>
          </p:cNvPr>
          <p:cNvSpPr txBox="1"/>
          <p:nvPr/>
        </p:nvSpPr>
        <p:spPr>
          <a:xfrm>
            <a:off x="4302804" y="2766831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Writing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12C894-87E7-AA46-9D53-DEE3933EA2A1}"/>
              </a:ext>
            </a:extLst>
          </p:cNvPr>
          <p:cNvGrpSpPr/>
          <p:nvPr/>
        </p:nvGrpSpPr>
        <p:grpSpPr>
          <a:xfrm>
            <a:off x="2617016" y="1187372"/>
            <a:ext cx="1065534" cy="3562649"/>
            <a:chOff x="2062767" y="1187371"/>
            <a:chExt cx="1065534" cy="356264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6271393-4838-2447-B40E-A07881A4E060}"/>
                </a:ext>
              </a:extLst>
            </p:cNvPr>
            <p:cNvSpPr/>
            <p:nvPr/>
          </p:nvSpPr>
          <p:spPr bwMode="auto">
            <a:xfrm>
              <a:off x="2114469" y="1187371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6F47224-D8A8-CE42-9708-0286911B59E0}"/>
                </a:ext>
              </a:extLst>
            </p:cNvPr>
            <p:cNvSpPr/>
            <p:nvPr/>
          </p:nvSpPr>
          <p:spPr bwMode="auto">
            <a:xfrm>
              <a:off x="2620444" y="1272580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EEC1670-3DB2-BB46-8F83-C04E067818EE}"/>
                </a:ext>
              </a:extLst>
            </p:cNvPr>
            <p:cNvSpPr/>
            <p:nvPr/>
          </p:nvSpPr>
          <p:spPr bwMode="auto">
            <a:xfrm>
              <a:off x="2747301" y="1371529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6F84980-F25B-DA4A-82EB-E59CFA06C90D}"/>
                </a:ext>
              </a:extLst>
            </p:cNvPr>
            <p:cNvSpPr/>
            <p:nvPr/>
          </p:nvSpPr>
          <p:spPr bwMode="auto">
            <a:xfrm>
              <a:off x="2085354" y="2360941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162FFBE-0A23-134D-8B72-A693890E938B}"/>
                </a:ext>
              </a:extLst>
            </p:cNvPr>
            <p:cNvSpPr/>
            <p:nvPr/>
          </p:nvSpPr>
          <p:spPr bwMode="auto">
            <a:xfrm>
              <a:off x="2330880" y="2484660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699E335-78A7-C84F-B0F4-C341A617C5E6}"/>
                </a:ext>
              </a:extLst>
            </p:cNvPr>
            <p:cNvSpPr/>
            <p:nvPr/>
          </p:nvSpPr>
          <p:spPr bwMode="auto">
            <a:xfrm>
              <a:off x="2590920" y="2644839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A6B8BD3-FFDB-0944-9427-FDEC2ACBF3F0}"/>
                </a:ext>
              </a:extLst>
            </p:cNvPr>
            <p:cNvSpPr/>
            <p:nvPr/>
          </p:nvSpPr>
          <p:spPr bwMode="auto">
            <a:xfrm>
              <a:off x="2062767" y="3539356"/>
              <a:ext cx="381000" cy="424723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F20D873-01BF-CF40-829C-8B2C81B3007E}"/>
                </a:ext>
              </a:extLst>
            </p:cNvPr>
            <p:cNvSpPr/>
            <p:nvPr/>
          </p:nvSpPr>
          <p:spPr bwMode="auto">
            <a:xfrm>
              <a:off x="2539227" y="3539356"/>
              <a:ext cx="381000" cy="424723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9C8E942-6E1C-194E-A92A-C22E49AEC226}"/>
                </a:ext>
              </a:extLst>
            </p:cNvPr>
            <p:cNvSpPr/>
            <p:nvPr/>
          </p:nvSpPr>
          <p:spPr bwMode="auto">
            <a:xfrm>
              <a:off x="2062767" y="4325297"/>
              <a:ext cx="381000" cy="424723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ABE9C1E-12ED-A24F-B2A9-D8745F95CA9F}"/>
              </a:ext>
            </a:extLst>
          </p:cNvPr>
          <p:cNvGrpSpPr/>
          <p:nvPr/>
        </p:nvGrpSpPr>
        <p:grpSpPr>
          <a:xfrm>
            <a:off x="252573" y="4953221"/>
            <a:ext cx="7466572" cy="772409"/>
            <a:chOff x="261925" y="4953220"/>
            <a:chExt cx="7466572" cy="7724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1A890C-CF31-0848-A32F-D605DF752088}"/>
                </a:ext>
              </a:extLst>
            </p:cNvPr>
            <p:cNvSpPr/>
            <p:nvPr/>
          </p:nvSpPr>
          <p:spPr bwMode="auto">
            <a:xfrm>
              <a:off x="1143766" y="4958769"/>
              <a:ext cx="6584731" cy="42493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9B2D66-49F8-6F4B-AB57-35DA2204B4C3}"/>
                </a:ext>
              </a:extLst>
            </p:cNvPr>
            <p:cNvSpPr/>
            <p:nvPr/>
          </p:nvSpPr>
          <p:spPr bwMode="auto">
            <a:xfrm>
              <a:off x="1143000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9DE4B9D-4F02-5243-82F7-B3E8C5C0DF3F}"/>
                </a:ext>
              </a:extLst>
            </p:cNvPr>
            <p:cNvSpPr/>
            <p:nvPr/>
          </p:nvSpPr>
          <p:spPr bwMode="auto">
            <a:xfrm>
              <a:off x="1495939" y="4965993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E805566-8356-314E-9FB2-0B97E39401BF}"/>
                </a:ext>
              </a:extLst>
            </p:cNvPr>
            <p:cNvSpPr/>
            <p:nvPr/>
          </p:nvSpPr>
          <p:spPr bwMode="auto">
            <a:xfrm>
              <a:off x="1876939" y="4965993"/>
              <a:ext cx="381000" cy="424723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DE85CB-68BD-EB4D-BABB-444C1305C48C}"/>
                </a:ext>
              </a:extLst>
            </p:cNvPr>
            <p:cNvSpPr/>
            <p:nvPr/>
          </p:nvSpPr>
          <p:spPr bwMode="auto">
            <a:xfrm>
              <a:off x="2229878" y="4965993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4EA6F1-B04B-0C4F-A096-A4DA60CFB20F}"/>
                </a:ext>
              </a:extLst>
            </p:cNvPr>
            <p:cNvSpPr/>
            <p:nvPr/>
          </p:nvSpPr>
          <p:spPr bwMode="auto">
            <a:xfrm>
              <a:off x="2612436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BE16D1-6855-7042-B1DA-A68D42B812AC}"/>
                </a:ext>
              </a:extLst>
            </p:cNvPr>
            <p:cNvSpPr/>
            <p:nvPr/>
          </p:nvSpPr>
          <p:spPr bwMode="auto">
            <a:xfrm>
              <a:off x="2965375" y="4965993"/>
              <a:ext cx="381000" cy="424723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DC196D-D0E0-4649-9418-78F487E19A62}"/>
                </a:ext>
              </a:extLst>
            </p:cNvPr>
            <p:cNvSpPr/>
            <p:nvPr/>
          </p:nvSpPr>
          <p:spPr bwMode="auto">
            <a:xfrm>
              <a:off x="3346375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40E2EA-2B5A-8043-953E-2E769675B324}"/>
                </a:ext>
              </a:extLst>
            </p:cNvPr>
            <p:cNvSpPr/>
            <p:nvPr/>
          </p:nvSpPr>
          <p:spPr bwMode="auto">
            <a:xfrm>
              <a:off x="3699314" y="4965993"/>
              <a:ext cx="381000" cy="424723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04927FA-32F4-F846-8AC3-73D9A39701F3}"/>
                </a:ext>
              </a:extLst>
            </p:cNvPr>
            <p:cNvSpPr/>
            <p:nvPr/>
          </p:nvSpPr>
          <p:spPr bwMode="auto">
            <a:xfrm>
              <a:off x="4080314" y="4965993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5EE1560-B4F9-7D4B-BCC5-E161CF868E83}"/>
                </a:ext>
              </a:extLst>
            </p:cNvPr>
            <p:cNvSpPr/>
            <p:nvPr/>
          </p:nvSpPr>
          <p:spPr bwMode="auto">
            <a:xfrm>
              <a:off x="4433253" y="4965993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CE47A6-777D-4A4C-92EB-540E6338170D}"/>
                </a:ext>
              </a:extLst>
            </p:cNvPr>
            <p:cNvSpPr/>
            <p:nvPr/>
          </p:nvSpPr>
          <p:spPr bwMode="auto">
            <a:xfrm>
              <a:off x="4814253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D1F5CBD-2F7F-DF47-AF57-306ABE12FDC0}"/>
                </a:ext>
              </a:extLst>
            </p:cNvPr>
            <p:cNvSpPr/>
            <p:nvPr/>
          </p:nvSpPr>
          <p:spPr bwMode="auto">
            <a:xfrm>
              <a:off x="5167192" y="4965993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5500DCD-6880-1143-B5F9-DF3A35C258E4}"/>
                </a:ext>
              </a:extLst>
            </p:cNvPr>
            <p:cNvSpPr/>
            <p:nvPr/>
          </p:nvSpPr>
          <p:spPr bwMode="auto">
            <a:xfrm>
              <a:off x="5549750" y="4965993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942D9D-3782-DD48-A807-EDF08FABE1AA}"/>
                </a:ext>
              </a:extLst>
            </p:cNvPr>
            <p:cNvSpPr/>
            <p:nvPr/>
          </p:nvSpPr>
          <p:spPr bwMode="auto">
            <a:xfrm>
              <a:off x="5916720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3B48F5A-8FC6-4842-B62C-CF7C629A2496}"/>
                </a:ext>
              </a:extLst>
            </p:cNvPr>
            <p:cNvSpPr/>
            <p:nvPr/>
          </p:nvSpPr>
          <p:spPr bwMode="auto">
            <a:xfrm>
              <a:off x="6283689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73EF462-C1CD-BA49-9614-B98549D9C98C}"/>
                </a:ext>
              </a:extLst>
            </p:cNvPr>
            <p:cNvSpPr/>
            <p:nvPr/>
          </p:nvSpPr>
          <p:spPr bwMode="auto">
            <a:xfrm>
              <a:off x="6653702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AB473C-51C9-7C49-B893-E43CF3D00ECC}"/>
                </a:ext>
              </a:extLst>
            </p:cNvPr>
            <p:cNvSpPr/>
            <p:nvPr/>
          </p:nvSpPr>
          <p:spPr bwMode="auto">
            <a:xfrm>
              <a:off x="1140887" y="5474816"/>
              <a:ext cx="6584731" cy="1524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447CE3F-5AEF-044E-8B59-98D237F3A1B7}"/>
                </a:ext>
              </a:extLst>
            </p:cNvPr>
            <p:cNvSpPr/>
            <p:nvPr/>
          </p:nvSpPr>
          <p:spPr bwMode="auto">
            <a:xfrm>
              <a:off x="1140887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7AC4D7F-D4A4-E548-9DA7-913C6DE8EC90}"/>
                </a:ext>
              </a:extLst>
            </p:cNvPr>
            <p:cNvSpPr/>
            <p:nvPr/>
          </p:nvSpPr>
          <p:spPr bwMode="auto">
            <a:xfrm>
              <a:off x="1493826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9DF585B-19EE-DA45-9F49-A167A47DCEF1}"/>
                </a:ext>
              </a:extLst>
            </p:cNvPr>
            <p:cNvSpPr/>
            <p:nvPr/>
          </p:nvSpPr>
          <p:spPr bwMode="auto">
            <a:xfrm>
              <a:off x="1874826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82C7D6-232E-EB4D-83B5-ECE4BC972439}"/>
                </a:ext>
              </a:extLst>
            </p:cNvPr>
            <p:cNvSpPr/>
            <p:nvPr/>
          </p:nvSpPr>
          <p:spPr bwMode="auto">
            <a:xfrm>
              <a:off x="2227765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5F18D0C-DF6C-0441-8770-ABF8427C8857}"/>
                </a:ext>
              </a:extLst>
            </p:cNvPr>
            <p:cNvSpPr/>
            <p:nvPr/>
          </p:nvSpPr>
          <p:spPr bwMode="auto">
            <a:xfrm>
              <a:off x="2610323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20E47CC-B907-494C-B3C9-B55DAD4819D7}"/>
                </a:ext>
              </a:extLst>
            </p:cNvPr>
            <p:cNvSpPr/>
            <p:nvPr/>
          </p:nvSpPr>
          <p:spPr bwMode="auto">
            <a:xfrm>
              <a:off x="2963262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3B984D6-3B89-F447-8818-CBB7C9B3E9C4}"/>
                </a:ext>
              </a:extLst>
            </p:cNvPr>
            <p:cNvSpPr/>
            <p:nvPr/>
          </p:nvSpPr>
          <p:spPr bwMode="auto">
            <a:xfrm>
              <a:off x="3344262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B871635-961F-C744-8060-6BF922B44E44}"/>
                </a:ext>
              </a:extLst>
            </p:cNvPr>
            <p:cNvSpPr/>
            <p:nvPr/>
          </p:nvSpPr>
          <p:spPr bwMode="auto">
            <a:xfrm>
              <a:off x="3697201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C601BBB-59BC-D244-99B2-4D18607FDF14}"/>
                </a:ext>
              </a:extLst>
            </p:cNvPr>
            <p:cNvSpPr/>
            <p:nvPr/>
          </p:nvSpPr>
          <p:spPr bwMode="auto">
            <a:xfrm>
              <a:off x="4078201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64F5837-2CE7-804A-8756-6C46A8E53CAE}"/>
                </a:ext>
              </a:extLst>
            </p:cNvPr>
            <p:cNvSpPr/>
            <p:nvPr/>
          </p:nvSpPr>
          <p:spPr bwMode="auto">
            <a:xfrm>
              <a:off x="4431140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D0E61D9-9979-F64D-8309-1F836042E34C}"/>
                </a:ext>
              </a:extLst>
            </p:cNvPr>
            <p:cNvSpPr/>
            <p:nvPr/>
          </p:nvSpPr>
          <p:spPr bwMode="auto">
            <a:xfrm>
              <a:off x="4812140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AEC5CAE-BEDF-4943-AA32-EBE5BD46B3BC}"/>
                </a:ext>
              </a:extLst>
            </p:cNvPr>
            <p:cNvSpPr/>
            <p:nvPr/>
          </p:nvSpPr>
          <p:spPr bwMode="auto">
            <a:xfrm>
              <a:off x="5165079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3B02E54-94DE-7C4E-836C-81AC4F08BFDC}"/>
                </a:ext>
              </a:extLst>
            </p:cNvPr>
            <p:cNvSpPr/>
            <p:nvPr/>
          </p:nvSpPr>
          <p:spPr bwMode="auto">
            <a:xfrm>
              <a:off x="5547637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E0C9350-4928-6F4C-86F9-9B9C0FAD3629}"/>
                </a:ext>
              </a:extLst>
            </p:cNvPr>
            <p:cNvSpPr/>
            <p:nvPr/>
          </p:nvSpPr>
          <p:spPr bwMode="auto">
            <a:xfrm>
              <a:off x="5928637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A7D1C29-77C4-1844-986B-3D76B407C41F}"/>
                </a:ext>
              </a:extLst>
            </p:cNvPr>
            <p:cNvSpPr/>
            <p:nvPr/>
          </p:nvSpPr>
          <p:spPr bwMode="auto">
            <a:xfrm>
              <a:off x="6297720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4F6106C-F4F8-EF4F-9B49-7BBF55DD6836}"/>
                </a:ext>
              </a:extLst>
            </p:cNvPr>
            <p:cNvSpPr/>
            <p:nvPr/>
          </p:nvSpPr>
          <p:spPr bwMode="auto">
            <a:xfrm>
              <a:off x="6678720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4B29ED9-B4FD-7446-8126-6EE30C00A732}"/>
                </a:ext>
              </a:extLst>
            </p:cNvPr>
            <p:cNvSpPr txBox="1"/>
            <p:nvPr/>
          </p:nvSpPr>
          <p:spPr>
            <a:xfrm>
              <a:off x="261926" y="4953220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Blocks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BC5296F-B041-8B4F-A7F8-6210EBC0879F}"/>
                </a:ext>
              </a:extLst>
            </p:cNvPr>
            <p:cNvSpPr txBox="1"/>
            <p:nvPr/>
          </p:nvSpPr>
          <p:spPr>
            <a:xfrm>
              <a:off x="261925" y="5356297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State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5F8476E-8504-394D-94BF-2E83C9CAC099}"/>
                </a:ext>
              </a:extLst>
            </p:cNvPr>
            <p:cNvSpPr txBox="1"/>
            <p:nvPr/>
          </p:nvSpPr>
          <p:spPr>
            <a:xfrm>
              <a:off x="1074828" y="5414237"/>
              <a:ext cx="4267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dirty="0">
                  <a:latin typeface="Gill Sans Light"/>
                </a:rPr>
                <a:t>free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1388225-B2EA-1E4C-979C-763A8401CC48}"/>
                </a:ext>
              </a:extLst>
            </p:cNvPr>
            <p:cNvSpPr txBox="1"/>
            <p:nvPr/>
          </p:nvSpPr>
          <p:spPr>
            <a:xfrm>
              <a:off x="2561815" y="5409124"/>
              <a:ext cx="4267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dirty="0">
                  <a:latin typeface="Gill Sans Light"/>
                </a:rPr>
                <a:t>free</a:t>
              </a:r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D571E05-3FB6-B049-AED7-703955EFDAE7}"/>
              </a:ext>
            </a:extLst>
          </p:cNvPr>
          <p:cNvCxnSpPr/>
          <p:nvPr/>
        </p:nvCxnSpPr>
        <p:spPr bwMode="auto">
          <a:xfrm flipV="1">
            <a:off x="1637234" y="2375242"/>
            <a:ext cx="979783" cy="1213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Arc 83">
            <a:extLst>
              <a:ext uri="{FF2B5EF4-FFF2-40B4-BE49-F238E27FC236}">
                <a16:creationId xmlns:a16="http://schemas.microsoft.com/office/drawing/2014/main" id="{347CDA2A-A58F-F64D-A09E-A9D90F3680A3}"/>
              </a:ext>
            </a:extLst>
          </p:cNvPr>
          <p:cNvSpPr/>
          <p:nvPr/>
        </p:nvSpPr>
        <p:spPr bwMode="auto">
          <a:xfrm rot="16200000">
            <a:off x="5413310" y="3928198"/>
            <a:ext cx="2437069" cy="1712518"/>
          </a:xfrm>
          <a:prstGeom prst="arc">
            <a:avLst>
              <a:gd name="adj1" fmla="val 16200000"/>
              <a:gd name="adj2" fmla="val 32681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B8FB434-2E37-D445-8B0D-7141935E4DBB}"/>
              </a:ext>
            </a:extLst>
          </p:cNvPr>
          <p:cNvCxnSpPr/>
          <p:nvPr/>
        </p:nvCxnSpPr>
        <p:spPr bwMode="auto">
          <a:xfrm>
            <a:off x="4302803" y="1045313"/>
            <a:ext cx="0" cy="344066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292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106228</TotalTime>
  <Pages>60</Pages>
  <Words>4486</Words>
  <Application>Microsoft Macintosh PowerPoint</Application>
  <PresentationFormat>Widescreen</PresentationFormat>
  <Paragraphs>675</Paragraphs>
  <Slides>61</Slides>
  <Notes>54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Cambria Math</vt:lpstr>
      <vt:lpstr>Comic Sans MS</vt:lpstr>
      <vt:lpstr>Consolas</vt:lpstr>
      <vt:lpstr>Gill Sans</vt:lpstr>
      <vt:lpstr>Gill Sans Light</vt:lpstr>
      <vt:lpstr>Times New Roman</vt:lpstr>
      <vt:lpstr>Office</vt:lpstr>
      <vt:lpstr>CS162 Operating Systems and Systems Programming Lecture 21  Filesystems 3: Reliability and Transactions</vt:lpstr>
      <vt:lpstr>Recall: Components of a File System</vt:lpstr>
      <vt:lpstr>Recall: FAT (File Allocation Table) Properties</vt:lpstr>
      <vt:lpstr>Recall: Multilevel Indexed Files (Original 4.1 BSD)</vt:lpstr>
      <vt:lpstr>Recall: Fast File System (BSD 4.2, 1984)</vt:lpstr>
      <vt:lpstr>Recall: UNIX 4.2 BSD FFS</vt:lpstr>
      <vt:lpstr>Recall: Linux Ext2/3 Disk Layout</vt:lpstr>
      <vt:lpstr>Recall: NTFS</vt:lpstr>
      <vt:lpstr>Recall: File System Buffer Cache</vt:lpstr>
      <vt:lpstr>Recall: Delayed Writes</vt:lpstr>
      <vt:lpstr>Recall: Delayed Writes (Advantages)</vt:lpstr>
      <vt:lpstr>Recall: Dealing with Persistent State</vt:lpstr>
      <vt:lpstr>Important “ilities”</vt:lpstr>
      <vt:lpstr>PowerPoint Presentation</vt:lpstr>
      <vt:lpstr>How to make File Systems more Durable?</vt:lpstr>
      <vt:lpstr>How to Make File Systems more Durable?</vt:lpstr>
      <vt:lpstr>RAID 1: Disk Mirroring/Shadowing</vt:lpstr>
      <vt:lpstr>RAID 5+: High I/O Rate Parity</vt:lpstr>
      <vt:lpstr>RAID 6 and other Erasure Codes</vt:lpstr>
      <vt:lpstr>Higher Durability through Geographic Replication</vt:lpstr>
      <vt:lpstr>Use of Erasure Coding for High Durability/Overhead Ratio!</vt:lpstr>
      <vt:lpstr>PowerPoint Presentation</vt:lpstr>
      <vt:lpstr>How to make File Systems more Reliable?</vt:lpstr>
      <vt:lpstr>File System Reliability: (Difference from Block-level reliability)</vt:lpstr>
      <vt:lpstr>Storage Reliability Problem</vt:lpstr>
      <vt:lpstr>Threats to Reliability</vt:lpstr>
      <vt:lpstr>Two Reliability Approaches</vt:lpstr>
      <vt:lpstr>Reliability Approach #1: Careful Ordering</vt:lpstr>
      <vt:lpstr>Berkeley FFS: Create a File</vt:lpstr>
      <vt:lpstr>Reliability Approach #2: Copy on Write File Layout</vt:lpstr>
      <vt:lpstr>COW with Smaller-Radix Blocks</vt:lpstr>
      <vt:lpstr>Example: ZFS and OpenZFS</vt:lpstr>
      <vt:lpstr>PowerPoint Presentation</vt:lpstr>
      <vt:lpstr>Transactions</vt:lpstr>
      <vt:lpstr>More General Reliability Solutions</vt:lpstr>
      <vt:lpstr>Transactions</vt:lpstr>
      <vt:lpstr>Key Concept: Transaction</vt:lpstr>
      <vt:lpstr>Typical Structure</vt:lpstr>
      <vt:lpstr>“Classic” Example: Transaction</vt:lpstr>
      <vt:lpstr>Concept of a log</vt:lpstr>
      <vt:lpstr>PowerPoint Presentation</vt:lpstr>
      <vt:lpstr>Transactional Filesystems</vt:lpstr>
      <vt:lpstr>Transactional Filesystems</vt:lpstr>
      <vt:lpstr>Journaling File Systems</vt:lpstr>
      <vt:lpstr>Creating a File (No Journaling Yet)</vt:lpstr>
      <vt:lpstr>Creating a File (With Journaling)</vt:lpstr>
      <vt:lpstr>After Commit, Eventually Replay Transaction</vt:lpstr>
      <vt:lpstr>Crash Recovery: Discard Partial Transactions</vt:lpstr>
      <vt:lpstr>Crash Recovery: Keep Complete Transactions</vt:lpstr>
      <vt:lpstr>Journaling Summary</vt:lpstr>
      <vt:lpstr>PowerPoint Presentation</vt:lpstr>
      <vt:lpstr>Log Structured Filesystems</vt:lpstr>
      <vt:lpstr>The Log Structured File System (LFS)</vt:lpstr>
      <vt:lpstr>Going Further – Log Structured File Systems</vt:lpstr>
      <vt:lpstr>What about Flash Filesystems?</vt:lpstr>
      <vt:lpstr>Example Use of LFS: F2FS: A Flash File System</vt:lpstr>
      <vt:lpstr>Flash-Friendly on-Disk Layout</vt:lpstr>
      <vt:lpstr>Normal LFS Index Structure:  Forces Cascading Updates when Updating Data</vt:lpstr>
      <vt:lpstr>F2FS Index Structure:  Indirection and Multi-Head Logs Optimize Updates</vt:lpstr>
      <vt:lpstr>Summary (1/2)</vt:lpstr>
      <vt:lpstr>Summary (2/2)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Anthony Joseph</cp:lastModifiedBy>
  <cp:revision>1191</cp:revision>
  <cp:lastPrinted>2020-11-09T07:51:10Z</cp:lastPrinted>
  <dcterms:created xsi:type="dcterms:W3CDTF">1995-08-12T11:37:26Z</dcterms:created>
  <dcterms:modified xsi:type="dcterms:W3CDTF">2021-04-12T19:57:07Z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