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138" r:id="rId3"/>
    <p:sldId id="2247" r:id="rId4"/>
    <p:sldId id="2087" r:id="rId5"/>
    <p:sldId id="2139" r:id="rId6"/>
    <p:sldId id="2244" r:id="rId7"/>
    <p:sldId id="2245" r:id="rId8"/>
    <p:sldId id="2246" r:id="rId9"/>
    <p:sldId id="2091" r:id="rId10"/>
    <p:sldId id="2092" r:id="rId11"/>
    <p:sldId id="2249" r:id="rId12"/>
    <p:sldId id="2094" r:id="rId13"/>
    <p:sldId id="2095" r:id="rId14"/>
    <p:sldId id="2096" r:id="rId15"/>
    <p:sldId id="2097" r:id="rId16"/>
    <p:sldId id="2098" r:id="rId17"/>
    <p:sldId id="2099" r:id="rId18"/>
    <p:sldId id="2100" r:id="rId19"/>
    <p:sldId id="2101" r:id="rId20"/>
    <p:sldId id="2102" r:id="rId21"/>
    <p:sldId id="2103" r:id="rId22"/>
    <p:sldId id="2250" r:id="rId23"/>
    <p:sldId id="2251" r:id="rId24"/>
    <p:sldId id="2109" r:id="rId25"/>
    <p:sldId id="2252" r:id="rId26"/>
    <p:sldId id="2255" r:id="rId27"/>
    <p:sldId id="2256" r:id="rId28"/>
    <p:sldId id="2257" r:id="rId29"/>
    <p:sldId id="2253" r:id="rId30"/>
    <p:sldId id="2111" r:id="rId31"/>
    <p:sldId id="2258" r:id="rId32"/>
    <p:sldId id="2259" r:id="rId33"/>
    <p:sldId id="2261" r:id="rId34"/>
    <p:sldId id="2120" r:id="rId35"/>
    <p:sldId id="2121" r:id="rId36"/>
    <p:sldId id="2265" r:id="rId37"/>
    <p:sldId id="2262" r:id="rId38"/>
    <p:sldId id="2263" r:id="rId39"/>
    <p:sldId id="2266" r:id="rId40"/>
    <p:sldId id="2126" r:id="rId41"/>
    <p:sldId id="2127" r:id="rId42"/>
    <p:sldId id="2267" r:id="rId43"/>
    <p:sldId id="2130" r:id="rId44"/>
    <p:sldId id="2132" r:id="rId45"/>
    <p:sldId id="2268" r:id="rId46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6"/>
    <p:restoredTop sz="85545" autoAdjust="0"/>
  </p:normalViewPr>
  <p:slideViewPr>
    <p:cSldViewPr>
      <p:cViewPr varScale="1">
        <p:scale>
          <a:sx n="142" d="100"/>
          <a:sy n="142" d="100"/>
        </p:scale>
        <p:origin x="1412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8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049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16:23:1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6795 3617,'-1'2'144,"0"1"0,-1 0 0,1-1 1,-1 1-1,0-1 0,0 0 0,0 1 0,0-1 1,0 0-1,-1 0 0,1 0 0,-1 0 0,0 0 0,1-1 1,-1 1-1,0-1 0,-5 2 0,6-2-128,-1 0 1,0 0-1,0 0 0,0-1 0,0 1 1,0-1-1,1 0 0,-1 0 0,0 0 1,0 0-1,0 0 0,0 0 0,0-1 1,0 1-1,0-1 0,1 0 0,-1 0 1,0 0-1,0 0 0,-2-1 0,-6-5 249,0 1-1,-12-10 0,19 12-169,0 0 0,0 1 0,0-2-1,1 1 1,0 0 0,0 0 0,-4-7-1,2-1 27,0 0 1,1 0-1,1-1 0,0 1 0,1-1 0,0 0 0,1 0 0,1-13 0,3-17 84,10-44-1,-12 83-185,15-88 298,27-143 645,-2 20-155,5-22-228,-18 126-352,-19 77-190,234-773 93,-200 685-128,54-156 10,12 4 8,231-392 28,98-18-32,-159 293-16,21 11 0,147-93-18,-73 154 28,170-58 78,173-20 136,-295 216-24,80 22 4,-419 139-186,1 4 0,1 2 1,1 4-1,100-1 0,-142 12-14,-1 1 1,1 1-1,-1 3 1,0 1-1,0 2 1,70 23 0,-34-3 6,-2 2 1,86 50-1,-35-10 40,-4 5 0,119 94-1,101 129 131,-290-250-158,345 346 51,-108-76-65,-113-123-8,161 164 23,-73-79 44,-184-192-33,196 219 97,-120-132-56,107 126 52,-170-192-83,73 89 47,238 334 229,-309-400-206,123 162 170,46 14 25,-178-219-202,127 101 0,-89-96-43,5-5-1,4-5 0,225 107 1,373 112 117,-232-131 16,8-17 86,10-27 105,10-38 123,199-32 36,-492-57-386,257-26 1,-172-11 37,465-105 0,-490 65-136,291-111 1,-5-50-6,-416 155-24,211-137-1,-210 104 10,263-232 0,171-233 12,-190 143-31,-140 128-11,-47 52-6,-78 90-7,106-114-1,341-322-2,48 37-44,176-10-19,-617 455 30,305-139 0,-354 195 5,3 5 1,312-78-1,-343 110 15,1 5 1,183-12-1,-225 31 5,0 2-1,0 4 1,0 2-1,149 29 1,-148-15-8,-1 4 0,142 56 1,-116-31-4,142 83 0,-164-77 21,-2 3-1,105 92 1,-99-67 0,123 145 0,-124-115 13,-5 4 0,103 193 0,-130-192 14,44 140 0,16 130 25,-50-172-12,132 284-1,-42-188-15,-91-199 2,131 166 0,-154-226-13,4-2-1,1-1 1,3-2 0,3-3-1,62 41 1,137 62 29,14-19-5,256 86-142,-126-54-1425,-11 28-3707,-300-141 3132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16:23:1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6795 3617,'-1'2'144,"0"1"0,-1 0 0,1-1 1,-1 1-1,0-1 0,0 0 0,0 1 0,0-1 1,0 0-1,-1 0 0,1 0 0,-1 0 0,0 0 0,1-1 1,-1 1-1,0-1 0,-5 2 0,6-2-128,-1 0 1,0 0-1,0 0 0,0-1 0,0 1 1,0-1-1,1 0 0,-1 0 0,0 0 1,0 0-1,0 0 0,0 0 0,0-1 1,0 1-1,0-1 0,1 0 0,-1 0 1,0 0-1,0 0 0,-2-1 0,-6-5 249,0 1-1,-12-10 0,19 12-169,0 0 0,0 1 0,0-2-1,1 1 1,0 0 0,0 0 0,-4-7-1,2-1 27,0 0 1,1 0-1,1-1 0,0 1 0,1-1 0,0 0 0,1 0 0,1-13 0,3-17 84,10-44-1,-12 83-185,15-88 298,27-143 645,-2 20-155,5-22-228,-18 126-352,-19 77-190,234-773 93,-200 685-128,54-156 10,12 4 8,231-392 28,98-18-32,-159 293-16,21 11 0,147-93-18,-73 154 28,170-58 78,173-20 136,-295 216-24,80 22 4,-419 139-186,1 4 0,1 2 1,1 4-1,100-1 0,-142 12-14,-1 1 1,1 1-1,-1 3 1,0 1-1,0 2 1,70 23 0,-34-3 6,-2 2 1,86 50-1,-35-10 40,-4 5 0,119 94-1,101 129 131,-290-250-158,345 346 51,-108-76-65,-113-123-8,161 164 23,-73-79 44,-184-192-33,196 219 97,-120-132-56,107 126 52,-170-192-83,73 89 47,238 334 229,-309-400-206,123 162 170,46 14 25,-178-219-202,127 101 0,-89-96-43,5-5-1,4-5 0,225 107 1,373 112 117,-232-131 16,8-17 86,10-27 105,10-38 123,199-32 36,-492-57-386,257-26 1,-172-11 37,465-105 0,-490 65-136,291-111 1,-5-50-6,-416 155-24,211-137-1,-210 104 10,263-232 0,171-233 12,-190 143-31,-140 128-11,-47 52-6,-78 90-7,106-114-1,341-322-2,48 37-44,176-10-19,-617 455 30,305-139 0,-354 195 5,3 5 1,312-78-1,-343 110 15,1 5 1,183-12-1,-225 31 5,0 2-1,0 4 1,0 2-1,149 29 1,-148-15-8,-1 4 0,142 56 1,-116-31-4,142 83 0,-164-77 21,-2 3-1,105 92 1,-99-67 0,123 145 0,-124-115 13,-5 4 0,103 193 0,-130-192 14,44 140 0,16 130 25,-50-172-12,132 284-1,-42-188-15,-91-199 2,131 166 0,-154-226-13,4-2-1,1-1 1,3-2 0,3-3-1,62 41 1,137 62 29,14-19-5,256 86-142,-126-54-1425,-11 28-3707,-300-141 3132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16:23:1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6795 3617,'-1'2'144,"0"1"0,-1 0 0,1-1 1,-1 1-1,0-1 0,0 0 0,0 1 0,0-1 1,0 0-1,-1 0 0,1 0 0,-1 0 0,0 0 0,1-1 1,-1 1-1,0-1 0,-5 2 0,6-2-128,-1 0 1,0 0-1,0 0 0,0-1 0,0 1 1,0-1-1,1 0 0,-1 0 0,0 0 1,0 0-1,0 0 0,0 0 0,0-1 1,0 1-1,0-1 0,1 0 0,-1 0 1,0 0-1,0 0 0,-2-1 0,-6-5 249,0 1-1,-12-10 0,19 12-169,0 0 0,0 1 0,0-2-1,1 1 1,0 0 0,0 0 0,-4-7-1,2-1 27,0 0 1,1 0-1,1-1 0,0 1 0,1-1 0,0 0 0,1 0 0,1-13 0,3-17 84,10-44-1,-12 83-185,15-88 298,27-143 645,-2 20-155,5-22-228,-18 126-352,-19 77-190,234-773 93,-200 685-128,54-156 10,12 4 8,231-392 28,98-18-32,-159 293-16,21 11 0,147-93-18,-73 154 28,170-58 78,173-20 136,-295 216-24,80 22 4,-419 139-186,1 4 0,1 2 1,1 4-1,100-1 0,-142 12-14,-1 1 1,1 1-1,-1 3 1,0 1-1,0 2 1,70 23 0,-34-3 6,-2 2 1,86 50-1,-35-10 40,-4 5 0,119 94-1,101 129 131,-290-250-158,345 346 51,-108-76-65,-113-123-8,161 164 23,-73-79 44,-184-192-33,196 219 97,-120-132-56,107 126 52,-170-192-83,73 89 47,238 334 229,-309-400-206,123 162 170,46 14 25,-178-219-202,127 101 0,-89-96-43,5-5-1,4-5 0,225 107 1,373 112 117,-232-131 16,8-17 86,10-27 105,10-38 123,199-32 36,-492-57-386,257-26 1,-172-11 37,465-105 0,-490 65-136,291-111 1,-5-50-6,-416 155-24,211-137-1,-210 104 10,263-232 0,171-233 12,-190 143-31,-140 128-11,-47 52-6,-78 90-7,106-114-1,341-322-2,48 37-44,176-10-19,-617 455 30,305-139 0,-354 195 5,3 5 1,312-78-1,-343 110 15,1 5 1,183-12-1,-225 31 5,0 2-1,0 4 1,0 2-1,149 29 1,-148-15-8,-1 4 0,142 56 1,-116-31-4,142 83 0,-164-77 21,-2 3-1,105 92 1,-99-67 0,123 145 0,-124-115 13,-5 4 0,103 193 0,-130-192 14,44 140 0,16 130 25,-50-172-12,132 284-1,-42-188-15,-91-199 2,131 166 0,-154-226-13,4-2-1,1-1 1,3-2 0,3-3-1,62 41 1,137 62 29,14-19-5,256 86-142,-126-54-1425,-11 28-3707,-300-141 3132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16:23:1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6795 3617,'-1'2'144,"0"1"0,-1 0 0,1-1 1,-1 1-1,0-1 0,0 0 0,0 1 0,0-1 1,0 0-1,-1 0 0,1 0 0,-1 0 0,0 0 0,1-1 1,-1 1-1,0-1 0,-5 2 0,6-2-128,-1 0 1,0 0-1,0 0 0,0-1 0,0 1 1,0-1-1,1 0 0,-1 0 0,0 0 1,0 0-1,0 0 0,0 0 0,0-1 1,0 1-1,0-1 0,1 0 0,-1 0 1,0 0-1,0 0 0,-2-1 0,-6-5 249,0 1-1,-12-10 0,19 12-169,0 0 0,0 1 0,0-2-1,1 1 1,0 0 0,0 0 0,-4-7-1,2-1 27,0 0 1,1 0-1,1-1 0,0 1 0,1-1 0,0 0 0,1 0 0,1-13 0,3-17 84,10-44-1,-12 83-185,15-88 298,27-143 645,-2 20-155,5-22-228,-18 126-352,-19 77-190,234-773 93,-200 685-128,54-156 10,12 4 8,231-392 28,98-18-32,-159 293-16,21 11 0,147-93-18,-73 154 28,170-58 78,173-20 136,-295 216-24,80 22 4,-419 139-186,1 4 0,1 2 1,1 4-1,100-1 0,-142 12-14,-1 1 1,1 1-1,-1 3 1,0 1-1,0 2 1,70 23 0,-34-3 6,-2 2 1,86 50-1,-35-10 40,-4 5 0,119 94-1,101 129 131,-290-250-158,345 346 51,-108-76-65,-113-123-8,161 164 23,-73-79 44,-184-192-33,196 219 97,-120-132-56,107 126 52,-170-192-83,73 89 47,238 334 229,-309-400-206,123 162 170,46 14 25,-178-219-202,127 101 0,-89-96-43,5-5-1,4-5 0,225 107 1,373 112 117,-232-131 16,8-17 86,10-27 105,10-38 123,199-32 36,-492-57-386,257-26 1,-172-11 37,465-105 0,-490 65-136,291-111 1,-5-50-6,-416 155-24,211-137-1,-210 104 10,263-232 0,171-233 12,-190 143-31,-140 128-11,-47 52-6,-78 90-7,106-114-1,341-322-2,48 37-44,176-10-19,-617 455 30,305-139 0,-354 195 5,3 5 1,312-78-1,-343 110 15,1 5 1,183-12-1,-225 31 5,0 2-1,0 4 1,0 2-1,149 29 1,-148-15-8,-1 4 0,142 56 1,-116-31-4,142 83 0,-164-77 21,-2 3-1,105 92 1,-99-67 0,123 145 0,-124-115 13,-5 4 0,103 193 0,-130-192 14,44 140 0,16 130 25,-50-172-12,132 284-1,-42-188-15,-91-199 2,131 166 0,-154-226-13,4-2-1,1-1 1,3-2 0,3-3-1,62 41 1,137 62 29,14-19-5,256 86-142,-126-54-1425,-11 28-3707,-300-141 3132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16:23:1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6795 3617,'-1'2'144,"0"1"0,-1 0 0,1-1 1,-1 1-1,0-1 0,0 0 0,0 1 0,0-1 1,0 0-1,-1 0 0,1 0 0,-1 0 0,0 0 0,1-1 1,-1 1-1,0-1 0,-5 2 0,6-2-128,-1 0 1,0 0-1,0 0 0,0-1 0,0 1 1,0-1-1,1 0 0,-1 0 0,0 0 1,0 0-1,0 0 0,0 0 0,0-1 1,0 1-1,0-1 0,1 0 0,-1 0 1,0 0-1,0 0 0,-2-1 0,-6-5 249,0 1-1,-12-10 0,19 12-169,0 0 0,0 1 0,0-2-1,1 1 1,0 0 0,0 0 0,-4-7-1,2-1 27,0 0 1,1 0-1,1-1 0,0 1 0,1-1 0,0 0 0,1 0 0,1-13 0,3-17 84,10-44-1,-12 83-185,15-88 298,27-143 645,-2 20-155,5-22-228,-18 126-352,-19 77-190,234-773 93,-200 685-128,54-156 10,12 4 8,231-392 28,98-18-32,-159 293-16,21 11 0,147-93-18,-73 154 28,170-58 78,173-20 136,-295 216-24,80 22 4,-419 139-186,1 4 0,1 2 1,1 4-1,100-1 0,-142 12-14,-1 1 1,1 1-1,-1 3 1,0 1-1,0 2 1,70 23 0,-34-3 6,-2 2 1,86 50-1,-35-10 40,-4 5 0,119 94-1,101 129 131,-290-250-158,345 346 51,-108-76-65,-113-123-8,161 164 23,-73-79 44,-184-192-33,196 219 97,-120-132-56,107 126 52,-170-192-83,73 89 47,238 334 229,-309-400-206,123 162 170,46 14 25,-178-219-202,127 101 0,-89-96-43,5-5-1,4-5 0,225 107 1,373 112 117,-232-131 16,8-17 86,10-27 105,10-38 123,199-32 36,-492-57-386,257-26 1,-172-11 37,465-105 0,-490 65-136,291-111 1,-5-50-6,-416 155-24,211-137-1,-210 104 10,263-232 0,171-233 12,-190 143-31,-140 128-11,-47 52-6,-78 90-7,106-114-1,341-322-2,48 37-44,176-10-19,-617 455 30,305-139 0,-354 195 5,3 5 1,312-78-1,-343 110 15,1 5 1,183-12-1,-225 31 5,0 2-1,0 4 1,0 2-1,149 29 1,-148-15-8,-1 4 0,142 56 1,-116-31-4,142 83 0,-164-77 21,-2 3-1,105 92 1,-99-67 0,123 145 0,-124-115 13,-5 4 0,103 193 0,-130-192 14,44 140 0,16 130 25,-50-172-12,132 284-1,-42-188-15,-91-199 2,131 166 0,-154-226-13,4-2-1,1-1 1,3-2 0,3-3-1,62 41 1,137 62 29,14-19-5,256 86-142,-126-54-1425,-11 28-3707,-300-141 3132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8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049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4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16" tIns="46972" rIns="95616" bIns="46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5A33450-4A81-C848-86DF-238B4A7172B0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71725" y="555625"/>
            <a:ext cx="4864100" cy="27368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3475038"/>
            <a:ext cx="7043737" cy="32893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85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F5925CB-D418-5540-8800-B004BFFCFD4B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63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4BEB585F-F57D-654A-AF6B-D977228FC847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28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9969FCB4-23B5-BD44-88A2-ABF70940293A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01888" y="569913"/>
            <a:ext cx="4800600" cy="270033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0887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56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E292823-9565-894A-AD93-C54DA2DEEAAB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69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E6D1E43-D64A-4A49-A01A-3E14601E68E8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70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59A73E0-75D1-E242-BF02-66D990FE879E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92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5E82DFED-7759-0247-82D9-4024F672B7FC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64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ACF3292-E25F-934A-9100-3C040FD5D0AE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68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48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0563"/>
            <a:ext cx="6127750" cy="344805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9" y="4367214"/>
            <a:ext cx="5597525" cy="41370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16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7537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161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285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03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152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36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72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5113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348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58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922C347-AB95-0B4D-8BEB-29D3C9D611EF}" type="slidenum">
              <a:rPr lang="en-US">
                <a:latin typeface="Times New Roman" charset="0"/>
              </a:rPr>
              <a:pPr eaLnBrk="1" hangingPunct="1"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242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5B9C670A-E85D-F14B-ACAE-B9AD1B18C220}" type="slidenum">
              <a:rPr lang="en-US">
                <a:latin typeface="Times New Roman" charset="0"/>
              </a:rPr>
              <a:pPr eaLnBrk="1" hangingPunct="1"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13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DECEA68-B2BD-FF4C-9826-F44E87ECB331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6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761661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22.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77935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15/4/21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3320374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&amp; Joseph CS162 © UCB Spring 2021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gif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gif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image" Target="../media/image15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gif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ustomXml" Target="../ink/ink3.xml"/><Relationship Id="rId9" Type="http://schemas.openxmlformats.org/officeDocument/2006/relationships/image" Target="../media/image1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22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End-to-End Arguments, Distributed Decision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EAC33-1436-481B-9DC9-3A2111161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0800"/>
            <a:ext cx="8458200" cy="711200"/>
          </a:xfrm>
        </p:spPr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Examples of Protocols in Human Interactions</a:t>
            </a:r>
            <a:endParaRPr lang="en-US" sz="1800" dirty="0">
              <a:ea typeface="MS PGothic" charset="0"/>
            </a:endParaRPr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229600" cy="5257800"/>
          </a:xfrm>
        </p:spPr>
        <p:txBody>
          <a:bodyPr/>
          <a:lstStyle/>
          <a:p>
            <a:pPr marL="533400" indent="-533400" eaLnBrk="1" hangingPunct="1"/>
            <a:r>
              <a:rPr lang="en-US" dirty="0">
                <a:latin typeface="Helvetica" charset="0"/>
                <a:ea typeface="MS PGothic" charset="0"/>
              </a:rPr>
              <a:t>Telephone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(Pick up / open up the phone)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Listen for a dial tone / see that you have service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Dial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Should hear ringing …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    					</a:t>
            </a:r>
            <a:r>
              <a:rPr lang="en-US" sz="2000" dirty="0" err="1">
                <a:solidFill>
                  <a:srgbClr val="0000FF"/>
                </a:solidFill>
                <a:latin typeface="Helvetica" charset="0"/>
                <a:ea typeface="MS PGothic" charset="0"/>
              </a:rPr>
              <a:t>Callee</a:t>
            </a:r>
            <a:r>
              <a:rPr lang="en-US" sz="20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: </a:t>
            </a:r>
            <a:r>
              <a:rPr lang="ja-JP" altLang="en-US" sz="20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“</a:t>
            </a:r>
            <a:r>
              <a:rPr lang="en-US" altLang="ja-JP" sz="20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Hello?</a:t>
            </a:r>
            <a:r>
              <a:rPr lang="ja-JP" altLang="en-US" sz="20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”</a:t>
            </a:r>
            <a:endParaRPr lang="en-US" altLang="ja-JP" sz="20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</a:rPr>
              <a:t>Caller: </a:t>
            </a:r>
            <a:r>
              <a:rPr lang="ja-JP" altLang="en-US" sz="2000" dirty="0">
                <a:latin typeface="Helvetica" charset="0"/>
                <a:ea typeface="MS PGothic" charset="0"/>
              </a:rPr>
              <a:t>“</a:t>
            </a:r>
            <a:r>
              <a:rPr lang="en-US" altLang="ja-JP" sz="2000" dirty="0">
                <a:latin typeface="Helvetica" charset="0"/>
                <a:ea typeface="MS PGothic" charset="0"/>
              </a:rPr>
              <a:t>Hi, it’s Natacha….</a:t>
            </a:r>
            <a:r>
              <a:rPr lang="ja-JP" altLang="en-US" sz="2000" dirty="0">
                <a:latin typeface="Helvetica" charset="0"/>
                <a:ea typeface="MS PGothic" charset="0"/>
              </a:rPr>
              <a:t>”</a:t>
            </a:r>
            <a:br>
              <a:rPr lang="en-US" altLang="ja-JP" sz="2000" dirty="0">
                <a:latin typeface="Helvetica" charset="0"/>
                <a:ea typeface="MS PGothic" charset="0"/>
              </a:rPr>
            </a:br>
            <a:r>
              <a:rPr lang="en-US" altLang="ja-JP" sz="2000" dirty="0">
                <a:latin typeface="Helvetica" charset="0"/>
                <a:ea typeface="MS PGothic" charset="0"/>
              </a:rPr>
              <a:t>Or: </a:t>
            </a:r>
            <a:r>
              <a:rPr lang="ja-JP" altLang="en-US" sz="2000" dirty="0">
                <a:latin typeface="Helvetica" charset="0"/>
                <a:ea typeface="MS PGothic" charset="0"/>
              </a:rPr>
              <a:t>“</a:t>
            </a:r>
            <a:r>
              <a:rPr lang="en-US" altLang="ja-JP" sz="2000" dirty="0">
                <a:latin typeface="Helvetica" charset="0"/>
                <a:ea typeface="MS PGothic" charset="0"/>
              </a:rPr>
              <a:t>Hi, it’s me</a:t>
            </a:r>
            <a:r>
              <a:rPr lang="ja-JP" altLang="en-US" sz="2000" dirty="0">
                <a:latin typeface="Helvetica" charset="0"/>
                <a:ea typeface="MS PGothic" charset="0"/>
              </a:rPr>
              <a:t>”</a:t>
            </a:r>
            <a:r>
              <a:rPr lang="en-US" altLang="ja-JP" sz="2000" dirty="0">
                <a:latin typeface="Helvetica" charset="0"/>
                <a:ea typeface="MS PGothic" charset="0"/>
              </a:rPr>
              <a:t>  (</a:t>
            </a:r>
            <a:r>
              <a:rPr lang="en-US" altLang="ja-JP" sz="2000" dirty="0">
                <a:latin typeface="Helvetica" charset="0"/>
                <a:ea typeface="MS PGothic" charset="0"/>
                <a:sym typeface="Symbol" charset="0"/>
              </a:rPr>
              <a:t> what’s </a:t>
            </a:r>
            <a:r>
              <a:rPr lang="en-US" altLang="ja-JP" sz="2000" i="1" dirty="0">
                <a:latin typeface="Helvetica" charset="0"/>
                <a:ea typeface="MS PGothic" charset="0"/>
                <a:sym typeface="Symbol" charset="0"/>
              </a:rPr>
              <a:t>that</a:t>
            </a:r>
            <a:r>
              <a:rPr lang="en-US" altLang="ja-JP" sz="2000" dirty="0">
                <a:latin typeface="Helvetica" charset="0"/>
                <a:ea typeface="MS PGothic" charset="0"/>
                <a:sym typeface="Symbol" charset="0"/>
              </a:rPr>
              <a:t> about?)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Caller: </a:t>
            </a:r>
            <a:r>
              <a:rPr lang="ja-JP" altLang="en-US" sz="2000" dirty="0">
                <a:latin typeface="Helvetica" charset="0"/>
                <a:ea typeface="MS PGothic" charset="0"/>
                <a:sym typeface="Symbol" charset="0"/>
              </a:rPr>
              <a:t>“</a:t>
            </a:r>
            <a:r>
              <a:rPr lang="en-US" altLang="ja-JP" sz="2000" dirty="0">
                <a:latin typeface="Helvetica" charset="0"/>
                <a:ea typeface="MS PGothic" charset="0"/>
                <a:sym typeface="Symbol" charset="0"/>
              </a:rPr>
              <a:t>Hey, do you think … blah blah blah …</a:t>
            </a:r>
            <a:r>
              <a:rPr lang="ja-JP" altLang="en-US" sz="2000" dirty="0">
                <a:latin typeface="Helvetica" charset="0"/>
                <a:ea typeface="MS PGothic" charset="0"/>
                <a:sym typeface="Symbol" charset="0"/>
              </a:rPr>
              <a:t>”</a:t>
            </a:r>
            <a:r>
              <a:rPr lang="en-US" altLang="ja-JP" sz="2000" dirty="0"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altLang="ja-JP" sz="2000" b="1" dirty="0">
                <a:latin typeface="Helvetica" charset="0"/>
                <a:ea typeface="MS PGothic" charset="0"/>
                <a:sym typeface="Symbol" charset="0"/>
              </a:rPr>
              <a:t>pause</a:t>
            </a:r>
          </a:p>
          <a:p>
            <a:pPr marL="457200" lvl="1" indent="0" eaLnBrk="1" hangingPunct="1">
              <a:buNone/>
            </a:pPr>
            <a:endParaRPr lang="en-US" altLang="ja-JP" sz="2000" dirty="0">
              <a:latin typeface="Helvetica" charset="0"/>
              <a:ea typeface="MS PGothic" charset="0"/>
              <a:sym typeface="Symbol" charset="0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 		</a:t>
            </a:r>
            <a:r>
              <a:rPr lang="en-US" sz="2000" dirty="0" err="1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Callee</a:t>
            </a:r>
            <a:r>
              <a:rPr lang="en-US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: </a:t>
            </a:r>
            <a:r>
              <a:rPr lang="ja-JP" altLang="en-US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“</a:t>
            </a:r>
            <a:r>
              <a:rPr lang="en-US" altLang="ja-JP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Yeah, blah blah blah …</a:t>
            </a:r>
            <a:r>
              <a:rPr lang="ja-JP" altLang="en-US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”</a:t>
            </a:r>
            <a:r>
              <a:rPr lang="en-US" altLang="ja-JP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altLang="ja-JP" sz="2000" b="1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pause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Caller: Bye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 					</a:t>
            </a:r>
            <a:r>
              <a:rPr lang="en-US" sz="2000" dirty="0" err="1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Callee</a:t>
            </a:r>
            <a:r>
              <a:rPr lang="en-US" sz="2000" dirty="0">
                <a:solidFill>
                  <a:srgbClr val="0000FF"/>
                </a:solidFill>
                <a:latin typeface="Helvetica" charset="0"/>
                <a:ea typeface="MS PGothic" charset="0"/>
                <a:sym typeface="Symbol" charset="0"/>
              </a:rPr>
              <a:t>: Bye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Hang up</a:t>
            </a:r>
            <a:endParaRPr lang="en-US" sz="2000" dirty="0">
              <a:latin typeface="Helvetica" charset="0"/>
              <a:ea typeface="MS PGothic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5562600" y="2819400"/>
            <a:ext cx="15240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5600700" y="3238500"/>
            <a:ext cx="1447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048000" y="4267200"/>
            <a:ext cx="1447800" cy="5289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3048000" y="4796192"/>
            <a:ext cx="1447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114800" y="5219700"/>
            <a:ext cx="2971800" cy="3597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3771900" y="5638800"/>
            <a:ext cx="3314700" cy="3641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63074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6DD7-29A4-43A6-A963-D5E3D02C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12E7-F2C3-4B34-91DE-79F944D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95400"/>
            <a:ext cx="10566400" cy="5105400"/>
          </a:xfrm>
        </p:spPr>
        <p:txBody>
          <a:bodyPr/>
          <a:lstStyle/>
          <a:p>
            <a:r>
              <a:rPr lang="en-US" dirty="0"/>
              <a:t>The Internet is the largest distributed system that exists!</a:t>
            </a:r>
          </a:p>
          <a:p>
            <a:endParaRPr lang="en-US" dirty="0"/>
          </a:p>
          <a:p>
            <a:r>
              <a:rPr lang="en-US" dirty="0"/>
              <a:t>Many different applications</a:t>
            </a:r>
          </a:p>
          <a:p>
            <a:pPr lvl="1"/>
            <a:r>
              <a:rPr lang="en-US" dirty="0"/>
              <a:t>Email, web, P2P, etc.</a:t>
            </a:r>
          </a:p>
          <a:p>
            <a:pPr lvl="1"/>
            <a:endParaRPr lang="en-US" dirty="0"/>
          </a:p>
          <a:p>
            <a:r>
              <a:rPr lang="en-US" dirty="0"/>
              <a:t>Many different operating systems and devices</a:t>
            </a:r>
          </a:p>
          <a:p>
            <a:endParaRPr lang="en-US" dirty="0"/>
          </a:p>
          <a:p>
            <a:r>
              <a:rPr lang="en-US" dirty="0"/>
              <a:t>Many different network styles and technologies</a:t>
            </a:r>
          </a:p>
          <a:p>
            <a:pPr lvl="1"/>
            <a:r>
              <a:rPr lang="en-US" dirty="0"/>
              <a:t>Wireless, wired, optical</a:t>
            </a:r>
          </a:p>
          <a:p>
            <a:pPr lvl="1"/>
            <a:endParaRPr lang="en-US" dirty="0"/>
          </a:p>
          <a:p>
            <a:r>
              <a:rPr lang="en-US" dirty="0"/>
              <a:t>How do we organize this mess</a:t>
            </a:r>
          </a:p>
          <a:p>
            <a:pPr lvl="1"/>
            <a:r>
              <a:rPr lang="en-US" dirty="0"/>
              <a:t>Layering &amp; end-to-end principle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2D922E-4423-4E66-AE1D-69A6BBEC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2667000"/>
            <a:ext cx="838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35452-ADFF-481A-BD98-CFDF73874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667000"/>
            <a:ext cx="9144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89092-8460-434A-9D34-5F89CAFED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2667000"/>
            <a:ext cx="685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2B52EC38-24D2-4ECC-86E6-CC0DEA805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289" y="2743201"/>
            <a:ext cx="1011795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Skype 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BB279196-2821-4C5E-AC97-4829A2DC9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727326"/>
            <a:ext cx="71363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SSH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5D73E97-C1AC-4F92-A884-86CE2874F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063" y="2727326"/>
            <a:ext cx="69921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NFS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DAF403-4742-48D8-87A6-B8F32BD767B2}"/>
              </a:ext>
            </a:extLst>
          </p:cNvPr>
          <p:cNvGrpSpPr>
            <a:grpSpLocks/>
          </p:cNvGrpSpPr>
          <p:nvPr/>
        </p:nvGrpSpPr>
        <p:grpSpPr bwMode="auto">
          <a:xfrm>
            <a:off x="10896601" y="3657597"/>
            <a:ext cx="1077913" cy="1512887"/>
            <a:chOff x="3456" y="2400"/>
            <a:chExt cx="679" cy="2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9C8C20-993E-41FF-B5C2-F9434996D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00"/>
              <a:ext cx="672" cy="1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1C9BDDFB-13B0-4A07-9526-DB2FD3F4E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2407"/>
              <a:ext cx="64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 dirty="0">
                  <a:latin typeface="Helvetica" charset="0"/>
                </a:rPr>
                <a:t>Packet</a:t>
              </a:r>
            </a:p>
            <a:p>
              <a:r>
                <a:rPr lang="en-US" sz="2000" dirty="0">
                  <a:latin typeface="Helvetica" charset="0"/>
                </a:rPr>
                <a:t>Radio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8A44A84-DCFA-4C77-AD41-73901D3A0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657600"/>
            <a:ext cx="11430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0E7FF67F-E6D7-4118-86D7-F50694E73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26" y="3668713"/>
            <a:ext cx="1167287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Coaxial </a:t>
            </a:r>
          </a:p>
          <a:p>
            <a:r>
              <a:rPr lang="en-US" sz="2000">
                <a:latin typeface="Helvetica" charset="0"/>
              </a:rPr>
              <a:t>cable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E4029-E440-4C8C-988C-08F3691A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3657600"/>
            <a:ext cx="9906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7121888-8CEB-4242-8D6B-6B5968A77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726" y="3668714"/>
            <a:ext cx="804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Fiber</a:t>
            </a:r>
          </a:p>
          <a:p>
            <a:r>
              <a:rPr lang="en-US" sz="2000">
                <a:latin typeface="Helvetica" charset="0"/>
              </a:rPr>
              <a:t>optic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A44AA9A-BE89-4738-A914-E83BA592A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42900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19624AF3-B7CE-411B-A8EB-86E1E20AB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295" y="2093831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>
                <a:latin typeface="Helvetica" charset="0"/>
              </a:rPr>
              <a:t>Application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6B01E955-1A59-4179-9AE7-14FDE105C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776" y="4512131"/>
            <a:ext cx="1835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>
                <a:latin typeface="Helvetica" charset="0"/>
              </a:rPr>
              <a:t>Transmission</a:t>
            </a:r>
          </a:p>
          <a:p>
            <a:r>
              <a:rPr lang="en-US" sz="2000" dirty="0">
                <a:latin typeface="Helvetica" charset="0"/>
              </a:rPr>
              <a:t>Media</a:t>
            </a:r>
          </a:p>
        </p:txBody>
      </p: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CFF3E338-6B36-432C-8D7A-34E2748E6448}"/>
              </a:ext>
            </a:extLst>
          </p:cNvPr>
          <p:cNvCxnSpPr>
            <a:cxnSpLocks noChangeShapeType="1"/>
            <a:stCxn id="8" idx="2"/>
            <a:endCxn id="15" idx="0"/>
          </p:cNvCxnSpPr>
          <p:nvPr/>
        </p:nvCxnSpPr>
        <p:spPr bwMode="auto">
          <a:xfrm>
            <a:off x="8231188" y="3143251"/>
            <a:ext cx="608012" cy="5254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69523B55-2DFF-4F12-A648-87425352C734}"/>
              </a:ext>
            </a:extLst>
          </p:cNvPr>
          <p:cNvCxnSpPr>
            <a:cxnSpLocks noChangeShapeType="1"/>
            <a:stCxn id="8" idx="2"/>
            <a:endCxn id="16" idx="0"/>
          </p:cNvCxnSpPr>
          <p:nvPr/>
        </p:nvCxnSpPr>
        <p:spPr bwMode="auto">
          <a:xfrm>
            <a:off x="8231188" y="3143250"/>
            <a:ext cx="1941512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C1B29CBE-23B9-45AA-B968-A9641A23552E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 flipH="1">
            <a:off x="8801101" y="3124201"/>
            <a:ext cx="468313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3">
            <a:extLst>
              <a:ext uri="{FF2B5EF4-FFF2-40B4-BE49-F238E27FC236}">
                <a16:creationId xmlns:a16="http://schemas.microsoft.com/office/drawing/2014/main" id="{6E73E8C5-250B-4EE8-B62B-03D5ECD8277D}"/>
              </a:ext>
            </a:extLst>
          </p:cNvPr>
          <p:cNvCxnSpPr>
            <a:cxnSpLocks noChangeShapeType="1"/>
            <a:stCxn id="7" idx="2"/>
            <a:endCxn id="16" idx="0"/>
          </p:cNvCxnSpPr>
          <p:nvPr/>
        </p:nvCxnSpPr>
        <p:spPr bwMode="auto">
          <a:xfrm>
            <a:off x="9258300" y="3133725"/>
            <a:ext cx="9144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4">
            <a:extLst>
              <a:ext uri="{FF2B5EF4-FFF2-40B4-BE49-F238E27FC236}">
                <a16:creationId xmlns:a16="http://schemas.microsoft.com/office/drawing/2014/main" id="{135658B8-02AA-44B8-A70B-8F7E5591DC98}"/>
              </a:ext>
            </a:extLst>
          </p:cNvPr>
          <p:cNvCxnSpPr>
            <a:cxnSpLocks noChangeShapeType="1"/>
            <a:stCxn id="5" idx="2"/>
            <a:endCxn id="14" idx="0"/>
          </p:cNvCxnSpPr>
          <p:nvPr/>
        </p:nvCxnSpPr>
        <p:spPr bwMode="auto">
          <a:xfrm flipH="1">
            <a:off x="8801100" y="3133725"/>
            <a:ext cx="14478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5">
            <a:extLst>
              <a:ext uri="{FF2B5EF4-FFF2-40B4-BE49-F238E27FC236}">
                <a16:creationId xmlns:a16="http://schemas.microsoft.com/office/drawing/2014/main" id="{BBB6FE3A-E254-4FF1-8E4C-2023BD528D8B}"/>
              </a:ext>
            </a:extLst>
          </p:cNvPr>
          <p:cNvCxnSpPr>
            <a:cxnSpLocks noChangeShapeType="1"/>
            <a:stCxn id="5" idx="2"/>
            <a:endCxn id="16" idx="0"/>
          </p:cNvCxnSpPr>
          <p:nvPr/>
        </p:nvCxnSpPr>
        <p:spPr bwMode="auto">
          <a:xfrm flipH="1">
            <a:off x="10172700" y="3133725"/>
            <a:ext cx="762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21EA9B-23EC-4F88-A7FC-6ACDBF2F9D2E}"/>
              </a:ext>
            </a:extLst>
          </p:cNvPr>
          <p:cNvGrpSpPr>
            <a:grpSpLocks/>
          </p:cNvGrpSpPr>
          <p:nvPr/>
        </p:nvGrpSpPr>
        <p:grpSpPr bwMode="auto">
          <a:xfrm>
            <a:off x="10896604" y="2666998"/>
            <a:ext cx="855663" cy="460375"/>
            <a:chOff x="3456" y="1776"/>
            <a:chExt cx="539" cy="29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19F475-83E6-475E-A5A1-827E8259F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1776"/>
              <a:ext cx="521" cy="2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78C71551-D6BA-4A4E-98B3-94A95D214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14"/>
              <a:ext cx="5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>
                  <a:latin typeface="Helvetica" charset="0"/>
                </a:rPr>
                <a:t>HTTP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2691B2-56D5-4E08-9D2F-5335BA88D2C9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133725"/>
            <a:ext cx="3200400" cy="514350"/>
            <a:chOff x="1776" y="2070"/>
            <a:chExt cx="2016" cy="324"/>
          </a:xfrm>
        </p:grpSpPr>
        <p:cxnSp>
          <p:nvCxnSpPr>
            <p:cNvPr id="31" name="AutoShape 30">
              <a:extLst>
                <a:ext uri="{FF2B5EF4-FFF2-40B4-BE49-F238E27FC236}">
                  <a16:creationId xmlns:a16="http://schemas.microsoft.com/office/drawing/2014/main" id="{D7EAE190-644C-464E-A149-61B222881A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76" y="2070"/>
              <a:ext cx="2016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31">
              <a:extLst>
                <a:ext uri="{FF2B5EF4-FFF2-40B4-BE49-F238E27FC236}">
                  <a16:creationId xmlns:a16="http://schemas.microsoft.com/office/drawing/2014/main" id="{54928810-A7F2-421A-A2F3-322960A3C4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24" y="2070"/>
              <a:ext cx="1368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32">
              <a:extLst>
                <a:ext uri="{FF2B5EF4-FFF2-40B4-BE49-F238E27FC236}">
                  <a16:creationId xmlns:a16="http://schemas.microsoft.com/office/drawing/2014/main" id="{6AB7C6B1-0B66-4C71-88C7-A1E53034CB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48" y="2070"/>
              <a:ext cx="744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3">
              <a:extLst>
                <a:ext uri="{FF2B5EF4-FFF2-40B4-BE49-F238E27FC236}">
                  <a16:creationId xmlns:a16="http://schemas.microsoft.com/office/drawing/2014/main" id="{8A07A151-50AF-49B8-8A91-A1B1DE195A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27" y="2070"/>
              <a:ext cx="65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09A8AAB-8C46-4314-ADFA-FC2609CEB63D}"/>
              </a:ext>
            </a:extLst>
          </p:cNvPr>
          <p:cNvGrpSpPr>
            <a:grpSpLocks/>
          </p:cNvGrpSpPr>
          <p:nvPr/>
        </p:nvGrpSpPr>
        <p:grpSpPr bwMode="auto">
          <a:xfrm>
            <a:off x="8801101" y="3124201"/>
            <a:ext cx="2525713" cy="523875"/>
            <a:chOff x="2136" y="2064"/>
            <a:chExt cx="1591" cy="330"/>
          </a:xfrm>
        </p:grpSpPr>
        <p:cxnSp>
          <p:nvCxnSpPr>
            <p:cNvPr id="36" name="AutoShape 35">
              <a:extLst>
                <a:ext uri="{FF2B5EF4-FFF2-40B4-BE49-F238E27FC236}">
                  <a16:creationId xmlns:a16="http://schemas.microsoft.com/office/drawing/2014/main" id="{C8BC6C27-2237-4766-BE0A-493CA57107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36" y="2064"/>
              <a:ext cx="1548" cy="33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6">
              <a:extLst>
                <a:ext uri="{FF2B5EF4-FFF2-40B4-BE49-F238E27FC236}">
                  <a16:creationId xmlns:a16="http://schemas.microsoft.com/office/drawing/2014/main" id="{3CAFFD3A-8E82-4C76-92C8-2707FF5A49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000" y="2070"/>
              <a:ext cx="727" cy="32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249392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The Internet: Layers, Layers, Layers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764" y="3916220"/>
            <a:ext cx="11052020" cy="2667357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MS PGothic" charset="0"/>
              </a:rPr>
              <a:t>Introduce intermediate layers that provide </a:t>
            </a:r>
            <a:r>
              <a:rPr lang="en-US" dirty="0">
                <a:solidFill>
                  <a:srgbClr val="FF3300"/>
                </a:solidFill>
                <a:latin typeface="Gill Sans Light"/>
                <a:ea typeface="MS PGothic" charset="0"/>
              </a:rPr>
              <a:t>set of abstractions</a:t>
            </a:r>
            <a:r>
              <a:rPr lang="en-US" dirty="0">
                <a:latin typeface="Gill Sans Light"/>
                <a:ea typeface="MS PGothic" charset="0"/>
              </a:rPr>
              <a:t> for various network functionality &amp; technologies</a:t>
            </a:r>
          </a:p>
          <a:p>
            <a:pPr lvl="1"/>
            <a:r>
              <a:rPr lang="en-US" sz="2000" dirty="0">
                <a:latin typeface="Gill Sans Light"/>
                <a:ea typeface="MS PGothic" charset="0"/>
              </a:rPr>
              <a:t>A new app/media implemented only once</a:t>
            </a:r>
          </a:p>
          <a:p>
            <a:pPr lvl="1"/>
            <a:endParaRPr lang="en-US" sz="2000" dirty="0">
              <a:latin typeface="Gill Sans Light"/>
              <a:ea typeface="MS PGothic" charset="0"/>
            </a:endParaRPr>
          </a:p>
          <a:p>
            <a:r>
              <a:rPr lang="en-US" altLang="ja-JP" dirty="0">
                <a:latin typeface="Gill Sans Light"/>
                <a:ea typeface="MS PGothic" charset="0"/>
              </a:rPr>
              <a:t>Goal: Reliable communication channels on which to build distributed applications</a:t>
            </a: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5855374" y="990602"/>
            <a:ext cx="838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44" name="Rectangle 5"/>
          <p:cNvSpPr>
            <a:spLocks noChangeArrowheads="1"/>
          </p:cNvSpPr>
          <p:nvPr/>
        </p:nvSpPr>
        <p:spPr bwMode="auto">
          <a:xfrm>
            <a:off x="3797974" y="990602"/>
            <a:ext cx="9144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4940974" y="990602"/>
            <a:ext cx="685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46" name="Text Box 7"/>
          <p:cNvSpPr txBox="1">
            <a:spLocks noChangeArrowheads="1"/>
          </p:cNvSpPr>
          <p:nvPr/>
        </p:nvSpPr>
        <p:spPr bwMode="auto">
          <a:xfrm>
            <a:off x="3786863" y="1066803"/>
            <a:ext cx="1011795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Skype </a:t>
            </a:r>
          </a:p>
        </p:txBody>
      </p:sp>
      <p:sp>
        <p:nvSpPr>
          <p:cNvPr id="87047" name="Text Box 8"/>
          <p:cNvSpPr txBox="1">
            <a:spLocks noChangeArrowheads="1"/>
          </p:cNvSpPr>
          <p:nvPr/>
        </p:nvSpPr>
        <p:spPr bwMode="auto">
          <a:xfrm>
            <a:off x="4940975" y="1050928"/>
            <a:ext cx="71363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SSH</a:t>
            </a:r>
          </a:p>
        </p:txBody>
      </p:sp>
      <p:sp>
        <p:nvSpPr>
          <p:cNvPr id="87048" name="Text Box 9"/>
          <p:cNvSpPr txBox="1">
            <a:spLocks noChangeArrowheads="1"/>
          </p:cNvSpPr>
          <p:nvPr/>
        </p:nvSpPr>
        <p:spPr bwMode="auto">
          <a:xfrm>
            <a:off x="5923637" y="1050928"/>
            <a:ext cx="69921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NFS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922175" y="2759086"/>
            <a:ext cx="1071563" cy="1492239"/>
            <a:chOff x="3456" y="2400"/>
            <a:chExt cx="675" cy="267"/>
          </a:xfrm>
        </p:grpSpPr>
        <p:sp>
          <p:nvSpPr>
            <p:cNvPr id="87070" name="Rectangle 11"/>
            <p:cNvSpPr>
              <a:spLocks noChangeArrowheads="1"/>
            </p:cNvSpPr>
            <p:nvPr/>
          </p:nvSpPr>
          <p:spPr bwMode="auto">
            <a:xfrm>
              <a:off x="3456" y="2400"/>
              <a:ext cx="672" cy="13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87071" name="Text Box 12"/>
            <p:cNvSpPr txBox="1">
              <a:spLocks noChangeArrowheads="1"/>
            </p:cNvSpPr>
            <p:nvPr/>
          </p:nvSpPr>
          <p:spPr bwMode="auto">
            <a:xfrm>
              <a:off x="3494" y="2407"/>
              <a:ext cx="6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 dirty="0">
                  <a:latin typeface="Helvetica" charset="0"/>
                </a:rPr>
                <a:t>Packet</a:t>
              </a:r>
            </a:p>
            <a:p>
              <a:r>
                <a:rPr lang="en-US" sz="2000" dirty="0">
                  <a:latin typeface="Helvetica" charset="0"/>
                </a:rPr>
                <a:t>radio</a:t>
              </a:r>
            </a:p>
          </p:txBody>
        </p:sp>
      </p:grpSp>
      <p:sp>
        <p:nvSpPr>
          <p:cNvPr id="87050" name="Rectangle 13"/>
          <p:cNvSpPr>
            <a:spLocks noChangeArrowheads="1"/>
          </p:cNvSpPr>
          <p:nvPr/>
        </p:nvSpPr>
        <p:spPr bwMode="auto">
          <a:xfrm>
            <a:off x="4255174" y="2759077"/>
            <a:ext cx="11430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51" name="Text Box 14"/>
          <p:cNvSpPr txBox="1">
            <a:spLocks noChangeArrowheads="1"/>
          </p:cNvSpPr>
          <p:nvPr/>
        </p:nvSpPr>
        <p:spPr bwMode="auto">
          <a:xfrm>
            <a:off x="4315500" y="2770190"/>
            <a:ext cx="1167287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Coaxial </a:t>
            </a:r>
          </a:p>
          <a:p>
            <a:r>
              <a:rPr lang="en-US" sz="2000">
                <a:latin typeface="Helvetica" charset="0"/>
              </a:rPr>
              <a:t>cable</a:t>
            </a:r>
          </a:p>
        </p:txBody>
      </p:sp>
      <p:sp>
        <p:nvSpPr>
          <p:cNvPr id="87052" name="Rectangle 15"/>
          <p:cNvSpPr>
            <a:spLocks noChangeArrowheads="1"/>
          </p:cNvSpPr>
          <p:nvPr/>
        </p:nvSpPr>
        <p:spPr bwMode="auto">
          <a:xfrm>
            <a:off x="5702974" y="2759077"/>
            <a:ext cx="9906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53" name="Text Box 16"/>
          <p:cNvSpPr txBox="1">
            <a:spLocks noChangeArrowheads="1"/>
          </p:cNvSpPr>
          <p:nvPr/>
        </p:nvSpPr>
        <p:spPr bwMode="auto">
          <a:xfrm>
            <a:off x="5763300" y="2770191"/>
            <a:ext cx="804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Fiber</a:t>
            </a:r>
          </a:p>
          <a:p>
            <a:r>
              <a:rPr lang="en-US" sz="2000">
                <a:latin typeface="Helvetica" charset="0"/>
              </a:rPr>
              <a:t>optic</a:t>
            </a:r>
          </a:p>
        </p:txBody>
      </p:sp>
      <p:sp>
        <p:nvSpPr>
          <p:cNvPr id="87054" name="Line 17"/>
          <p:cNvSpPr>
            <a:spLocks noChangeShapeType="1"/>
          </p:cNvSpPr>
          <p:nvPr/>
        </p:nvSpPr>
        <p:spPr bwMode="auto">
          <a:xfrm flipV="1">
            <a:off x="3569374" y="1768478"/>
            <a:ext cx="4343400" cy="15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Text Box 18"/>
          <p:cNvSpPr txBox="1">
            <a:spLocks noChangeArrowheads="1"/>
          </p:cNvSpPr>
          <p:nvPr/>
        </p:nvSpPr>
        <p:spPr bwMode="auto">
          <a:xfrm>
            <a:off x="1850112" y="1077916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>
                <a:latin typeface="Helvetica" charset="0"/>
              </a:rPr>
              <a:t>Application</a:t>
            </a:r>
          </a:p>
        </p:txBody>
      </p:sp>
      <p:sp>
        <p:nvSpPr>
          <p:cNvPr id="87056" name="Text Box 19"/>
          <p:cNvSpPr txBox="1">
            <a:spLocks noChangeArrowheads="1"/>
          </p:cNvSpPr>
          <p:nvPr/>
        </p:nvSpPr>
        <p:spPr bwMode="auto">
          <a:xfrm>
            <a:off x="1877099" y="2835278"/>
            <a:ext cx="1835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Transmission</a:t>
            </a:r>
          </a:p>
          <a:p>
            <a:r>
              <a:rPr lang="en-US" sz="2000">
                <a:latin typeface="Helvetica" charset="0"/>
              </a:rPr>
              <a:t>Media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922178" y="990600"/>
            <a:ext cx="855663" cy="460375"/>
            <a:chOff x="3456" y="1776"/>
            <a:chExt cx="539" cy="290"/>
          </a:xfrm>
        </p:grpSpPr>
        <p:sp>
          <p:nvSpPr>
            <p:cNvPr id="87068" name="Rectangle 21"/>
            <p:cNvSpPr>
              <a:spLocks noChangeArrowheads="1"/>
            </p:cNvSpPr>
            <p:nvPr/>
          </p:nvSpPr>
          <p:spPr bwMode="auto">
            <a:xfrm>
              <a:off x="3463" y="1776"/>
              <a:ext cx="521" cy="2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87069" name="Text Box 22"/>
            <p:cNvSpPr txBox="1">
              <a:spLocks noChangeArrowheads="1"/>
            </p:cNvSpPr>
            <p:nvPr/>
          </p:nvSpPr>
          <p:spPr bwMode="auto">
            <a:xfrm>
              <a:off x="3456" y="1814"/>
              <a:ext cx="5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>
                  <a:latin typeface="Helvetica" charset="0"/>
                </a:rPr>
                <a:t>HTTP</a:t>
              </a:r>
            </a:p>
          </p:txBody>
        </p:sp>
      </p:grpSp>
      <p:sp>
        <p:nvSpPr>
          <p:cNvPr id="87058" name="Rectangle 23"/>
          <p:cNvSpPr>
            <a:spLocks noChangeArrowheads="1"/>
          </p:cNvSpPr>
          <p:nvPr/>
        </p:nvSpPr>
        <p:spPr bwMode="auto">
          <a:xfrm>
            <a:off x="4940974" y="2012952"/>
            <a:ext cx="1447800" cy="228600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87059" name="Line 24"/>
          <p:cNvSpPr>
            <a:spLocks noChangeShapeType="1"/>
          </p:cNvSpPr>
          <p:nvPr/>
        </p:nvSpPr>
        <p:spPr bwMode="auto">
          <a:xfrm flipV="1">
            <a:off x="3569374" y="2454278"/>
            <a:ext cx="4343400" cy="15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0" name="Text Box 25"/>
          <p:cNvSpPr txBox="1">
            <a:spLocks noChangeArrowheads="1"/>
          </p:cNvSpPr>
          <p:nvPr/>
        </p:nvSpPr>
        <p:spPr bwMode="auto">
          <a:xfrm>
            <a:off x="1892974" y="1784353"/>
            <a:ext cx="1765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Helvetica" charset="0"/>
              </a:rPr>
              <a:t>Intermediate </a:t>
            </a:r>
          </a:p>
          <a:p>
            <a:r>
              <a:rPr lang="en-US" sz="2000">
                <a:latin typeface="Helvetica" charset="0"/>
              </a:rPr>
              <a:t>layers</a:t>
            </a:r>
          </a:p>
        </p:txBody>
      </p:sp>
      <p:cxnSp>
        <p:nvCxnSpPr>
          <p:cNvPr id="87061" name="AutoShape 26"/>
          <p:cNvCxnSpPr>
            <a:cxnSpLocks noChangeShapeType="1"/>
            <a:stCxn id="87044" idx="2"/>
            <a:endCxn id="87058" idx="0"/>
          </p:cNvCxnSpPr>
          <p:nvPr/>
        </p:nvCxnSpPr>
        <p:spPr bwMode="auto">
          <a:xfrm>
            <a:off x="4255174" y="1457328"/>
            <a:ext cx="14097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062" name="AutoShape 27"/>
          <p:cNvCxnSpPr>
            <a:cxnSpLocks noChangeShapeType="1"/>
            <a:stCxn id="87045" idx="2"/>
            <a:endCxn id="87058" idx="0"/>
          </p:cNvCxnSpPr>
          <p:nvPr/>
        </p:nvCxnSpPr>
        <p:spPr bwMode="auto">
          <a:xfrm>
            <a:off x="5283874" y="1457328"/>
            <a:ext cx="3810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063" name="AutoShape 28"/>
          <p:cNvCxnSpPr>
            <a:cxnSpLocks noChangeShapeType="1"/>
            <a:stCxn id="87043" idx="2"/>
            <a:endCxn id="87058" idx="0"/>
          </p:cNvCxnSpPr>
          <p:nvPr/>
        </p:nvCxnSpPr>
        <p:spPr bwMode="auto">
          <a:xfrm flipH="1">
            <a:off x="5664874" y="1457328"/>
            <a:ext cx="6096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064" name="AutoShape 29"/>
          <p:cNvCxnSpPr>
            <a:cxnSpLocks noChangeShapeType="1"/>
            <a:stCxn id="87058" idx="2"/>
            <a:endCxn id="87050" idx="0"/>
          </p:cNvCxnSpPr>
          <p:nvPr/>
        </p:nvCxnSpPr>
        <p:spPr bwMode="auto">
          <a:xfrm flipH="1">
            <a:off x="4826674" y="2254252"/>
            <a:ext cx="838200" cy="495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065" name="AutoShape 30"/>
          <p:cNvCxnSpPr>
            <a:cxnSpLocks noChangeShapeType="1"/>
            <a:stCxn id="87058" idx="2"/>
            <a:endCxn id="87052" idx="0"/>
          </p:cNvCxnSpPr>
          <p:nvPr/>
        </p:nvCxnSpPr>
        <p:spPr bwMode="auto">
          <a:xfrm>
            <a:off x="5664874" y="2254252"/>
            <a:ext cx="533400" cy="495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62623" name="AutoShape 31"/>
          <p:cNvCxnSpPr>
            <a:cxnSpLocks noChangeShapeType="1"/>
            <a:stCxn id="87068" idx="2"/>
            <a:endCxn id="87058" idx="0"/>
          </p:cNvCxnSpPr>
          <p:nvPr/>
        </p:nvCxnSpPr>
        <p:spPr bwMode="auto">
          <a:xfrm flipH="1">
            <a:off x="5664875" y="1452566"/>
            <a:ext cx="1681163" cy="5603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62624" name="AutoShape 32"/>
          <p:cNvCxnSpPr>
            <a:cxnSpLocks noChangeShapeType="1"/>
            <a:stCxn id="87058" idx="2"/>
            <a:endCxn id="87070" idx="0"/>
          </p:cNvCxnSpPr>
          <p:nvPr/>
        </p:nvCxnSpPr>
        <p:spPr bwMode="auto">
          <a:xfrm>
            <a:off x="5664874" y="2241552"/>
            <a:ext cx="1790701" cy="517534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8255675" y="177641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“Narrow Waist”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2586777044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ChangeArrowheads="1"/>
          </p:cNvSpPr>
          <p:nvPr/>
        </p:nvSpPr>
        <p:spPr bwMode="auto">
          <a:xfrm>
            <a:off x="395288" y="914400"/>
            <a:ext cx="7453312" cy="434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Light"/>
              <a:ea typeface="ＭＳ Ｐゴシック" charset="-128"/>
              <a:cs typeface="Helvetica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>
          <a:xfrm>
            <a:off x="1995488" y="66676"/>
            <a:ext cx="7453312" cy="695325"/>
          </a:xfrm>
        </p:spPr>
        <p:txBody>
          <a:bodyPr vert="horz" wrap="square" lIns="90452" tIns="44434" rIns="90452" bIns="44434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Gill Sans"/>
                <a:ea typeface="ＭＳ Ｐゴシック" charset="0"/>
                <a:cs typeface="ＭＳ Ｐゴシック" charset="0"/>
              </a:rPr>
              <a:t>The Internet: The </a:t>
            </a:r>
            <a:r>
              <a:rPr lang="en-US" i="1" dirty="0">
                <a:latin typeface="Gill Sans"/>
                <a:ea typeface="ＭＳ Ｐゴシック" charset="0"/>
                <a:cs typeface="ＭＳ Ｐゴシック" charset="0"/>
              </a:rPr>
              <a:t>hourglass</a:t>
            </a:r>
            <a:endParaRPr lang="en-US" dirty="0">
              <a:latin typeface="Gill Sans"/>
              <a:ea typeface="ＭＳ Ｐゴシック" charset="0"/>
              <a:cs typeface="ＭＳ Ｐゴシック" charset="0"/>
            </a:endParaRP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>
            <a:off x="2819400" y="3332957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6564" name="Arc 5"/>
          <p:cNvSpPr>
            <a:spLocks/>
          </p:cNvSpPr>
          <p:nvPr/>
        </p:nvSpPr>
        <p:spPr bwMode="auto">
          <a:xfrm>
            <a:off x="6400579" y="3290095"/>
            <a:ext cx="1181100" cy="1346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6565" name="Arc 6"/>
          <p:cNvSpPr>
            <a:spLocks/>
          </p:cNvSpPr>
          <p:nvPr/>
        </p:nvSpPr>
        <p:spPr bwMode="auto">
          <a:xfrm>
            <a:off x="5209562" y="3290095"/>
            <a:ext cx="1181100" cy="1346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6566" name="Arc 7"/>
          <p:cNvSpPr>
            <a:spLocks/>
          </p:cNvSpPr>
          <p:nvPr/>
        </p:nvSpPr>
        <p:spPr bwMode="auto">
          <a:xfrm rot="10800000">
            <a:off x="6391276" y="1504157"/>
            <a:ext cx="1230313" cy="1677988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6567" name="Arc 8"/>
          <p:cNvSpPr>
            <a:spLocks/>
          </p:cNvSpPr>
          <p:nvPr/>
        </p:nvSpPr>
        <p:spPr bwMode="auto">
          <a:xfrm rot="10800000">
            <a:off x="5181601" y="1504157"/>
            <a:ext cx="1209675" cy="16779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6568" name="Line 9"/>
          <p:cNvSpPr>
            <a:spLocks noChangeShapeType="1"/>
          </p:cNvSpPr>
          <p:nvPr/>
        </p:nvSpPr>
        <p:spPr bwMode="auto">
          <a:xfrm flipV="1">
            <a:off x="5173664" y="1504157"/>
            <a:ext cx="24352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6569" name="Line 10"/>
          <p:cNvSpPr>
            <a:spLocks noChangeShapeType="1"/>
          </p:cNvSpPr>
          <p:nvPr/>
        </p:nvSpPr>
        <p:spPr bwMode="auto">
          <a:xfrm flipV="1">
            <a:off x="5173664" y="4623595"/>
            <a:ext cx="23590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6570" name="Rectangle 11"/>
          <p:cNvSpPr>
            <a:spLocks noChangeArrowheads="1"/>
          </p:cNvSpPr>
          <p:nvPr/>
        </p:nvSpPr>
        <p:spPr bwMode="auto">
          <a:xfrm>
            <a:off x="6248400" y="3107532"/>
            <a:ext cx="304800" cy="2174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Helvetica" charset="0"/>
            </a:endParaRPr>
          </a:p>
        </p:txBody>
      </p:sp>
      <p:sp>
        <p:nvSpPr>
          <p:cNvPr id="66571" name="Rectangle 12"/>
          <p:cNvSpPr>
            <a:spLocks noChangeArrowheads="1"/>
          </p:cNvSpPr>
          <p:nvPr/>
        </p:nvSpPr>
        <p:spPr bwMode="auto">
          <a:xfrm>
            <a:off x="5802313" y="3667921"/>
            <a:ext cx="1221417" cy="36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Gill Sans Light"/>
                <a:cs typeface="Helvetica" charset="0"/>
              </a:rPr>
              <a:t>Data Link</a:t>
            </a:r>
          </a:p>
        </p:txBody>
      </p:sp>
      <p:sp>
        <p:nvSpPr>
          <p:cNvPr id="66572" name="Rectangle 13"/>
          <p:cNvSpPr>
            <a:spLocks noChangeArrowheads="1"/>
          </p:cNvSpPr>
          <p:nvPr/>
        </p:nvSpPr>
        <p:spPr bwMode="auto">
          <a:xfrm>
            <a:off x="5853114" y="4102896"/>
            <a:ext cx="1118824" cy="36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Gill Sans Light"/>
                <a:cs typeface="Helvetica" charset="0"/>
              </a:rPr>
              <a:t>Physical</a:t>
            </a:r>
          </a:p>
        </p:txBody>
      </p:sp>
      <p:sp>
        <p:nvSpPr>
          <p:cNvPr id="66573" name="Rectangle 14"/>
          <p:cNvSpPr>
            <a:spLocks noChangeArrowheads="1"/>
          </p:cNvSpPr>
          <p:nvPr/>
        </p:nvSpPr>
        <p:spPr bwMode="auto">
          <a:xfrm>
            <a:off x="5630864" y="1705771"/>
            <a:ext cx="1567665" cy="36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Gill Sans Light"/>
                <a:cs typeface="Helvetica" charset="0"/>
              </a:rPr>
              <a:t>Applications</a:t>
            </a:r>
          </a:p>
        </p:txBody>
      </p:sp>
      <p:sp>
        <p:nvSpPr>
          <p:cNvPr id="66574" name="Text Box 15"/>
          <p:cNvSpPr txBox="1">
            <a:spLocks noChangeArrowheads="1"/>
          </p:cNvSpPr>
          <p:nvPr/>
        </p:nvSpPr>
        <p:spPr bwMode="auto">
          <a:xfrm>
            <a:off x="4933950" y="4626770"/>
            <a:ext cx="3297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>
                <a:latin typeface="Gill Sans Light"/>
                <a:cs typeface="Helvetica" charset="0"/>
              </a:rPr>
              <a:t>The Hourglass Model</a:t>
            </a:r>
          </a:p>
        </p:txBody>
      </p:sp>
      <p:sp>
        <p:nvSpPr>
          <p:cNvPr id="66575" name="Text Box 16"/>
          <p:cNvSpPr txBox="1">
            <a:spLocks noChangeArrowheads="1"/>
          </p:cNvSpPr>
          <p:nvPr/>
        </p:nvSpPr>
        <p:spPr bwMode="auto">
          <a:xfrm>
            <a:off x="3774854" y="3335011"/>
            <a:ext cx="1597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 dirty="0">
                <a:latin typeface="Gill Sans Light"/>
                <a:cs typeface="Helvetica" charset="0"/>
              </a:rPr>
              <a:t>Waist</a:t>
            </a:r>
          </a:p>
        </p:txBody>
      </p:sp>
      <p:sp>
        <p:nvSpPr>
          <p:cNvPr id="66576" name="Text Box 17"/>
          <p:cNvSpPr txBox="1">
            <a:spLocks noChangeArrowheads="1"/>
          </p:cNvSpPr>
          <p:nvPr/>
        </p:nvSpPr>
        <p:spPr bwMode="auto">
          <a:xfrm>
            <a:off x="8068543" y="1389220"/>
            <a:ext cx="3771900" cy="3231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ja-JP" altLang="en-US" b="0" dirty="0">
                <a:latin typeface="Gill Sans Light"/>
                <a:cs typeface="Gill Sans Light"/>
              </a:rPr>
              <a:t>“</a:t>
            </a:r>
            <a:r>
              <a:rPr lang="en-US" altLang="ja-JP" b="0" dirty="0">
                <a:latin typeface="Gill Sans Light"/>
                <a:cs typeface="Gill Sans Light"/>
              </a:rPr>
              <a:t>Narrow waist</a:t>
            </a:r>
            <a:r>
              <a:rPr lang="ja-JP" altLang="en-US" b="0" dirty="0">
                <a:latin typeface="Gill Sans Light"/>
                <a:cs typeface="Gill Sans Light"/>
              </a:rPr>
              <a:t>”</a:t>
            </a:r>
            <a:r>
              <a:rPr lang="en-US" altLang="ja-JP" b="0" dirty="0">
                <a:latin typeface="Gill Sans Light"/>
                <a:cs typeface="Gill Sans Light"/>
              </a:rPr>
              <a:t> facilitates </a:t>
            </a:r>
            <a:r>
              <a:rPr lang="en-US" altLang="ja-JP" b="0" dirty="0">
                <a:solidFill>
                  <a:srgbClr val="FF0000"/>
                </a:solidFill>
                <a:latin typeface="Gill Sans Light"/>
                <a:cs typeface="Gill Sans Light"/>
              </a:rPr>
              <a:t>interoperability</a:t>
            </a:r>
          </a:p>
          <a:p>
            <a:pPr>
              <a:spcBef>
                <a:spcPct val="50000"/>
              </a:spcBef>
            </a:pPr>
            <a:endParaRPr lang="en-US" b="0" dirty="0">
              <a:solidFill>
                <a:srgbClr val="FF0000"/>
              </a:solidFill>
              <a:latin typeface="Gill Sans Light"/>
              <a:cs typeface="Gill Sans Light"/>
            </a:endParaRPr>
          </a:p>
          <a:p>
            <a:pPr>
              <a:spcBef>
                <a:spcPct val="50000"/>
              </a:spcBef>
            </a:pPr>
            <a:r>
              <a:rPr lang="en-US" b="0" dirty="0">
                <a:latin typeface="Gill Sans Light"/>
                <a:cs typeface="Gill Sans Light"/>
              </a:rPr>
              <a:t>Layers “abstract” away hardware so that upper layers are agnostic to lower layers</a:t>
            </a:r>
          </a:p>
          <a:p>
            <a:pPr>
              <a:spcBef>
                <a:spcPct val="50000"/>
              </a:spcBef>
            </a:pPr>
            <a:r>
              <a:rPr lang="en-US" b="0" dirty="0">
                <a:latin typeface="Gill Sans Light"/>
                <a:cs typeface="Gill Sans Light"/>
              </a:rPr>
              <a:t>=&gt; Sound familiar?</a:t>
            </a:r>
          </a:p>
        </p:txBody>
      </p:sp>
      <p:sp>
        <p:nvSpPr>
          <p:cNvPr id="66577" name="Rectangle 18"/>
          <p:cNvSpPr>
            <a:spLocks noChangeArrowheads="1"/>
          </p:cNvSpPr>
          <p:nvPr/>
        </p:nvSpPr>
        <p:spPr bwMode="auto">
          <a:xfrm>
            <a:off x="762000" y="1732757"/>
            <a:ext cx="685800" cy="381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Gill Sans Light"/>
                <a:cs typeface="Helvetica" charset="0"/>
              </a:rPr>
              <a:t>SMTP</a:t>
            </a:r>
          </a:p>
        </p:txBody>
      </p:sp>
      <p:sp>
        <p:nvSpPr>
          <p:cNvPr id="66578" name="Rectangle 19"/>
          <p:cNvSpPr>
            <a:spLocks noChangeArrowheads="1"/>
          </p:cNvSpPr>
          <p:nvPr/>
        </p:nvSpPr>
        <p:spPr bwMode="auto">
          <a:xfrm>
            <a:off x="1600200" y="1732757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HTTP</a:t>
            </a:r>
          </a:p>
        </p:txBody>
      </p:sp>
      <p:sp>
        <p:nvSpPr>
          <p:cNvPr id="66579" name="Rectangle 20"/>
          <p:cNvSpPr>
            <a:spLocks noChangeArrowheads="1"/>
          </p:cNvSpPr>
          <p:nvPr/>
        </p:nvSpPr>
        <p:spPr bwMode="auto">
          <a:xfrm>
            <a:off x="3276600" y="1732757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NTP</a:t>
            </a:r>
          </a:p>
        </p:txBody>
      </p:sp>
      <p:sp>
        <p:nvSpPr>
          <p:cNvPr id="66580" name="Rectangle 21"/>
          <p:cNvSpPr>
            <a:spLocks noChangeArrowheads="1"/>
          </p:cNvSpPr>
          <p:nvPr/>
        </p:nvSpPr>
        <p:spPr bwMode="auto">
          <a:xfrm>
            <a:off x="2438400" y="1732757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DNS</a:t>
            </a:r>
          </a:p>
        </p:txBody>
      </p:sp>
      <p:sp>
        <p:nvSpPr>
          <p:cNvPr id="66581" name="Rectangle 22"/>
          <p:cNvSpPr>
            <a:spLocks noChangeArrowheads="1"/>
          </p:cNvSpPr>
          <p:nvPr/>
        </p:nvSpPr>
        <p:spPr bwMode="auto">
          <a:xfrm>
            <a:off x="1143000" y="2418557"/>
            <a:ext cx="685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Gill Sans Light"/>
                <a:cs typeface="Helvetica" charset="0"/>
              </a:rPr>
              <a:t>TCP</a:t>
            </a:r>
          </a:p>
        </p:txBody>
      </p:sp>
      <p:sp>
        <p:nvSpPr>
          <p:cNvPr id="66582" name="Rectangle 23"/>
          <p:cNvSpPr>
            <a:spLocks noChangeArrowheads="1"/>
          </p:cNvSpPr>
          <p:nvPr/>
        </p:nvSpPr>
        <p:spPr bwMode="auto">
          <a:xfrm>
            <a:off x="2895600" y="2418557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UDP</a:t>
            </a:r>
          </a:p>
        </p:txBody>
      </p:sp>
      <p:sp>
        <p:nvSpPr>
          <p:cNvPr id="66583" name="Rectangle 24"/>
          <p:cNvSpPr>
            <a:spLocks noChangeArrowheads="1"/>
          </p:cNvSpPr>
          <p:nvPr/>
        </p:nvSpPr>
        <p:spPr bwMode="auto">
          <a:xfrm>
            <a:off x="2057400" y="3180557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Gill Sans Light"/>
                <a:cs typeface="Helvetica" charset="0"/>
              </a:rPr>
              <a:t>IP</a:t>
            </a:r>
          </a:p>
        </p:txBody>
      </p:sp>
      <p:sp>
        <p:nvSpPr>
          <p:cNvPr id="66584" name="Rectangle 25"/>
          <p:cNvSpPr>
            <a:spLocks noChangeArrowheads="1"/>
          </p:cNvSpPr>
          <p:nvPr/>
        </p:nvSpPr>
        <p:spPr bwMode="auto">
          <a:xfrm>
            <a:off x="457200" y="3980657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Gill Sans Light"/>
                <a:cs typeface="Helvetica" charset="0"/>
              </a:rPr>
              <a:t>Ethernet</a:t>
            </a:r>
            <a:endParaRPr lang="en-US" sz="2000" b="0" baseline="-25000">
              <a:solidFill>
                <a:schemeClr val="bg1"/>
              </a:solidFill>
              <a:latin typeface="Gill Sans Light"/>
              <a:cs typeface="Helvetica" charset="0"/>
            </a:endParaRPr>
          </a:p>
        </p:txBody>
      </p:sp>
      <p:sp>
        <p:nvSpPr>
          <p:cNvPr id="66585" name="Rectangle 26"/>
          <p:cNvSpPr>
            <a:spLocks noChangeArrowheads="1"/>
          </p:cNvSpPr>
          <p:nvPr/>
        </p:nvSpPr>
        <p:spPr bwMode="auto">
          <a:xfrm>
            <a:off x="1828800" y="3980657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SONET</a:t>
            </a:r>
            <a:endParaRPr lang="en-US" sz="2000" b="0" baseline="-25000">
              <a:solidFill>
                <a:srgbClr val="000000"/>
              </a:solidFill>
              <a:latin typeface="Gill Sans Light"/>
              <a:cs typeface="Helvetica" charset="0"/>
            </a:endParaRPr>
          </a:p>
        </p:txBody>
      </p:sp>
      <p:sp>
        <p:nvSpPr>
          <p:cNvPr id="66586" name="Rectangle 27"/>
          <p:cNvSpPr>
            <a:spLocks noChangeArrowheads="1"/>
          </p:cNvSpPr>
          <p:nvPr/>
        </p:nvSpPr>
        <p:spPr bwMode="auto">
          <a:xfrm>
            <a:off x="3200400" y="3942557"/>
            <a:ext cx="9144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802.11</a:t>
            </a:r>
            <a:endParaRPr lang="en-US" sz="2000" b="0" baseline="-25000">
              <a:solidFill>
                <a:srgbClr val="000000"/>
              </a:solidFill>
              <a:latin typeface="Gill Sans Light"/>
              <a:cs typeface="Helvetica" charset="0"/>
            </a:endParaRPr>
          </a:p>
        </p:txBody>
      </p:sp>
      <p:cxnSp>
        <p:nvCxnSpPr>
          <p:cNvPr id="66587" name="AutoShape 28"/>
          <p:cNvCxnSpPr>
            <a:cxnSpLocks noChangeShapeType="1"/>
            <a:stCxn id="66577" idx="2"/>
            <a:endCxn id="66581" idx="0"/>
          </p:cNvCxnSpPr>
          <p:nvPr/>
        </p:nvCxnSpPr>
        <p:spPr bwMode="auto">
          <a:xfrm>
            <a:off x="1104900" y="2113757"/>
            <a:ext cx="3810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588" name="AutoShape 29"/>
          <p:cNvCxnSpPr>
            <a:cxnSpLocks noChangeShapeType="1"/>
            <a:endCxn id="66581" idx="0"/>
          </p:cNvCxnSpPr>
          <p:nvPr/>
        </p:nvCxnSpPr>
        <p:spPr bwMode="auto">
          <a:xfrm flipH="1">
            <a:off x="1485900" y="2113757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589" name="AutoShape 30"/>
          <p:cNvCxnSpPr>
            <a:cxnSpLocks noChangeShapeType="1"/>
            <a:stCxn id="66580" idx="2"/>
          </p:cNvCxnSpPr>
          <p:nvPr/>
        </p:nvCxnSpPr>
        <p:spPr bwMode="auto">
          <a:xfrm>
            <a:off x="2781300" y="2113757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590" name="AutoShape 31"/>
          <p:cNvCxnSpPr>
            <a:cxnSpLocks noChangeShapeType="1"/>
            <a:stCxn id="66579" idx="2"/>
          </p:cNvCxnSpPr>
          <p:nvPr/>
        </p:nvCxnSpPr>
        <p:spPr bwMode="auto">
          <a:xfrm flipH="1">
            <a:off x="3200400" y="2113757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591" name="AutoShape 32"/>
          <p:cNvCxnSpPr>
            <a:cxnSpLocks noChangeShapeType="1"/>
            <a:stCxn id="66581" idx="2"/>
            <a:endCxn id="66583" idx="0"/>
          </p:cNvCxnSpPr>
          <p:nvPr/>
        </p:nvCxnSpPr>
        <p:spPr bwMode="auto">
          <a:xfrm>
            <a:off x="1485900" y="2799557"/>
            <a:ext cx="9144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592" name="AutoShape 33"/>
          <p:cNvCxnSpPr>
            <a:cxnSpLocks noChangeShapeType="1"/>
            <a:stCxn id="66582" idx="2"/>
            <a:endCxn id="66583" idx="0"/>
          </p:cNvCxnSpPr>
          <p:nvPr/>
        </p:nvCxnSpPr>
        <p:spPr bwMode="auto">
          <a:xfrm flipH="1">
            <a:off x="2400300" y="2799557"/>
            <a:ext cx="8382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593" name="AutoShape 34"/>
          <p:cNvCxnSpPr>
            <a:cxnSpLocks noChangeShapeType="1"/>
            <a:stCxn id="66583" idx="2"/>
            <a:endCxn id="66586" idx="0"/>
          </p:cNvCxnSpPr>
          <p:nvPr/>
        </p:nvCxnSpPr>
        <p:spPr bwMode="auto">
          <a:xfrm>
            <a:off x="2400300" y="3561557"/>
            <a:ext cx="12573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594" name="AutoShape 35"/>
          <p:cNvCxnSpPr>
            <a:cxnSpLocks noChangeShapeType="1"/>
            <a:stCxn id="66583" idx="2"/>
            <a:endCxn id="66584" idx="0"/>
          </p:cNvCxnSpPr>
          <p:nvPr/>
        </p:nvCxnSpPr>
        <p:spPr bwMode="auto">
          <a:xfrm flipH="1">
            <a:off x="1066800" y="3561557"/>
            <a:ext cx="13335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595" name="AutoShape 36"/>
          <p:cNvCxnSpPr>
            <a:cxnSpLocks noChangeShapeType="1"/>
            <a:stCxn id="66583" idx="2"/>
            <a:endCxn id="66585" idx="0"/>
          </p:cNvCxnSpPr>
          <p:nvPr/>
        </p:nvCxnSpPr>
        <p:spPr bwMode="auto">
          <a:xfrm flipH="1">
            <a:off x="2324100" y="3561557"/>
            <a:ext cx="762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6596" name="Rectangle 37"/>
          <p:cNvSpPr>
            <a:spLocks noChangeArrowheads="1"/>
          </p:cNvSpPr>
          <p:nvPr/>
        </p:nvSpPr>
        <p:spPr bwMode="auto">
          <a:xfrm>
            <a:off x="5791200" y="2418557"/>
            <a:ext cx="1247129" cy="36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Gill Sans Light"/>
                <a:cs typeface="Helvetica" charset="0"/>
              </a:rPr>
              <a:t>Transport</a:t>
            </a:r>
          </a:p>
        </p:txBody>
      </p:sp>
      <p:cxnSp>
        <p:nvCxnSpPr>
          <p:cNvPr id="66597" name="AutoShape 38"/>
          <p:cNvCxnSpPr>
            <a:cxnSpLocks noChangeShapeType="1"/>
            <a:stCxn id="66598" idx="0"/>
            <a:endCxn id="66584" idx="2"/>
          </p:cNvCxnSpPr>
          <p:nvPr/>
        </p:nvCxnSpPr>
        <p:spPr bwMode="auto">
          <a:xfrm flipH="1" flipV="1">
            <a:off x="1066800" y="4437857"/>
            <a:ext cx="13335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6598" name="Rectangle 39"/>
          <p:cNvSpPr>
            <a:spLocks noChangeArrowheads="1"/>
          </p:cNvSpPr>
          <p:nvPr/>
        </p:nvSpPr>
        <p:spPr bwMode="auto">
          <a:xfrm>
            <a:off x="1905000" y="4666457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Fiber</a:t>
            </a:r>
            <a:endParaRPr lang="en-US" sz="2000" b="0" baseline="-25000">
              <a:solidFill>
                <a:srgbClr val="000000"/>
              </a:solidFill>
              <a:latin typeface="Gill Sans Light"/>
              <a:cs typeface="Helvetica" charset="0"/>
            </a:endParaRPr>
          </a:p>
        </p:txBody>
      </p:sp>
      <p:cxnSp>
        <p:nvCxnSpPr>
          <p:cNvPr id="66599" name="AutoShape 40"/>
          <p:cNvCxnSpPr>
            <a:cxnSpLocks noChangeShapeType="1"/>
            <a:stCxn id="66600" idx="0"/>
            <a:endCxn id="66584" idx="2"/>
          </p:cNvCxnSpPr>
          <p:nvPr/>
        </p:nvCxnSpPr>
        <p:spPr bwMode="auto">
          <a:xfrm flipH="1" flipV="1">
            <a:off x="1066800" y="4437857"/>
            <a:ext cx="2667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6600" name="Rectangle 41"/>
          <p:cNvSpPr>
            <a:spLocks noChangeArrowheads="1"/>
          </p:cNvSpPr>
          <p:nvPr/>
        </p:nvSpPr>
        <p:spPr bwMode="auto">
          <a:xfrm>
            <a:off x="838200" y="4666457"/>
            <a:ext cx="990600" cy="457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Copper</a:t>
            </a:r>
            <a:endParaRPr lang="en-US" sz="2000" b="0" baseline="-25000">
              <a:solidFill>
                <a:srgbClr val="000000"/>
              </a:solidFill>
              <a:latin typeface="Gill Sans Light"/>
              <a:cs typeface="Helvetica" charset="0"/>
            </a:endParaRPr>
          </a:p>
        </p:txBody>
      </p:sp>
      <p:cxnSp>
        <p:nvCxnSpPr>
          <p:cNvPr id="66601" name="AutoShape 42"/>
          <p:cNvCxnSpPr>
            <a:cxnSpLocks noChangeShapeType="1"/>
            <a:stCxn id="66602" idx="0"/>
            <a:endCxn id="66586" idx="2"/>
          </p:cNvCxnSpPr>
          <p:nvPr/>
        </p:nvCxnSpPr>
        <p:spPr bwMode="auto">
          <a:xfrm flipH="1" flipV="1">
            <a:off x="3657600" y="4475957"/>
            <a:ext cx="34290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6602" name="Rectangle 43"/>
          <p:cNvSpPr>
            <a:spLocks noChangeArrowheads="1"/>
          </p:cNvSpPr>
          <p:nvPr/>
        </p:nvSpPr>
        <p:spPr bwMode="auto">
          <a:xfrm>
            <a:off x="3505200" y="4666457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 Light"/>
                <a:cs typeface="Helvetica" charset="0"/>
              </a:rPr>
              <a:t>Radio</a:t>
            </a:r>
            <a:endParaRPr lang="en-US" sz="2000" b="0" baseline="-25000">
              <a:solidFill>
                <a:srgbClr val="000000"/>
              </a:solidFill>
              <a:latin typeface="Gill Sans Light"/>
              <a:cs typeface="Helvetica" charset="0"/>
            </a:endParaRPr>
          </a:p>
        </p:txBody>
      </p:sp>
      <p:cxnSp>
        <p:nvCxnSpPr>
          <p:cNvPr id="66603" name="AutoShape 44"/>
          <p:cNvCxnSpPr>
            <a:cxnSpLocks noChangeShapeType="1"/>
            <a:stCxn id="66598" idx="0"/>
            <a:endCxn id="66585" idx="2"/>
          </p:cNvCxnSpPr>
          <p:nvPr/>
        </p:nvCxnSpPr>
        <p:spPr bwMode="auto">
          <a:xfrm flipH="1" flipV="1">
            <a:off x="2324100" y="4437857"/>
            <a:ext cx="762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CA2C89-DB67-45EA-8ED2-3EDAB791E18C}"/>
              </a:ext>
            </a:extLst>
          </p:cNvPr>
          <p:cNvSpPr/>
          <p:nvPr/>
        </p:nvSpPr>
        <p:spPr bwMode="auto">
          <a:xfrm>
            <a:off x="0" y="2292347"/>
            <a:ext cx="4838700" cy="769940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F1B562F-28A1-4B2A-BFAA-53A45CF1386D}"/>
              </a:ext>
            </a:extLst>
          </p:cNvPr>
          <p:cNvSpPr/>
          <p:nvPr/>
        </p:nvSpPr>
        <p:spPr bwMode="auto">
          <a:xfrm>
            <a:off x="5371879" y="4102659"/>
            <a:ext cx="2057400" cy="384971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8ECA64D-CA8A-490D-8F26-ECA20FDE6EAF}"/>
              </a:ext>
            </a:extLst>
          </p:cNvPr>
          <p:cNvSpPr/>
          <p:nvPr/>
        </p:nvSpPr>
        <p:spPr bwMode="auto">
          <a:xfrm>
            <a:off x="0" y="3835758"/>
            <a:ext cx="4838700" cy="769940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05BB49B-2C25-429A-AA02-F8A1479FD461}"/>
              </a:ext>
            </a:extLst>
          </p:cNvPr>
          <p:cNvSpPr/>
          <p:nvPr/>
        </p:nvSpPr>
        <p:spPr bwMode="auto">
          <a:xfrm>
            <a:off x="5383826" y="3659107"/>
            <a:ext cx="2057400" cy="384971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58EE26E-E30C-47D9-93FA-1255607C398A}"/>
              </a:ext>
            </a:extLst>
          </p:cNvPr>
          <p:cNvSpPr/>
          <p:nvPr/>
        </p:nvSpPr>
        <p:spPr bwMode="auto">
          <a:xfrm>
            <a:off x="10896" y="3047104"/>
            <a:ext cx="4838700" cy="769940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47044D-9A23-4159-8EF8-83BDCE3354C6}"/>
              </a:ext>
            </a:extLst>
          </p:cNvPr>
          <p:cNvSpPr/>
          <p:nvPr/>
        </p:nvSpPr>
        <p:spPr bwMode="auto">
          <a:xfrm>
            <a:off x="-5864" y="4602160"/>
            <a:ext cx="4838700" cy="769940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9552A77-EBCF-497A-9EB4-C30A139CE01D}"/>
              </a:ext>
            </a:extLst>
          </p:cNvPr>
          <p:cNvSpPr/>
          <p:nvPr/>
        </p:nvSpPr>
        <p:spPr bwMode="auto">
          <a:xfrm>
            <a:off x="5377657" y="2398314"/>
            <a:ext cx="2057400" cy="384971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0FE6DF4-3719-4EED-8931-75D7AD18FB86}"/>
              </a:ext>
            </a:extLst>
          </p:cNvPr>
          <p:cNvSpPr/>
          <p:nvPr/>
        </p:nvSpPr>
        <p:spPr bwMode="auto">
          <a:xfrm>
            <a:off x="-19050" y="1492247"/>
            <a:ext cx="4838700" cy="769940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6B9F5FE-004D-4813-93FD-78F7CD3D2161}"/>
              </a:ext>
            </a:extLst>
          </p:cNvPr>
          <p:cNvSpPr/>
          <p:nvPr/>
        </p:nvSpPr>
        <p:spPr bwMode="auto">
          <a:xfrm>
            <a:off x="5353051" y="1676538"/>
            <a:ext cx="2057400" cy="384971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1219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61" grpId="0" animBg="1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/>
                <a:ea typeface="ＭＳ Ｐゴシック" charset="0"/>
                <a:cs typeface="ＭＳ Ｐゴシック" charset="0"/>
              </a:rPr>
              <a:t>The Internet: Implications of Hourglass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10820400" cy="4167188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Single Internet-layer module (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IP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)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:</a:t>
            </a:r>
          </a:p>
          <a:p>
            <a:pPr>
              <a:buFontTx/>
              <a:buNone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Allows arbitrary networks to interoperate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Any network technology that supports IP can exchange packets</a:t>
            </a:r>
          </a:p>
          <a:p>
            <a:pPr lvl="1"/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Allows applications to function on all networks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Applications that can run on IP can</a:t>
            </a:r>
            <a:r>
              <a:rPr lang="en-US" sz="2400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 use any network</a:t>
            </a:r>
          </a:p>
          <a:p>
            <a:pPr lvl="1"/>
            <a:endParaRPr lang="en-US" sz="2400" dirty="0">
              <a:solidFill>
                <a:srgbClr val="FF0000"/>
              </a:solidFill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Supports simultaneous innovations above and below IP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But changing IP itself, i.e., </a:t>
            </a:r>
            <a:r>
              <a:rPr lang="en-US" sz="2400" b="1" dirty="0">
                <a:latin typeface="Gill Sans Light"/>
                <a:ea typeface="ＭＳ Ｐゴシック" charset="0"/>
                <a:cs typeface="Gill Sans Light"/>
              </a:rPr>
              <a:t>IPv6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, very involved</a:t>
            </a:r>
          </a:p>
        </p:txBody>
      </p:sp>
    </p:spTree>
    <p:extLst>
      <p:ext uri="{BB962C8B-B14F-4D97-AF65-F5344CB8AC3E}">
        <p14:creationId xmlns:p14="http://schemas.microsoft.com/office/powerpoint/2010/main" val="660753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35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/>
                <a:ea typeface="ＭＳ Ｐゴシック" charset="0"/>
                <a:cs typeface="ＭＳ Ｐゴシック" charset="0"/>
              </a:rPr>
              <a:t>The Internet: Drawbacks of Layering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Layer N may duplicate layer N-1 functionality 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E.g., error recovery to retransmit lost data</a:t>
            </a:r>
          </a:p>
          <a:p>
            <a:pPr lvl="1"/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Layers may need same information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E.g., timestamps, maximum transmission unit size</a:t>
            </a:r>
          </a:p>
          <a:p>
            <a:pPr lvl="1"/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Layering can hurt performance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E.g., hiding details about what is really going on</a:t>
            </a:r>
          </a:p>
          <a:p>
            <a:pPr lvl="1"/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Some layers are not always cleanly separated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Inter-layer dependencies for performance reasons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Some dependencies in standards (header checksums)</a:t>
            </a:r>
          </a:p>
        </p:txBody>
      </p:sp>
    </p:spTree>
    <p:extLst>
      <p:ext uri="{BB962C8B-B14F-4D97-AF65-F5344CB8AC3E}">
        <p14:creationId xmlns:p14="http://schemas.microsoft.com/office/powerpoint/2010/main" val="186995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End-To-End Argument</a:t>
            </a:r>
          </a:p>
        </p:txBody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38200"/>
            <a:ext cx="11201400" cy="55626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Hugely influential paper: </a:t>
            </a:r>
          </a:p>
          <a:p>
            <a:pPr lvl="1"/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End-to-End Arguments in System Design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by </a:t>
            </a:r>
            <a:r>
              <a:rPr lang="en-US" altLang="ja-JP" dirty="0" err="1">
                <a:latin typeface="Gill Sans Light"/>
                <a:ea typeface="ＭＳ Ｐゴシック" charset="0"/>
                <a:cs typeface="Gill Sans Light"/>
              </a:rPr>
              <a:t>Saltzer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, Reed, and Clark (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‘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84)</a:t>
            </a:r>
          </a:p>
          <a:p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Sacred Text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of the Internet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Endless disputes about what it means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Everyone cites it as supporting their position</a:t>
            </a:r>
          </a:p>
          <a:p>
            <a:pPr lvl="1"/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Simple Message: Some types of network functionality can only be correctly implemented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end-to-end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Reliability, security, etc.</a:t>
            </a:r>
          </a:p>
          <a:p>
            <a:pPr lvl="1"/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Hosts cannot rely on the network help to meet requirement, so must implement it themselves</a:t>
            </a:r>
            <a:endParaRPr lang="en-US" altLang="ja-JP" sz="2400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885245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Oval 2"/>
          <p:cNvSpPr>
            <a:spLocks noChangeArrowheads="1"/>
          </p:cNvSpPr>
          <p:nvPr/>
        </p:nvSpPr>
        <p:spPr bwMode="auto">
          <a:xfrm>
            <a:off x="3886200" y="1692274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Light"/>
                <a:ea typeface="ＭＳ Ｐゴシック" charset="0"/>
                <a:cs typeface="ＭＳ Ｐゴシック" charset="0"/>
              </a:rPr>
              <a:t>Example: Reliable File Transfer</a:t>
            </a:r>
          </a:p>
        </p:txBody>
      </p:sp>
      <p:sp>
        <p:nvSpPr>
          <p:cNvPr id="130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4048126"/>
            <a:ext cx="9753600" cy="1776413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Solution 1: make each step reliable, and then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concatenate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them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Solution 2: end-to-end </a:t>
            </a:r>
            <a:r>
              <a:rPr lang="en-US" b="1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check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and try again if necessary</a:t>
            </a:r>
          </a:p>
        </p:txBody>
      </p:sp>
      <p:sp>
        <p:nvSpPr>
          <p:cNvPr id="76804" name="Oval 5"/>
          <p:cNvSpPr>
            <a:spLocks noChangeArrowheads="1"/>
          </p:cNvSpPr>
          <p:nvPr/>
        </p:nvSpPr>
        <p:spPr bwMode="auto">
          <a:xfrm>
            <a:off x="3048000" y="3292474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3048000" y="3063874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6" name="Oval 7"/>
          <p:cNvSpPr>
            <a:spLocks noChangeArrowheads="1"/>
          </p:cNvSpPr>
          <p:nvPr/>
        </p:nvSpPr>
        <p:spPr bwMode="auto">
          <a:xfrm>
            <a:off x="3048000" y="2987674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7" name="Oval 8"/>
          <p:cNvSpPr>
            <a:spLocks noChangeArrowheads="1"/>
          </p:cNvSpPr>
          <p:nvPr/>
        </p:nvSpPr>
        <p:spPr bwMode="auto">
          <a:xfrm>
            <a:off x="8610600" y="3292474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8" name="Rectangle 9"/>
          <p:cNvSpPr>
            <a:spLocks noChangeArrowheads="1"/>
          </p:cNvSpPr>
          <p:nvPr/>
        </p:nvSpPr>
        <p:spPr bwMode="auto">
          <a:xfrm>
            <a:off x="8610600" y="3063874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9" name="Oval 10"/>
          <p:cNvSpPr>
            <a:spLocks noChangeArrowheads="1"/>
          </p:cNvSpPr>
          <p:nvPr/>
        </p:nvSpPr>
        <p:spPr bwMode="auto">
          <a:xfrm>
            <a:off x="8610600" y="2987674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0" name="Rectangle 11"/>
          <p:cNvSpPr>
            <a:spLocks noChangeArrowheads="1"/>
          </p:cNvSpPr>
          <p:nvPr/>
        </p:nvSpPr>
        <p:spPr bwMode="auto">
          <a:xfrm>
            <a:off x="3810000" y="1616074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1" name="Oval 12"/>
          <p:cNvSpPr>
            <a:spLocks noChangeArrowheads="1"/>
          </p:cNvSpPr>
          <p:nvPr/>
        </p:nvSpPr>
        <p:spPr bwMode="auto">
          <a:xfrm>
            <a:off x="4038600" y="2454274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sz="200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76812" name="Text Box 13"/>
          <p:cNvSpPr txBox="1">
            <a:spLocks noChangeArrowheads="1"/>
          </p:cNvSpPr>
          <p:nvPr/>
        </p:nvSpPr>
        <p:spPr bwMode="auto">
          <a:xfrm>
            <a:off x="4022726" y="1855788"/>
            <a:ext cx="82584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Appl.</a:t>
            </a:r>
          </a:p>
        </p:txBody>
      </p:sp>
      <p:sp>
        <p:nvSpPr>
          <p:cNvPr id="76813" name="Oval 14"/>
          <p:cNvSpPr>
            <a:spLocks noChangeArrowheads="1"/>
          </p:cNvSpPr>
          <p:nvPr/>
        </p:nvSpPr>
        <p:spPr bwMode="auto">
          <a:xfrm>
            <a:off x="7239000" y="1692274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4" name="Rectangle 15"/>
          <p:cNvSpPr>
            <a:spLocks noChangeArrowheads="1"/>
          </p:cNvSpPr>
          <p:nvPr/>
        </p:nvSpPr>
        <p:spPr bwMode="auto">
          <a:xfrm>
            <a:off x="7162800" y="1616074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5" name="Oval 16"/>
          <p:cNvSpPr>
            <a:spLocks noChangeArrowheads="1"/>
          </p:cNvSpPr>
          <p:nvPr/>
        </p:nvSpPr>
        <p:spPr bwMode="auto">
          <a:xfrm>
            <a:off x="7315200" y="2454274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sz="200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76816" name="Text Box 17"/>
          <p:cNvSpPr txBox="1">
            <a:spLocks noChangeArrowheads="1"/>
          </p:cNvSpPr>
          <p:nvPr/>
        </p:nvSpPr>
        <p:spPr bwMode="auto">
          <a:xfrm>
            <a:off x="7375526" y="1855788"/>
            <a:ext cx="82584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Appl.</a:t>
            </a:r>
          </a:p>
        </p:txBody>
      </p:sp>
      <p:sp>
        <p:nvSpPr>
          <p:cNvPr id="76817" name="Line 18"/>
          <p:cNvSpPr>
            <a:spLocks noChangeShapeType="1"/>
          </p:cNvSpPr>
          <p:nvPr/>
        </p:nvSpPr>
        <p:spPr bwMode="auto">
          <a:xfrm>
            <a:off x="4267200" y="3216274"/>
            <a:ext cx="388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8" name="Line 19"/>
          <p:cNvSpPr>
            <a:spLocks noChangeShapeType="1"/>
          </p:cNvSpPr>
          <p:nvPr/>
        </p:nvSpPr>
        <p:spPr bwMode="auto">
          <a:xfrm>
            <a:off x="4495800" y="3063874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9" name="Line 20"/>
          <p:cNvSpPr>
            <a:spLocks noChangeShapeType="1"/>
          </p:cNvSpPr>
          <p:nvPr/>
        </p:nvSpPr>
        <p:spPr bwMode="auto">
          <a:xfrm>
            <a:off x="7772400" y="3063874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69" name="Freeform 21"/>
          <p:cNvSpPr>
            <a:spLocks/>
          </p:cNvSpPr>
          <p:nvPr/>
        </p:nvSpPr>
        <p:spPr bwMode="auto">
          <a:xfrm>
            <a:off x="3656014" y="2224088"/>
            <a:ext cx="612775" cy="758825"/>
          </a:xfrm>
          <a:custGeom>
            <a:avLst/>
            <a:gdLst>
              <a:gd name="T0" fmla="*/ 0 w 384"/>
              <a:gd name="T1" fmla="*/ 2147483647 h 480"/>
              <a:gd name="T2" fmla="*/ 2147483647 w 384"/>
              <a:gd name="T3" fmla="*/ 2147483647 h 480"/>
              <a:gd name="T4" fmla="*/ 2147483647 w 384"/>
              <a:gd name="T5" fmla="*/ 2147483647 h 480"/>
              <a:gd name="T6" fmla="*/ 2147483647 w 38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80"/>
              <a:gd name="T14" fmla="*/ 384 w 3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80">
                <a:moveTo>
                  <a:pt x="0" y="480"/>
                </a:moveTo>
                <a:lnTo>
                  <a:pt x="336" y="384"/>
                </a:lnTo>
                <a:lnTo>
                  <a:pt x="384" y="288"/>
                </a:lnTo>
                <a:lnTo>
                  <a:pt x="38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0" name="Line 22"/>
          <p:cNvSpPr>
            <a:spLocks noChangeShapeType="1"/>
          </p:cNvSpPr>
          <p:nvPr/>
        </p:nvSpPr>
        <p:spPr bwMode="auto">
          <a:xfrm>
            <a:off x="4648200" y="2301874"/>
            <a:ext cx="76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1" name="Freeform 23"/>
          <p:cNvSpPr>
            <a:spLocks/>
          </p:cNvSpPr>
          <p:nvPr/>
        </p:nvSpPr>
        <p:spPr bwMode="auto">
          <a:xfrm>
            <a:off x="4724400" y="2682874"/>
            <a:ext cx="2819400" cy="457200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88"/>
              <a:gd name="T14" fmla="*/ 1776 w 17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88">
                <a:moveTo>
                  <a:pt x="0" y="96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2" name="Line 24"/>
          <p:cNvSpPr>
            <a:spLocks noChangeShapeType="1"/>
          </p:cNvSpPr>
          <p:nvPr/>
        </p:nvSpPr>
        <p:spPr bwMode="auto">
          <a:xfrm flipV="1">
            <a:off x="7543800" y="2225674"/>
            <a:ext cx="76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3" name="Freeform 25"/>
          <p:cNvSpPr>
            <a:spLocks/>
          </p:cNvSpPr>
          <p:nvPr/>
        </p:nvSpPr>
        <p:spPr bwMode="auto">
          <a:xfrm>
            <a:off x="7924800" y="2301874"/>
            <a:ext cx="685800" cy="685800"/>
          </a:xfrm>
          <a:custGeom>
            <a:avLst/>
            <a:gdLst>
              <a:gd name="T0" fmla="*/ 0 w 432"/>
              <a:gd name="T1" fmla="*/ 0 h 432"/>
              <a:gd name="T2" fmla="*/ 2147483647 w 432"/>
              <a:gd name="T3" fmla="*/ 2147483647 h 432"/>
              <a:gd name="T4" fmla="*/ 2147483647 w 432"/>
              <a:gd name="T5" fmla="*/ 2147483647 h 432"/>
              <a:gd name="T6" fmla="*/ 2147483647 w 43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32"/>
              <a:gd name="T14" fmla="*/ 432 w 43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32">
                <a:moveTo>
                  <a:pt x="0" y="0"/>
                </a:moveTo>
                <a:lnTo>
                  <a:pt x="48" y="288"/>
                </a:lnTo>
                <a:lnTo>
                  <a:pt x="240" y="384"/>
                </a:lnTo>
                <a:lnTo>
                  <a:pt x="432" y="43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25" name="Text Box 26"/>
          <p:cNvSpPr txBox="1">
            <a:spLocks noChangeArrowheads="1"/>
          </p:cNvSpPr>
          <p:nvPr/>
        </p:nvSpPr>
        <p:spPr bwMode="auto">
          <a:xfrm>
            <a:off x="3717926" y="1219200"/>
            <a:ext cx="1002305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Host A</a:t>
            </a:r>
          </a:p>
        </p:txBody>
      </p:sp>
      <p:sp>
        <p:nvSpPr>
          <p:cNvPr id="76826" name="Text Box 27"/>
          <p:cNvSpPr txBox="1">
            <a:spLocks noChangeArrowheads="1"/>
          </p:cNvSpPr>
          <p:nvPr/>
        </p:nvSpPr>
        <p:spPr bwMode="auto">
          <a:xfrm>
            <a:off x="7073901" y="1219200"/>
            <a:ext cx="1011795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Host B</a:t>
            </a:r>
          </a:p>
        </p:txBody>
      </p:sp>
      <p:sp>
        <p:nvSpPr>
          <p:cNvPr id="1307676" name="Freeform 28"/>
          <p:cNvSpPr>
            <a:spLocks/>
          </p:cNvSpPr>
          <p:nvPr/>
        </p:nvSpPr>
        <p:spPr bwMode="auto">
          <a:xfrm>
            <a:off x="4724400" y="2149474"/>
            <a:ext cx="2819400" cy="914400"/>
          </a:xfrm>
          <a:custGeom>
            <a:avLst/>
            <a:gdLst>
              <a:gd name="T0" fmla="*/ 2147483647 w 1776"/>
              <a:gd name="T1" fmla="*/ 2147483647 h 576"/>
              <a:gd name="T2" fmla="*/ 2147483647 w 1776"/>
              <a:gd name="T3" fmla="*/ 2147483647 h 576"/>
              <a:gd name="T4" fmla="*/ 2147483647 w 1776"/>
              <a:gd name="T5" fmla="*/ 2147483647 h 576"/>
              <a:gd name="T6" fmla="*/ 2147483647 w 1776"/>
              <a:gd name="T7" fmla="*/ 2147483647 h 576"/>
              <a:gd name="T8" fmla="*/ 2147483647 w 1776"/>
              <a:gd name="T9" fmla="*/ 2147483647 h 576"/>
              <a:gd name="T10" fmla="*/ 0 w 1776"/>
              <a:gd name="T11" fmla="*/ 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576"/>
              <a:gd name="T20" fmla="*/ 1776 w 1776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576">
                <a:moveTo>
                  <a:pt x="1776" y="48"/>
                </a:moveTo>
                <a:lnTo>
                  <a:pt x="1728" y="288"/>
                </a:lnTo>
                <a:lnTo>
                  <a:pt x="1728" y="576"/>
                </a:lnTo>
                <a:lnTo>
                  <a:pt x="48" y="576"/>
                </a:lnTo>
                <a:lnTo>
                  <a:pt x="48" y="38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800601" y="2149474"/>
            <a:ext cx="1387475" cy="865188"/>
            <a:chOff x="2064" y="1392"/>
            <a:chExt cx="874" cy="545"/>
          </a:xfrm>
        </p:grpSpPr>
        <p:sp>
          <p:nvSpPr>
            <p:cNvPr id="76831" name="Freeform 30"/>
            <p:cNvSpPr>
              <a:spLocks/>
            </p:cNvSpPr>
            <p:nvPr/>
          </p:nvSpPr>
          <p:spPr bwMode="auto">
            <a:xfrm>
              <a:off x="2064" y="1392"/>
              <a:ext cx="116" cy="233"/>
            </a:xfrm>
            <a:custGeom>
              <a:avLst/>
              <a:gdLst>
                <a:gd name="T0" fmla="*/ 0 w 1680"/>
                <a:gd name="T1" fmla="*/ 0 h 528"/>
                <a:gd name="T2" fmla="*/ 48 w 1680"/>
                <a:gd name="T3" fmla="*/ 288 h 528"/>
                <a:gd name="T4" fmla="*/ 48 w 1680"/>
                <a:gd name="T5" fmla="*/ 528 h 528"/>
                <a:gd name="T6" fmla="*/ 1632 w 1680"/>
                <a:gd name="T7" fmla="*/ 528 h 528"/>
                <a:gd name="T8" fmla="*/ 1632 w 1680"/>
                <a:gd name="T9" fmla="*/ 336 h 528"/>
                <a:gd name="T10" fmla="*/ 1680 w 1680"/>
                <a:gd name="T11" fmla="*/ 0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0"/>
                <a:gd name="T19" fmla="*/ 0 h 528"/>
                <a:gd name="T20" fmla="*/ 1680 w 168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0" h="528">
                  <a:moveTo>
                    <a:pt x="0" y="0"/>
                  </a:moveTo>
                  <a:lnTo>
                    <a:pt x="48" y="288"/>
                  </a:lnTo>
                  <a:lnTo>
                    <a:pt x="48" y="528"/>
                  </a:lnTo>
                  <a:lnTo>
                    <a:pt x="1632" y="528"/>
                  </a:lnTo>
                  <a:lnTo>
                    <a:pt x="1632" y="336"/>
                  </a:lnTo>
                  <a:lnTo>
                    <a:pt x="1680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0" tIns="45716" rIns="91430" bIns="45716">
              <a:spAutoFit/>
            </a:bodyPr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832" name="Text Box 31"/>
            <p:cNvSpPr txBox="1">
              <a:spLocks noChangeArrowheads="1"/>
            </p:cNvSpPr>
            <p:nvPr/>
          </p:nvSpPr>
          <p:spPr bwMode="auto">
            <a:xfrm>
              <a:off x="2582" y="1687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Gill Sans Light"/>
                  <a:cs typeface="Gill Sans Light"/>
                </a:rPr>
                <a:t>OK</a:t>
              </a:r>
            </a:p>
          </p:txBody>
        </p:sp>
      </p:grpSp>
      <p:cxnSp>
        <p:nvCxnSpPr>
          <p:cNvPr id="1307680" name="AutoShape 32"/>
          <p:cNvCxnSpPr>
            <a:cxnSpLocks noChangeShapeType="1"/>
            <a:stCxn id="76809" idx="1"/>
            <a:endCxn id="76816" idx="2"/>
          </p:cNvCxnSpPr>
          <p:nvPr/>
        </p:nvCxnSpPr>
        <p:spPr bwMode="auto">
          <a:xfrm rot="16200000" flipV="1">
            <a:off x="7838337" y="2148455"/>
            <a:ext cx="754104" cy="968971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07681" name="AutoShape 33"/>
          <p:cNvCxnSpPr>
            <a:cxnSpLocks noChangeShapeType="1"/>
            <a:stCxn id="76806" idx="4"/>
            <a:endCxn id="1307669" idx="3"/>
          </p:cNvCxnSpPr>
          <p:nvPr/>
        </p:nvCxnSpPr>
        <p:spPr bwMode="auto">
          <a:xfrm rot="5400000" flipH="1" flipV="1">
            <a:off x="3338513" y="2219324"/>
            <a:ext cx="944562" cy="915988"/>
          </a:xfrm>
          <a:prstGeom prst="curvedConnector5">
            <a:avLst>
              <a:gd name="adj1" fmla="val -23194"/>
              <a:gd name="adj2" fmla="val 124958"/>
              <a:gd name="adj3" fmla="val 143023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99048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652" grpId="0" build="p" autoUpdateAnimBg="0"/>
      <p:bldP spid="1307669" grpId="0" animBg="1"/>
      <p:bldP spid="1307670" grpId="0" animBg="1"/>
      <p:bldP spid="1307671" grpId="0" animBg="1"/>
      <p:bldP spid="1307672" grpId="0" animBg="1"/>
      <p:bldP spid="1307673" grpId="0" animBg="1"/>
      <p:bldP spid="130767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Light"/>
                <a:ea typeface="ＭＳ Ｐゴシック" charset="0"/>
                <a:cs typeface="ＭＳ Ｐゴシック" charset="0"/>
              </a:rPr>
              <a:t>Discussion</a:t>
            </a:r>
          </a:p>
        </p:txBody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6925" y="914400"/>
            <a:ext cx="10785476" cy="4637088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Solution 1 is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incomplete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What happens if memory is corrupted?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Receiver has to do the check anyway!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Solution 2 is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complete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Full functionality can be entirely implemented at application layer with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no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need for reliability from lower layers</a:t>
            </a:r>
          </a:p>
          <a:p>
            <a:endParaRPr lang="en-US" i="1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i="1" dirty="0">
                <a:latin typeface="Gill Sans Light"/>
                <a:ea typeface="ＭＳ Ｐゴシック" charset="0"/>
                <a:cs typeface="Gill Sans Light"/>
              </a:rPr>
              <a:t>Is there any need to implement reliability at lower layers?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Well, it could be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more efficient</a:t>
            </a:r>
          </a:p>
        </p:txBody>
      </p:sp>
    </p:spTree>
    <p:extLst>
      <p:ext uri="{BB962C8B-B14F-4D97-AF65-F5344CB8AC3E}">
        <p14:creationId xmlns:p14="http://schemas.microsoft.com/office/powerpoint/2010/main" val="886836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6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ＭＳ Ｐゴシック" charset="0"/>
              </a:rPr>
              <a:t>End-to-End Principle</a:t>
            </a:r>
          </a:p>
        </p:txBody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1066800"/>
            <a:ext cx="9855200" cy="5105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Implementing complex functionality in the network: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Doesn’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t always reduce host implementation complexity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Does increase network complexity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Probably imposes delay and overhead on all applications,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even if they don’</a:t>
            </a:r>
            <a:r>
              <a:rPr lang="en-US" altLang="ja-JP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t need functionality</a:t>
            </a:r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However, implementing in network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can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enhance performance in some cases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e.g., very </a:t>
            </a:r>
            <a:r>
              <a:rPr lang="en-US" sz="2400" dirty="0" err="1">
                <a:latin typeface="Gill Sans Light"/>
                <a:ea typeface="ＭＳ Ｐゴシック" charset="0"/>
                <a:cs typeface="Gill Sans Light"/>
              </a:rPr>
              <a:t>lossy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link</a:t>
            </a:r>
          </a:p>
          <a:p>
            <a:pPr lvl="1"/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sz="2600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44476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Centralised</a:t>
            </a:r>
            <a:r>
              <a:rPr lang="en-US" dirty="0"/>
              <a:t> vs Distributed Systems</a:t>
            </a:r>
          </a:p>
        </p:txBody>
      </p:sp>
      <p:pic>
        <p:nvPicPr>
          <p:cNvPr id="948" name="Picture 479">
            <a:extLst>
              <a:ext uri="{FF2B5EF4-FFF2-40B4-BE49-F238E27FC236}">
                <a16:creationId xmlns:a16="http://schemas.microsoft.com/office/drawing/2014/main" id="{6617CC5A-752C-494D-8895-79731B29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0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9" name="Rectangle 481">
            <a:extLst>
              <a:ext uri="{FF2B5EF4-FFF2-40B4-BE49-F238E27FC236}">
                <a16:creationId xmlns:a16="http://schemas.microsoft.com/office/drawing/2014/main" id="{4D981EC3-FA87-4365-84BE-0833654F2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05400"/>
            <a:ext cx="5718181" cy="10604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ea typeface="ＭＳ Ｐゴシック" charset="-128"/>
              </a:rPr>
              <a:t>Considered a single computer! All computation was done on the local computer in isolation</a:t>
            </a:r>
          </a:p>
        </p:txBody>
      </p:sp>
      <p:sp>
        <p:nvSpPr>
          <p:cNvPr id="951" name="Rectangle 481">
            <a:extLst>
              <a:ext uri="{FF2B5EF4-FFF2-40B4-BE49-F238E27FC236}">
                <a16:creationId xmlns:a16="http://schemas.microsoft.com/office/drawing/2014/main" id="{B6621750-9105-4D55-B34D-AE2423128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181600"/>
            <a:ext cx="5718181" cy="10604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ea typeface="ＭＳ Ｐゴシック" charset="-128"/>
              </a:rPr>
              <a:t>The world is a large distributed 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en-US" kern="0" dirty="0">
                <a:ea typeface="ＭＳ Ｐゴシック" charset="-128"/>
              </a:rPr>
              <a:t>Microprocessors in everything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en-US" kern="0" dirty="0">
                <a:ea typeface="ＭＳ Ｐゴシック" charset="-128"/>
              </a:rPr>
              <a:t>Vast infrastructure behind them</a:t>
            </a:r>
          </a:p>
        </p:txBody>
      </p:sp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25D9B4D3-4524-44B1-B981-F8DFB9D0DAA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757959"/>
            <a:ext cx="3022570" cy="1720850"/>
          </a:xfrm>
          <a:prstGeom prst="rect">
            <a:avLst/>
          </a:prstGeom>
        </p:spPr>
      </p:pic>
      <p:pic>
        <p:nvPicPr>
          <p:cNvPr id="10" name="Picture 9" descr="A silver refrigerator in a kitchen&#10;&#10;Description automatically generated with medium confidence">
            <a:extLst>
              <a:ext uri="{FF2B5EF4-FFF2-40B4-BE49-F238E27FC236}">
                <a16:creationId xmlns:a16="http://schemas.microsoft.com/office/drawing/2014/main" id="{FE6614B8-ADCF-4693-B9F5-1D9A4C6DCC4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908" y="1127200"/>
            <a:ext cx="2058837" cy="1032666"/>
          </a:xfrm>
          <a:prstGeom prst="rect">
            <a:avLst/>
          </a:prstGeom>
        </p:spPr>
      </p:pic>
      <p:pic>
        <p:nvPicPr>
          <p:cNvPr id="950" name="Picture 1">
            <a:extLst>
              <a:ext uri="{FF2B5EF4-FFF2-40B4-BE49-F238E27FC236}">
                <a16:creationId xmlns:a16="http://schemas.microsoft.com/office/drawing/2014/main" id="{9DBF9360-6E95-4711-B3F7-2CAC625BA1B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05677"/>
            <a:ext cx="12192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8" name="Picture 10">
            <a:extLst>
              <a:ext uri="{FF2B5EF4-FFF2-40B4-BE49-F238E27FC236}">
                <a16:creationId xmlns:a16="http://schemas.microsoft.com/office/drawing/2014/main" id="{72AA7F71-256B-4B09-B806-9B78ED1EBBE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710420"/>
            <a:ext cx="153828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9" name="Picture 10">
            <a:extLst>
              <a:ext uri="{FF2B5EF4-FFF2-40B4-BE49-F238E27FC236}">
                <a16:creationId xmlns:a16="http://schemas.microsoft.com/office/drawing/2014/main" id="{613BD459-7675-4D7A-91EA-8127CC7A9FB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710420"/>
            <a:ext cx="153828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0" name="Picture 10">
            <a:extLst>
              <a:ext uri="{FF2B5EF4-FFF2-40B4-BE49-F238E27FC236}">
                <a16:creationId xmlns:a16="http://schemas.microsoft.com/office/drawing/2014/main" id="{5F50868D-68C4-4A7D-B7F3-8DEB245ED02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3685020"/>
            <a:ext cx="153828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984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" grpId="0"/>
      <p:bldP spid="9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Light"/>
                <a:ea typeface="ＭＳ Ｐゴシック" charset="0"/>
                <a:cs typeface="ＭＳ Ｐゴシック" charset="0"/>
              </a:rPr>
              <a:t>Conservative Interpretation of E2E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38200"/>
            <a:ext cx="9372600" cy="5105400"/>
          </a:xfrm>
        </p:spPr>
        <p:txBody>
          <a:bodyPr/>
          <a:lstStyle/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Don’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t implement a function at the lower levels of the system unless it can be completely implemented at this level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Or: Unless you can relieve the burden from hosts, don’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t bother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0757039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Light"/>
                <a:ea typeface="ＭＳ Ｐゴシック" charset="0"/>
                <a:cs typeface="ＭＳ Ｐゴシック" charset="0"/>
              </a:rPr>
              <a:t>Moderate Interpretation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10210800" cy="51054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Think twice before implementing functionality in the network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If hosts can implement functionality correctly, implement it in a lower layer </a:t>
            </a:r>
            <a:r>
              <a:rPr lang="en-US" dirty="0">
                <a:solidFill>
                  <a:srgbClr val="FF3300"/>
                </a:solidFill>
                <a:latin typeface="Gill Sans Light"/>
                <a:ea typeface="ＭＳ Ｐゴシック" charset="0"/>
                <a:cs typeface="Gill Sans Light"/>
              </a:rPr>
              <a:t>only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as a performance enhancement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But do so only if it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does not impose burden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on applications that do not require that functionality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This is the interpretation we are using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4757874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DB17-4CC2-4AEE-B273-20030CB2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6200"/>
            <a:ext cx="9550400" cy="533400"/>
          </a:xfrm>
        </p:spPr>
        <p:txBody>
          <a:bodyPr/>
          <a:lstStyle/>
          <a:p>
            <a:r>
              <a:rPr lang="en-US" dirty="0"/>
              <a:t>Coordination: making distributed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ABD7B-069D-4223-A21F-B1A54445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1074400" cy="990600"/>
          </a:xfrm>
        </p:spPr>
        <p:txBody>
          <a:bodyPr/>
          <a:lstStyle/>
          <a:p>
            <a:r>
              <a:rPr lang="en-US" dirty="0"/>
              <a:t>Functionality is spread across machines. Requires coordination to reach distributed 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801C3-37A9-4957-AFE8-21D70CC66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38087"/>
            <a:ext cx="1009035" cy="96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738C6-6216-40D1-A9A2-F187A1855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35833"/>
            <a:ext cx="1009035" cy="96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241D53-4031-483B-B2FD-46D4836C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435833"/>
            <a:ext cx="1009035" cy="96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37739E-2D8B-49D0-86D9-E7FAE2E8D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59" y="2819400"/>
            <a:ext cx="1009035" cy="96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0DA4D-BA7D-44A4-9C16-71A0B0C1E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5300938"/>
            <a:ext cx="1009035" cy="96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D3FDBB-0DCE-4CCF-A50B-72A5C0DF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4081738"/>
            <a:ext cx="1009035" cy="96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10A07-753A-439B-9725-8485B3A02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42" y="2819400"/>
            <a:ext cx="1009035" cy="96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45EE2E-2DD3-46BA-80BD-8F321C43FED4}"/>
              </a:ext>
            </a:extLst>
          </p:cNvPr>
          <p:cNvSpPr txBox="1">
            <a:spLocks/>
          </p:cNvSpPr>
          <p:nvPr/>
        </p:nvSpPr>
        <p:spPr bwMode="auto">
          <a:xfrm>
            <a:off x="2317561" y="5496775"/>
            <a:ext cx="1143000" cy="741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Accept? YES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EE8C07-F2BF-470F-A00B-C354DF8CE879}"/>
              </a:ext>
            </a:extLst>
          </p:cNvPr>
          <p:cNvSpPr txBox="1">
            <a:spLocks/>
          </p:cNvSpPr>
          <p:nvPr/>
        </p:nvSpPr>
        <p:spPr bwMode="auto">
          <a:xfrm>
            <a:off x="944384" y="5505346"/>
            <a:ext cx="1143000" cy="741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Accept? YES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AEA63A-181F-4835-A6F2-EE37CAABE6BA}"/>
              </a:ext>
            </a:extLst>
          </p:cNvPr>
          <p:cNvSpPr txBox="1">
            <a:spLocks/>
          </p:cNvSpPr>
          <p:nvPr/>
        </p:nvSpPr>
        <p:spPr bwMode="auto">
          <a:xfrm>
            <a:off x="3675187" y="5516165"/>
            <a:ext cx="1143000" cy="741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Accept? YES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460173C-1E5D-42C6-9427-960C199842D5}"/>
              </a:ext>
            </a:extLst>
          </p:cNvPr>
          <p:cNvSpPr txBox="1">
            <a:spLocks/>
          </p:cNvSpPr>
          <p:nvPr/>
        </p:nvSpPr>
        <p:spPr bwMode="auto">
          <a:xfrm>
            <a:off x="3460560" y="2969332"/>
            <a:ext cx="2406839" cy="145026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Accept if all machines accept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76B864-0176-4011-A11C-88EB8172E70F}"/>
              </a:ext>
            </a:extLst>
          </p:cNvPr>
          <p:cNvCxnSpPr>
            <a:stCxn id="10" idx="2"/>
          </p:cNvCxnSpPr>
          <p:nvPr/>
        </p:nvCxnSpPr>
        <p:spPr bwMode="auto">
          <a:xfrm>
            <a:off x="2621660" y="3787612"/>
            <a:ext cx="1324283" cy="64822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924DD3-51AC-4311-B4B0-474B8DBFE663}"/>
              </a:ext>
            </a:extLst>
          </p:cNvPr>
          <p:cNvCxnSpPr>
            <a:endCxn id="4" idx="0"/>
          </p:cNvCxnSpPr>
          <p:nvPr/>
        </p:nvCxnSpPr>
        <p:spPr bwMode="auto">
          <a:xfrm flipH="1">
            <a:off x="1418918" y="3787612"/>
            <a:ext cx="1171882" cy="650475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F74B00-AC27-4A48-82D8-55EEF730E2D3}"/>
              </a:ext>
            </a:extLst>
          </p:cNvPr>
          <p:cNvCxnSpPr>
            <a:stCxn id="10" idx="2"/>
            <a:endCxn id="5" idx="0"/>
          </p:cNvCxnSpPr>
          <p:nvPr/>
        </p:nvCxnSpPr>
        <p:spPr bwMode="auto">
          <a:xfrm>
            <a:off x="2621660" y="3787612"/>
            <a:ext cx="168858" cy="64822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93CDEC-3E21-494E-88CB-83E7DAC97C89}"/>
              </a:ext>
            </a:extLst>
          </p:cNvPr>
          <p:cNvCxnSpPr>
            <a:stCxn id="7" idx="2"/>
            <a:endCxn id="9" idx="0"/>
          </p:cNvCxnSpPr>
          <p:nvPr/>
        </p:nvCxnSpPr>
        <p:spPr bwMode="auto">
          <a:xfrm>
            <a:off x="9170577" y="3787612"/>
            <a:ext cx="20741" cy="29412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CEECAC-6346-4D22-A02D-0146CC8521CE}"/>
              </a:ext>
            </a:extLst>
          </p:cNvPr>
          <p:cNvCxnSpPr>
            <a:stCxn id="9" idx="2"/>
            <a:endCxn id="8" idx="0"/>
          </p:cNvCxnSpPr>
          <p:nvPr/>
        </p:nvCxnSpPr>
        <p:spPr bwMode="auto">
          <a:xfrm>
            <a:off x="9191318" y="5049950"/>
            <a:ext cx="0" cy="25098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1B1A503-4445-4D9E-BC8E-705938F83089}"/>
              </a:ext>
            </a:extLst>
          </p:cNvPr>
          <p:cNvSpPr txBox="1">
            <a:spLocks/>
          </p:cNvSpPr>
          <p:nvPr/>
        </p:nvSpPr>
        <p:spPr bwMode="auto">
          <a:xfrm>
            <a:off x="3672592" y="5510310"/>
            <a:ext cx="1143000" cy="741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Accept? YES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6451B7E-B975-4F40-B2CE-24856AF85023}"/>
              </a:ext>
            </a:extLst>
          </p:cNvPr>
          <p:cNvSpPr txBox="1">
            <a:spLocks/>
          </p:cNvSpPr>
          <p:nvPr/>
        </p:nvSpPr>
        <p:spPr bwMode="auto">
          <a:xfrm>
            <a:off x="7541205" y="5622752"/>
            <a:ext cx="1143000" cy="741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Flush to disk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3235D97-F9CD-4170-A8D4-34CA93BEB291}"/>
              </a:ext>
            </a:extLst>
          </p:cNvPr>
          <p:cNvSpPr txBox="1">
            <a:spLocks/>
          </p:cNvSpPr>
          <p:nvPr/>
        </p:nvSpPr>
        <p:spPr bwMode="auto">
          <a:xfrm>
            <a:off x="7541205" y="4464836"/>
            <a:ext cx="1143000" cy="741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Flush to disk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85CF1C5-8DB7-42C7-B4D0-1CF19EC176BF}"/>
              </a:ext>
            </a:extLst>
          </p:cNvPr>
          <p:cNvSpPr txBox="1">
            <a:spLocks/>
          </p:cNvSpPr>
          <p:nvPr/>
        </p:nvSpPr>
        <p:spPr bwMode="auto">
          <a:xfrm>
            <a:off x="7537187" y="3124430"/>
            <a:ext cx="1143000" cy="741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Flush to disk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038C12E-4BF9-4045-A98A-8F2CC5F0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423250"/>
            <a:ext cx="796842" cy="76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DA1B46F4-DC58-4F6E-81DD-2A3B6C4FBB01}"/>
              </a:ext>
            </a:extLst>
          </p:cNvPr>
          <p:cNvSpPr txBox="1">
            <a:spLocks/>
          </p:cNvSpPr>
          <p:nvPr/>
        </p:nvSpPr>
        <p:spPr bwMode="auto">
          <a:xfrm>
            <a:off x="7509081" y="1671661"/>
            <a:ext cx="1143000" cy="741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Client: persist my data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A3225DF-F88B-474E-BD34-E31D09DFFC45}"/>
              </a:ext>
            </a:extLst>
          </p:cNvPr>
          <p:cNvCxnSpPr>
            <a:stCxn id="8" idx="3"/>
            <a:endCxn id="37" idx="3"/>
          </p:cNvCxnSpPr>
          <p:nvPr/>
        </p:nvCxnSpPr>
        <p:spPr bwMode="auto">
          <a:xfrm flipH="1" flipV="1">
            <a:off x="9559842" y="1805552"/>
            <a:ext cx="135993" cy="3979492"/>
          </a:xfrm>
          <a:prstGeom prst="curvedConnector3">
            <a:avLst>
              <a:gd name="adj1" fmla="val -168097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BD0374-BECB-4BAF-8BAF-E7C770F05286}"/>
              </a:ext>
            </a:extLst>
          </p:cNvPr>
          <p:cNvCxnSpPr>
            <a:stCxn id="37" idx="2"/>
            <a:endCxn id="7" idx="0"/>
          </p:cNvCxnSpPr>
          <p:nvPr/>
        </p:nvCxnSpPr>
        <p:spPr bwMode="auto">
          <a:xfrm>
            <a:off x="9161421" y="2187854"/>
            <a:ext cx="9156" cy="63154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266144A1-E948-455D-A796-9E86DE3B0B11}"/>
              </a:ext>
            </a:extLst>
          </p:cNvPr>
          <p:cNvSpPr txBox="1">
            <a:spLocks/>
          </p:cNvSpPr>
          <p:nvPr/>
        </p:nvSpPr>
        <p:spPr bwMode="auto">
          <a:xfrm>
            <a:off x="7537487" y="3139295"/>
            <a:ext cx="1143000" cy="741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Flush to disk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7578B2A0-3378-4C44-B924-2B4563F44188}"/>
              </a:ext>
            </a:extLst>
          </p:cNvPr>
          <p:cNvSpPr txBox="1">
            <a:spLocks/>
          </p:cNvSpPr>
          <p:nvPr/>
        </p:nvSpPr>
        <p:spPr bwMode="auto">
          <a:xfrm>
            <a:off x="10179612" y="3465369"/>
            <a:ext cx="1885991" cy="17100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Your data is persisted!</a:t>
            </a:r>
          </a:p>
        </p:txBody>
      </p:sp>
    </p:spTree>
    <p:extLst>
      <p:ext uri="{BB962C8B-B14F-4D97-AF65-F5344CB8AC3E}">
        <p14:creationId xmlns:p14="http://schemas.microsoft.com/office/powerpoint/2010/main" val="2658807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31" grpId="0"/>
      <p:bldP spid="32" grpId="0"/>
      <p:bldP spid="34" grpId="0"/>
      <p:bldP spid="35" grpId="0"/>
      <p:bldP spid="38" grpId="0"/>
      <p:bldP spid="54" grpId="0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E3CA-7FE3-465A-8988-C9B80328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is hard!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6DABA-14A8-4483-975D-2FB6840D5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10210800" cy="396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latin typeface="Gill Sans Light"/>
                <a:ea typeface="ＭＳ Ｐゴシック" charset="0"/>
                <a:cs typeface="Gill Sans Light"/>
              </a:rPr>
              <a:t>When machines can fail!</a:t>
            </a:r>
          </a:p>
          <a:p>
            <a:endParaRPr lang="en-US" kern="0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kern="0" dirty="0">
                <a:latin typeface="Gill Sans Light"/>
                <a:ea typeface="ＭＳ Ｐゴシック" charset="0"/>
                <a:cs typeface="Gill Sans Light"/>
              </a:rPr>
              <a:t>When networks are slow and/or unreliable</a:t>
            </a:r>
          </a:p>
          <a:p>
            <a:endParaRPr lang="en-US" kern="0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kern="0" dirty="0">
                <a:latin typeface="Gill Sans Light"/>
                <a:ea typeface="ＭＳ Ｐゴシック" charset="0"/>
                <a:cs typeface="Gill Sans Light"/>
              </a:rPr>
              <a:t>When machines may receive conflicting proposals on what to do</a:t>
            </a:r>
          </a:p>
        </p:txBody>
      </p:sp>
    </p:spTree>
    <p:extLst>
      <p:ext uri="{BB962C8B-B14F-4D97-AF65-F5344CB8AC3E}">
        <p14:creationId xmlns:p14="http://schemas.microsoft.com/office/powerpoint/2010/main" val="233660556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Agreeing simultaneously: General’s Paradox</a:t>
            </a:r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800833"/>
            <a:ext cx="10058400" cy="5105400"/>
          </a:xfrm>
        </p:spPr>
        <p:txBody>
          <a:bodyPr/>
          <a:lstStyle/>
          <a:p>
            <a:r>
              <a:rPr lang="en-US" altLang="ko-KR" dirty="0"/>
              <a:t>General’s paradox: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Constraints of problem: </a:t>
            </a:r>
          </a:p>
          <a:p>
            <a:pPr lvl="2"/>
            <a:r>
              <a:rPr lang="en-US" altLang="ko-KR" dirty="0"/>
              <a:t>Two generals, on separate mountains</a:t>
            </a:r>
          </a:p>
          <a:p>
            <a:pPr lvl="2"/>
            <a:r>
              <a:rPr lang="en-US" altLang="ko-KR" dirty="0"/>
              <a:t>Can only communicate via messengers</a:t>
            </a:r>
          </a:p>
          <a:p>
            <a:pPr lvl="2"/>
            <a:r>
              <a:rPr lang="en-US" altLang="ko-KR" dirty="0"/>
              <a:t>Messengers can be captured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Problem: need to coordinate attack</a:t>
            </a:r>
          </a:p>
          <a:p>
            <a:pPr lvl="2"/>
            <a:r>
              <a:rPr lang="en-US" altLang="ko-KR" dirty="0"/>
              <a:t>If they attack at different times, they all die</a:t>
            </a:r>
          </a:p>
          <a:p>
            <a:pPr lvl="2"/>
            <a:r>
              <a:rPr lang="en-US" altLang="ko-KR" dirty="0"/>
              <a:t>If they attack at same time, they win</a:t>
            </a:r>
          </a:p>
          <a:p>
            <a:pPr lvl="2"/>
            <a:endParaRPr lang="en-US" altLang="ko-KR" dirty="0"/>
          </a:p>
        </p:txBody>
      </p:sp>
      <p:pic>
        <p:nvPicPr>
          <p:cNvPr id="978950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57400"/>
            <a:ext cx="2590800" cy="168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B3E436-DB73-4843-AB90-A6D45500AAA5}"/>
              </a:ext>
            </a:extLst>
          </p:cNvPr>
          <p:cNvSpPr txBox="1"/>
          <p:nvPr/>
        </p:nvSpPr>
        <p:spPr>
          <a:xfrm>
            <a:off x="457200" y="5181600"/>
            <a:ext cx="11277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Gill Sans"/>
              </a:rPr>
              <a:t>Can messages over an unreliable network be used to guarantee two entities do something simultaneously?</a:t>
            </a:r>
          </a:p>
        </p:txBody>
      </p:sp>
    </p:spTree>
    <p:extLst>
      <p:ext uri="{BB962C8B-B14F-4D97-AF65-F5344CB8AC3E}">
        <p14:creationId xmlns:p14="http://schemas.microsoft.com/office/powerpoint/2010/main" val="544511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7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A638-AA61-40A2-BFCA-2DDB158A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General’s Paradox: Scenario 1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50B4FCE-4CFA-47D2-AB50-0E442C34B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912665"/>
            <a:ext cx="1219200" cy="1524000"/>
          </a:xfr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EE6620A-BFCF-4779-BEC4-4C99B915D7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1295400" cy="152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612BB8-A705-44F3-A382-48C9FB18CF19}"/>
                  </a:ext>
                </a:extLst>
              </p14:cNvPr>
              <p14:cNvContentPartPr/>
              <p14:nvPr/>
            </p14:nvContentPartPr>
            <p14:xfrm>
              <a:off x="304800" y="3429000"/>
              <a:ext cx="11244240" cy="246249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612BB8-A705-44F3-A382-48C9FB18CF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800" y="3420000"/>
                <a:ext cx="11261880" cy="2480131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Graphic 9" descr="Danger with solid fill">
            <a:extLst>
              <a:ext uri="{FF2B5EF4-FFF2-40B4-BE49-F238E27FC236}">
                <a16:creationId xmlns:a16="http://schemas.microsoft.com/office/drawing/2014/main" id="{BD70E9C3-78C1-4E12-89A0-526D64F62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0200" y="4800600"/>
            <a:ext cx="914400" cy="914400"/>
          </a:xfrm>
          <a:prstGeom prst="rect">
            <a:avLst/>
          </a:prstGeom>
        </p:spPr>
      </p:pic>
      <p:pic>
        <p:nvPicPr>
          <p:cNvPr id="12" name="Graphic 11" descr="Walk with solid fill">
            <a:extLst>
              <a:ext uri="{FF2B5EF4-FFF2-40B4-BE49-F238E27FC236}">
                <a16:creationId xmlns:a16="http://schemas.microsoft.com/office/drawing/2014/main" id="{494EA33C-57AF-4123-8B0F-878AF691AE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52800" y="3429000"/>
            <a:ext cx="914400" cy="9144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DBDDF3-6DBE-4803-9D2E-42D0CFA8E5E5}"/>
              </a:ext>
            </a:extLst>
          </p:cNvPr>
          <p:cNvSpPr/>
          <p:nvPr/>
        </p:nvSpPr>
        <p:spPr bwMode="auto">
          <a:xfrm>
            <a:off x="2514600" y="1722165"/>
            <a:ext cx="19812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Attack at 11 am!</a:t>
            </a:r>
          </a:p>
        </p:txBody>
      </p:sp>
    </p:spTree>
    <p:extLst>
      <p:ext uri="{BB962C8B-B14F-4D97-AF65-F5344CB8AC3E}">
        <p14:creationId xmlns:p14="http://schemas.microsoft.com/office/powerpoint/2010/main" val="139230626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A638-AA61-40A2-BFCA-2DDB158A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General’s Paradox: Scenario 1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50B4FCE-4CFA-47D2-AB50-0E442C34B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912665"/>
            <a:ext cx="1219200" cy="1524000"/>
          </a:xfr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EE6620A-BFCF-4779-BEC4-4C99B915D7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1295400" cy="152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612BB8-A705-44F3-A382-48C9FB18CF19}"/>
                  </a:ext>
                </a:extLst>
              </p14:cNvPr>
              <p14:cNvContentPartPr/>
              <p14:nvPr/>
            </p14:nvContentPartPr>
            <p14:xfrm>
              <a:off x="304800" y="3429000"/>
              <a:ext cx="11244240" cy="246249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612BB8-A705-44F3-A382-48C9FB18CF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800" y="3420000"/>
                <a:ext cx="11261880" cy="2480131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Graphic 9" descr="Danger with solid fill">
            <a:extLst>
              <a:ext uri="{FF2B5EF4-FFF2-40B4-BE49-F238E27FC236}">
                <a16:creationId xmlns:a16="http://schemas.microsoft.com/office/drawing/2014/main" id="{BD70E9C3-78C1-4E12-89A0-526D64F62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0200" y="4800600"/>
            <a:ext cx="914400" cy="914400"/>
          </a:xfrm>
          <a:prstGeom prst="rect">
            <a:avLst/>
          </a:prstGeom>
        </p:spPr>
      </p:pic>
      <p:pic>
        <p:nvPicPr>
          <p:cNvPr id="12" name="Graphic 11" descr="Walk with solid fill">
            <a:extLst>
              <a:ext uri="{FF2B5EF4-FFF2-40B4-BE49-F238E27FC236}">
                <a16:creationId xmlns:a16="http://schemas.microsoft.com/office/drawing/2014/main" id="{494EA33C-57AF-4123-8B0F-878AF691AE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67600" y="3581400"/>
            <a:ext cx="914400" cy="9144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DBDDF3-6DBE-4803-9D2E-42D0CFA8E5E5}"/>
              </a:ext>
            </a:extLst>
          </p:cNvPr>
          <p:cNvSpPr/>
          <p:nvPr/>
        </p:nvSpPr>
        <p:spPr bwMode="auto">
          <a:xfrm>
            <a:off x="2514600" y="1722165"/>
            <a:ext cx="19812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Attack at 11 am!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AF64B5-A418-4C48-A3F8-29060F087DBA}"/>
              </a:ext>
            </a:extLst>
          </p:cNvPr>
          <p:cNvSpPr/>
          <p:nvPr/>
        </p:nvSpPr>
        <p:spPr bwMode="auto">
          <a:xfrm>
            <a:off x="8458200" y="1351986"/>
            <a:ext cx="2286000" cy="324414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Yes! Attack at 11 am!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263BD7F-42B4-495F-962E-44E8F2DA2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661" y="2816695"/>
            <a:ext cx="4495800" cy="1371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925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latin typeface="Gill Sans Light"/>
                <a:ea typeface="ＭＳ Ｐゴシック" charset="0"/>
                <a:cs typeface="Gill Sans Light"/>
              </a:rPr>
              <a:t>Is it safe for both of them to attack?</a:t>
            </a:r>
          </a:p>
          <a:p>
            <a:r>
              <a:rPr lang="en-US" kern="0" dirty="0">
                <a:latin typeface="Gill Sans Light"/>
                <a:ea typeface="ＭＳ Ｐゴシック" charset="0"/>
                <a:cs typeface="Gill Sans Light"/>
              </a:rPr>
              <a:t>No! Caesar doesn’t know that Brutus received the message!</a:t>
            </a:r>
          </a:p>
        </p:txBody>
      </p:sp>
    </p:spTree>
    <p:extLst>
      <p:ext uri="{BB962C8B-B14F-4D97-AF65-F5344CB8AC3E}">
        <p14:creationId xmlns:p14="http://schemas.microsoft.com/office/powerpoint/2010/main" val="2165789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A638-AA61-40A2-BFCA-2DDB158A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General’s Paradox: Scenario 1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50B4FCE-4CFA-47D2-AB50-0E442C34B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912665"/>
            <a:ext cx="1219200" cy="1524000"/>
          </a:xfr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EE6620A-BFCF-4779-BEC4-4C99B915D7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1295400" cy="152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612BB8-A705-44F3-A382-48C9FB18CF19}"/>
                  </a:ext>
                </a:extLst>
              </p14:cNvPr>
              <p14:cNvContentPartPr/>
              <p14:nvPr/>
            </p14:nvContentPartPr>
            <p14:xfrm>
              <a:off x="304800" y="3429000"/>
              <a:ext cx="11244240" cy="246249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612BB8-A705-44F3-A382-48C9FB18CF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800" y="3420000"/>
                <a:ext cx="11261880" cy="2480131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Graphic 9" descr="Danger with solid fill">
            <a:extLst>
              <a:ext uri="{FF2B5EF4-FFF2-40B4-BE49-F238E27FC236}">
                <a16:creationId xmlns:a16="http://schemas.microsoft.com/office/drawing/2014/main" id="{BD70E9C3-78C1-4E12-89A0-526D64F62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0200" y="4800600"/>
            <a:ext cx="914400" cy="914400"/>
          </a:xfrm>
          <a:prstGeom prst="rect">
            <a:avLst/>
          </a:prstGeom>
        </p:spPr>
      </p:pic>
      <p:pic>
        <p:nvPicPr>
          <p:cNvPr id="12" name="Graphic 11" descr="Walk with solid fill">
            <a:extLst>
              <a:ext uri="{FF2B5EF4-FFF2-40B4-BE49-F238E27FC236}">
                <a16:creationId xmlns:a16="http://schemas.microsoft.com/office/drawing/2014/main" id="{494EA33C-57AF-4123-8B0F-878AF691AE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086600" y="4037248"/>
            <a:ext cx="914400" cy="9144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DBDDF3-6DBE-4803-9D2E-42D0CFA8E5E5}"/>
              </a:ext>
            </a:extLst>
          </p:cNvPr>
          <p:cNvSpPr/>
          <p:nvPr/>
        </p:nvSpPr>
        <p:spPr bwMode="auto">
          <a:xfrm>
            <a:off x="2514600" y="1722165"/>
            <a:ext cx="19812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Attack at 11 am!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AF64B5-A418-4C48-A3F8-29060F087DBA}"/>
              </a:ext>
            </a:extLst>
          </p:cNvPr>
          <p:cNvSpPr/>
          <p:nvPr/>
        </p:nvSpPr>
        <p:spPr bwMode="auto">
          <a:xfrm>
            <a:off x="8458200" y="1351986"/>
            <a:ext cx="2286000" cy="324414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Yes! Attack at 11 am!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263BD7F-42B4-495F-962E-44E8F2DA2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047324"/>
            <a:ext cx="3962400" cy="80844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latin typeface="Gill Sans Light"/>
                <a:ea typeface="ＭＳ Ｐゴシック" charset="0"/>
                <a:cs typeface="Gill Sans Light"/>
              </a:rPr>
              <a:t>Sends an ACK to Caesar!</a:t>
            </a:r>
          </a:p>
        </p:txBody>
      </p:sp>
    </p:spTree>
    <p:extLst>
      <p:ext uri="{BB962C8B-B14F-4D97-AF65-F5344CB8AC3E}">
        <p14:creationId xmlns:p14="http://schemas.microsoft.com/office/powerpoint/2010/main" val="397486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A638-AA61-40A2-BFCA-2DDB158A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General’s Paradox: Scenario 1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50B4FCE-4CFA-47D2-AB50-0E442C34B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912665"/>
            <a:ext cx="1219200" cy="1524000"/>
          </a:xfr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EE6620A-BFCF-4779-BEC4-4C99B915D7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1295400" cy="152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612BB8-A705-44F3-A382-48C9FB18CF19}"/>
                  </a:ext>
                </a:extLst>
              </p14:cNvPr>
              <p14:cNvContentPartPr/>
              <p14:nvPr/>
            </p14:nvContentPartPr>
            <p14:xfrm>
              <a:off x="304800" y="3429000"/>
              <a:ext cx="11244240" cy="246249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612BB8-A705-44F3-A382-48C9FB18CF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800" y="3420000"/>
                <a:ext cx="11261880" cy="2480131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Graphic 11" descr="Walk with solid fill">
            <a:extLst>
              <a:ext uri="{FF2B5EF4-FFF2-40B4-BE49-F238E27FC236}">
                <a16:creationId xmlns:a16="http://schemas.microsoft.com/office/drawing/2014/main" id="{494EA33C-57AF-4123-8B0F-878AF691AE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410200" y="4914900"/>
            <a:ext cx="914400" cy="9144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DBDDF3-6DBE-4803-9D2E-42D0CFA8E5E5}"/>
              </a:ext>
            </a:extLst>
          </p:cNvPr>
          <p:cNvSpPr/>
          <p:nvPr/>
        </p:nvSpPr>
        <p:spPr bwMode="auto">
          <a:xfrm>
            <a:off x="2514600" y="1722165"/>
            <a:ext cx="1981200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Attack at 11 am!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AF64B5-A418-4C48-A3F8-29060F087DBA}"/>
              </a:ext>
            </a:extLst>
          </p:cNvPr>
          <p:cNvSpPr/>
          <p:nvPr/>
        </p:nvSpPr>
        <p:spPr bwMode="auto">
          <a:xfrm>
            <a:off x="8458200" y="1351986"/>
            <a:ext cx="2286000" cy="324414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Yes! Attack at 11 am!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263BD7F-42B4-495F-962E-44E8F2DA2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047324"/>
            <a:ext cx="2819400" cy="38934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latin typeface="Gill Sans Light"/>
                <a:ea typeface="ＭＳ Ｐゴシック" charset="0"/>
                <a:cs typeface="Gill Sans Light"/>
              </a:rPr>
              <a:t>Now is it safe?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E198896-CAC8-45BD-B744-9BAF7A1F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512865"/>
            <a:ext cx="3048000" cy="52573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latin typeface="Gill Sans Light"/>
                <a:ea typeface="ＭＳ Ｐゴシック" charset="0"/>
                <a:cs typeface="Gill Sans Light"/>
              </a:rPr>
              <a:t>No! Messenger could have been attacked</a:t>
            </a:r>
          </a:p>
        </p:txBody>
      </p:sp>
      <p:sp>
        <p:nvSpPr>
          <p:cNvPr id="15" name="&quot;Not Allowed&quot; Symbol 14">
            <a:extLst>
              <a:ext uri="{FF2B5EF4-FFF2-40B4-BE49-F238E27FC236}">
                <a16:creationId xmlns:a16="http://schemas.microsoft.com/office/drawing/2014/main" id="{199BB317-156B-45B0-8CC1-F2ADAE1F10A9}"/>
              </a:ext>
            </a:extLst>
          </p:cNvPr>
          <p:cNvSpPr/>
          <p:nvPr/>
        </p:nvSpPr>
        <p:spPr bwMode="auto">
          <a:xfrm>
            <a:off x="5393520" y="4800600"/>
            <a:ext cx="1066800" cy="1066800"/>
          </a:xfrm>
          <a:prstGeom prst="noSmoking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75093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A638-AA61-40A2-BFCA-2DDB158A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General’s Paradox: Scenario 1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50B4FCE-4CFA-47D2-AB50-0E442C34B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912665"/>
            <a:ext cx="1219200" cy="1524000"/>
          </a:xfr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EE6620A-BFCF-4779-BEC4-4C99B915D7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1295400" cy="152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612BB8-A705-44F3-A382-48C9FB18CF19}"/>
                  </a:ext>
                </a:extLst>
              </p14:cNvPr>
              <p14:cNvContentPartPr/>
              <p14:nvPr/>
            </p14:nvContentPartPr>
            <p14:xfrm>
              <a:off x="304800" y="3429000"/>
              <a:ext cx="11244240" cy="246249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612BB8-A705-44F3-A382-48C9FB18CF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800" y="3420000"/>
                <a:ext cx="11261880" cy="2480131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3">
            <a:extLst>
              <a:ext uri="{FF2B5EF4-FFF2-40B4-BE49-F238E27FC236}">
                <a16:creationId xmlns:a16="http://schemas.microsoft.com/office/drawing/2014/main" id="{B1E2DC93-0677-4A87-961C-925A7A082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254" y="1196035"/>
            <a:ext cx="3429000" cy="143325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latin typeface="Gill Sans Light"/>
                <a:ea typeface="ＭＳ Ｐゴシック" charset="0"/>
                <a:cs typeface="Gill Sans Light"/>
              </a:rPr>
              <a:t>Caesar needs to know that </a:t>
            </a:r>
          </a:p>
          <a:p>
            <a:pPr marL="0" indent="0">
              <a:buNone/>
            </a:pPr>
            <a:r>
              <a:rPr lang="en-US" kern="0" dirty="0">
                <a:latin typeface="Gill Sans Light"/>
                <a:ea typeface="ＭＳ Ｐゴシック" charset="0"/>
                <a:cs typeface="Gill Sans Light"/>
              </a:rPr>
              <a:t>Brutus knows that</a:t>
            </a:r>
          </a:p>
          <a:p>
            <a:pPr marL="0" indent="0">
              <a:buNone/>
            </a:pPr>
            <a:r>
              <a:rPr lang="en-US" kern="0" dirty="0">
                <a:latin typeface="Gill Sans Light"/>
                <a:ea typeface="ＭＳ Ｐゴシック" charset="0"/>
                <a:cs typeface="Gill Sans Light"/>
              </a:rPr>
              <a:t>Caesar knows that </a:t>
            </a:r>
          </a:p>
          <a:p>
            <a:pPr marL="0" indent="0">
              <a:buNone/>
            </a:pPr>
            <a:r>
              <a:rPr lang="en-US" kern="0" dirty="0">
                <a:latin typeface="Gill Sans Light"/>
                <a:ea typeface="ＭＳ Ｐゴシック" charset="0"/>
                <a:cs typeface="Gill Sans Light"/>
              </a:rPr>
              <a:t>Brutus knows that</a:t>
            </a:r>
          </a:p>
          <a:p>
            <a:pPr marL="0" indent="0">
              <a:buNone/>
            </a:pPr>
            <a:r>
              <a:rPr lang="en-US" kern="0" dirty="0">
                <a:latin typeface="Gill Sans Light"/>
                <a:ea typeface="ＭＳ Ｐゴシック" charset="0"/>
                <a:cs typeface="Gill Sans Light"/>
              </a:rPr>
              <a:t>They are attacking at 11 am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5EE0223-7A69-4849-AEC8-4A4548A3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71800"/>
            <a:ext cx="4800600" cy="143325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latin typeface="Gill Sans Light"/>
                <a:ea typeface="ＭＳ Ｐゴシック" charset="0"/>
                <a:cs typeface="Gill Sans Light"/>
              </a:rPr>
              <a:t>Impossible to achieve simultaneous actions with unreliable channels because never know whether messenger or ACK got lost</a:t>
            </a:r>
          </a:p>
        </p:txBody>
      </p:sp>
    </p:spTree>
    <p:extLst>
      <p:ext uri="{BB962C8B-B14F-4D97-AF65-F5344CB8AC3E}">
        <p14:creationId xmlns:p14="http://schemas.microsoft.com/office/powerpoint/2010/main" val="1720460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44DF-C39D-42BA-A928-8B342B67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distributed systems</a:t>
            </a:r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47402C63-D821-43D7-9118-AF24051F708C}"/>
              </a:ext>
            </a:extLst>
          </p:cNvPr>
          <p:cNvGrpSpPr>
            <a:grpSpLocks/>
          </p:cNvGrpSpPr>
          <p:nvPr/>
        </p:nvGrpSpPr>
        <p:grpSpPr bwMode="auto">
          <a:xfrm>
            <a:off x="1357756" y="1095940"/>
            <a:ext cx="3500438" cy="2486026"/>
            <a:chOff x="336" y="528"/>
            <a:chExt cx="2205" cy="1566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92BD8657-DC61-4926-AF21-F01DE99A5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528"/>
              <a:ext cx="2205" cy="1268"/>
              <a:chOff x="269" y="533"/>
              <a:chExt cx="2323" cy="1339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E939969B-0A6E-479E-A419-642C85042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" y="606"/>
                <a:ext cx="538" cy="478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1800" dirty="0">
                    <a:latin typeface="Gill Sans"/>
                  </a:rPr>
                  <a:t>Server</a:t>
                </a:r>
              </a:p>
            </p:txBody>
          </p:sp>
          <p:pic>
            <p:nvPicPr>
              <p:cNvPr id="8" name="Picture 5">
                <a:extLst>
                  <a:ext uri="{FF2B5EF4-FFF2-40B4-BE49-F238E27FC236}">
                    <a16:creationId xmlns:a16="http://schemas.microsoft.com/office/drawing/2014/main" id="{043994BD-4207-4315-9594-8517C5A851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F81E891-12AD-48D8-A297-254416FCE4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7" y="1231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10">
                <a:extLst>
                  <a:ext uri="{FF2B5EF4-FFF2-40B4-BE49-F238E27FC236}">
                    <a16:creationId xmlns:a16="http://schemas.microsoft.com/office/drawing/2014/main" id="{D94BB439-D24D-4025-BA81-F65C07448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3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Line 11">
                <a:extLst>
                  <a:ext uri="{FF2B5EF4-FFF2-40B4-BE49-F238E27FC236}">
                    <a16:creationId xmlns:a16="http://schemas.microsoft.com/office/drawing/2014/main" id="{78D348B2-2C7F-4EB6-9A7D-C9F19C2AB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2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12" name="Line 12">
                <a:extLst>
                  <a:ext uri="{FF2B5EF4-FFF2-40B4-BE49-F238E27FC236}">
                    <a16:creationId xmlns:a16="http://schemas.microsoft.com/office/drawing/2014/main" id="{69427C0A-1D39-4BFB-9B63-651017E46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23" y="1084"/>
                <a:ext cx="0" cy="1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13" name="Line 13">
                <a:extLst>
                  <a:ext uri="{FF2B5EF4-FFF2-40B4-BE49-F238E27FC236}">
                    <a16:creationId xmlns:a16="http://schemas.microsoft.com/office/drawing/2014/main" id="{46B000A9-F8CE-43A0-9A03-04392D334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3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</p:grpSp>
        <p:sp>
          <p:nvSpPr>
            <p:cNvPr id="6" name="Text Box 31">
              <a:extLst>
                <a:ext uri="{FF2B5EF4-FFF2-40B4-BE49-F238E27FC236}">
                  <a16:creationId xmlns:a16="http://schemas.microsoft.com/office/drawing/2014/main" id="{8D0B4D47-2580-443A-BF87-E90EFA5C6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1824"/>
              <a:ext cx="177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"/>
                </a:rPr>
                <a:t>Client/Server Model</a:t>
              </a:r>
            </a:p>
          </p:txBody>
        </p:sp>
      </p:grpSp>
      <p:grpSp>
        <p:nvGrpSpPr>
          <p:cNvPr id="14" name="Group 33">
            <a:extLst>
              <a:ext uri="{FF2B5EF4-FFF2-40B4-BE49-F238E27FC236}">
                <a16:creationId xmlns:a16="http://schemas.microsoft.com/office/drawing/2014/main" id="{3DDE2221-FEAE-41B9-8D8E-4A90141A5E16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914400"/>
            <a:ext cx="4049713" cy="3071813"/>
            <a:chOff x="3024" y="288"/>
            <a:chExt cx="2551" cy="1935"/>
          </a:xfrm>
        </p:grpSpPr>
        <p:grpSp>
          <p:nvGrpSpPr>
            <p:cNvPr id="15" name="Group 30">
              <a:extLst>
                <a:ext uri="{FF2B5EF4-FFF2-40B4-BE49-F238E27FC236}">
                  <a16:creationId xmlns:a16="http://schemas.microsoft.com/office/drawing/2014/main" id="{7F10705F-DFA8-4FF7-A9F0-C870D4308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88"/>
              <a:ext cx="2551" cy="1706"/>
              <a:chOff x="2976" y="336"/>
              <a:chExt cx="2685" cy="1793"/>
            </a:xfrm>
          </p:grpSpPr>
          <p:pic>
            <p:nvPicPr>
              <p:cNvPr id="17" name="Picture 15">
                <a:extLst>
                  <a:ext uri="{FF2B5EF4-FFF2-40B4-BE49-F238E27FC236}">
                    <a16:creationId xmlns:a16="http://schemas.microsoft.com/office/drawing/2014/main" id="{9AC142F2-4377-41A5-B6C8-09F7D0BC71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6" y="33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A5636FA-77D5-4526-A12E-9A0C2A198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2" y="81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EB584A6-1B4E-4C22-A876-CA29C8390F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2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ED08F4D-F929-4634-8477-454D5CD836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432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EAEBA9E-5414-4AC7-9B7E-026961C67F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1104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56442EC-1ADC-462F-B53E-32288BEF39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" name="Line 22">
                <a:extLst>
                  <a:ext uri="{FF2B5EF4-FFF2-40B4-BE49-F238E27FC236}">
                    <a16:creationId xmlns:a16="http://schemas.microsoft.com/office/drawing/2014/main" id="{A55566B0-F655-43CF-BC9C-12A58C9AA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824"/>
                <a:ext cx="864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4" name="Line 23">
                <a:extLst>
                  <a:ext uri="{FF2B5EF4-FFF2-40B4-BE49-F238E27FC236}">
                    <a16:creationId xmlns:a16="http://schemas.microsoft.com/office/drawing/2014/main" id="{FDA44382-95E4-4ED7-BA59-6EAA670B9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624"/>
                <a:ext cx="76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5" name="Line 24">
                <a:extLst>
                  <a:ext uri="{FF2B5EF4-FFF2-40B4-BE49-F238E27FC236}">
                    <a16:creationId xmlns:a16="http://schemas.microsoft.com/office/drawing/2014/main" id="{A46640CD-DBF3-4146-896C-4919D7510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200"/>
                <a:ext cx="72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6" name="Line 25">
                <a:extLst>
                  <a:ext uri="{FF2B5EF4-FFF2-40B4-BE49-F238E27FC236}">
                    <a16:creationId xmlns:a16="http://schemas.microsoft.com/office/drawing/2014/main" id="{AE7035C3-C86A-4A00-95FB-C73881C99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912"/>
                <a:ext cx="33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7" name="Line 26">
                <a:extLst>
                  <a:ext uri="{FF2B5EF4-FFF2-40B4-BE49-F238E27FC236}">
                    <a16:creationId xmlns:a16="http://schemas.microsoft.com/office/drawing/2014/main" id="{EBAF1B97-6538-48C2-B749-5C4D39B83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1008"/>
                <a:ext cx="4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8" name="Line 27">
                <a:extLst>
                  <a:ext uri="{FF2B5EF4-FFF2-40B4-BE49-F238E27FC236}">
                    <a16:creationId xmlns:a16="http://schemas.microsoft.com/office/drawing/2014/main" id="{5D3B7E4C-B5B4-4EED-B73F-8D5015852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52" y="912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9" name="Line 28">
                <a:extLst>
                  <a:ext uri="{FF2B5EF4-FFF2-40B4-BE49-F238E27FC236}">
                    <a16:creationId xmlns:a16="http://schemas.microsoft.com/office/drawing/2014/main" id="{F698226A-42EE-440F-9FD5-BAF89EB9D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04" y="960"/>
                <a:ext cx="9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30" name="Line 29">
                <a:extLst>
                  <a:ext uri="{FF2B5EF4-FFF2-40B4-BE49-F238E27FC236}">
                    <a16:creationId xmlns:a16="http://schemas.microsoft.com/office/drawing/2014/main" id="{11B0B427-6783-4715-9EED-118CC3371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0" y="139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</p:grpSp>
        <p:sp>
          <p:nvSpPr>
            <p:cNvPr id="16" name="Text Box 32">
              <a:extLst>
                <a:ext uri="{FF2B5EF4-FFF2-40B4-BE49-F238E27FC236}">
                  <a16:creationId xmlns:a16="http://schemas.microsoft.com/office/drawing/2014/main" id="{49CE2DF2-8089-439A-8AA4-8D7491A79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6" y="1953"/>
              <a:ext cx="173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"/>
                </a:rPr>
                <a:t>Peer-to-Peer Model</a:t>
              </a:r>
            </a:p>
          </p:txBody>
        </p:sp>
      </p:grpSp>
      <p:sp>
        <p:nvSpPr>
          <p:cNvPr id="31" name="Rectangle 481">
            <a:extLst>
              <a:ext uri="{FF2B5EF4-FFF2-40B4-BE49-F238E27FC236}">
                <a16:creationId xmlns:a16="http://schemas.microsoft.com/office/drawing/2014/main" id="{07B487D4-9FB3-4994-A164-6EB43C11F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210" y="4309465"/>
            <a:ext cx="5020218" cy="177584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ea typeface="ＭＳ Ｐゴシック" charset="-128"/>
              </a:rPr>
              <a:t>One or more server provides </a:t>
            </a:r>
            <a:r>
              <a:rPr lang="en-US" altLang="en-US" i="1" kern="0" dirty="0">
                <a:ea typeface="ＭＳ Ｐゴシック" charset="-128"/>
              </a:rPr>
              <a:t>services</a:t>
            </a:r>
            <a:r>
              <a:rPr lang="en-US" altLang="en-US" kern="0" dirty="0">
                <a:ea typeface="ＭＳ Ｐゴシック" charset="-128"/>
              </a:rPr>
              <a:t> to clients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altLang="en-US" kern="0" dirty="0">
              <a:ea typeface="ＭＳ Ｐゴシック" charset="-128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ea typeface="ＭＳ Ｐゴシック" charset="-128"/>
              </a:rPr>
              <a:t>Clients makes </a:t>
            </a:r>
            <a:r>
              <a:rPr lang="en-US" altLang="en-US" i="1" kern="0" dirty="0">
                <a:ea typeface="ＭＳ Ｐゴシック" charset="-128"/>
              </a:rPr>
              <a:t>remote procedure calls</a:t>
            </a:r>
            <a:r>
              <a:rPr lang="en-US" altLang="en-US" kern="0" dirty="0">
                <a:ea typeface="ＭＳ Ｐゴシック" charset="-128"/>
              </a:rPr>
              <a:t> to server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ea typeface="ＭＳ Ｐゴシック" charset="-128"/>
              </a:rPr>
              <a:t>Server serves </a:t>
            </a:r>
            <a:r>
              <a:rPr lang="en-US" altLang="en-US" i="1" kern="0" dirty="0">
                <a:ea typeface="ＭＳ Ｐゴシック" charset="-128"/>
              </a:rPr>
              <a:t>requests</a:t>
            </a:r>
            <a:r>
              <a:rPr lang="en-US" altLang="en-US" kern="0" dirty="0">
                <a:ea typeface="ＭＳ Ｐゴシック" charset="-128"/>
              </a:rPr>
              <a:t> from clients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altLang="en-US" kern="0" dirty="0">
              <a:ea typeface="ＭＳ Ｐゴシック" charset="-128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kern="0" dirty="0">
                <a:ea typeface="ＭＳ Ｐゴシック" charset="-128"/>
              </a:rPr>
              <a:t>Hierarchical relationship between client and server</a:t>
            </a:r>
            <a:endParaRPr lang="en-US" altLang="en-US" i="1" kern="0" dirty="0">
              <a:ea typeface="ＭＳ Ｐゴシック" charset="-128"/>
            </a:endParaRPr>
          </a:p>
        </p:txBody>
      </p:sp>
      <p:sp>
        <p:nvSpPr>
          <p:cNvPr id="32" name="Rectangle 481">
            <a:extLst>
              <a:ext uri="{FF2B5EF4-FFF2-40B4-BE49-F238E27FC236}">
                <a16:creationId xmlns:a16="http://schemas.microsoft.com/office/drawing/2014/main" id="{B3FBD328-73D2-4F4E-A919-DF2DCF78F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510" y="4347701"/>
            <a:ext cx="5020218" cy="177584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sz="2000" kern="0" dirty="0">
                <a:ea typeface="ＭＳ Ｐゴシック" charset="-128"/>
              </a:rPr>
              <a:t>Each computer acts as a peer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altLang="en-US" sz="2000" kern="0" dirty="0">
              <a:ea typeface="ＭＳ Ｐゴシック" charset="-128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sz="2000" kern="0" dirty="0">
                <a:ea typeface="ＭＳ Ｐゴシック" charset="-128"/>
              </a:rPr>
              <a:t>No hierarchy or central point of coordination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altLang="en-US" sz="2000" kern="0" dirty="0">
              <a:ea typeface="ＭＳ Ｐゴシック" charset="-128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altLang="en-US" sz="2000" kern="0" dirty="0">
                <a:ea typeface="ＭＳ Ｐゴシック" charset="-128"/>
              </a:rPr>
              <a:t>All-way communication between peers through </a:t>
            </a:r>
            <a:r>
              <a:rPr lang="en-US" altLang="en-US" sz="2000" i="1" kern="0" dirty="0">
                <a:ea typeface="ＭＳ Ｐゴシック" charset="-128"/>
              </a:rPr>
              <a:t>gossiping</a:t>
            </a:r>
            <a:endParaRPr lang="en-US" altLang="en-US" sz="2000" kern="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0543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Eventual Agreement: Two-Phase Commit</a:t>
            </a:r>
          </a:p>
        </p:txBody>
      </p:sp>
      <p:sp>
        <p:nvSpPr>
          <p:cNvPr id="980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9067800" cy="54640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Since we can’t solve the General’s Paradox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(i.e. simultaneous action), let’s solve a related problem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Distributed transaction</a:t>
            </a:r>
            <a:r>
              <a:rPr lang="en-US" altLang="ko-KR" dirty="0">
                <a:ea typeface="굴림" panose="020B0600000101010101" pitchFamily="34" charset="-127"/>
              </a:rPr>
              <a:t>: Two or more machines agree to do something, or not do it,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atomically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No constraints on time, just that it will eventually happen!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solidFill>
                <a:srgbClr val="262626"/>
              </a:solidFill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Two-Phase Commit protocol</a:t>
            </a:r>
            <a:r>
              <a:rPr lang="en-US" altLang="ko-KR" dirty="0">
                <a:solidFill>
                  <a:srgbClr val="262626"/>
                </a:solidFill>
                <a:ea typeface="굴림" panose="020B0600000101010101" pitchFamily="34" charset="-127"/>
              </a:rPr>
              <a:t>: </a:t>
            </a:r>
            <a:r>
              <a:rPr lang="sv-SE" dirty="0"/>
              <a:t>Developed by Turing award winner Jim Gray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sv-SE" dirty="0"/>
              <a:t>(first Berkeley CS PhD, 1969)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sv-SE" dirty="0"/>
              <a:t>Many important Database breakthroughs also from Jim Gray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sv-SE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sv-SE" dirty="0"/>
              <a:t>Used in most modern distributed systems! Representative of other coordination protocols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753600" y="1371600"/>
            <a:ext cx="2123982" cy="3482826"/>
            <a:chOff x="6858000" y="762000"/>
            <a:chExt cx="2123982" cy="34828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762000"/>
              <a:ext cx="2123982" cy="3037294"/>
            </a:xfrm>
            <a:prstGeom prst="rect">
              <a:avLst/>
            </a:prstGeom>
          </p:spPr>
        </p:pic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7030991" y="3875494"/>
              <a:ext cx="1778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dirty="0"/>
                <a:t>Jim Gray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709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Eventual Agreement: Two-Phase Commit</a:t>
            </a:r>
          </a:p>
        </p:txBody>
      </p:sp>
      <p:sp>
        <p:nvSpPr>
          <p:cNvPr id="980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11506200" cy="41686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 processes that reach a decision reach the same one (</a:t>
            </a:r>
            <a:r>
              <a:rPr lang="en-US" altLang="ko-KR" i="1" dirty="0">
                <a:ea typeface="굴림" panose="020B0600000101010101" pitchFamily="34" charset="-127"/>
              </a:rPr>
              <a:t>Agreement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ea typeface="굴림" panose="020B0600000101010101" pitchFamily="34" charset="-127"/>
              </a:rPr>
              <a:t>A process cannot reverse its decision after it has reached one (</a:t>
            </a:r>
            <a:r>
              <a:rPr lang="en-US" i="1" dirty="0">
                <a:ea typeface="굴림" panose="020B0600000101010101" pitchFamily="34" charset="-127"/>
              </a:rPr>
              <a:t>Finality</a:t>
            </a:r>
            <a:r>
              <a:rPr lang="en-US" dirty="0">
                <a:ea typeface="굴림" panose="020B0600000101010101" pitchFamily="34" charset="-127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ea typeface="굴림" panose="020B0600000101010101" pitchFamily="34" charset="-127"/>
              </a:rPr>
              <a:t>If there are no failures and every process votes yes, the decision will be commit (</a:t>
            </a:r>
            <a:r>
              <a:rPr lang="en-US" i="1" dirty="0">
                <a:ea typeface="굴림" panose="020B0600000101010101" pitchFamily="34" charset="-127"/>
              </a:rPr>
              <a:t>Consistency)</a:t>
            </a:r>
            <a:endParaRPr lang="en-US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ea typeface="굴림" panose="020B0600000101010101" pitchFamily="34" charset="-127"/>
              </a:rPr>
              <a:t>If all failures are repaired and there are no more failures, then all processes will eventually decide commit/abort (</a:t>
            </a:r>
            <a:r>
              <a:rPr lang="en-US" i="1" dirty="0">
                <a:ea typeface="굴림" panose="020B0600000101010101" pitchFamily="34" charset="-127"/>
              </a:rPr>
              <a:t>Termination)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B0482-B41B-4059-8D4F-14530C2A04F4}"/>
              </a:ext>
            </a:extLst>
          </p:cNvPr>
          <p:cNvSpPr txBox="1"/>
          <p:nvPr/>
        </p:nvSpPr>
        <p:spPr>
          <a:xfrm>
            <a:off x="2286000" y="1371600"/>
            <a:ext cx="8238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latin typeface="Gill Sans Light"/>
                <a:ea typeface="굴림" panose="020B0600000101010101" pitchFamily="34" charset="-127"/>
              </a:rPr>
              <a:t>Goal: determine whether should commit or abort a transaction</a:t>
            </a:r>
          </a:p>
        </p:txBody>
      </p:sp>
    </p:spTree>
    <p:extLst>
      <p:ext uri="{BB962C8B-B14F-4D97-AF65-F5344CB8AC3E}">
        <p14:creationId xmlns:p14="http://schemas.microsoft.com/office/powerpoint/2010/main" val="2365915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2PC Terminology</a:t>
            </a:r>
          </a:p>
        </p:txBody>
      </p:sp>
      <p:sp>
        <p:nvSpPr>
          <p:cNvPr id="980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44686"/>
            <a:ext cx="11506200" cy="47513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Setup: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One </a:t>
            </a:r>
            <a:r>
              <a:rPr lang="en-US" altLang="ko-KR" i="1" dirty="0">
                <a:ea typeface="굴림" panose="020B0600000101010101" pitchFamily="34" charset="-127"/>
              </a:rPr>
              <a:t>coordinator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A set of </a:t>
            </a:r>
            <a:r>
              <a:rPr lang="en-US" altLang="ko-KR" i="1" dirty="0">
                <a:ea typeface="굴림" panose="020B0600000101010101" pitchFamily="34" charset="-127"/>
              </a:rPr>
              <a:t>participants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process has access to a </a:t>
            </a:r>
            <a:r>
              <a:rPr lang="en-US" altLang="ko-KR" i="1" dirty="0">
                <a:ea typeface="굴림" panose="020B0600000101010101" pitchFamily="34" charset="-127"/>
              </a:rPr>
              <a:t>persistent log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recorded information on the log will persist after crashes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Coordinator asks all processes to vote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participant (including coordinator) can vote either YES or NO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all vote YES, coordinator must vote COMMIT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one of them votes NO, coordinator must vote ABORT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 use in databases: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a database transaction executes on multiple machines, used to determine whether all machines agree that transaction should commit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51303488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2PC: The easy case (No failures)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019800" y="990600"/>
            <a:ext cx="0" cy="54102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1600200" y="1219200"/>
            <a:ext cx="4267200" cy="914400"/>
          </a:xfrm>
          <a:prstGeom prst="rect">
            <a:avLst/>
          </a:prstGeom>
          <a:solidFill>
            <a:srgbClr val="FFFFAA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marL="0" lvl="1">
              <a:defRPr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1. Coordinator sends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VOTE-REQ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to all workers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72200" y="1981200"/>
            <a:ext cx="44196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2.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Send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VOTE-COMMIT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or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VOTE-ABORT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to coordinator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If sent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VOTE-ABORT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immediately abort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00200" y="3276600"/>
            <a:ext cx="42672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0" lvl="1">
              <a:spcBef>
                <a:spcPct val="20000"/>
              </a:spcBef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3. Collect votes</a:t>
            </a:r>
          </a:p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If receive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VOTE-COMMIT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from all N workers, send </a:t>
            </a:r>
            <a:r>
              <a:rPr lang="en-US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GLOBAL-COMMIT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to all workers</a:t>
            </a:r>
          </a:p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If don’t receive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VOTE-COMMIT</a:t>
            </a:r>
            <a:r>
              <a:rPr lang="en-US" sz="200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from all N workers, send</a:t>
            </a:r>
            <a:r>
              <a:rPr lang="en-US" sz="2000" dirty="0">
                <a:latin typeface="Gill Sans Light"/>
                <a:cs typeface="Gill Sans Ligh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GLOBAL-ABORT</a:t>
            </a:r>
            <a:r>
              <a:rPr lang="en-US" sz="2000" dirty="0">
                <a:latin typeface="Gill Sans Light"/>
                <a:cs typeface="Gill Sans Light"/>
              </a:rPr>
              <a:t>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to all workers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3476" y="4876800"/>
            <a:ext cx="4419600" cy="1371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4.</a:t>
            </a:r>
          </a:p>
          <a:p>
            <a:pPr>
              <a:spcBef>
                <a:spcPct val="20000"/>
              </a:spcBef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- If receive </a:t>
            </a:r>
            <a:r>
              <a:rPr lang="en-US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GLOBAL-COMMIT</a:t>
            </a:r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then commit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If receive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GLOBAL-ABORT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then abort</a:t>
            </a:r>
            <a:endParaRPr lang="en-US" sz="2000" b="0" dirty="0">
              <a:solidFill>
                <a:srgbClr val="7F7F7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495" name="TextBox 15"/>
          <p:cNvSpPr txBox="1">
            <a:spLocks noChangeArrowheads="1"/>
          </p:cNvSpPr>
          <p:nvPr/>
        </p:nvSpPr>
        <p:spPr bwMode="auto">
          <a:xfrm>
            <a:off x="2209800" y="685801"/>
            <a:ext cx="3165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Coordinator Algorithm</a:t>
            </a:r>
          </a:p>
        </p:txBody>
      </p:sp>
      <p:sp>
        <p:nvSpPr>
          <p:cNvPr id="63496" name="TextBox 16"/>
          <p:cNvSpPr txBox="1">
            <a:spLocks noChangeArrowheads="1"/>
          </p:cNvSpPr>
          <p:nvPr/>
        </p:nvSpPr>
        <p:spPr bwMode="auto">
          <a:xfrm>
            <a:off x="7162800" y="685801"/>
            <a:ext cx="2540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Worker Algorithm</a:t>
            </a:r>
          </a:p>
        </p:txBody>
      </p:sp>
      <p:cxnSp>
        <p:nvCxnSpPr>
          <p:cNvPr id="19" name="Straight Arrow Connector 18"/>
          <p:cNvCxnSpPr>
            <a:cxnSpLocks noChangeShapeType="1"/>
            <a:stCxn id="6" idx="3"/>
          </p:cNvCxnSpPr>
          <p:nvPr/>
        </p:nvCxnSpPr>
        <p:spPr bwMode="auto">
          <a:xfrm>
            <a:off x="5867400" y="1676400"/>
            <a:ext cx="3048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  <a:stCxn id="7" idx="1"/>
          </p:cNvCxnSpPr>
          <p:nvPr/>
        </p:nvCxnSpPr>
        <p:spPr bwMode="auto">
          <a:xfrm flipH="1">
            <a:off x="5867400" y="3086100"/>
            <a:ext cx="304800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stCxn id="10" idx="3"/>
          </p:cNvCxnSpPr>
          <p:nvPr/>
        </p:nvCxnSpPr>
        <p:spPr bwMode="auto">
          <a:xfrm>
            <a:off x="5867400" y="4381500"/>
            <a:ext cx="304800" cy="647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4636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ea typeface="MS PGothic" charset="0"/>
              </a:rPr>
              <a:t>Failure Free Example Execution</a:t>
            </a:r>
            <a:endParaRPr lang="en-US" dirty="0"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1800" y="1741489"/>
            <a:ext cx="7086600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71800" y="28067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71800" y="38735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1800" y="49403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18" name="TextBox 11"/>
          <p:cNvSpPr txBox="1">
            <a:spLocks noChangeArrowheads="1"/>
          </p:cNvSpPr>
          <p:nvPr/>
        </p:nvSpPr>
        <p:spPr bwMode="auto">
          <a:xfrm>
            <a:off x="1828800" y="1219201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coordinator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519" name="TextBox 12"/>
          <p:cNvSpPr txBox="1">
            <a:spLocks noChangeArrowheads="1"/>
          </p:cNvSpPr>
          <p:nvPr/>
        </p:nvSpPr>
        <p:spPr bwMode="auto">
          <a:xfrm>
            <a:off x="1828800" y="2362201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1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520" name="TextBox 15"/>
          <p:cNvSpPr txBox="1">
            <a:spLocks noChangeArrowheads="1"/>
          </p:cNvSpPr>
          <p:nvPr/>
        </p:nvSpPr>
        <p:spPr bwMode="auto">
          <a:xfrm>
            <a:off x="9448800" y="5029201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 dirty="0" err="1">
                <a:latin typeface="Gill Sans" charset="0"/>
                <a:ea typeface="Gill Sans" charset="0"/>
                <a:cs typeface="Gill Sans" charset="0"/>
              </a:rPr>
              <a:t>time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33800" y="1741488"/>
            <a:ext cx="1676400" cy="3200400"/>
            <a:chOff x="2209800" y="1741488"/>
            <a:chExt cx="1676400" cy="3200400"/>
          </a:xfrm>
        </p:grpSpPr>
        <p:cxnSp>
          <p:nvCxnSpPr>
            <p:cNvPr id="18" name="Straight Arrow Connector 17"/>
            <p:cNvCxnSpPr/>
            <p:nvPr/>
          </p:nvCxnSpPr>
          <p:spPr>
            <a:xfrm rot="16200000" flipH="1">
              <a:off x="1981200" y="1970088"/>
              <a:ext cx="106680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1562100" y="2389188"/>
              <a:ext cx="213360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952500" y="2998788"/>
              <a:ext cx="320040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30" name="TextBox 35"/>
            <p:cNvSpPr txBox="1">
              <a:spLocks noChangeArrowheads="1"/>
            </p:cNvSpPr>
            <p:nvPr/>
          </p:nvSpPr>
          <p:spPr bwMode="auto">
            <a:xfrm>
              <a:off x="2667000" y="1828800"/>
              <a:ext cx="12192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 dirty="0">
                  <a:solidFill>
                    <a:srgbClr val="FF0000"/>
                  </a:solidFill>
                  <a:latin typeface="Calibri" charset="0"/>
                </a:rPr>
                <a:t>VOTE-REQ</a:t>
              </a:r>
              <a:endParaRPr lang="en-US" dirty="0">
                <a:solidFill>
                  <a:srgbClr val="FF0000"/>
                </a:solidFill>
                <a:latin typeface="Calibri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29200" y="1741488"/>
            <a:ext cx="1676400" cy="3200400"/>
            <a:chOff x="3505200" y="1741488"/>
            <a:chExt cx="1676400" cy="3200400"/>
          </a:xfrm>
        </p:grpSpPr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4076700" y="2084388"/>
              <a:ext cx="10668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3695700" y="2617788"/>
              <a:ext cx="21336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3352800" y="3113088"/>
              <a:ext cx="32004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31" name="TextBox 36"/>
            <p:cNvSpPr txBox="1">
              <a:spLocks noChangeArrowheads="1"/>
            </p:cNvSpPr>
            <p:nvPr/>
          </p:nvSpPr>
          <p:spPr bwMode="auto">
            <a:xfrm>
              <a:off x="3505200" y="3951288"/>
              <a:ext cx="1447800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>
                  <a:solidFill>
                    <a:srgbClr val="FF0000"/>
                  </a:solidFill>
                  <a:latin typeface="Calibri" charset="0"/>
                </a:rPr>
                <a:t>VOTE-COMMIT</a:t>
              </a:r>
              <a:endParaRPr lang="en-US">
                <a:solidFill>
                  <a:srgbClr val="FF0000"/>
                </a:solidFill>
                <a:latin typeface="Calibri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20000" y="1741488"/>
            <a:ext cx="2209800" cy="3200400"/>
            <a:chOff x="6096000" y="1741488"/>
            <a:chExt cx="2209800" cy="3200400"/>
          </a:xfrm>
        </p:grpSpPr>
        <p:cxnSp>
          <p:nvCxnSpPr>
            <p:cNvPr id="33" name="Straight Arrow Connector 32"/>
            <p:cNvCxnSpPr/>
            <p:nvPr/>
          </p:nvCxnSpPr>
          <p:spPr>
            <a:xfrm rot="16200000" flipH="1">
              <a:off x="5867400" y="1970088"/>
              <a:ext cx="106680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200000" flipH="1">
              <a:off x="5448300" y="2389188"/>
              <a:ext cx="213360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6200000" flipH="1">
              <a:off x="4838700" y="2998788"/>
              <a:ext cx="320040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32" name="TextBox 37"/>
            <p:cNvSpPr txBox="1">
              <a:spLocks noChangeArrowheads="1"/>
            </p:cNvSpPr>
            <p:nvPr/>
          </p:nvSpPr>
          <p:spPr bwMode="auto">
            <a:xfrm>
              <a:off x="6781800" y="1817688"/>
              <a:ext cx="1524000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>
                  <a:solidFill>
                    <a:srgbClr val="FF0000"/>
                  </a:solidFill>
                  <a:latin typeface="Calibri" charset="0"/>
                </a:rPr>
                <a:t>GLOBAL-COMMIT</a:t>
              </a:r>
              <a:endParaRPr lang="en-US">
                <a:solidFill>
                  <a:srgbClr val="FF0000"/>
                </a:solidFill>
                <a:latin typeface="Calibri" charset="0"/>
              </a:endParaRPr>
            </a:p>
          </p:txBody>
        </p:sp>
      </p:grpSp>
      <p:sp>
        <p:nvSpPr>
          <p:cNvPr id="64533" name="TextBox 23"/>
          <p:cNvSpPr txBox="1">
            <a:spLocks noChangeArrowheads="1"/>
          </p:cNvSpPr>
          <p:nvPr/>
        </p:nvSpPr>
        <p:spPr bwMode="auto">
          <a:xfrm>
            <a:off x="1828800" y="34242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2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534" name="TextBox 24"/>
          <p:cNvSpPr txBox="1">
            <a:spLocks noChangeArrowheads="1"/>
          </p:cNvSpPr>
          <p:nvPr/>
        </p:nvSpPr>
        <p:spPr bwMode="auto">
          <a:xfrm>
            <a:off x="1828800" y="44910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3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83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ea typeface="MS PGothic" charset="0"/>
              </a:rPr>
              <a:t>State Machine of Coordinator</a:t>
            </a:r>
            <a:endParaRPr lang="en-US" dirty="0">
              <a:ea typeface="MS PGothic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229600" cy="4525963"/>
          </a:xfrm>
        </p:spPr>
        <p:txBody>
          <a:bodyPr/>
          <a:lstStyle/>
          <a:p>
            <a:r>
              <a:rPr lang="sv-SE" sz="2800" dirty="0">
                <a:ea typeface="MS PGothic" charset="0"/>
              </a:rPr>
              <a:t>Coordinator implements simple state machine:</a:t>
            </a:r>
          </a:p>
          <a:p>
            <a:endParaRPr lang="sv-SE" dirty="0">
              <a:ea typeface="MS PGothic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181600" y="2404601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 sz="2000" dirty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INIT</a:t>
            </a:r>
            <a:endParaRPr lang="en-US" sz="2000" dirty="0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81600" y="3611565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WAIT</a:t>
            </a:r>
            <a:endParaRPr lang="en-US" sz="2000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1000" y="4830765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ABORT</a:t>
            </a:r>
            <a:endParaRPr lang="en-US" sz="2000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72200" y="4830765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COMMIT</a:t>
            </a:r>
            <a:endParaRPr lang="en-US" sz="2000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5943600" y="2938001"/>
            <a:ext cx="0" cy="6735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5105400" y="3992565"/>
            <a:ext cx="685800" cy="9906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6096000" y="3992565"/>
            <a:ext cx="685800" cy="9906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6" name="TextBox 29"/>
          <p:cNvSpPr txBox="1">
            <a:spLocks noChangeArrowheads="1"/>
          </p:cNvSpPr>
          <p:nvPr/>
        </p:nvSpPr>
        <p:spPr bwMode="auto">
          <a:xfrm>
            <a:off x="6019800" y="2903679"/>
            <a:ext cx="2286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2000" dirty="0" err="1">
                <a:latin typeface="Calibri" charset="0"/>
              </a:rPr>
              <a:t>Recv</a:t>
            </a:r>
            <a:r>
              <a:rPr lang="sv-SE" sz="2000" dirty="0">
                <a:latin typeface="Calibri" charset="0"/>
              </a:rPr>
              <a:t>: START</a:t>
            </a:r>
          </a:p>
          <a:p>
            <a:pPr eaLnBrk="1" hangingPunct="1"/>
            <a:r>
              <a:rPr lang="sv-SE" sz="2000" dirty="0" err="1">
                <a:latin typeface="Calibri" charset="0"/>
              </a:rPr>
              <a:t>Send</a:t>
            </a:r>
            <a:r>
              <a:rPr lang="sv-SE" sz="2000" dirty="0">
                <a:latin typeface="Calibri" charset="0"/>
              </a:rPr>
              <a:t>: VOTE-REQ</a:t>
            </a:r>
            <a:endParaRPr lang="en-US" sz="2000" dirty="0">
              <a:latin typeface="Calibri" charset="0"/>
            </a:endParaRPr>
          </a:p>
        </p:txBody>
      </p:sp>
      <p:sp>
        <p:nvSpPr>
          <p:cNvPr id="65547" name="TextBox 30"/>
          <p:cNvSpPr txBox="1">
            <a:spLocks noChangeArrowheads="1"/>
          </p:cNvSpPr>
          <p:nvPr/>
        </p:nvSpPr>
        <p:spPr bwMode="auto">
          <a:xfrm>
            <a:off x="2743200" y="4046679"/>
            <a:ext cx="2895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2000" dirty="0" err="1">
                <a:latin typeface="Calibri" charset="0"/>
              </a:rPr>
              <a:t>Recv</a:t>
            </a:r>
            <a:r>
              <a:rPr lang="sv-SE" sz="2000" dirty="0">
                <a:latin typeface="Calibri" charset="0"/>
              </a:rPr>
              <a:t>: VOTE-ABORT</a:t>
            </a:r>
          </a:p>
          <a:p>
            <a:pPr eaLnBrk="1" hangingPunct="1"/>
            <a:r>
              <a:rPr lang="sv-SE" sz="2000" dirty="0" err="1">
                <a:latin typeface="Calibri" charset="0"/>
              </a:rPr>
              <a:t>Send</a:t>
            </a:r>
            <a:r>
              <a:rPr lang="sv-SE" sz="2000" dirty="0">
                <a:latin typeface="Calibri" charset="0"/>
              </a:rPr>
              <a:t>: GLOBAL-ABORT</a:t>
            </a:r>
            <a:endParaRPr lang="en-US" sz="2000" dirty="0">
              <a:latin typeface="Calibri" charset="0"/>
            </a:endParaRPr>
          </a:p>
        </p:txBody>
      </p:sp>
      <p:sp>
        <p:nvSpPr>
          <p:cNvPr id="65548" name="TextBox 31"/>
          <p:cNvSpPr txBox="1">
            <a:spLocks noChangeArrowheads="1"/>
          </p:cNvSpPr>
          <p:nvPr/>
        </p:nvSpPr>
        <p:spPr bwMode="auto">
          <a:xfrm>
            <a:off x="6705600" y="3992565"/>
            <a:ext cx="2895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2000" dirty="0" err="1">
                <a:latin typeface="Calibri" charset="0"/>
              </a:rPr>
              <a:t>Recv</a:t>
            </a:r>
            <a:r>
              <a:rPr lang="sv-SE" sz="2000" dirty="0">
                <a:latin typeface="Calibri" charset="0"/>
              </a:rPr>
              <a:t>: all VOTE-COMMIT</a:t>
            </a:r>
          </a:p>
          <a:p>
            <a:pPr eaLnBrk="1" hangingPunct="1"/>
            <a:r>
              <a:rPr lang="sv-SE" sz="2000" dirty="0" err="1">
                <a:latin typeface="Calibri" charset="0"/>
              </a:rPr>
              <a:t>Send</a:t>
            </a:r>
            <a:r>
              <a:rPr lang="sv-SE" sz="2000" dirty="0">
                <a:latin typeface="Calibri" charset="0"/>
              </a:rPr>
              <a:t>: GLOBAL-COMMIT</a:t>
            </a:r>
            <a:endParaRPr lang="en-US" sz="2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35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65546" grpId="0"/>
      <p:bldP spid="65547" grpId="0"/>
      <p:bldP spid="655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9094-8EF7-40ED-8945-0E3E9830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failures?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4FC138-54DF-4C2E-9333-6A97EC338E34}"/>
              </a:ext>
            </a:extLst>
          </p:cNvPr>
          <p:cNvSpPr/>
          <p:nvPr/>
        </p:nvSpPr>
        <p:spPr bwMode="auto">
          <a:xfrm>
            <a:off x="152400" y="1371599"/>
            <a:ext cx="2354317" cy="914400"/>
          </a:xfrm>
          <a:prstGeom prst="rect">
            <a:avLst/>
          </a:prstGeom>
          <a:solidFill>
            <a:srgbClr val="FFFFAA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marL="0" lvl="1">
              <a:defRPr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1. Coordinator sends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VOTE-REQ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to all workers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56188-C704-4408-BD12-627F22807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95499"/>
            <a:ext cx="24384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2.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Send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VOTE-COMMIT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or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VOTE-ABORT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to coordinator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sent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VOTE-ABORT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immediately abort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7DF9F-0A99-44BF-8339-C09446770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428999"/>
            <a:ext cx="2354317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0" lvl="1"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3. Collect votes</a:t>
            </a:r>
          </a:p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receive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VOTE-COMMIT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from all N workers, send </a:t>
            </a:r>
            <a:r>
              <a:rPr lang="en-US" sz="1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GLOBAL-COMMIT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 to all workers</a:t>
            </a:r>
          </a:p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don’t receive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VOTE-COMMIT</a:t>
            </a:r>
            <a:r>
              <a:rPr lang="en-US" sz="140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from all N workers, send</a:t>
            </a:r>
            <a:r>
              <a:rPr lang="en-US" sz="1400" dirty="0">
                <a:latin typeface="Gill Sans Light"/>
                <a:cs typeface="Gill Sans Light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GLOBAL-ABORT</a:t>
            </a:r>
            <a:r>
              <a:rPr lang="en-US" sz="1400" dirty="0">
                <a:latin typeface="Gill Sans Light"/>
                <a:cs typeface="Gill Sans Light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to all 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D1F82-FA41-4CE2-8D0B-C19293851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329" y="5105400"/>
            <a:ext cx="2438400" cy="1371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4.</a:t>
            </a:r>
          </a:p>
          <a:p>
            <a:pPr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- If receive </a:t>
            </a:r>
            <a:r>
              <a:rPr lang="en-US" sz="1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GLOBAL-COMMIT</a:t>
            </a:r>
            <a:r>
              <a:rPr lang="en-US" sz="1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then commit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receive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GLOBAL-ABORT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then abort</a:t>
            </a:r>
            <a:endParaRPr lang="en-US" sz="1400" b="0" dirty="0">
              <a:solidFill>
                <a:srgbClr val="7F7F7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F9CD9865-BE07-4080-923F-A0698F41C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38200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Coordinator Algorithm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2F6A4E48-F6AD-48EF-A831-F6B751606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1536420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Worker Algorithm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6A80D6-E392-41B4-B4CE-5C57B4203C34}"/>
              </a:ext>
            </a:extLst>
          </p:cNvPr>
          <p:cNvCxnSpPr>
            <a:cxnSpLocks noChangeShapeType="1"/>
            <a:stCxn id="4" idx="3"/>
          </p:cNvCxnSpPr>
          <p:nvPr/>
        </p:nvCxnSpPr>
        <p:spPr bwMode="auto">
          <a:xfrm>
            <a:off x="2506717" y="1828799"/>
            <a:ext cx="304800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8E245F-50BD-476D-90AA-0265C9D2F697}"/>
              </a:ext>
            </a:extLst>
          </p:cNvPr>
          <p:cNvCxnSpPr>
            <a:cxnSpLocks noChangeShapeType="1"/>
            <a:stCxn id="5" idx="1"/>
          </p:cNvCxnSpPr>
          <p:nvPr/>
        </p:nvCxnSpPr>
        <p:spPr bwMode="auto">
          <a:xfrm flipH="1">
            <a:off x="2514600" y="3200399"/>
            <a:ext cx="304800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F1CC1-B60E-4443-980D-F112BE74B560}"/>
              </a:ext>
            </a:extLst>
          </p:cNvPr>
          <p:cNvCxnSpPr>
            <a:cxnSpLocks noChangeShapeType="1"/>
            <a:stCxn id="6" idx="3"/>
          </p:cNvCxnSpPr>
          <p:nvPr/>
        </p:nvCxnSpPr>
        <p:spPr bwMode="auto">
          <a:xfrm>
            <a:off x="2506717" y="4533899"/>
            <a:ext cx="312683" cy="6477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13D9BC-3FA2-4286-A761-D5D4783FA7BB}"/>
              </a:ext>
            </a:extLst>
          </p:cNvPr>
          <p:cNvSpPr txBox="1"/>
          <p:nvPr/>
        </p:nvSpPr>
        <p:spPr>
          <a:xfrm>
            <a:off x="5867400" y="2343714"/>
            <a:ext cx="5181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latin typeface="Gill Sans Light"/>
              </a:rPr>
              <a:t>1) What happens when waiting for a message that never comes? </a:t>
            </a:r>
          </a:p>
          <a:p>
            <a:endParaRPr lang="en-US" sz="2800" b="0" dirty="0">
              <a:latin typeface="Gill Sans Light"/>
            </a:endParaRPr>
          </a:p>
          <a:p>
            <a:r>
              <a:rPr lang="en-US" sz="2800" b="0" dirty="0">
                <a:latin typeface="Gill Sans Light"/>
              </a:rPr>
              <a:t>2) What happens during when participant recovers from a failure? </a:t>
            </a:r>
          </a:p>
        </p:txBody>
      </p:sp>
    </p:spTree>
    <p:extLst>
      <p:ext uri="{BB962C8B-B14F-4D97-AF65-F5344CB8AC3E}">
        <p14:creationId xmlns:p14="http://schemas.microsoft.com/office/powerpoint/2010/main" val="1584477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9094-8EF7-40ED-8945-0E3E9830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a message never comes?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4FC138-54DF-4C2E-9333-6A97EC338E34}"/>
              </a:ext>
            </a:extLst>
          </p:cNvPr>
          <p:cNvSpPr/>
          <p:nvPr/>
        </p:nvSpPr>
        <p:spPr bwMode="auto">
          <a:xfrm>
            <a:off x="152400" y="1371599"/>
            <a:ext cx="2354317" cy="914400"/>
          </a:xfrm>
          <a:prstGeom prst="rect">
            <a:avLst/>
          </a:prstGeom>
          <a:solidFill>
            <a:srgbClr val="FFFFAA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marL="0" lvl="1">
              <a:defRPr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1. Coordinator sends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VOTE-REQ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to all workers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56188-C704-4408-BD12-627F22807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95499"/>
            <a:ext cx="24384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2.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Send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VOTE-COMMIT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or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VOTE-ABORT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to coordinator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sent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VOTE-ABORT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immediately abort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7DF9F-0A99-44BF-8339-C09446770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428999"/>
            <a:ext cx="2354317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0" lvl="1"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3. Collect votes</a:t>
            </a:r>
          </a:p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receive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VOTE-COMMIT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from all N workers, send </a:t>
            </a:r>
            <a:r>
              <a:rPr lang="en-US" sz="1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GLOBAL-COMMIT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 to all workers</a:t>
            </a:r>
          </a:p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don’t receive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VOTE-COMMIT</a:t>
            </a:r>
            <a:r>
              <a:rPr lang="en-US" sz="140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from all N workers, send</a:t>
            </a:r>
            <a:r>
              <a:rPr lang="en-US" sz="1400" dirty="0">
                <a:latin typeface="Gill Sans Light"/>
                <a:cs typeface="Gill Sans Light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GLOBAL-ABORT</a:t>
            </a:r>
            <a:r>
              <a:rPr lang="en-US" sz="1400" dirty="0">
                <a:latin typeface="Gill Sans Light"/>
                <a:cs typeface="Gill Sans Light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to all 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D1F82-FA41-4CE2-8D0B-C19293851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329" y="5105400"/>
            <a:ext cx="2438400" cy="1371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4.</a:t>
            </a:r>
          </a:p>
          <a:p>
            <a:pPr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- If receive </a:t>
            </a:r>
            <a:r>
              <a:rPr lang="en-US" sz="1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GLOBAL-COMMIT</a:t>
            </a:r>
            <a:r>
              <a:rPr lang="en-US" sz="1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then commit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receive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GLOBAL-ABORT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then abort</a:t>
            </a:r>
            <a:endParaRPr lang="en-US" sz="1400" b="0" dirty="0">
              <a:solidFill>
                <a:srgbClr val="7F7F7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F9CD9865-BE07-4080-923F-A0698F41C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38200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Coordinator Algorithm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2F6A4E48-F6AD-48EF-A831-F6B751606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1536420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Worker Algorithm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6A80D6-E392-41B4-B4CE-5C57B4203C34}"/>
              </a:ext>
            </a:extLst>
          </p:cNvPr>
          <p:cNvCxnSpPr>
            <a:cxnSpLocks noChangeShapeType="1"/>
            <a:stCxn id="4" idx="3"/>
          </p:cNvCxnSpPr>
          <p:nvPr/>
        </p:nvCxnSpPr>
        <p:spPr bwMode="auto">
          <a:xfrm>
            <a:off x="2506717" y="1828799"/>
            <a:ext cx="304800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8E245F-50BD-476D-90AA-0265C9D2F697}"/>
              </a:ext>
            </a:extLst>
          </p:cNvPr>
          <p:cNvCxnSpPr>
            <a:cxnSpLocks noChangeShapeType="1"/>
            <a:stCxn id="5" idx="1"/>
          </p:cNvCxnSpPr>
          <p:nvPr/>
        </p:nvCxnSpPr>
        <p:spPr bwMode="auto">
          <a:xfrm flipH="1">
            <a:off x="2514600" y="3200399"/>
            <a:ext cx="304800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F1CC1-B60E-4443-980D-F112BE74B560}"/>
              </a:ext>
            </a:extLst>
          </p:cNvPr>
          <p:cNvCxnSpPr>
            <a:cxnSpLocks noChangeShapeType="1"/>
            <a:stCxn id="6" idx="3"/>
          </p:cNvCxnSpPr>
          <p:nvPr/>
        </p:nvCxnSpPr>
        <p:spPr bwMode="auto">
          <a:xfrm>
            <a:off x="2506717" y="4533899"/>
            <a:ext cx="312683" cy="6477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5">
            <a:extLst>
              <a:ext uri="{FF2B5EF4-FFF2-40B4-BE49-F238E27FC236}">
                <a16:creationId xmlns:a16="http://schemas.microsoft.com/office/drawing/2014/main" id="{95A4ECD0-53CA-4407-A960-81D36EC94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77034"/>
            <a:ext cx="792480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000" kern="0" dirty="0">
                <a:ea typeface="굴림" panose="020B0600000101010101" pitchFamily="34" charset="-127"/>
              </a:rPr>
              <a:t>Step 2: worker waiting from VOTE-REQ from coordinator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2E4AC5E-A394-47F2-8411-40D82E9F7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740497"/>
            <a:ext cx="792480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000" kern="0" dirty="0">
                <a:ea typeface="굴림" panose="020B0600000101010101" pitchFamily="34" charset="-127"/>
              </a:rPr>
              <a:t>Step 3: Coordinator is waiting for vote from participants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AD49C50B-D66E-4581-968E-169E96415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271" y="5177118"/>
            <a:ext cx="792480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000" kern="0" dirty="0">
                <a:ea typeface="굴림" panose="020B0600000101010101" pitchFamily="34" charset="-127"/>
              </a:rPr>
              <a:t>Step 4: Worker who voted YES is waiting for decision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13D9BC-3FA2-4286-A761-D5D4783FA7BB}"/>
              </a:ext>
            </a:extLst>
          </p:cNvPr>
          <p:cNvSpPr txBox="1"/>
          <p:nvPr/>
        </p:nvSpPr>
        <p:spPr>
          <a:xfrm>
            <a:off x="4038600" y="838200"/>
            <a:ext cx="8229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latin typeface="Gill Sans Light"/>
              </a:rPr>
              <a:t>Failure only affects states in which waiting for messages</a:t>
            </a:r>
          </a:p>
        </p:txBody>
      </p:sp>
    </p:spTree>
    <p:extLst>
      <p:ext uri="{BB962C8B-B14F-4D97-AF65-F5344CB8AC3E}">
        <p14:creationId xmlns:p14="http://schemas.microsoft.com/office/powerpoint/2010/main" val="1769217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9094-8EF7-40ED-8945-0E3E9830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a message never comes?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4FC138-54DF-4C2E-9333-6A97EC338E34}"/>
              </a:ext>
            </a:extLst>
          </p:cNvPr>
          <p:cNvSpPr/>
          <p:nvPr/>
        </p:nvSpPr>
        <p:spPr bwMode="auto">
          <a:xfrm>
            <a:off x="152400" y="1371599"/>
            <a:ext cx="2354317" cy="914400"/>
          </a:xfrm>
          <a:prstGeom prst="rect">
            <a:avLst/>
          </a:prstGeom>
          <a:solidFill>
            <a:srgbClr val="FFFFAA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marL="0" lvl="1">
              <a:defRPr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1. Coordinator sends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VOTE-REQ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to all workers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56188-C704-4408-BD12-627F22807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95499"/>
            <a:ext cx="24384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2.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Send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VOTE-COMMIT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or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VOTE-ABORT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to coordinator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sent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VOTE-ABORT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immediately abort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7DF9F-0A99-44BF-8339-C09446770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428999"/>
            <a:ext cx="2354317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0" lvl="1"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3. Collect votes</a:t>
            </a:r>
          </a:p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receive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VOTE-COMMIT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from all N workers, send </a:t>
            </a:r>
            <a:r>
              <a:rPr lang="en-US" sz="1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GLOBAL-COMMIT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 to all workers</a:t>
            </a:r>
          </a:p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don’t receive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VOTE-COMMIT</a:t>
            </a:r>
            <a:r>
              <a:rPr lang="en-US" sz="140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from all N workers, send</a:t>
            </a:r>
            <a:r>
              <a:rPr lang="en-US" sz="1400" dirty="0">
                <a:latin typeface="Gill Sans Light"/>
                <a:cs typeface="Gill Sans Light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GLOBAL-ABORT</a:t>
            </a:r>
            <a:r>
              <a:rPr lang="en-US" sz="1400" dirty="0">
                <a:latin typeface="Gill Sans Light"/>
                <a:cs typeface="Gill Sans Light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to all 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D1F82-FA41-4CE2-8D0B-C19293851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329" y="5105400"/>
            <a:ext cx="2438400" cy="1371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4.</a:t>
            </a:r>
          </a:p>
          <a:p>
            <a:pPr>
              <a:spcBef>
                <a:spcPct val="20000"/>
              </a:spcBef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- If receive </a:t>
            </a:r>
            <a:r>
              <a:rPr lang="en-US" sz="1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GLOBAL-COMMIT</a:t>
            </a:r>
            <a:r>
              <a:rPr lang="en-US" sz="1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then commit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If receive </a:t>
            </a:r>
            <a:r>
              <a:rPr lang="en-US" sz="1400" dirty="0">
                <a:solidFill>
                  <a:srgbClr val="FF0000"/>
                </a:solidFill>
                <a:latin typeface="Calibri"/>
                <a:cs typeface="Calibri"/>
              </a:rPr>
              <a:t>GLOBAL-ABORT </a:t>
            </a:r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then abort</a:t>
            </a:r>
            <a:endParaRPr lang="en-US" sz="1400" b="0" dirty="0">
              <a:solidFill>
                <a:srgbClr val="7F7F7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F9CD9865-BE07-4080-923F-A0698F41C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38200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Coordinator Algorithm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2F6A4E48-F6AD-48EF-A831-F6B751606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1536420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Worker Algorithm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6A80D6-E392-41B4-B4CE-5C57B4203C34}"/>
              </a:ext>
            </a:extLst>
          </p:cNvPr>
          <p:cNvCxnSpPr>
            <a:cxnSpLocks noChangeShapeType="1"/>
            <a:stCxn id="4" idx="3"/>
          </p:cNvCxnSpPr>
          <p:nvPr/>
        </p:nvCxnSpPr>
        <p:spPr bwMode="auto">
          <a:xfrm>
            <a:off x="2506717" y="1828799"/>
            <a:ext cx="304800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8E245F-50BD-476D-90AA-0265C9D2F697}"/>
              </a:ext>
            </a:extLst>
          </p:cNvPr>
          <p:cNvCxnSpPr>
            <a:cxnSpLocks noChangeShapeType="1"/>
            <a:stCxn id="5" idx="1"/>
          </p:cNvCxnSpPr>
          <p:nvPr/>
        </p:nvCxnSpPr>
        <p:spPr bwMode="auto">
          <a:xfrm flipH="1">
            <a:off x="2514600" y="3200399"/>
            <a:ext cx="304800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F1CC1-B60E-4443-980D-F112BE74B560}"/>
              </a:ext>
            </a:extLst>
          </p:cNvPr>
          <p:cNvCxnSpPr>
            <a:cxnSpLocks noChangeShapeType="1"/>
            <a:stCxn id="6" idx="3"/>
          </p:cNvCxnSpPr>
          <p:nvPr/>
        </p:nvCxnSpPr>
        <p:spPr bwMode="auto">
          <a:xfrm>
            <a:off x="2506717" y="4533899"/>
            <a:ext cx="312683" cy="6477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5">
            <a:extLst>
              <a:ext uri="{FF2B5EF4-FFF2-40B4-BE49-F238E27FC236}">
                <a16:creationId xmlns:a16="http://schemas.microsoft.com/office/drawing/2014/main" id="{95A4ECD0-53CA-4407-A960-81D36EC94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492522"/>
            <a:ext cx="792480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000" kern="0" dirty="0">
                <a:ea typeface="굴림" panose="020B0600000101010101" pitchFamily="34" charset="-127"/>
              </a:rPr>
              <a:t>Step 2: worker waiting from VOTE-REQ from coordinator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2E4AC5E-A394-47F2-8411-40D82E9F7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955985"/>
            <a:ext cx="792480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000" kern="0" dirty="0">
                <a:ea typeface="굴림" panose="020B0600000101010101" pitchFamily="34" charset="-127"/>
              </a:rPr>
              <a:t>Step 3: Coordinator is waiting for vote from participants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AD49C50B-D66E-4581-968E-169E96415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271" y="4392606"/>
            <a:ext cx="792480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000" kern="0" dirty="0">
                <a:ea typeface="굴림" panose="020B0600000101010101" pitchFamily="34" charset="-127"/>
              </a:rPr>
              <a:t>Step 4: Worker who voted COMMIT is waiting for decision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2FC6743-B2AB-41DB-950A-6DE7349BE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873603"/>
            <a:ext cx="792480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800" i="1" kern="0" dirty="0">
                <a:solidFill>
                  <a:srgbClr val="FF0000"/>
                </a:solidFill>
                <a:ea typeface="굴림" panose="020B0600000101010101" pitchFamily="34" charset="-127"/>
              </a:rPr>
              <a:t>Since it has not cast its vote yet, worker can decide abort and halt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B53F40A0-49EA-422A-9A43-98AB139C8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160" y="3310224"/>
            <a:ext cx="626364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2000" i="1" kern="0" dirty="0">
                <a:solidFill>
                  <a:srgbClr val="FF0000"/>
                </a:solidFill>
                <a:ea typeface="굴림" panose="020B0600000101010101" pitchFamily="34" charset="-127"/>
              </a:rPr>
              <a:t>Coordinator can always vote abort herself, so votes abort and sends GLOBAL-ABORT to all participants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68E30ADE-32B1-409F-9A76-03CD8FD82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160" y="4773687"/>
            <a:ext cx="792480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800" i="1" kern="0" dirty="0">
                <a:solidFill>
                  <a:srgbClr val="FF0000"/>
                </a:solidFill>
                <a:ea typeface="굴림" panose="020B0600000101010101" pitchFamily="34" charset="-127"/>
              </a:rPr>
              <a:t>Worker cannot decide: it must run a termination protocol</a:t>
            </a:r>
          </a:p>
        </p:txBody>
      </p:sp>
    </p:spTree>
    <p:extLst>
      <p:ext uri="{BB962C8B-B14F-4D97-AF65-F5344CB8AC3E}">
        <p14:creationId xmlns:p14="http://schemas.microsoft.com/office/powerpoint/2010/main" val="130070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9094-8EF7-40ED-8945-0E3E9830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Protocol 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5A4ECD0-53CA-4407-A960-81D36EC94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13290"/>
            <a:ext cx="792480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000" kern="0" dirty="0">
                <a:ea typeface="굴림" panose="020B0600000101010101" pitchFamily="34" charset="-127"/>
              </a:rPr>
              <a:t>Option 1: Simply wait for coordinator to recover. 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2FC6743-B2AB-41DB-950A-6DE7349BE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9296400" cy="1371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i="1" dirty="0">
                <a:ea typeface="굴림" panose="020B0600000101010101" pitchFamily="34" charset="-127"/>
              </a:rPr>
              <a:t>If all failures are repaired and there are no more failures, then all processes will eventually decide commit/abort (Termination)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sz="1800" i="1" kern="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800" i="1" kern="0" dirty="0">
                <a:solidFill>
                  <a:srgbClr val="FF0000"/>
                </a:solidFill>
                <a:ea typeface="굴림" panose="020B0600000101010101" pitchFamily="34" charset="-127"/>
              </a:rPr>
              <a:t>=&gt; No need to recover until coordinator has recovered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D37675F-AB65-4D97-AB60-2CB18AFBC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7924800" cy="560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000" kern="0" dirty="0">
                <a:ea typeface="굴림" panose="020B0600000101010101" pitchFamily="34" charset="-127"/>
              </a:rPr>
              <a:t>(Better) Option 2: Ask a friendly participant p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05AD9D75-A0E9-447B-8BCC-0AD3E43ED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14800"/>
            <a:ext cx="5867400" cy="1371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800" i="1" u="sng" kern="0" dirty="0">
                <a:ea typeface="굴림" panose="020B0600000101010101" pitchFamily="34" charset="-127"/>
              </a:rPr>
              <a:t>Case 1: </a:t>
            </a:r>
            <a:r>
              <a:rPr lang="en-US" altLang="ko-KR" sz="1800" i="1" kern="0" dirty="0">
                <a:ea typeface="굴림" panose="020B0600000101010101" pitchFamily="34" charset="-127"/>
              </a:rPr>
              <a:t>If p has decided COMMIT/ABORT, forwards decision to initiator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sz="1800" i="1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800" i="1" u="sng" kern="0" dirty="0">
                <a:ea typeface="굴림" panose="020B0600000101010101" pitchFamily="34" charset="-127"/>
              </a:rPr>
              <a:t>Case 2: </a:t>
            </a:r>
            <a:r>
              <a:rPr lang="en-US" altLang="ko-KR" sz="1800" i="1" kern="0" dirty="0">
                <a:ea typeface="굴림" panose="020B0600000101010101" pitchFamily="34" charset="-127"/>
              </a:rPr>
              <a:t>If P has not decided, votes ABORT, sends abort to initiator. Initiator knows decision will be ABORT. So can decide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sz="1800" i="1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800" i="1" u="sng" kern="0" dirty="0">
                <a:ea typeface="굴림" panose="020B0600000101010101" pitchFamily="34" charset="-127"/>
              </a:rPr>
              <a:t>Case 3: </a:t>
            </a:r>
            <a:r>
              <a:rPr lang="en-US" altLang="ko-KR" sz="1800" i="1" kern="0" dirty="0">
                <a:ea typeface="굴림" panose="020B0600000101010101" pitchFamily="34" charset="-127"/>
              </a:rPr>
              <a:t>If P has voted COMMIT, P is also stuck and can’t help initiator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48D7B15A-6EDB-44D3-B91B-8F0863581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582263"/>
            <a:ext cx="4953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kern="0" dirty="0">
                <a:ea typeface="굴림" panose="020B0600000101010101" pitchFamily="34" charset="-127"/>
              </a:rPr>
              <a:t>If every participant voted COMMIT and coordinator crashes before sending decision, must wait for coordinator to recover to decide!</a:t>
            </a:r>
          </a:p>
        </p:txBody>
      </p:sp>
    </p:spTree>
    <p:extLst>
      <p:ext uri="{BB962C8B-B14F-4D97-AF65-F5344CB8AC3E}">
        <p14:creationId xmlns:p14="http://schemas.microsoft.com/office/powerpoint/2010/main" val="3251687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How do I store all my data?  </a:t>
            </a:r>
          </a:p>
        </p:txBody>
      </p:sp>
      <p:pic>
        <p:nvPicPr>
          <p:cNvPr id="4" name="Picture 3" descr="Curious Cat">
            <a:extLst>
              <a:ext uri="{FF2B5EF4-FFF2-40B4-BE49-F238E27FC236}">
                <a16:creationId xmlns:a16="http://schemas.microsoft.com/office/drawing/2014/main" id="{1C269EAE-FD4F-4DDA-9E6E-68470C36DA0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1905000" cy="1905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B0E614-C66B-43C2-AF9B-6483866A8092}"/>
              </a:ext>
            </a:extLst>
          </p:cNvPr>
          <p:cNvSpPr/>
          <p:nvPr/>
        </p:nvSpPr>
        <p:spPr bwMode="auto">
          <a:xfrm>
            <a:off x="381000" y="4495800"/>
            <a:ext cx="685800" cy="6096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BB449D-3026-4972-BDFC-F7D8FE3A2C5A}"/>
              </a:ext>
            </a:extLst>
          </p:cNvPr>
          <p:cNvSpPr/>
          <p:nvPr/>
        </p:nvSpPr>
        <p:spPr bwMode="auto">
          <a:xfrm>
            <a:off x="1143000" y="4495800"/>
            <a:ext cx="6858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ABE039-336E-4812-A28C-825FEE4F901A}"/>
              </a:ext>
            </a:extLst>
          </p:cNvPr>
          <p:cNvSpPr/>
          <p:nvPr/>
        </p:nvSpPr>
        <p:spPr bwMode="auto">
          <a:xfrm>
            <a:off x="1905000" y="4495800"/>
            <a:ext cx="685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9840C0-4FE0-448B-BEEA-59D31336DFD7}"/>
              </a:ext>
            </a:extLst>
          </p:cNvPr>
          <p:cNvSpPr/>
          <p:nvPr/>
        </p:nvSpPr>
        <p:spPr bwMode="auto">
          <a:xfrm>
            <a:off x="1143000" y="5181600"/>
            <a:ext cx="685800" cy="6096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38" name="Picture 10">
            <a:extLst>
              <a:ext uri="{FF2B5EF4-FFF2-40B4-BE49-F238E27FC236}">
                <a16:creationId xmlns:a16="http://schemas.microsoft.com/office/drawing/2014/main" id="{1266E332-18C9-464C-800B-1A62F1B6230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23327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1A3DAE2-3C5F-42AF-BC09-501D2C163919}"/>
              </a:ext>
            </a:extLst>
          </p:cNvPr>
          <p:cNvSpPr/>
          <p:nvPr/>
        </p:nvSpPr>
        <p:spPr bwMode="auto">
          <a:xfrm>
            <a:off x="5562600" y="1955800"/>
            <a:ext cx="685800" cy="6096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40" name="Picture 10">
            <a:extLst>
              <a:ext uri="{FF2B5EF4-FFF2-40B4-BE49-F238E27FC236}">
                <a16:creationId xmlns:a16="http://schemas.microsoft.com/office/drawing/2014/main" id="{09EF7DCC-13FC-49CE-836A-EA0EC5A83BB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862" y="3203120"/>
            <a:ext cx="23327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8931013-EE53-42CB-B608-C96E5512F14C}"/>
              </a:ext>
            </a:extLst>
          </p:cNvPr>
          <p:cNvSpPr/>
          <p:nvPr/>
        </p:nvSpPr>
        <p:spPr bwMode="auto">
          <a:xfrm>
            <a:off x="6096000" y="2446482"/>
            <a:ext cx="6858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E0F31B-D0B9-4FA3-A961-44363F806EDF}"/>
              </a:ext>
            </a:extLst>
          </p:cNvPr>
          <p:cNvSpPr/>
          <p:nvPr/>
        </p:nvSpPr>
        <p:spPr bwMode="auto">
          <a:xfrm>
            <a:off x="5662194" y="3708400"/>
            <a:ext cx="685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B33478-70DA-446E-B42D-B7203BAB90B0}"/>
              </a:ext>
            </a:extLst>
          </p:cNvPr>
          <p:cNvSpPr/>
          <p:nvPr/>
        </p:nvSpPr>
        <p:spPr bwMode="auto">
          <a:xfrm>
            <a:off x="6096000" y="4030518"/>
            <a:ext cx="685800" cy="6096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45" name="Picture 10">
            <a:extLst>
              <a:ext uri="{FF2B5EF4-FFF2-40B4-BE49-F238E27FC236}">
                <a16:creationId xmlns:a16="http://schemas.microsoft.com/office/drawing/2014/main" id="{D1B1DF03-C1CF-488D-ABA6-3CC09401837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38" y="2250210"/>
            <a:ext cx="23327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1FAD897-0CC9-4927-AD13-0BD8CC3AB02B}"/>
              </a:ext>
            </a:extLst>
          </p:cNvPr>
          <p:cNvSpPr/>
          <p:nvPr/>
        </p:nvSpPr>
        <p:spPr bwMode="auto">
          <a:xfrm rot="19981564">
            <a:off x="4389090" y="2057401"/>
            <a:ext cx="943812" cy="60960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E0B0BA45-2033-4A21-B0A5-206E8FDAD833}"/>
              </a:ext>
            </a:extLst>
          </p:cNvPr>
          <p:cNvSpPr/>
          <p:nvPr/>
        </p:nvSpPr>
        <p:spPr bwMode="auto">
          <a:xfrm rot="1184790">
            <a:off x="4475019" y="3286209"/>
            <a:ext cx="943812" cy="60960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48" name="Picture 10">
            <a:extLst>
              <a:ext uri="{FF2B5EF4-FFF2-40B4-BE49-F238E27FC236}">
                <a16:creationId xmlns:a16="http://schemas.microsoft.com/office/drawing/2014/main" id="{60C27878-BF0F-4F99-9F06-4E5B93FB5C6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819" y="1600200"/>
            <a:ext cx="23327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F00D115-6EE7-49C5-A337-EA95AF9A211A}"/>
              </a:ext>
            </a:extLst>
          </p:cNvPr>
          <p:cNvSpPr/>
          <p:nvPr/>
        </p:nvSpPr>
        <p:spPr bwMode="auto">
          <a:xfrm>
            <a:off x="7398819" y="1955800"/>
            <a:ext cx="685800" cy="6096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2E652C8-A037-4058-B733-174AD5179702}"/>
              </a:ext>
            </a:extLst>
          </p:cNvPr>
          <p:cNvSpPr/>
          <p:nvPr/>
        </p:nvSpPr>
        <p:spPr bwMode="auto">
          <a:xfrm>
            <a:off x="7932219" y="2446482"/>
            <a:ext cx="6858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53" name="Picture 10">
            <a:extLst>
              <a:ext uri="{FF2B5EF4-FFF2-40B4-BE49-F238E27FC236}">
                <a16:creationId xmlns:a16="http://schemas.microsoft.com/office/drawing/2014/main" id="{8912BCBF-21C2-4E56-ACF4-A584290D67D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476" y="3212356"/>
            <a:ext cx="23327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A99BFEA-E6BD-4F22-8EB9-1B2B72507428}"/>
              </a:ext>
            </a:extLst>
          </p:cNvPr>
          <p:cNvSpPr/>
          <p:nvPr/>
        </p:nvSpPr>
        <p:spPr bwMode="auto">
          <a:xfrm>
            <a:off x="7545808" y="3717636"/>
            <a:ext cx="685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9891AA-FEF4-4FF5-923F-0746562812A0}"/>
              </a:ext>
            </a:extLst>
          </p:cNvPr>
          <p:cNvSpPr/>
          <p:nvPr/>
        </p:nvSpPr>
        <p:spPr bwMode="auto">
          <a:xfrm>
            <a:off x="7979614" y="4039754"/>
            <a:ext cx="685800" cy="6096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56" name="Picture 10">
            <a:extLst>
              <a:ext uri="{FF2B5EF4-FFF2-40B4-BE49-F238E27FC236}">
                <a16:creationId xmlns:a16="http://schemas.microsoft.com/office/drawing/2014/main" id="{91722FF2-C30A-4464-81B1-89F6ADF2634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42" y="4257136"/>
            <a:ext cx="23327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Arrow: Right 56">
            <a:extLst>
              <a:ext uri="{FF2B5EF4-FFF2-40B4-BE49-F238E27FC236}">
                <a16:creationId xmlns:a16="http://schemas.microsoft.com/office/drawing/2014/main" id="{62EB50FD-5A16-4329-BC76-4260493DCC8B}"/>
              </a:ext>
            </a:extLst>
          </p:cNvPr>
          <p:cNvSpPr/>
          <p:nvPr/>
        </p:nvSpPr>
        <p:spPr bwMode="auto">
          <a:xfrm rot="19981564">
            <a:off x="4417594" y="4064327"/>
            <a:ext cx="943812" cy="60960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F880A6F7-77D4-4671-823D-EAC7184831CC}"/>
              </a:ext>
            </a:extLst>
          </p:cNvPr>
          <p:cNvSpPr/>
          <p:nvPr/>
        </p:nvSpPr>
        <p:spPr bwMode="auto">
          <a:xfrm rot="1184790">
            <a:off x="4503523" y="5293135"/>
            <a:ext cx="943812" cy="60960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7021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  <p:bldP spid="36" grpId="0" animBg="1"/>
      <p:bldP spid="37" grpId="0" animBg="1"/>
      <p:bldP spid="39" grpId="0" animBg="1"/>
      <p:bldP spid="42" grpId="0" animBg="1"/>
      <p:bldP spid="43" grpId="0" animBg="1"/>
      <p:bldP spid="44" grpId="0" animBg="1"/>
      <p:bldP spid="6" grpId="0" animBg="1"/>
      <p:bldP spid="47" grpId="0" animBg="1"/>
      <p:bldP spid="49" grpId="0" animBg="1"/>
      <p:bldP spid="50" grpId="0" animBg="1"/>
      <p:bldP spid="54" grpId="0" animBg="1"/>
      <p:bldP spid="55" grpId="0" animBg="1"/>
      <p:bldP spid="57" grpId="0" animBg="1"/>
      <p:bldP spid="5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ea typeface="MS PGothic" charset="0"/>
              </a:rPr>
              <a:t>Example of Coordinator Failure #1</a:t>
            </a:r>
            <a:endParaRPr lang="en-US" dirty="0"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29001" y="1665289"/>
            <a:ext cx="1370013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29000" y="2730500"/>
            <a:ext cx="5410200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29000" y="3797300"/>
            <a:ext cx="5410200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29000" y="4864100"/>
            <a:ext cx="5410200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2" name="TextBox 11"/>
          <p:cNvSpPr txBox="1">
            <a:spLocks noChangeArrowheads="1"/>
          </p:cNvSpPr>
          <p:nvPr/>
        </p:nvSpPr>
        <p:spPr bwMode="auto">
          <a:xfrm>
            <a:off x="1752600" y="1371601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coordinator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663" name="TextBox 12"/>
          <p:cNvSpPr txBox="1">
            <a:spLocks noChangeArrowheads="1"/>
          </p:cNvSpPr>
          <p:nvPr/>
        </p:nvSpPr>
        <p:spPr bwMode="auto">
          <a:xfrm>
            <a:off x="2057400" y="2514601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1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4102894" y="1753394"/>
            <a:ext cx="404812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3933825" y="1846263"/>
            <a:ext cx="596900" cy="234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3744119" y="1959769"/>
            <a:ext cx="749300" cy="160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7396956" y="2051844"/>
            <a:ext cx="1055688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6928644" y="2432844"/>
            <a:ext cx="2144712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9" name="TextBox 35"/>
          <p:cNvSpPr txBox="1">
            <a:spLocks noChangeArrowheads="1"/>
          </p:cNvSpPr>
          <p:nvPr/>
        </p:nvSpPr>
        <p:spPr bwMode="auto">
          <a:xfrm>
            <a:off x="4648200" y="1970088"/>
            <a:ext cx="121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VOTE-REQ</a:t>
            </a:r>
            <a:endParaRPr lang="en-US">
              <a:latin typeface="Calibri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8153400" y="2971801"/>
            <a:ext cx="121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VOTE-ABORT</a:t>
            </a:r>
            <a:endParaRPr lang="en-US">
              <a:latin typeface="Calibri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6477000" y="2819400"/>
            <a:ext cx="32004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248400" y="4419601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timeout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673" name="Group 30"/>
          <p:cNvGrpSpPr>
            <a:grpSpLocks/>
          </p:cNvGrpSpPr>
          <p:nvPr/>
        </p:nvGrpSpPr>
        <p:grpSpPr bwMode="auto">
          <a:xfrm>
            <a:off x="4419600" y="2262188"/>
            <a:ext cx="304800" cy="304800"/>
            <a:chOff x="4953000" y="1524000"/>
            <a:chExt cx="304800" cy="304800"/>
          </a:xfrm>
        </p:grpSpPr>
        <p:cxnSp>
          <p:nvCxnSpPr>
            <p:cNvPr id="44" name="Straight Connector 43"/>
            <p:cNvCxnSpPr/>
            <p:nvPr/>
          </p:nvCxnSpPr>
          <p:spPr>
            <a:xfrm rot="16200000" flipH="1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6248400" y="3429001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timeout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248400" y="2362201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timeout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677" name="TextBox 12"/>
          <p:cNvSpPr txBox="1">
            <a:spLocks noChangeArrowheads="1"/>
          </p:cNvSpPr>
          <p:nvPr/>
        </p:nvSpPr>
        <p:spPr bwMode="auto">
          <a:xfrm>
            <a:off x="2057400" y="3505201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2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678" name="TextBox 12"/>
          <p:cNvSpPr txBox="1">
            <a:spLocks noChangeArrowheads="1"/>
          </p:cNvSpPr>
          <p:nvPr/>
        </p:nvSpPr>
        <p:spPr bwMode="auto">
          <a:xfrm>
            <a:off x="2057400" y="4567238"/>
            <a:ext cx="167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3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84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/>
      <p:bldP spid="84" grpId="0"/>
      <p:bldP spid="8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ea typeface="MS PGothic" charset="0"/>
              </a:rPr>
              <a:t>Example of Coordinator Failure #2</a:t>
            </a:r>
            <a:endParaRPr lang="en-US"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1" y="1741488"/>
            <a:ext cx="3654425" cy="3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19400" y="2806699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19400" y="3873499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19400" y="4940299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6200000" flipH="1">
            <a:off x="3048000" y="1954212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6200000" flipH="1">
            <a:off x="2552700" y="2373312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6200000" flipH="1">
            <a:off x="1866900" y="2982912"/>
            <a:ext cx="3200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 flipH="1" flipV="1">
            <a:off x="4991100" y="2068512"/>
            <a:ext cx="10668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 flipH="1" flipV="1">
            <a:off x="4610100" y="2601912"/>
            <a:ext cx="21336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1" name="TextBox 107"/>
          <p:cNvSpPr txBox="1">
            <a:spLocks noChangeArrowheads="1"/>
          </p:cNvSpPr>
          <p:nvPr/>
        </p:nvSpPr>
        <p:spPr bwMode="auto">
          <a:xfrm>
            <a:off x="3657600" y="2030412"/>
            <a:ext cx="152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VOTE-REQ</a:t>
            </a:r>
            <a:endParaRPr lang="en-US">
              <a:latin typeface="Calibri" charset="0"/>
            </a:endParaRP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4267200" y="3021012"/>
            <a:ext cx="1600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VOTE-COMMIT</a:t>
            </a:r>
            <a:endParaRPr lang="en-US">
              <a:latin typeface="Calibri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rot="5400000" flipH="1" flipV="1">
            <a:off x="4242594" y="3148806"/>
            <a:ext cx="3173413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096000" y="1600199"/>
            <a:ext cx="304800" cy="304800"/>
            <a:chOff x="4953000" y="1524000"/>
            <a:chExt cx="304800" cy="304800"/>
          </a:xfrm>
        </p:grpSpPr>
        <p:cxnSp>
          <p:nvCxnSpPr>
            <p:cNvPr id="113" name="Straight Connector 112"/>
            <p:cNvCxnSpPr/>
            <p:nvPr/>
          </p:nvCxnSpPr>
          <p:spPr>
            <a:xfrm rot="16200000" flipH="1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486400" y="4114800"/>
            <a:ext cx="327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block waiting for coordinator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7481888" y="1752599"/>
            <a:ext cx="234791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6781800" y="12954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restarted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 rot="16200000" flipH="1">
            <a:off x="7848600" y="1981199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16200000" flipH="1">
            <a:off x="7200900" y="2400299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8458200" y="3048000"/>
            <a:ext cx="182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GLOBAL-ABORT</a:t>
            </a:r>
            <a:endParaRPr lang="en-US">
              <a:latin typeface="Calibri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rot="16200000" flipH="1">
            <a:off x="6477000" y="2971799"/>
            <a:ext cx="3276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3" name="TextBox 11"/>
          <p:cNvSpPr txBox="1">
            <a:spLocks noChangeArrowheads="1"/>
          </p:cNvSpPr>
          <p:nvPr/>
        </p:nvSpPr>
        <p:spPr bwMode="auto">
          <a:xfrm>
            <a:off x="1447800" y="12954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b="0">
                <a:latin typeface="Gill Sans" charset="0"/>
                <a:ea typeface="Gill Sans" charset="0"/>
                <a:cs typeface="Gill Sans" charset="0"/>
              </a:rPr>
              <a:t>coordinator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704" name="TextBox 12"/>
          <p:cNvSpPr txBox="1">
            <a:spLocks noChangeArrowheads="1"/>
          </p:cNvSpPr>
          <p:nvPr/>
        </p:nvSpPr>
        <p:spPr bwMode="auto">
          <a:xfrm>
            <a:off x="1752600" y="24384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1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705" name="TextBox 12"/>
          <p:cNvSpPr txBox="1">
            <a:spLocks noChangeArrowheads="1"/>
          </p:cNvSpPr>
          <p:nvPr/>
        </p:nvSpPr>
        <p:spPr bwMode="auto">
          <a:xfrm>
            <a:off x="1752600" y="34290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2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706" name="TextBox 12"/>
          <p:cNvSpPr txBox="1">
            <a:spLocks noChangeArrowheads="1"/>
          </p:cNvSpPr>
          <p:nvPr/>
        </p:nvSpPr>
        <p:spPr bwMode="auto">
          <a:xfrm>
            <a:off x="1752600" y="4491037"/>
            <a:ext cx="167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Gill Sans" charset="0"/>
                <a:ea typeface="Gill Sans" charset="0"/>
                <a:cs typeface="Gill Sans" charset="0"/>
              </a:rPr>
              <a:t>w</a:t>
            </a:r>
            <a:r>
              <a:rPr lang="sv-SE" b="0">
                <a:latin typeface="Gill Sans" charset="0"/>
                <a:ea typeface="Gill Sans" charset="0"/>
                <a:cs typeface="Gill Sans" charset="0"/>
              </a:rPr>
              <a:t>orker 3</a:t>
            </a: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73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25" grpId="0"/>
      <p:bldP spid="132" grpId="0"/>
      <p:bldP spid="1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5B4D-6FB4-47CA-A490-25A7804A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recovery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1DCBA-E6FD-4AC9-9DB2-5298D603A97E}"/>
              </a:ext>
            </a:extLst>
          </p:cNvPr>
          <p:cNvSpPr txBox="1"/>
          <p:nvPr/>
        </p:nvSpPr>
        <p:spPr>
          <a:xfrm>
            <a:off x="609600" y="1143000"/>
            <a:ext cx="11201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Gill Sans Light"/>
              </a:rPr>
              <a:t>All nodes use </a:t>
            </a:r>
            <a:r>
              <a:rPr lang="en-US" sz="2400" b="0" dirty="0">
                <a:solidFill>
                  <a:srgbClr val="FF0000"/>
                </a:solidFill>
                <a:latin typeface="Gill Sans Light"/>
              </a:rPr>
              <a:t>stable storage </a:t>
            </a:r>
            <a:r>
              <a:rPr lang="en-US" sz="2400" b="0" dirty="0">
                <a:latin typeface="Gill Sans Light"/>
              </a:rPr>
              <a:t>to store current state (e.g. backed by disk/SSD)</a:t>
            </a:r>
          </a:p>
          <a:p>
            <a:pPr lvl="1"/>
            <a:r>
              <a:rPr lang="en-US" sz="2400" b="0" dirty="0">
                <a:latin typeface="Gill Sans Light"/>
              </a:rPr>
              <a:t>Upon recovery, nodes can restore state and resume</a:t>
            </a:r>
          </a:p>
          <a:p>
            <a:endParaRPr lang="en-US" sz="2400" b="0" dirty="0">
              <a:latin typeface="Gill Sans Light"/>
            </a:endParaRPr>
          </a:p>
          <a:p>
            <a:endParaRPr lang="en-US" sz="2400" b="0" dirty="0">
              <a:latin typeface="Gill Sans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FB5E5-21A4-43DF-9E6A-A684F65001C6}"/>
              </a:ext>
            </a:extLst>
          </p:cNvPr>
          <p:cNvSpPr txBox="1"/>
          <p:nvPr/>
        </p:nvSpPr>
        <p:spPr>
          <a:xfrm>
            <a:off x="990599" y="2170803"/>
            <a:ext cx="8606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Gill Sans Light"/>
              </a:rPr>
              <a:t>When coordinator sends VOTE-REQ, writes START-2PC to 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39AD81-06F6-4123-A864-6DC4C8DF512A}"/>
              </a:ext>
            </a:extLst>
          </p:cNvPr>
          <p:cNvSpPr txBox="1"/>
          <p:nvPr/>
        </p:nvSpPr>
        <p:spPr>
          <a:xfrm>
            <a:off x="936812" y="3041199"/>
            <a:ext cx="8606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Gill Sans Light"/>
              </a:rPr>
              <a:t>Before voting, participant writes VOTE-* to stable log, then sends vote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376A6-3BB5-4707-A64F-584BA84A49A9}"/>
              </a:ext>
            </a:extLst>
          </p:cNvPr>
          <p:cNvSpPr txBox="1"/>
          <p:nvPr/>
        </p:nvSpPr>
        <p:spPr>
          <a:xfrm>
            <a:off x="923365" y="4057004"/>
            <a:ext cx="10694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Gill Sans Light"/>
              </a:rPr>
              <a:t>Before sending decision, coordinator writes GLOBAL-* to stable log, then sends decision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9564B-D247-4934-B380-304C29438A27}"/>
              </a:ext>
            </a:extLst>
          </p:cNvPr>
          <p:cNvSpPr txBox="1"/>
          <p:nvPr/>
        </p:nvSpPr>
        <p:spPr>
          <a:xfrm>
            <a:off x="963706" y="5162122"/>
            <a:ext cx="10694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Gill Sans Light"/>
              </a:rPr>
              <a:t>After receiving GLOBAL-*, participant writes commit/abort to stable 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CEE0F1-BA16-4084-8D72-99F676FAD894}"/>
              </a:ext>
            </a:extLst>
          </p:cNvPr>
          <p:cNvSpPr txBox="1"/>
          <p:nvPr/>
        </p:nvSpPr>
        <p:spPr>
          <a:xfrm>
            <a:off x="909918" y="2505670"/>
            <a:ext cx="1120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1" dirty="0">
                <a:latin typeface="Gill Sans Light"/>
              </a:rPr>
              <a:t>=&gt; Coordinator reads log, if sees VOTE-REQ but no decision, decides ABORT unilaterally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1FE61-4F6C-47C8-A86A-A9EE6E633EC5}"/>
              </a:ext>
            </a:extLst>
          </p:cNvPr>
          <p:cNvSpPr txBox="1"/>
          <p:nvPr/>
        </p:nvSpPr>
        <p:spPr>
          <a:xfrm>
            <a:off x="914400" y="3452447"/>
            <a:ext cx="11766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1" dirty="0">
                <a:latin typeface="Gill Sans Light"/>
              </a:rPr>
              <a:t>=&gt; Participant reads log, if doesn’t see record, sends VOTE-ABORT. If VOTE-COMMIT, contacts friend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D28379-CF22-4725-8C87-8CB691945D91}"/>
              </a:ext>
            </a:extLst>
          </p:cNvPr>
          <p:cNvSpPr txBox="1"/>
          <p:nvPr/>
        </p:nvSpPr>
        <p:spPr>
          <a:xfrm>
            <a:off x="927846" y="4453877"/>
            <a:ext cx="1120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1" dirty="0">
                <a:latin typeface="Gill Sans Light"/>
              </a:rPr>
              <a:t>=&gt; Coordinator reads log, if sees GLOBAL-*, resends decision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6B1EF-6580-473C-B794-3687881EE54B}"/>
              </a:ext>
            </a:extLst>
          </p:cNvPr>
          <p:cNvSpPr txBox="1"/>
          <p:nvPr/>
        </p:nvSpPr>
        <p:spPr>
          <a:xfrm>
            <a:off x="963706" y="5562600"/>
            <a:ext cx="1120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1" dirty="0">
                <a:latin typeface="Gill Sans Light"/>
              </a:rPr>
              <a:t>=&gt; Participants read log, 2PC instance has already been terminated</a:t>
            </a:r>
          </a:p>
        </p:txBody>
      </p:sp>
    </p:spTree>
    <p:extLst>
      <p:ext uri="{BB962C8B-B14F-4D97-AF65-F5344CB8AC3E}">
        <p14:creationId xmlns:p14="http://schemas.microsoft.com/office/powerpoint/2010/main" val="1949155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altLang="ko-KR" dirty="0"/>
              <a:t>2PC Summary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10591800" cy="5105400"/>
          </a:xfrm>
        </p:spPr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Why is 2PC not subject to the General’s paradox?</a:t>
            </a:r>
          </a:p>
          <a:p>
            <a:pPr lvl="1"/>
            <a:r>
              <a:rPr lang="en-US" altLang="ko-KR" dirty="0"/>
              <a:t>Because 2PC is about </a:t>
            </a:r>
            <a:r>
              <a:rPr lang="en-US" altLang="ko-KR" i="1" dirty="0"/>
              <a:t>all nodes eventually coming to the same decision – not necessarily at the same time!</a:t>
            </a:r>
          </a:p>
          <a:p>
            <a:pPr lvl="1"/>
            <a:r>
              <a:rPr lang="en-US" altLang="ko-KR" dirty="0"/>
              <a:t>Allowing us to reboot and continue allows time for collecting and collating decisions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Biggest downside of 2PC: blocking</a:t>
            </a:r>
          </a:p>
          <a:p>
            <a:pPr lvl="1"/>
            <a:r>
              <a:rPr lang="en-US" altLang="ko-KR" dirty="0"/>
              <a:t>A failed node can prevent the system from making progress</a:t>
            </a:r>
          </a:p>
          <a:p>
            <a:pPr lvl="1"/>
            <a:r>
              <a:rPr lang="en-US" altLang="ko-KR" dirty="0"/>
              <a:t>Still one of the most popular coordination algorithms today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697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Alternatives to 2PC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815" y="1295400"/>
            <a:ext cx="10847386" cy="548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Three-Phase Commit: </a:t>
            </a:r>
            <a:r>
              <a:rPr lang="en-US" altLang="ko-KR" dirty="0">
                <a:ea typeface="굴림" panose="020B0600000101010101" pitchFamily="34" charset="-127"/>
              </a:rPr>
              <a:t>One more phase, allows nodes to fail or block and still make progress.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PAXOS:</a:t>
            </a:r>
            <a:r>
              <a:rPr lang="en-US" altLang="ko-KR" dirty="0">
                <a:ea typeface="굴림" panose="020B0600000101010101" pitchFamily="34" charset="-127"/>
              </a:rPr>
              <a:t> An alternative used by Google and others that does not have 2PC blocking problem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Develop by Leslie </a:t>
            </a:r>
            <a:r>
              <a:rPr lang="en-US" altLang="ko-KR" dirty="0" err="1">
                <a:ea typeface="굴림" panose="020B0600000101010101" pitchFamily="34" charset="-127"/>
              </a:rPr>
              <a:t>Lamport</a:t>
            </a:r>
            <a:r>
              <a:rPr lang="en-US" altLang="ko-KR" dirty="0">
                <a:ea typeface="굴림" panose="020B0600000101010101" pitchFamily="34" charset="-127"/>
              </a:rPr>
              <a:t> (Turing Award Winner)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No fixed leader, can choose new leader on fly, deal with failure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happens if one or more of the nodes is malicious?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Malicious:</a:t>
            </a:r>
            <a:r>
              <a:rPr lang="en-US" altLang="ko-KR" sz="2400" dirty="0">
                <a:ea typeface="굴림" panose="020B0600000101010101" pitchFamily="34" charset="-127"/>
              </a:rPr>
              <a:t> attempting to compromise the decision making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Use a more hardened decision-making process: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Byzantine Agreement </a:t>
            </a:r>
            <a:r>
              <a:rPr lang="en-US" altLang="ko-KR" sz="2400" dirty="0">
                <a:ea typeface="굴림" panose="020B0600000101010101" pitchFamily="34" charset="-127"/>
              </a:rPr>
              <a:t>and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Blockchains</a:t>
            </a:r>
          </a:p>
        </p:txBody>
      </p:sp>
    </p:spTree>
    <p:extLst>
      <p:ext uri="{BB962C8B-B14F-4D97-AF65-F5344CB8AC3E}">
        <p14:creationId xmlns:p14="http://schemas.microsoft.com/office/powerpoint/2010/main" val="2005846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CACF-68FA-4075-807D-6FB85858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2AEE4-4273-4F82-9244-AF8A95C18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Protocol: Agreement between two parties as to how information is to be transmitted</a:t>
            </a:r>
          </a:p>
          <a:p>
            <a:endParaRPr lang="en-US" altLang="ko-KR" dirty="0"/>
          </a:p>
          <a:p>
            <a:r>
              <a:rPr lang="en-US" dirty="0"/>
              <a:t>E2E argument encourages us to keep Internet communication simple</a:t>
            </a:r>
          </a:p>
          <a:p>
            <a:pPr lvl="1"/>
            <a:r>
              <a:rPr lang="en-US" dirty="0"/>
              <a:t>If higher layer can implement functionality correctly, implement it in a lower layer only if:</a:t>
            </a:r>
          </a:p>
          <a:p>
            <a:pPr lvl="2"/>
            <a:r>
              <a:rPr lang="en-US" dirty="0"/>
              <a:t>it improves the performance significantly for application that need that functionality, and</a:t>
            </a:r>
          </a:p>
          <a:p>
            <a:pPr lvl="2"/>
            <a:r>
              <a:rPr lang="en-US" dirty="0"/>
              <a:t>it does not impose burden on applications that do not require that functionality</a:t>
            </a:r>
          </a:p>
          <a:p>
            <a:pPr lvl="2"/>
            <a:endParaRPr lang="en-US" dirty="0"/>
          </a:p>
          <a:p>
            <a:r>
              <a:rPr lang="en-US" altLang="ko-KR" dirty="0"/>
              <a:t>Two-phase commit: distributed decision making</a:t>
            </a:r>
          </a:p>
          <a:p>
            <a:pPr lvl="1"/>
            <a:r>
              <a:rPr lang="en-US" altLang="ko-KR" dirty="0"/>
              <a:t>First, make sure everyone guarantees that they will commit if asked (prepare)</a:t>
            </a:r>
          </a:p>
          <a:p>
            <a:pPr lvl="1"/>
            <a:r>
              <a:rPr lang="en-US" altLang="ko-KR" dirty="0"/>
              <a:t>Next, ask everyone to commit</a:t>
            </a:r>
          </a:p>
          <a:p>
            <a:endParaRPr lang="en-US" altLang="ko-KR" dirty="0">
              <a:sym typeface="Symbol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3156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The promise of distributed systems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11125200" cy="51816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i="1" dirty="0">
                <a:solidFill>
                  <a:srgbClr val="FF0000"/>
                </a:solidFill>
                <a:ea typeface="굴림" panose="020B0600000101010101" pitchFamily="34" charset="-127"/>
              </a:rPr>
              <a:t>Availability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Proportion of time system is in functioning condition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=&gt; One machine goes down, use another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i="1" dirty="0">
                <a:solidFill>
                  <a:srgbClr val="FF0000"/>
                </a:solidFill>
                <a:ea typeface="굴림" panose="020B0600000101010101" pitchFamily="34" charset="-127"/>
              </a:rPr>
              <a:t>Fault-tolerance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System has well-defined </a:t>
            </a:r>
            <a:r>
              <a:rPr lang="en-US" altLang="ko-KR" dirty="0" err="1">
                <a:ea typeface="굴림" panose="020B0600000101010101" pitchFamily="34" charset="-127"/>
              </a:rPr>
              <a:t>behaviour</a:t>
            </a:r>
            <a:r>
              <a:rPr lang="en-US" altLang="ko-KR" dirty="0">
                <a:ea typeface="굴림" panose="020B0600000101010101" pitchFamily="34" charset="-127"/>
              </a:rPr>
              <a:t> when fault occurs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=&gt; Store data in multiple locations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i="1" dirty="0">
                <a:solidFill>
                  <a:srgbClr val="FF0000"/>
                </a:solidFill>
                <a:ea typeface="굴림" panose="020B0600000101010101" pitchFamily="34" charset="-127"/>
              </a:rPr>
              <a:t>Scalability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Ability to add resources to system to support more work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=&gt; Just add machines when need more storage/processing power</a:t>
            </a:r>
          </a:p>
        </p:txBody>
      </p:sp>
    </p:spTree>
    <p:extLst>
      <p:ext uri="{BB962C8B-B14F-4D97-AF65-F5344CB8AC3E}">
        <p14:creationId xmlns:p14="http://schemas.microsoft.com/office/powerpoint/2010/main" val="31414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The requirements of distributed systems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10820400" cy="5562600"/>
          </a:xfrm>
        </p:spPr>
        <p:txBody>
          <a:bodyPr>
            <a:normAutofit/>
          </a:bodyPr>
          <a:lstStyle/>
          <a:p>
            <a:pPr marL="0" indent="0" algn="ctr">
              <a:spcBef>
                <a:spcPct val="10000"/>
              </a:spcBef>
              <a:buNone/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Transparency</a:t>
            </a: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spcBef>
                <a:spcPct val="1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The ability of the system to mask its complexity behind a simple interface</a:t>
            </a:r>
          </a:p>
          <a:p>
            <a:pPr marL="0" indent="0" algn="ctr">
              <a:spcBef>
                <a:spcPct val="1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Possible transparencies: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Location:</a:t>
            </a:r>
            <a:r>
              <a:rPr lang="en-US" altLang="ko-KR" sz="2400" dirty="0">
                <a:ea typeface="굴림" panose="020B0600000101010101" pitchFamily="34" charset="-127"/>
              </a:rPr>
              <a:t> Can’t tell where resources are located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Migration:</a:t>
            </a:r>
            <a:r>
              <a:rPr lang="en-US" altLang="ko-KR" sz="2400" dirty="0">
                <a:ea typeface="굴림" panose="020B0600000101010101" pitchFamily="34" charset="-127"/>
              </a:rPr>
              <a:t> Resources may move without the user knowing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Replication:</a:t>
            </a:r>
            <a:r>
              <a:rPr lang="en-US" altLang="ko-KR" sz="2400" dirty="0">
                <a:ea typeface="굴림" panose="020B0600000101010101" pitchFamily="34" charset="-127"/>
              </a:rPr>
              <a:t> Can’t tell how many copies of resource exist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Concurrency:</a:t>
            </a:r>
            <a:r>
              <a:rPr lang="en-US" altLang="ko-KR" sz="2400" dirty="0">
                <a:ea typeface="굴림" panose="020B0600000101010101" pitchFamily="34" charset="-127"/>
              </a:rPr>
              <a:t> Can’t tell how many users there are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Parallelism:</a:t>
            </a:r>
            <a:r>
              <a:rPr lang="en-US" altLang="ko-KR" sz="2400" dirty="0">
                <a:ea typeface="굴림" panose="020B0600000101010101" pitchFamily="34" charset="-127"/>
              </a:rPr>
              <a:t> System may speed up large jobs by splitting them into smaller pieces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Fault Tolerance</a:t>
            </a:r>
            <a:r>
              <a:rPr lang="en-US" altLang="ko-KR" sz="2400" dirty="0">
                <a:ea typeface="굴림" panose="020B0600000101010101" pitchFamily="34" charset="-127"/>
              </a:rPr>
              <a:t>: System may hide various things that go wrong</a:t>
            </a:r>
          </a:p>
        </p:txBody>
      </p:sp>
    </p:spTree>
    <p:extLst>
      <p:ext uri="{BB962C8B-B14F-4D97-AF65-F5344CB8AC3E}">
        <p14:creationId xmlns:p14="http://schemas.microsoft.com/office/powerpoint/2010/main" val="301676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9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8C5C-26D7-4DCD-9672-32E179E7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 of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7B4B3-7783-4BC8-9676-D633EB1F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0"/>
            <a:ext cx="10566400" cy="4572000"/>
          </a:xfrm>
        </p:spPr>
        <p:txBody>
          <a:bodyPr/>
          <a:lstStyle/>
          <a:p>
            <a:r>
              <a:rPr lang="en-US" dirty="0"/>
              <a:t>How do you get machines to </a:t>
            </a:r>
            <a:r>
              <a:rPr lang="en-US" dirty="0">
                <a:solidFill>
                  <a:srgbClr val="FF0000"/>
                </a:solidFill>
              </a:rPr>
              <a:t>communicate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How do you get machines to </a:t>
            </a:r>
            <a:r>
              <a:rPr lang="en-US" dirty="0">
                <a:solidFill>
                  <a:srgbClr val="FF0000"/>
                </a:solidFill>
              </a:rPr>
              <a:t>coordinate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How do you deal with </a:t>
            </a:r>
            <a:r>
              <a:rPr lang="en-US" dirty="0">
                <a:solidFill>
                  <a:srgbClr val="FF0000"/>
                </a:solidFill>
              </a:rPr>
              <a:t>failures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How do you deal with </a:t>
            </a:r>
            <a:r>
              <a:rPr lang="en-US" dirty="0">
                <a:solidFill>
                  <a:srgbClr val="FF0000"/>
                </a:solidFill>
              </a:rPr>
              <a:t>security</a:t>
            </a:r>
            <a:r>
              <a:rPr lang="en-US" dirty="0"/>
              <a:t> (corrupted machines)? </a:t>
            </a:r>
          </a:p>
        </p:txBody>
      </p:sp>
    </p:spTree>
    <p:extLst>
      <p:ext uri="{BB962C8B-B14F-4D97-AF65-F5344CB8AC3E}">
        <p14:creationId xmlns:p14="http://schemas.microsoft.com/office/powerpoint/2010/main" val="415289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DC9A-9D53-47A9-AE13-2E3970B8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9685D-07C9-42E1-B7E0-934899EA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machines communicate?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Through protocols</a:t>
            </a:r>
          </a:p>
          <a:p>
            <a:pPr lvl="1"/>
            <a:endParaRPr lang="en-US" i="1" dirty="0"/>
          </a:p>
          <a:p>
            <a:r>
              <a:rPr lang="en-US" dirty="0"/>
              <a:t>Case study: The Internet</a:t>
            </a:r>
          </a:p>
          <a:p>
            <a:pPr lvl="1"/>
            <a:r>
              <a:rPr lang="en-US" i="1" dirty="0"/>
              <a:t>Layering</a:t>
            </a:r>
          </a:p>
          <a:p>
            <a:pPr lvl="1"/>
            <a:r>
              <a:rPr lang="en-US" i="1" dirty="0"/>
              <a:t>The End-To-End Principle</a:t>
            </a:r>
          </a:p>
          <a:p>
            <a:pPr lvl="1"/>
            <a:endParaRPr lang="en-US" i="1" dirty="0"/>
          </a:p>
          <a:p>
            <a:r>
              <a:rPr lang="en-US" dirty="0"/>
              <a:t>How do machines coordinate? </a:t>
            </a:r>
          </a:p>
          <a:p>
            <a:pPr lvl="1"/>
            <a:r>
              <a:rPr lang="en-US" i="1" dirty="0"/>
              <a:t>Hint: it’s hard!</a:t>
            </a:r>
          </a:p>
          <a:p>
            <a:pPr lvl="1"/>
            <a:r>
              <a:rPr lang="en-US" i="1" dirty="0"/>
              <a:t>2 Phase Commit</a:t>
            </a:r>
          </a:p>
          <a:p>
            <a:pPr lvl="1"/>
            <a:r>
              <a:rPr lang="en-US" i="1" dirty="0"/>
              <a:t>Hint: it’s even harder when machines aren’t honest</a:t>
            </a:r>
          </a:p>
          <a:p>
            <a:pPr lvl="1"/>
            <a:r>
              <a:rPr lang="en-US" i="1" dirty="0"/>
              <a:t>PBFT/Blockchains</a:t>
            </a:r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039361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dirty="0"/>
              <a:t>How do entities communicate?  A Protocol!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165428"/>
            <a:ext cx="11277600" cy="3562014"/>
          </a:xfrm>
        </p:spPr>
        <p:txBody>
          <a:bodyPr>
            <a:normAutofit/>
          </a:bodyPr>
          <a:lstStyle/>
          <a:p>
            <a:r>
              <a:rPr lang="en-US" dirty="0"/>
              <a:t>A protocol is </a:t>
            </a:r>
            <a:r>
              <a:rPr lang="en-US" dirty="0">
                <a:solidFill>
                  <a:srgbClr val="FF0000"/>
                </a:solidFill>
              </a:rPr>
              <a:t>an agreement on how to communicate</a:t>
            </a:r>
            <a:r>
              <a:rPr lang="en-US" dirty="0"/>
              <a:t>, including: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Syntax:</a:t>
            </a:r>
            <a:r>
              <a:rPr lang="en-US" dirty="0"/>
              <a:t> how a communication is specified &amp; structured</a:t>
            </a:r>
          </a:p>
          <a:p>
            <a:pPr lvl="2"/>
            <a:r>
              <a:rPr lang="en-US" dirty="0"/>
              <a:t>Format, order messages are sent and received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Semantics:</a:t>
            </a:r>
            <a:r>
              <a:rPr lang="en-US" dirty="0"/>
              <a:t> what a communication means</a:t>
            </a:r>
          </a:p>
          <a:p>
            <a:pPr lvl="2"/>
            <a:r>
              <a:rPr lang="en-US" dirty="0"/>
              <a:t>Actions taken when transmitting, receiving, or when a timer expires</a:t>
            </a:r>
          </a:p>
          <a:p>
            <a:pPr lvl="2"/>
            <a:endParaRPr lang="en-US" dirty="0"/>
          </a:p>
          <a:p>
            <a:r>
              <a:rPr lang="en-US" dirty="0"/>
              <a:t>Described formally by a state machine</a:t>
            </a:r>
          </a:p>
          <a:p>
            <a:pPr lvl="1"/>
            <a:r>
              <a:rPr lang="en-US" dirty="0"/>
              <a:t>Often represented as a message transaction diagram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4657706" y="762000"/>
            <a:ext cx="2382227" cy="162460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Up-Down Arrow 27"/>
          <p:cNvSpPr/>
          <p:nvPr/>
        </p:nvSpPr>
        <p:spPr bwMode="auto">
          <a:xfrm rot="5400000">
            <a:off x="5481033" y="213538"/>
            <a:ext cx="886423" cy="2666704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Gill Sans"/>
              </a:rPr>
              <a:t>Protocol Exchange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828906" y="817026"/>
            <a:ext cx="6171753" cy="1349497"/>
            <a:chOff x="1304905" y="817025"/>
            <a:chExt cx="6171753" cy="1349497"/>
          </a:xfrm>
        </p:grpSpPr>
        <p:grpSp>
          <p:nvGrpSpPr>
            <p:cNvPr id="12" name="Group 11"/>
            <p:cNvGrpSpPr/>
            <p:nvPr/>
          </p:nvGrpSpPr>
          <p:grpSpPr>
            <a:xfrm>
              <a:off x="1304905" y="817025"/>
              <a:ext cx="1523553" cy="1349497"/>
              <a:chOff x="839166" y="4790136"/>
              <a:chExt cx="1827834" cy="1584954"/>
            </a:xfrm>
          </p:grpSpPr>
          <p:sp>
            <p:nvSpPr>
              <p:cNvPr id="3" name="Oval 2"/>
              <p:cNvSpPr/>
              <p:nvPr/>
            </p:nvSpPr>
            <p:spPr bwMode="auto">
              <a:xfrm>
                <a:off x="839166" y="56528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1791666" y="59195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Gill Sans"/>
                  </a:rPr>
                  <a:t>A</a:t>
                </a: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1639266" y="48908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839166" y="50051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2209800" y="5410200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4" name="Curved Down Arrow 3"/>
              <p:cNvSpPr/>
              <p:nvPr/>
            </p:nvSpPr>
            <p:spPr bwMode="auto">
              <a:xfrm rot="20819810">
                <a:off x="1163015" y="4790136"/>
                <a:ext cx="609600" cy="19600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0" name="Curved Down Arrow 9"/>
              <p:cNvSpPr/>
              <p:nvPr/>
            </p:nvSpPr>
            <p:spPr bwMode="auto">
              <a:xfrm rot="7940415">
                <a:off x="2165211" y="5900700"/>
                <a:ext cx="609600" cy="18632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1" name="Curved Down Arrow 10"/>
              <p:cNvSpPr/>
              <p:nvPr/>
            </p:nvSpPr>
            <p:spPr bwMode="auto">
              <a:xfrm rot="11751494">
                <a:off x="987137" y="6111904"/>
                <a:ext cx="861157" cy="26318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9" name="Down Arrow 8"/>
              <p:cNvSpPr/>
              <p:nvPr/>
            </p:nvSpPr>
            <p:spPr bwMode="auto">
              <a:xfrm rot="13694306">
                <a:off x="1396594" y="5073965"/>
                <a:ext cx="95171" cy="707068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3" name="Down Arrow 12"/>
              <p:cNvSpPr/>
              <p:nvPr/>
            </p:nvSpPr>
            <p:spPr bwMode="auto">
              <a:xfrm rot="7961161">
                <a:off x="1490748" y="5206761"/>
                <a:ext cx="119056" cy="905084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14" name="Down Arrow 13"/>
              <p:cNvSpPr/>
              <p:nvPr/>
            </p:nvSpPr>
            <p:spPr bwMode="auto">
              <a:xfrm rot="18286472">
                <a:off x="2180542" y="5086032"/>
                <a:ext cx="122666" cy="395690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953105" y="817025"/>
              <a:ext cx="1523553" cy="1349497"/>
              <a:chOff x="839166" y="4790136"/>
              <a:chExt cx="1827834" cy="1584954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839166" y="56528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1791666" y="59195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Gill Sans"/>
                  </a:rPr>
                  <a:t>A</a:t>
                </a: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1639266" y="48908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839166" y="5005116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209800" y="5410200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38" name="Curved Down Arrow 37"/>
              <p:cNvSpPr/>
              <p:nvPr/>
            </p:nvSpPr>
            <p:spPr bwMode="auto">
              <a:xfrm rot="20819810">
                <a:off x="1163015" y="4790136"/>
                <a:ext cx="609600" cy="19600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9" name="Curved Down Arrow 38"/>
              <p:cNvSpPr/>
              <p:nvPr/>
            </p:nvSpPr>
            <p:spPr bwMode="auto">
              <a:xfrm rot="7940415">
                <a:off x="2165211" y="5900700"/>
                <a:ext cx="609600" cy="18632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0" name="Curved Down Arrow 39"/>
              <p:cNvSpPr/>
              <p:nvPr/>
            </p:nvSpPr>
            <p:spPr bwMode="auto">
              <a:xfrm rot="11751494">
                <a:off x="987137" y="6111904"/>
                <a:ext cx="861157" cy="263186"/>
              </a:xfrm>
              <a:prstGeom prst="curved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1" name="Down Arrow 40"/>
              <p:cNvSpPr/>
              <p:nvPr/>
            </p:nvSpPr>
            <p:spPr bwMode="auto">
              <a:xfrm rot="13694306">
                <a:off x="1396594" y="5073965"/>
                <a:ext cx="95171" cy="707068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2" name="Down Arrow 41"/>
              <p:cNvSpPr/>
              <p:nvPr/>
            </p:nvSpPr>
            <p:spPr bwMode="auto">
              <a:xfrm rot="7961161">
                <a:off x="1490748" y="5206761"/>
                <a:ext cx="119056" cy="905084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" name="Down Arrow 42"/>
              <p:cNvSpPr/>
              <p:nvPr/>
            </p:nvSpPr>
            <p:spPr bwMode="auto">
              <a:xfrm rot="18286472">
                <a:off x="2180542" y="5086032"/>
                <a:ext cx="122666" cy="395690"/>
              </a:xfrm>
              <a:prstGeom prst="downArrow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2353048" y="1964500"/>
            <a:ext cx="7043049" cy="854901"/>
            <a:chOff x="829047" y="1964499"/>
            <a:chExt cx="7043049" cy="854901"/>
          </a:xfrm>
        </p:grpSpPr>
        <p:grpSp>
          <p:nvGrpSpPr>
            <p:cNvPr id="44" name="Group 43"/>
            <p:cNvGrpSpPr/>
            <p:nvPr/>
          </p:nvGrpSpPr>
          <p:grpSpPr>
            <a:xfrm rot="2238709">
              <a:off x="829047" y="1964499"/>
              <a:ext cx="408162" cy="814545"/>
              <a:chOff x="1725438" y="5814855"/>
              <a:chExt cx="408162" cy="814545"/>
            </a:xfrm>
          </p:grpSpPr>
          <p:sp>
            <p:nvSpPr>
              <p:cNvPr id="29" name="Flowchart: Magnetic Disk 28"/>
              <p:cNvSpPr/>
              <p:nvPr/>
            </p:nvSpPr>
            <p:spPr bwMode="auto">
              <a:xfrm>
                <a:off x="1725438" y="6172200"/>
                <a:ext cx="408162" cy="457200"/>
              </a:xfrm>
              <a:prstGeom prst="flowChartMagneticDisk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0" name="Down Arrow 29"/>
              <p:cNvSpPr/>
              <p:nvPr/>
            </p:nvSpPr>
            <p:spPr bwMode="auto">
              <a:xfrm>
                <a:off x="1809799" y="5814855"/>
                <a:ext cx="239441" cy="305479"/>
              </a:xfrm>
              <a:prstGeom prst="downArrow">
                <a:avLst/>
              </a:prstGeom>
              <a:solidFill>
                <a:srgbClr val="FC230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088865" y="2234625"/>
              <a:ext cx="9685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"/>
                </a:rPr>
                <a:t>Stable</a:t>
              </a:r>
            </a:p>
            <a:p>
              <a:pPr algn="ctr"/>
              <a:r>
                <a:rPr lang="en-US" sz="1600" dirty="0">
                  <a:latin typeface="Gill Sans"/>
                </a:rPr>
                <a:t>Storage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78664" y="2234625"/>
              <a:ext cx="9685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"/>
                </a:rPr>
                <a:t>Stable</a:t>
              </a:r>
            </a:p>
            <a:p>
              <a:pPr algn="ctr"/>
              <a:r>
                <a:rPr lang="en-US" sz="1600" dirty="0">
                  <a:latin typeface="Gill Sans"/>
                </a:rPr>
                <a:t>Storage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 rot="19361291" flipH="1">
              <a:off x="7463934" y="1964499"/>
              <a:ext cx="408162" cy="814545"/>
              <a:chOff x="1725438" y="5814855"/>
              <a:chExt cx="408162" cy="814545"/>
            </a:xfrm>
          </p:grpSpPr>
          <p:sp>
            <p:nvSpPr>
              <p:cNvPr id="53" name="Flowchart: Magnetic Disk 52"/>
              <p:cNvSpPr/>
              <p:nvPr/>
            </p:nvSpPr>
            <p:spPr bwMode="auto">
              <a:xfrm>
                <a:off x="1725438" y="6172200"/>
                <a:ext cx="408162" cy="457200"/>
              </a:xfrm>
              <a:prstGeom prst="flowChartMagneticDisk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>
                <a:off x="1809799" y="5814855"/>
                <a:ext cx="239441" cy="305479"/>
              </a:xfrm>
              <a:prstGeom prst="downArrow">
                <a:avLst/>
              </a:prstGeom>
              <a:solidFill>
                <a:srgbClr val="FC230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9285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2818</Words>
  <Application>Microsoft Office PowerPoint</Application>
  <PresentationFormat>Widescreen</PresentationFormat>
  <Paragraphs>518</Paragraphs>
  <Slides>45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Comic Sans MS</vt:lpstr>
      <vt:lpstr>Gill Sans</vt:lpstr>
      <vt:lpstr>Gill Sans Light</vt:lpstr>
      <vt:lpstr>Helvetica</vt:lpstr>
      <vt:lpstr>Times New Roman</vt:lpstr>
      <vt:lpstr>Office</vt:lpstr>
      <vt:lpstr>CS162 Operating Systems and Systems Programming Lecture 22  End-to-End Arguments, Distributed Decision Making</vt:lpstr>
      <vt:lpstr>Centralised vs Distributed Systems</vt:lpstr>
      <vt:lpstr>Two types of distributed systems</vt:lpstr>
      <vt:lpstr>Example: How do I store all my data?  </vt:lpstr>
      <vt:lpstr>The promise of distributed systems</vt:lpstr>
      <vt:lpstr>The requirements of distributed systems</vt:lpstr>
      <vt:lpstr>The challenges of distributed systems</vt:lpstr>
      <vt:lpstr>Lecture roadmap</vt:lpstr>
      <vt:lpstr>How do entities communicate?  A Protocol!</vt:lpstr>
      <vt:lpstr>Examples of Protocols in Human Interactions</vt:lpstr>
      <vt:lpstr>Case study: The Internet</vt:lpstr>
      <vt:lpstr>The Internet: Layers, Layers, Layers</vt:lpstr>
      <vt:lpstr>The Internet: The hourglass</vt:lpstr>
      <vt:lpstr>The Internet: Implications of Hourglass</vt:lpstr>
      <vt:lpstr>The Internet: Drawbacks of Layering</vt:lpstr>
      <vt:lpstr>End-To-End Argument</vt:lpstr>
      <vt:lpstr>Example: Reliable File Transfer</vt:lpstr>
      <vt:lpstr>Discussion</vt:lpstr>
      <vt:lpstr>End-to-End Principle</vt:lpstr>
      <vt:lpstr>Conservative Interpretation of E2E</vt:lpstr>
      <vt:lpstr>Moderate Interpretation</vt:lpstr>
      <vt:lpstr>Coordination: making distributed decisions</vt:lpstr>
      <vt:lpstr>Coordination is hard!</vt:lpstr>
      <vt:lpstr>Agreeing simultaneously: General’s Paradox</vt:lpstr>
      <vt:lpstr>General’s Paradox: Scenario 1</vt:lpstr>
      <vt:lpstr>General’s Paradox: Scenario 1</vt:lpstr>
      <vt:lpstr>General’s Paradox: Scenario 1</vt:lpstr>
      <vt:lpstr>General’s Paradox: Scenario 1</vt:lpstr>
      <vt:lpstr>General’s Paradox: Scenario 1</vt:lpstr>
      <vt:lpstr>Eventual Agreement: Two-Phase Commit</vt:lpstr>
      <vt:lpstr>Eventual Agreement: Two-Phase Commit</vt:lpstr>
      <vt:lpstr>2PC Terminology</vt:lpstr>
      <vt:lpstr>2PC: The easy case (No failures)</vt:lpstr>
      <vt:lpstr>Failure Free Example Execution</vt:lpstr>
      <vt:lpstr>State Machine of Coordinator</vt:lpstr>
      <vt:lpstr>What about failures?</vt:lpstr>
      <vt:lpstr>What happens when a message never comes?</vt:lpstr>
      <vt:lpstr>What happens when a message never comes?</vt:lpstr>
      <vt:lpstr>Termination Protocol </vt:lpstr>
      <vt:lpstr>Example of Coordinator Failure #1</vt:lpstr>
      <vt:lpstr>Example of Coordinator Failure #2</vt:lpstr>
      <vt:lpstr>Machine recovery</vt:lpstr>
      <vt:lpstr>2PC Summary</vt:lpstr>
      <vt:lpstr>Alternatives to 2PC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2021-04-16T00:29:36Z</dcterms:created>
  <dcterms:modified xsi:type="dcterms:W3CDTF">2021-04-16T00:29:57Z</dcterms:modified>
</cp:coreProperties>
</file>