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243" r:id="rId3"/>
    <p:sldId id="2245" r:id="rId4"/>
    <p:sldId id="2091" r:id="rId5"/>
    <p:sldId id="2258" r:id="rId6"/>
    <p:sldId id="2259" r:id="rId7"/>
    <p:sldId id="2260" r:id="rId8"/>
    <p:sldId id="2264" r:id="rId9"/>
    <p:sldId id="2265" r:id="rId10"/>
    <p:sldId id="2266" r:id="rId11"/>
    <p:sldId id="2261" r:id="rId12"/>
    <p:sldId id="2262" r:id="rId13"/>
    <p:sldId id="2267" r:id="rId14"/>
    <p:sldId id="2268" r:id="rId15"/>
    <p:sldId id="2150" r:id="rId16"/>
    <p:sldId id="2151" r:id="rId17"/>
    <p:sldId id="2155" r:id="rId18"/>
    <p:sldId id="2159" r:id="rId19"/>
    <p:sldId id="2269" r:id="rId20"/>
    <p:sldId id="2160" r:id="rId21"/>
    <p:sldId id="2161" r:id="rId22"/>
    <p:sldId id="2271" r:id="rId23"/>
    <p:sldId id="2273" r:id="rId24"/>
    <p:sldId id="2166" r:id="rId25"/>
    <p:sldId id="2167" r:id="rId26"/>
    <p:sldId id="2274" r:id="rId27"/>
    <p:sldId id="343" r:id="rId28"/>
    <p:sldId id="332" r:id="rId29"/>
    <p:sldId id="2225" r:id="rId30"/>
    <p:sldId id="345" r:id="rId31"/>
    <p:sldId id="346" r:id="rId32"/>
    <p:sldId id="347" r:id="rId33"/>
    <p:sldId id="349" r:id="rId34"/>
    <p:sldId id="328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2278" r:id="rId46"/>
    <p:sldId id="372" r:id="rId47"/>
    <p:sldId id="375" r:id="rId48"/>
    <p:sldId id="376" r:id="rId49"/>
    <p:sldId id="322" r:id="rId50"/>
    <p:sldId id="323" r:id="rId51"/>
    <p:sldId id="2254" r:id="rId52"/>
    <p:sldId id="418" r:id="rId53"/>
    <p:sldId id="419" r:id="rId54"/>
    <p:sldId id="420" r:id="rId55"/>
    <p:sldId id="421" r:id="rId56"/>
    <p:sldId id="1858" r:id="rId57"/>
    <p:sldId id="2279" r:id="rId5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FFFAA"/>
    <a:srgbClr val="FF0000"/>
    <a:srgbClr val="2A40E2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4" autoAdjust="0"/>
    <p:restoredTop sz="93861" autoAdjust="0"/>
  </p:normalViewPr>
  <p:slideViewPr>
    <p:cSldViewPr>
      <p:cViewPr varScale="1">
        <p:scale>
          <a:sx n="65" d="100"/>
          <a:sy n="65" d="100"/>
        </p:scale>
        <p:origin x="590" y="-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5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36E3A16-2D0C-5647-97F3-E453D93248C3}" type="slidenum">
              <a:rPr lang="en-US">
                <a:latin typeface="Times New Roman" charset="0"/>
              </a:rPr>
              <a:pPr eaLnBrk="1" hangingPunct="1"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73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94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200DF466-3E82-4A46-81A3-6A5A71EC0F8C}" type="slidenum">
              <a:rPr lang="en-US">
                <a:latin typeface="Times New Roman" charset="0"/>
              </a:rPr>
              <a:pPr eaLnBrk="1" hangingPunct="1"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03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15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8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62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5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8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6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5113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51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7CD534-B2FD-6445-9DE9-9C2A53925AE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48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922C347-AB95-0B4D-8BEB-29D3C9D611EF}" type="slidenum">
              <a:rPr lang="en-US">
                <a:latin typeface="Times New Roman" charset="0"/>
              </a:rPr>
              <a:pPr eaLnBrk="1" hangingPunct="1"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4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16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9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0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FEBC4A3-0924-A44F-9CC4-BBE69F2B6E5B}" type="slidenum">
              <a:rPr lang="en-US">
                <a:latin typeface="Times New Roman" charset="0"/>
              </a:rPr>
              <a:pPr eaLnBrk="1" hangingPunct="1"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7935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20/4/21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22259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 Spring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://www.eecs.berkeley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23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Networking and TCP/IP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295F3-D668-46A7-A186-717C4068D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9E7F-7B2A-4482-8254-FA295C6B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Internet: Networks of Networks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17F028-2FEA-4AB4-B01F-5DBE4F0D9F95}"/>
              </a:ext>
            </a:extLst>
          </p:cNvPr>
          <p:cNvSpPr/>
          <p:nvPr/>
        </p:nvSpPr>
        <p:spPr bwMode="auto">
          <a:xfrm>
            <a:off x="1259454" y="3546370"/>
            <a:ext cx="2519210" cy="17862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C03916-83E9-4F8C-9531-3C9F79AA8805}"/>
              </a:ext>
            </a:extLst>
          </p:cNvPr>
          <p:cNvSpPr/>
          <p:nvPr/>
        </p:nvSpPr>
        <p:spPr bwMode="auto">
          <a:xfrm>
            <a:off x="1219200" y="882861"/>
            <a:ext cx="2519210" cy="17862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6" name="Picture 22">
            <a:extLst>
              <a:ext uri="{FF2B5EF4-FFF2-40B4-BE49-F238E27FC236}">
                <a16:creationId xmlns:a16="http://schemas.microsoft.com/office/drawing/2014/main" id="{A3A082C1-4501-4962-A457-8B72A5E5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587" y="1575973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5D284346-6F2B-4CFB-A463-A4FD81C8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57" y="1593740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341F4-747B-413E-ADC3-60B0EB561908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flipH="1">
            <a:off x="2064988" y="1800797"/>
            <a:ext cx="933536" cy="1062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22">
            <a:extLst>
              <a:ext uri="{FF2B5EF4-FFF2-40B4-BE49-F238E27FC236}">
                <a16:creationId xmlns:a16="http://schemas.microsoft.com/office/drawing/2014/main" id="{3CDF4E86-6D45-4778-BA3E-26374025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151" y="1029963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2">
            <a:extLst>
              <a:ext uri="{FF2B5EF4-FFF2-40B4-BE49-F238E27FC236}">
                <a16:creationId xmlns:a16="http://schemas.microsoft.com/office/drawing/2014/main" id="{37ED565D-F50A-4A92-98E2-15D5DBAE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994" y="2132634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2281A3-5362-4A6D-861A-8598F3ADDBE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 bwMode="auto">
          <a:xfrm flipV="1">
            <a:off x="2513660" y="1465329"/>
            <a:ext cx="14157" cy="66730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6785A2-2066-44BC-8211-3303CC5D0B8A}"/>
              </a:ext>
            </a:extLst>
          </p:cNvPr>
          <p:cNvGrpSpPr>
            <a:grpSpLocks/>
          </p:cNvGrpSpPr>
          <p:nvPr/>
        </p:nvGrpSpPr>
        <p:grpSpPr bwMode="auto">
          <a:xfrm>
            <a:off x="2265722" y="1698366"/>
            <a:ext cx="522509" cy="282646"/>
            <a:chOff x="198" y="3765"/>
            <a:chExt cx="693" cy="28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181775C-76D0-4973-9016-C34B6AE03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9955CAC-D104-4DFA-80DD-A3D6AD841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B4C7BAF-020B-491B-8B97-390FC402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3F136-50D2-40A1-AC06-A60B8AE94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66880AB6-66E8-43DD-B4C3-AE24FADEF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45189EC4-C7B4-4CFE-B49C-5FF4970D8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4E95C156-907B-4DE7-890C-75DB65362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BD27D4ED-E41D-4BCC-9007-F1318513FDE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8" name="Line 20">
                <a:extLst>
                  <a:ext uri="{FF2B5EF4-FFF2-40B4-BE49-F238E27FC236}">
                    <a16:creationId xmlns:a16="http://schemas.microsoft.com/office/drawing/2014/main" id="{DFC62A84-F378-4D34-9DD2-6DA8E5A34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BAF13A37-7D93-43E6-9B95-27664EFBA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0" name="Line 22">
                <a:extLst>
                  <a:ext uri="{FF2B5EF4-FFF2-40B4-BE49-F238E27FC236}">
                    <a16:creationId xmlns:a16="http://schemas.microsoft.com/office/drawing/2014/main" id="{B6EE2861-1F5F-4EC5-B0FB-8E7A58C34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pic>
        <p:nvPicPr>
          <p:cNvPr id="24" name="Picture 22">
            <a:extLst>
              <a:ext uri="{FF2B5EF4-FFF2-40B4-BE49-F238E27FC236}">
                <a16:creationId xmlns:a16="http://schemas.microsoft.com/office/drawing/2014/main" id="{A2590EEF-84B9-44A9-AC8E-130C3EB2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099" y="4245742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DC2510BD-485B-4AE7-92D6-27506B5B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69" y="4263509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34035-16EC-4DED-8F40-D9F69DF318C7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flipH="1">
            <a:off x="2031500" y="4470566"/>
            <a:ext cx="933536" cy="1062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Picture 22">
            <a:extLst>
              <a:ext uri="{FF2B5EF4-FFF2-40B4-BE49-F238E27FC236}">
                <a16:creationId xmlns:a16="http://schemas.microsoft.com/office/drawing/2014/main" id="{7D5C0133-2430-4F39-BBA0-3F609585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63" y="3699732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4ED99B10-0F6C-49A7-8777-8F13D58B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06" y="4802403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D7ED6F-4FDE-48E5-93F5-F865F6348C44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 bwMode="auto">
          <a:xfrm flipV="1">
            <a:off x="2480172" y="4135098"/>
            <a:ext cx="14157" cy="66730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Group 11">
            <a:extLst>
              <a:ext uri="{FF2B5EF4-FFF2-40B4-BE49-F238E27FC236}">
                <a16:creationId xmlns:a16="http://schemas.microsoft.com/office/drawing/2014/main" id="{51934269-242E-47D5-B617-D6F43F77DF80}"/>
              </a:ext>
            </a:extLst>
          </p:cNvPr>
          <p:cNvGrpSpPr>
            <a:grpSpLocks/>
          </p:cNvGrpSpPr>
          <p:nvPr/>
        </p:nvGrpSpPr>
        <p:grpSpPr bwMode="auto">
          <a:xfrm>
            <a:off x="2232234" y="4368135"/>
            <a:ext cx="522509" cy="282646"/>
            <a:chOff x="198" y="3765"/>
            <a:chExt cx="693" cy="287"/>
          </a:xfrm>
        </p:grpSpPr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5C3DA78D-092D-410F-AA75-45322E552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2DA0720-BBDF-4B60-B655-F6BCA19D7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E38A27C0-DE56-49B6-B73D-CF6B5ACB3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34" name="Group 15">
              <a:extLst>
                <a:ext uri="{FF2B5EF4-FFF2-40B4-BE49-F238E27FC236}">
                  <a16:creationId xmlns:a16="http://schemas.microsoft.com/office/drawing/2014/main" id="{DC35D8F7-1C33-40DD-9BB9-8153CD9FD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9D77FE7E-C18D-48D8-8489-C4428319A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0" name="Line 17">
                <a:extLst>
                  <a:ext uri="{FF2B5EF4-FFF2-40B4-BE49-F238E27FC236}">
                    <a16:creationId xmlns:a16="http://schemas.microsoft.com/office/drawing/2014/main" id="{76DAC899-9770-45EC-A63A-92C6C0CF5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1" name="Line 18">
                <a:extLst>
                  <a:ext uri="{FF2B5EF4-FFF2-40B4-BE49-F238E27FC236}">
                    <a16:creationId xmlns:a16="http://schemas.microsoft.com/office/drawing/2014/main" id="{E541E8C5-547C-4F91-B37B-7F2477937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35" name="Group 19">
              <a:extLst>
                <a:ext uri="{FF2B5EF4-FFF2-40B4-BE49-F238E27FC236}">
                  <a16:creationId xmlns:a16="http://schemas.microsoft.com/office/drawing/2014/main" id="{4F23BE91-F396-4EE2-8810-CAE3AB245BF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36" name="Line 20">
                <a:extLst>
                  <a:ext uri="{FF2B5EF4-FFF2-40B4-BE49-F238E27FC236}">
                    <a16:creationId xmlns:a16="http://schemas.microsoft.com/office/drawing/2014/main" id="{1BF672BD-CAF2-4330-BA1B-CA530B2F2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37" name="Line 21">
                <a:extLst>
                  <a:ext uri="{FF2B5EF4-FFF2-40B4-BE49-F238E27FC236}">
                    <a16:creationId xmlns:a16="http://schemas.microsoft.com/office/drawing/2014/main" id="{6CF6504A-BD33-4963-8B42-6CF49796C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38" name="Line 22">
                <a:extLst>
                  <a:ext uri="{FF2B5EF4-FFF2-40B4-BE49-F238E27FC236}">
                    <a16:creationId xmlns:a16="http://schemas.microsoft.com/office/drawing/2014/main" id="{AC17DA1C-D943-4BDB-AC5B-4ED0843EB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F3231C-42CB-4D1D-8C3F-70A94439C35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01926" y="2693736"/>
            <a:ext cx="7627" cy="843322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D55DCACF-C03E-488B-A498-2578E0D8A677}"/>
              </a:ext>
            </a:extLst>
          </p:cNvPr>
          <p:cNvGrpSpPr>
            <a:grpSpLocks/>
          </p:cNvGrpSpPr>
          <p:nvPr/>
        </p:nvGrpSpPr>
        <p:grpSpPr bwMode="auto">
          <a:xfrm>
            <a:off x="2135677" y="2935442"/>
            <a:ext cx="766763" cy="433387"/>
            <a:chOff x="3600" y="219"/>
            <a:chExt cx="360" cy="175"/>
          </a:xfrm>
        </p:grpSpPr>
        <p:sp>
          <p:nvSpPr>
            <p:cNvPr id="44" name="Oval 101">
              <a:extLst>
                <a:ext uri="{FF2B5EF4-FFF2-40B4-BE49-F238E27FC236}">
                  <a16:creationId xmlns:a16="http://schemas.microsoft.com/office/drawing/2014/main" id="{9860D57E-3B07-4288-8A48-737869B9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45" name="Line 102">
              <a:extLst>
                <a:ext uri="{FF2B5EF4-FFF2-40B4-BE49-F238E27FC236}">
                  <a16:creationId xmlns:a16="http://schemas.microsoft.com/office/drawing/2014/main" id="{74B3999B-57B4-42F2-82FA-E2A050402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6" name="Line 103">
              <a:extLst>
                <a:ext uri="{FF2B5EF4-FFF2-40B4-BE49-F238E27FC236}">
                  <a16:creationId xmlns:a16="http://schemas.microsoft.com/office/drawing/2014/main" id="{CD20101E-E6C1-4D94-9F20-FA2254EEA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7" name="Rectangle 104">
              <a:extLst>
                <a:ext uri="{FF2B5EF4-FFF2-40B4-BE49-F238E27FC236}">
                  <a16:creationId xmlns:a16="http://schemas.microsoft.com/office/drawing/2014/main" id="{792F2473-3BDC-4248-AF86-F1CEDE36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48" name="Oval 105">
              <a:extLst>
                <a:ext uri="{FF2B5EF4-FFF2-40B4-BE49-F238E27FC236}">
                  <a16:creationId xmlns:a16="http://schemas.microsoft.com/office/drawing/2014/main" id="{8B963C5B-FCDF-41A9-B475-E3EDE2D10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49" name="Group 106">
              <a:extLst>
                <a:ext uri="{FF2B5EF4-FFF2-40B4-BE49-F238E27FC236}">
                  <a16:creationId xmlns:a16="http://schemas.microsoft.com/office/drawing/2014/main" id="{3170E9BD-9DDF-48F7-851E-9D03D3E53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" name="Line 107">
                <a:extLst>
                  <a:ext uri="{FF2B5EF4-FFF2-40B4-BE49-F238E27FC236}">
                    <a16:creationId xmlns:a16="http://schemas.microsoft.com/office/drawing/2014/main" id="{2173B00C-5278-47BF-BCE1-C328C945B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5" name="Line 108">
                <a:extLst>
                  <a:ext uri="{FF2B5EF4-FFF2-40B4-BE49-F238E27FC236}">
                    <a16:creationId xmlns:a16="http://schemas.microsoft.com/office/drawing/2014/main" id="{3CBAF136-122B-499E-B5E8-1F80FAA9F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6" name="Line 109">
                <a:extLst>
                  <a:ext uri="{FF2B5EF4-FFF2-40B4-BE49-F238E27FC236}">
                    <a16:creationId xmlns:a16="http://schemas.microsoft.com/office/drawing/2014/main" id="{6566F0FB-0CD1-4231-854C-7E31E036B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50" name="Group 110">
              <a:extLst>
                <a:ext uri="{FF2B5EF4-FFF2-40B4-BE49-F238E27FC236}">
                  <a16:creationId xmlns:a16="http://schemas.microsoft.com/office/drawing/2014/main" id="{582FD653-3F3A-4F17-B20A-BF6F7A35F94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" name="Line 111">
                <a:extLst>
                  <a:ext uri="{FF2B5EF4-FFF2-40B4-BE49-F238E27FC236}">
                    <a16:creationId xmlns:a16="http://schemas.microsoft.com/office/drawing/2014/main" id="{93AE9DEC-2358-43A7-8BAC-A795396E6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2" name="Line 112">
                <a:extLst>
                  <a:ext uri="{FF2B5EF4-FFF2-40B4-BE49-F238E27FC236}">
                    <a16:creationId xmlns:a16="http://schemas.microsoft.com/office/drawing/2014/main" id="{F8D7F1A8-19B7-46DB-84FA-BF7EBEA4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3" name="Line 113">
                <a:extLst>
                  <a:ext uri="{FF2B5EF4-FFF2-40B4-BE49-F238E27FC236}">
                    <a16:creationId xmlns:a16="http://schemas.microsoft.com/office/drawing/2014/main" id="{0F5D2C01-B874-4E57-B7CE-451464912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571F23-CAB0-4FD9-B93E-33B430F191C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36722" y="2688475"/>
            <a:ext cx="7627" cy="843322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Group 100">
            <a:extLst>
              <a:ext uri="{FF2B5EF4-FFF2-40B4-BE49-F238E27FC236}">
                <a16:creationId xmlns:a16="http://schemas.microsoft.com/office/drawing/2014/main" id="{F6EEEACB-5FA1-465E-BB03-4BF97EE09647}"/>
              </a:ext>
            </a:extLst>
          </p:cNvPr>
          <p:cNvGrpSpPr>
            <a:grpSpLocks/>
          </p:cNvGrpSpPr>
          <p:nvPr/>
        </p:nvGrpSpPr>
        <p:grpSpPr bwMode="auto">
          <a:xfrm>
            <a:off x="5470473" y="2930181"/>
            <a:ext cx="766763" cy="433387"/>
            <a:chOff x="3600" y="219"/>
            <a:chExt cx="360" cy="175"/>
          </a:xfrm>
        </p:grpSpPr>
        <p:sp>
          <p:nvSpPr>
            <p:cNvPr id="59" name="Oval 101">
              <a:extLst>
                <a:ext uri="{FF2B5EF4-FFF2-40B4-BE49-F238E27FC236}">
                  <a16:creationId xmlns:a16="http://schemas.microsoft.com/office/drawing/2014/main" id="{F9D3CA4B-4B30-41F1-8212-0F496CA1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60" name="Line 102">
              <a:extLst>
                <a:ext uri="{FF2B5EF4-FFF2-40B4-BE49-F238E27FC236}">
                  <a16:creationId xmlns:a16="http://schemas.microsoft.com/office/drawing/2014/main" id="{49EC16B2-5C00-429D-9AF7-06B17471E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1" name="Line 103">
              <a:extLst>
                <a:ext uri="{FF2B5EF4-FFF2-40B4-BE49-F238E27FC236}">
                  <a16:creationId xmlns:a16="http://schemas.microsoft.com/office/drawing/2014/main" id="{C2C90916-0CD0-4206-868A-489734BE5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2" name="Rectangle 104">
              <a:extLst>
                <a:ext uri="{FF2B5EF4-FFF2-40B4-BE49-F238E27FC236}">
                  <a16:creationId xmlns:a16="http://schemas.microsoft.com/office/drawing/2014/main" id="{AC406807-B36D-4A1B-8E08-B32277E9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63" name="Oval 105">
              <a:extLst>
                <a:ext uri="{FF2B5EF4-FFF2-40B4-BE49-F238E27FC236}">
                  <a16:creationId xmlns:a16="http://schemas.microsoft.com/office/drawing/2014/main" id="{954794B0-29B1-4777-836E-71D46A8AC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64" name="Group 106">
              <a:extLst>
                <a:ext uri="{FF2B5EF4-FFF2-40B4-BE49-F238E27FC236}">
                  <a16:creationId xmlns:a16="http://schemas.microsoft.com/office/drawing/2014/main" id="{956A6D34-8228-4941-B43A-E3C5014C1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" name="Line 107">
                <a:extLst>
                  <a:ext uri="{FF2B5EF4-FFF2-40B4-BE49-F238E27FC236}">
                    <a16:creationId xmlns:a16="http://schemas.microsoft.com/office/drawing/2014/main" id="{F5CD4478-A0F9-42B6-89F2-1F66B75D3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70" name="Line 108">
                <a:extLst>
                  <a:ext uri="{FF2B5EF4-FFF2-40B4-BE49-F238E27FC236}">
                    <a16:creationId xmlns:a16="http://schemas.microsoft.com/office/drawing/2014/main" id="{029FCDB6-A6CF-4AB4-9748-2FB549B3C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71" name="Line 109">
                <a:extLst>
                  <a:ext uri="{FF2B5EF4-FFF2-40B4-BE49-F238E27FC236}">
                    <a16:creationId xmlns:a16="http://schemas.microsoft.com/office/drawing/2014/main" id="{49B6AC24-3E46-45A9-B13C-FB4E8C387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65" name="Group 110">
              <a:extLst>
                <a:ext uri="{FF2B5EF4-FFF2-40B4-BE49-F238E27FC236}">
                  <a16:creationId xmlns:a16="http://schemas.microsoft.com/office/drawing/2014/main" id="{A4F02788-30D4-475B-82A0-51D672D1B20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6" name="Line 111">
                <a:extLst>
                  <a:ext uri="{FF2B5EF4-FFF2-40B4-BE49-F238E27FC236}">
                    <a16:creationId xmlns:a16="http://schemas.microsoft.com/office/drawing/2014/main" id="{32A5D176-BCCC-4BDC-9218-ED40387FE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67" name="Line 112">
                <a:extLst>
                  <a:ext uri="{FF2B5EF4-FFF2-40B4-BE49-F238E27FC236}">
                    <a16:creationId xmlns:a16="http://schemas.microsoft.com/office/drawing/2014/main" id="{6A7622D9-E574-4FE5-960E-714BF888A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68" name="Line 113">
                <a:extLst>
                  <a:ext uri="{FF2B5EF4-FFF2-40B4-BE49-F238E27FC236}">
                    <a16:creationId xmlns:a16="http://schemas.microsoft.com/office/drawing/2014/main" id="{95972192-F3CF-433E-8C4A-6E18D0C70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3E52CEB-C06F-4961-9C1B-342333D724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906224" y="2687237"/>
            <a:ext cx="7627" cy="843322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Group 100">
            <a:extLst>
              <a:ext uri="{FF2B5EF4-FFF2-40B4-BE49-F238E27FC236}">
                <a16:creationId xmlns:a16="http://schemas.microsoft.com/office/drawing/2014/main" id="{0B7ED101-4F1F-486B-85B9-2F3F9A08D953}"/>
              </a:ext>
            </a:extLst>
          </p:cNvPr>
          <p:cNvGrpSpPr>
            <a:grpSpLocks/>
          </p:cNvGrpSpPr>
          <p:nvPr/>
        </p:nvGrpSpPr>
        <p:grpSpPr bwMode="auto">
          <a:xfrm>
            <a:off x="8539975" y="2928943"/>
            <a:ext cx="766763" cy="433387"/>
            <a:chOff x="3600" y="219"/>
            <a:chExt cx="360" cy="175"/>
          </a:xfrm>
        </p:grpSpPr>
        <p:sp>
          <p:nvSpPr>
            <p:cNvPr id="74" name="Oval 101">
              <a:extLst>
                <a:ext uri="{FF2B5EF4-FFF2-40B4-BE49-F238E27FC236}">
                  <a16:creationId xmlns:a16="http://schemas.microsoft.com/office/drawing/2014/main" id="{5714967A-1DEB-46DB-A95E-A37250A6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75" name="Line 102">
              <a:extLst>
                <a:ext uri="{FF2B5EF4-FFF2-40B4-BE49-F238E27FC236}">
                  <a16:creationId xmlns:a16="http://schemas.microsoft.com/office/drawing/2014/main" id="{8C686C74-75EE-49CB-9D1A-0E4C266B0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6" name="Line 103">
              <a:extLst>
                <a:ext uri="{FF2B5EF4-FFF2-40B4-BE49-F238E27FC236}">
                  <a16:creationId xmlns:a16="http://schemas.microsoft.com/office/drawing/2014/main" id="{F7A74EB3-A3A4-431D-992C-40C2ED8FC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7" name="Rectangle 104">
              <a:extLst>
                <a:ext uri="{FF2B5EF4-FFF2-40B4-BE49-F238E27FC236}">
                  <a16:creationId xmlns:a16="http://schemas.microsoft.com/office/drawing/2014/main" id="{B2B694A3-684B-4ABD-A586-49AC840D9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78" name="Oval 105">
              <a:extLst>
                <a:ext uri="{FF2B5EF4-FFF2-40B4-BE49-F238E27FC236}">
                  <a16:creationId xmlns:a16="http://schemas.microsoft.com/office/drawing/2014/main" id="{C932202E-6ABF-4AD0-8484-C17238119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79" name="Group 106">
              <a:extLst>
                <a:ext uri="{FF2B5EF4-FFF2-40B4-BE49-F238E27FC236}">
                  <a16:creationId xmlns:a16="http://schemas.microsoft.com/office/drawing/2014/main" id="{DF03BF1D-8741-4A7F-84B6-17A06152C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" name="Line 107">
                <a:extLst>
                  <a:ext uri="{FF2B5EF4-FFF2-40B4-BE49-F238E27FC236}">
                    <a16:creationId xmlns:a16="http://schemas.microsoft.com/office/drawing/2014/main" id="{89653FCA-E3A5-4CD6-99CD-CB7F920C6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85" name="Line 108">
                <a:extLst>
                  <a:ext uri="{FF2B5EF4-FFF2-40B4-BE49-F238E27FC236}">
                    <a16:creationId xmlns:a16="http://schemas.microsoft.com/office/drawing/2014/main" id="{077603E2-FFB6-4022-A83D-BA97BC308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86" name="Line 109">
                <a:extLst>
                  <a:ext uri="{FF2B5EF4-FFF2-40B4-BE49-F238E27FC236}">
                    <a16:creationId xmlns:a16="http://schemas.microsoft.com/office/drawing/2014/main" id="{E45E5F12-8957-432A-A34F-1EC0BA8E4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80" name="Group 110">
              <a:extLst>
                <a:ext uri="{FF2B5EF4-FFF2-40B4-BE49-F238E27FC236}">
                  <a16:creationId xmlns:a16="http://schemas.microsoft.com/office/drawing/2014/main" id="{D6EB533B-BE53-45EF-A402-9EEFC3F9E08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" name="Line 111">
                <a:extLst>
                  <a:ext uri="{FF2B5EF4-FFF2-40B4-BE49-F238E27FC236}">
                    <a16:creationId xmlns:a16="http://schemas.microsoft.com/office/drawing/2014/main" id="{3A632026-0D0C-4F80-AA80-88BFEC5FD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82" name="Line 112">
                <a:extLst>
                  <a:ext uri="{FF2B5EF4-FFF2-40B4-BE49-F238E27FC236}">
                    <a16:creationId xmlns:a16="http://schemas.microsoft.com/office/drawing/2014/main" id="{7194A5BB-D15B-484C-829D-D21F85537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83" name="Line 113">
                <a:extLst>
                  <a:ext uri="{FF2B5EF4-FFF2-40B4-BE49-F238E27FC236}">
                    <a16:creationId xmlns:a16="http://schemas.microsoft.com/office/drawing/2014/main" id="{6D2A384C-A0D6-4588-A007-013B63806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3E8FEEA-5AB2-4D3E-947E-DF2EAFE091FA}"/>
              </a:ext>
            </a:extLst>
          </p:cNvPr>
          <p:cNvSpPr/>
          <p:nvPr/>
        </p:nvSpPr>
        <p:spPr bwMode="auto">
          <a:xfrm>
            <a:off x="4556590" y="3547772"/>
            <a:ext cx="2519210" cy="17862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88" name="Picture 22">
            <a:extLst>
              <a:ext uri="{FF2B5EF4-FFF2-40B4-BE49-F238E27FC236}">
                <a16:creationId xmlns:a16="http://schemas.microsoft.com/office/drawing/2014/main" id="{C6D73CB3-B0C6-47C4-B0B6-74B1A27C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35" y="4247144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2">
            <a:extLst>
              <a:ext uri="{FF2B5EF4-FFF2-40B4-BE49-F238E27FC236}">
                <a16:creationId xmlns:a16="http://schemas.microsoft.com/office/drawing/2014/main" id="{BB16379C-9457-45BA-A9EA-EC16C6CB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05" y="4264911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EA6063-DA90-47F6-8CEC-AA0B3098FABA}"/>
              </a:ext>
            </a:extLst>
          </p:cNvPr>
          <p:cNvCxnSpPr>
            <a:cxnSpLocks/>
            <a:endCxn id="89" idx="3"/>
          </p:cNvCxnSpPr>
          <p:nvPr/>
        </p:nvCxnSpPr>
        <p:spPr bwMode="auto">
          <a:xfrm flipH="1">
            <a:off x="5328636" y="4471968"/>
            <a:ext cx="933536" cy="1062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1" name="Picture 22">
            <a:extLst>
              <a:ext uri="{FF2B5EF4-FFF2-40B4-BE49-F238E27FC236}">
                <a16:creationId xmlns:a16="http://schemas.microsoft.com/office/drawing/2014/main" id="{0B80630C-0430-4F08-AE1C-839ADC218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99" y="3701134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2">
            <a:extLst>
              <a:ext uri="{FF2B5EF4-FFF2-40B4-BE49-F238E27FC236}">
                <a16:creationId xmlns:a16="http://schemas.microsoft.com/office/drawing/2014/main" id="{B51169D0-339D-471D-8951-35B84BE3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42" y="4803805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395B1E-0496-47D5-99F8-361122A8EF89}"/>
              </a:ext>
            </a:extLst>
          </p:cNvPr>
          <p:cNvCxnSpPr>
            <a:cxnSpLocks/>
            <a:stCxn id="92" idx="0"/>
            <a:endCxn id="91" idx="2"/>
          </p:cNvCxnSpPr>
          <p:nvPr/>
        </p:nvCxnSpPr>
        <p:spPr bwMode="auto">
          <a:xfrm flipV="1">
            <a:off x="5777308" y="4136500"/>
            <a:ext cx="14157" cy="66730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4" name="Group 11">
            <a:extLst>
              <a:ext uri="{FF2B5EF4-FFF2-40B4-BE49-F238E27FC236}">
                <a16:creationId xmlns:a16="http://schemas.microsoft.com/office/drawing/2014/main" id="{F108B363-5D77-45C0-95B4-7779D05B89D1}"/>
              </a:ext>
            </a:extLst>
          </p:cNvPr>
          <p:cNvGrpSpPr>
            <a:grpSpLocks/>
          </p:cNvGrpSpPr>
          <p:nvPr/>
        </p:nvGrpSpPr>
        <p:grpSpPr bwMode="auto">
          <a:xfrm>
            <a:off x="5529370" y="4369537"/>
            <a:ext cx="522509" cy="282646"/>
            <a:chOff x="198" y="3765"/>
            <a:chExt cx="693" cy="287"/>
          </a:xfrm>
        </p:grpSpPr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B548A0BA-9A5D-4CCB-953B-48CBC3BE0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2C94CDEB-E7AD-4B2F-9168-5C8B81049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E15F4DE7-74A1-473F-8904-9E04ABC87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98" name="Group 15">
              <a:extLst>
                <a:ext uri="{FF2B5EF4-FFF2-40B4-BE49-F238E27FC236}">
                  <a16:creationId xmlns:a16="http://schemas.microsoft.com/office/drawing/2014/main" id="{3B394B44-D883-4434-8AED-19C415298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03" name="Line 16">
                <a:extLst>
                  <a:ext uri="{FF2B5EF4-FFF2-40B4-BE49-F238E27FC236}">
                    <a16:creationId xmlns:a16="http://schemas.microsoft.com/office/drawing/2014/main" id="{75B7CD5D-A2E4-408F-894C-3CD68F487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04" name="Line 17">
                <a:extLst>
                  <a:ext uri="{FF2B5EF4-FFF2-40B4-BE49-F238E27FC236}">
                    <a16:creationId xmlns:a16="http://schemas.microsoft.com/office/drawing/2014/main" id="{96C55BBB-9300-4873-84A3-2F2CDAA8C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05" name="Line 18">
                <a:extLst>
                  <a:ext uri="{FF2B5EF4-FFF2-40B4-BE49-F238E27FC236}">
                    <a16:creationId xmlns:a16="http://schemas.microsoft.com/office/drawing/2014/main" id="{1F0E8C34-1859-4110-A462-674730C31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99" name="Group 19">
              <a:extLst>
                <a:ext uri="{FF2B5EF4-FFF2-40B4-BE49-F238E27FC236}">
                  <a16:creationId xmlns:a16="http://schemas.microsoft.com/office/drawing/2014/main" id="{9B4ECB63-9F51-4FD6-82E8-1CF0C902759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00" name="Line 20">
                <a:extLst>
                  <a:ext uri="{FF2B5EF4-FFF2-40B4-BE49-F238E27FC236}">
                    <a16:creationId xmlns:a16="http://schemas.microsoft.com/office/drawing/2014/main" id="{3ED21FF8-21A1-4790-BA6B-C8CCBF21F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01" name="Line 21">
                <a:extLst>
                  <a:ext uri="{FF2B5EF4-FFF2-40B4-BE49-F238E27FC236}">
                    <a16:creationId xmlns:a16="http://schemas.microsoft.com/office/drawing/2014/main" id="{671E7D37-BE72-41D8-9CDB-42A86F2F5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02" name="Line 22">
                <a:extLst>
                  <a:ext uri="{FF2B5EF4-FFF2-40B4-BE49-F238E27FC236}">
                    <a16:creationId xmlns:a16="http://schemas.microsoft.com/office/drawing/2014/main" id="{2FDCEF98-62A7-4333-A362-F510D50E9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8F863A4-7F4B-4915-96C9-CA0101BDA001}"/>
              </a:ext>
            </a:extLst>
          </p:cNvPr>
          <p:cNvSpPr/>
          <p:nvPr/>
        </p:nvSpPr>
        <p:spPr bwMode="auto">
          <a:xfrm>
            <a:off x="4468583" y="901009"/>
            <a:ext cx="2519210" cy="17862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126" name="Picture 22">
            <a:extLst>
              <a:ext uri="{FF2B5EF4-FFF2-40B4-BE49-F238E27FC236}">
                <a16:creationId xmlns:a16="http://schemas.microsoft.com/office/drawing/2014/main" id="{86A2D7CF-08D9-4C2A-92BA-8FAE6E81D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70" y="1594121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2">
            <a:extLst>
              <a:ext uri="{FF2B5EF4-FFF2-40B4-BE49-F238E27FC236}">
                <a16:creationId xmlns:a16="http://schemas.microsoft.com/office/drawing/2014/main" id="{E38FB4C2-0A81-45FB-B151-49541F3E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40" y="1611888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8051F36-71D2-4623-B213-E042A80808F9}"/>
              </a:ext>
            </a:extLst>
          </p:cNvPr>
          <p:cNvCxnSpPr>
            <a:cxnSpLocks/>
            <a:endCxn id="127" idx="3"/>
          </p:cNvCxnSpPr>
          <p:nvPr/>
        </p:nvCxnSpPr>
        <p:spPr bwMode="auto">
          <a:xfrm flipH="1">
            <a:off x="5314371" y="1818945"/>
            <a:ext cx="933536" cy="1062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9" name="Picture 22">
            <a:extLst>
              <a:ext uri="{FF2B5EF4-FFF2-40B4-BE49-F238E27FC236}">
                <a16:creationId xmlns:a16="http://schemas.microsoft.com/office/drawing/2014/main" id="{7640303B-0523-4048-B50F-40DAEC17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34" y="1048111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22">
            <a:extLst>
              <a:ext uri="{FF2B5EF4-FFF2-40B4-BE49-F238E27FC236}">
                <a16:creationId xmlns:a16="http://schemas.microsoft.com/office/drawing/2014/main" id="{EDB77E69-CD22-4521-8B40-8075F12A1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7" y="2150782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1324F8C-106B-46DC-8584-9E78883F32E8}"/>
              </a:ext>
            </a:extLst>
          </p:cNvPr>
          <p:cNvCxnSpPr>
            <a:cxnSpLocks/>
            <a:stCxn id="130" idx="0"/>
            <a:endCxn id="129" idx="2"/>
          </p:cNvCxnSpPr>
          <p:nvPr/>
        </p:nvCxnSpPr>
        <p:spPr bwMode="auto">
          <a:xfrm flipV="1">
            <a:off x="5763043" y="1483477"/>
            <a:ext cx="14157" cy="66730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FE6C7C9-3CBF-4517-ABDF-25883FD3B8A7}"/>
              </a:ext>
            </a:extLst>
          </p:cNvPr>
          <p:cNvGrpSpPr>
            <a:grpSpLocks/>
          </p:cNvGrpSpPr>
          <p:nvPr/>
        </p:nvGrpSpPr>
        <p:grpSpPr bwMode="auto">
          <a:xfrm>
            <a:off x="5515105" y="1716514"/>
            <a:ext cx="522509" cy="282646"/>
            <a:chOff x="198" y="3765"/>
            <a:chExt cx="693" cy="287"/>
          </a:xfrm>
        </p:grpSpPr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4016AEAB-730E-4A68-A5D2-02BB354A3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DFCED8E0-4ED8-4B5A-BA99-B0A12D34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D0045D71-3CF5-4791-B9EB-79711A273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F4F2A10-B9D3-443B-A755-C7C846314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41" name="Line 16">
                <a:extLst>
                  <a:ext uri="{FF2B5EF4-FFF2-40B4-BE49-F238E27FC236}">
                    <a16:creationId xmlns:a16="http://schemas.microsoft.com/office/drawing/2014/main" id="{CDD232EC-3C76-4B5E-9031-2CE483BB8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2" name="Line 17">
                <a:extLst>
                  <a:ext uri="{FF2B5EF4-FFF2-40B4-BE49-F238E27FC236}">
                    <a16:creationId xmlns:a16="http://schemas.microsoft.com/office/drawing/2014/main" id="{183B620E-0623-4477-BD78-558255348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3" name="Line 18">
                <a:extLst>
                  <a:ext uri="{FF2B5EF4-FFF2-40B4-BE49-F238E27FC236}">
                    <a16:creationId xmlns:a16="http://schemas.microsoft.com/office/drawing/2014/main" id="{7B3C9405-782D-4AB7-A400-7A1826F8C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37" name="Group 19">
              <a:extLst>
                <a:ext uri="{FF2B5EF4-FFF2-40B4-BE49-F238E27FC236}">
                  <a16:creationId xmlns:a16="http://schemas.microsoft.com/office/drawing/2014/main" id="{B0A80B1A-6F93-4983-BA6A-12BF9917F46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38" name="Line 20">
                <a:extLst>
                  <a:ext uri="{FF2B5EF4-FFF2-40B4-BE49-F238E27FC236}">
                    <a16:creationId xmlns:a16="http://schemas.microsoft.com/office/drawing/2014/main" id="{614E0262-5528-437C-BA21-D3B5FB663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39" name="Line 21">
                <a:extLst>
                  <a:ext uri="{FF2B5EF4-FFF2-40B4-BE49-F238E27FC236}">
                    <a16:creationId xmlns:a16="http://schemas.microsoft.com/office/drawing/2014/main" id="{9B72AAF8-A6D0-4ED3-8FF2-74612B638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0" name="Line 22">
                <a:extLst>
                  <a:ext uri="{FF2B5EF4-FFF2-40B4-BE49-F238E27FC236}">
                    <a16:creationId xmlns:a16="http://schemas.microsoft.com/office/drawing/2014/main" id="{6AE1D0D1-DB81-458B-B9DB-D5C2BFE37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BDAA325-A9EB-454A-9C3A-31CC2A1825DB}"/>
              </a:ext>
            </a:extLst>
          </p:cNvPr>
          <p:cNvSpPr/>
          <p:nvPr/>
        </p:nvSpPr>
        <p:spPr bwMode="auto">
          <a:xfrm>
            <a:off x="7601421" y="877049"/>
            <a:ext cx="2519210" cy="17862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145" name="Picture 22">
            <a:extLst>
              <a:ext uri="{FF2B5EF4-FFF2-40B4-BE49-F238E27FC236}">
                <a16:creationId xmlns:a16="http://schemas.microsoft.com/office/drawing/2014/main" id="{7473F93F-3B6F-4A8C-8DE9-5D962F6B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808" y="1570161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22">
            <a:extLst>
              <a:ext uri="{FF2B5EF4-FFF2-40B4-BE49-F238E27FC236}">
                <a16:creationId xmlns:a16="http://schemas.microsoft.com/office/drawing/2014/main" id="{65F28C67-A260-41C9-BDAB-77735A08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78" y="1587928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6B0ED18-69B3-4782-989E-DD3261B92EF8}"/>
              </a:ext>
            </a:extLst>
          </p:cNvPr>
          <p:cNvCxnSpPr>
            <a:cxnSpLocks/>
            <a:endCxn id="146" idx="3"/>
          </p:cNvCxnSpPr>
          <p:nvPr/>
        </p:nvCxnSpPr>
        <p:spPr bwMode="auto">
          <a:xfrm flipH="1">
            <a:off x="8447209" y="1794985"/>
            <a:ext cx="933536" cy="1062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8" name="Picture 22">
            <a:extLst>
              <a:ext uri="{FF2B5EF4-FFF2-40B4-BE49-F238E27FC236}">
                <a16:creationId xmlns:a16="http://schemas.microsoft.com/office/drawing/2014/main" id="{99195AD2-13B4-483C-8F7A-4967F42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372" y="1024151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" name="Picture 22">
            <a:extLst>
              <a:ext uri="{FF2B5EF4-FFF2-40B4-BE49-F238E27FC236}">
                <a16:creationId xmlns:a16="http://schemas.microsoft.com/office/drawing/2014/main" id="{E0E0887E-DFBD-40A1-90E5-496993FF1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15" y="2126822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9153C68-750D-450D-80E2-C276FE54FA26}"/>
              </a:ext>
            </a:extLst>
          </p:cNvPr>
          <p:cNvCxnSpPr>
            <a:cxnSpLocks/>
            <a:stCxn id="149" idx="0"/>
            <a:endCxn id="148" idx="2"/>
          </p:cNvCxnSpPr>
          <p:nvPr/>
        </p:nvCxnSpPr>
        <p:spPr bwMode="auto">
          <a:xfrm flipV="1">
            <a:off x="8895881" y="1459517"/>
            <a:ext cx="14157" cy="66730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3224E8-EB3F-4B24-BD84-2F39D33655B3}"/>
              </a:ext>
            </a:extLst>
          </p:cNvPr>
          <p:cNvGrpSpPr>
            <a:grpSpLocks/>
          </p:cNvGrpSpPr>
          <p:nvPr/>
        </p:nvGrpSpPr>
        <p:grpSpPr bwMode="auto">
          <a:xfrm>
            <a:off x="8647943" y="1692554"/>
            <a:ext cx="522509" cy="282646"/>
            <a:chOff x="198" y="3765"/>
            <a:chExt cx="693" cy="287"/>
          </a:xfrm>
        </p:grpSpPr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89A446F5-FF98-49AD-9B76-6996EEE75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EA5EF9B6-CA99-4AEF-964D-74CD169D3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42D4FA85-8EFE-40FC-89C1-C0241E2B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30862B5-9A3F-44BC-8107-5859CFAE2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60" name="Line 16">
                <a:extLst>
                  <a:ext uri="{FF2B5EF4-FFF2-40B4-BE49-F238E27FC236}">
                    <a16:creationId xmlns:a16="http://schemas.microsoft.com/office/drawing/2014/main" id="{50CDF41F-7368-4B69-BAE5-CDEED5FB6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61" name="Line 17">
                <a:extLst>
                  <a:ext uri="{FF2B5EF4-FFF2-40B4-BE49-F238E27FC236}">
                    <a16:creationId xmlns:a16="http://schemas.microsoft.com/office/drawing/2014/main" id="{ADFAAB2E-DFE9-4982-8656-C24D50F45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62" name="Line 18">
                <a:extLst>
                  <a:ext uri="{FF2B5EF4-FFF2-40B4-BE49-F238E27FC236}">
                    <a16:creationId xmlns:a16="http://schemas.microsoft.com/office/drawing/2014/main" id="{501653FD-BE6B-4A45-82F4-5D476D50C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56" name="Group 19">
              <a:extLst>
                <a:ext uri="{FF2B5EF4-FFF2-40B4-BE49-F238E27FC236}">
                  <a16:creationId xmlns:a16="http://schemas.microsoft.com/office/drawing/2014/main" id="{455D2AF4-56FD-4815-88C1-FC0245B3CB3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57" name="Line 20">
                <a:extLst>
                  <a:ext uri="{FF2B5EF4-FFF2-40B4-BE49-F238E27FC236}">
                    <a16:creationId xmlns:a16="http://schemas.microsoft.com/office/drawing/2014/main" id="{6CBB8BDA-CE54-476C-B6EE-B3F4C8EC3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58" name="Line 21">
                <a:extLst>
                  <a:ext uri="{FF2B5EF4-FFF2-40B4-BE49-F238E27FC236}">
                    <a16:creationId xmlns:a16="http://schemas.microsoft.com/office/drawing/2014/main" id="{B9301D8E-3095-4BD1-8507-61C06467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59" name="Line 22">
                <a:extLst>
                  <a:ext uri="{FF2B5EF4-FFF2-40B4-BE49-F238E27FC236}">
                    <a16:creationId xmlns:a16="http://schemas.microsoft.com/office/drawing/2014/main" id="{C2DBF538-A914-441F-8856-46B5F392B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0436E8C-6ACE-412B-A5FD-85B8AB69FCA7}"/>
              </a:ext>
            </a:extLst>
          </p:cNvPr>
          <p:cNvSpPr/>
          <p:nvPr/>
        </p:nvSpPr>
        <p:spPr bwMode="auto">
          <a:xfrm>
            <a:off x="7691590" y="3537058"/>
            <a:ext cx="2519210" cy="17862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164" name="Picture 22">
            <a:extLst>
              <a:ext uri="{FF2B5EF4-FFF2-40B4-BE49-F238E27FC236}">
                <a16:creationId xmlns:a16="http://schemas.microsoft.com/office/drawing/2014/main" id="{C2638AB2-D9E7-42B6-ACAA-1DBA91BB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235" y="4236430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22">
            <a:extLst>
              <a:ext uri="{FF2B5EF4-FFF2-40B4-BE49-F238E27FC236}">
                <a16:creationId xmlns:a16="http://schemas.microsoft.com/office/drawing/2014/main" id="{0CF13A5C-4097-4300-9B60-9D9D9392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305" y="4254197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A64DCC-278A-41CC-A9A3-20AD54C6BF8B}"/>
              </a:ext>
            </a:extLst>
          </p:cNvPr>
          <p:cNvCxnSpPr>
            <a:cxnSpLocks/>
            <a:endCxn id="165" idx="3"/>
          </p:cNvCxnSpPr>
          <p:nvPr/>
        </p:nvCxnSpPr>
        <p:spPr bwMode="auto">
          <a:xfrm flipH="1">
            <a:off x="8463636" y="4461254"/>
            <a:ext cx="933536" cy="1062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7" name="Picture 22">
            <a:extLst>
              <a:ext uri="{FF2B5EF4-FFF2-40B4-BE49-F238E27FC236}">
                <a16:creationId xmlns:a16="http://schemas.microsoft.com/office/drawing/2014/main" id="{A01E31AB-CC00-40EB-B478-03F46AF3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99" y="3690420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22">
            <a:extLst>
              <a:ext uri="{FF2B5EF4-FFF2-40B4-BE49-F238E27FC236}">
                <a16:creationId xmlns:a16="http://schemas.microsoft.com/office/drawing/2014/main" id="{CBCF2EEA-A8E3-4926-B22D-DDF2F350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42" y="4793091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35C8C99-8250-4DB3-81C9-D2C820FD00A8}"/>
              </a:ext>
            </a:extLst>
          </p:cNvPr>
          <p:cNvCxnSpPr>
            <a:cxnSpLocks/>
            <a:stCxn id="168" idx="0"/>
            <a:endCxn id="167" idx="2"/>
          </p:cNvCxnSpPr>
          <p:nvPr/>
        </p:nvCxnSpPr>
        <p:spPr bwMode="auto">
          <a:xfrm flipV="1">
            <a:off x="8912308" y="4125786"/>
            <a:ext cx="14157" cy="66730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0" name="Group 11">
            <a:extLst>
              <a:ext uri="{FF2B5EF4-FFF2-40B4-BE49-F238E27FC236}">
                <a16:creationId xmlns:a16="http://schemas.microsoft.com/office/drawing/2014/main" id="{4D359D29-43C2-44E3-91E9-A66D07FC3037}"/>
              </a:ext>
            </a:extLst>
          </p:cNvPr>
          <p:cNvGrpSpPr>
            <a:grpSpLocks/>
          </p:cNvGrpSpPr>
          <p:nvPr/>
        </p:nvGrpSpPr>
        <p:grpSpPr bwMode="auto">
          <a:xfrm>
            <a:off x="8664370" y="4358823"/>
            <a:ext cx="522509" cy="282646"/>
            <a:chOff x="198" y="3765"/>
            <a:chExt cx="693" cy="287"/>
          </a:xfrm>
        </p:grpSpPr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20DE4F94-FBBB-44F0-A380-E3AB9DB88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EA200187-8B8B-4F35-8E6C-6F3B36AB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5F61ACEB-A280-417E-AEF7-3929C86B1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74" name="Group 15">
              <a:extLst>
                <a:ext uri="{FF2B5EF4-FFF2-40B4-BE49-F238E27FC236}">
                  <a16:creationId xmlns:a16="http://schemas.microsoft.com/office/drawing/2014/main" id="{188BA925-4F6B-4907-8BC8-EE5622F33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79" name="Line 16">
                <a:extLst>
                  <a:ext uri="{FF2B5EF4-FFF2-40B4-BE49-F238E27FC236}">
                    <a16:creationId xmlns:a16="http://schemas.microsoft.com/office/drawing/2014/main" id="{86306929-E96D-41D9-9DF7-E02FD3C18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80" name="Line 17">
                <a:extLst>
                  <a:ext uri="{FF2B5EF4-FFF2-40B4-BE49-F238E27FC236}">
                    <a16:creationId xmlns:a16="http://schemas.microsoft.com/office/drawing/2014/main" id="{71860CE0-FA2F-4EBA-A6D7-75926E5F7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81" name="Line 18">
                <a:extLst>
                  <a:ext uri="{FF2B5EF4-FFF2-40B4-BE49-F238E27FC236}">
                    <a16:creationId xmlns:a16="http://schemas.microsoft.com/office/drawing/2014/main" id="{31C0F76C-F166-47BA-8E58-7FAB1B6E8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75" name="Group 19">
              <a:extLst>
                <a:ext uri="{FF2B5EF4-FFF2-40B4-BE49-F238E27FC236}">
                  <a16:creationId xmlns:a16="http://schemas.microsoft.com/office/drawing/2014/main" id="{7E6CC99D-0C11-4B51-8B81-26C7B5E6829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76" name="Line 20">
                <a:extLst>
                  <a:ext uri="{FF2B5EF4-FFF2-40B4-BE49-F238E27FC236}">
                    <a16:creationId xmlns:a16="http://schemas.microsoft.com/office/drawing/2014/main" id="{04729DB8-6CE9-4236-8224-CA18ED32A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77" name="Line 21">
                <a:extLst>
                  <a:ext uri="{FF2B5EF4-FFF2-40B4-BE49-F238E27FC236}">
                    <a16:creationId xmlns:a16="http://schemas.microsoft.com/office/drawing/2014/main" id="{D7B929A7-A2C9-4F37-BF78-2C8F25B7E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78" name="Line 22">
                <a:extLst>
                  <a:ext uri="{FF2B5EF4-FFF2-40B4-BE49-F238E27FC236}">
                    <a16:creationId xmlns:a16="http://schemas.microsoft.com/office/drawing/2014/main" id="{FF47DE4A-A4C0-467E-9302-6E584E35A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F85B9A4-44B8-4444-9B2E-43B70D38EAE7}"/>
              </a:ext>
            </a:extLst>
          </p:cNvPr>
          <p:cNvSpPr txBox="1"/>
          <p:nvPr/>
        </p:nvSpPr>
        <p:spPr>
          <a:xfrm>
            <a:off x="2399579" y="5770537"/>
            <a:ext cx="712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latin typeface="Gill Sans Light"/>
              </a:rPr>
              <a:t>Hierarchy of networks</a:t>
            </a:r>
          </a:p>
          <a:p>
            <a:pPr algn="ctr"/>
            <a:r>
              <a:rPr lang="en-US" sz="2400" b="0" dirty="0">
                <a:latin typeface="Gill Sans Light"/>
              </a:rPr>
              <a:t>Scales to billions of hosts</a:t>
            </a:r>
            <a:endParaRPr lang="en-US" sz="24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6257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B6D5-8AC0-493C-8314-B162505A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Layers, Layers, Layers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62FF3C-A2CD-42B1-A115-47C720F7F908}"/>
              </a:ext>
            </a:extLst>
          </p:cNvPr>
          <p:cNvSpPr/>
          <p:nvPr/>
        </p:nvSpPr>
        <p:spPr bwMode="auto">
          <a:xfrm>
            <a:off x="914400" y="190500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Application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29C95F-F12C-4096-A984-C7008121A897}"/>
              </a:ext>
            </a:extLst>
          </p:cNvPr>
          <p:cNvSpPr/>
          <p:nvPr/>
        </p:nvSpPr>
        <p:spPr bwMode="auto">
          <a:xfrm>
            <a:off x="935182" y="255270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Transport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DE516F5-7F28-4852-AA1A-0A840F3933CB}"/>
              </a:ext>
            </a:extLst>
          </p:cNvPr>
          <p:cNvSpPr/>
          <p:nvPr/>
        </p:nvSpPr>
        <p:spPr bwMode="auto">
          <a:xfrm>
            <a:off x="914400" y="327660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Network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71EBBD9-7B96-4F50-8C1F-0F016C555822}"/>
              </a:ext>
            </a:extLst>
          </p:cNvPr>
          <p:cNvSpPr/>
          <p:nvPr/>
        </p:nvSpPr>
        <p:spPr bwMode="auto">
          <a:xfrm>
            <a:off x="935182" y="403860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Link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E95DEC-052D-4C39-92AD-C93C8E715112}"/>
              </a:ext>
            </a:extLst>
          </p:cNvPr>
          <p:cNvSpPr/>
          <p:nvPr/>
        </p:nvSpPr>
        <p:spPr bwMode="auto">
          <a:xfrm>
            <a:off x="935182" y="483870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Physical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90EAF-D501-46E8-8776-EBCF5CEAE133}"/>
              </a:ext>
            </a:extLst>
          </p:cNvPr>
          <p:cNvSpPr txBox="1"/>
          <p:nvPr/>
        </p:nvSpPr>
        <p:spPr>
          <a:xfrm flipH="1">
            <a:off x="3784601" y="1862159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Applications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B20688-D1CC-445A-BA8C-2CF68ECE2A17}"/>
              </a:ext>
            </a:extLst>
          </p:cNvPr>
          <p:cNvSpPr txBox="1"/>
          <p:nvPr/>
        </p:nvSpPr>
        <p:spPr>
          <a:xfrm flipH="1">
            <a:off x="3793837" y="2515693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Reliable (or unreliable transport)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9A9B2-D406-4F30-810B-47C7913DBAAA}"/>
              </a:ext>
            </a:extLst>
          </p:cNvPr>
          <p:cNvSpPr txBox="1"/>
          <p:nvPr/>
        </p:nvSpPr>
        <p:spPr>
          <a:xfrm flipH="1">
            <a:off x="3803073" y="3243241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Best-effort global packet delivery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9599C6-6267-467B-A42A-72CF38D6EBF3}"/>
              </a:ext>
            </a:extLst>
          </p:cNvPr>
          <p:cNvSpPr txBox="1"/>
          <p:nvPr/>
        </p:nvSpPr>
        <p:spPr>
          <a:xfrm flipH="1">
            <a:off x="3833091" y="4876800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Physical transfer of bits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A932D1-1EA1-4309-AC1C-118E1457E5E4}"/>
              </a:ext>
            </a:extLst>
          </p:cNvPr>
          <p:cNvSpPr txBox="1"/>
          <p:nvPr/>
        </p:nvSpPr>
        <p:spPr>
          <a:xfrm flipH="1">
            <a:off x="3810000" y="4038600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Best-effort local packet delivery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A557E5-CB84-4BF8-981D-B349B780B693}"/>
              </a:ext>
            </a:extLst>
          </p:cNvPr>
          <p:cNvSpPr txBox="1"/>
          <p:nvPr/>
        </p:nvSpPr>
        <p:spPr>
          <a:xfrm flipH="1">
            <a:off x="8153400" y="1862159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HTTP , FTP , TLS/SSL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30CDC4-E466-4456-ADA6-15D2724FA196}"/>
              </a:ext>
            </a:extLst>
          </p:cNvPr>
          <p:cNvSpPr txBox="1"/>
          <p:nvPr/>
        </p:nvSpPr>
        <p:spPr>
          <a:xfrm flipH="1">
            <a:off x="8162636" y="2515693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TCP , UDP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296DC6-584D-4EAE-B8ED-FA6CB67A8969}"/>
              </a:ext>
            </a:extLst>
          </p:cNvPr>
          <p:cNvSpPr txBox="1"/>
          <p:nvPr/>
        </p:nvSpPr>
        <p:spPr>
          <a:xfrm flipH="1">
            <a:off x="8171872" y="3243241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IPv4, IPv6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991754-9D00-481A-B596-4E45A830E7EC}"/>
              </a:ext>
            </a:extLst>
          </p:cNvPr>
          <p:cNvSpPr txBox="1"/>
          <p:nvPr/>
        </p:nvSpPr>
        <p:spPr>
          <a:xfrm flipH="1">
            <a:off x="8201890" y="4876800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Coaxial, fiber optics, copper wires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9861C6-F932-4758-AEC2-E3EE524B27A0}"/>
              </a:ext>
            </a:extLst>
          </p:cNvPr>
          <p:cNvSpPr txBox="1"/>
          <p:nvPr/>
        </p:nvSpPr>
        <p:spPr>
          <a:xfrm flipH="1">
            <a:off x="8178799" y="4038600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Ethernet, Wi-Fi</a:t>
            </a:r>
          </a:p>
        </p:txBody>
      </p:sp>
    </p:spTree>
    <p:extLst>
      <p:ext uri="{BB962C8B-B14F-4D97-AF65-F5344CB8AC3E}">
        <p14:creationId xmlns:p14="http://schemas.microsoft.com/office/powerpoint/2010/main" val="348917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52" grpId="0"/>
      <p:bldP spid="53" grpId="0"/>
      <p:bldP spid="54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22A7-B057-4631-9CA3-CDEC906D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ADAF-EA89-46EA-8EB4-5F4ECFB0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Hosts</a:t>
            </a:r>
          </a:p>
          <a:p>
            <a:pPr lvl="1"/>
            <a:r>
              <a:rPr lang="en-US" dirty="0"/>
              <a:t>Implements all layers</a:t>
            </a:r>
          </a:p>
          <a:p>
            <a:pPr lvl="1"/>
            <a:r>
              <a:rPr lang="en-US" dirty="0"/>
              <a:t>Bits arrive on the wire, must make it up to the application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Switches</a:t>
            </a:r>
          </a:p>
          <a:p>
            <a:pPr lvl="1"/>
            <a:r>
              <a:rPr lang="en-US" dirty="0"/>
              <a:t>Implement the physical and data layer. </a:t>
            </a:r>
          </a:p>
          <a:p>
            <a:pPr lvl="1"/>
            <a:r>
              <a:rPr lang="en-US" dirty="0"/>
              <a:t>Only responsible for transferring data within a small network</a:t>
            </a:r>
          </a:p>
          <a:p>
            <a:endParaRPr lang="en-US" dirty="0"/>
          </a:p>
          <a:p>
            <a:r>
              <a:rPr lang="en-US" dirty="0"/>
              <a:t>Routers</a:t>
            </a:r>
          </a:p>
          <a:p>
            <a:pPr lvl="1"/>
            <a:r>
              <a:rPr lang="en-US" dirty="0"/>
              <a:t>Implement the physical, the data, and the network layer</a:t>
            </a:r>
          </a:p>
          <a:p>
            <a:pPr lvl="1"/>
            <a:r>
              <a:rPr lang="en-US" dirty="0"/>
              <a:t>Responsible for routing packets</a:t>
            </a:r>
            <a:r>
              <a:rPr lang="en-US" i="1" dirty="0"/>
              <a:t> across</a:t>
            </a:r>
            <a:r>
              <a:rPr lang="en-US" dirty="0"/>
              <a:t> networks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59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4D39-50DF-4944-A492-6CD70C34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message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905B97-E551-4ABD-8C58-999003558348}"/>
              </a:ext>
            </a:extLst>
          </p:cNvPr>
          <p:cNvSpPr/>
          <p:nvPr/>
        </p:nvSpPr>
        <p:spPr bwMode="auto">
          <a:xfrm>
            <a:off x="988291" y="2779857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7078A6-AC13-4809-BF9F-B945C296D508}"/>
              </a:ext>
            </a:extLst>
          </p:cNvPr>
          <p:cNvSpPr/>
          <p:nvPr/>
        </p:nvSpPr>
        <p:spPr bwMode="auto">
          <a:xfrm>
            <a:off x="988291" y="3179907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Transport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79500E-07D4-4CAF-8A7E-FB62A4A3B07F}"/>
              </a:ext>
            </a:extLst>
          </p:cNvPr>
          <p:cNvSpPr/>
          <p:nvPr/>
        </p:nvSpPr>
        <p:spPr bwMode="auto">
          <a:xfrm>
            <a:off x="985982" y="3599007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Network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B0253D-CBD5-48E1-84BA-4D04CA8EF733}"/>
              </a:ext>
            </a:extLst>
          </p:cNvPr>
          <p:cNvSpPr/>
          <p:nvPr/>
        </p:nvSpPr>
        <p:spPr bwMode="auto">
          <a:xfrm>
            <a:off x="985982" y="3986357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Link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FE39B6-ACF1-47C3-848C-57EE4B4692CE}"/>
              </a:ext>
            </a:extLst>
          </p:cNvPr>
          <p:cNvSpPr/>
          <p:nvPr/>
        </p:nvSpPr>
        <p:spPr bwMode="auto">
          <a:xfrm>
            <a:off x="985982" y="4390448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Physical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76FD38-107C-44E9-9A54-DFA3366F9B74}"/>
              </a:ext>
            </a:extLst>
          </p:cNvPr>
          <p:cNvSpPr/>
          <p:nvPr/>
        </p:nvSpPr>
        <p:spPr bwMode="auto">
          <a:xfrm>
            <a:off x="2967182" y="3986357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Link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771904-7E75-48FE-8996-2F615946B39C}"/>
              </a:ext>
            </a:extLst>
          </p:cNvPr>
          <p:cNvSpPr/>
          <p:nvPr/>
        </p:nvSpPr>
        <p:spPr bwMode="auto">
          <a:xfrm>
            <a:off x="2967182" y="4390448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Physical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2CD6F8-DFD5-4B36-A5C5-6D995D5B9D6E}"/>
              </a:ext>
            </a:extLst>
          </p:cNvPr>
          <p:cNvSpPr/>
          <p:nvPr/>
        </p:nvSpPr>
        <p:spPr bwMode="auto">
          <a:xfrm>
            <a:off x="4722091" y="3581689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Network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063BF5-A5A3-49EE-B268-FE34628B4CD2}"/>
              </a:ext>
            </a:extLst>
          </p:cNvPr>
          <p:cNvSpPr/>
          <p:nvPr/>
        </p:nvSpPr>
        <p:spPr bwMode="auto">
          <a:xfrm>
            <a:off x="4722091" y="3969039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Link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D38E5B-C96C-44BE-BE99-8E2E8F9957F7}"/>
              </a:ext>
            </a:extLst>
          </p:cNvPr>
          <p:cNvSpPr/>
          <p:nvPr/>
        </p:nvSpPr>
        <p:spPr bwMode="auto">
          <a:xfrm>
            <a:off x="4722091" y="437313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Physical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4B1A30-D31E-4846-8060-5E04BCB24E6F}"/>
              </a:ext>
            </a:extLst>
          </p:cNvPr>
          <p:cNvSpPr/>
          <p:nvPr/>
        </p:nvSpPr>
        <p:spPr bwMode="auto">
          <a:xfrm>
            <a:off x="6550891" y="3952875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Link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86499-954A-45CE-ABED-59295CBE7D60}"/>
              </a:ext>
            </a:extLst>
          </p:cNvPr>
          <p:cNvSpPr/>
          <p:nvPr/>
        </p:nvSpPr>
        <p:spPr bwMode="auto">
          <a:xfrm>
            <a:off x="6550891" y="4356966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Physical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DEC185-A966-4478-A392-3D1DCDF36FC2}"/>
              </a:ext>
            </a:extLst>
          </p:cNvPr>
          <p:cNvSpPr/>
          <p:nvPr/>
        </p:nvSpPr>
        <p:spPr bwMode="auto">
          <a:xfrm>
            <a:off x="8379691" y="3956339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Link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EFAB51-E83A-4817-9F15-43145FDF143B}"/>
              </a:ext>
            </a:extLst>
          </p:cNvPr>
          <p:cNvSpPr/>
          <p:nvPr/>
        </p:nvSpPr>
        <p:spPr bwMode="auto">
          <a:xfrm>
            <a:off x="8379691" y="436043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Physical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5FA279-6A3A-4EB8-BC71-23ED0D558726}"/>
              </a:ext>
            </a:extLst>
          </p:cNvPr>
          <p:cNvSpPr/>
          <p:nvPr/>
        </p:nvSpPr>
        <p:spPr bwMode="auto">
          <a:xfrm>
            <a:off x="10231582" y="2703657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Application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443F1A-F805-41BC-ADD5-DE35AC9548DB}"/>
              </a:ext>
            </a:extLst>
          </p:cNvPr>
          <p:cNvSpPr/>
          <p:nvPr/>
        </p:nvSpPr>
        <p:spPr bwMode="auto">
          <a:xfrm>
            <a:off x="10231582" y="3103707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Transport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5DD1DA5-275E-4DCE-9834-C87298ABB4DA}"/>
              </a:ext>
            </a:extLst>
          </p:cNvPr>
          <p:cNvSpPr/>
          <p:nvPr/>
        </p:nvSpPr>
        <p:spPr bwMode="auto">
          <a:xfrm>
            <a:off x="10229273" y="3522807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Network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36966D-F0F9-4646-A9FC-F448ED56351D}"/>
              </a:ext>
            </a:extLst>
          </p:cNvPr>
          <p:cNvSpPr/>
          <p:nvPr/>
        </p:nvSpPr>
        <p:spPr bwMode="auto">
          <a:xfrm>
            <a:off x="10229273" y="3910157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Link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31DE1F-6C75-4C9A-A879-8F97951DD4C1}"/>
              </a:ext>
            </a:extLst>
          </p:cNvPr>
          <p:cNvSpPr/>
          <p:nvPr/>
        </p:nvSpPr>
        <p:spPr bwMode="auto">
          <a:xfrm>
            <a:off x="10229273" y="4313093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Physical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F8A6E76-ECE8-4784-B068-CBF9F17A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91" y="5101936"/>
            <a:ext cx="16256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Host A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53C70E7-8C60-4BE4-882F-3E64B28CB3EB}"/>
              </a:ext>
            </a:extLst>
          </p:cNvPr>
          <p:cNvSpPr txBox="1">
            <a:spLocks/>
          </p:cNvSpPr>
          <p:nvPr/>
        </p:nvSpPr>
        <p:spPr bwMode="auto">
          <a:xfrm>
            <a:off x="3048000" y="5105400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Switch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A3924D4-D24C-4BD0-8A37-53B02D7B94BE}"/>
              </a:ext>
            </a:extLst>
          </p:cNvPr>
          <p:cNvSpPr txBox="1">
            <a:spLocks/>
          </p:cNvSpPr>
          <p:nvPr/>
        </p:nvSpPr>
        <p:spPr bwMode="auto">
          <a:xfrm>
            <a:off x="4876800" y="5105400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Router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3601098-8DDE-427F-92A9-F703DE318425}"/>
              </a:ext>
            </a:extLst>
          </p:cNvPr>
          <p:cNvSpPr txBox="1">
            <a:spLocks/>
          </p:cNvSpPr>
          <p:nvPr/>
        </p:nvSpPr>
        <p:spPr bwMode="auto">
          <a:xfrm>
            <a:off x="6629400" y="5101936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Switch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FD4802E-5992-41DE-B8F7-285B892A4BA1}"/>
              </a:ext>
            </a:extLst>
          </p:cNvPr>
          <p:cNvSpPr txBox="1">
            <a:spLocks/>
          </p:cNvSpPr>
          <p:nvPr/>
        </p:nvSpPr>
        <p:spPr bwMode="auto">
          <a:xfrm>
            <a:off x="8559800" y="5085772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Switch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24963AB-34C7-42FE-896F-94065357A8BC}"/>
              </a:ext>
            </a:extLst>
          </p:cNvPr>
          <p:cNvSpPr txBox="1">
            <a:spLocks/>
          </p:cNvSpPr>
          <p:nvPr/>
        </p:nvSpPr>
        <p:spPr bwMode="auto">
          <a:xfrm>
            <a:off x="10307782" y="5085772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Host B</a:t>
            </a:r>
          </a:p>
        </p:txBody>
      </p:sp>
    </p:spTree>
    <p:extLst>
      <p:ext uri="{BB962C8B-B14F-4D97-AF65-F5344CB8AC3E}">
        <p14:creationId xmlns:p14="http://schemas.microsoft.com/office/powerpoint/2010/main" val="7002079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4D39-50DF-4944-A492-6CD70C34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905B97-E551-4ABD-8C58-999003558348}"/>
              </a:ext>
            </a:extLst>
          </p:cNvPr>
          <p:cNvSpPr/>
          <p:nvPr/>
        </p:nvSpPr>
        <p:spPr bwMode="auto">
          <a:xfrm>
            <a:off x="5257800" y="213360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7078A6-AC13-4809-BF9F-B945C296D508}"/>
              </a:ext>
            </a:extLst>
          </p:cNvPr>
          <p:cNvSpPr/>
          <p:nvPr/>
        </p:nvSpPr>
        <p:spPr bwMode="auto">
          <a:xfrm>
            <a:off x="5257800" y="2533650"/>
            <a:ext cx="1447800" cy="3810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Transport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79500E-07D4-4CAF-8A7E-FB62A4A3B07F}"/>
              </a:ext>
            </a:extLst>
          </p:cNvPr>
          <p:cNvSpPr/>
          <p:nvPr/>
        </p:nvSpPr>
        <p:spPr bwMode="auto">
          <a:xfrm>
            <a:off x="5255491" y="2952750"/>
            <a:ext cx="1447800" cy="3810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Network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B0253D-CBD5-48E1-84BA-4D04CA8EF733}"/>
              </a:ext>
            </a:extLst>
          </p:cNvPr>
          <p:cNvSpPr/>
          <p:nvPr/>
        </p:nvSpPr>
        <p:spPr bwMode="auto">
          <a:xfrm>
            <a:off x="5255491" y="334010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Link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FE39B6-ACF1-47C3-848C-57EE4B4692CE}"/>
              </a:ext>
            </a:extLst>
          </p:cNvPr>
          <p:cNvSpPr/>
          <p:nvPr/>
        </p:nvSpPr>
        <p:spPr bwMode="auto">
          <a:xfrm>
            <a:off x="5255491" y="3744191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Physical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F61A0D7-3294-4508-9A17-040F0698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82" y="2844800"/>
            <a:ext cx="22860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the transport and the network layer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41C45D3-CB7E-4A35-84D7-B838A50C2BE3}"/>
              </a:ext>
            </a:extLst>
          </p:cNvPr>
          <p:cNvSpPr txBox="1">
            <a:spLocks/>
          </p:cNvSpPr>
          <p:nvPr/>
        </p:nvSpPr>
        <p:spPr bwMode="auto">
          <a:xfrm>
            <a:off x="8382000" y="2914650"/>
            <a:ext cx="2286000" cy="137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Take CS168 to learn more about the other layers!</a:t>
            </a:r>
          </a:p>
        </p:txBody>
      </p:sp>
    </p:spTree>
    <p:extLst>
      <p:ext uri="{BB962C8B-B14F-4D97-AF65-F5344CB8AC3E}">
        <p14:creationId xmlns:p14="http://schemas.microsoft.com/office/powerpoint/2010/main" val="19556524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-304800"/>
            <a:ext cx="8534400" cy="13716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The Internet Protocol (IP)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74" y="771526"/>
            <a:ext cx="9256714" cy="31543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Internet Protocol: Internet’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network layer</a:t>
            </a:r>
          </a:p>
          <a:p>
            <a:pPr eaLnBrk="1" hangingPunct="1"/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Service it provides: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Packet Delivery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Tries it’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to deliver packet to its destination 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lost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corrupted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delivered out of order</a:t>
            </a:r>
          </a:p>
        </p:txBody>
      </p:sp>
      <p:pic>
        <p:nvPicPr>
          <p:cNvPr id="47107" name="Picture 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7626" y="4651375"/>
            <a:ext cx="1730375" cy="1062038"/>
          </a:xfrm>
          <a:noFill/>
        </p:spPr>
      </p:pic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4248150" y="4186238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471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4186238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Line 6"/>
          <p:cNvSpPr>
            <a:spLocks noChangeShapeType="1"/>
          </p:cNvSpPr>
          <p:nvPr/>
        </p:nvSpPr>
        <p:spPr bwMode="auto">
          <a:xfrm flipV="1">
            <a:off x="3238501" y="5308601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V="1">
            <a:off x="7646989" y="5160963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1524001" y="40020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source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8748714" y="4084638"/>
            <a:ext cx="167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destination</a:t>
            </a:r>
          </a:p>
        </p:txBody>
      </p:sp>
      <p:pic>
        <p:nvPicPr>
          <p:cNvPr id="47113" name="Picture 10" descr="MCj02957280000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4433888"/>
            <a:ext cx="1928813" cy="1630362"/>
          </a:xfrm>
          <a:noFill/>
        </p:spPr>
      </p:pic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5045076" y="4876801"/>
            <a:ext cx="189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Helvetica" charset="0"/>
                <a:cs typeface="Helvetica" charset="0"/>
              </a:rPr>
              <a:t>IP network</a:t>
            </a:r>
          </a:p>
        </p:txBody>
      </p:sp>
      <p:grpSp>
        <p:nvGrpSpPr>
          <p:cNvPr id="47115" name="Group 12"/>
          <p:cNvGrpSpPr>
            <a:grpSpLocks/>
          </p:cNvGrpSpPr>
          <p:nvPr/>
        </p:nvGrpSpPr>
        <p:grpSpPr bwMode="auto">
          <a:xfrm>
            <a:off x="3613151" y="4770438"/>
            <a:ext cx="327025" cy="457200"/>
            <a:chOff x="4505" y="1615"/>
            <a:chExt cx="206" cy="288"/>
          </a:xfrm>
        </p:grpSpPr>
        <p:sp>
          <p:nvSpPr>
            <p:cNvPr id="47129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30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6" name="Group 15"/>
          <p:cNvGrpSpPr>
            <a:grpSpLocks/>
          </p:cNvGrpSpPr>
          <p:nvPr/>
        </p:nvGrpSpPr>
        <p:grpSpPr bwMode="auto">
          <a:xfrm>
            <a:off x="4108451" y="4775200"/>
            <a:ext cx="327025" cy="457200"/>
            <a:chOff x="4505" y="1615"/>
            <a:chExt cx="206" cy="288"/>
          </a:xfrm>
        </p:grpSpPr>
        <p:sp>
          <p:nvSpPr>
            <p:cNvPr id="4712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7" name="Group 18"/>
          <p:cNvGrpSpPr>
            <a:grpSpLocks/>
          </p:cNvGrpSpPr>
          <p:nvPr/>
        </p:nvGrpSpPr>
        <p:grpSpPr bwMode="auto">
          <a:xfrm>
            <a:off x="7962901" y="4629150"/>
            <a:ext cx="327025" cy="457200"/>
            <a:chOff x="4505" y="1615"/>
            <a:chExt cx="206" cy="288"/>
          </a:xfrm>
        </p:grpSpPr>
        <p:sp>
          <p:nvSpPr>
            <p:cNvPr id="47125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6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0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What’s an IP(v4) address?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22600"/>
            <a:ext cx="11125200" cy="558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IP Address:</a:t>
            </a:r>
            <a:r>
              <a:rPr lang="en-US" altLang="ko-KR" dirty="0">
                <a:ea typeface="굴림" panose="020B0600000101010101" pitchFamily="34" charset="-127"/>
              </a:rPr>
              <a:t> a 32-bit integer used as destination of IP packet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 written as four dot-separated integers, with each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integer from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CS file server is: 169.229.60.83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Host has one or more IP addresses used for routing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Subnet:</a:t>
            </a:r>
            <a:r>
              <a:rPr lang="en-US" altLang="ko-KR" dirty="0">
                <a:ea typeface="굴림" panose="020B0600000101010101" pitchFamily="34" charset="-127"/>
              </a:rPr>
              <a:t> network connecting hosts with related IP addresses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 subnet is identified by 32-bit value, with the bits which differ set to zero, followed by a slash and a mask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 128.32.131.0/24 designates a subnet in which all the addresses look like 128.32.131.XX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Network of networks can be viewed as network of subnets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to get from IP 169.229.60.83 to 152.117.65.11?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5000"/>
              </a:lnSpc>
              <a:spcBef>
                <a:spcPct val="20000"/>
              </a:spcBef>
              <a:buNone/>
              <a:tabLst>
                <a:tab pos="3606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73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Routers</a:t>
            </a:r>
          </a:p>
        </p:txBody>
      </p:sp>
      <p:sp>
        <p:nvSpPr>
          <p:cNvPr id="4198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360813" y="1280516"/>
            <a:ext cx="10896600" cy="3039444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each packet received on an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incoming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to an </a:t>
            </a:r>
            <a:br>
              <a:rPr lang="en-US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outgoing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based on packet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destination IP address </a:t>
            </a:r>
            <a:br>
              <a:rPr lang="en-US" altLang="ja-JP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(towards its destination)</a:t>
            </a:r>
          </a:p>
          <a:p>
            <a:pPr marL="0" indent="0" eaLnBrk="1" hangingPunct="1"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Forwarding table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mapping between IP address and the output link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5410200" y="3686026"/>
            <a:ext cx="5257800" cy="2638574"/>
            <a:chOff x="2819400" y="2819400"/>
            <a:chExt cx="6324600" cy="3505200"/>
          </a:xfrm>
        </p:grpSpPr>
        <p:sp>
          <p:nvSpPr>
            <p:cNvPr id="42023" name="Rounded Rectangle 111"/>
            <p:cNvSpPr>
              <a:spLocks noChangeArrowheads="1"/>
            </p:cNvSpPr>
            <p:nvPr/>
          </p:nvSpPr>
          <p:spPr bwMode="auto">
            <a:xfrm>
              <a:off x="2819400" y="2819400"/>
              <a:ext cx="6324600" cy="3505200"/>
            </a:xfrm>
            <a:prstGeom prst="roundRect">
              <a:avLst>
                <a:gd name="adj" fmla="val 16667"/>
              </a:avLst>
            </a:prstGeom>
            <a:solidFill>
              <a:srgbClr val="FFFFAA">
                <a:alpha val="32156"/>
              </a:srgbClr>
            </a:solidFill>
            <a:ln w="12700">
              <a:solidFill>
                <a:srgbClr val="BFBFBF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grpSp>
          <p:nvGrpSpPr>
            <p:cNvPr id="42024" name="Group 2"/>
            <p:cNvGrpSpPr>
              <a:grpSpLocks/>
            </p:cNvGrpSpPr>
            <p:nvPr/>
          </p:nvGrpSpPr>
          <p:grpSpPr bwMode="auto">
            <a:xfrm>
              <a:off x="6937375" y="5481638"/>
              <a:ext cx="1751013" cy="304800"/>
              <a:chOff x="1056" y="1872"/>
              <a:chExt cx="1104" cy="192"/>
            </a:xfrm>
          </p:grpSpPr>
          <p:sp>
            <p:nvSpPr>
              <p:cNvPr id="1069059" name="Oval 3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5" name="Rectangle 4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6" name="Oval 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5" name="Group 6"/>
            <p:cNvGrpSpPr>
              <a:grpSpLocks/>
            </p:cNvGrpSpPr>
            <p:nvPr/>
          </p:nvGrpSpPr>
          <p:grpSpPr bwMode="auto">
            <a:xfrm>
              <a:off x="6937375" y="4568825"/>
              <a:ext cx="1751013" cy="304800"/>
              <a:chOff x="1056" y="1872"/>
              <a:chExt cx="1104" cy="192"/>
            </a:xfrm>
          </p:grpSpPr>
          <p:sp>
            <p:nvSpPr>
              <p:cNvPr id="1069063" name="Oval 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2" name="Rectangl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3" name="Oval 9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6" name="Group 10"/>
            <p:cNvGrpSpPr>
              <a:grpSpLocks/>
            </p:cNvGrpSpPr>
            <p:nvPr/>
          </p:nvGrpSpPr>
          <p:grpSpPr bwMode="auto">
            <a:xfrm>
              <a:off x="6937375" y="3581400"/>
              <a:ext cx="1751013" cy="303213"/>
              <a:chOff x="1056" y="1872"/>
              <a:chExt cx="1104" cy="192"/>
            </a:xfrm>
          </p:grpSpPr>
          <p:sp>
            <p:nvSpPr>
              <p:cNvPr id="1069067" name="Oval 1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9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0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27" name="Rectangle 16"/>
            <p:cNvSpPr>
              <a:spLocks noChangeArrowheads="1"/>
            </p:cNvSpPr>
            <p:nvPr/>
          </p:nvSpPr>
          <p:spPr bwMode="auto">
            <a:xfrm>
              <a:off x="4962525" y="3503613"/>
              <a:ext cx="2127250" cy="266382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90343" tIns="44379" rIns="90343" bIns="44379" anchor="ctr">
              <a:flatTx/>
            </a:bodyPr>
            <a:lstStyle/>
            <a:p>
              <a:pPr algn="ctr" defTabSz="912813"/>
              <a:endParaRPr lang="en-US" sz="1600" b="0">
                <a:latin typeface="Arial" charset="0"/>
              </a:endParaRPr>
            </a:p>
          </p:txBody>
        </p:sp>
        <p:grpSp>
          <p:nvGrpSpPr>
            <p:cNvPr id="42028" name="Group 17"/>
            <p:cNvGrpSpPr>
              <a:grpSpLocks/>
            </p:cNvGrpSpPr>
            <p:nvPr/>
          </p:nvGrpSpPr>
          <p:grpSpPr bwMode="auto">
            <a:xfrm>
              <a:off x="3208338" y="3581400"/>
              <a:ext cx="1751012" cy="303213"/>
              <a:chOff x="1056" y="1872"/>
              <a:chExt cx="1104" cy="192"/>
            </a:xfrm>
          </p:grpSpPr>
          <p:sp>
            <p:nvSpPr>
              <p:cNvPr id="1069074" name="Oval 18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6" name="Rectangle 19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7" name="Oval 20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9" name="Group 21"/>
            <p:cNvGrpSpPr>
              <a:grpSpLocks/>
            </p:cNvGrpSpPr>
            <p:nvPr/>
          </p:nvGrpSpPr>
          <p:grpSpPr bwMode="auto">
            <a:xfrm>
              <a:off x="3208338" y="4568825"/>
              <a:ext cx="1751012" cy="304800"/>
              <a:chOff x="1056" y="1872"/>
              <a:chExt cx="1104" cy="192"/>
            </a:xfrm>
          </p:grpSpPr>
          <p:sp>
            <p:nvSpPr>
              <p:cNvPr id="1069078" name="Oval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3" name="Rectangle 23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4" name="Oval 2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30" name="Group 25"/>
            <p:cNvGrpSpPr>
              <a:grpSpLocks/>
            </p:cNvGrpSpPr>
            <p:nvPr/>
          </p:nvGrpSpPr>
          <p:grpSpPr bwMode="auto">
            <a:xfrm>
              <a:off x="3208338" y="5481638"/>
              <a:ext cx="1751012" cy="304800"/>
              <a:chOff x="1056" y="1872"/>
              <a:chExt cx="1104" cy="192"/>
            </a:xfrm>
          </p:grpSpPr>
          <p:sp>
            <p:nvSpPr>
              <p:cNvPr id="1069082" name="Oval 26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0" name="Rectangle 2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1" name="Oval 2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31" name="Rectangle 29"/>
            <p:cNvSpPr>
              <a:spLocks noChangeArrowheads="1"/>
            </p:cNvSpPr>
            <p:nvPr/>
          </p:nvSpPr>
          <p:spPr bwMode="auto">
            <a:xfrm>
              <a:off x="3197225" y="3001963"/>
              <a:ext cx="1609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incoming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2" name="Rectangle 30"/>
            <p:cNvSpPr>
              <a:spLocks noChangeArrowheads="1"/>
            </p:cNvSpPr>
            <p:nvPr/>
          </p:nvSpPr>
          <p:spPr bwMode="auto">
            <a:xfrm>
              <a:off x="6959600" y="3001963"/>
              <a:ext cx="15668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outgoing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3" name="Line 31"/>
            <p:cNvSpPr>
              <a:spLocks noChangeShapeType="1"/>
            </p:cNvSpPr>
            <p:nvPr/>
          </p:nvSpPr>
          <p:spPr bwMode="auto">
            <a:xfrm flipV="1">
              <a:off x="3132138" y="5697538"/>
              <a:ext cx="5783262" cy="127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4" name="Freeform 32"/>
            <p:cNvSpPr>
              <a:spLocks/>
            </p:cNvSpPr>
            <p:nvPr/>
          </p:nvSpPr>
          <p:spPr bwMode="auto">
            <a:xfrm flipV="1">
              <a:off x="3132138" y="3732213"/>
              <a:ext cx="5783262" cy="1825625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96" y="0"/>
                  </a:lnTo>
                  <a:lnTo>
                    <a:pt x="2400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rgbClr val="00CC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5" name="Freeform 33"/>
            <p:cNvSpPr>
              <a:spLocks/>
            </p:cNvSpPr>
            <p:nvPr/>
          </p:nvSpPr>
          <p:spPr bwMode="auto">
            <a:xfrm>
              <a:off x="3132138" y="3732213"/>
              <a:ext cx="5783262" cy="989012"/>
            </a:xfrm>
            <a:custGeom>
              <a:avLst/>
              <a:gdLst>
                <a:gd name="T0" fmla="*/ 0 w 3600"/>
                <a:gd name="T1" fmla="*/ 0 h 576"/>
                <a:gd name="T2" fmla="*/ 2147483647 w 3600"/>
                <a:gd name="T3" fmla="*/ 0 h 576"/>
                <a:gd name="T4" fmla="*/ 2147483647 w 3600"/>
                <a:gd name="T5" fmla="*/ 2147483647 h 576"/>
                <a:gd name="T6" fmla="*/ 2147483647 w 3600"/>
                <a:gd name="T7" fmla="*/ 2147483647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576"/>
                <a:gd name="T14" fmla="*/ 3600 w 360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576">
                  <a:moveTo>
                    <a:pt x="0" y="0"/>
                  </a:moveTo>
                  <a:lnTo>
                    <a:pt x="1248" y="0"/>
                  </a:lnTo>
                  <a:lnTo>
                    <a:pt x="2400" y="576"/>
                  </a:lnTo>
                  <a:lnTo>
                    <a:pt x="3600" y="576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6" name="Freeform 34"/>
            <p:cNvSpPr>
              <a:spLocks/>
            </p:cNvSpPr>
            <p:nvPr/>
          </p:nvSpPr>
          <p:spPr bwMode="auto">
            <a:xfrm>
              <a:off x="3132138" y="4721225"/>
              <a:ext cx="5783262" cy="836613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48" y="0"/>
                  </a:lnTo>
                  <a:lnTo>
                    <a:pt x="2448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7" name="Rectangle 35"/>
            <p:cNvSpPr>
              <a:spLocks noChangeArrowheads="1"/>
            </p:cNvSpPr>
            <p:nvPr/>
          </p:nvSpPr>
          <p:spPr bwMode="auto">
            <a:xfrm>
              <a:off x="5380038" y="2971800"/>
              <a:ext cx="768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Router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8" name="Rectangle 36"/>
            <p:cNvSpPr>
              <a:spLocks noChangeArrowheads="1"/>
            </p:cNvSpPr>
            <p:nvPr/>
          </p:nvSpPr>
          <p:spPr bwMode="auto">
            <a:xfrm>
              <a:off x="3436938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069093" name="Rectangle 37"/>
            <p:cNvSpPr>
              <a:spLocks noChangeArrowheads="1"/>
            </p:cNvSpPr>
            <p:nvPr/>
          </p:nvSpPr>
          <p:spPr bwMode="auto">
            <a:xfrm>
              <a:off x="5491163" y="3808413"/>
              <a:ext cx="1141412" cy="20542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>
              <a:prstShdw prst="shdw18" dist="17961" dir="13500000">
                <a:schemeClr val="bg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lIns="90343" tIns="44379" rIns="90343" bIns="44379" anchor="ctr"/>
            <a:lstStyle/>
            <a:p>
              <a:pPr algn="ctr" defTabSz="912813">
                <a:defRPr/>
              </a:pPr>
              <a:endParaRPr lang="en-US" sz="1600" b="0">
                <a:latin typeface="Arial" pitchFamily="-107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040" name="Rectangle 38"/>
            <p:cNvSpPr>
              <a:spLocks noChangeArrowheads="1"/>
            </p:cNvSpPr>
            <p:nvPr/>
          </p:nvSpPr>
          <p:spPr bwMode="auto">
            <a:xfrm>
              <a:off x="4273550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1" name="Rectangle 39"/>
            <p:cNvSpPr>
              <a:spLocks noChangeArrowheads="1"/>
            </p:cNvSpPr>
            <p:nvPr/>
          </p:nvSpPr>
          <p:spPr bwMode="auto">
            <a:xfrm>
              <a:off x="5643563" y="38846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2" name="Rectangle 40"/>
            <p:cNvSpPr>
              <a:spLocks noChangeArrowheads="1"/>
            </p:cNvSpPr>
            <p:nvPr/>
          </p:nvSpPr>
          <p:spPr bwMode="auto">
            <a:xfrm>
              <a:off x="5643563" y="41894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3" name="Rectangle 41"/>
            <p:cNvSpPr>
              <a:spLocks noChangeArrowheads="1"/>
            </p:cNvSpPr>
            <p:nvPr/>
          </p:nvSpPr>
          <p:spPr bwMode="auto">
            <a:xfrm>
              <a:off x="6784975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4" name="Rectangle 42"/>
            <p:cNvSpPr>
              <a:spLocks noChangeArrowheads="1"/>
            </p:cNvSpPr>
            <p:nvPr/>
          </p:nvSpPr>
          <p:spPr bwMode="auto">
            <a:xfrm>
              <a:off x="7697788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5" name="Rectangle 43"/>
            <p:cNvSpPr>
              <a:spLocks noChangeArrowheads="1"/>
            </p:cNvSpPr>
            <p:nvPr/>
          </p:nvSpPr>
          <p:spPr bwMode="auto">
            <a:xfrm>
              <a:off x="3817938" y="46450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6" name="Rectangle 44"/>
            <p:cNvSpPr>
              <a:spLocks noChangeArrowheads="1"/>
            </p:cNvSpPr>
            <p:nvPr/>
          </p:nvSpPr>
          <p:spPr bwMode="auto">
            <a:xfrm>
              <a:off x="5643563" y="45688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7" name="Rectangle 45"/>
            <p:cNvSpPr>
              <a:spLocks noChangeArrowheads="1"/>
            </p:cNvSpPr>
            <p:nvPr/>
          </p:nvSpPr>
          <p:spPr bwMode="auto">
            <a:xfrm>
              <a:off x="7013575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8" name="Rectangle 46"/>
            <p:cNvSpPr>
              <a:spLocks noChangeArrowheads="1"/>
            </p:cNvSpPr>
            <p:nvPr/>
          </p:nvSpPr>
          <p:spPr bwMode="auto">
            <a:xfrm>
              <a:off x="8231188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9" name="Rectangle 47"/>
            <p:cNvSpPr>
              <a:spLocks noChangeArrowheads="1"/>
            </p:cNvSpPr>
            <p:nvPr/>
          </p:nvSpPr>
          <p:spPr bwMode="auto">
            <a:xfrm>
              <a:off x="3436938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0" name="Rectangle 48"/>
            <p:cNvSpPr>
              <a:spLocks noChangeArrowheads="1"/>
            </p:cNvSpPr>
            <p:nvPr/>
          </p:nvSpPr>
          <p:spPr bwMode="auto">
            <a:xfrm>
              <a:off x="4502150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1" name="Rectangle 49"/>
            <p:cNvSpPr>
              <a:spLocks noChangeArrowheads="1"/>
            </p:cNvSpPr>
            <p:nvPr/>
          </p:nvSpPr>
          <p:spPr bwMode="auto">
            <a:xfrm>
              <a:off x="5643563" y="4873625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2" name="Rectangle 50"/>
            <p:cNvSpPr>
              <a:spLocks noChangeArrowheads="1"/>
            </p:cNvSpPr>
            <p:nvPr/>
          </p:nvSpPr>
          <p:spPr bwMode="auto">
            <a:xfrm>
              <a:off x="6784975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3" name="Rectangle 51"/>
            <p:cNvSpPr>
              <a:spLocks noChangeArrowheads="1"/>
            </p:cNvSpPr>
            <p:nvPr/>
          </p:nvSpPr>
          <p:spPr bwMode="auto">
            <a:xfrm>
              <a:off x="8154988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4" name="Rectangle 52"/>
            <p:cNvSpPr>
              <a:spLocks noChangeArrowheads="1"/>
            </p:cNvSpPr>
            <p:nvPr/>
          </p:nvSpPr>
          <p:spPr bwMode="auto">
            <a:xfrm>
              <a:off x="389413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5" name="Rectangle 53"/>
            <p:cNvSpPr>
              <a:spLocks noChangeArrowheads="1"/>
            </p:cNvSpPr>
            <p:nvPr/>
          </p:nvSpPr>
          <p:spPr bwMode="auto">
            <a:xfrm>
              <a:off x="5643563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6" name="Rectangle 54"/>
            <p:cNvSpPr>
              <a:spLocks noChangeArrowheads="1"/>
            </p:cNvSpPr>
            <p:nvPr/>
          </p:nvSpPr>
          <p:spPr bwMode="auto">
            <a:xfrm>
              <a:off x="5643563" y="53292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7" name="Rectangle 55"/>
            <p:cNvSpPr>
              <a:spLocks noChangeArrowheads="1"/>
            </p:cNvSpPr>
            <p:nvPr/>
          </p:nvSpPr>
          <p:spPr bwMode="auto">
            <a:xfrm>
              <a:off x="769778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8" name="Text Box 56"/>
            <p:cNvSpPr txBox="1">
              <a:spLocks noChangeArrowheads="1"/>
            </p:cNvSpPr>
            <p:nvPr/>
          </p:nvSpPr>
          <p:spPr bwMode="auto">
            <a:xfrm>
              <a:off x="5409843" y="3505200"/>
              <a:ext cx="924641" cy="335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Memory</a:t>
              </a:r>
            </a:p>
          </p:txBody>
        </p:sp>
      </p:grp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1632447" y="4088944"/>
            <a:ext cx="1447800" cy="2057400"/>
            <a:chOff x="832" y="1344"/>
            <a:chExt cx="1136" cy="1024"/>
          </a:xfrm>
        </p:grpSpPr>
        <p:sp>
          <p:nvSpPr>
            <p:cNvPr id="42014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5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6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7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8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9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0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1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2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1989" name="Oval 42"/>
          <p:cNvSpPr>
            <a:spLocks noChangeArrowheads="1"/>
          </p:cNvSpPr>
          <p:nvPr/>
        </p:nvSpPr>
        <p:spPr bwMode="auto">
          <a:xfrm>
            <a:off x="3421561" y="4317544"/>
            <a:ext cx="631825" cy="757238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0" name="Oval 43"/>
          <p:cNvSpPr>
            <a:spLocks noChangeArrowheads="1"/>
          </p:cNvSpPr>
          <p:nvPr/>
        </p:nvSpPr>
        <p:spPr bwMode="auto">
          <a:xfrm>
            <a:off x="3075485" y="4515983"/>
            <a:ext cx="482600" cy="75723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1" name="Oval 44"/>
          <p:cNvSpPr>
            <a:spLocks noChangeArrowheads="1"/>
          </p:cNvSpPr>
          <p:nvPr/>
        </p:nvSpPr>
        <p:spPr bwMode="auto">
          <a:xfrm>
            <a:off x="2927848" y="4971594"/>
            <a:ext cx="327025" cy="5461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2" name="Oval 45"/>
          <p:cNvSpPr>
            <a:spLocks noChangeArrowheads="1"/>
          </p:cNvSpPr>
          <p:nvPr/>
        </p:nvSpPr>
        <p:spPr bwMode="auto">
          <a:xfrm>
            <a:off x="3026272" y="5243058"/>
            <a:ext cx="554038" cy="7889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3" name="Oval 46"/>
          <p:cNvSpPr>
            <a:spLocks noChangeArrowheads="1"/>
          </p:cNvSpPr>
          <p:nvPr/>
        </p:nvSpPr>
        <p:spPr bwMode="auto">
          <a:xfrm>
            <a:off x="3251698" y="5354182"/>
            <a:ext cx="855663" cy="79216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4" name="Oval 47"/>
          <p:cNvSpPr>
            <a:spLocks noChangeArrowheads="1"/>
          </p:cNvSpPr>
          <p:nvPr/>
        </p:nvSpPr>
        <p:spPr bwMode="auto">
          <a:xfrm>
            <a:off x="3913686" y="4574720"/>
            <a:ext cx="395287" cy="5572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5" name="Oval 48"/>
          <p:cNvSpPr>
            <a:spLocks noChangeArrowheads="1"/>
          </p:cNvSpPr>
          <p:nvPr/>
        </p:nvSpPr>
        <p:spPr bwMode="auto">
          <a:xfrm>
            <a:off x="3908923" y="4919207"/>
            <a:ext cx="466725" cy="59531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6" name="Oval 49"/>
          <p:cNvSpPr>
            <a:spLocks noChangeArrowheads="1"/>
          </p:cNvSpPr>
          <p:nvPr/>
        </p:nvSpPr>
        <p:spPr bwMode="auto">
          <a:xfrm>
            <a:off x="3867647" y="5044620"/>
            <a:ext cx="463550" cy="9763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7" name="Oval 50"/>
          <p:cNvSpPr>
            <a:spLocks noChangeArrowheads="1"/>
          </p:cNvSpPr>
          <p:nvPr/>
        </p:nvSpPr>
        <p:spPr bwMode="auto">
          <a:xfrm>
            <a:off x="3029447" y="4477883"/>
            <a:ext cx="1284288" cy="16398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8" name="Rectangle 51"/>
          <p:cNvSpPr>
            <a:spLocks noChangeArrowheads="1"/>
          </p:cNvSpPr>
          <p:nvPr/>
        </p:nvSpPr>
        <p:spPr bwMode="auto">
          <a:xfrm>
            <a:off x="3842247" y="4698544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9" name="Rectangle 67"/>
          <p:cNvSpPr>
            <a:spLocks noChangeArrowheads="1"/>
          </p:cNvSpPr>
          <p:nvPr/>
        </p:nvSpPr>
        <p:spPr bwMode="auto">
          <a:xfrm>
            <a:off x="3429497" y="5974894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0" name="AutoShape 68"/>
          <p:cNvCxnSpPr>
            <a:cxnSpLocks noChangeShapeType="1"/>
            <a:stCxn id="41991" idx="2"/>
            <a:endCxn id="41999" idx="0"/>
          </p:cNvCxnSpPr>
          <p:nvPr/>
        </p:nvCxnSpPr>
        <p:spPr bwMode="auto">
          <a:xfrm rot="10800000" flipH="1" flipV="1">
            <a:off x="2927848" y="5244644"/>
            <a:ext cx="593725" cy="730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1" name="Rectangle 83"/>
          <p:cNvSpPr>
            <a:spLocks noChangeArrowheads="1"/>
          </p:cNvSpPr>
          <p:nvPr/>
        </p:nvSpPr>
        <p:spPr bwMode="auto">
          <a:xfrm>
            <a:off x="2540497" y="4522332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2" name="AutoShape 85"/>
          <p:cNvCxnSpPr>
            <a:cxnSpLocks noChangeShapeType="1"/>
            <a:stCxn id="42012" idx="0"/>
            <a:endCxn id="42001" idx="1"/>
          </p:cNvCxnSpPr>
          <p:nvPr/>
        </p:nvCxnSpPr>
        <p:spPr bwMode="auto">
          <a:xfrm rot="16200000" flipV="1">
            <a:off x="2430961" y="4719183"/>
            <a:ext cx="547687" cy="3254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3" name="AutoShape 68"/>
          <p:cNvCxnSpPr>
            <a:cxnSpLocks noChangeShapeType="1"/>
            <a:stCxn id="41991" idx="2"/>
            <a:endCxn id="41998" idx="1"/>
          </p:cNvCxnSpPr>
          <p:nvPr/>
        </p:nvCxnSpPr>
        <p:spPr bwMode="auto">
          <a:xfrm rot="10800000" flipH="1">
            <a:off x="2927847" y="4784270"/>
            <a:ext cx="914400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4" name="Rectangle 25"/>
          <p:cNvSpPr>
            <a:spLocks noChangeArrowheads="1"/>
          </p:cNvSpPr>
          <p:nvPr/>
        </p:nvSpPr>
        <p:spPr bwMode="auto">
          <a:xfrm>
            <a:off x="1708647" y="5441494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2005" name="Rectangle 25"/>
          <p:cNvSpPr>
            <a:spLocks noChangeArrowheads="1"/>
          </p:cNvSpPr>
          <p:nvPr/>
        </p:nvSpPr>
        <p:spPr bwMode="auto">
          <a:xfrm>
            <a:off x="2515097" y="5974894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6" name="AutoShape 68"/>
          <p:cNvCxnSpPr>
            <a:cxnSpLocks noChangeShapeType="1"/>
            <a:endCxn id="42001" idx="1"/>
          </p:cNvCxnSpPr>
          <p:nvPr/>
        </p:nvCxnSpPr>
        <p:spPr bwMode="auto">
          <a:xfrm rot="5400000" flipH="1" flipV="1">
            <a:off x="1774529" y="4694576"/>
            <a:ext cx="852487" cy="679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7" name="AutoShape 68"/>
          <p:cNvCxnSpPr>
            <a:cxnSpLocks noChangeShapeType="1"/>
            <a:stCxn id="42004" idx="2"/>
            <a:endCxn id="42005" idx="0"/>
          </p:cNvCxnSpPr>
          <p:nvPr/>
        </p:nvCxnSpPr>
        <p:spPr bwMode="auto">
          <a:xfrm rot="16200000" flipH="1">
            <a:off x="2022972" y="5390694"/>
            <a:ext cx="361950" cy="806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8" name="AutoShape 68"/>
          <p:cNvCxnSpPr>
            <a:cxnSpLocks noChangeShapeType="1"/>
            <a:stCxn id="42004" idx="3"/>
            <a:endCxn id="42012" idx="1"/>
          </p:cNvCxnSpPr>
          <p:nvPr/>
        </p:nvCxnSpPr>
        <p:spPr bwMode="auto">
          <a:xfrm flipV="1">
            <a:off x="1892797" y="5241469"/>
            <a:ext cx="882650" cy="285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9" name="AutoShape 68"/>
          <p:cNvCxnSpPr>
            <a:cxnSpLocks noChangeShapeType="1"/>
            <a:endCxn id="41999" idx="1"/>
          </p:cNvCxnSpPr>
          <p:nvPr/>
        </p:nvCxnSpPr>
        <p:spPr bwMode="auto">
          <a:xfrm>
            <a:off x="2699247" y="5974895"/>
            <a:ext cx="73025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10" name="AutoShape 68"/>
          <p:cNvCxnSpPr>
            <a:cxnSpLocks noChangeShapeType="1"/>
            <a:endCxn id="41998" idx="2"/>
          </p:cNvCxnSpPr>
          <p:nvPr/>
        </p:nvCxnSpPr>
        <p:spPr bwMode="auto">
          <a:xfrm rot="5400000" flipH="1" flipV="1">
            <a:off x="3212010" y="5195432"/>
            <a:ext cx="1047750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1" name="Oval 110"/>
          <p:cNvSpPr/>
          <p:nvPr/>
        </p:nvSpPr>
        <p:spPr bwMode="auto">
          <a:xfrm>
            <a:off x="2546847" y="4927144"/>
            <a:ext cx="685800" cy="533400"/>
          </a:xfrm>
          <a:prstGeom prst="ellipse">
            <a:avLst/>
          </a:prstGeom>
          <a:solidFill>
            <a:srgbClr val="FFFFAA">
              <a:alpha val="49000"/>
            </a:srgb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2012" name="Rectangle 25"/>
          <p:cNvSpPr>
            <a:spLocks noChangeArrowheads="1"/>
          </p:cNvSpPr>
          <p:nvPr/>
        </p:nvSpPr>
        <p:spPr bwMode="auto">
          <a:xfrm>
            <a:off x="2775447" y="5155744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3073" name="Curved Connector 115"/>
          <p:cNvCxnSpPr>
            <a:cxnSpLocks noChangeShapeType="1"/>
            <a:stCxn id="111" idx="0"/>
          </p:cNvCxnSpPr>
          <p:nvPr/>
        </p:nvCxnSpPr>
        <p:spPr bwMode="auto">
          <a:xfrm rot="5400000" flipH="1" flipV="1">
            <a:off x="3289797" y="3765094"/>
            <a:ext cx="762000" cy="1562100"/>
          </a:xfrm>
          <a:prstGeom prst="curvedConnector2">
            <a:avLst/>
          </a:prstGeom>
          <a:noFill/>
          <a:ln w="76200">
            <a:solidFill>
              <a:srgbClr val="BFBFB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070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Setting up Routing Tables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108204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you set up routing tables?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Internet has no centralized state!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single machine knows entire topology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Topology constantly changing (faults, reconfiguration, etc.)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dynamic algorithm that acquires routing tables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Ideally, have one entry per subnet or portion of address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have “default” routes that send packets for unknown subnets to a different router that has more information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Exchange routing information with </a:t>
            </a:r>
            <a:r>
              <a:rPr lang="en-US" altLang="ko-KR" dirty="0" err="1">
                <a:ea typeface="굴림" panose="020B0600000101010101" pitchFamily="34" charset="-127"/>
              </a:rPr>
              <a:t>neighbouring</a:t>
            </a:r>
            <a:r>
              <a:rPr lang="en-US" altLang="ko-KR" dirty="0">
                <a:ea typeface="굴림" panose="020B0600000101010101" pitchFamily="34" charset="-127"/>
              </a:rPr>
              <a:t> peers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Inform peers of best routes it knowns to reach a particular subnet!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more detail BGP!</a:t>
            </a:r>
          </a:p>
        </p:txBody>
      </p:sp>
    </p:spTree>
    <p:extLst>
      <p:ext uri="{BB962C8B-B14F-4D97-AF65-F5344CB8AC3E}">
        <p14:creationId xmlns:p14="http://schemas.microsoft.com/office/powerpoint/2010/main" val="2370350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FD99-5714-4EB0-AED0-D7424BC2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routing tables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8873EB-7B2B-458F-9C5E-6371F134EE22}"/>
              </a:ext>
            </a:extLst>
          </p:cNvPr>
          <p:cNvSpPr/>
          <p:nvPr/>
        </p:nvSpPr>
        <p:spPr bwMode="auto">
          <a:xfrm>
            <a:off x="381000" y="2590800"/>
            <a:ext cx="1981200" cy="71733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Subnet 1</a:t>
            </a:r>
          </a:p>
        </p:txBody>
      </p:sp>
      <p:grpSp>
        <p:nvGrpSpPr>
          <p:cNvPr id="23" name="Group 100">
            <a:extLst>
              <a:ext uri="{FF2B5EF4-FFF2-40B4-BE49-F238E27FC236}">
                <a16:creationId xmlns:a16="http://schemas.microsoft.com/office/drawing/2014/main" id="{F6B42608-2FEC-4DD4-A7F3-CE40E69D651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732775"/>
            <a:ext cx="766763" cy="433387"/>
            <a:chOff x="3600" y="219"/>
            <a:chExt cx="360" cy="175"/>
          </a:xfrm>
        </p:grpSpPr>
        <p:sp>
          <p:nvSpPr>
            <p:cNvPr id="24" name="Oval 101">
              <a:extLst>
                <a:ext uri="{FF2B5EF4-FFF2-40B4-BE49-F238E27FC236}">
                  <a16:creationId xmlns:a16="http://schemas.microsoft.com/office/drawing/2014/main" id="{A8CF29EE-BBAC-4AE4-889C-4948A69CB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5" name="Line 102">
              <a:extLst>
                <a:ext uri="{FF2B5EF4-FFF2-40B4-BE49-F238E27FC236}">
                  <a16:creationId xmlns:a16="http://schemas.microsoft.com/office/drawing/2014/main" id="{52C8738A-E47F-4265-A865-7239426A0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6" name="Line 103">
              <a:extLst>
                <a:ext uri="{FF2B5EF4-FFF2-40B4-BE49-F238E27FC236}">
                  <a16:creationId xmlns:a16="http://schemas.microsoft.com/office/drawing/2014/main" id="{8A871C68-A368-440E-A6E2-9581BCDC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7" name="Rectangle 104">
              <a:extLst>
                <a:ext uri="{FF2B5EF4-FFF2-40B4-BE49-F238E27FC236}">
                  <a16:creationId xmlns:a16="http://schemas.microsoft.com/office/drawing/2014/main" id="{7BB2D655-6861-42F1-8D9D-4399E29B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28" name="Oval 105">
              <a:extLst>
                <a:ext uri="{FF2B5EF4-FFF2-40B4-BE49-F238E27FC236}">
                  <a16:creationId xmlns:a16="http://schemas.microsoft.com/office/drawing/2014/main" id="{4410EF50-2736-4AAC-8F2C-327B83924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29" name="Group 106">
              <a:extLst>
                <a:ext uri="{FF2B5EF4-FFF2-40B4-BE49-F238E27FC236}">
                  <a16:creationId xmlns:a16="http://schemas.microsoft.com/office/drawing/2014/main" id="{684EA4BB-044C-4345-9D30-AFF595FE5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" name="Line 107">
                <a:extLst>
                  <a:ext uri="{FF2B5EF4-FFF2-40B4-BE49-F238E27FC236}">
                    <a16:creationId xmlns:a16="http://schemas.microsoft.com/office/drawing/2014/main" id="{7E43362D-0752-451F-A37F-2D58B286B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35" name="Line 108">
                <a:extLst>
                  <a:ext uri="{FF2B5EF4-FFF2-40B4-BE49-F238E27FC236}">
                    <a16:creationId xmlns:a16="http://schemas.microsoft.com/office/drawing/2014/main" id="{3BB9AF8B-E938-4086-BF7D-50163F22B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36" name="Line 109">
                <a:extLst>
                  <a:ext uri="{FF2B5EF4-FFF2-40B4-BE49-F238E27FC236}">
                    <a16:creationId xmlns:a16="http://schemas.microsoft.com/office/drawing/2014/main" id="{1C9B97A1-D2EB-4513-B41D-D010D03F7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30" name="Group 110">
              <a:extLst>
                <a:ext uri="{FF2B5EF4-FFF2-40B4-BE49-F238E27FC236}">
                  <a16:creationId xmlns:a16="http://schemas.microsoft.com/office/drawing/2014/main" id="{DB0182BB-3DF2-4E5C-AA26-499DC391852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" name="Line 111">
                <a:extLst>
                  <a:ext uri="{FF2B5EF4-FFF2-40B4-BE49-F238E27FC236}">
                    <a16:creationId xmlns:a16="http://schemas.microsoft.com/office/drawing/2014/main" id="{0795BD18-B193-401F-AAC5-E7C203FAF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32" name="Line 112">
                <a:extLst>
                  <a:ext uri="{FF2B5EF4-FFF2-40B4-BE49-F238E27FC236}">
                    <a16:creationId xmlns:a16="http://schemas.microsoft.com/office/drawing/2014/main" id="{142566CB-20AF-41A2-B0F8-2D4B184CE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33" name="Line 113">
                <a:extLst>
                  <a:ext uri="{FF2B5EF4-FFF2-40B4-BE49-F238E27FC236}">
                    <a16:creationId xmlns:a16="http://schemas.microsoft.com/office/drawing/2014/main" id="{C7268FFF-7764-4C27-8D18-A84D64283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F57AFA-3442-4383-9754-3C1FA2032801}"/>
              </a:ext>
            </a:extLst>
          </p:cNvPr>
          <p:cNvSpPr/>
          <p:nvPr/>
        </p:nvSpPr>
        <p:spPr bwMode="auto">
          <a:xfrm>
            <a:off x="4572000" y="2567272"/>
            <a:ext cx="1981200" cy="71733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Subnet 2</a:t>
            </a:r>
          </a:p>
        </p:txBody>
      </p:sp>
      <p:grpSp>
        <p:nvGrpSpPr>
          <p:cNvPr id="38" name="Group 100">
            <a:extLst>
              <a:ext uri="{FF2B5EF4-FFF2-40B4-BE49-F238E27FC236}">
                <a16:creationId xmlns:a16="http://schemas.microsoft.com/office/drawing/2014/main" id="{ECF2C3B8-157B-4409-A97E-1B576BD4024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709247"/>
            <a:ext cx="766763" cy="433387"/>
            <a:chOff x="3600" y="219"/>
            <a:chExt cx="360" cy="175"/>
          </a:xfrm>
        </p:grpSpPr>
        <p:sp>
          <p:nvSpPr>
            <p:cNvPr id="39" name="Oval 101">
              <a:extLst>
                <a:ext uri="{FF2B5EF4-FFF2-40B4-BE49-F238E27FC236}">
                  <a16:creationId xmlns:a16="http://schemas.microsoft.com/office/drawing/2014/main" id="{765F1718-EC77-4CCA-8B0E-7F9FD712A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40" name="Line 102">
              <a:extLst>
                <a:ext uri="{FF2B5EF4-FFF2-40B4-BE49-F238E27FC236}">
                  <a16:creationId xmlns:a16="http://schemas.microsoft.com/office/drawing/2014/main" id="{790A4EF0-05D6-4BC4-BCD4-1EB29B444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1" name="Line 103">
              <a:extLst>
                <a:ext uri="{FF2B5EF4-FFF2-40B4-BE49-F238E27FC236}">
                  <a16:creationId xmlns:a16="http://schemas.microsoft.com/office/drawing/2014/main" id="{52E436AC-1B94-4554-8FC7-CAFDA79CB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5A11F106-418C-429A-9A6C-B86BCD323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43" name="Oval 105">
              <a:extLst>
                <a:ext uri="{FF2B5EF4-FFF2-40B4-BE49-F238E27FC236}">
                  <a16:creationId xmlns:a16="http://schemas.microsoft.com/office/drawing/2014/main" id="{AA423413-16CB-40B7-A300-D2389CD0D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44" name="Group 106">
              <a:extLst>
                <a:ext uri="{FF2B5EF4-FFF2-40B4-BE49-F238E27FC236}">
                  <a16:creationId xmlns:a16="http://schemas.microsoft.com/office/drawing/2014/main" id="{63F9C299-56D9-48ED-92B8-35B2AEF9B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" name="Line 107">
                <a:extLst>
                  <a:ext uri="{FF2B5EF4-FFF2-40B4-BE49-F238E27FC236}">
                    <a16:creationId xmlns:a16="http://schemas.microsoft.com/office/drawing/2014/main" id="{D3078CD7-560D-4F8E-991A-6E3EBB89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" name="Line 108">
                <a:extLst>
                  <a:ext uri="{FF2B5EF4-FFF2-40B4-BE49-F238E27FC236}">
                    <a16:creationId xmlns:a16="http://schemas.microsoft.com/office/drawing/2014/main" id="{11C1A613-22DC-4231-BD85-28F4884F5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1" name="Line 109">
                <a:extLst>
                  <a:ext uri="{FF2B5EF4-FFF2-40B4-BE49-F238E27FC236}">
                    <a16:creationId xmlns:a16="http://schemas.microsoft.com/office/drawing/2014/main" id="{C58AD01D-C959-452A-854E-D3E93301D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45" name="Group 110">
              <a:extLst>
                <a:ext uri="{FF2B5EF4-FFF2-40B4-BE49-F238E27FC236}">
                  <a16:creationId xmlns:a16="http://schemas.microsoft.com/office/drawing/2014/main" id="{720C9E12-D716-4EC3-ABE6-836E8B93FEB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6" name="Line 111">
                <a:extLst>
                  <a:ext uri="{FF2B5EF4-FFF2-40B4-BE49-F238E27FC236}">
                    <a16:creationId xmlns:a16="http://schemas.microsoft.com/office/drawing/2014/main" id="{F73C94B0-BDB8-4360-99C9-86D1A9721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7" name="Line 112">
                <a:extLst>
                  <a:ext uri="{FF2B5EF4-FFF2-40B4-BE49-F238E27FC236}">
                    <a16:creationId xmlns:a16="http://schemas.microsoft.com/office/drawing/2014/main" id="{8EE56E0A-E637-4EFA-9080-3A76F413F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8" name="Line 113">
                <a:extLst>
                  <a:ext uri="{FF2B5EF4-FFF2-40B4-BE49-F238E27FC236}">
                    <a16:creationId xmlns:a16="http://schemas.microsoft.com/office/drawing/2014/main" id="{7300961F-1EFF-40E0-937B-5AE50CBE0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grpSp>
        <p:nvGrpSpPr>
          <p:cNvPr id="67" name="Group 100">
            <a:extLst>
              <a:ext uri="{FF2B5EF4-FFF2-40B4-BE49-F238E27FC236}">
                <a16:creationId xmlns:a16="http://schemas.microsoft.com/office/drawing/2014/main" id="{9DAB389C-D395-4780-8C6A-53B6E47089D6}"/>
              </a:ext>
            </a:extLst>
          </p:cNvPr>
          <p:cNvGrpSpPr>
            <a:grpSpLocks/>
          </p:cNvGrpSpPr>
          <p:nvPr/>
        </p:nvGrpSpPr>
        <p:grpSpPr bwMode="auto">
          <a:xfrm>
            <a:off x="4032210" y="2709247"/>
            <a:ext cx="766763" cy="433387"/>
            <a:chOff x="3600" y="219"/>
            <a:chExt cx="360" cy="175"/>
          </a:xfrm>
        </p:grpSpPr>
        <p:sp>
          <p:nvSpPr>
            <p:cNvPr id="68" name="Oval 101">
              <a:extLst>
                <a:ext uri="{FF2B5EF4-FFF2-40B4-BE49-F238E27FC236}">
                  <a16:creationId xmlns:a16="http://schemas.microsoft.com/office/drawing/2014/main" id="{BA3AB4F3-B20D-4C82-B8C6-7AAAAC468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69" name="Line 102">
              <a:extLst>
                <a:ext uri="{FF2B5EF4-FFF2-40B4-BE49-F238E27FC236}">
                  <a16:creationId xmlns:a16="http://schemas.microsoft.com/office/drawing/2014/main" id="{1D577E1A-2095-4A06-A468-49A347754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CF849E1B-AAC0-433E-9FA4-3FE09B612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71" name="Rectangle 104">
              <a:extLst>
                <a:ext uri="{FF2B5EF4-FFF2-40B4-BE49-F238E27FC236}">
                  <a16:creationId xmlns:a16="http://schemas.microsoft.com/office/drawing/2014/main" id="{31E33B24-DD2C-4373-AEB8-109AA2D1B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72" name="Oval 105">
              <a:extLst>
                <a:ext uri="{FF2B5EF4-FFF2-40B4-BE49-F238E27FC236}">
                  <a16:creationId xmlns:a16="http://schemas.microsoft.com/office/drawing/2014/main" id="{CDA47C9D-67C6-40AC-A129-286D220D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73" name="Group 106">
              <a:extLst>
                <a:ext uri="{FF2B5EF4-FFF2-40B4-BE49-F238E27FC236}">
                  <a16:creationId xmlns:a16="http://schemas.microsoft.com/office/drawing/2014/main" id="{B375E9A9-C3C7-471D-AB8D-B3B501BEE7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8" name="Line 107">
                <a:extLst>
                  <a:ext uri="{FF2B5EF4-FFF2-40B4-BE49-F238E27FC236}">
                    <a16:creationId xmlns:a16="http://schemas.microsoft.com/office/drawing/2014/main" id="{262DD8D7-12D7-4BAC-B0F3-B9EC65223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79" name="Line 108">
                <a:extLst>
                  <a:ext uri="{FF2B5EF4-FFF2-40B4-BE49-F238E27FC236}">
                    <a16:creationId xmlns:a16="http://schemas.microsoft.com/office/drawing/2014/main" id="{E4CB3944-7CD3-4F38-BB63-FA05F4B0E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80" name="Line 109">
                <a:extLst>
                  <a:ext uri="{FF2B5EF4-FFF2-40B4-BE49-F238E27FC236}">
                    <a16:creationId xmlns:a16="http://schemas.microsoft.com/office/drawing/2014/main" id="{345F0132-5527-45AD-B96E-2CF28F93A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74" name="Group 110">
              <a:extLst>
                <a:ext uri="{FF2B5EF4-FFF2-40B4-BE49-F238E27FC236}">
                  <a16:creationId xmlns:a16="http://schemas.microsoft.com/office/drawing/2014/main" id="{25CA2029-5ADD-4EF2-8FBF-7FFD0A877D7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5" name="Line 111">
                <a:extLst>
                  <a:ext uri="{FF2B5EF4-FFF2-40B4-BE49-F238E27FC236}">
                    <a16:creationId xmlns:a16="http://schemas.microsoft.com/office/drawing/2014/main" id="{67E11BFE-9131-4729-9413-0365DEDF2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76" name="Line 112">
                <a:extLst>
                  <a:ext uri="{FF2B5EF4-FFF2-40B4-BE49-F238E27FC236}">
                    <a16:creationId xmlns:a16="http://schemas.microsoft.com/office/drawing/2014/main" id="{596CE7D3-0606-461E-B111-B4945EB8C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77" name="Line 113">
                <a:extLst>
                  <a:ext uri="{FF2B5EF4-FFF2-40B4-BE49-F238E27FC236}">
                    <a16:creationId xmlns:a16="http://schemas.microsoft.com/office/drawing/2014/main" id="{386B13A7-67D8-454E-9B3D-8F464D129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1C71077-2D22-44C9-AF70-15293B4AE6B3}"/>
              </a:ext>
            </a:extLst>
          </p:cNvPr>
          <p:cNvSpPr/>
          <p:nvPr/>
        </p:nvSpPr>
        <p:spPr bwMode="auto">
          <a:xfrm>
            <a:off x="8458200" y="2567272"/>
            <a:ext cx="1981200" cy="71733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Subnet 3</a:t>
            </a:r>
          </a:p>
        </p:txBody>
      </p:sp>
      <p:grpSp>
        <p:nvGrpSpPr>
          <p:cNvPr id="82" name="Group 100">
            <a:extLst>
              <a:ext uri="{FF2B5EF4-FFF2-40B4-BE49-F238E27FC236}">
                <a16:creationId xmlns:a16="http://schemas.microsoft.com/office/drawing/2014/main" id="{9D42B296-9E3F-42FA-B501-C2E826521B92}"/>
              </a:ext>
            </a:extLst>
          </p:cNvPr>
          <p:cNvGrpSpPr>
            <a:grpSpLocks/>
          </p:cNvGrpSpPr>
          <p:nvPr/>
        </p:nvGrpSpPr>
        <p:grpSpPr bwMode="auto">
          <a:xfrm>
            <a:off x="10287000" y="2709247"/>
            <a:ext cx="766763" cy="433387"/>
            <a:chOff x="3600" y="219"/>
            <a:chExt cx="360" cy="175"/>
          </a:xfrm>
        </p:grpSpPr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252C9962-6D98-40D0-BD76-E793C41BA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84" name="Line 102">
              <a:extLst>
                <a:ext uri="{FF2B5EF4-FFF2-40B4-BE49-F238E27FC236}">
                  <a16:creationId xmlns:a16="http://schemas.microsoft.com/office/drawing/2014/main" id="{3202C038-F24E-4CF6-92AD-65D0F630F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5" name="Line 103">
              <a:extLst>
                <a:ext uri="{FF2B5EF4-FFF2-40B4-BE49-F238E27FC236}">
                  <a16:creationId xmlns:a16="http://schemas.microsoft.com/office/drawing/2014/main" id="{01A70EEA-D319-4A0A-842E-6F325AA77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86" name="Rectangle 104">
              <a:extLst>
                <a:ext uri="{FF2B5EF4-FFF2-40B4-BE49-F238E27FC236}">
                  <a16:creationId xmlns:a16="http://schemas.microsoft.com/office/drawing/2014/main" id="{B5478C02-4C3A-4BC0-8F5C-BF0D87B9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7881BE83-E850-4333-B213-E578CCE85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88" name="Group 106">
              <a:extLst>
                <a:ext uri="{FF2B5EF4-FFF2-40B4-BE49-F238E27FC236}">
                  <a16:creationId xmlns:a16="http://schemas.microsoft.com/office/drawing/2014/main" id="{F2982E6F-F598-4D67-B45B-9C212A371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" name="Line 107">
                <a:extLst>
                  <a:ext uri="{FF2B5EF4-FFF2-40B4-BE49-F238E27FC236}">
                    <a16:creationId xmlns:a16="http://schemas.microsoft.com/office/drawing/2014/main" id="{47CAAED4-3074-40BC-8975-E072AE007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94" name="Line 108">
                <a:extLst>
                  <a:ext uri="{FF2B5EF4-FFF2-40B4-BE49-F238E27FC236}">
                    <a16:creationId xmlns:a16="http://schemas.microsoft.com/office/drawing/2014/main" id="{D90D6B18-E7FE-41D8-9B5A-2BF66AFCE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95" name="Line 109">
                <a:extLst>
                  <a:ext uri="{FF2B5EF4-FFF2-40B4-BE49-F238E27FC236}">
                    <a16:creationId xmlns:a16="http://schemas.microsoft.com/office/drawing/2014/main" id="{0E72CB88-4127-41A6-84DD-99589985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89" name="Group 110">
              <a:extLst>
                <a:ext uri="{FF2B5EF4-FFF2-40B4-BE49-F238E27FC236}">
                  <a16:creationId xmlns:a16="http://schemas.microsoft.com/office/drawing/2014/main" id="{62C62537-E2C2-438E-93E3-64946CD1539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0" name="Line 111">
                <a:extLst>
                  <a:ext uri="{FF2B5EF4-FFF2-40B4-BE49-F238E27FC236}">
                    <a16:creationId xmlns:a16="http://schemas.microsoft.com/office/drawing/2014/main" id="{3942F178-47F9-47FC-9DA3-32B216C33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91" name="Line 112">
                <a:extLst>
                  <a:ext uri="{FF2B5EF4-FFF2-40B4-BE49-F238E27FC236}">
                    <a16:creationId xmlns:a16="http://schemas.microsoft.com/office/drawing/2014/main" id="{7311665A-9FB5-444D-A4CA-951DE6CED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92" name="Line 113">
                <a:extLst>
                  <a:ext uri="{FF2B5EF4-FFF2-40B4-BE49-F238E27FC236}">
                    <a16:creationId xmlns:a16="http://schemas.microsoft.com/office/drawing/2014/main" id="{D04CEE51-223B-4EA7-9942-4E161DA83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grpSp>
        <p:nvGrpSpPr>
          <p:cNvPr id="96" name="Group 100">
            <a:extLst>
              <a:ext uri="{FF2B5EF4-FFF2-40B4-BE49-F238E27FC236}">
                <a16:creationId xmlns:a16="http://schemas.microsoft.com/office/drawing/2014/main" id="{C129BE4C-5F27-40CA-91B1-0379F5D7165F}"/>
              </a:ext>
            </a:extLst>
          </p:cNvPr>
          <p:cNvGrpSpPr>
            <a:grpSpLocks/>
          </p:cNvGrpSpPr>
          <p:nvPr/>
        </p:nvGrpSpPr>
        <p:grpSpPr bwMode="auto">
          <a:xfrm>
            <a:off x="7918410" y="2709247"/>
            <a:ext cx="766763" cy="433387"/>
            <a:chOff x="3600" y="219"/>
            <a:chExt cx="360" cy="175"/>
          </a:xfrm>
        </p:grpSpPr>
        <p:sp>
          <p:nvSpPr>
            <p:cNvPr id="97" name="Oval 101">
              <a:extLst>
                <a:ext uri="{FF2B5EF4-FFF2-40B4-BE49-F238E27FC236}">
                  <a16:creationId xmlns:a16="http://schemas.microsoft.com/office/drawing/2014/main" id="{4D9F4C86-0CC6-402F-8718-42BFAF643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98" name="Line 102">
              <a:extLst>
                <a:ext uri="{FF2B5EF4-FFF2-40B4-BE49-F238E27FC236}">
                  <a16:creationId xmlns:a16="http://schemas.microsoft.com/office/drawing/2014/main" id="{8606184E-9DC3-4AC5-921A-1A102D451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9" name="Line 103">
              <a:extLst>
                <a:ext uri="{FF2B5EF4-FFF2-40B4-BE49-F238E27FC236}">
                  <a16:creationId xmlns:a16="http://schemas.microsoft.com/office/drawing/2014/main" id="{18169924-FFE1-4148-A831-5E1B25F7D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0" name="Rectangle 104">
              <a:extLst>
                <a:ext uri="{FF2B5EF4-FFF2-40B4-BE49-F238E27FC236}">
                  <a16:creationId xmlns:a16="http://schemas.microsoft.com/office/drawing/2014/main" id="{3B9AC600-BBAB-4CCE-90A0-BD043F4A4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101" name="Oval 105">
              <a:extLst>
                <a:ext uri="{FF2B5EF4-FFF2-40B4-BE49-F238E27FC236}">
                  <a16:creationId xmlns:a16="http://schemas.microsoft.com/office/drawing/2014/main" id="{6CEE8C2A-6272-45CF-B8A4-C9614F659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02" name="Group 106">
              <a:extLst>
                <a:ext uri="{FF2B5EF4-FFF2-40B4-BE49-F238E27FC236}">
                  <a16:creationId xmlns:a16="http://schemas.microsoft.com/office/drawing/2014/main" id="{30540C8C-9200-4324-908A-1878D65F7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7" name="Line 107">
                <a:extLst>
                  <a:ext uri="{FF2B5EF4-FFF2-40B4-BE49-F238E27FC236}">
                    <a16:creationId xmlns:a16="http://schemas.microsoft.com/office/drawing/2014/main" id="{01F09786-61A6-4224-8E86-2F49D698F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08" name="Line 108">
                <a:extLst>
                  <a:ext uri="{FF2B5EF4-FFF2-40B4-BE49-F238E27FC236}">
                    <a16:creationId xmlns:a16="http://schemas.microsoft.com/office/drawing/2014/main" id="{6364B391-D10B-4F1A-97F8-05856B39E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09" name="Line 109">
                <a:extLst>
                  <a:ext uri="{FF2B5EF4-FFF2-40B4-BE49-F238E27FC236}">
                    <a16:creationId xmlns:a16="http://schemas.microsoft.com/office/drawing/2014/main" id="{731573E9-598E-4239-A9B8-8AED4CD1D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03" name="Group 110">
              <a:extLst>
                <a:ext uri="{FF2B5EF4-FFF2-40B4-BE49-F238E27FC236}">
                  <a16:creationId xmlns:a16="http://schemas.microsoft.com/office/drawing/2014/main" id="{E251DD61-C108-44EC-806F-F6365F0083D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" name="Line 111">
                <a:extLst>
                  <a:ext uri="{FF2B5EF4-FFF2-40B4-BE49-F238E27FC236}">
                    <a16:creationId xmlns:a16="http://schemas.microsoft.com/office/drawing/2014/main" id="{83CA6AE7-8386-4561-8347-72AF9D0FF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05" name="Line 112">
                <a:extLst>
                  <a:ext uri="{FF2B5EF4-FFF2-40B4-BE49-F238E27FC236}">
                    <a16:creationId xmlns:a16="http://schemas.microsoft.com/office/drawing/2014/main" id="{2DBFB6BE-E273-41BF-9868-19D795D0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06" name="Line 113">
                <a:extLst>
                  <a:ext uri="{FF2B5EF4-FFF2-40B4-BE49-F238E27FC236}">
                    <a16:creationId xmlns:a16="http://schemas.microsoft.com/office/drawing/2014/main" id="{10AD3664-4DDD-4371-8B57-C6737477F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5107D95-3864-4B63-99D4-9588E6F7182A}"/>
              </a:ext>
            </a:extLst>
          </p:cNvPr>
          <p:cNvSpPr/>
          <p:nvPr/>
        </p:nvSpPr>
        <p:spPr bwMode="auto">
          <a:xfrm>
            <a:off x="4548372" y="4508178"/>
            <a:ext cx="1981200" cy="71733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Subnet 4</a:t>
            </a:r>
          </a:p>
        </p:txBody>
      </p:sp>
      <p:grpSp>
        <p:nvGrpSpPr>
          <p:cNvPr id="111" name="Group 100">
            <a:extLst>
              <a:ext uri="{FF2B5EF4-FFF2-40B4-BE49-F238E27FC236}">
                <a16:creationId xmlns:a16="http://schemas.microsoft.com/office/drawing/2014/main" id="{4F51D2B4-3366-48CA-AD36-E9276210FC78}"/>
              </a:ext>
            </a:extLst>
          </p:cNvPr>
          <p:cNvGrpSpPr>
            <a:grpSpLocks/>
          </p:cNvGrpSpPr>
          <p:nvPr/>
        </p:nvGrpSpPr>
        <p:grpSpPr bwMode="auto">
          <a:xfrm>
            <a:off x="6377172" y="4650153"/>
            <a:ext cx="766763" cy="433387"/>
            <a:chOff x="3600" y="219"/>
            <a:chExt cx="360" cy="175"/>
          </a:xfrm>
        </p:grpSpPr>
        <p:sp>
          <p:nvSpPr>
            <p:cNvPr id="112" name="Oval 101">
              <a:extLst>
                <a:ext uri="{FF2B5EF4-FFF2-40B4-BE49-F238E27FC236}">
                  <a16:creationId xmlns:a16="http://schemas.microsoft.com/office/drawing/2014/main" id="{0CFABB76-6B02-4B2E-9B8E-49573090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13" name="Line 102">
              <a:extLst>
                <a:ext uri="{FF2B5EF4-FFF2-40B4-BE49-F238E27FC236}">
                  <a16:creationId xmlns:a16="http://schemas.microsoft.com/office/drawing/2014/main" id="{AD0574F7-8645-4110-93DF-FEA72BBF0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4" name="Line 103">
              <a:extLst>
                <a:ext uri="{FF2B5EF4-FFF2-40B4-BE49-F238E27FC236}">
                  <a16:creationId xmlns:a16="http://schemas.microsoft.com/office/drawing/2014/main" id="{2414FE45-0994-4876-A44C-A7DBCA9D3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5" name="Rectangle 104">
              <a:extLst>
                <a:ext uri="{FF2B5EF4-FFF2-40B4-BE49-F238E27FC236}">
                  <a16:creationId xmlns:a16="http://schemas.microsoft.com/office/drawing/2014/main" id="{23BE7BB1-6BE8-494E-BAD8-064854A6D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116" name="Oval 105">
              <a:extLst>
                <a:ext uri="{FF2B5EF4-FFF2-40B4-BE49-F238E27FC236}">
                  <a16:creationId xmlns:a16="http://schemas.microsoft.com/office/drawing/2014/main" id="{1866229F-5758-4832-A143-CD42AD557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17" name="Group 106">
              <a:extLst>
                <a:ext uri="{FF2B5EF4-FFF2-40B4-BE49-F238E27FC236}">
                  <a16:creationId xmlns:a16="http://schemas.microsoft.com/office/drawing/2014/main" id="{4410D1B8-8E82-4505-9F63-3A7727404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" name="Line 107">
                <a:extLst>
                  <a:ext uri="{FF2B5EF4-FFF2-40B4-BE49-F238E27FC236}">
                    <a16:creationId xmlns:a16="http://schemas.microsoft.com/office/drawing/2014/main" id="{70F5EA19-4E02-4725-9AA0-9F9752043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23" name="Line 108">
                <a:extLst>
                  <a:ext uri="{FF2B5EF4-FFF2-40B4-BE49-F238E27FC236}">
                    <a16:creationId xmlns:a16="http://schemas.microsoft.com/office/drawing/2014/main" id="{3F7F8B7B-8EC5-447C-A934-1FA8B04BE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24" name="Line 109">
                <a:extLst>
                  <a:ext uri="{FF2B5EF4-FFF2-40B4-BE49-F238E27FC236}">
                    <a16:creationId xmlns:a16="http://schemas.microsoft.com/office/drawing/2014/main" id="{D9555F5E-929D-4EE7-AEB5-4C4BA5DDF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18" name="Group 110">
              <a:extLst>
                <a:ext uri="{FF2B5EF4-FFF2-40B4-BE49-F238E27FC236}">
                  <a16:creationId xmlns:a16="http://schemas.microsoft.com/office/drawing/2014/main" id="{A578085E-60DD-44EF-A814-FC39EFF948E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9" name="Line 111">
                <a:extLst>
                  <a:ext uri="{FF2B5EF4-FFF2-40B4-BE49-F238E27FC236}">
                    <a16:creationId xmlns:a16="http://schemas.microsoft.com/office/drawing/2014/main" id="{62AE553D-C82E-4AB6-BDF4-7643B4AA8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20" name="Line 112">
                <a:extLst>
                  <a:ext uri="{FF2B5EF4-FFF2-40B4-BE49-F238E27FC236}">
                    <a16:creationId xmlns:a16="http://schemas.microsoft.com/office/drawing/2014/main" id="{C9C785DA-DB99-4461-BAEA-8E77A5856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21" name="Line 113">
                <a:extLst>
                  <a:ext uri="{FF2B5EF4-FFF2-40B4-BE49-F238E27FC236}">
                    <a16:creationId xmlns:a16="http://schemas.microsoft.com/office/drawing/2014/main" id="{610F0319-764B-4B74-A154-5E8B1ED1C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grpSp>
        <p:nvGrpSpPr>
          <p:cNvPr id="125" name="Group 100">
            <a:extLst>
              <a:ext uri="{FF2B5EF4-FFF2-40B4-BE49-F238E27FC236}">
                <a16:creationId xmlns:a16="http://schemas.microsoft.com/office/drawing/2014/main" id="{885A341B-6C7F-4B15-A10A-44948899427A}"/>
              </a:ext>
            </a:extLst>
          </p:cNvPr>
          <p:cNvGrpSpPr>
            <a:grpSpLocks/>
          </p:cNvGrpSpPr>
          <p:nvPr/>
        </p:nvGrpSpPr>
        <p:grpSpPr bwMode="auto">
          <a:xfrm>
            <a:off x="4008582" y="4650153"/>
            <a:ext cx="766763" cy="433387"/>
            <a:chOff x="3600" y="219"/>
            <a:chExt cx="360" cy="175"/>
          </a:xfrm>
        </p:grpSpPr>
        <p:sp>
          <p:nvSpPr>
            <p:cNvPr id="126" name="Oval 101">
              <a:extLst>
                <a:ext uri="{FF2B5EF4-FFF2-40B4-BE49-F238E27FC236}">
                  <a16:creationId xmlns:a16="http://schemas.microsoft.com/office/drawing/2014/main" id="{3F7F1BF6-DC25-48FA-84BC-8FCD51D3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27" name="Line 102">
              <a:extLst>
                <a:ext uri="{FF2B5EF4-FFF2-40B4-BE49-F238E27FC236}">
                  <a16:creationId xmlns:a16="http://schemas.microsoft.com/office/drawing/2014/main" id="{77088D10-48E4-4DBF-9615-1326DFE50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28" name="Line 103">
              <a:extLst>
                <a:ext uri="{FF2B5EF4-FFF2-40B4-BE49-F238E27FC236}">
                  <a16:creationId xmlns:a16="http://schemas.microsoft.com/office/drawing/2014/main" id="{D55A073F-86BC-4CD2-80AB-29EB36CC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29" name="Rectangle 104">
              <a:extLst>
                <a:ext uri="{FF2B5EF4-FFF2-40B4-BE49-F238E27FC236}">
                  <a16:creationId xmlns:a16="http://schemas.microsoft.com/office/drawing/2014/main" id="{09F14214-69C9-4327-B57F-E95C96D7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130" name="Oval 105">
              <a:extLst>
                <a:ext uri="{FF2B5EF4-FFF2-40B4-BE49-F238E27FC236}">
                  <a16:creationId xmlns:a16="http://schemas.microsoft.com/office/drawing/2014/main" id="{D298CA48-714D-4115-8AD5-5D1849E08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31" name="Group 106">
              <a:extLst>
                <a:ext uri="{FF2B5EF4-FFF2-40B4-BE49-F238E27FC236}">
                  <a16:creationId xmlns:a16="http://schemas.microsoft.com/office/drawing/2014/main" id="{24A897F0-7233-44C0-9020-4DB7228CB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6" name="Line 107">
                <a:extLst>
                  <a:ext uri="{FF2B5EF4-FFF2-40B4-BE49-F238E27FC236}">
                    <a16:creationId xmlns:a16="http://schemas.microsoft.com/office/drawing/2014/main" id="{8FA53BC9-7AB8-457E-A383-CE9ABF193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37" name="Line 108">
                <a:extLst>
                  <a:ext uri="{FF2B5EF4-FFF2-40B4-BE49-F238E27FC236}">
                    <a16:creationId xmlns:a16="http://schemas.microsoft.com/office/drawing/2014/main" id="{0280DA44-9674-4BA7-9D3A-CFB1F24FA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38" name="Line 109">
                <a:extLst>
                  <a:ext uri="{FF2B5EF4-FFF2-40B4-BE49-F238E27FC236}">
                    <a16:creationId xmlns:a16="http://schemas.microsoft.com/office/drawing/2014/main" id="{00E9556C-261D-457B-ABA1-A01E1F2DE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32" name="Group 110">
              <a:extLst>
                <a:ext uri="{FF2B5EF4-FFF2-40B4-BE49-F238E27FC236}">
                  <a16:creationId xmlns:a16="http://schemas.microsoft.com/office/drawing/2014/main" id="{EC12B8AA-D43B-43CE-815A-EAF51D780EC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3" name="Line 111">
                <a:extLst>
                  <a:ext uri="{FF2B5EF4-FFF2-40B4-BE49-F238E27FC236}">
                    <a16:creationId xmlns:a16="http://schemas.microsoft.com/office/drawing/2014/main" id="{A2EC7541-CCD3-4DE4-8FB5-8A9975A06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34" name="Line 112">
                <a:extLst>
                  <a:ext uri="{FF2B5EF4-FFF2-40B4-BE49-F238E27FC236}">
                    <a16:creationId xmlns:a16="http://schemas.microsoft.com/office/drawing/2014/main" id="{C9D6688B-3CBC-4DB4-A8E9-778C8800D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35" name="Line 113">
                <a:extLst>
                  <a:ext uri="{FF2B5EF4-FFF2-40B4-BE49-F238E27FC236}">
                    <a16:creationId xmlns:a16="http://schemas.microsoft.com/office/drawing/2014/main" id="{9B6665AF-CC48-4195-95BD-9F7CE93FF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F8502D89-BF56-4E45-A093-EC37582890FC}"/>
              </a:ext>
            </a:extLst>
          </p:cNvPr>
          <p:cNvCxnSpPr>
            <a:cxnSpLocks/>
            <a:stCxn id="24" idx="4"/>
            <a:endCxn id="130" idx="1"/>
          </p:cNvCxnSpPr>
          <p:nvPr/>
        </p:nvCxnSpPr>
        <p:spPr bwMode="auto">
          <a:xfrm rot="16200000" flipH="1">
            <a:off x="2595670" y="3166868"/>
            <a:ext cx="1524973" cy="152355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C44446F-8E7E-4529-903C-CD409B5EC055}"/>
              </a:ext>
            </a:extLst>
          </p:cNvPr>
          <p:cNvSpPr txBox="1"/>
          <p:nvPr/>
        </p:nvSpPr>
        <p:spPr>
          <a:xfrm>
            <a:off x="578976" y="3413142"/>
            <a:ext cx="140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128.112.0/24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C674535-7773-4B19-A6C2-A2DABDBCCC88}"/>
              </a:ext>
            </a:extLst>
          </p:cNvPr>
          <p:cNvSpPr txBox="1"/>
          <p:nvPr/>
        </p:nvSpPr>
        <p:spPr>
          <a:xfrm>
            <a:off x="2710722" y="1450131"/>
            <a:ext cx="1402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128.112.0/24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Nex</a:t>
            </a:r>
            <a:r>
              <a:rPr lang="en-US" dirty="0">
                <a:latin typeface="Gill Sans Light"/>
                <a:cs typeface="Gill Sans Light"/>
              </a:rPr>
              <a:t>t Hop: A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Hop</a:t>
            </a:r>
            <a:r>
              <a:rPr lang="en-US" dirty="0">
                <a:latin typeface="Gill Sans Light"/>
                <a:cs typeface="Gill Sans Light"/>
              </a:rPr>
              <a:t> count: 1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45DB1A4-CFE8-4293-A592-6EF19463A6DE}"/>
              </a:ext>
            </a:extLst>
          </p:cNvPr>
          <p:cNvSpPr txBox="1"/>
          <p:nvPr/>
        </p:nvSpPr>
        <p:spPr>
          <a:xfrm>
            <a:off x="2682823" y="3134839"/>
            <a:ext cx="44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A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F03B6AF-0453-4138-AB86-088BE2DB7199}"/>
              </a:ext>
            </a:extLst>
          </p:cNvPr>
          <p:cNvSpPr txBox="1"/>
          <p:nvPr/>
        </p:nvSpPr>
        <p:spPr>
          <a:xfrm>
            <a:off x="4215381" y="3167184"/>
            <a:ext cx="44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8360BCE-0FE1-4CA7-B883-53FC6843072D}"/>
              </a:ext>
            </a:extLst>
          </p:cNvPr>
          <p:cNvSpPr txBox="1"/>
          <p:nvPr/>
        </p:nvSpPr>
        <p:spPr>
          <a:xfrm>
            <a:off x="6645001" y="3139248"/>
            <a:ext cx="44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C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F106001-18BC-4ECF-BFB0-1EFDBE0BADFB}"/>
              </a:ext>
            </a:extLst>
          </p:cNvPr>
          <p:cNvSpPr txBox="1"/>
          <p:nvPr/>
        </p:nvSpPr>
        <p:spPr>
          <a:xfrm>
            <a:off x="8081687" y="3156904"/>
            <a:ext cx="44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4DA72B-C486-4D96-9781-AB56286FFFD4}"/>
              </a:ext>
            </a:extLst>
          </p:cNvPr>
          <p:cNvSpPr txBox="1"/>
          <p:nvPr/>
        </p:nvSpPr>
        <p:spPr>
          <a:xfrm>
            <a:off x="10519392" y="3144113"/>
            <a:ext cx="44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A47376-488D-4C89-B9AE-ACE9F9ABC4E5}"/>
              </a:ext>
            </a:extLst>
          </p:cNvPr>
          <p:cNvSpPr txBox="1"/>
          <p:nvPr/>
        </p:nvSpPr>
        <p:spPr>
          <a:xfrm>
            <a:off x="4226267" y="5162788"/>
            <a:ext cx="44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F515737-0E53-4949-81B5-F96FEF23024D}"/>
              </a:ext>
            </a:extLst>
          </p:cNvPr>
          <p:cNvSpPr txBox="1"/>
          <p:nvPr/>
        </p:nvSpPr>
        <p:spPr>
          <a:xfrm>
            <a:off x="6627682" y="5131410"/>
            <a:ext cx="44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G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CBBCE7-2EB9-4238-B1DA-EBF6228B7D13}"/>
              </a:ext>
            </a:extLst>
          </p:cNvPr>
          <p:cNvSpPr txBox="1"/>
          <p:nvPr/>
        </p:nvSpPr>
        <p:spPr>
          <a:xfrm>
            <a:off x="6017499" y="1580312"/>
            <a:ext cx="161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128.112.0/24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Nex</a:t>
            </a:r>
            <a:r>
              <a:rPr lang="en-US" dirty="0">
                <a:latin typeface="Gill Sans Light"/>
                <a:cs typeface="Gill Sans Light"/>
              </a:rPr>
              <a:t>t Hop: B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Hop</a:t>
            </a:r>
            <a:r>
              <a:rPr lang="en-US" dirty="0">
                <a:latin typeface="Gill Sans Light"/>
                <a:cs typeface="Gill Sans Light"/>
              </a:rPr>
              <a:t> count: 2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12F0A3-8CDF-4CFA-B15D-DBBC9267D0A3}"/>
              </a:ext>
            </a:extLst>
          </p:cNvPr>
          <p:cNvSpPr txBox="1"/>
          <p:nvPr/>
        </p:nvSpPr>
        <p:spPr>
          <a:xfrm>
            <a:off x="9937571" y="1612986"/>
            <a:ext cx="161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128.112.0/24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Nex</a:t>
            </a:r>
            <a:r>
              <a:rPr lang="en-US" dirty="0">
                <a:latin typeface="Gill Sans Light"/>
                <a:cs typeface="Gill Sans Light"/>
              </a:rPr>
              <a:t>t Hop: D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Hop</a:t>
            </a:r>
            <a:r>
              <a:rPr lang="en-US" dirty="0">
                <a:latin typeface="Gill Sans Light"/>
                <a:cs typeface="Gill Sans Light"/>
              </a:rPr>
              <a:t> count: 4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A397DB-0B32-4A97-92D0-EED53FA41EC3}"/>
              </a:ext>
            </a:extLst>
          </p:cNvPr>
          <p:cNvSpPr txBox="1"/>
          <p:nvPr/>
        </p:nvSpPr>
        <p:spPr>
          <a:xfrm>
            <a:off x="7723861" y="1629672"/>
            <a:ext cx="161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128.112.0/24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Nex</a:t>
            </a:r>
            <a:r>
              <a:rPr lang="en-US" dirty="0">
                <a:latin typeface="Gill Sans Light"/>
                <a:cs typeface="Gill Sans Light"/>
              </a:rPr>
              <a:t>t Hop: C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Hop</a:t>
            </a:r>
            <a:r>
              <a:rPr lang="en-US" dirty="0">
                <a:latin typeface="Gill Sans Light"/>
                <a:cs typeface="Gill Sans Light"/>
              </a:rPr>
              <a:t> count: 3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6B79A90-8E2E-4BF1-A4B7-7303D1A833E1}"/>
              </a:ext>
            </a:extLst>
          </p:cNvPr>
          <p:cNvSpPr txBox="1"/>
          <p:nvPr/>
        </p:nvSpPr>
        <p:spPr>
          <a:xfrm>
            <a:off x="6419042" y="3663383"/>
            <a:ext cx="161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128.112.0/24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Nex</a:t>
            </a:r>
            <a:r>
              <a:rPr lang="en-US" dirty="0">
                <a:latin typeface="Gill Sans Light"/>
                <a:cs typeface="Gill Sans Light"/>
              </a:rPr>
              <a:t>t Hop: E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Hop</a:t>
            </a:r>
            <a:r>
              <a:rPr lang="en-US" dirty="0">
                <a:latin typeface="Gill Sans Light"/>
                <a:cs typeface="Gill Sans Light"/>
              </a:rPr>
              <a:t> count: 5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0044674-DCC7-4C3E-9B74-FDDEB5F1F461}"/>
              </a:ext>
            </a:extLst>
          </p:cNvPr>
          <p:cNvSpPr txBox="1"/>
          <p:nvPr/>
        </p:nvSpPr>
        <p:spPr>
          <a:xfrm>
            <a:off x="2460291" y="4066409"/>
            <a:ext cx="161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Gill Sans Light"/>
                <a:cs typeface="Gill Sans Light"/>
              </a:rPr>
              <a:t>128.112.0/24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Nex</a:t>
            </a:r>
            <a:r>
              <a:rPr lang="en-US" dirty="0">
                <a:latin typeface="Gill Sans Light"/>
                <a:cs typeface="Gill Sans Light"/>
              </a:rPr>
              <a:t>t Hop: A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Hop</a:t>
            </a:r>
            <a:r>
              <a:rPr lang="en-US" dirty="0">
                <a:latin typeface="Gill Sans Light"/>
                <a:cs typeface="Gill Sans Light"/>
              </a:rPr>
              <a:t> count: 1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5257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53" grpId="0"/>
      <p:bldP spid="154" grpId="0"/>
      <p:bldP spid="157" grpId="0"/>
      <p:bldP spid="158" grpId="0"/>
      <p:bldP spid="1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Recall: The promise of distributed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11125200" cy="5181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Availability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Proportion of time system is in functioning condition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One machine goes down, use another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Fault-tolerance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System has well-defined </a:t>
            </a:r>
            <a:r>
              <a:rPr lang="en-US" altLang="ko-KR" dirty="0" err="1">
                <a:ea typeface="굴림" panose="020B0600000101010101" pitchFamily="34" charset="-127"/>
              </a:rPr>
              <a:t>behaviour</a:t>
            </a:r>
            <a:r>
              <a:rPr lang="en-US" altLang="ko-KR" dirty="0">
                <a:ea typeface="굴림" panose="020B0600000101010101" pitchFamily="34" charset="-127"/>
              </a:rPr>
              <a:t> when fault occurs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Store data in multiple locations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Scalability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Ability to add resources to system to support more work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Just add machines when need more storage/processing power</a:t>
            </a:r>
          </a:p>
        </p:txBody>
      </p:sp>
    </p:spTree>
    <p:extLst>
      <p:ext uri="{BB962C8B-B14F-4D97-AF65-F5344CB8AC3E}">
        <p14:creationId xmlns:p14="http://schemas.microsoft.com/office/powerpoint/2010/main" val="31414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Naming in the Internet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456" y="2205039"/>
            <a:ext cx="10682288" cy="4495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to map human-readable names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 IP addresses?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E.g. www.berkeley.edu  128.32.139.48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E.g. www.google.com  different addresses depending on location, and load</a:t>
            </a:r>
          </a:p>
          <a:p>
            <a:pPr lvl="1"/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Why is this necessary?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IP addresses are hard to remember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IP addresses change: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Say, Server 1 crashes gets replaced by Server 2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Or – google.com handled by different servers</a:t>
            </a:r>
          </a:p>
          <a:p>
            <a:pPr marL="914400" lvl="2" indent="0"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Mechanism: Domain Naming System (DNS)</a:t>
            </a:r>
          </a:p>
          <a:p>
            <a:pPr lvl="1"/>
            <a:endParaRPr lang="ko-KR" altLang="en-US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4191000" y="990600"/>
            <a:ext cx="3733800" cy="990600"/>
            <a:chOff x="1680" y="624"/>
            <a:chExt cx="2352" cy="624"/>
          </a:xfrm>
        </p:grpSpPr>
        <p:sp>
          <p:nvSpPr>
            <p:cNvPr id="34010" name="Rectangle 5"/>
            <p:cNvSpPr>
              <a:spLocks noChangeArrowheads="1"/>
            </p:cNvSpPr>
            <p:nvPr/>
          </p:nvSpPr>
          <p:spPr bwMode="auto">
            <a:xfrm>
              <a:off x="1680" y="624"/>
              <a:ext cx="864" cy="62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400">
                  <a:ea typeface="굴림" panose="020B0600000101010101" pitchFamily="34" charset="-127"/>
                </a:rPr>
                <a:t>Name</a:t>
              </a:r>
            </a:p>
          </p:txBody>
        </p:sp>
        <p:sp>
          <p:nvSpPr>
            <p:cNvPr id="34011" name="Rectangle 6"/>
            <p:cNvSpPr>
              <a:spLocks noChangeArrowheads="1"/>
            </p:cNvSpPr>
            <p:nvPr/>
          </p:nvSpPr>
          <p:spPr bwMode="auto">
            <a:xfrm>
              <a:off x="3168" y="624"/>
              <a:ext cx="864" cy="62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400">
                  <a:ea typeface="굴림" panose="020B0600000101010101" pitchFamily="34" charset="-127"/>
                </a:rPr>
                <a:t>Address</a:t>
              </a:r>
            </a:p>
          </p:txBody>
        </p:sp>
        <p:sp>
          <p:nvSpPr>
            <p:cNvPr id="34012" name="Text Box 7"/>
            <p:cNvSpPr txBox="1">
              <a:spLocks noChangeArrowheads="1"/>
            </p:cNvSpPr>
            <p:nvPr/>
          </p:nvSpPr>
          <p:spPr bwMode="auto">
            <a:xfrm>
              <a:off x="2726" y="83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endParaRPr lang="ko-KR" altLang="en-US" sz="1800" b="0"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34013" name="Text Box 8"/>
            <p:cNvSpPr txBox="1">
              <a:spLocks noChangeArrowheads="1"/>
            </p:cNvSpPr>
            <p:nvPr/>
          </p:nvSpPr>
          <p:spPr bwMode="auto">
            <a:xfrm>
              <a:off x="2656" y="670"/>
              <a:ext cx="43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4000">
                  <a:ea typeface="굴림" panose="020B0600000101010101" pitchFamily="34" charset="-127"/>
                  <a:sym typeface="Symbol" panose="05050102010706020507" pitchFamily="18" charset="2"/>
                </a:rPr>
                <a:t></a:t>
              </a:r>
            </a:p>
          </p:txBody>
        </p:sp>
      </p:grpSp>
      <p:pic>
        <p:nvPicPr>
          <p:cNvPr id="33797" name="Picture 9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90575"/>
            <a:ext cx="18288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798" name="Group 10"/>
          <p:cNvGrpSpPr>
            <a:grpSpLocks/>
          </p:cNvGrpSpPr>
          <p:nvPr/>
        </p:nvGrpSpPr>
        <p:grpSpPr bwMode="auto">
          <a:xfrm>
            <a:off x="8229600" y="828676"/>
            <a:ext cx="1506538" cy="1228725"/>
            <a:chOff x="4237" y="549"/>
            <a:chExt cx="949" cy="774"/>
          </a:xfrm>
        </p:grpSpPr>
        <p:sp>
          <p:nvSpPr>
            <p:cNvPr id="33799" name="Freeform 11"/>
            <p:cNvSpPr>
              <a:spLocks/>
            </p:cNvSpPr>
            <p:nvPr/>
          </p:nvSpPr>
          <p:spPr bwMode="auto">
            <a:xfrm>
              <a:off x="4466" y="549"/>
              <a:ext cx="35" cy="102"/>
            </a:xfrm>
            <a:custGeom>
              <a:avLst/>
              <a:gdLst>
                <a:gd name="T0" fmla="*/ 35 w 174"/>
                <a:gd name="T1" fmla="*/ 4 h 510"/>
                <a:gd name="T2" fmla="*/ 25 w 174"/>
                <a:gd name="T3" fmla="*/ 0 h 510"/>
                <a:gd name="T4" fmla="*/ 0 w 174"/>
                <a:gd name="T5" fmla="*/ 97 h 510"/>
                <a:gd name="T6" fmla="*/ 12 w 174"/>
                <a:gd name="T7" fmla="*/ 102 h 510"/>
                <a:gd name="T8" fmla="*/ 35 w 174"/>
                <a:gd name="T9" fmla="*/ 4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510">
                  <a:moveTo>
                    <a:pt x="174" y="22"/>
                  </a:moveTo>
                  <a:lnTo>
                    <a:pt x="125" y="0"/>
                  </a:lnTo>
                  <a:lnTo>
                    <a:pt x="0" y="486"/>
                  </a:lnTo>
                  <a:lnTo>
                    <a:pt x="58" y="510"/>
                  </a:lnTo>
                  <a:lnTo>
                    <a:pt x="17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12"/>
            <p:cNvSpPr>
              <a:spLocks/>
            </p:cNvSpPr>
            <p:nvPr/>
          </p:nvSpPr>
          <p:spPr bwMode="auto">
            <a:xfrm>
              <a:off x="4237" y="556"/>
              <a:ext cx="949" cy="767"/>
            </a:xfrm>
            <a:custGeom>
              <a:avLst/>
              <a:gdLst>
                <a:gd name="T0" fmla="*/ 544 w 4746"/>
                <a:gd name="T1" fmla="*/ 584 h 3835"/>
                <a:gd name="T2" fmla="*/ 581 w 4746"/>
                <a:gd name="T3" fmla="*/ 573 h 3835"/>
                <a:gd name="T4" fmla="*/ 626 w 4746"/>
                <a:gd name="T5" fmla="*/ 558 h 3835"/>
                <a:gd name="T6" fmla="*/ 678 w 4746"/>
                <a:gd name="T7" fmla="*/ 543 h 3835"/>
                <a:gd name="T8" fmla="*/ 731 w 4746"/>
                <a:gd name="T9" fmla="*/ 526 h 3835"/>
                <a:gd name="T10" fmla="*/ 786 w 4746"/>
                <a:gd name="T11" fmla="*/ 510 h 3835"/>
                <a:gd name="T12" fmla="*/ 837 w 4746"/>
                <a:gd name="T13" fmla="*/ 495 h 3835"/>
                <a:gd name="T14" fmla="*/ 881 w 4746"/>
                <a:gd name="T15" fmla="*/ 482 h 3835"/>
                <a:gd name="T16" fmla="*/ 917 w 4746"/>
                <a:gd name="T17" fmla="*/ 472 h 3835"/>
                <a:gd name="T18" fmla="*/ 941 w 4746"/>
                <a:gd name="T19" fmla="*/ 465 h 3835"/>
                <a:gd name="T20" fmla="*/ 949 w 4746"/>
                <a:gd name="T21" fmla="*/ 462 h 3835"/>
                <a:gd name="T22" fmla="*/ 900 w 4746"/>
                <a:gd name="T23" fmla="*/ 0 h 3835"/>
                <a:gd name="T24" fmla="*/ 887 w 4746"/>
                <a:gd name="T25" fmla="*/ 1 h 3835"/>
                <a:gd name="T26" fmla="*/ 864 w 4746"/>
                <a:gd name="T27" fmla="*/ 3 h 3835"/>
                <a:gd name="T28" fmla="*/ 831 w 4746"/>
                <a:gd name="T29" fmla="*/ 6 h 3835"/>
                <a:gd name="T30" fmla="*/ 791 w 4746"/>
                <a:gd name="T31" fmla="*/ 10 h 3835"/>
                <a:gd name="T32" fmla="*/ 742 w 4746"/>
                <a:gd name="T33" fmla="*/ 15 h 3835"/>
                <a:gd name="T34" fmla="*/ 689 w 4746"/>
                <a:gd name="T35" fmla="*/ 22 h 3835"/>
                <a:gd name="T36" fmla="*/ 629 w 4746"/>
                <a:gd name="T37" fmla="*/ 31 h 3835"/>
                <a:gd name="T38" fmla="*/ 566 w 4746"/>
                <a:gd name="T39" fmla="*/ 41 h 3835"/>
                <a:gd name="T40" fmla="*/ 500 w 4746"/>
                <a:gd name="T41" fmla="*/ 53 h 3835"/>
                <a:gd name="T42" fmla="*/ 432 w 4746"/>
                <a:gd name="T43" fmla="*/ 67 h 3835"/>
                <a:gd name="T44" fmla="*/ 361 w 4746"/>
                <a:gd name="T45" fmla="*/ 84 h 3835"/>
                <a:gd name="T46" fmla="*/ 295 w 4746"/>
                <a:gd name="T47" fmla="*/ 100 h 3835"/>
                <a:gd name="T48" fmla="*/ 235 w 4746"/>
                <a:gd name="T49" fmla="*/ 117 h 3835"/>
                <a:gd name="T50" fmla="*/ 181 w 4746"/>
                <a:gd name="T51" fmla="*/ 133 h 3835"/>
                <a:gd name="T52" fmla="*/ 133 w 4746"/>
                <a:gd name="T53" fmla="*/ 149 h 3835"/>
                <a:gd name="T54" fmla="*/ 92 w 4746"/>
                <a:gd name="T55" fmla="*/ 163 h 3835"/>
                <a:gd name="T56" fmla="*/ 58 w 4746"/>
                <a:gd name="T57" fmla="*/ 176 h 3835"/>
                <a:gd name="T58" fmla="*/ 31 w 4746"/>
                <a:gd name="T59" fmla="*/ 186 h 3835"/>
                <a:gd name="T60" fmla="*/ 12 w 4746"/>
                <a:gd name="T61" fmla="*/ 193 h 3835"/>
                <a:gd name="T62" fmla="*/ 2 w 4746"/>
                <a:gd name="T63" fmla="*/ 197 h 3835"/>
                <a:gd name="T64" fmla="*/ 137 w 4746"/>
                <a:gd name="T65" fmla="*/ 767 h 3835"/>
                <a:gd name="T66" fmla="*/ 145 w 4746"/>
                <a:gd name="T67" fmla="*/ 763 h 3835"/>
                <a:gd name="T68" fmla="*/ 166 w 4746"/>
                <a:gd name="T69" fmla="*/ 753 h 3835"/>
                <a:gd name="T70" fmla="*/ 199 w 4746"/>
                <a:gd name="T71" fmla="*/ 738 h 3835"/>
                <a:gd name="T72" fmla="*/ 239 w 4746"/>
                <a:gd name="T73" fmla="*/ 719 h 3835"/>
                <a:gd name="T74" fmla="*/ 285 w 4746"/>
                <a:gd name="T75" fmla="*/ 697 h 3835"/>
                <a:gd name="T76" fmla="*/ 334 w 4746"/>
                <a:gd name="T77" fmla="*/ 675 h 3835"/>
                <a:gd name="T78" fmla="*/ 384 w 4746"/>
                <a:gd name="T79" fmla="*/ 652 h 3835"/>
                <a:gd name="T80" fmla="*/ 431 w 4746"/>
                <a:gd name="T81" fmla="*/ 630 h 3835"/>
                <a:gd name="T82" fmla="*/ 474 w 4746"/>
                <a:gd name="T83" fmla="*/ 612 h 3835"/>
                <a:gd name="T84" fmla="*/ 508 w 4746"/>
                <a:gd name="T85" fmla="*/ 598 h 38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746" h="3835">
                  <a:moveTo>
                    <a:pt x="2631" y="2954"/>
                  </a:moveTo>
                  <a:lnTo>
                    <a:pt x="2672" y="2938"/>
                  </a:lnTo>
                  <a:lnTo>
                    <a:pt x="2720" y="2921"/>
                  </a:lnTo>
                  <a:lnTo>
                    <a:pt x="2775" y="2904"/>
                  </a:lnTo>
                  <a:lnTo>
                    <a:pt x="2837" y="2885"/>
                  </a:lnTo>
                  <a:lnTo>
                    <a:pt x="2905" y="2864"/>
                  </a:lnTo>
                  <a:lnTo>
                    <a:pt x="2976" y="2840"/>
                  </a:lnTo>
                  <a:lnTo>
                    <a:pt x="3053" y="2816"/>
                  </a:lnTo>
                  <a:lnTo>
                    <a:pt x="3132" y="2792"/>
                  </a:lnTo>
                  <a:lnTo>
                    <a:pt x="3214" y="2766"/>
                  </a:lnTo>
                  <a:lnTo>
                    <a:pt x="3302" y="2739"/>
                  </a:lnTo>
                  <a:lnTo>
                    <a:pt x="3389" y="2713"/>
                  </a:lnTo>
                  <a:lnTo>
                    <a:pt x="3478" y="2686"/>
                  </a:lnTo>
                  <a:lnTo>
                    <a:pt x="3568" y="2660"/>
                  </a:lnTo>
                  <a:lnTo>
                    <a:pt x="3658" y="2631"/>
                  </a:lnTo>
                  <a:lnTo>
                    <a:pt x="3751" y="2605"/>
                  </a:lnTo>
                  <a:lnTo>
                    <a:pt x="3840" y="2578"/>
                  </a:lnTo>
                  <a:lnTo>
                    <a:pt x="3930" y="2552"/>
                  </a:lnTo>
                  <a:lnTo>
                    <a:pt x="4017" y="2525"/>
                  </a:lnTo>
                  <a:lnTo>
                    <a:pt x="4101" y="2502"/>
                  </a:lnTo>
                  <a:lnTo>
                    <a:pt x="4184" y="2475"/>
                  </a:lnTo>
                  <a:lnTo>
                    <a:pt x="4263" y="2454"/>
                  </a:lnTo>
                  <a:lnTo>
                    <a:pt x="4336" y="2430"/>
                  </a:lnTo>
                  <a:lnTo>
                    <a:pt x="4408" y="2410"/>
                  </a:lnTo>
                  <a:lnTo>
                    <a:pt x="4472" y="2391"/>
                  </a:lnTo>
                  <a:lnTo>
                    <a:pt x="4532" y="2375"/>
                  </a:lnTo>
                  <a:lnTo>
                    <a:pt x="4585" y="2359"/>
                  </a:lnTo>
                  <a:lnTo>
                    <a:pt x="4633" y="2346"/>
                  </a:lnTo>
                  <a:lnTo>
                    <a:pt x="4672" y="2333"/>
                  </a:lnTo>
                  <a:lnTo>
                    <a:pt x="4704" y="2324"/>
                  </a:lnTo>
                  <a:lnTo>
                    <a:pt x="4727" y="2317"/>
                  </a:lnTo>
                  <a:lnTo>
                    <a:pt x="4741" y="2314"/>
                  </a:lnTo>
                  <a:lnTo>
                    <a:pt x="4746" y="2312"/>
                  </a:lnTo>
                  <a:lnTo>
                    <a:pt x="4516" y="0"/>
                  </a:lnTo>
                  <a:lnTo>
                    <a:pt x="4514" y="0"/>
                  </a:lnTo>
                  <a:lnTo>
                    <a:pt x="4503" y="0"/>
                  </a:lnTo>
                  <a:lnTo>
                    <a:pt x="4487" y="3"/>
                  </a:lnTo>
                  <a:lnTo>
                    <a:pt x="4466" y="3"/>
                  </a:lnTo>
                  <a:lnTo>
                    <a:pt x="4437" y="6"/>
                  </a:lnTo>
                  <a:lnTo>
                    <a:pt x="4403" y="8"/>
                  </a:lnTo>
                  <a:lnTo>
                    <a:pt x="4366" y="11"/>
                  </a:lnTo>
                  <a:lnTo>
                    <a:pt x="4321" y="14"/>
                  </a:lnTo>
                  <a:lnTo>
                    <a:pt x="4271" y="19"/>
                  </a:lnTo>
                  <a:lnTo>
                    <a:pt x="4218" y="24"/>
                  </a:lnTo>
                  <a:lnTo>
                    <a:pt x="4158" y="29"/>
                  </a:lnTo>
                  <a:lnTo>
                    <a:pt x="4094" y="34"/>
                  </a:lnTo>
                  <a:lnTo>
                    <a:pt x="4025" y="43"/>
                  </a:lnTo>
                  <a:lnTo>
                    <a:pt x="3954" y="51"/>
                  </a:lnTo>
                  <a:lnTo>
                    <a:pt x="3877" y="58"/>
                  </a:lnTo>
                  <a:lnTo>
                    <a:pt x="3798" y="67"/>
                  </a:lnTo>
                  <a:lnTo>
                    <a:pt x="3713" y="77"/>
                  </a:lnTo>
                  <a:lnTo>
                    <a:pt x="3626" y="87"/>
                  </a:lnTo>
                  <a:lnTo>
                    <a:pt x="3537" y="98"/>
                  </a:lnTo>
                  <a:lnTo>
                    <a:pt x="3444" y="111"/>
                  </a:lnTo>
                  <a:lnTo>
                    <a:pt x="3349" y="125"/>
                  </a:lnTo>
                  <a:lnTo>
                    <a:pt x="3249" y="137"/>
                  </a:lnTo>
                  <a:lnTo>
                    <a:pt x="3148" y="154"/>
                  </a:lnTo>
                  <a:lnTo>
                    <a:pt x="3045" y="170"/>
                  </a:lnTo>
                  <a:lnTo>
                    <a:pt x="2940" y="188"/>
                  </a:lnTo>
                  <a:lnTo>
                    <a:pt x="2832" y="204"/>
                  </a:lnTo>
                  <a:lnTo>
                    <a:pt x="2723" y="225"/>
                  </a:lnTo>
                  <a:lnTo>
                    <a:pt x="2612" y="243"/>
                  </a:lnTo>
                  <a:lnTo>
                    <a:pt x="2499" y="264"/>
                  </a:lnTo>
                  <a:lnTo>
                    <a:pt x="2387" y="288"/>
                  </a:lnTo>
                  <a:lnTo>
                    <a:pt x="2271" y="312"/>
                  </a:lnTo>
                  <a:lnTo>
                    <a:pt x="2158" y="336"/>
                  </a:lnTo>
                  <a:lnTo>
                    <a:pt x="2036" y="362"/>
                  </a:lnTo>
                  <a:lnTo>
                    <a:pt x="1919" y="389"/>
                  </a:lnTo>
                  <a:lnTo>
                    <a:pt x="1804" y="418"/>
                  </a:lnTo>
                  <a:lnTo>
                    <a:pt x="1693" y="444"/>
                  </a:lnTo>
                  <a:lnTo>
                    <a:pt x="1585" y="473"/>
                  </a:lnTo>
                  <a:lnTo>
                    <a:pt x="1476" y="502"/>
                  </a:lnTo>
                  <a:lnTo>
                    <a:pt x="1373" y="528"/>
                  </a:lnTo>
                  <a:lnTo>
                    <a:pt x="1273" y="557"/>
                  </a:lnTo>
                  <a:lnTo>
                    <a:pt x="1175" y="584"/>
                  </a:lnTo>
                  <a:lnTo>
                    <a:pt x="1082" y="614"/>
                  </a:lnTo>
                  <a:lnTo>
                    <a:pt x="993" y="640"/>
                  </a:lnTo>
                  <a:lnTo>
                    <a:pt x="906" y="666"/>
                  </a:lnTo>
                  <a:lnTo>
                    <a:pt x="821" y="695"/>
                  </a:lnTo>
                  <a:lnTo>
                    <a:pt x="742" y="719"/>
                  </a:lnTo>
                  <a:lnTo>
                    <a:pt x="665" y="746"/>
                  </a:lnTo>
                  <a:lnTo>
                    <a:pt x="591" y="769"/>
                  </a:lnTo>
                  <a:lnTo>
                    <a:pt x="523" y="792"/>
                  </a:lnTo>
                  <a:lnTo>
                    <a:pt x="459" y="816"/>
                  </a:lnTo>
                  <a:lnTo>
                    <a:pt x="399" y="838"/>
                  </a:lnTo>
                  <a:lnTo>
                    <a:pt x="341" y="859"/>
                  </a:lnTo>
                  <a:lnTo>
                    <a:pt x="288" y="878"/>
                  </a:lnTo>
                  <a:lnTo>
                    <a:pt x="240" y="895"/>
                  </a:lnTo>
                  <a:lnTo>
                    <a:pt x="195" y="912"/>
                  </a:lnTo>
                  <a:lnTo>
                    <a:pt x="156" y="928"/>
                  </a:lnTo>
                  <a:lnTo>
                    <a:pt x="118" y="943"/>
                  </a:lnTo>
                  <a:lnTo>
                    <a:pt x="87" y="954"/>
                  </a:lnTo>
                  <a:lnTo>
                    <a:pt x="60" y="964"/>
                  </a:lnTo>
                  <a:lnTo>
                    <a:pt x="39" y="975"/>
                  </a:lnTo>
                  <a:lnTo>
                    <a:pt x="20" y="981"/>
                  </a:lnTo>
                  <a:lnTo>
                    <a:pt x="10" y="986"/>
                  </a:lnTo>
                  <a:lnTo>
                    <a:pt x="3" y="991"/>
                  </a:lnTo>
                  <a:lnTo>
                    <a:pt x="0" y="991"/>
                  </a:lnTo>
                  <a:lnTo>
                    <a:pt x="686" y="3835"/>
                  </a:lnTo>
                  <a:lnTo>
                    <a:pt x="691" y="3833"/>
                  </a:lnTo>
                  <a:lnTo>
                    <a:pt x="705" y="3828"/>
                  </a:lnTo>
                  <a:lnTo>
                    <a:pt x="727" y="3817"/>
                  </a:lnTo>
                  <a:lnTo>
                    <a:pt x="753" y="3804"/>
                  </a:lnTo>
                  <a:lnTo>
                    <a:pt x="789" y="3786"/>
                  </a:lnTo>
                  <a:lnTo>
                    <a:pt x="832" y="3767"/>
                  </a:lnTo>
                  <a:lnTo>
                    <a:pt x="880" y="3743"/>
                  </a:lnTo>
                  <a:lnTo>
                    <a:pt x="933" y="3719"/>
                  </a:lnTo>
                  <a:lnTo>
                    <a:pt x="993" y="3690"/>
                  </a:lnTo>
                  <a:lnTo>
                    <a:pt x="1056" y="3662"/>
                  </a:lnTo>
                  <a:lnTo>
                    <a:pt x="1125" y="3630"/>
                  </a:lnTo>
                  <a:lnTo>
                    <a:pt x="1197" y="3595"/>
                  </a:lnTo>
                  <a:lnTo>
                    <a:pt x="1271" y="3561"/>
                  </a:lnTo>
                  <a:lnTo>
                    <a:pt x="1346" y="3523"/>
                  </a:lnTo>
                  <a:lnTo>
                    <a:pt x="1427" y="3487"/>
                  </a:lnTo>
                  <a:lnTo>
                    <a:pt x="1508" y="3450"/>
                  </a:lnTo>
                  <a:lnTo>
                    <a:pt x="1590" y="3410"/>
                  </a:lnTo>
                  <a:lnTo>
                    <a:pt x="1672" y="3374"/>
                  </a:lnTo>
                  <a:lnTo>
                    <a:pt x="1756" y="3334"/>
                  </a:lnTo>
                  <a:lnTo>
                    <a:pt x="1838" y="3297"/>
                  </a:lnTo>
                  <a:lnTo>
                    <a:pt x="1919" y="3260"/>
                  </a:lnTo>
                  <a:lnTo>
                    <a:pt x="2002" y="3223"/>
                  </a:lnTo>
                  <a:lnTo>
                    <a:pt x="2079" y="3185"/>
                  </a:lnTo>
                  <a:lnTo>
                    <a:pt x="2156" y="3151"/>
                  </a:lnTo>
                  <a:lnTo>
                    <a:pt x="2229" y="3120"/>
                  </a:lnTo>
                  <a:lnTo>
                    <a:pt x="2300" y="3088"/>
                  </a:lnTo>
                  <a:lnTo>
                    <a:pt x="2369" y="3059"/>
                  </a:lnTo>
                  <a:lnTo>
                    <a:pt x="2430" y="3033"/>
                  </a:lnTo>
                  <a:lnTo>
                    <a:pt x="2488" y="3009"/>
                  </a:lnTo>
                  <a:lnTo>
                    <a:pt x="2543" y="2988"/>
                  </a:lnTo>
                  <a:lnTo>
                    <a:pt x="2588" y="2969"/>
                  </a:lnTo>
                  <a:lnTo>
                    <a:pt x="2631" y="29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Freeform 13"/>
            <p:cNvSpPr>
              <a:spLocks/>
            </p:cNvSpPr>
            <p:nvPr/>
          </p:nvSpPr>
          <p:spPr bwMode="auto">
            <a:xfrm>
              <a:off x="4260" y="575"/>
              <a:ext cx="910" cy="722"/>
            </a:xfrm>
            <a:custGeom>
              <a:avLst/>
              <a:gdLst>
                <a:gd name="T0" fmla="*/ 812 w 4548"/>
                <a:gd name="T1" fmla="*/ 224 h 3610"/>
                <a:gd name="T2" fmla="*/ 809 w 4548"/>
                <a:gd name="T3" fmla="*/ 210 h 3610"/>
                <a:gd name="T4" fmla="*/ 877 w 4548"/>
                <a:gd name="T5" fmla="*/ 110 h 3610"/>
                <a:gd name="T6" fmla="*/ 800 w 4548"/>
                <a:gd name="T7" fmla="*/ 131 h 3610"/>
                <a:gd name="T8" fmla="*/ 870 w 4548"/>
                <a:gd name="T9" fmla="*/ 33 h 3610"/>
                <a:gd name="T10" fmla="*/ 752 w 4548"/>
                <a:gd name="T11" fmla="*/ 86 h 3610"/>
                <a:gd name="T12" fmla="*/ 709 w 4548"/>
                <a:gd name="T13" fmla="*/ 96 h 3610"/>
                <a:gd name="T14" fmla="*/ 556 w 4548"/>
                <a:gd name="T15" fmla="*/ 119 h 3610"/>
                <a:gd name="T16" fmla="*/ 514 w 4548"/>
                <a:gd name="T17" fmla="*/ 133 h 3610"/>
                <a:gd name="T18" fmla="*/ 467 w 4548"/>
                <a:gd name="T19" fmla="*/ 139 h 3610"/>
                <a:gd name="T20" fmla="*/ 494 w 4548"/>
                <a:gd name="T21" fmla="*/ 55 h 3610"/>
                <a:gd name="T22" fmla="*/ 449 w 4548"/>
                <a:gd name="T23" fmla="*/ 64 h 3610"/>
                <a:gd name="T24" fmla="*/ 424 w 4548"/>
                <a:gd name="T25" fmla="*/ 142 h 3610"/>
                <a:gd name="T26" fmla="*/ 408 w 4548"/>
                <a:gd name="T27" fmla="*/ 147 h 3610"/>
                <a:gd name="T28" fmla="*/ 301 w 4548"/>
                <a:gd name="T29" fmla="*/ 98 h 3610"/>
                <a:gd name="T30" fmla="*/ 323 w 4548"/>
                <a:gd name="T31" fmla="*/ 169 h 3610"/>
                <a:gd name="T32" fmla="*/ 216 w 4548"/>
                <a:gd name="T33" fmla="*/ 120 h 3610"/>
                <a:gd name="T34" fmla="*/ 144 w 4548"/>
                <a:gd name="T35" fmla="*/ 224 h 3610"/>
                <a:gd name="T36" fmla="*/ 36 w 4548"/>
                <a:gd name="T37" fmla="*/ 176 h 3610"/>
                <a:gd name="T38" fmla="*/ 98 w 4548"/>
                <a:gd name="T39" fmla="*/ 285 h 3610"/>
                <a:gd name="T40" fmla="*/ 114 w 4548"/>
                <a:gd name="T41" fmla="*/ 329 h 3610"/>
                <a:gd name="T42" fmla="*/ 121 w 4548"/>
                <a:gd name="T43" fmla="*/ 380 h 3610"/>
                <a:gd name="T44" fmla="*/ 41 w 4548"/>
                <a:gd name="T45" fmla="*/ 365 h 3610"/>
                <a:gd name="T46" fmla="*/ 52 w 4548"/>
                <a:gd name="T47" fmla="*/ 415 h 3610"/>
                <a:gd name="T48" fmla="*/ 125 w 4548"/>
                <a:gd name="T49" fmla="*/ 429 h 3610"/>
                <a:gd name="T50" fmla="*/ 129 w 4548"/>
                <a:gd name="T51" fmla="*/ 446 h 3610"/>
                <a:gd name="T52" fmla="*/ 92 w 4548"/>
                <a:gd name="T53" fmla="*/ 580 h 3610"/>
                <a:gd name="T54" fmla="*/ 152 w 4548"/>
                <a:gd name="T55" fmla="*/ 541 h 3610"/>
                <a:gd name="T56" fmla="*/ 116 w 4548"/>
                <a:gd name="T57" fmla="*/ 678 h 3610"/>
                <a:gd name="T58" fmla="*/ 203 w 4548"/>
                <a:gd name="T59" fmla="*/ 594 h 3610"/>
                <a:gd name="T60" fmla="*/ 238 w 4548"/>
                <a:gd name="T61" fmla="*/ 575 h 3610"/>
                <a:gd name="T62" fmla="*/ 370 w 4548"/>
                <a:gd name="T63" fmla="*/ 525 h 3610"/>
                <a:gd name="T64" fmla="*/ 407 w 4548"/>
                <a:gd name="T65" fmla="*/ 505 h 3610"/>
                <a:gd name="T66" fmla="*/ 450 w 4548"/>
                <a:gd name="T67" fmla="*/ 494 h 3610"/>
                <a:gd name="T68" fmla="*/ 433 w 4548"/>
                <a:gd name="T69" fmla="*/ 580 h 3610"/>
                <a:gd name="T70" fmla="*/ 475 w 4548"/>
                <a:gd name="T71" fmla="*/ 564 h 3610"/>
                <a:gd name="T72" fmla="*/ 489 w 4548"/>
                <a:gd name="T73" fmla="*/ 480 h 3610"/>
                <a:gd name="T74" fmla="*/ 504 w 4548"/>
                <a:gd name="T75" fmla="*/ 474 h 3610"/>
                <a:gd name="T76" fmla="*/ 606 w 4548"/>
                <a:gd name="T77" fmla="*/ 518 h 3610"/>
                <a:gd name="T78" fmla="*/ 583 w 4548"/>
                <a:gd name="T79" fmla="*/ 447 h 3610"/>
                <a:gd name="T80" fmla="*/ 688 w 4548"/>
                <a:gd name="T81" fmla="*/ 492 h 3610"/>
                <a:gd name="T82" fmla="*/ 766 w 4548"/>
                <a:gd name="T83" fmla="*/ 395 h 3610"/>
                <a:gd name="T84" fmla="*/ 873 w 4548"/>
                <a:gd name="T85" fmla="*/ 442 h 3610"/>
                <a:gd name="T86" fmla="*/ 827 w 4548"/>
                <a:gd name="T87" fmla="*/ 344 h 3610"/>
                <a:gd name="T88" fmla="*/ 818 w 4548"/>
                <a:gd name="T89" fmla="*/ 306 h 3610"/>
                <a:gd name="T90" fmla="*/ 817 w 4548"/>
                <a:gd name="T91" fmla="*/ 263 h 3610"/>
                <a:gd name="T92" fmla="*/ 894 w 4548"/>
                <a:gd name="T93" fmla="*/ 280 h 3610"/>
                <a:gd name="T94" fmla="*/ 889 w 4548"/>
                <a:gd name="T95" fmla="*/ 238 h 36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548" h="3610">
                  <a:moveTo>
                    <a:pt x="4282" y="1082"/>
                  </a:moveTo>
                  <a:lnTo>
                    <a:pt x="4419" y="931"/>
                  </a:lnTo>
                  <a:lnTo>
                    <a:pt x="4406" y="797"/>
                  </a:lnTo>
                  <a:lnTo>
                    <a:pt x="4057" y="1120"/>
                  </a:lnTo>
                  <a:lnTo>
                    <a:pt x="4049" y="1053"/>
                  </a:lnTo>
                  <a:lnTo>
                    <a:pt x="4400" y="729"/>
                  </a:lnTo>
                  <a:lnTo>
                    <a:pt x="4400" y="723"/>
                  </a:lnTo>
                  <a:lnTo>
                    <a:pt x="4044" y="1048"/>
                  </a:lnTo>
                  <a:lnTo>
                    <a:pt x="4033" y="945"/>
                  </a:lnTo>
                  <a:lnTo>
                    <a:pt x="4020" y="959"/>
                  </a:lnTo>
                  <a:lnTo>
                    <a:pt x="4012" y="887"/>
                  </a:lnTo>
                  <a:lnTo>
                    <a:pt x="4385" y="552"/>
                  </a:lnTo>
                  <a:lnTo>
                    <a:pt x="4369" y="403"/>
                  </a:lnTo>
                  <a:lnTo>
                    <a:pt x="3975" y="753"/>
                  </a:lnTo>
                  <a:lnTo>
                    <a:pt x="3970" y="681"/>
                  </a:lnTo>
                  <a:lnTo>
                    <a:pt x="3999" y="655"/>
                  </a:lnTo>
                  <a:lnTo>
                    <a:pt x="3985" y="549"/>
                  </a:lnTo>
                  <a:lnTo>
                    <a:pt x="3983" y="552"/>
                  </a:lnTo>
                  <a:lnTo>
                    <a:pt x="3975" y="483"/>
                  </a:lnTo>
                  <a:lnTo>
                    <a:pt x="4347" y="163"/>
                  </a:lnTo>
                  <a:lnTo>
                    <a:pt x="4335" y="0"/>
                  </a:lnTo>
                  <a:lnTo>
                    <a:pt x="4136" y="20"/>
                  </a:lnTo>
                  <a:lnTo>
                    <a:pt x="3838" y="417"/>
                  </a:lnTo>
                  <a:lnTo>
                    <a:pt x="3756" y="430"/>
                  </a:lnTo>
                  <a:lnTo>
                    <a:pt x="3759" y="425"/>
                  </a:lnTo>
                  <a:lnTo>
                    <a:pt x="3640" y="444"/>
                  </a:lnTo>
                  <a:lnTo>
                    <a:pt x="3623" y="465"/>
                  </a:lnTo>
                  <a:lnTo>
                    <a:pt x="3544" y="478"/>
                  </a:lnTo>
                  <a:lnTo>
                    <a:pt x="3846" y="55"/>
                  </a:lnTo>
                  <a:lnTo>
                    <a:pt x="3122" y="158"/>
                  </a:lnTo>
                  <a:lnTo>
                    <a:pt x="2858" y="581"/>
                  </a:lnTo>
                  <a:lnTo>
                    <a:pt x="2779" y="597"/>
                  </a:lnTo>
                  <a:lnTo>
                    <a:pt x="2781" y="591"/>
                  </a:lnTo>
                  <a:lnTo>
                    <a:pt x="2665" y="615"/>
                  </a:lnTo>
                  <a:lnTo>
                    <a:pt x="2644" y="650"/>
                  </a:lnTo>
                  <a:lnTo>
                    <a:pt x="2567" y="665"/>
                  </a:lnTo>
                  <a:lnTo>
                    <a:pt x="2842" y="206"/>
                  </a:lnTo>
                  <a:lnTo>
                    <a:pt x="2671" y="237"/>
                  </a:lnTo>
                  <a:lnTo>
                    <a:pt x="2412" y="681"/>
                  </a:lnTo>
                  <a:lnTo>
                    <a:pt x="2335" y="696"/>
                  </a:lnTo>
                  <a:lnTo>
                    <a:pt x="2343" y="681"/>
                  </a:lnTo>
                  <a:lnTo>
                    <a:pt x="2232" y="708"/>
                  </a:lnTo>
                  <a:lnTo>
                    <a:pt x="2475" y="274"/>
                  </a:lnTo>
                  <a:lnTo>
                    <a:pt x="2470" y="274"/>
                  </a:lnTo>
                  <a:lnTo>
                    <a:pt x="2227" y="705"/>
                  </a:lnTo>
                  <a:lnTo>
                    <a:pt x="2150" y="723"/>
                  </a:lnTo>
                  <a:lnTo>
                    <a:pt x="2390" y="290"/>
                  </a:lnTo>
                  <a:lnTo>
                    <a:pt x="2242" y="319"/>
                  </a:lnTo>
                  <a:lnTo>
                    <a:pt x="2110" y="506"/>
                  </a:lnTo>
                  <a:lnTo>
                    <a:pt x="1930" y="388"/>
                  </a:lnTo>
                  <a:lnTo>
                    <a:pt x="1777" y="422"/>
                  </a:lnTo>
                  <a:lnTo>
                    <a:pt x="2119" y="710"/>
                  </a:lnTo>
                  <a:lnTo>
                    <a:pt x="2042" y="729"/>
                  </a:lnTo>
                  <a:lnTo>
                    <a:pt x="1701" y="441"/>
                  </a:lnTo>
                  <a:lnTo>
                    <a:pt x="1693" y="444"/>
                  </a:lnTo>
                  <a:lnTo>
                    <a:pt x="2040" y="734"/>
                  </a:lnTo>
                  <a:lnTo>
                    <a:pt x="1925" y="760"/>
                  </a:lnTo>
                  <a:lnTo>
                    <a:pt x="1942" y="773"/>
                  </a:lnTo>
                  <a:lnTo>
                    <a:pt x="1865" y="792"/>
                  </a:lnTo>
                  <a:lnTo>
                    <a:pt x="1505" y="488"/>
                  </a:lnTo>
                  <a:lnTo>
                    <a:pt x="1342" y="530"/>
                  </a:lnTo>
                  <a:lnTo>
                    <a:pt x="1719" y="850"/>
                  </a:lnTo>
                  <a:lnTo>
                    <a:pt x="1645" y="868"/>
                  </a:lnTo>
                  <a:lnTo>
                    <a:pt x="1616" y="845"/>
                  </a:lnTo>
                  <a:lnTo>
                    <a:pt x="1503" y="876"/>
                  </a:lnTo>
                  <a:lnTo>
                    <a:pt x="1508" y="879"/>
                  </a:lnTo>
                  <a:lnTo>
                    <a:pt x="1434" y="900"/>
                  </a:lnTo>
                  <a:lnTo>
                    <a:pt x="1081" y="602"/>
                  </a:lnTo>
                  <a:lnTo>
                    <a:pt x="431" y="797"/>
                  </a:lnTo>
                  <a:lnTo>
                    <a:pt x="808" y="1115"/>
                  </a:lnTo>
                  <a:lnTo>
                    <a:pt x="736" y="1137"/>
                  </a:lnTo>
                  <a:lnTo>
                    <a:pt x="719" y="1122"/>
                  </a:lnTo>
                  <a:lnTo>
                    <a:pt x="613" y="1156"/>
                  </a:lnTo>
                  <a:lnTo>
                    <a:pt x="616" y="1161"/>
                  </a:lnTo>
                  <a:lnTo>
                    <a:pt x="544" y="1185"/>
                  </a:lnTo>
                  <a:lnTo>
                    <a:pt x="182" y="879"/>
                  </a:lnTo>
                  <a:lnTo>
                    <a:pt x="0" y="943"/>
                  </a:lnTo>
                  <a:lnTo>
                    <a:pt x="42" y="1130"/>
                  </a:lnTo>
                  <a:lnTo>
                    <a:pt x="472" y="1339"/>
                  </a:lnTo>
                  <a:lnTo>
                    <a:pt x="491" y="1423"/>
                  </a:lnTo>
                  <a:lnTo>
                    <a:pt x="486" y="1420"/>
                  </a:lnTo>
                  <a:lnTo>
                    <a:pt x="515" y="1547"/>
                  </a:lnTo>
                  <a:lnTo>
                    <a:pt x="549" y="1563"/>
                  </a:lnTo>
                  <a:lnTo>
                    <a:pt x="568" y="1645"/>
                  </a:lnTo>
                  <a:lnTo>
                    <a:pt x="110" y="1425"/>
                  </a:lnTo>
                  <a:lnTo>
                    <a:pt x="153" y="1611"/>
                  </a:lnTo>
                  <a:lnTo>
                    <a:pt x="587" y="1817"/>
                  </a:lnTo>
                  <a:lnTo>
                    <a:pt x="604" y="1901"/>
                  </a:lnTo>
                  <a:lnTo>
                    <a:pt x="589" y="1893"/>
                  </a:lnTo>
                  <a:lnTo>
                    <a:pt x="618" y="2017"/>
                  </a:lnTo>
                  <a:lnTo>
                    <a:pt x="203" y="1820"/>
                  </a:lnTo>
                  <a:lnTo>
                    <a:pt x="206" y="1827"/>
                  </a:lnTo>
                  <a:lnTo>
                    <a:pt x="616" y="2022"/>
                  </a:lnTo>
                  <a:lnTo>
                    <a:pt x="634" y="2108"/>
                  </a:lnTo>
                  <a:lnTo>
                    <a:pt x="225" y="1912"/>
                  </a:lnTo>
                  <a:lnTo>
                    <a:pt x="261" y="2073"/>
                  </a:lnTo>
                  <a:lnTo>
                    <a:pt x="444" y="2189"/>
                  </a:lnTo>
                  <a:lnTo>
                    <a:pt x="346" y="2427"/>
                  </a:lnTo>
                  <a:lnTo>
                    <a:pt x="386" y="2599"/>
                  </a:lnTo>
                  <a:lnTo>
                    <a:pt x="626" y="2144"/>
                  </a:lnTo>
                  <a:lnTo>
                    <a:pt x="645" y="2228"/>
                  </a:lnTo>
                  <a:lnTo>
                    <a:pt x="407" y="2683"/>
                  </a:lnTo>
                  <a:lnTo>
                    <a:pt x="409" y="2691"/>
                  </a:lnTo>
                  <a:lnTo>
                    <a:pt x="647" y="2231"/>
                  </a:lnTo>
                  <a:lnTo>
                    <a:pt x="676" y="2355"/>
                  </a:lnTo>
                  <a:lnTo>
                    <a:pt x="684" y="2340"/>
                  </a:lnTo>
                  <a:lnTo>
                    <a:pt x="705" y="2422"/>
                  </a:lnTo>
                  <a:lnTo>
                    <a:pt x="460" y="2902"/>
                  </a:lnTo>
                  <a:lnTo>
                    <a:pt x="505" y="3089"/>
                  </a:lnTo>
                  <a:lnTo>
                    <a:pt x="758" y="2580"/>
                  </a:lnTo>
                  <a:lnTo>
                    <a:pt x="779" y="2664"/>
                  </a:lnTo>
                  <a:lnTo>
                    <a:pt x="758" y="2705"/>
                  </a:lnTo>
                  <a:lnTo>
                    <a:pt x="787" y="2831"/>
                  </a:lnTo>
                  <a:lnTo>
                    <a:pt x="793" y="2825"/>
                  </a:lnTo>
                  <a:lnTo>
                    <a:pt x="811" y="2911"/>
                  </a:lnTo>
                  <a:lnTo>
                    <a:pt x="578" y="3391"/>
                  </a:lnTo>
                  <a:lnTo>
                    <a:pt x="631" y="3610"/>
                  </a:lnTo>
                  <a:lnTo>
                    <a:pt x="800" y="3520"/>
                  </a:lnTo>
                  <a:lnTo>
                    <a:pt x="951" y="3000"/>
                  </a:lnTo>
                  <a:lnTo>
                    <a:pt x="1017" y="2971"/>
                  </a:lnTo>
                  <a:lnTo>
                    <a:pt x="1014" y="2976"/>
                  </a:lnTo>
                  <a:lnTo>
                    <a:pt x="1115" y="2931"/>
                  </a:lnTo>
                  <a:lnTo>
                    <a:pt x="1122" y="2905"/>
                  </a:lnTo>
                  <a:lnTo>
                    <a:pt x="1189" y="2873"/>
                  </a:lnTo>
                  <a:lnTo>
                    <a:pt x="1025" y="3407"/>
                  </a:lnTo>
                  <a:lnTo>
                    <a:pt x="1606" y="3132"/>
                  </a:lnTo>
                  <a:lnTo>
                    <a:pt x="1781" y="2654"/>
                  </a:lnTo>
                  <a:lnTo>
                    <a:pt x="1849" y="2625"/>
                  </a:lnTo>
                  <a:lnTo>
                    <a:pt x="1846" y="2633"/>
                  </a:lnTo>
                  <a:lnTo>
                    <a:pt x="1952" y="2590"/>
                  </a:lnTo>
                  <a:lnTo>
                    <a:pt x="1965" y="2551"/>
                  </a:lnTo>
                  <a:lnTo>
                    <a:pt x="2036" y="2525"/>
                  </a:lnTo>
                  <a:lnTo>
                    <a:pt x="1844" y="3032"/>
                  </a:lnTo>
                  <a:lnTo>
                    <a:pt x="1992" y="2969"/>
                  </a:lnTo>
                  <a:lnTo>
                    <a:pt x="2177" y="2496"/>
                  </a:lnTo>
                  <a:lnTo>
                    <a:pt x="2248" y="2470"/>
                  </a:lnTo>
                  <a:lnTo>
                    <a:pt x="2240" y="2487"/>
                  </a:lnTo>
                  <a:lnTo>
                    <a:pt x="2343" y="2451"/>
                  </a:lnTo>
                  <a:lnTo>
                    <a:pt x="2160" y="2902"/>
                  </a:lnTo>
                  <a:lnTo>
                    <a:pt x="2165" y="2900"/>
                  </a:lnTo>
                  <a:lnTo>
                    <a:pt x="2348" y="2453"/>
                  </a:lnTo>
                  <a:lnTo>
                    <a:pt x="2419" y="2427"/>
                  </a:lnTo>
                  <a:lnTo>
                    <a:pt x="2234" y="2873"/>
                  </a:lnTo>
                  <a:lnTo>
                    <a:pt x="2374" y="2818"/>
                  </a:lnTo>
                  <a:lnTo>
                    <a:pt x="2481" y="2623"/>
                  </a:lnTo>
                  <a:lnTo>
                    <a:pt x="2639" y="2720"/>
                  </a:lnTo>
                  <a:lnTo>
                    <a:pt x="2776" y="2672"/>
                  </a:lnTo>
                  <a:lnTo>
                    <a:pt x="2443" y="2398"/>
                  </a:lnTo>
                  <a:lnTo>
                    <a:pt x="2515" y="2374"/>
                  </a:lnTo>
                  <a:lnTo>
                    <a:pt x="2845" y="2649"/>
                  </a:lnTo>
                  <a:lnTo>
                    <a:pt x="2853" y="2646"/>
                  </a:lnTo>
                  <a:lnTo>
                    <a:pt x="2517" y="2372"/>
                  </a:lnTo>
                  <a:lnTo>
                    <a:pt x="2623" y="2334"/>
                  </a:lnTo>
                  <a:lnTo>
                    <a:pt x="2609" y="2324"/>
                  </a:lnTo>
                  <a:lnTo>
                    <a:pt x="2681" y="2300"/>
                  </a:lnTo>
                  <a:lnTo>
                    <a:pt x="3027" y="2588"/>
                  </a:lnTo>
                  <a:lnTo>
                    <a:pt x="3183" y="2538"/>
                  </a:lnTo>
                  <a:lnTo>
                    <a:pt x="2819" y="2237"/>
                  </a:lnTo>
                  <a:lnTo>
                    <a:pt x="2889" y="2213"/>
                  </a:lnTo>
                  <a:lnTo>
                    <a:pt x="2916" y="2237"/>
                  </a:lnTo>
                  <a:lnTo>
                    <a:pt x="3027" y="2202"/>
                  </a:lnTo>
                  <a:lnTo>
                    <a:pt x="3024" y="2199"/>
                  </a:lnTo>
                  <a:lnTo>
                    <a:pt x="3095" y="2178"/>
                  </a:lnTo>
                  <a:lnTo>
                    <a:pt x="3439" y="2458"/>
                  </a:lnTo>
                  <a:lnTo>
                    <a:pt x="4097" y="2274"/>
                  </a:lnTo>
                  <a:lnTo>
                    <a:pt x="3738" y="1981"/>
                  </a:lnTo>
                  <a:lnTo>
                    <a:pt x="3812" y="1959"/>
                  </a:lnTo>
                  <a:lnTo>
                    <a:pt x="3829" y="1976"/>
                  </a:lnTo>
                  <a:lnTo>
                    <a:pt x="3944" y="1947"/>
                  </a:lnTo>
                  <a:lnTo>
                    <a:pt x="3939" y="1943"/>
                  </a:lnTo>
                  <a:lnTo>
                    <a:pt x="4014" y="1925"/>
                  </a:lnTo>
                  <a:lnTo>
                    <a:pt x="4361" y="2208"/>
                  </a:lnTo>
                  <a:lnTo>
                    <a:pt x="4548" y="2165"/>
                  </a:lnTo>
                  <a:lnTo>
                    <a:pt x="4527" y="1976"/>
                  </a:lnTo>
                  <a:lnTo>
                    <a:pt x="4141" y="1793"/>
                  </a:lnTo>
                  <a:lnTo>
                    <a:pt x="4134" y="1722"/>
                  </a:lnTo>
                  <a:lnTo>
                    <a:pt x="4139" y="1724"/>
                  </a:lnTo>
                  <a:lnTo>
                    <a:pt x="4126" y="1616"/>
                  </a:lnTo>
                  <a:lnTo>
                    <a:pt x="4094" y="1600"/>
                  </a:lnTo>
                  <a:lnTo>
                    <a:pt x="4086" y="1528"/>
                  </a:lnTo>
                  <a:lnTo>
                    <a:pt x="4501" y="1727"/>
                  </a:lnTo>
                  <a:lnTo>
                    <a:pt x="4485" y="1576"/>
                  </a:lnTo>
                  <a:lnTo>
                    <a:pt x="4088" y="1386"/>
                  </a:lnTo>
                  <a:lnTo>
                    <a:pt x="4081" y="1315"/>
                  </a:lnTo>
                  <a:lnTo>
                    <a:pt x="4097" y="1323"/>
                  </a:lnTo>
                  <a:lnTo>
                    <a:pt x="4083" y="1217"/>
                  </a:lnTo>
                  <a:lnTo>
                    <a:pt x="4467" y="1405"/>
                  </a:lnTo>
                  <a:lnTo>
                    <a:pt x="4467" y="1399"/>
                  </a:lnTo>
                  <a:lnTo>
                    <a:pt x="4086" y="1214"/>
                  </a:lnTo>
                  <a:lnTo>
                    <a:pt x="4078" y="1144"/>
                  </a:lnTo>
                  <a:lnTo>
                    <a:pt x="4459" y="1328"/>
                  </a:lnTo>
                  <a:lnTo>
                    <a:pt x="4445" y="1188"/>
                  </a:lnTo>
                  <a:lnTo>
                    <a:pt x="4282" y="108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14"/>
            <p:cNvSpPr>
              <a:spLocks/>
            </p:cNvSpPr>
            <p:nvPr/>
          </p:nvSpPr>
          <p:spPr bwMode="auto">
            <a:xfrm>
              <a:off x="4296" y="746"/>
              <a:ext cx="87" cy="66"/>
            </a:xfrm>
            <a:custGeom>
              <a:avLst/>
              <a:gdLst>
                <a:gd name="T0" fmla="*/ 87 w 434"/>
                <a:gd name="T1" fmla="*/ 61 h 327"/>
                <a:gd name="T2" fmla="*/ 86 w 434"/>
                <a:gd name="T3" fmla="*/ 60 h 327"/>
                <a:gd name="T4" fmla="*/ 86 w 434"/>
                <a:gd name="T5" fmla="*/ 61 h 327"/>
                <a:gd name="T6" fmla="*/ 14 w 434"/>
                <a:gd name="T7" fmla="*/ 0 h 327"/>
                <a:gd name="T8" fmla="*/ 0 w 434"/>
                <a:gd name="T9" fmla="*/ 4 h 327"/>
                <a:gd name="T10" fmla="*/ 73 w 434"/>
                <a:gd name="T11" fmla="*/ 66 h 327"/>
                <a:gd name="T12" fmla="*/ 87 w 434"/>
                <a:gd name="T13" fmla="*/ 61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4" h="327">
                  <a:moveTo>
                    <a:pt x="434" y="303"/>
                  </a:moveTo>
                  <a:lnTo>
                    <a:pt x="431" y="298"/>
                  </a:lnTo>
                  <a:lnTo>
                    <a:pt x="429" y="301"/>
                  </a:lnTo>
                  <a:lnTo>
                    <a:pt x="69" y="0"/>
                  </a:lnTo>
                  <a:lnTo>
                    <a:pt x="0" y="21"/>
                  </a:lnTo>
                  <a:lnTo>
                    <a:pt x="362" y="327"/>
                  </a:lnTo>
                  <a:lnTo>
                    <a:pt x="434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15"/>
            <p:cNvSpPr>
              <a:spLocks/>
            </p:cNvSpPr>
            <p:nvPr/>
          </p:nvSpPr>
          <p:spPr bwMode="auto">
            <a:xfrm>
              <a:off x="4311" y="739"/>
              <a:ext cx="93" cy="67"/>
            </a:xfrm>
            <a:custGeom>
              <a:avLst/>
              <a:gdLst>
                <a:gd name="T0" fmla="*/ 0 w 465"/>
                <a:gd name="T1" fmla="*/ 7 h 335"/>
                <a:gd name="T2" fmla="*/ 72 w 465"/>
                <a:gd name="T3" fmla="*/ 67 h 335"/>
                <a:gd name="T4" fmla="*/ 93 w 465"/>
                <a:gd name="T5" fmla="*/ 60 h 335"/>
                <a:gd name="T6" fmla="*/ 21 w 465"/>
                <a:gd name="T7" fmla="*/ 0 h 335"/>
                <a:gd name="T8" fmla="*/ 0 w 465"/>
                <a:gd name="T9" fmla="*/ 7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" h="335">
                  <a:moveTo>
                    <a:pt x="0" y="35"/>
                  </a:moveTo>
                  <a:lnTo>
                    <a:pt x="359" y="335"/>
                  </a:lnTo>
                  <a:lnTo>
                    <a:pt x="465" y="301"/>
                  </a:lnTo>
                  <a:lnTo>
                    <a:pt x="105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6"/>
            <p:cNvSpPr>
              <a:spLocks/>
            </p:cNvSpPr>
            <p:nvPr/>
          </p:nvSpPr>
          <p:spPr bwMode="auto">
            <a:xfrm>
              <a:off x="4310" y="746"/>
              <a:ext cx="73" cy="61"/>
            </a:xfrm>
            <a:custGeom>
              <a:avLst/>
              <a:gdLst>
                <a:gd name="T0" fmla="*/ 0 w 362"/>
                <a:gd name="T1" fmla="*/ 0 h 303"/>
                <a:gd name="T2" fmla="*/ 73 w 362"/>
                <a:gd name="T3" fmla="*/ 61 h 303"/>
                <a:gd name="T4" fmla="*/ 73 w 362"/>
                <a:gd name="T5" fmla="*/ 60 h 303"/>
                <a:gd name="T6" fmla="*/ 1 w 362"/>
                <a:gd name="T7" fmla="*/ 0 h 303"/>
                <a:gd name="T8" fmla="*/ 0 w 362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303">
                  <a:moveTo>
                    <a:pt x="0" y="2"/>
                  </a:moveTo>
                  <a:lnTo>
                    <a:pt x="360" y="303"/>
                  </a:lnTo>
                  <a:lnTo>
                    <a:pt x="362" y="300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Freeform 17"/>
            <p:cNvSpPr>
              <a:spLocks/>
            </p:cNvSpPr>
            <p:nvPr/>
          </p:nvSpPr>
          <p:spPr bwMode="auto">
            <a:xfrm>
              <a:off x="4336" y="734"/>
              <a:ext cx="86" cy="68"/>
            </a:xfrm>
            <a:custGeom>
              <a:avLst/>
              <a:gdLst>
                <a:gd name="T0" fmla="*/ 72 w 430"/>
                <a:gd name="T1" fmla="*/ 64 h 340"/>
                <a:gd name="T2" fmla="*/ 68 w 430"/>
                <a:gd name="T3" fmla="*/ 65 h 340"/>
                <a:gd name="T4" fmla="*/ 72 w 430"/>
                <a:gd name="T5" fmla="*/ 68 h 340"/>
                <a:gd name="T6" fmla="*/ 86 w 430"/>
                <a:gd name="T7" fmla="*/ 64 h 340"/>
                <a:gd name="T8" fmla="*/ 11 w 430"/>
                <a:gd name="T9" fmla="*/ 0 h 340"/>
                <a:gd name="T10" fmla="*/ 0 w 430"/>
                <a:gd name="T11" fmla="*/ 4 h 340"/>
                <a:gd name="T12" fmla="*/ 72 w 430"/>
                <a:gd name="T13" fmla="*/ 64 h 3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0" h="340">
                  <a:moveTo>
                    <a:pt x="358" y="320"/>
                  </a:moveTo>
                  <a:lnTo>
                    <a:pt x="341" y="325"/>
                  </a:lnTo>
                  <a:lnTo>
                    <a:pt x="358" y="340"/>
                  </a:lnTo>
                  <a:lnTo>
                    <a:pt x="430" y="318"/>
                  </a:lnTo>
                  <a:lnTo>
                    <a:pt x="53" y="0"/>
                  </a:lnTo>
                  <a:lnTo>
                    <a:pt x="0" y="19"/>
                  </a:lnTo>
                  <a:lnTo>
                    <a:pt x="358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Freeform 18"/>
            <p:cNvSpPr>
              <a:spLocks/>
            </p:cNvSpPr>
            <p:nvPr/>
          </p:nvSpPr>
          <p:spPr bwMode="auto">
            <a:xfrm>
              <a:off x="4332" y="738"/>
              <a:ext cx="75" cy="61"/>
            </a:xfrm>
            <a:custGeom>
              <a:avLst/>
              <a:gdLst>
                <a:gd name="T0" fmla="*/ 4 w 377"/>
                <a:gd name="T1" fmla="*/ 0 h 306"/>
                <a:gd name="T2" fmla="*/ 0 w 377"/>
                <a:gd name="T3" fmla="*/ 1 h 306"/>
                <a:gd name="T4" fmla="*/ 72 w 377"/>
                <a:gd name="T5" fmla="*/ 61 h 306"/>
                <a:gd name="T6" fmla="*/ 75 w 377"/>
                <a:gd name="T7" fmla="*/ 60 h 306"/>
                <a:gd name="T8" fmla="*/ 4 w 377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06">
                  <a:moveTo>
                    <a:pt x="19" y="0"/>
                  </a:moveTo>
                  <a:lnTo>
                    <a:pt x="0" y="5"/>
                  </a:lnTo>
                  <a:lnTo>
                    <a:pt x="360" y="306"/>
                  </a:lnTo>
                  <a:lnTo>
                    <a:pt x="377" y="30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Freeform 19"/>
            <p:cNvSpPr>
              <a:spLocks/>
            </p:cNvSpPr>
            <p:nvPr/>
          </p:nvSpPr>
          <p:spPr bwMode="auto">
            <a:xfrm>
              <a:off x="4476" y="691"/>
              <a:ext cx="86" cy="64"/>
            </a:xfrm>
            <a:custGeom>
              <a:avLst/>
              <a:gdLst>
                <a:gd name="T0" fmla="*/ 86 w 427"/>
                <a:gd name="T1" fmla="*/ 60 h 317"/>
                <a:gd name="T2" fmla="*/ 85 w 427"/>
                <a:gd name="T3" fmla="*/ 59 h 317"/>
                <a:gd name="T4" fmla="*/ 83 w 427"/>
                <a:gd name="T5" fmla="*/ 60 h 317"/>
                <a:gd name="T6" fmla="*/ 13 w 427"/>
                <a:gd name="T7" fmla="*/ 0 h 317"/>
                <a:gd name="T8" fmla="*/ 0 w 427"/>
                <a:gd name="T9" fmla="*/ 4 h 317"/>
                <a:gd name="T10" fmla="*/ 71 w 427"/>
                <a:gd name="T11" fmla="*/ 64 h 317"/>
                <a:gd name="T12" fmla="*/ 86 w 427"/>
                <a:gd name="T13" fmla="*/ 60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7" h="317">
                  <a:moveTo>
                    <a:pt x="427" y="296"/>
                  </a:moveTo>
                  <a:lnTo>
                    <a:pt x="422" y="293"/>
                  </a:lnTo>
                  <a:lnTo>
                    <a:pt x="414" y="296"/>
                  </a:lnTo>
                  <a:lnTo>
                    <a:pt x="63" y="0"/>
                  </a:lnTo>
                  <a:lnTo>
                    <a:pt x="0" y="19"/>
                  </a:lnTo>
                  <a:lnTo>
                    <a:pt x="353" y="317"/>
                  </a:lnTo>
                  <a:lnTo>
                    <a:pt x="427" y="2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Freeform 20"/>
            <p:cNvSpPr>
              <a:spLocks/>
            </p:cNvSpPr>
            <p:nvPr/>
          </p:nvSpPr>
          <p:spPr bwMode="auto">
            <a:xfrm>
              <a:off x="4516" y="681"/>
              <a:ext cx="88" cy="67"/>
            </a:xfrm>
            <a:custGeom>
              <a:avLst/>
              <a:gdLst>
                <a:gd name="T0" fmla="*/ 70 w 441"/>
                <a:gd name="T1" fmla="*/ 62 h 338"/>
                <a:gd name="T2" fmla="*/ 67 w 441"/>
                <a:gd name="T3" fmla="*/ 62 h 338"/>
                <a:gd name="T4" fmla="*/ 73 w 441"/>
                <a:gd name="T5" fmla="*/ 67 h 338"/>
                <a:gd name="T6" fmla="*/ 88 w 441"/>
                <a:gd name="T7" fmla="*/ 63 h 338"/>
                <a:gd name="T8" fmla="*/ 13 w 441"/>
                <a:gd name="T9" fmla="*/ 0 h 338"/>
                <a:gd name="T10" fmla="*/ 0 w 441"/>
                <a:gd name="T11" fmla="*/ 4 h 338"/>
                <a:gd name="T12" fmla="*/ 70 w 441"/>
                <a:gd name="T13" fmla="*/ 62 h 3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" h="338">
                  <a:moveTo>
                    <a:pt x="349" y="312"/>
                  </a:moveTo>
                  <a:lnTo>
                    <a:pt x="338" y="315"/>
                  </a:lnTo>
                  <a:lnTo>
                    <a:pt x="367" y="338"/>
                  </a:lnTo>
                  <a:lnTo>
                    <a:pt x="441" y="320"/>
                  </a:lnTo>
                  <a:lnTo>
                    <a:pt x="64" y="0"/>
                  </a:lnTo>
                  <a:lnTo>
                    <a:pt x="0" y="19"/>
                  </a:lnTo>
                  <a:lnTo>
                    <a:pt x="349" y="3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Freeform 21"/>
            <p:cNvSpPr>
              <a:spLocks/>
            </p:cNvSpPr>
            <p:nvPr/>
          </p:nvSpPr>
          <p:spPr bwMode="auto">
            <a:xfrm>
              <a:off x="4561" y="670"/>
              <a:ext cx="87" cy="63"/>
            </a:xfrm>
            <a:custGeom>
              <a:avLst/>
              <a:gdLst>
                <a:gd name="T0" fmla="*/ 87 w 437"/>
                <a:gd name="T1" fmla="*/ 59 h 317"/>
                <a:gd name="T2" fmla="*/ 84 w 437"/>
                <a:gd name="T3" fmla="*/ 57 h 317"/>
                <a:gd name="T4" fmla="*/ 79 w 437"/>
                <a:gd name="T5" fmla="*/ 58 h 317"/>
                <a:gd name="T6" fmla="*/ 11 w 437"/>
                <a:gd name="T7" fmla="*/ 0 h 317"/>
                <a:gd name="T8" fmla="*/ 0 w 437"/>
                <a:gd name="T9" fmla="*/ 3 h 317"/>
                <a:gd name="T10" fmla="*/ 72 w 437"/>
                <a:gd name="T11" fmla="*/ 63 h 317"/>
                <a:gd name="T12" fmla="*/ 87 w 437"/>
                <a:gd name="T13" fmla="*/ 59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7" h="317">
                  <a:moveTo>
                    <a:pt x="437" y="298"/>
                  </a:moveTo>
                  <a:lnTo>
                    <a:pt x="420" y="285"/>
                  </a:lnTo>
                  <a:lnTo>
                    <a:pt x="399" y="290"/>
                  </a:lnTo>
                  <a:lnTo>
                    <a:pt x="53" y="0"/>
                  </a:lnTo>
                  <a:lnTo>
                    <a:pt x="0" y="13"/>
                  </a:lnTo>
                  <a:lnTo>
                    <a:pt x="360" y="317"/>
                  </a:lnTo>
                  <a:lnTo>
                    <a:pt x="437" y="2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Freeform 22"/>
            <p:cNvSpPr>
              <a:spLocks/>
            </p:cNvSpPr>
            <p:nvPr/>
          </p:nvSpPr>
          <p:spPr bwMode="auto">
            <a:xfrm>
              <a:off x="4600" y="659"/>
              <a:ext cx="84" cy="62"/>
            </a:xfrm>
            <a:custGeom>
              <a:avLst/>
              <a:gdLst>
                <a:gd name="T0" fmla="*/ 84 w 418"/>
                <a:gd name="T1" fmla="*/ 58 h 307"/>
                <a:gd name="T2" fmla="*/ 15 w 418"/>
                <a:gd name="T3" fmla="*/ 0 h 307"/>
                <a:gd name="T4" fmla="*/ 0 w 418"/>
                <a:gd name="T5" fmla="*/ 4 h 307"/>
                <a:gd name="T6" fmla="*/ 69 w 418"/>
                <a:gd name="T7" fmla="*/ 62 h 307"/>
                <a:gd name="T8" fmla="*/ 84 w 418"/>
                <a:gd name="T9" fmla="*/ 58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307">
                  <a:moveTo>
                    <a:pt x="418" y="288"/>
                  </a:moveTo>
                  <a:lnTo>
                    <a:pt x="76" y="0"/>
                  </a:lnTo>
                  <a:lnTo>
                    <a:pt x="0" y="19"/>
                  </a:lnTo>
                  <a:lnTo>
                    <a:pt x="341" y="307"/>
                  </a:lnTo>
                  <a:lnTo>
                    <a:pt x="41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Freeform 23"/>
            <p:cNvSpPr>
              <a:spLocks/>
            </p:cNvSpPr>
            <p:nvPr/>
          </p:nvSpPr>
          <p:spPr bwMode="auto">
            <a:xfrm>
              <a:off x="4491" y="685"/>
              <a:ext cx="92" cy="65"/>
            </a:xfrm>
            <a:custGeom>
              <a:avLst/>
              <a:gdLst>
                <a:gd name="T0" fmla="*/ 0 w 461"/>
                <a:gd name="T1" fmla="*/ 6 h 324"/>
                <a:gd name="T2" fmla="*/ 69 w 461"/>
                <a:gd name="T3" fmla="*/ 65 h 324"/>
                <a:gd name="T4" fmla="*/ 92 w 461"/>
                <a:gd name="T5" fmla="*/ 59 h 324"/>
                <a:gd name="T6" fmla="*/ 23 w 461"/>
                <a:gd name="T7" fmla="*/ 0 h 324"/>
                <a:gd name="T8" fmla="*/ 0 w 461"/>
                <a:gd name="T9" fmla="*/ 6 h 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1" h="324">
                  <a:moveTo>
                    <a:pt x="0" y="29"/>
                  </a:moveTo>
                  <a:lnTo>
                    <a:pt x="348" y="324"/>
                  </a:lnTo>
                  <a:lnTo>
                    <a:pt x="461" y="293"/>
                  </a:lnTo>
                  <a:lnTo>
                    <a:pt x="113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24"/>
            <p:cNvSpPr>
              <a:spLocks/>
            </p:cNvSpPr>
            <p:nvPr/>
          </p:nvSpPr>
          <p:spPr bwMode="auto">
            <a:xfrm>
              <a:off x="4489" y="691"/>
              <a:ext cx="72" cy="60"/>
            </a:xfrm>
            <a:custGeom>
              <a:avLst/>
              <a:gdLst>
                <a:gd name="T0" fmla="*/ 0 w 359"/>
                <a:gd name="T1" fmla="*/ 0 h 298"/>
                <a:gd name="T2" fmla="*/ 70 w 359"/>
                <a:gd name="T3" fmla="*/ 60 h 298"/>
                <a:gd name="T4" fmla="*/ 72 w 359"/>
                <a:gd name="T5" fmla="*/ 59 h 298"/>
                <a:gd name="T6" fmla="*/ 2 w 359"/>
                <a:gd name="T7" fmla="*/ 0 h 298"/>
                <a:gd name="T8" fmla="*/ 0 w 359"/>
                <a:gd name="T9" fmla="*/ 0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298">
                  <a:moveTo>
                    <a:pt x="0" y="2"/>
                  </a:moveTo>
                  <a:lnTo>
                    <a:pt x="351" y="298"/>
                  </a:lnTo>
                  <a:lnTo>
                    <a:pt x="359" y="295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25"/>
            <p:cNvSpPr>
              <a:spLocks/>
            </p:cNvSpPr>
            <p:nvPr/>
          </p:nvSpPr>
          <p:spPr bwMode="auto">
            <a:xfrm>
              <a:off x="4514" y="685"/>
              <a:ext cx="71" cy="59"/>
            </a:xfrm>
            <a:custGeom>
              <a:avLst/>
              <a:gdLst>
                <a:gd name="T0" fmla="*/ 2 w 359"/>
                <a:gd name="T1" fmla="*/ 0 h 296"/>
                <a:gd name="T2" fmla="*/ 0 w 359"/>
                <a:gd name="T3" fmla="*/ 1 h 296"/>
                <a:gd name="T4" fmla="*/ 69 w 359"/>
                <a:gd name="T5" fmla="*/ 59 h 296"/>
                <a:gd name="T6" fmla="*/ 71 w 359"/>
                <a:gd name="T7" fmla="*/ 58 h 296"/>
                <a:gd name="T8" fmla="*/ 2 w 359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296">
                  <a:moveTo>
                    <a:pt x="10" y="0"/>
                  </a:moveTo>
                  <a:lnTo>
                    <a:pt x="0" y="3"/>
                  </a:lnTo>
                  <a:lnTo>
                    <a:pt x="348" y="296"/>
                  </a:lnTo>
                  <a:lnTo>
                    <a:pt x="359" y="29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Freeform 26"/>
            <p:cNvSpPr>
              <a:spLocks/>
            </p:cNvSpPr>
            <p:nvPr/>
          </p:nvSpPr>
          <p:spPr bwMode="auto">
            <a:xfrm>
              <a:off x="4576" y="664"/>
              <a:ext cx="92" cy="63"/>
            </a:xfrm>
            <a:custGeom>
              <a:avLst/>
              <a:gdLst>
                <a:gd name="T0" fmla="*/ 69 w 458"/>
                <a:gd name="T1" fmla="*/ 63 h 316"/>
                <a:gd name="T2" fmla="*/ 92 w 458"/>
                <a:gd name="T3" fmla="*/ 58 h 316"/>
                <a:gd name="T4" fmla="*/ 22 w 458"/>
                <a:gd name="T5" fmla="*/ 0 h 316"/>
                <a:gd name="T6" fmla="*/ 0 w 458"/>
                <a:gd name="T7" fmla="*/ 5 h 316"/>
                <a:gd name="T8" fmla="*/ 69 w 458"/>
                <a:gd name="T9" fmla="*/ 63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316">
                  <a:moveTo>
                    <a:pt x="343" y="316"/>
                  </a:moveTo>
                  <a:lnTo>
                    <a:pt x="458" y="290"/>
                  </a:lnTo>
                  <a:lnTo>
                    <a:pt x="111" y="0"/>
                  </a:lnTo>
                  <a:lnTo>
                    <a:pt x="0" y="26"/>
                  </a:lnTo>
                  <a:lnTo>
                    <a:pt x="343" y="3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Freeform 27"/>
            <p:cNvSpPr>
              <a:spLocks/>
            </p:cNvSpPr>
            <p:nvPr/>
          </p:nvSpPr>
          <p:spPr bwMode="auto">
            <a:xfrm>
              <a:off x="4572" y="669"/>
              <a:ext cx="73" cy="59"/>
            </a:xfrm>
            <a:custGeom>
              <a:avLst/>
              <a:gdLst>
                <a:gd name="T0" fmla="*/ 0 w 367"/>
                <a:gd name="T1" fmla="*/ 1 h 295"/>
                <a:gd name="T2" fmla="*/ 69 w 367"/>
                <a:gd name="T3" fmla="*/ 59 h 295"/>
                <a:gd name="T4" fmla="*/ 73 w 367"/>
                <a:gd name="T5" fmla="*/ 58 h 295"/>
                <a:gd name="T6" fmla="*/ 5 w 367"/>
                <a:gd name="T7" fmla="*/ 0 h 295"/>
                <a:gd name="T8" fmla="*/ 0 w 367"/>
                <a:gd name="T9" fmla="*/ 1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295">
                  <a:moveTo>
                    <a:pt x="0" y="5"/>
                  </a:moveTo>
                  <a:lnTo>
                    <a:pt x="346" y="295"/>
                  </a:lnTo>
                  <a:lnTo>
                    <a:pt x="367" y="290"/>
                  </a:lnTo>
                  <a:lnTo>
                    <a:pt x="2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Freeform 28"/>
            <p:cNvSpPr>
              <a:spLocks/>
            </p:cNvSpPr>
            <p:nvPr/>
          </p:nvSpPr>
          <p:spPr bwMode="auto">
            <a:xfrm>
              <a:off x="5011" y="579"/>
              <a:ext cx="76" cy="82"/>
            </a:xfrm>
            <a:custGeom>
              <a:avLst/>
              <a:gdLst>
                <a:gd name="T0" fmla="*/ 2 w 380"/>
                <a:gd name="T1" fmla="*/ 81 h 410"/>
                <a:gd name="T2" fmla="*/ 1 w 380"/>
                <a:gd name="T3" fmla="*/ 81 h 410"/>
                <a:gd name="T4" fmla="*/ 0 w 380"/>
                <a:gd name="T5" fmla="*/ 82 h 410"/>
                <a:gd name="T6" fmla="*/ 16 w 380"/>
                <a:gd name="T7" fmla="*/ 79 h 410"/>
                <a:gd name="T8" fmla="*/ 76 w 380"/>
                <a:gd name="T9" fmla="*/ 0 h 410"/>
                <a:gd name="T10" fmla="*/ 60 w 380"/>
                <a:gd name="T11" fmla="*/ 2 h 410"/>
                <a:gd name="T12" fmla="*/ 2 w 380"/>
                <a:gd name="T13" fmla="*/ 81 h 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0" h="410">
                  <a:moveTo>
                    <a:pt x="8" y="405"/>
                  </a:moveTo>
                  <a:lnTo>
                    <a:pt x="3" y="405"/>
                  </a:lnTo>
                  <a:lnTo>
                    <a:pt x="0" y="410"/>
                  </a:lnTo>
                  <a:lnTo>
                    <a:pt x="82" y="397"/>
                  </a:lnTo>
                  <a:lnTo>
                    <a:pt x="380" y="0"/>
                  </a:lnTo>
                  <a:lnTo>
                    <a:pt x="301" y="9"/>
                  </a:lnTo>
                  <a:lnTo>
                    <a:pt x="8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Freeform 29"/>
            <p:cNvSpPr>
              <a:spLocks/>
            </p:cNvSpPr>
            <p:nvPr/>
          </p:nvSpPr>
          <p:spPr bwMode="auto">
            <a:xfrm>
              <a:off x="4988" y="581"/>
              <a:ext cx="83" cy="83"/>
            </a:xfrm>
            <a:custGeom>
              <a:avLst/>
              <a:gdLst>
                <a:gd name="T0" fmla="*/ 58 w 414"/>
                <a:gd name="T1" fmla="*/ 3 h 415"/>
                <a:gd name="T2" fmla="*/ 0 w 414"/>
                <a:gd name="T3" fmla="*/ 83 h 415"/>
                <a:gd name="T4" fmla="*/ 24 w 414"/>
                <a:gd name="T5" fmla="*/ 79 h 415"/>
                <a:gd name="T6" fmla="*/ 83 w 414"/>
                <a:gd name="T7" fmla="*/ 0 h 415"/>
                <a:gd name="T8" fmla="*/ 58 w 414"/>
                <a:gd name="T9" fmla="*/ 3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4" h="415">
                  <a:moveTo>
                    <a:pt x="290" y="15"/>
                  </a:moveTo>
                  <a:lnTo>
                    <a:pt x="0" y="415"/>
                  </a:lnTo>
                  <a:lnTo>
                    <a:pt x="119" y="396"/>
                  </a:lnTo>
                  <a:lnTo>
                    <a:pt x="414" y="0"/>
                  </a:lnTo>
                  <a:lnTo>
                    <a:pt x="290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Freeform 30"/>
            <p:cNvSpPr>
              <a:spLocks/>
            </p:cNvSpPr>
            <p:nvPr/>
          </p:nvSpPr>
          <p:spPr bwMode="auto">
            <a:xfrm>
              <a:off x="5012" y="581"/>
              <a:ext cx="59" cy="79"/>
            </a:xfrm>
            <a:custGeom>
              <a:avLst/>
              <a:gdLst>
                <a:gd name="T0" fmla="*/ 59 w 298"/>
                <a:gd name="T1" fmla="*/ 0 h 396"/>
                <a:gd name="T2" fmla="*/ 58 w 298"/>
                <a:gd name="T3" fmla="*/ 0 h 396"/>
                <a:gd name="T4" fmla="*/ 0 w 298"/>
                <a:gd name="T5" fmla="*/ 79 h 396"/>
                <a:gd name="T6" fmla="*/ 1 w 298"/>
                <a:gd name="T7" fmla="*/ 79 h 396"/>
                <a:gd name="T8" fmla="*/ 59 w 298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396">
                  <a:moveTo>
                    <a:pt x="298" y="0"/>
                  </a:moveTo>
                  <a:lnTo>
                    <a:pt x="295" y="0"/>
                  </a:lnTo>
                  <a:lnTo>
                    <a:pt x="0" y="396"/>
                  </a:lnTo>
                  <a:lnTo>
                    <a:pt x="5" y="39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Freeform 31"/>
            <p:cNvSpPr>
              <a:spLocks/>
            </p:cNvSpPr>
            <p:nvPr/>
          </p:nvSpPr>
          <p:spPr bwMode="auto">
            <a:xfrm>
              <a:off x="4969" y="584"/>
              <a:ext cx="73" cy="86"/>
            </a:xfrm>
            <a:custGeom>
              <a:avLst/>
              <a:gdLst>
                <a:gd name="T0" fmla="*/ 16 w 365"/>
                <a:gd name="T1" fmla="*/ 83 h 430"/>
                <a:gd name="T2" fmla="*/ 19 w 365"/>
                <a:gd name="T3" fmla="*/ 79 h 430"/>
                <a:gd name="T4" fmla="*/ 15 w 365"/>
                <a:gd name="T5" fmla="*/ 80 h 430"/>
                <a:gd name="T6" fmla="*/ 73 w 365"/>
                <a:gd name="T7" fmla="*/ 0 h 430"/>
                <a:gd name="T8" fmla="*/ 60 w 365"/>
                <a:gd name="T9" fmla="*/ 1 h 430"/>
                <a:gd name="T10" fmla="*/ 0 w 365"/>
                <a:gd name="T11" fmla="*/ 86 h 430"/>
                <a:gd name="T12" fmla="*/ 16 w 365"/>
                <a:gd name="T13" fmla="*/ 83 h 4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5" h="430">
                  <a:moveTo>
                    <a:pt x="79" y="417"/>
                  </a:moveTo>
                  <a:lnTo>
                    <a:pt x="96" y="396"/>
                  </a:lnTo>
                  <a:lnTo>
                    <a:pt x="74" y="401"/>
                  </a:lnTo>
                  <a:lnTo>
                    <a:pt x="365" y="0"/>
                  </a:lnTo>
                  <a:lnTo>
                    <a:pt x="302" y="7"/>
                  </a:lnTo>
                  <a:lnTo>
                    <a:pt x="0" y="430"/>
                  </a:lnTo>
                  <a:lnTo>
                    <a:pt x="79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32"/>
            <p:cNvSpPr>
              <a:spLocks/>
            </p:cNvSpPr>
            <p:nvPr/>
          </p:nvSpPr>
          <p:spPr bwMode="auto">
            <a:xfrm>
              <a:off x="4984" y="584"/>
              <a:ext cx="62" cy="81"/>
            </a:xfrm>
            <a:custGeom>
              <a:avLst/>
              <a:gdLst>
                <a:gd name="T0" fmla="*/ 58 w 312"/>
                <a:gd name="T1" fmla="*/ 1 h 405"/>
                <a:gd name="T2" fmla="*/ 0 w 312"/>
                <a:gd name="T3" fmla="*/ 81 h 405"/>
                <a:gd name="T4" fmla="*/ 4 w 312"/>
                <a:gd name="T5" fmla="*/ 80 h 405"/>
                <a:gd name="T6" fmla="*/ 62 w 312"/>
                <a:gd name="T7" fmla="*/ 0 h 405"/>
                <a:gd name="T8" fmla="*/ 58 w 312"/>
                <a:gd name="T9" fmla="*/ 1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405">
                  <a:moveTo>
                    <a:pt x="291" y="4"/>
                  </a:moveTo>
                  <a:lnTo>
                    <a:pt x="0" y="405"/>
                  </a:lnTo>
                  <a:lnTo>
                    <a:pt x="22" y="400"/>
                  </a:lnTo>
                  <a:lnTo>
                    <a:pt x="312" y="0"/>
                  </a:lnTo>
                  <a:lnTo>
                    <a:pt x="29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Freeform 33"/>
            <p:cNvSpPr>
              <a:spLocks/>
            </p:cNvSpPr>
            <p:nvPr/>
          </p:nvSpPr>
          <p:spPr bwMode="auto">
            <a:xfrm>
              <a:off x="4816" y="606"/>
              <a:ext cx="68" cy="88"/>
            </a:xfrm>
            <a:custGeom>
              <a:avLst/>
              <a:gdLst>
                <a:gd name="T0" fmla="*/ 2 w 343"/>
                <a:gd name="T1" fmla="*/ 86 h 439"/>
                <a:gd name="T2" fmla="*/ 0 w 343"/>
                <a:gd name="T3" fmla="*/ 87 h 439"/>
                <a:gd name="T4" fmla="*/ 0 w 343"/>
                <a:gd name="T5" fmla="*/ 88 h 439"/>
                <a:gd name="T6" fmla="*/ 16 w 343"/>
                <a:gd name="T7" fmla="*/ 85 h 439"/>
                <a:gd name="T8" fmla="*/ 68 w 343"/>
                <a:gd name="T9" fmla="*/ 0 h 439"/>
                <a:gd name="T10" fmla="*/ 55 w 343"/>
                <a:gd name="T11" fmla="*/ 2 h 439"/>
                <a:gd name="T12" fmla="*/ 2 w 343"/>
                <a:gd name="T13" fmla="*/ 86 h 4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3" h="439">
                  <a:moveTo>
                    <a:pt x="12" y="430"/>
                  </a:moveTo>
                  <a:lnTo>
                    <a:pt x="2" y="433"/>
                  </a:lnTo>
                  <a:lnTo>
                    <a:pt x="0" y="439"/>
                  </a:lnTo>
                  <a:lnTo>
                    <a:pt x="79" y="423"/>
                  </a:lnTo>
                  <a:lnTo>
                    <a:pt x="343" y="0"/>
                  </a:lnTo>
                  <a:lnTo>
                    <a:pt x="275" y="10"/>
                  </a:lnTo>
                  <a:lnTo>
                    <a:pt x="12" y="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Freeform 34"/>
            <p:cNvSpPr>
              <a:spLocks/>
            </p:cNvSpPr>
            <p:nvPr/>
          </p:nvSpPr>
          <p:spPr bwMode="auto">
            <a:xfrm>
              <a:off x="4773" y="613"/>
              <a:ext cx="69" cy="95"/>
            </a:xfrm>
            <a:custGeom>
              <a:avLst/>
              <a:gdLst>
                <a:gd name="T0" fmla="*/ 15 w 344"/>
                <a:gd name="T1" fmla="*/ 92 h 473"/>
                <a:gd name="T2" fmla="*/ 20 w 344"/>
                <a:gd name="T3" fmla="*/ 85 h 473"/>
                <a:gd name="T4" fmla="*/ 17 w 344"/>
                <a:gd name="T5" fmla="*/ 85 h 473"/>
                <a:gd name="T6" fmla="*/ 69 w 344"/>
                <a:gd name="T7" fmla="*/ 0 h 473"/>
                <a:gd name="T8" fmla="*/ 55 w 344"/>
                <a:gd name="T9" fmla="*/ 3 h 473"/>
                <a:gd name="T10" fmla="*/ 0 w 344"/>
                <a:gd name="T11" fmla="*/ 95 h 473"/>
                <a:gd name="T12" fmla="*/ 15 w 344"/>
                <a:gd name="T13" fmla="*/ 92 h 4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4" h="473">
                  <a:moveTo>
                    <a:pt x="77" y="458"/>
                  </a:moveTo>
                  <a:lnTo>
                    <a:pt x="98" y="423"/>
                  </a:lnTo>
                  <a:lnTo>
                    <a:pt x="87" y="425"/>
                  </a:lnTo>
                  <a:lnTo>
                    <a:pt x="344" y="0"/>
                  </a:lnTo>
                  <a:lnTo>
                    <a:pt x="275" y="14"/>
                  </a:lnTo>
                  <a:lnTo>
                    <a:pt x="0" y="473"/>
                  </a:lnTo>
                  <a:lnTo>
                    <a:pt x="77" y="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Freeform 35"/>
            <p:cNvSpPr>
              <a:spLocks/>
            </p:cNvSpPr>
            <p:nvPr/>
          </p:nvSpPr>
          <p:spPr bwMode="auto">
            <a:xfrm>
              <a:off x="4727" y="622"/>
              <a:ext cx="67" cy="92"/>
            </a:xfrm>
            <a:custGeom>
              <a:avLst/>
              <a:gdLst>
                <a:gd name="T0" fmla="*/ 6 w 336"/>
                <a:gd name="T1" fmla="*/ 88 h 459"/>
                <a:gd name="T2" fmla="*/ 2 w 336"/>
                <a:gd name="T3" fmla="*/ 89 h 459"/>
                <a:gd name="T4" fmla="*/ 0 w 336"/>
                <a:gd name="T5" fmla="*/ 92 h 459"/>
                <a:gd name="T6" fmla="*/ 15 w 336"/>
                <a:gd name="T7" fmla="*/ 89 h 459"/>
                <a:gd name="T8" fmla="*/ 67 w 336"/>
                <a:gd name="T9" fmla="*/ 0 h 459"/>
                <a:gd name="T10" fmla="*/ 56 w 336"/>
                <a:gd name="T11" fmla="*/ 2 h 459"/>
                <a:gd name="T12" fmla="*/ 6 w 336"/>
                <a:gd name="T13" fmla="*/ 88 h 4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6" h="459">
                  <a:moveTo>
                    <a:pt x="31" y="439"/>
                  </a:moveTo>
                  <a:lnTo>
                    <a:pt x="8" y="444"/>
                  </a:lnTo>
                  <a:lnTo>
                    <a:pt x="0" y="459"/>
                  </a:lnTo>
                  <a:lnTo>
                    <a:pt x="77" y="444"/>
                  </a:lnTo>
                  <a:lnTo>
                    <a:pt x="336" y="0"/>
                  </a:lnTo>
                  <a:lnTo>
                    <a:pt x="280" y="8"/>
                  </a:lnTo>
                  <a:lnTo>
                    <a:pt x="31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36"/>
            <p:cNvSpPr>
              <a:spLocks/>
            </p:cNvSpPr>
            <p:nvPr/>
          </p:nvSpPr>
          <p:spPr bwMode="auto">
            <a:xfrm>
              <a:off x="4690" y="630"/>
              <a:ext cx="64" cy="89"/>
            </a:xfrm>
            <a:custGeom>
              <a:avLst/>
              <a:gdLst>
                <a:gd name="T0" fmla="*/ 15 w 320"/>
                <a:gd name="T1" fmla="*/ 85 h 449"/>
                <a:gd name="T2" fmla="*/ 64 w 320"/>
                <a:gd name="T3" fmla="*/ 0 h 449"/>
                <a:gd name="T4" fmla="*/ 48 w 320"/>
                <a:gd name="T5" fmla="*/ 3 h 449"/>
                <a:gd name="T6" fmla="*/ 0 w 320"/>
                <a:gd name="T7" fmla="*/ 89 h 449"/>
                <a:gd name="T8" fmla="*/ 15 w 320"/>
                <a:gd name="T9" fmla="*/ 85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449">
                  <a:moveTo>
                    <a:pt x="77" y="431"/>
                  </a:moveTo>
                  <a:lnTo>
                    <a:pt x="320" y="0"/>
                  </a:lnTo>
                  <a:lnTo>
                    <a:pt x="240" y="16"/>
                  </a:lnTo>
                  <a:lnTo>
                    <a:pt x="0" y="449"/>
                  </a:lnTo>
                  <a:lnTo>
                    <a:pt x="77" y="4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Freeform 37"/>
            <p:cNvSpPr>
              <a:spLocks/>
            </p:cNvSpPr>
            <p:nvPr/>
          </p:nvSpPr>
          <p:spPr bwMode="auto">
            <a:xfrm>
              <a:off x="4793" y="609"/>
              <a:ext cx="76" cy="89"/>
            </a:xfrm>
            <a:custGeom>
              <a:avLst/>
              <a:gdLst>
                <a:gd name="T0" fmla="*/ 51 w 378"/>
                <a:gd name="T1" fmla="*/ 4 h 444"/>
                <a:gd name="T2" fmla="*/ 0 w 378"/>
                <a:gd name="T3" fmla="*/ 89 h 444"/>
                <a:gd name="T4" fmla="*/ 23 w 378"/>
                <a:gd name="T5" fmla="*/ 84 h 444"/>
                <a:gd name="T6" fmla="*/ 76 w 378"/>
                <a:gd name="T7" fmla="*/ 0 h 444"/>
                <a:gd name="T8" fmla="*/ 51 w 378"/>
                <a:gd name="T9" fmla="*/ 4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8" h="444">
                  <a:moveTo>
                    <a:pt x="253" y="21"/>
                  </a:moveTo>
                  <a:lnTo>
                    <a:pt x="0" y="444"/>
                  </a:lnTo>
                  <a:lnTo>
                    <a:pt x="116" y="420"/>
                  </a:lnTo>
                  <a:lnTo>
                    <a:pt x="378" y="0"/>
                  </a:lnTo>
                  <a:lnTo>
                    <a:pt x="253" y="2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Freeform 38"/>
            <p:cNvSpPr>
              <a:spLocks/>
            </p:cNvSpPr>
            <p:nvPr/>
          </p:nvSpPr>
          <p:spPr bwMode="auto">
            <a:xfrm>
              <a:off x="4816" y="608"/>
              <a:ext cx="55" cy="85"/>
            </a:xfrm>
            <a:custGeom>
              <a:avLst/>
              <a:gdLst>
                <a:gd name="T0" fmla="*/ 55 w 273"/>
                <a:gd name="T1" fmla="*/ 0 h 423"/>
                <a:gd name="T2" fmla="*/ 53 w 273"/>
                <a:gd name="T3" fmla="*/ 1 h 423"/>
                <a:gd name="T4" fmla="*/ 0 w 273"/>
                <a:gd name="T5" fmla="*/ 85 h 423"/>
                <a:gd name="T6" fmla="*/ 2 w 273"/>
                <a:gd name="T7" fmla="*/ 84 h 423"/>
                <a:gd name="T8" fmla="*/ 55 w 273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" h="423">
                  <a:moveTo>
                    <a:pt x="273" y="0"/>
                  </a:moveTo>
                  <a:lnTo>
                    <a:pt x="262" y="3"/>
                  </a:lnTo>
                  <a:lnTo>
                    <a:pt x="0" y="423"/>
                  </a:lnTo>
                  <a:lnTo>
                    <a:pt x="10" y="42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39"/>
            <p:cNvSpPr>
              <a:spLocks/>
            </p:cNvSpPr>
            <p:nvPr/>
          </p:nvSpPr>
          <p:spPr bwMode="auto">
            <a:xfrm>
              <a:off x="4791" y="613"/>
              <a:ext cx="53" cy="85"/>
            </a:xfrm>
            <a:custGeom>
              <a:avLst/>
              <a:gdLst>
                <a:gd name="T0" fmla="*/ 52 w 264"/>
                <a:gd name="T1" fmla="*/ 0 h 425"/>
                <a:gd name="T2" fmla="*/ 0 w 264"/>
                <a:gd name="T3" fmla="*/ 85 h 425"/>
                <a:gd name="T4" fmla="*/ 2 w 264"/>
                <a:gd name="T5" fmla="*/ 85 h 425"/>
                <a:gd name="T6" fmla="*/ 53 w 264"/>
                <a:gd name="T7" fmla="*/ 0 h 425"/>
                <a:gd name="T8" fmla="*/ 52 w 264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4" h="425">
                  <a:moveTo>
                    <a:pt x="257" y="0"/>
                  </a:moveTo>
                  <a:lnTo>
                    <a:pt x="0" y="425"/>
                  </a:lnTo>
                  <a:lnTo>
                    <a:pt x="11" y="423"/>
                  </a:lnTo>
                  <a:lnTo>
                    <a:pt x="264" y="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Freeform 40"/>
            <p:cNvSpPr>
              <a:spLocks/>
            </p:cNvSpPr>
            <p:nvPr/>
          </p:nvSpPr>
          <p:spPr bwMode="auto">
            <a:xfrm>
              <a:off x="4706" y="625"/>
              <a:ext cx="72" cy="91"/>
            </a:xfrm>
            <a:custGeom>
              <a:avLst/>
              <a:gdLst>
                <a:gd name="T0" fmla="*/ 22 w 359"/>
                <a:gd name="T1" fmla="*/ 86 h 458"/>
                <a:gd name="T2" fmla="*/ 72 w 359"/>
                <a:gd name="T3" fmla="*/ 0 h 458"/>
                <a:gd name="T4" fmla="*/ 49 w 359"/>
                <a:gd name="T5" fmla="*/ 5 h 458"/>
                <a:gd name="T6" fmla="*/ 0 w 359"/>
                <a:gd name="T7" fmla="*/ 91 h 458"/>
                <a:gd name="T8" fmla="*/ 22 w 359"/>
                <a:gd name="T9" fmla="*/ 86 h 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458">
                  <a:moveTo>
                    <a:pt x="111" y="431"/>
                  </a:moveTo>
                  <a:lnTo>
                    <a:pt x="359" y="0"/>
                  </a:lnTo>
                  <a:lnTo>
                    <a:pt x="243" y="24"/>
                  </a:lnTo>
                  <a:lnTo>
                    <a:pt x="0" y="458"/>
                  </a:lnTo>
                  <a:lnTo>
                    <a:pt x="111" y="43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Freeform 41"/>
            <p:cNvSpPr>
              <a:spLocks/>
            </p:cNvSpPr>
            <p:nvPr/>
          </p:nvSpPr>
          <p:spPr bwMode="auto">
            <a:xfrm>
              <a:off x="4729" y="624"/>
              <a:ext cx="54" cy="87"/>
            </a:xfrm>
            <a:custGeom>
              <a:avLst/>
              <a:gdLst>
                <a:gd name="T0" fmla="*/ 54 w 272"/>
                <a:gd name="T1" fmla="*/ 0 h 436"/>
                <a:gd name="T2" fmla="*/ 49 w 272"/>
                <a:gd name="T3" fmla="*/ 1 h 436"/>
                <a:gd name="T4" fmla="*/ 0 w 272"/>
                <a:gd name="T5" fmla="*/ 87 h 436"/>
                <a:gd name="T6" fmla="*/ 5 w 272"/>
                <a:gd name="T7" fmla="*/ 86 h 436"/>
                <a:gd name="T8" fmla="*/ 54 w 272"/>
                <a:gd name="T9" fmla="*/ 0 h 4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436">
                  <a:moveTo>
                    <a:pt x="272" y="0"/>
                  </a:moveTo>
                  <a:lnTo>
                    <a:pt x="248" y="5"/>
                  </a:lnTo>
                  <a:lnTo>
                    <a:pt x="0" y="436"/>
                  </a:lnTo>
                  <a:lnTo>
                    <a:pt x="23" y="431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Freeform 42"/>
            <p:cNvSpPr>
              <a:spLocks/>
            </p:cNvSpPr>
            <p:nvPr/>
          </p:nvSpPr>
          <p:spPr bwMode="auto">
            <a:xfrm>
              <a:off x="4646" y="639"/>
              <a:ext cx="62" cy="37"/>
            </a:xfrm>
            <a:custGeom>
              <a:avLst/>
              <a:gdLst>
                <a:gd name="T0" fmla="*/ 62 w 312"/>
                <a:gd name="T1" fmla="*/ 0 h 187"/>
                <a:gd name="T2" fmla="*/ 50 w 312"/>
                <a:gd name="T3" fmla="*/ 3 h 187"/>
                <a:gd name="T4" fmla="*/ 35 w 312"/>
                <a:gd name="T5" fmla="*/ 23 h 187"/>
                <a:gd name="T6" fmla="*/ 15 w 312"/>
                <a:gd name="T7" fmla="*/ 10 h 187"/>
                <a:gd name="T8" fmla="*/ 0 w 312"/>
                <a:gd name="T9" fmla="*/ 14 h 187"/>
                <a:gd name="T10" fmla="*/ 36 w 312"/>
                <a:gd name="T11" fmla="*/ 37 h 187"/>
                <a:gd name="T12" fmla="*/ 62 w 312"/>
                <a:gd name="T13" fmla="*/ 0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2" h="187">
                  <a:moveTo>
                    <a:pt x="312" y="0"/>
                  </a:moveTo>
                  <a:lnTo>
                    <a:pt x="252" y="13"/>
                  </a:lnTo>
                  <a:lnTo>
                    <a:pt x="178" y="118"/>
                  </a:lnTo>
                  <a:lnTo>
                    <a:pt x="75" y="53"/>
                  </a:lnTo>
                  <a:lnTo>
                    <a:pt x="0" y="69"/>
                  </a:lnTo>
                  <a:lnTo>
                    <a:pt x="180" y="18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Freeform 43"/>
            <p:cNvSpPr>
              <a:spLocks/>
            </p:cNvSpPr>
            <p:nvPr/>
          </p:nvSpPr>
          <p:spPr bwMode="auto">
            <a:xfrm>
              <a:off x="4661" y="641"/>
              <a:ext cx="35" cy="21"/>
            </a:xfrm>
            <a:custGeom>
              <a:avLst/>
              <a:gdLst>
                <a:gd name="T0" fmla="*/ 20 w 177"/>
                <a:gd name="T1" fmla="*/ 21 h 105"/>
                <a:gd name="T2" fmla="*/ 35 w 177"/>
                <a:gd name="T3" fmla="*/ 0 h 105"/>
                <a:gd name="T4" fmla="*/ 0 w 177"/>
                <a:gd name="T5" fmla="*/ 8 h 105"/>
                <a:gd name="T6" fmla="*/ 20 w 177"/>
                <a:gd name="T7" fmla="*/ 21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105">
                  <a:moveTo>
                    <a:pt x="103" y="105"/>
                  </a:moveTo>
                  <a:lnTo>
                    <a:pt x="177" y="0"/>
                  </a:lnTo>
                  <a:lnTo>
                    <a:pt x="0" y="40"/>
                  </a:lnTo>
                  <a:lnTo>
                    <a:pt x="103" y="10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Freeform 44"/>
            <p:cNvSpPr>
              <a:spLocks/>
            </p:cNvSpPr>
            <p:nvPr/>
          </p:nvSpPr>
          <p:spPr bwMode="auto">
            <a:xfrm>
              <a:off x="4372" y="1140"/>
              <a:ext cx="50" cy="113"/>
            </a:xfrm>
            <a:custGeom>
              <a:avLst/>
              <a:gdLst>
                <a:gd name="T0" fmla="*/ 46 w 251"/>
                <a:gd name="T1" fmla="*/ 0 h 566"/>
                <a:gd name="T2" fmla="*/ 45 w 251"/>
                <a:gd name="T3" fmla="*/ 1 h 566"/>
                <a:gd name="T4" fmla="*/ 46 w 251"/>
                <a:gd name="T5" fmla="*/ 4 h 566"/>
                <a:gd name="T6" fmla="*/ 0 w 251"/>
                <a:gd name="T7" fmla="*/ 98 h 566"/>
                <a:gd name="T8" fmla="*/ 4 w 251"/>
                <a:gd name="T9" fmla="*/ 113 h 566"/>
                <a:gd name="T10" fmla="*/ 50 w 251"/>
                <a:gd name="T11" fmla="*/ 17 h 566"/>
                <a:gd name="T12" fmla="*/ 46 w 251"/>
                <a:gd name="T13" fmla="*/ 0 h 5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1" h="566">
                  <a:moveTo>
                    <a:pt x="233" y="0"/>
                  </a:moveTo>
                  <a:lnTo>
                    <a:pt x="227" y="6"/>
                  </a:lnTo>
                  <a:lnTo>
                    <a:pt x="230" y="19"/>
                  </a:lnTo>
                  <a:lnTo>
                    <a:pt x="0" y="492"/>
                  </a:lnTo>
                  <a:lnTo>
                    <a:pt x="18" y="566"/>
                  </a:lnTo>
                  <a:lnTo>
                    <a:pt x="251" y="8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Freeform 45"/>
            <p:cNvSpPr>
              <a:spLocks/>
            </p:cNvSpPr>
            <p:nvPr/>
          </p:nvSpPr>
          <p:spPr bwMode="auto">
            <a:xfrm>
              <a:off x="4361" y="1091"/>
              <a:ext cx="55" cy="117"/>
            </a:xfrm>
            <a:custGeom>
              <a:avLst/>
              <a:gdLst>
                <a:gd name="T0" fmla="*/ 50 w 274"/>
                <a:gd name="T1" fmla="*/ 23 h 584"/>
                <a:gd name="T2" fmla="*/ 51 w 274"/>
                <a:gd name="T3" fmla="*/ 25 h 584"/>
                <a:gd name="T4" fmla="*/ 55 w 274"/>
                <a:gd name="T5" fmla="*/ 17 h 584"/>
                <a:gd name="T6" fmla="*/ 51 w 274"/>
                <a:gd name="T7" fmla="*/ 0 h 584"/>
                <a:gd name="T8" fmla="*/ 0 w 274"/>
                <a:gd name="T9" fmla="*/ 102 h 584"/>
                <a:gd name="T10" fmla="*/ 4 w 274"/>
                <a:gd name="T11" fmla="*/ 117 h 584"/>
                <a:gd name="T12" fmla="*/ 50 w 274"/>
                <a:gd name="T13" fmla="*/ 23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584">
                  <a:moveTo>
                    <a:pt x="250" y="113"/>
                  </a:moveTo>
                  <a:lnTo>
                    <a:pt x="253" y="125"/>
                  </a:lnTo>
                  <a:lnTo>
                    <a:pt x="274" y="84"/>
                  </a:lnTo>
                  <a:lnTo>
                    <a:pt x="253" y="0"/>
                  </a:lnTo>
                  <a:lnTo>
                    <a:pt x="0" y="509"/>
                  </a:lnTo>
                  <a:lnTo>
                    <a:pt x="18" y="584"/>
                  </a:lnTo>
                  <a:lnTo>
                    <a:pt x="250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46"/>
            <p:cNvSpPr>
              <a:spLocks/>
            </p:cNvSpPr>
            <p:nvPr/>
          </p:nvSpPr>
          <p:spPr bwMode="auto">
            <a:xfrm>
              <a:off x="4349" y="1043"/>
              <a:ext cx="52" cy="112"/>
            </a:xfrm>
            <a:custGeom>
              <a:avLst/>
              <a:gdLst>
                <a:gd name="T0" fmla="*/ 48 w 259"/>
                <a:gd name="T1" fmla="*/ 0 h 562"/>
                <a:gd name="T2" fmla="*/ 46 w 259"/>
                <a:gd name="T3" fmla="*/ 3 h 562"/>
                <a:gd name="T4" fmla="*/ 47 w 259"/>
                <a:gd name="T5" fmla="*/ 8 h 562"/>
                <a:gd name="T6" fmla="*/ 0 w 259"/>
                <a:gd name="T7" fmla="*/ 100 h 562"/>
                <a:gd name="T8" fmla="*/ 3 w 259"/>
                <a:gd name="T9" fmla="*/ 112 h 562"/>
                <a:gd name="T10" fmla="*/ 52 w 259"/>
                <a:gd name="T11" fmla="*/ 16 h 562"/>
                <a:gd name="T12" fmla="*/ 48 w 259"/>
                <a:gd name="T13" fmla="*/ 0 h 5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562">
                  <a:moveTo>
                    <a:pt x="238" y="0"/>
                  </a:moveTo>
                  <a:lnTo>
                    <a:pt x="230" y="15"/>
                  </a:lnTo>
                  <a:lnTo>
                    <a:pt x="235" y="42"/>
                  </a:lnTo>
                  <a:lnTo>
                    <a:pt x="0" y="504"/>
                  </a:lnTo>
                  <a:lnTo>
                    <a:pt x="14" y="562"/>
                  </a:lnTo>
                  <a:lnTo>
                    <a:pt x="259" y="8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Freeform 47"/>
            <p:cNvSpPr>
              <a:spLocks/>
            </p:cNvSpPr>
            <p:nvPr/>
          </p:nvSpPr>
          <p:spPr bwMode="auto">
            <a:xfrm>
              <a:off x="4337" y="1004"/>
              <a:ext cx="52" cy="107"/>
            </a:xfrm>
            <a:custGeom>
              <a:avLst/>
              <a:gdLst>
                <a:gd name="T0" fmla="*/ 48 w 259"/>
                <a:gd name="T1" fmla="*/ 0 h 539"/>
                <a:gd name="T2" fmla="*/ 0 w 259"/>
                <a:gd name="T3" fmla="*/ 90 h 539"/>
                <a:gd name="T4" fmla="*/ 4 w 259"/>
                <a:gd name="T5" fmla="*/ 107 h 539"/>
                <a:gd name="T6" fmla="*/ 52 w 259"/>
                <a:gd name="T7" fmla="*/ 17 h 539"/>
                <a:gd name="T8" fmla="*/ 48 w 259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539">
                  <a:moveTo>
                    <a:pt x="240" y="0"/>
                  </a:moveTo>
                  <a:lnTo>
                    <a:pt x="0" y="455"/>
                  </a:lnTo>
                  <a:lnTo>
                    <a:pt x="21" y="539"/>
                  </a:lnTo>
                  <a:lnTo>
                    <a:pt x="259" y="8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Freeform 48"/>
            <p:cNvSpPr>
              <a:spLocks/>
            </p:cNvSpPr>
            <p:nvPr/>
          </p:nvSpPr>
          <p:spPr bwMode="auto">
            <a:xfrm>
              <a:off x="4365" y="1116"/>
              <a:ext cx="52" cy="120"/>
            </a:xfrm>
            <a:custGeom>
              <a:avLst/>
              <a:gdLst>
                <a:gd name="T0" fmla="*/ 7 w 262"/>
                <a:gd name="T1" fmla="*/ 120 h 602"/>
                <a:gd name="T2" fmla="*/ 52 w 262"/>
                <a:gd name="T3" fmla="*/ 25 h 602"/>
                <a:gd name="T4" fmla="*/ 46 w 262"/>
                <a:gd name="T5" fmla="*/ 0 h 602"/>
                <a:gd name="T6" fmla="*/ 0 w 262"/>
                <a:gd name="T7" fmla="*/ 94 h 602"/>
                <a:gd name="T8" fmla="*/ 7 w 262"/>
                <a:gd name="T9" fmla="*/ 120 h 6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602">
                  <a:moveTo>
                    <a:pt x="33" y="602"/>
                  </a:moveTo>
                  <a:lnTo>
                    <a:pt x="262" y="126"/>
                  </a:lnTo>
                  <a:lnTo>
                    <a:pt x="233" y="0"/>
                  </a:lnTo>
                  <a:lnTo>
                    <a:pt x="0" y="470"/>
                  </a:lnTo>
                  <a:lnTo>
                    <a:pt x="33" y="60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Freeform 49"/>
            <p:cNvSpPr>
              <a:spLocks/>
            </p:cNvSpPr>
            <p:nvPr/>
          </p:nvSpPr>
          <p:spPr bwMode="auto">
            <a:xfrm>
              <a:off x="4372" y="1141"/>
              <a:ext cx="46" cy="97"/>
            </a:xfrm>
            <a:custGeom>
              <a:avLst/>
              <a:gdLst>
                <a:gd name="T0" fmla="*/ 0 w 232"/>
                <a:gd name="T1" fmla="*/ 97 h 486"/>
                <a:gd name="T2" fmla="*/ 46 w 232"/>
                <a:gd name="T3" fmla="*/ 3 h 486"/>
                <a:gd name="T4" fmla="*/ 45 w 232"/>
                <a:gd name="T5" fmla="*/ 0 h 486"/>
                <a:gd name="T6" fmla="*/ 0 w 232"/>
                <a:gd name="T7" fmla="*/ 95 h 486"/>
                <a:gd name="T8" fmla="*/ 0 w 232"/>
                <a:gd name="T9" fmla="*/ 97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486">
                  <a:moveTo>
                    <a:pt x="2" y="486"/>
                  </a:moveTo>
                  <a:lnTo>
                    <a:pt x="232" y="13"/>
                  </a:lnTo>
                  <a:lnTo>
                    <a:pt x="229" y="0"/>
                  </a:lnTo>
                  <a:lnTo>
                    <a:pt x="0" y="476"/>
                  </a:lnTo>
                  <a:lnTo>
                    <a:pt x="2" y="48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Freeform 50"/>
            <p:cNvSpPr>
              <a:spLocks/>
            </p:cNvSpPr>
            <p:nvPr/>
          </p:nvSpPr>
          <p:spPr bwMode="auto">
            <a:xfrm>
              <a:off x="4365" y="1113"/>
              <a:ext cx="47" cy="97"/>
            </a:xfrm>
            <a:custGeom>
              <a:avLst/>
              <a:gdLst>
                <a:gd name="T0" fmla="*/ 0 w 235"/>
                <a:gd name="T1" fmla="*/ 95 h 482"/>
                <a:gd name="T2" fmla="*/ 0 w 235"/>
                <a:gd name="T3" fmla="*/ 97 h 482"/>
                <a:gd name="T4" fmla="*/ 47 w 235"/>
                <a:gd name="T5" fmla="*/ 2 h 482"/>
                <a:gd name="T6" fmla="*/ 46 w 235"/>
                <a:gd name="T7" fmla="*/ 0 h 482"/>
                <a:gd name="T8" fmla="*/ 0 w 235"/>
                <a:gd name="T9" fmla="*/ 95 h 4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482">
                  <a:moveTo>
                    <a:pt x="0" y="471"/>
                  </a:moveTo>
                  <a:lnTo>
                    <a:pt x="2" y="482"/>
                  </a:lnTo>
                  <a:lnTo>
                    <a:pt x="235" y="12"/>
                  </a:lnTo>
                  <a:lnTo>
                    <a:pt x="232" y="0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51"/>
            <p:cNvSpPr>
              <a:spLocks/>
            </p:cNvSpPr>
            <p:nvPr/>
          </p:nvSpPr>
          <p:spPr bwMode="auto">
            <a:xfrm>
              <a:off x="4342" y="1021"/>
              <a:ext cx="53" cy="117"/>
            </a:xfrm>
            <a:custGeom>
              <a:avLst/>
              <a:gdLst>
                <a:gd name="T0" fmla="*/ 53 w 267"/>
                <a:gd name="T1" fmla="*/ 25 h 587"/>
                <a:gd name="T2" fmla="*/ 47 w 267"/>
                <a:gd name="T3" fmla="*/ 0 h 587"/>
                <a:gd name="T4" fmla="*/ 0 w 267"/>
                <a:gd name="T5" fmla="*/ 92 h 587"/>
                <a:gd name="T6" fmla="*/ 6 w 267"/>
                <a:gd name="T7" fmla="*/ 117 h 587"/>
                <a:gd name="T8" fmla="*/ 53 w 267"/>
                <a:gd name="T9" fmla="*/ 25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587">
                  <a:moveTo>
                    <a:pt x="267" y="124"/>
                  </a:moveTo>
                  <a:lnTo>
                    <a:pt x="238" y="0"/>
                  </a:lnTo>
                  <a:lnTo>
                    <a:pt x="0" y="460"/>
                  </a:lnTo>
                  <a:lnTo>
                    <a:pt x="29" y="587"/>
                  </a:lnTo>
                  <a:lnTo>
                    <a:pt x="267" y="12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52"/>
            <p:cNvSpPr>
              <a:spLocks/>
            </p:cNvSpPr>
            <p:nvPr/>
          </p:nvSpPr>
          <p:spPr bwMode="auto">
            <a:xfrm>
              <a:off x="4348" y="1046"/>
              <a:ext cx="48" cy="98"/>
            </a:xfrm>
            <a:custGeom>
              <a:avLst/>
              <a:gdLst>
                <a:gd name="T0" fmla="*/ 2 w 243"/>
                <a:gd name="T1" fmla="*/ 98 h 489"/>
                <a:gd name="T2" fmla="*/ 48 w 243"/>
                <a:gd name="T3" fmla="*/ 5 h 489"/>
                <a:gd name="T4" fmla="*/ 47 w 243"/>
                <a:gd name="T5" fmla="*/ 0 h 489"/>
                <a:gd name="T6" fmla="*/ 0 w 243"/>
                <a:gd name="T7" fmla="*/ 93 h 489"/>
                <a:gd name="T8" fmla="*/ 2 w 243"/>
                <a:gd name="T9" fmla="*/ 98 h 4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489">
                  <a:moveTo>
                    <a:pt x="8" y="489"/>
                  </a:moveTo>
                  <a:lnTo>
                    <a:pt x="243" y="27"/>
                  </a:lnTo>
                  <a:lnTo>
                    <a:pt x="238" y="0"/>
                  </a:lnTo>
                  <a:lnTo>
                    <a:pt x="0" y="463"/>
                  </a:lnTo>
                  <a:lnTo>
                    <a:pt x="8" y="48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Freeform 53"/>
            <p:cNvSpPr>
              <a:spLocks/>
            </p:cNvSpPr>
            <p:nvPr/>
          </p:nvSpPr>
          <p:spPr bwMode="auto">
            <a:xfrm>
              <a:off x="4268" y="801"/>
              <a:ext cx="90" cy="58"/>
            </a:xfrm>
            <a:custGeom>
              <a:avLst/>
              <a:gdLst>
                <a:gd name="T0" fmla="*/ 89 w 449"/>
                <a:gd name="T1" fmla="*/ 55 h 293"/>
                <a:gd name="T2" fmla="*/ 89 w 449"/>
                <a:gd name="T3" fmla="*/ 57 h 293"/>
                <a:gd name="T4" fmla="*/ 90 w 449"/>
                <a:gd name="T5" fmla="*/ 58 h 293"/>
                <a:gd name="T6" fmla="*/ 86 w 449"/>
                <a:gd name="T7" fmla="*/ 41 h 293"/>
                <a:gd name="T8" fmla="*/ 0 w 449"/>
                <a:gd name="T9" fmla="*/ 0 h 293"/>
                <a:gd name="T10" fmla="*/ 4 w 449"/>
                <a:gd name="T11" fmla="*/ 15 h 293"/>
                <a:gd name="T12" fmla="*/ 89 w 449"/>
                <a:gd name="T13" fmla="*/ 55 h 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9" h="293">
                  <a:moveTo>
                    <a:pt x="442" y="280"/>
                  </a:moveTo>
                  <a:lnTo>
                    <a:pt x="444" y="290"/>
                  </a:lnTo>
                  <a:lnTo>
                    <a:pt x="449" y="293"/>
                  </a:lnTo>
                  <a:lnTo>
                    <a:pt x="430" y="209"/>
                  </a:lnTo>
                  <a:lnTo>
                    <a:pt x="0" y="0"/>
                  </a:lnTo>
                  <a:lnTo>
                    <a:pt x="18" y="74"/>
                  </a:lnTo>
                  <a:lnTo>
                    <a:pt x="442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Freeform 54"/>
            <p:cNvSpPr>
              <a:spLocks/>
            </p:cNvSpPr>
            <p:nvPr/>
          </p:nvSpPr>
          <p:spPr bwMode="auto">
            <a:xfrm>
              <a:off x="4279" y="846"/>
              <a:ext cx="95" cy="58"/>
            </a:xfrm>
            <a:custGeom>
              <a:avLst/>
              <a:gdLst>
                <a:gd name="T0" fmla="*/ 91 w 473"/>
                <a:gd name="T1" fmla="*/ 42 h 290"/>
                <a:gd name="T2" fmla="*/ 84 w 473"/>
                <a:gd name="T3" fmla="*/ 38 h 290"/>
                <a:gd name="T4" fmla="*/ 85 w 473"/>
                <a:gd name="T5" fmla="*/ 41 h 290"/>
                <a:gd name="T6" fmla="*/ 0 w 473"/>
                <a:gd name="T7" fmla="*/ 0 h 290"/>
                <a:gd name="T8" fmla="*/ 3 w 473"/>
                <a:gd name="T9" fmla="*/ 14 h 290"/>
                <a:gd name="T10" fmla="*/ 95 w 473"/>
                <a:gd name="T11" fmla="*/ 58 h 290"/>
                <a:gd name="T12" fmla="*/ 91 w 473"/>
                <a:gd name="T13" fmla="*/ 42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290">
                  <a:moveTo>
                    <a:pt x="454" y="208"/>
                  </a:moveTo>
                  <a:lnTo>
                    <a:pt x="420" y="192"/>
                  </a:lnTo>
                  <a:lnTo>
                    <a:pt x="423" y="203"/>
                  </a:lnTo>
                  <a:lnTo>
                    <a:pt x="0" y="0"/>
                  </a:lnTo>
                  <a:lnTo>
                    <a:pt x="15" y="70"/>
                  </a:lnTo>
                  <a:lnTo>
                    <a:pt x="473" y="290"/>
                  </a:lnTo>
                  <a:lnTo>
                    <a:pt x="454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Freeform 55"/>
            <p:cNvSpPr>
              <a:spLocks/>
            </p:cNvSpPr>
            <p:nvPr/>
          </p:nvSpPr>
          <p:spPr bwMode="auto">
            <a:xfrm>
              <a:off x="4291" y="897"/>
              <a:ext cx="90" cy="58"/>
            </a:xfrm>
            <a:custGeom>
              <a:avLst/>
              <a:gdLst>
                <a:gd name="T0" fmla="*/ 86 w 451"/>
                <a:gd name="T1" fmla="*/ 51 h 290"/>
                <a:gd name="T2" fmla="*/ 87 w 451"/>
                <a:gd name="T3" fmla="*/ 56 h 290"/>
                <a:gd name="T4" fmla="*/ 90 w 451"/>
                <a:gd name="T5" fmla="*/ 58 h 290"/>
                <a:gd name="T6" fmla="*/ 87 w 451"/>
                <a:gd name="T7" fmla="*/ 41 h 290"/>
                <a:gd name="T8" fmla="*/ 0 w 451"/>
                <a:gd name="T9" fmla="*/ 0 h 290"/>
                <a:gd name="T10" fmla="*/ 3 w 451"/>
                <a:gd name="T11" fmla="*/ 12 h 290"/>
                <a:gd name="T12" fmla="*/ 86 w 451"/>
                <a:gd name="T13" fmla="*/ 51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1" h="290">
                  <a:moveTo>
                    <a:pt x="431" y="255"/>
                  </a:moveTo>
                  <a:lnTo>
                    <a:pt x="436" y="282"/>
                  </a:lnTo>
                  <a:lnTo>
                    <a:pt x="451" y="290"/>
                  </a:lnTo>
                  <a:lnTo>
                    <a:pt x="434" y="206"/>
                  </a:lnTo>
                  <a:lnTo>
                    <a:pt x="0" y="0"/>
                  </a:lnTo>
                  <a:lnTo>
                    <a:pt x="16" y="58"/>
                  </a:lnTo>
                  <a:lnTo>
                    <a:pt x="431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56"/>
            <p:cNvSpPr>
              <a:spLocks/>
            </p:cNvSpPr>
            <p:nvPr/>
          </p:nvSpPr>
          <p:spPr bwMode="auto">
            <a:xfrm>
              <a:off x="4301" y="940"/>
              <a:ext cx="86" cy="56"/>
            </a:xfrm>
            <a:custGeom>
              <a:avLst/>
              <a:gdLst>
                <a:gd name="T0" fmla="*/ 82 w 428"/>
                <a:gd name="T1" fmla="*/ 39 h 281"/>
                <a:gd name="T2" fmla="*/ 0 w 428"/>
                <a:gd name="T3" fmla="*/ 0 h 281"/>
                <a:gd name="T4" fmla="*/ 4 w 428"/>
                <a:gd name="T5" fmla="*/ 17 h 281"/>
                <a:gd name="T6" fmla="*/ 86 w 428"/>
                <a:gd name="T7" fmla="*/ 56 h 281"/>
                <a:gd name="T8" fmla="*/ 82 w 428"/>
                <a:gd name="T9" fmla="*/ 39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8" h="281">
                  <a:moveTo>
                    <a:pt x="410" y="195"/>
                  </a:moveTo>
                  <a:lnTo>
                    <a:pt x="0" y="0"/>
                  </a:lnTo>
                  <a:lnTo>
                    <a:pt x="19" y="85"/>
                  </a:lnTo>
                  <a:lnTo>
                    <a:pt x="428" y="281"/>
                  </a:lnTo>
                  <a:lnTo>
                    <a:pt x="410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Freeform 57"/>
            <p:cNvSpPr>
              <a:spLocks/>
            </p:cNvSpPr>
            <p:nvPr/>
          </p:nvSpPr>
          <p:spPr bwMode="auto">
            <a:xfrm>
              <a:off x="4273" y="818"/>
              <a:ext cx="90" cy="66"/>
            </a:xfrm>
            <a:custGeom>
              <a:avLst/>
              <a:gdLst>
                <a:gd name="T0" fmla="*/ 6 w 451"/>
                <a:gd name="T1" fmla="*/ 25 h 333"/>
                <a:gd name="T2" fmla="*/ 90 w 451"/>
                <a:gd name="T3" fmla="*/ 66 h 333"/>
                <a:gd name="T4" fmla="*/ 84 w 451"/>
                <a:gd name="T5" fmla="*/ 41 h 333"/>
                <a:gd name="T6" fmla="*/ 0 w 451"/>
                <a:gd name="T7" fmla="*/ 0 h 333"/>
                <a:gd name="T8" fmla="*/ 6 w 451"/>
                <a:gd name="T9" fmla="*/ 25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" h="333">
                  <a:moveTo>
                    <a:pt x="29" y="127"/>
                  </a:moveTo>
                  <a:lnTo>
                    <a:pt x="451" y="333"/>
                  </a:lnTo>
                  <a:lnTo>
                    <a:pt x="422" y="206"/>
                  </a:lnTo>
                  <a:lnTo>
                    <a:pt x="0" y="0"/>
                  </a:lnTo>
                  <a:lnTo>
                    <a:pt x="29" y="1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Freeform 58"/>
            <p:cNvSpPr>
              <a:spLocks/>
            </p:cNvSpPr>
            <p:nvPr/>
          </p:nvSpPr>
          <p:spPr bwMode="auto">
            <a:xfrm>
              <a:off x="4272" y="816"/>
              <a:ext cx="85" cy="43"/>
            </a:xfrm>
            <a:custGeom>
              <a:avLst/>
              <a:gdLst>
                <a:gd name="T0" fmla="*/ 0 w 426"/>
                <a:gd name="T1" fmla="*/ 0 h 216"/>
                <a:gd name="T2" fmla="*/ 1 w 426"/>
                <a:gd name="T3" fmla="*/ 2 h 216"/>
                <a:gd name="T4" fmla="*/ 85 w 426"/>
                <a:gd name="T5" fmla="*/ 43 h 216"/>
                <a:gd name="T6" fmla="*/ 85 w 426"/>
                <a:gd name="T7" fmla="*/ 41 h 216"/>
                <a:gd name="T8" fmla="*/ 0 w 426"/>
                <a:gd name="T9" fmla="*/ 0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" h="216">
                  <a:moveTo>
                    <a:pt x="0" y="0"/>
                  </a:moveTo>
                  <a:lnTo>
                    <a:pt x="4" y="10"/>
                  </a:lnTo>
                  <a:lnTo>
                    <a:pt x="426" y="216"/>
                  </a:lnTo>
                  <a:lnTo>
                    <a:pt x="424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Freeform 59"/>
            <p:cNvSpPr>
              <a:spLocks/>
            </p:cNvSpPr>
            <p:nvPr/>
          </p:nvSpPr>
          <p:spPr bwMode="auto">
            <a:xfrm>
              <a:off x="4279" y="843"/>
              <a:ext cx="85" cy="43"/>
            </a:xfrm>
            <a:custGeom>
              <a:avLst/>
              <a:gdLst>
                <a:gd name="T0" fmla="*/ 0 w 425"/>
                <a:gd name="T1" fmla="*/ 3 h 217"/>
                <a:gd name="T2" fmla="*/ 85 w 425"/>
                <a:gd name="T3" fmla="*/ 43 h 217"/>
                <a:gd name="T4" fmla="*/ 84 w 425"/>
                <a:gd name="T5" fmla="*/ 41 h 217"/>
                <a:gd name="T6" fmla="*/ 0 w 425"/>
                <a:gd name="T7" fmla="*/ 0 h 217"/>
                <a:gd name="T8" fmla="*/ 0 w 425"/>
                <a:gd name="T9" fmla="*/ 3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5" h="217">
                  <a:moveTo>
                    <a:pt x="2" y="14"/>
                  </a:moveTo>
                  <a:lnTo>
                    <a:pt x="425" y="217"/>
                  </a:lnTo>
                  <a:lnTo>
                    <a:pt x="422" y="206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Freeform 60"/>
            <p:cNvSpPr>
              <a:spLocks/>
            </p:cNvSpPr>
            <p:nvPr/>
          </p:nvSpPr>
          <p:spPr bwMode="auto">
            <a:xfrm>
              <a:off x="4295" y="914"/>
              <a:ext cx="89" cy="64"/>
            </a:xfrm>
            <a:custGeom>
              <a:avLst/>
              <a:gdLst>
                <a:gd name="T0" fmla="*/ 83 w 444"/>
                <a:gd name="T1" fmla="*/ 39 h 322"/>
                <a:gd name="T2" fmla="*/ 0 w 444"/>
                <a:gd name="T3" fmla="*/ 0 h 322"/>
                <a:gd name="T4" fmla="*/ 6 w 444"/>
                <a:gd name="T5" fmla="*/ 25 h 322"/>
                <a:gd name="T6" fmla="*/ 89 w 444"/>
                <a:gd name="T7" fmla="*/ 64 h 322"/>
                <a:gd name="T8" fmla="*/ 83 w 444"/>
                <a:gd name="T9" fmla="*/ 39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322">
                  <a:moveTo>
                    <a:pt x="415" y="198"/>
                  </a:moveTo>
                  <a:lnTo>
                    <a:pt x="0" y="0"/>
                  </a:lnTo>
                  <a:lnTo>
                    <a:pt x="29" y="125"/>
                  </a:lnTo>
                  <a:lnTo>
                    <a:pt x="444" y="322"/>
                  </a:lnTo>
                  <a:lnTo>
                    <a:pt x="415" y="19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Freeform 61"/>
            <p:cNvSpPr>
              <a:spLocks/>
            </p:cNvSpPr>
            <p:nvPr/>
          </p:nvSpPr>
          <p:spPr bwMode="auto">
            <a:xfrm>
              <a:off x="4294" y="909"/>
              <a:ext cx="84" cy="44"/>
            </a:xfrm>
            <a:custGeom>
              <a:avLst/>
              <a:gdLst>
                <a:gd name="T0" fmla="*/ 0 w 420"/>
                <a:gd name="T1" fmla="*/ 0 h 224"/>
                <a:gd name="T2" fmla="*/ 1 w 420"/>
                <a:gd name="T3" fmla="*/ 5 h 224"/>
                <a:gd name="T4" fmla="*/ 84 w 420"/>
                <a:gd name="T5" fmla="*/ 44 h 224"/>
                <a:gd name="T6" fmla="*/ 83 w 420"/>
                <a:gd name="T7" fmla="*/ 39 h 224"/>
                <a:gd name="T8" fmla="*/ 0 w 420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224">
                  <a:moveTo>
                    <a:pt x="0" y="0"/>
                  </a:moveTo>
                  <a:lnTo>
                    <a:pt x="5" y="26"/>
                  </a:lnTo>
                  <a:lnTo>
                    <a:pt x="420" y="224"/>
                  </a:lnTo>
                  <a:lnTo>
                    <a:pt x="415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Freeform 62"/>
            <p:cNvSpPr>
              <a:spLocks/>
            </p:cNvSpPr>
            <p:nvPr/>
          </p:nvSpPr>
          <p:spPr bwMode="auto">
            <a:xfrm>
              <a:off x="4312" y="989"/>
              <a:ext cx="37" cy="71"/>
            </a:xfrm>
            <a:custGeom>
              <a:avLst/>
              <a:gdLst>
                <a:gd name="T0" fmla="*/ 0 w 183"/>
                <a:gd name="T1" fmla="*/ 0 h 354"/>
                <a:gd name="T2" fmla="*/ 3 w 183"/>
                <a:gd name="T3" fmla="*/ 13 h 354"/>
                <a:gd name="T4" fmla="*/ 25 w 183"/>
                <a:gd name="T5" fmla="*/ 26 h 354"/>
                <a:gd name="T6" fmla="*/ 14 w 183"/>
                <a:gd name="T7" fmla="*/ 54 h 354"/>
                <a:gd name="T8" fmla="*/ 17 w 183"/>
                <a:gd name="T9" fmla="*/ 71 h 354"/>
                <a:gd name="T10" fmla="*/ 37 w 183"/>
                <a:gd name="T11" fmla="*/ 23 h 354"/>
                <a:gd name="T12" fmla="*/ 0 w 183"/>
                <a:gd name="T13" fmla="*/ 0 h 3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3" h="354">
                  <a:moveTo>
                    <a:pt x="0" y="0"/>
                  </a:moveTo>
                  <a:lnTo>
                    <a:pt x="16" y="66"/>
                  </a:lnTo>
                  <a:lnTo>
                    <a:pt x="122" y="132"/>
                  </a:lnTo>
                  <a:lnTo>
                    <a:pt x="67" y="270"/>
                  </a:lnTo>
                  <a:lnTo>
                    <a:pt x="85" y="354"/>
                  </a:lnTo>
                  <a:lnTo>
                    <a:pt x="183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Freeform 63"/>
            <p:cNvSpPr>
              <a:spLocks/>
            </p:cNvSpPr>
            <p:nvPr/>
          </p:nvSpPr>
          <p:spPr bwMode="auto">
            <a:xfrm>
              <a:off x="4315" y="1003"/>
              <a:ext cx="22" cy="40"/>
            </a:xfrm>
            <a:custGeom>
              <a:avLst/>
              <a:gdLst>
                <a:gd name="T0" fmla="*/ 22 w 106"/>
                <a:gd name="T1" fmla="*/ 13 h 204"/>
                <a:gd name="T2" fmla="*/ 0 w 106"/>
                <a:gd name="T3" fmla="*/ 0 h 204"/>
                <a:gd name="T4" fmla="*/ 11 w 106"/>
                <a:gd name="T5" fmla="*/ 40 h 204"/>
                <a:gd name="T6" fmla="*/ 22 w 106"/>
                <a:gd name="T7" fmla="*/ 13 h 2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04">
                  <a:moveTo>
                    <a:pt x="106" y="66"/>
                  </a:moveTo>
                  <a:lnTo>
                    <a:pt x="0" y="0"/>
                  </a:lnTo>
                  <a:lnTo>
                    <a:pt x="51" y="204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Freeform 64"/>
            <p:cNvSpPr>
              <a:spLocks/>
            </p:cNvSpPr>
            <p:nvPr/>
          </p:nvSpPr>
          <p:spPr bwMode="auto">
            <a:xfrm>
              <a:off x="5087" y="919"/>
              <a:ext cx="78" cy="51"/>
            </a:xfrm>
            <a:custGeom>
              <a:avLst/>
              <a:gdLst>
                <a:gd name="T0" fmla="*/ 1 w 393"/>
                <a:gd name="T1" fmla="*/ 2 h 254"/>
                <a:gd name="T2" fmla="*/ 1 w 393"/>
                <a:gd name="T3" fmla="*/ 0 h 254"/>
                <a:gd name="T4" fmla="*/ 0 w 393"/>
                <a:gd name="T5" fmla="*/ 0 h 254"/>
                <a:gd name="T6" fmla="*/ 1 w 393"/>
                <a:gd name="T7" fmla="*/ 14 h 254"/>
                <a:gd name="T8" fmla="*/ 78 w 393"/>
                <a:gd name="T9" fmla="*/ 51 h 254"/>
                <a:gd name="T10" fmla="*/ 76 w 393"/>
                <a:gd name="T11" fmla="*/ 39 h 254"/>
                <a:gd name="T12" fmla="*/ 1 w 393"/>
                <a:gd name="T13" fmla="*/ 2 h 2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3" h="254">
                  <a:moveTo>
                    <a:pt x="7" y="10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7" y="71"/>
                  </a:lnTo>
                  <a:lnTo>
                    <a:pt x="393" y="254"/>
                  </a:lnTo>
                  <a:lnTo>
                    <a:pt x="385" y="192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Freeform 65"/>
            <p:cNvSpPr>
              <a:spLocks/>
            </p:cNvSpPr>
            <p:nvPr/>
          </p:nvSpPr>
          <p:spPr bwMode="auto">
            <a:xfrm>
              <a:off x="5077" y="880"/>
              <a:ext cx="84" cy="52"/>
            </a:xfrm>
            <a:custGeom>
              <a:avLst/>
              <a:gdLst>
                <a:gd name="T0" fmla="*/ 2 w 420"/>
                <a:gd name="T1" fmla="*/ 14 h 259"/>
                <a:gd name="T2" fmla="*/ 8 w 420"/>
                <a:gd name="T3" fmla="*/ 18 h 259"/>
                <a:gd name="T4" fmla="*/ 8 w 420"/>
                <a:gd name="T5" fmla="*/ 15 h 259"/>
                <a:gd name="T6" fmla="*/ 84 w 420"/>
                <a:gd name="T7" fmla="*/ 52 h 259"/>
                <a:gd name="T8" fmla="*/ 83 w 420"/>
                <a:gd name="T9" fmla="*/ 40 h 259"/>
                <a:gd name="T10" fmla="*/ 0 w 420"/>
                <a:gd name="T11" fmla="*/ 0 h 259"/>
                <a:gd name="T12" fmla="*/ 2 w 420"/>
                <a:gd name="T13" fmla="*/ 14 h 2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0" h="259">
                  <a:moveTo>
                    <a:pt x="8" y="72"/>
                  </a:moveTo>
                  <a:lnTo>
                    <a:pt x="40" y="88"/>
                  </a:lnTo>
                  <a:lnTo>
                    <a:pt x="40" y="77"/>
                  </a:lnTo>
                  <a:lnTo>
                    <a:pt x="420" y="259"/>
                  </a:lnTo>
                  <a:lnTo>
                    <a:pt x="415" y="199"/>
                  </a:lnTo>
                  <a:lnTo>
                    <a:pt x="0" y="0"/>
                  </a:lnTo>
                  <a:lnTo>
                    <a:pt x="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Freeform 66"/>
            <p:cNvSpPr>
              <a:spLocks/>
            </p:cNvSpPr>
            <p:nvPr/>
          </p:nvSpPr>
          <p:spPr bwMode="auto">
            <a:xfrm>
              <a:off x="5076" y="838"/>
              <a:ext cx="81" cy="52"/>
            </a:xfrm>
            <a:custGeom>
              <a:avLst/>
              <a:gdLst>
                <a:gd name="T0" fmla="*/ 4 w 404"/>
                <a:gd name="T1" fmla="*/ 6 h 261"/>
                <a:gd name="T2" fmla="*/ 3 w 404"/>
                <a:gd name="T3" fmla="*/ 2 h 261"/>
                <a:gd name="T4" fmla="*/ 0 w 404"/>
                <a:gd name="T5" fmla="*/ 0 h 261"/>
                <a:gd name="T6" fmla="*/ 1 w 404"/>
                <a:gd name="T7" fmla="*/ 14 h 261"/>
                <a:gd name="T8" fmla="*/ 81 w 404"/>
                <a:gd name="T9" fmla="*/ 52 h 261"/>
                <a:gd name="T10" fmla="*/ 80 w 404"/>
                <a:gd name="T11" fmla="*/ 42 h 261"/>
                <a:gd name="T12" fmla="*/ 4 w 404"/>
                <a:gd name="T13" fmla="*/ 6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4" h="261">
                  <a:moveTo>
                    <a:pt x="19" y="29"/>
                  </a:moveTo>
                  <a:lnTo>
                    <a:pt x="16" y="8"/>
                  </a:lnTo>
                  <a:lnTo>
                    <a:pt x="0" y="0"/>
                  </a:lnTo>
                  <a:lnTo>
                    <a:pt x="7" y="71"/>
                  </a:lnTo>
                  <a:lnTo>
                    <a:pt x="404" y="261"/>
                  </a:lnTo>
                  <a:lnTo>
                    <a:pt x="398" y="213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Freeform 67"/>
            <p:cNvSpPr>
              <a:spLocks/>
            </p:cNvSpPr>
            <p:nvPr/>
          </p:nvSpPr>
          <p:spPr bwMode="auto">
            <a:xfrm>
              <a:off x="5076" y="804"/>
              <a:ext cx="77" cy="51"/>
            </a:xfrm>
            <a:custGeom>
              <a:avLst/>
              <a:gdLst>
                <a:gd name="T0" fmla="*/ 2 w 389"/>
                <a:gd name="T1" fmla="*/ 14 h 255"/>
                <a:gd name="T2" fmla="*/ 77 w 389"/>
                <a:gd name="T3" fmla="*/ 51 h 255"/>
                <a:gd name="T4" fmla="*/ 75 w 389"/>
                <a:gd name="T5" fmla="*/ 37 h 255"/>
                <a:gd name="T6" fmla="*/ 0 w 389"/>
                <a:gd name="T7" fmla="*/ 0 h 255"/>
                <a:gd name="T8" fmla="*/ 2 w 389"/>
                <a:gd name="T9" fmla="*/ 1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" h="255">
                  <a:moveTo>
                    <a:pt x="8" y="70"/>
                  </a:moveTo>
                  <a:lnTo>
                    <a:pt x="389" y="255"/>
                  </a:lnTo>
                  <a:lnTo>
                    <a:pt x="381" y="184"/>
                  </a:lnTo>
                  <a:lnTo>
                    <a:pt x="0" y="0"/>
                  </a:lnTo>
                  <a:lnTo>
                    <a:pt x="8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Freeform 68"/>
            <p:cNvSpPr>
              <a:spLocks/>
            </p:cNvSpPr>
            <p:nvPr/>
          </p:nvSpPr>
          <p:spPr bwMode="auto">
            <a:xfrm>
              <a:off x="5085" y="898"/>
              <a:ext cx="79" cy="58"/>
            </a:xfrm>
            <a:custGeom>
              <a:avLst/>
              <a:gdLst>
                <a:gd name="T0" fmla="*/ 77 w 393"/>
                <a:gd name="T1" fmla="*/ 37 h 288"/>
                <a:gd name="T2" fmla="*/ 0 w 393"/>
                <a:gd name="T3" fmla="*/ 0 h 288"/>
                <a:gd name="T4" fmla="*/ 3 w 393"/>
                <a:gd name="T5" fmla="*/ 22 h 288"/>
                <a:gd name="T6" fmla="*/ 79 w 393"/>
                <a:gd name="T7" fmla="*/ 58 h 288"/>
                <a:gd name="T8" fmla="*/ 77 w 393"/>
                <a:gd name="T9" fmla="*/ 3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3" h="288">
                  <a:moveTo>
                    <a:pt x="382" y="182"/>
                  </a:moveTo>
                  <a:lnTo>
                    <a:pt x="0" y="0"/>
                  </a:lnTo>
                  <a:lnTo>
                    <a:pt x="13" y="108"/>
                  </a:lnTo>
                  <a:lnTo>
                    <a:pt x="393" y="288"/>
                  </a:lnTo>
                  <a:lnTo>
                    <a:pt x="382" y="18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Freeform 69"/>
            <p:cNvSpPr>
              <a:spLocks/>
            </p:cNvSpPr>
            <p:nvPr/>
          </p:nvSpPr>
          <p:spPr bwMode="auto">
            <a:xfrm>
              <a:off x="5088" y="920"/>
              <a:ext cx="76" cy="38"/>
            </a:xfrm>
            <a:custGeom>
              <a:avLst/>
              <a:gdLst>
                <a:gd name="T0" fmla="*/ 76 w 380"/>
                <a:gd name="T1" fmla="*/ 38 h 190"/>
                <a:gd name="T2" fmla="*/ 76 w 380"/>
                <a:gd name="T3" fmla="*/ 36 h 190"/>
                <a:gd name="T4" fmla="*/ 0 w 380"/>
                <a:gd name="T5" fmla="*/ 0 h 190"/>
                <a:gd name="T6" fmla="*/ 0 w 380"/>
                <a:gd name="T7" fmla="*/ 2 h 190"/>
                <a:gd name="T8" fmla="*/ 76 w 380"/>
                <a:gd name="T9" fmla="*/ 3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0" h="190">
                  <a:moveTo>
                    <a:pt x="380" y="190"/>
                  </a:moveTo>
                  <a:lnTo>
                    <a:pt x="380" y="180"/>
                  </a:lnTo>
                  <a:lnTo>
                    <a:pt x="0" y="0"/>
                  </a:lnTo>
                  <a:lnTo>
                    <a:pt x="2" y="8"/>
                  </a:lnTo>
                  <a:lnTo>
                    <a:pt x="380" y="19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Freeform 70"/>
            <p:cNvSpPr>
              <a:spLocks/>
            </p:cNvSpPr>
            <p:nvPr/>
          </p:nvSpPr>
          <p:spPr bwMode="auto">
            <a:xfrm>
              <a:off x="5085" y="896"/>
              <a:ext cx="77" cy="38"/>
            </a:xfrm>
            <a:custGeom>
              <a:avLst/>
              <a:gdLst>
                <a:gd name="T0" fmla="*/ 77 w 382"/>
                <a:gd name="T1" fmla="*/ 36 h 193"/>
                <a:gd name="T2" fmla="*/ 0 w 382"/>
                <a:gd name="T3" fmla="*/ 0 h 193"/>
                <a:gd name="T4" fmla="*/ 0 w 382"/>
                <a:gd name="T5" fmla="*/ 2 h 193"/>
                <a:gd name="T6" fmla="*/ 77 w 382"/>
                <a:gd name="T7" fmla="*/ 38 h 193"/>
                <a:gd name="T8" fmla="*/ 77 w 382"/>
                <a:gd name="T9" fmla="*/ 36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93">
                  <a:moveTo>
                    <a:pt x="380" y="182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82" y="193"/>
                  </a:lnTo>
                  <a:lnTo>
                    <a:pt x="380" y="18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Freeform 71"/>
            <p:cNvSpPr>
              <a:spLocks/>
            </p:cNvSpPr>
            <p:nvPr/>
          </p:nvSpPr>
          <p:spPr bwMode="auto">
            <a:xfrm>
              <a:off x="5077" y="818"/>
              <a:ext cx="78" cy="58"/>
            </a:xfrm>
            <a:custGeom>
              <a:avLst/>
              <a:gdLst>
                <a:gd name="T0" fmla="*/ 3 w 394"/>
                <a:gd name="T1" fmla="*/ 21 h 291"/>
                <a:gd name="T2" fmla="*/ 78 w 394"/>
                <a:gd name="T3" fmla="*/ 58 h 291"/>
                <a:gd name="T4" fmla="*/ 76 w 394"/>
                <a:gd name="T5" fmla="*/ 37 h 291"/>
                <a:gd name="T6" fmla="*/ 0 w 394"/>
                <a:gd name="T7" fmla="*/ 0 h 291"/>
                <a:gd name="T8" fmla="*/ 3 w 394"/>
                <a:gd name="T9" fmla="*/ 21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4" h="291">
                  <a:moveTo>
                    <a:pt x="14" y="106"/>
                  </a:moveTo>
                  <a:lnTo>
                    <a:pt x="394" y="291"/>
                  </a:lnTo>
                  <a:lnTo>
                    <a:pt x="384" y="188"/>
                  </a:lnTo>
                  <a:lnTo>
                    <a:pt x="0" y="0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Freeform 72"/>
            <p:cNvSpPr>
              <a:spLocks/>
            </p:cNvSpPr>
            <p:nvPr/>
          </p:nvSpPr>
          <p:spPr bwMode="auto">
            <a:xfrm>
              <a:off x="5079" y="839"/>
              <a:ext cx="77" cy="41"/>
            </a:xfrm>
            <a:custGeom>
              <a:avLst/>
              <a:gdLst>
                <a:gd name="T0" fmla="*/ 77 w 382"/>
                <a:gd name="T1" fmla="*/ 41 h 205"/>
                <a:gd name="T2" fmla="*/ 77 w 382"/>
                <a:gd name="T3" fmla="*/ 37 h 205"/>
                <a:gd name="T4" fmla="*/ 0 w 382"/>
                <a:gd name="T5" fmla="*/ 0 h 205"/>
                <a:gd name="T6" fmla="*/ 1 w 382"/>
                <a:gd name="T7" fmla="*/ 4 h 205"/>
                <a:gd name="T8" fmla="*/ 77 w 382"/>
                <a:gd name="T9" fmla="*/ 41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205">
                  <a:moveTo>
                    <a:pt x="382" y="205"/>
                  </a:moveTo>
                  <a:lnTo>
                    <a:pt x="380" y="185"/>
                  </a:lnTo>
                  <a:lnTo>
                    <a:pt x="0" y="0"/>
                  </a:lnTo>
                  <a:lnTo>
                    <a:pt x="3" y="21"/>
                  </a:lnTo>
                  <a:lnTo>
                    <a:pt x="382" y="20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Freeform 73"/>
            <p:cNvSpPr>
              <a:spLocks/>
            </p:cNvSpPr>
            <p:nvPr/>
          </p:nvSpPr>
          <p:spPr bwMode="auto">
            <a:xfrm>
              <a:off x="5055" y="607"/>
              <a:ext cx="75" cy="78"/>
            </a:xfrm>
            <a:custGeom>
              <a:avLst/>
              <a:gdLst>
                <a:gd name="T0" fmla="*/ 2 w 377"/>
                <a:gd name="T1" fmla="*/ 78 h 389"/>
                <a:gd name="T2" fmla="*/ 2 w 377"/>
                <a:gd name="T3" fmla="*/ 77 h 389"/>
                <a:gd name="T4" fmla="*/ 2 w 377"/>
                <a:gd name="T5" fmla="*/ 75 h 389"/>
                <a:gd name="T6" fmla="*/ 75 w 377"/>
                <a:gd name="T7" fmla="*/ 12 h 389"/>
                <a:gd name="T8" fmla="*/ 74 w 377"/>
                <a:gd name="T9" fmla="*/ 0 h 389"/>
                <a:gd name="T10" fmla="*/ 0 w 377"/>
                <a:gd name="T11" fmla="*/ 64 h 389"/>
                <a:gd name="T12" fmla="*/ 2 w 377"/>
                <a:gd name="T13" fmla="*/ 78 h 3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7" h="389">
                  <a:moveTo>
                    <a:pt x="8" y="389"/>
                  </a:moveTo>
                  <a:lnTo>
                    <a:pt x="10" y="386"/>
                  </a:lnTo>
                  <a:lnTo>
                    <a:pt x="10" y="375"/>
                  </a:lnTo>
                  <a:lnTo>
                    <a:pt x="377" y="58"/>
                  </a:lnTo>
                  <a:lnTo>
                    <a:pt x="372" y="0"/>
                  </a:lnTo>
                  <a:lnTo>
                    <a:pt x="0" y="320"/>
                  </a:lnTo>
                  <a:lnTo>
                    <a:pt x="8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Freeform 74"/>
            <p:cNvSpPr>
              <a:spLocks/>
            </p:cNvSpPr>
            <p:nvPr/>
          </p:nvSpPr>
          <p:spPr bwMode="auto">
            <a:xfrm>
              <a:off x="5054" y="643"/>
              <a:ext cx="80" cy="82"/>
            </a:xfrm>
            <a:custGeom>
              <a:avLst/>
              <a:gdLst>
                <a:gd name="T0" fmla="*/ 6 w 399"/>
                <a:gd name="T1" fmla="*/ 64 h 410"/>
                <a:gd name="T2" fmla="*/ 6 w 399"/>
                <a:gd name="T3" fmla="*/ 62 h 410"/>
                <a:gd name="T4" fmla="*/ 0 w 399"/>
                <a:gd name="T5" fmla="*/ 68 h 410"/>
                <a:gd name="T6" fmla="*/ 1 w 399"/>
                <a:gd name="T7" fmla="*/ 82 h 410"/>
                <a:gd name="T8" fmla="*/ 80 w 399"/>
                <a:gd name="T9" fmla="*/ 12 h 410"/>
                <a:gd name="T10" fmla="*/ 79 w 399"/>
                <a:gd name="T11" fmla="*/ 0 h 410"/>
                <a:gd name="T12" fmla="*/ 6 w 399"/>
                <a:gd name="T13" fmla="*/ 64 h 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410">
                  <a:moveTo>
                    <a:pt x="29" y="322"/>
                  </a:moveTo>
                  <a:lnTo>
                    <a:pt x="29" y="312"/>
                  </a:lnTo>
                  <a:lnTo>
                    <a:pt x="0" y="338"/>
                  </a:lnTo>
                  <a:lnTo>
                    <a:pt x="5" y="410"/>
                  </a:lnTo>
                  <a:lnTo>
                    <a:pt x="399" y="60"/>
                  </a:lnTo>
                  <a:lnTo>
                    <a:pt x="394" y="0"/>
                  </a:lnTo>
                  <a:lnTo>
                    <a:pt x="2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Freeform 75"/>
            <p:cNvSpPr>
              <a:spLocks/>
            </p:cNvSpPr>
            <p:nvPr/>
          </p:nvSpPr>
          <p:spPr bwMode="auto">
            <a:xfrm>
              <a:off x="5062" y="685"/>
              <a:ext cx="75" cy="82"/>
            </a:xfrm>
            <a:custGeom>
              <a:avLst/>
              <a:gdLst>
                <a:gd name="T0" fmla="*/ 2 w 375"/>
                <a:gd name="T1" fmla="*/ 82 h 407"/>
                <a:gd name="T2" fmla="*/ 4 w 375"/>
                <a:gd name="T3" fmla="*/ 79 h 407"/>
                <a:gd name="T4" fmla="*/ 4 w 375"/>
                <a:gd name="T5" fmla="*/ 75 h 407"/>
                <a:gd name="T6" fmla="*/ 75 w 375"/>
                <a:gd name="T7" fmla="*/ 9 h 407"/>
                <a:gd name="T8" fmla="*/ 75 w 375"/>
                <a:gd name="T9" fmla="*/ 0 h 407"/>
                <a:gd name="T10" fmla="*/ 0 w 375"/>
                <a:gd name="T11" fmla="*/ 67 h 407"/>
                <a:gd name="T12" fmla="*/ 2 w 375"/>
                <a:gd name="T13" fmla="*/ 82 h 4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5" h="407">
                  <a:moveTo>
                    <a:pt x="8" y="407"/>
                  </a:moveTo>
                  <a:lnTo>
                    <a:pt x="21" y="393"/>
                  </a:lnTo>
                  <a:lnTo>
                    <a:pt x="19" y="372"/>
                  </a:lnTo>
                  <a:lnTo>
                    <a:pt x="375" y="47"/>
                  </a:lnTo>
                  <a:lnTo>
                    <a:pt x="373" y="0"/>
                  </a:lnTo>
                  <a:lnTo>
                    <a:pt x="0" y="335"/>
                  </a:lnTo>
                  <a:lnTo>
                    <a:pt x="8" y="4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Freeform 76"/>
            <p:cNvSpPr>
              <a:spLocks/>
            </p:cNvSpPr>
            <p:nvPr/>
          </p:nvSpPr>
          <p:spPr bwMode="auto">
            <a:xfrm>
              <a:off x="5070" y="721"/>
              <a:ext cx="71" cy="78"/>
            </a:xfrm>
            <a:custGeom>
              <a:avLst/>
              <a:gdLst>
                <a:gd name="T0" fmla="*/ 2 w 357"/>
                <a:gd name="T1" fmla="*/ 78 h 391"/>
                <a:gd name="T2" fmla="*/ 71 w 357"/>
                <a:gd name="T3" fmla="*/ 14 h 391"/>
                <a:gd name="T4" fmla="*/ 70 w 357"/>
                <a:gd name="T5" fmla="*/ 0 h 391"/>
                <a:gd name="T6" fmla="*/ 0 w 357"/>
                <a:gd name="T7" fmla="*/ 65 h 391"/>
                <a:gd name="T8" fmla="*/ 2 w 357"/>
                <a:gd name="T9" fmla="*/ 78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7" h="391">
                  <a:moveTo>
                    <a:pt x="8" y="391"/>
                  </a:moveTo>
                  <a:lnTo>
                    <a:pt x="357" y="68"/>
                  </a:lnTo>
                  <a:lnTo>
                    <a:pt x="351" y="0"/>
                  </a:lnTo>
                  <a:lnTo>
                    <a:pt x="0" y="324"/>
                  </a:lnTo>
                  <a:lnTo>
                    <a:pt x="8" y="3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Freeform 77"/>
            <p:cNvSpPr>
              <a:spLocks/>
            </p:cNvSpPr>
            <p:nvPr/>
          </p:nvSpPr>
          <p:spPr bwMode="auto">
            <a:xfrm>
              <a:off x="5057" y="621"/>
              <a:ext cx="76" cy="85"/>
            </a:xfrm>
            <a:custGeom>
              <a:avLst/>
              <a:gdLst>
                <a:gd name="T0" fmla="*/ 74 w 379"/>
                <a:gd name="T1" fmla="*/ 0 h 423"/>
                <a:gd name="T2" fmla="*/ 0 w 379"/>
                <a:gd name="T3" fmla="*/ 64 h 423"/>
                <a:gd name="T4" fmla="*/ 3 w 379"/>
                <a:gd name="T5" fmla="*/ 85 h 423"/>
                <a:gd name="T6" fmla="*/ 76 w 379"/>
                <a:gd name="T7" fmla="*/ 21 h 423"/>
                <a:gd name="T8" fmla="*/ 74 w 379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9" h="423">
                  <a:moveTo>
                    <a:pt x="367" y="0"/>
                  </a:moveTo>
                  <a:lnTo>
                    <a:pt x="0" y="317"/>
                  </a:lnTo>
                  <a:lnTo>
                    <a:pt x="14" y="423"/>
                  </a:lnTo>
                  <a:lnTo>
                    <a:pt x="379" y="10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Freeform 78"/>
            <p:cNvSpPr>
              <a:spLocks/>
            </p:cNvSpPr>
            <p:nvPr/>
          </p:nvSpPr>
          <p:spPr bwMode="auto">
            <a:xfrm>
              <a:off x="5057" y="619"/>
              <a:ext cx="73" cy="66"/>
            </a:xfrm>
            <a:custGeom>
              <a:avLst/>
              <a:gdLst>
                <a:gd name="T0" fmla="*/ 73 w 367"/>
                <a:gd name="T1" fmla="*/ 0 h 328"/>
                <a:gd name="T2" fmla="*/ 0 w 367"/>
                <a:gd name="T3" fmla="*/ 64 h 328"/>
                <a:gd name="T4" fmla="*/ 0 w 367"/>
                <a:gd name="T5" fmla="*/ 66 h 328"/>
                <a:gd name="T6" fmla="*/ 73 w 367"/>
                <a:gd name="T7" fmla="*/ 2 h 328"/>
                <a:gd name="T8" fmla="*/ 73 w 367"/>
                <a:gd name="T9" fmla="*/ 0 h 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328">
                  <a:moveTo>
                    <a:pt x="367" y="0"/>
                  </a:moveTo>
                  <a:lnTo>
                    <a:pt x="0" y="317"/>
                  </a:lnTo>
                  <a:lnTo>
                    <a:pt x="0" y="328"/>
                  </a:lnTo>
                  <a:lnTo>
                    <a:pt x="367" y="1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Freeform 79"/>
            <p:cNvSpPr>
              <a:spLocks/>
            </p:cNvSpPr>
            <p:nvPr/>
          </p:nvSpPr>
          <p:spPr bwMode="auto">
            <a:xfrm>
              <a:off x="5060" y="642"/>
              <a:ext cx="73" cy="66"/>
            </a:xfrm>
            <a:custGeom>
              <a:avLst/>
              <a:gdLst>
                <a:gd name="T0" fmla="*/ 73 w 365"/>
                <a:gd name="T1" fmla="*/ 2 h 330"/>
                <a:gd name="T2" fmla="*/ 73 w 365"/>
                <a:gd name="T3" fmla="*/ 0 h 330"/>
                <a:gd name="T4" fmla="*/ 0 w 365"/>
                <a:gd name="T5" fmla="*/ 64 h 330"/>
                <a:gd name="T6" fmla="*/ 0 w 365"/>
                <a:gd name="T7" fmla="*/ 66 h 330"/>
                <a:gd name="T8" fmla="*/ 73 w 365"/>
                <a:gd name="T9" fmla="*/ 2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" h="330">
                  <a:moveTo>
                    <a:pt x="365" y="8"/>
                  </a:moveTo>
                  <a:lnTo>
                    <a:pt x="365" y="0"/>
                  </a:lnTo>
                  <a:lnTo>
                    <a:pt x="0" y="320"/>
                  </a:lnTo>
                  <a:lnTo>
                    <a:pt x="0" y="330"/>
                  </a:lnTo>
                  <a:lnTo>
                    <a:pt x="365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Freeform 80"/>
            <p:cNvSpPr>
              <a:spLocks/>
            </p:cNvSpPr>
            <p:nvPr/>
          </p:nvSpPr>
          <p:spPr bwMode="auto">
            <a:xfrm>
              <a:off x="5067" y="699"/>
              <a:ext cx="73" cy="85"/>
            </a:xfrm>
            <a:custGeom>
              <a:avLst/>
              <a:gdLst>
                <a:gd name="T0" fmla="*/ 0 w 367"/>
                <a:gd name="T1" fmla="*/ 64 h 427"/>
                <a:gd name="T2" fmla="*/ 2 w 367"/>
                <a:gd name="T3" fmla="*/ 85 h 427"/>
                <a:gd name="T4" fmla="*/ 73 w 367"/>
                <a:gd name="T5" fmla="*/ 20 h 427"/>
                <a:gd name="T6" fmla="*/ 71 w 367"/>
                <a:gd name="T7" fmla="*/ 0 h 427"/>
                <a:gd name="T8" fmla="*/ 0 w 367"/>
                <a:gd name="T9" fmla="*/ 64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427">
                  <a:moveTo>
                    <a:pt x="0" y="324"/>
                  </a:moveTo>
                  <a:lnTo>
                    <a:pt x="11" y="427"/>
                  </a:lnTo>
                  <a:lnTo>
                    <a:pt x="367" y="102"/>
                  </a:lnTo>
                  <a:lnTo>
                    <a:pt x="357" y="0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Freeform 81"/>
            <p:cNvSpPr>
              <a:spLocks/>
            </p:cNvSpPr>
            <p:nvPr/>
          </p:nvSpPr>
          <p:spPr bwMode="auto">
            <a:xfrm>
              <a:off x="5066" y="695"/>
              <a:ext cx="72" cy="69"/>
            </a:xfrm>
            <a:custGeom>
              <a:avLst/>
              <a:gdLst>
                <a:gd name="T0" fmla="*/ 71 w 359"/>
                <a:gd name="T1" fmla="*/ 0 h 346"/>
                <a:gd name="T2" fmla="*/ 0 w 359"/>
                <a:gd name="T3" fmla="*/ 65 h 346"/>
                <a:gd name="T4" fmla="*/ 0 w 359"/>
                <a:gd name="T5" fmla="*/ 69 h 346"/>
                <a:gd name="T6" fmla="*/ 72 w 359"/>
                <a:gd name="T7" fmla="*/ 4 h 346"/>
                <a:gd name="T8" fmla="*/ 71 w 359"/>
                <a:gd name="T9" fmla="*/ 0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346">
                  <a:moveTo>
                    <a:pt x="356" y="0"/>
                  </a:moveTo>
                  <a:lnTo>
                    <a:pt x="0" y="325"/>
                  </a:lnTo>
                  <a:lnTo>
                    <a:pt x="2" y="346"/>
                  </a:lnTo>
                  <a:lnTo>
                    <a:pt x="359" y="22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Freeform 82"/>
            <p:cNvSpPr>
              <a:spLocks/>
            </p:cNvSpPr>
            <p:nvPr/>
          </p:nvSpPr>
          <p:spPr bwMode="auto">
            <a:xfrm>
              <a:off x="5116" y="761"/>
              <a:ext cx="33" cy="51"/>
            </a:xfrm>
            <a:custGeom>
              <a:avLst/>
              <a:gdLst>
                <a:gd name="T0" fmla="*/ 33 w 163"/>
                <a:gd name="T1" fmla="*/ 51 h 257"/>
                <a:gd name="T2" fmla="*/ 32 w 163"/>
                <a:gd name="T3" fmla="*/ 38 h 257"/>
                <a:gd name="T4" fmla="*/ 14 w 163"/>
                <a:gd name="T5" fmla="*/ 26 h 257"/>
                <a:gd name="T6" fmla="*/ 29 w 163"/>
                <a:gd name="T7" fmla="*/ 11 h 257"/>
                <a:gd name="T8" fmla="*/ 28 w 163"/>
                <a:gd name="T9" fmla="*/ 0 h 257"/>
                <a:gd name="T10" fmla="*/ 0 w 163"/>
                <a:gd name="T11" fmla="*/ 30 h 257"/>
                <a:gd name="T12" fmla="*/ 33 w 163"/>
                <a:gd name="T13" fmla="*/ 51 h 2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57">
                  <a:moveTo>
                    <a:pt x="163" y="257"/>
                  </a:moveTo>
                  <a:lnTo>
                    <a:pt x="156" y="189"/>
                  </a:lnTo>
                  <a:lnTo>
                    <a:pt x="68" y="133"/>
                  </a:lnTo>
                  <a:lnTo>
                    <a:pt x="142" y="54"/>
                  </a:lnTo>
                  <a:lnTo>
                    <a:pt x="137" y="0"/>
                  </a:lnTo>
                  <a:lnTo>
                    <a:pt x="0" y="151"/>
                  </a:lnTo>
                  <a:lnTo>
                    <a:pt x="163" y="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Freeform 83"/>
            <p:cNvSpPr>
              <a:spLocks/>
            </p:cNvSpPr>
            <p:nvPr/>
          </p:nvSpPr>
          <p:spPr bwMode="auto">
            <a:xfrm>
              <a:off x="5130" y="772"/>
              <a:ext cx="18" cy="27"/>
            </a:xfrm>
            <a:custGeom>
              <a:avLst/>
              <a:gdLst>
                <a:gd name="T0" fmla="*/ 0 w 88"/>
                <a:gd name="T1" fmla="*/ 16 h 135"/>
                <a:gd name="T2" fmla="*/ 18 w 88"/>
                <a:gd name="T3" fmla="*/ 27 h 135"/>
                <a:gd name="T4" fmla="*/ 15 w 88"/>
                <a:gd name="T5" fmla="*/ 0 h 135"/>
                <a:gd name="T6" fmla="*/ 0 w 88"/>
                <a:gd name="T7" fmla="*/ 16 h 1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8" h="135">
                  <a:moveTo>
                    <a:pt x="0" y="79"/>
                  </a:moveTo>
                  <a:lnTo>
                    <a:pt x="88" y="135"/>
                  </a:lnTo>
                  <a:lnTo>
                    <a:pt x="74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Freeform 84"/>
            <p:cNvSpPr>
              <a:spLocks/>
            </p:cNvSpPr>
            <p:nvPr/>
          </p:nvSpPr>
          <p:spPr bwMode="auto">
            <a:xfrm>
              <a:off x="4420" y="1169"/>
              <a:ext cx="43" cy="110"/>
            </a:xfrm>
            <a:custGeom>
              <a:avLst/>
              <a:gdLst>
                <a:gd name="T0" fmla="*/ 42 w 217"/>
                <a:gd name="T1" fmla="*/ 1 h 549"/>
                <a:gd name="T2" fmla="*/ 42 w 217"/>
                <a:gd name="T3" fmla="*/ 1 h 549"/>
                <a:gd name="T4" fmla="*/ 43 w 217"/>
                <a:gd name="T5" fmla="*/ 0 h 549"/>
                <a:gd name="T6" fmla="*/ 30 w 217"/>
                <a:gd name="T7" fmla="*/ 6 h 549"/>
                <a:gd name="T8" fmla="*/ 0 w 217"/>
                <a:gd name="T9" fmla="*/ 110 h 549"/>
                <a:gd name="T10" fmla="*/ 12 w 217"/>
                <a:gd name="T11" fmla="*/ 104 h 549"/>
                <a:gd name="T12" fmla="*/ 42 w 217"/>
                <a:gd name="T13" fmla="*/ 1 h 5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" h="549">
                  <a:moveTo>
                    <a:pt x="212" y="5"/>
                  </a:moveTo>
                  <a:lnTo>
                    <a:pt x="214" y="5"/>
                  </a:lnTo>
                  <a:lnTo>
                    <a:pt x="217" y="0"/>
                  </a:lnTo>
                  <a:lnTo>
                    <a:pt x="151" y="29"/>
                  </a:lnTo>
                  <a:lnTo>
                    <a:pt x="0" y="549"/>
                  </a:lnTo>
                  <a:lnTo>
                    <a:pt x="61" y="518"/>
                  </a:lnTo>
                  <a:lnTo>
                    <a:pt x="21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Freeform 85"/>
            <p:cNvSpPr>
              <a:spLocks/>
            </p:cNvSpPr>
            <p:nvPr/>
          </p:nvSpPr>
          <p:spPr bwMode="auto">
            <a:xfrm>
              <a:off x="4433" y="1161"/>
              <a:ext cx="50" cy="112"/>
            </a:xfrm>
            <a:custGeom>
              <a:avLst/>
              <a:gdLst>
                <a:gd name="T0" fmla="*/ 19 w 252"/>
                <a:gd name="T1" fmla="*/ 102 h 558"/>
                <a:gd name="T2" fmla="*/ 50 w 252"/>
                <a:gd name="T3" fmla="*/ 0 h 558"/>
                <a:gd name="T4" fmla="*/ 30 w 252"/>
                <a:gd name="T5" fmla="*/ 9 h 558"/>
                <a:gd name="T6" fmla="*/ 0 w 252"/>
                <a:gd name="T7" fmla="*/ 112 h 558"/>
                <a:gd name="T8" fmla="*/ 19 w 252"/>
                <a:gd name="T9" fmla="*/ 102 h 5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558">
                  <a:moveTo>
                    <a:pt x="96" y="508"/>
                  </a:moveTo>
                  <a:lnTo>
                    <a:pt x="252" y="0"/>
                  </a:lnTo>
                  <a:lnTo>
                    <a:pt x="151" y="45"/>
                  </a:lnTo>
                  <a:lnTo>
                    <a:pt x="0" y="558"/>
                  </a:lnTo>
                  <a:lnTo>
                    <a:pt x="96" y="50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Freeform 86"/>
            <p:cNvSpPr>
              <a:spLocks/>
            </p:cNvSpPr>
            <p:nvPr/>
          </p:nvSpPr>
          <p:spPr bwMode="auto">
            <a:xfrm>
              <a:off x="4432" y="1170"/>
              <a:ext cx="31" cy="103"/>
            </a:xfrm>
            <a:custGeom>
              <a:avLst/>
              <a:gdLst>
                <a:gd name="T0" fmla="*/ 0 w 153"/>
                <a:gd name="T1" fmla="*/ 103 h 513"/>
                <a:gd name="T2" fmla="*/ 0 w 153"/>
                <a:gd name="T3" fmla="*/ 103 h 513"/>
                <a:gd name="T4" fmla="*/ 31 w 153"/>
                <a:gd name="T5" fmla="*/ 0 h 513"/>
                <a:gd name="T6" fmla="*/ 31 w 153"/>
                <a:gd name="T7" fmla="*/ 0 h 513"/>
                <a:gd name="T8" fmla="*/ 0 w 153"/>
                <a:gd name="T9" fmla="*/ 103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513">
                  <a:moveTo>
                    <a:pt x="0" y="513"/>
                  </a:moveTo>
                  <a:lnTo>
                    <a:pt x="2" y="513"/>
                  </a:lnTo>
                  <a:lnTo>
                    <a:pt x="153" y="0"/>
                  </a:lnTo>
                  <a:lnTo>
                    <a:pt x="151" y="0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Freeform 87"/>
            <p:cNvSpPr>
              <a:spLocks/>
            </p:cNvSpPr>
            <p:nvPr/>
          </p:nvSpPr>
          <p:spPr bwMode="auto">
            <a:xfrm>
              <a:off x="4455" y="1149"/>
              <a:ext cx="43" cy="112"/>
            </a:xfrm>
            <a:custGeom>
              <a:avLst/>
              <a:gdLst>
                <a:gd name="T0" fmla="*/ 30 w 214"/>
                <a:gd name="T1" fmla="*/ 6 h 558"/>
                <a:gd name="T2" fmla="*/ 28 w 214"/>
                <a:gd name="T3" fmla="*/ 12 h 558"/>
                <a:gd name="T4" fmla="*/ 31 w 214"/>
                <a:gd name="T5" fmla="*/ 10 h 558"/>
                <a:gd name="T6" fmla="*/ 0 w 214"/>
                <a:gd name="T7" fmla="*/ 112 h 558"/>
                <a:gd name="T8" fmla="*/ 10 w 214"/>
                <a:gd name="T9" fmla="*/ 107 h 558"/>
                <a:gd name="T10" fmla="*/ 43 w 214"/>
                <a:gd name="T11" fmla="*/ 0 h 558"/>
                <a:gd name="T12" fmla="*/ 30 w 214"/>
                <a:gd name="T13" fmla="*/ 6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4" h="558">
                  <a:moveTo>
                    <a:pt x="147" y="32"/>
                  </a:moveTo>
                  <a:lnTo>
                    <a:pt x="140" y="58"/>
                  </a:lnTo>
                  <a:lnTo>
                    <a:pt x="156" y="50"/>
                  </a:lnTo>
                  <a:lnTo>
                    <a:pt x="0" y="558"/>
                  </a:lnTo>
                  <a:lnTo>
                    <a:pt x="50" y="534"/>
                  </a:lnTo>
                  <a:lnTo>
                    <a:pt x="214" y="0"/>
                  </a:lnTo>
                  <a:lnTo>
                    <a:pt x="14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Freeform 88"/>
            <p:cNvSpPr>
              <a:spLocks/>
            </p:cNvSpPr>
            <p:nvPr/>
          </p:nvSpPr>
          <p:spPr bwMode="auto">
            <a:xfrm>
              <a:off x="4452" y="1159"/>
              <a:ext cx="34" cy="104"/>
            </a:xfrm>
            <a:custGeom>
              <a:avLst/>
              <a:gdLst>
                <a:gd name="T0" fmla="*/ 3 w 172"/>
                <a:gd name="T1" fmla="*/ 102 h 516"/>
                <a:gd name="T2" fmla="*/ 34 w 172"/>
                <a:gd name="T3" fmla="*/ 0 h 516"/>
                <a:gd name="T4" fmla="*/ 31 w 172"/>
                <a:gd name="T5" fmla="*/ 2 h 516"/>
                <a:gd name="T6" fmla="*/ 0 w 172"/>
                <a:gd name="T7" fmla="*/ 104 h 516"/>
                <a:gd name="T8" fmla="*/ 3 w 172"/>
                <a:gd name="T9" fmla="*/ 102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516">
                  <a:moveTo>
                    <a:pt x="16" y="508"/>
                  </a:moveTo>
                  <a:lnTo>
                    <a:pt x="172" y="0"/>
                  </a:lnTo>
                  <a:lnTo>
                    <a:pt x="156" y="8"/>
                  </a:lnTo>
                  <a:lnTo>
                    <a:pt x="0" y="516"/>
                  </a:lnTo>
                  <a:lnTo>
                    <a:pt x="16" y="5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Freeform 89"/>
            <p:cNvSpPr>
              <a:spLocks/>
            </p:cNvSpPr>
            <p:nvPr/>
          </p:nvSpPr>
          <p:spPr bwMode="auto">
            <a:xfrm>
              <a:off x="4581" y="1100"/>
              <a:ext cx="49" cy="101"/>
            </a:xfrm>
            <a:custGeom>
              <a:avLst/>
              <a:gdLst>
                <a:gd name="T0" fmla="*/ 46 w 243"/>
                <a:gd name="T1" fmla="*/ 2 h 507"/>
                <a:gd name="T2" fmla="*/ 48 w 243"/>
                <a:gd name="T3" fmla="*/ 2 h 507"/>
                <a:gd name="T4" fmla="*/ 49 w 243"/>
                <a:gd name="T5" fmla="*/ 0 h 507"/>
                <a:gd name="T6" fmla="*/ 35 w 243"/>
                <a:gd name="T7" fmla="*/ 6 h 507"/>
                <a:gd name="T8" fmla="*/ 0 w 243"/>
                <a:gd name="T9" fmla="*/ 101 h 507"/>
                <a:gd name="T10" fmla="*/ 12 w 243"/>
                <a:gd name="T11" fmla="*/ 96 h 507"/>
                <a:gd name="T12" fmla="*/ 46 w 243"/>
                <a:gd name="T13" fmla="*/ 2 h 5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3" h="507">
                  <a:moveTo>
                    <a:pt x="230" y="11"/>
                  </a:moveTo>
                  <a:lnTo>
                    <a:pt x="240" y="8"/>
                  </a:lnTo>
                  <a:lnTo>
                    <a:pt x="243" y="0"/>
                  </a:lnTo>
                  <a:lnTo>
                    <a:pt x="175" y="29"/>
                  </a:lnTo>
                  <a:lnTo>
                    <a:pt x="0" y="507"/>
                  </a:lnTo>
                  <a:lnTo>
                    <a:pt x="58" y="483"/>
                  </a:lnTo>
                  <a:lnTo>
                    <a:pt x="23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Freeform 90"/>
            <p:cNvSpPr>
              <a:spLocks/>
            </p:cNvSpPr>
            <p:nvPr/>
          </p:nvSpPr>
          <p:spPr bwMode="auto">
            <a:xfrm>
              <a:off x="4617" y="1080"/>
              <a:ext cx="50" cy="106"/>
            </a:xfrm>
            <a:custGeom>
              <a:avLst/>
              <a:gdLst>
                <a:gd name="T0" fmla="*/ 36 w 250"/>
                <a:gd name="T1" fmla="*/ 5 h 530"/>
                <a:gd name="T2" fmla="*/ 33 w 250"/>
                <a:gd name="T3" fmla="*/ 13 h 530"/>
                <a:gd name="T4" fmla="*/ 35 w 250"/>
                <a:gd name="T5" fmla="*/ 13 h 530"/>
                <a:gd name="T6" fmla="*/ 0 w 250"/>
                <a:gd name="T7" fmla="*/ 106 h 530"/>
                <a:gd name="T8" fmla="*/ 12 w 250"/>
                <a:gd name="T9" fmla="*/ 101 h 530"/>
                <a:gd name="T10" fmla="*/ 50 w 250"/>
                <a:gd name="T11" fmla="*/ 0 h 530"/>
                <a:gd name="T12" fmla="*/ 36 w 250"/>
                <a:gd name="T13" fmla="*/ 5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530">
                  <a:moveTo>
                    <a:pt x="179" y="26"/>
                  </a:moveTo>
                  <a:lnTo>
                    <a:pt x="166" y="65"/>
                  </a:lnTo>
                  <a:lnTo>
                    <a:pt x="173" y="63"/>
                  </a:lnTo>
                  <a:lnTo>
                    <a:pt x="0" y="530"/>
                  </a:lnTo>
                  <a:lnTo>
                    <a:pt x="58" y="507"/>
                  </a:lnTo>
                  <a:lnTo>
                    <a:pt x="250" y="0"/>
                  </a:lnTo>
                  <a:lnTo>
                    <a:pt x="17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Freeform 91"/>
            <p:cNvSpPr>
              <a:spLocks/>
            </p:cNvSpPr>
            <p:nvPr/>
          </p:nvSpPr>
          <p:spPr bwMode="auto">
            <a:xfrm>
              <a:off x="4658" y="1069"/>
              <a:ext cx="52" cy="100"/>
            </a:xfrm>
            <a:custGeom>
              <a:avLst/>
              <a:gdLst>
                <a:gd name="T0" fmla="*/ 46 w 256"/>
                <a:gd name="T1" fmla="*/ 5 h 499"/>
                <a:gd name="T2" fmla="*/ 50 w 256"/>
                <a:gd name="T3" fmla="*/ 3 h 499"/>
                <a:gd name="T4" fmla="*/ 52 w 256"/>
                <a:gd name="T5" fmla="*/ 0 h 499"/>
                <a:gd name="T6" fmla="*/ 38 w 256"/>
                <a:gd name="T7" fmla="*/ 5 h 499"/>
                <a:gd name="T8" fmla="*/ 0 w 256"/>
                <a:gd name="T9" fmla="*/ 100 h 499"/>
                <a:gd name="T10" fmla="*/ 9 w 256"/>
                <a:gd name="T11" fmla="*/ 96 h 499"/>
                <a:gd name="T12" fmla="*/ 46 w 256"/>
                <a:gd name="T13" fmla="*/ 5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6" h="499">
                  <a:moveTo>
                    <a:pt x="226" y="26"/>
                  </a:moveTo>
                  <a:lnTo>
                    <a:pt x="248" y="17"/>
                  </a:lnTo>
                  <a:lnTo>
                    <a:pt x="256" y="0"/>
                  </a:lnTo>
                  <a:lnTo>
                    <a:pt x="185" y="26"/>
                  </a:lnTo>
                  <a:lnTo>
                    <a:pt x="0" y="499"/>
                  </a:lnTo>
                  <a:lnTo>
                    <a:pt x="44" y="480"/>
                  </a:lnTo>
                  <a:lnTo>
                    <a:pt x="226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Freeform 92"/>
            <p:cNvSpPr>
              <a:spLocks/>
            </p:cNvSpPr>
            <p:nvPr/>
          </p:nvSpPr>
          <p:spPr bwMode="auto">
            <a:xfrm>
              <a:off x="4693" y="1060"/>
              <a:ext cx="51" cy="95"/>
            </a:xfrm>
            <a:custGeom>
              <a:avLst/>
              <a:gdLst>
                <a:gd name="T0" fmla="*/ 37 w 254"/>
                <a:gd name="T1" fmla="*/ 5 h 473"/>
                <a:gd name="T2" fmla="*/ 0 w 254"/>
                <a:gd name="T3" fmla="*/ 95 h 473"/>
                <a:gd name="T4" fmla="*/ 14 w 254"/>
                <a:gd name="T5" fmla="*/ 90 h 473"/>
                <a:gd name="T6" fmla="*/ 51 w 254"/>
                <a:gd name="T7" fmla="*/ 0 h 473"/>
                <a:gd name="T8" fmla="*/ 37 w 254"/>
                <a:gd name="T9" fmla="*/ 5 h 4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" h="473">
                  <a:moveTo>
                    <a:pt x="183" y="26"/>
                  </a:moveTo>
                  <a:lnTo>
                    <a:pt x="0" y="473"/>
                  </a:lnTo>
                  <a:lnTo>
                    <a:pt x="69" y="446"/>
                  </a:lnTo>
                  <a:lnTo>
                    <a:pt x="254" y="0"/>
                  </a:lnTo>
                  <a:lnTo>
                    <a:pt x="183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Freeform 93"/>
            <p:cNvSpPr>
              <a:spLocks/>
            </p:cNvSpPr>
            <p:nvPr/>
          </p:nvSpPr>
          <p:spPr bwMode="auto">
            <a:xfrm>
              <a:off x="4595" y="1093"/>
              <a:ext cx="55" cy="102"/>
            </a:xfrm>
            <a:custGeom>
              <a:avLst/>
              <a:gdLst>
                <a:gd name="T0" fmla="*/ 20 w 277"/>
                <a:gd name="T1" fmla="*/ 93 h 513"/>
                <a:gd name="T2" fmla="*/ 55 w 277"/>
                <a:gd name="T3" fmla="*/ 0 h 513"/>
                <a:gd name="T4" fmla="*/ 34 w 277"/>
                <a:gd name="T5" fmla="*/ 9 h 513"/>
                <a:gd name="T6" fmla="*/ 0 w 277"/>
                <a:gd name="T7" fmla="*/ 102 h 513"/>
                <a:gd name="T8" fmla="*/ 20 w 277"/>
                <a:gd name="T9" fmla="*/ 93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" h="513">
                  <a:moveTo>
                    <a:pt x="100" y="470"/>
                  </a:moveTo>
                  <a:lnTo>
                    <a:pt x="277" y="0"/>
                  </a:lnTo>
                  <a:lnTo>
                    <a:pt x="171" y="43"/>
                  </a:lnTo>
                  <a:lnTo>
                    <a:pt x="0" y="513"/>
                  </a:lnTo>
                  <a:lnTo>
                    <a:pt x="100" y="47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Freeform 94"/>
            <p:cNvSpPr>
              <a:spLocks/>
            </p:cNvSpPr>
            <p:nvPr/>
          </p:nvSpPr>
          <p:spPr bwMode="auto">
            <a:xfrm>
              <a:off x="4593" y="1101"/>
              <a:ext cx="36" cy="95"/>
            </a:xfrm>
            <a:custGeom>
              <a:avLst/>
              <a:gdLst>
                <a:gd name="T0" fmla="*/ 0 w 182"/>
                <a:gd name="T1" fmla="*/ 95 h 475"/>
                <a:gd name="T2" fmla="*/ 2 w 182"/>
                <a:gd name="T3" fmla="*/ 94 h 475"/>
                <a:gd name="T4" fmla="*/ 36 w 182"/>
                <a:gd name="T5" fmla="*/ 0 h 475"/>
                <a:gd name="T6" fmla="*/ 34 w 182"/>
                <a:gd name="T7" fmla="*/ 1 h 475"/>
                <a:gd name="T8" fmla="*/ 0 w 182"/>
                <a:gd name="T9" fmla="*/ 95 h 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475">
                  <a:moveTo>
                    <a:pt x="0" y="475"/>
                  </a:moveTo>
                  <a:lnTo>
                    <a:pt x="11" y="470"/>
                  </a:lnTo>
                  <a:lnTo>
                    <a:pt x="182" y="0"/>
                  </a:lnTo>
                  <a:lnTo>
                    <a:pt x="172" y="3"/>
                  </a:lnTo>
                  <a:lnTo>
                    <a:pt x="0" y="47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Freeform 95"/>
            <p:cNvSpPr>
              <a:spLocks/>
            </p:cNvSpPr>
            <p:nvPr/>
          </p:nvSpPr>
          <p:spPr bwMode="auto">
            <a:xfrm>
              <a:off x="4615" y="1092"/>
              <a:ext cx="37" cy="95"/>
            </a:xfrm>
            <a:custGeom>
              <a:avLst/>
              <a:gdLst>
                <a:gd name="T0" fmla="*/ 2 w 184"/>
                <a:gd name="T1" fmla="*/ 94 h 472"/>
                <a:gd name="T2" fmla="*/ 37 w 184"/>
                <a:gd name="T3" fmla="*/ 0 h 472"/>
                <a:gd name="T4" fmla="*/ 36 w 184"/>
                <a:gd name="T5" fmla="*/ 0 h 472"/>
                <a:gd name="T6" fmla="*/ 0 w 184"/>
                <a:gd name="T7" fmla="*/ 95 h 472"/>
                <a:gd name="T8" fmla="*/ 2 w 184"/>
                <a:gd name="T9" fmla="*/ 94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" h="472">
                  <a:moveTo>
                    <a:pt x="11" y="467"/>
                  </a:moveTo>
                  <a:lnTo>
                    <a:pt x="184" y="0"/>
                  </a:lnTo>
                  <a:lnTo>
                    <a:pt x="177" y="2"/>
                  </a:lnTo>
                  <a:lnTo>
                    <a:pt x="0" y="472"/>
                  </a:lnTo>
                  <a:lnTo>
                    <a:pt x="11" y="46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Freeform 96"/>
            <p:cNvSpPr>
              <a:spLocks/>
            </p:cNvSpPr>
            <p:nvPr/>
          </p:nvSpPr>
          <p:spPr bwMode="auto">
            <a:xfrm>
              <a:off x="4672" y="1065"/>
              <a:ext cx="57" cy="98"/>
            </a:xfrm>
            <a:custGeom>
              <a:avLst/>
              <a:gdLst>
                <a:gd name="T0" fmla="*/ 36 w 283"/>
                <a:gd name="T1" fmla="*/ 7 h 491"/>
                <a:gd name="T2" fmla="*/ 0 w 283"/>
                <a:gd name="T3" fmla="*/ 98 h 491"/>
                <a:gd name="T4" fmla="*/ 20 w 283"/>
                <a:gd name="T5" fmla="*/ 90 h 491"/>
                <a:gd name="T6" fmla="*/ 57 w 283"/>
                <a:gd name="T7" fmla="*/ 0 h 491"/>
                <a:gd name="T8" fmla="*/ 36 w 283"/>
                <a:gd name="T9" fmla="*/ 7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3" h="491">
                  <a:moveTo>
                    <a:pt x="180" y="36"/>
                  </a:moveTo>
                  <a:lnTo>
                    <a:pt x="0" y="491"/>
                  </a:lnTo>
                  <a:lnTo>
                    <a:pt x="100" y="451"/>
                  </a:lnTo>
                  <a:lnTo>
                    <a:pt x="283" y="0"/>
                  </a:lnTo>
                  <a:lnTo>
                    <a:pt x="180" y="3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Freeform 97"/>
            <p:cNvSpPr>
              <a:spLocks/>
            </p:cNvSpPr>
            <p:nvPr/>
          </p:nvSpPr>
          <p:spPr bwMode="auto">
            <a:xfrm>
              <a:off x="4667" y="1072"/>
              <a:ext cx="41" cy="93"/>
            </a:xfrm>
            <a:custGeom>
              <a:avLst/>
              <a:gdLst>
                <a:gd name="T0" fmla="*/ 0 w 204"/>
                <a:gd name="T1" fmla="*/ 93 h 463"/>
                <a:gd name="T2" fmla="*/ 5 w 204"/>
                <a:gd name="T3" fmla="*/ 91 h 463"/>
                <a:gd name="T4" fmla="*/ 41 w 204"/>
                <a:gd name="T5" fmla="*/ 0 h 463"/>
                <a:gd name="T6" fmla="*/ 37 w 204"/>
                <a:gd name="T7" fmla="*/ 2 h 463"/>
                <a:gd name="T8" fmla="*/ 0 w 204"/>
                <a:gd name="T9" fmla="*/ 93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463">
                  <a:moveTo>
                    <a:pt x="0" y="463"/>
                  </a:moveTo>
                  <a:lnTo>
                    <a:pt x="24" y="455"/>
                  </a:lnTo>
                  <a:lnTo>
                    <a:pt x="204" y="0"/>
                  </a:lnTo>
                  <a:lnTo>
                    <a:pt x="182" y="9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Freeform 98"/>
            <p:cNvSpPr>
              <a:spLocks/>
            </p:cNvSpPr>
            <p:nvPr/>
          </p:nvSpPr>
          <p:spPr bwMode="auto">
            <a:xfrm>
              <a:off x="5048" y="960"/>
              <a:ext cx="84" cy="60"/>
            </a:xfrm>
            <a:custGeom>
              <a:avLst/>
              <a:gdLst>
                <a:gd name="T0" fmla="*/ 0 w 422"/>
                <a:gd name="T1" fmla="*/ 4 h 301"/>
                <a:gd name="T2" fmla="*/ 1 w 422"/>
                <a:gd name="T3" fmla="*/ 4 h 301"/>
                <a:gd name="T4" fmla="*/ 1 w 422"/>
                <a:gd name="T5" fmla="*/ 4 h 301"/>
                <a:gd name="T6" fmla="*/ 69 w 422"/>
                <a:gd name="T7" fmla="*/ 60 h 301"/>
                <a:gd name="T8" fmla="*/ 84 w 422"/>
                <a:gd name="T9" fmla="*/ 56 h 301"/>
                <a:gd name="T10" fmla="*/ 15 w 422"/>
                <a:gd name="T11" fmla="*/ 0 h 301"/>
                <a:gd name="T12" fmla="*/ 0 w 422"/>
                <a:gd name="T13" fmla="*/ 4 h 3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301">
                  <a:moveTo>
                    <a:pt x="0" y="18"/>
                  </a:moveTo>
                  <a:lnTo>
                    <a:pt x="5" y="22"/>
                  </a:lnTo>
                  <a:lnTo>
                    <a:pt x="7" y="22"/>
                  </a:lnTo>
                  <a:lnTo>
                    <a:pt x="348" y="301"/>
                  </a:lnTo>
                  <a:lnTo>
                    <a:pt x="422" y="283"/>
                  </a:lnTo>
                  <a:lnTo>
                    <a:pt x="7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Freeform 99"/>
            <p:cNvSpPr>
              <a:spLocks/>
            </p:cNvSpPr>
            <p:nvPr/>
          </p:nvSpPr>
          <p:spPr bwMode="auto">
            <a:xfrm>
              <a:off x="5026" y="964"/>
              <a:ext cx="91" cy="62"/>
            </a:xfrm>
            <a:custGeom>
              <a:avLst/>
              <a:gdLst>
                <a:gd name="T0" fmla="*/ 91 w 455"/>
                <a:gd name="T1" fmla="*/ 56 h 308"/>
                <a:gd name="T2" fmla="*/ 23 w 455"/>
                <a:gd name="T3" fmla="*/ 0 h 308"/>
                <a:gd name="T4" fmla="*/ 0 w 455"/>
                <a:gd name="T5" fmla="*/ 6 h 308"/>
                <a:gd name="T6" fmla="*/ 68 w 455"/>
                <a:gd name="T7" fmla="*/ 62 h 308"/>
                <a:gd name="T8" fmla="*/ 91 w 455"/>
                <a:gd name="T9" fmla="*/ 56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5" h="308">
                  <a:moveTo>
                    <a:pt x="455" y="279"/>
                  </a:moveTo>
                  <a:lnTo>
                    <a:pt x="115" y="0"/>
                  </a:lnTo>
                  <a:lnTo>
                    <a:pt x="0" y="29"/>
                  </a:lnTo>
                  <a:lnTo>
                    <a:pt x="341" y="308"/>
                  </a:lnTo>
                  <a:lnTo>
                    <a:pt x="455" y="2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Freeform 100"/>
            <p:cNvSpPr>
              <a:spLocks/>
            </p:cNvSpPr>
            <p:nvPr/>
          </p:nvSpPr>
          <p:spPr bwMode="auto">
            <a:xfrm>
              <a:off x="5049" y="964"/>
              <a:ext cx="68" cy="56"/>
            </a:xfrm>
            <a:custGeom>
              <a:avLst/>
              <a:gdLst>
                <a:gd name="T0" fmla="*/ 68 w 343"/>
                <a:gd name="T1" fmla="*/ 56 h 279"/>
                <a:gd name="T2" fmla="*/ 0 w 343"/>
                <a:gd name="T3" fmla="*/ 0 h 279"/>
                <a:gd name="T4" fmla="*/ 0 w 343"/>
                <a:gd name="T5" fmla="*/ 0 h 279"/>
                <a:gd name="T6" fmla="*/ 67 w 343"/>
                <a:gd name="T7" fmla="*/ 56 h 279"/>
                <a:gd name="T8" fmla="*/ 68 w 343"/>
                <a:gd name="T9" fmla="*/ 56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3" h="279">
                  <a:moveTo>
                    <a:pt x="343" y="279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340" y="279"/>
                  </a:lnTo>
                  <a:lnTo>
                    <a:pt x="343" y="2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Freeform 101"/>
            <p:cNvSpPr>
              <a:spLocks/>
            </p:cNvSpPr>
            <p:nvPr/>
          </p:nvSpPr>
          <p:spPr bwMode="auto">
            <a:xfrm>
              <a:off x="5008" y="967"/>
              <a:ext cx="82" cy="63"/>
            </a:xfrm>
            <a:custGeom>
              <a:avLst/>
              <a:gdLst>
                <a:gd name="T0" fmla="*/ 15 w 414"/>
                <a:gd name="T1" fmla="*/ 4 h 315"/>
                <a:gd name="T2" fmla="*/ 18 w 414"/>
                <a:gd name="T3" fmla="*/ 3 h 315"/>
                <a:gd name="T4" fmla="*/ 15 w 414"/>
                <a:gd name="T5" fmla="*/ 0 h 315"/>
                <a:gd name="T6" fmla="*/ 0 w 414"/>
                <a:gd name="T7" fmla="*/ 4 h 315"/>
                <a:gd name="T8" fmla="*/ 71 w 414"/>
                <a:gd name="T9" fmla="*/ 63 h 315"/>
                <a:gd name="T10" fmla="*/ 82 w 414"/>
                <a:gd name="T11" fmla="*/ 60 h 315"/>
                <a:gd name="T12" fmla="*/ 15 w 414"/>
                <a:gd name="T13" fmla="*/ 4 h 3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4" h="315">
                  <a:moveTo>
                    <a:pt x="74" y="22"/>
                  </a:moveTo>
                  <a:lnTo>
                    <a:pt x="91" y="17"/>
                  </a:lnTo>
                  <a:lnTo>
                    <a:pt x="74" y="0"/>
                  </a:lnTo>
                  <a:lnTo>
                    <a:pt x="0" y="22"/>
                  </a:lnTo>
                  <a:lnTo>
                    <a:pt x="359" y="315"/>
                  </a:lnTo>
                  <a:lnTo>
                    <a:pt x="414" y="302"/>
                  </a:lnTo>
                  <a:lnTo>
                    <a:pt x="7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Freeform 102"/>
            <p:cNvSpPr>
              <a:spLocks/>
            </p:cNvSpPr>
            <p:nvPr/>
          </p:nvSpPr>
          <p:spPr bwMode="auto">
            <a:xfrm>
              <a:off x="5022" y="970"/>
              <a:ext cx="72" cy="57"/>
            </a:xfrm>
            <a:custGeom>
              <a:avLst/>
              <a:gdLst>
                <a:gd name="T0" fmla="*/ 68 w 358"/>
                <a:gd name="T1" fmla="*/ 57 h 285"/>
                <a:gd name="T2" fmla="*/ 72 w 358"/>
                <a:gd name="T3" fmla="*/ 56 h 285"/>
                <a:gd name="T4" fmla="*/ 3 w 358"/>
                <a:gd name="T5" fmla="*/ 0 h 285"/>
                <a:gd name="T6" fmla="*/ 0 w 358"/>
                <a:gd name="T7" fmla="*/ 1 h 285"/>
                <a:gd name="T8" fmla="*/ 68 w 358"/>
                <a:gd name="T9" fmla="*/ 57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8" h="285">
                  <a:moveTo>
                    <a:pt x="340" y="285"/>
                  </a:moveTo>
                  <a:lnTo>
                    <a:pt x="358" y="279"/>
                  </a:lnTo>
                  <a:lnTo>
                    <a:pt x="17" y="0"/>
                  </a:lnTo>
                  <a:lnTo>
                    <a:pt x="0" y="5"/>
                  </a:lnTo>
                  <a:lnTo>
                    <a:pt x="340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Freeform 103"/>
            <p:cNvSpPr>
              <a:spLocks/>
            </p:cNvSpPr>
            <p:nvPr/>
          </p:nvSpPr>
          <p:spPr bwMode="auto">
            <a:xfrm>
              <a:off x="4865" y="1010"/>
              <a:ext cx="83" cy="60"/>
            </a:xfrm>
            <a:custGeom>
              <a:avLst/>
              <a:gdLst>
                <a:gd name="T0" fmla="*/ 0 w 415"/>
                <a:gd name="T1" fmla="*/ 4 h 299"/>
                <a:gd name="T2" fmla="*/ 1 w 415"/>
                <a:gd name="T3" fmla="*/ 5 h 299"/>
                <a:gd name="T4" fmla="*/ 3 w 415"/>
                <a:gd name="T5" fmla="*/ 4 h 299"/>
                <a:gd name="T6" fmla="*/ 70 w 415"/>
                <a:gd name="T7" fmla="*/ 60 h 299"/>
                <a:gd name="T8" fmla="*/ 83 w 415"/>
                <a:gd name="T9" fmla="*/ 56 h 299"/>
                <a:gd name="T10" fmla="*/ 14 w 415"/>
                <a:gd name="T11" fmla="*/ 0 h 299"/>
                <a:gd name="T12" fmla="*/ 0 w 415"/>
                <a:gd name="T13" fmla="*/ 4 h 2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5" h="299">
                  <a:moveTo>
                    <a:pt x="0" y="21"/>
                  </a:moveTo>
                  <a:lnTo>
                    <a:pt x="3" y="24"/>
                  </a:lnTo>
                  <a:lnTo>
                    <a:pt x="14" y="21"/>
                  </a:lnTo>
                  <a:lnTo>
                    <a:pt x="352" y="299"/>
                  </a:lnTo>
                  <a:lnTo>
                    <a:pt x="415" y="280"/>
                  </a:lnTo>
                  <a:lnTo>
                    <a:pt x="71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Freeform 104"/>
            <p:cNvSpPr>
              <a:spLocks/>
            </p:cNvSpPr>
            <p:nvPr/>
          </p:nvSpPr>
          <p:spPr bwMode="auto">
            <a:xfrm>
              <a:off x="4824" y="1017"/>
              <a:ext cx="85" cy="65"/>
            </a:xfrm>
            <a:custGeom>
              <a:avLst/>
              <a:gdLst>
                <a:gd name="T0" fmla="*/ 18 w 427"/>
                <a:gd name="T1" fmla="*/ 5 h 325"/>
                <a:gd name="T2" fmla="*/ 19 w 427"/>
                <a:gd name="T3" fmla="*/ 5 h 325"/>
                <a:gd name="T4" fmla="*/ 14 w 427"/>
                <a:gd name="T5" fmla="*/ 0 h 325"/>
                <a:gd name="T6" fmla="*/ 0 w 427"/>
                <a:gd name="T7" fmla="*/ 5 h 325"/>
                <a:gd name="T8" fmla="*/ 72 w 427"/>
                <a:gd name="T9" fmla="*/ 65 h 325"/>
                <a:gd name="T10" fmla="*/ 85 w 427"/>
                <a:gd name="T11" fmla="*/ 61 h 325"/>
                <a:gd name="T12" fmla="*/ 18 w 427"/>
                <a:gd name="T13" fmla="*/ 5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7" h="325">
                  <a:moveTo>
                    <a:pt x="89" y="27"/>
                  </a:moveTo>
                  <a:lnTo>
                    <a:pt x="97" y="24"/>
                  </a:lnTo>
                  <a:lnTo>
                    <a:pt x="70" y="0"/>
                  </a:lnTo>
                  <a:lnTo>
                    <a:pt x="0" y="24"/>
                  </a:lnTo>
                  <a:lnTo>
                    <a:pt x="364" y="325"/>
                  </a:lnTo>
                  <a:lnTo>
                    <a:pt x="427" y="303"/>
                  </a:lnTo>
                  <a:lnTo>
                    <a:pt x="89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Freeform 105"/>
            <p:cNvSpPr>
              <a:spLocks/>
            </p:cNvSpPr>
            <p:nvPr/>
          </p:nvSpPr>
          <p:spPr bwMode="auto">
            <a:xfrm>
              <a:off x="4782" y="1035"/>
              <a:ext cx="83" cy="61"/>
            </a:xfrm>
            <a:custGeom>
              <a:avLst/>
              <a:gdLst>
                <a:gd name="T0" fmla="*/ 0 w 418"/>
                <a:gd name="T1" fmla="*/ 5 h 304"/>
                <a:gd name="T2" fmla="*/ 3 w 418"/>
                <a:gd name="T3" fmla="*/ 7 h 304"/>
                <a:gd name="T4" fmla="*/ 7 w 418"/>
                <a:gd name="T5" fmla="*/ 6 h 304"/>
                <a:gd name="T6" fmla="*/ 73 w 418"/>
                <a:gd name="T7" fmla="*/ 61 h 304"/>
                <a:gd name="T8" fmla="*/ 83 w 418"/>
                <a:gd name="T9" fmla="*/ 58 h 304"/>
                <a:gd name="T10" fmla="*/ 14 w 418"/>
                <a:gd name="T11" fmla="*/ 0 h 304"/>
                <a:gd name="T12" fmla="*/ 0 w 418"/>
                <a:gd name="T13" fmla="*/ 5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8" h="304">
                  <a:moveTo>
                    <a:pt x="0" y="24"/>
                  </a:moveTo>
                  <a:lnTo>
                    <a:pt x="14" y="34"/>
                  </a:lnTo>
                  <a:lnTo>
                    <a:pt x="35" y="29"/>
                  </a:lnTo>
                  <a:lnTo>
                    <a:pt x="368" y="304"/>
                  </a:lnTo>
                  <a:lnTo>
                    <a:pt x="418" y="288"/>
                  </a:lnTo>
                  <a:lnTo>
                    <a:pt x="7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Freeform 106"/>
            <p:cNvSpPr>
              <a:spLocks/>
            </p:cNvSpPr>
            <p:nvPr/>
          </p:nvSpPr>
          <p:spPr bwMode="auto">
            <a:xfrm>
              <a:off x="4749" y="1050"/>
              <a:ext cx="80" cy="59"/>
            </a:xfrm>
            <a:custGeom>
              <a:avLst/>
              <a:gdLst>
                <a:gd name="T0" fmla="*/ 0 w 402"/>
                <a:gd name="T1" fmla="*/ 5 h 298"/>
                <a:gd name="T2" fmla="*/ 66 w 402"/>
                <a:gd name="T3" fmla="*/ 59 h 298"/>
                <a:gd name="T4" fmla="*/ 80 w 402"/>
                <a:gd name="T5" fmla="*/ 54 h 298"/>
                <a:gd name="T6" fmla="*/ 14 w 402"/>
                <a:gd name="T7" fmla="*/ 0 h 298"/>
                <a:gd name="T8" fmla="*/ 0 w 402"/>
                <a:gd name="T9" fmla="*/ 5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298">
                  <a:moveTo>
                    <a:pt x="0" y="24"/>
                  </a:moveTo>
                  <a:lnTo>
                    <a:pt x="333" y="298"/>
                  </a:lnTo>
                  <a:lnTo>
                    <a:pt x="402" y="275"/>
                  </a:lnTo>
                  <a:lnTo>
                    <a:pt x="7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Freeform 107"/>
            <p:cNvSpPr>
              <a:spLocks/>
            </p:cNvSpPr>
            <p:nvPr/>
          </p:nvSpPr>
          <p:spPr bwMode="auto">
            <a:xfrm>
              <a:off x="4843" y="1015"/>
              <a:ext cx="90" cy="63"/>
            </a:xfrm>
            <a:custGeom>
              <a:avLst/>
              <a:gdLst>
                <a:gd name="T0" fmla="*/ 90 w 449"/>
                <a:gd name="T1" fmla="*/ 56 h 312"/>
                <a:gd name="T2" fmla="*/ 22 w 449"/>
                <a:gd name="T3" fmla="*/ 0 h 312"/>
                <a:gd name="T4" fmla="*/ 0 w 449"/>
                <a:gd name="T5" fmla="*/ 7 h 312"/>
                <a:gd name="T6" fmla="*/ 68 w 449"/>
                <a:gd name="T7" fmla="*/ 63 h 312"/>
                <a:gd name="T8" fmla="*/ 90 w 449"/>
                <a:gd name="T9" fmla="*/ 56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9" h="312">
                  <a:moveTo>
                    <a:pt x="449" y="278"/>
                  </a:moveTo>
                  <a:lnTo>
                    <a:pt x="111" y="0"/>
                  </a:lnTo>
                  <a:lnTo>
                    <a:pt x="0" y="35"/>
                  </a:lnTo>
                  <a:lnTo>
                    <a:pt x="338" y="312"/>
                  </a:lnTo>
                  <a:lnTo>
                    <a:pt x="449" y="2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Freeform 108"/>
            <p:cNvSpPr>
              <a:spLocks/>
            </p:cNvSpPr>
            <p:nvPr/>
          </p:nvSpPr>
          <p:spPr bwMode="auto">
            <a:xfrm>
              <a:off x="4865" y="1015"/>
              <a:ext cx="70" cy="56"/>
            </a:xfrm>
            <a:custGeom>
              <a:avLst/>
              <a:gdLst>
                <a:gd name="T0" fmla="*/ 70 w 349"/>
                <a:gd name="T1" fmla="*/ 55 h 281"/>
                <a:gd name="T2" fmla="*/ 2 w 349"/>
                <a:gd name="T3" fmla="*/ 0 h 281"/>
                <a:gd name="T4" fmla="*/ 0 w 349"/>
                <a:gd name="T5" fmla="*/ 1 h 281"/>
                <a:gd name="T6" fmla="*/ 68 w 349"/>
                <a:gd name="T7" fmla="*/ 56 h 281"/>
                <a:gd name="T8" fmla="*/ 70 w 349"/>
                <a:gd name="T9" fmla="*/ 55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9" h="281">
                  <a:moveTo>
                    <a:pt x="349" y="278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338" y="281"/>
                  </a:lnTo>
                  <a:lnTo>
                    <a:pt x="349" y="2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" name="Freeform 109"/>
            <p:cNvSpPr>
              <a:spLocks/>
            </p:cNvSpPr>
            <p:nvPr/>
          </p:nvSpPr>
          <p:spPr bwMode="auto">
            <a:xfrm>
              <a:off x="4842" y="1022"/>
              <a:ext cx="69" cy="56"/>
            </a:xfrm>
            <a:custGeom>
              <a:avLst/>
              <a:gdLst>
                <a:gd name="T0" fmla="*/ 67 w 346"/>
                <a:gd name="T1" fmla="*/ 56 h 279"/>
                <a:gd name="T2" fmla="*/ 69 w 346"/>
                <a:gd name="T3" fmla="*/ 56 h 279"/>
                <a:gd name="T4" fmla="*/ 2 w 346"/>
                <a:gd name="T5" fmla="*/ 0 h 279"/>
                <a:gd name="T6" fmla="*/ 0 w 346"/>
                <a:gd name="T7" fmla="*/ 1 h 279"/>
                <a:gd name="T8" fmla="*/ 67 w 346"/>
                <a:gd name="T9" fmla="*/ 56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9">
                  <a:moveTo>
                    <a:pt x="338" y="279"/>
                  </a:moveTo>
                  <a:lnTo>
                    <a:pt x="346" y="277"/>
                  </a:lnTo>
                  <a:lnTo>
                    <a:pt x="8" y="0"/>
                  </a:lnTo>
                  <a:lnTo>
                    <a:pt x="0" y="3"/>
                  </a:lnTo>
                  <a:lnTo>
                    <a:pt x="338" y="2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" name="Freeform 110"/>
            <p:cNvSpPr>
              <a:spLocks/>
            </p:cNvSpPr>
            <p:nvPr/>
          </p:nvSpPr>
          <p:spPr bwMode="auto">
            <a:xfrm>
              <a:off x="4763" y="1042"/>
              <a:ext cx="88" cy="62"/>
            </a:xfrm>
            <a:custGeom>
              <a:avLst/>
              <a:gdLst>
                <a:gd name="T0" fmla="*/ 21 w 439"/>
                <a:gd name="T1" fmla="*/ 0 h 312"/>
                <a:gd name="T2" fmla="*/ 0 w 439"/>
                <a:gd name="T3" fmla="*/ 8 h 312"/>
                <a:gd name="T4" fmla="*/ 67 w 439"/>
                <a:gd name="T5" fmla="*/ 62 h 312"/>
                <a:gd name="T6" fmla="*/ 88 w 439"/>
                <a:gd name="T7" fmla="*/ 55 h 312"/>
                <a:gd name="T8" fmla="*/ 21 w 439"/>
                <a:gd name="T9" fmla="*/ 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" h="312">
                  <a:moveTo>
                    <a:pt x="106" y="0"/>
                  </a:moveTo>
                  <a:lnTo>
                    <a:pt x="0" y="38"/>
                  </a:lnTo>
                  <a:lnTo>
                    <a:pt x="336" y="312"/>
                  </a:lnTo>
                  <a:lnTo>
                    <a:pt x="439" y="27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9" name="Freeform 111"/>
            <p:cNvSpPr>
              <a:spLocks/>
            </p:cNvSpPr>
            <p:nvPr/>
          </p:nvSpPr>
          <p:spPr bwMode="auto">
            <a:xfrm>
              <a:off x="4785" y="1041"/>
              <a:ext cx="70" cy="56"/>
            </a:xfrm>
            <a:custGeom>
              <a:avLst/>
              <a:gdLst>
                <a:gd name="T0" fmla="*/ 70 w 354"/>
                <a:gd name="T1" fmla="*/ 54 h 283"/>
                <a:gd name="T2" fmla="*/ 4 w 354"/>
                <a:gd name="T3" fmla="*/ 0 h 283"/>
                <a:gd name="T4" fmla="*/ 0 w 354"/>
                <a:gd name="T5" fmla="*/ 1 h 283"/>
                <a:gd name="T6" fmla="*/ 66 w 354"/>
                <a:gd name="T7" fmla="*/ 56 h 283"/>
                <a:gd name="T8" fmla="*/ 70 w 354"/>
                <a:gd name="T9" fmla="*/ 54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83">
                  <a:moveTo>
                    <a:pt x="354" y="275"/>
                  </a:moveTo>
                  <a:lnTo>
                    <a:pt x="21" y="0"/>
                  </a:lnTo>
                  <a:lnTo>
                    <a:pt x="0" y="5"/>
                  </a:lnTo>
                  <a:lnTo>
                    <a:pt x="333" y="283"/>
                  </a:lnTo>
                  <a:lnTo>
                    <a:pt x="354" y="27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0" name="Freeform 112"/>
            <p:cNvSpPr>
              <a:spLocks/>
            </p:cNvSpPr>
            <p:nvPr/>
          </p:nvSpPr>
          <p:spPr bwMode="auto">
            <a:xfrm>
              <a:off x="4735" y="1099"/>
              <a:ext cx="53" cy="39"/>
            </a:xfrm>
            <a:custGeom>
              <a:avLst/>
              <a:gdLst>
                <a:gd name="T0" fmla="*/ 0 w 265"/>
                <a:gd name="T1" fmla="*/ 39 h 195"/>
                <a:gd name="T2" fmla="*/ 14 w 265"/>
                <a:gd name="T3" fmla="*/ 34 h 195"/>
                <a:gd name="T4" fmla="*/ 25 w 265"/>
                <a:gd name="T5" fmla="*/ 13 h 195"/>
                <a:gd name="T6" fmla="*/ 42 w 265"/>
                <a:gd name="T7" fmla="*/ 24 h 195"/>
                <a:gd name="T8" fmla="*/ 53 w 265"/>
                <a:gd name="T9" fmla="*/ 19 h 195"/>
                <a:gd name="T10" fmla="*/ 21 w 265"/>
                <a:gd name="T11" fmla="*/ 0 h 195"/>
                <a:gd name="T12" fmla="*/ 0 w 265"/>
                <a:gd name="T13" fmla="*/ 39 h 1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5" h="195">
                  <a:moveTo>
                    <a:pt x="0" y="195"/>
                  </a:moveTo>
                  <a:lnTo>
                    <a:pt x="69" y="168"/>
                  </a:lnTo>
                  <a:lnTo>
                    <a:pt x="124" y="63"/>
                  </a:lnTo>
                  <a:lnTo>
                    <a:pt x="212" y="118"/>
                  </a:lnTo>
                  <a:lnTo>
                    <a:pt x="265" y="97"/>
                  </a:lnTo>
                  <a:lnTo>
                    <a:pt x="107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1" name="Freeform 113"/>
            <p:cNvSpPr>
              <a:spLocks/>
            </p:cNvSpPr>
            <p:nvPr/>
          </p:nvSpPr>
          <p:spPr bwMode="auto">
            <a:xfrm>
              <a:off x="4749" y="1112"/>
              <a:ext cx="28" cy="21"/>
            </a:xfrm>
            <a:custGeom>
              <a:avLst/>
              <a:gdLst>
                <a:gd name="T0" fmla="*/ 11 w 143"/>
                <a:gd name="T1" fmla="*/ 0 h 105"/>
                <a:gd name="T2" fmla="*/ 0 w 143"/>
                <a:gd name="T3" fmla="*/ 21 h 105"/>
                <a:gd name="T4" fmla="*/ 28 w 143"/>
                <a:gd name="T5" fmla="*/ 11 h 105"/>
                <a:gd name="T6" fmla="*/ 11 w 143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105">
                  <a:moveTo>
                    <a:pt x="55" y="0"/>
                  </a:moveTo>
                  <a:lnTo>
                    <a:pt x="0" y="105"/>
                  </a:lnTo>
                  <a:lnTo>
                    <a:pt x="143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2" name="Freeform 114"/>
            <p:cNvSpPr>
              <a:spLocks/>
            </p:cNvSpPr>
            <p:nvPr/>
          </p:nvSpPr>
          <p:spPr bwMode="auto">
            <a:xfrm>
              <a:off x="4330" y="634"/>
              <a:ext cx="773" cy="572"/>
            </a:xfrm>
            <a:custGeom>
              <a:avLst/>
              <a:gdLst>
                <a:gd name="T0" fmla="*/ 773 w 3861"/>
                <a:gd name="T1" fmla="*/ 334 h 2858"/>
                <a:gd name="T2" fmla="*/ 736 w 3861"/>
                <a:gd name="T3" fmla="*/ 0 h 2858"/>
                <a:gd name="T4" fmla="*/ 0 w 3861"/>
                <a:gd name="T5" fmla="*/ 172 h 2858"/>
                <a:gd name="T6" fmla="*/ 91 w 3861"/>
                <a:gd name="T7" fmla="*/ 572 h 2858"/>
                <a:gd name="T8" fmla="*/ 773 w 3861"/>
                <a:gd name="T9" fmla="*/ 334 h 2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1" h="2858">
                  <a:moveTo>
                    <a:pt x="3861" y="1669"/>
                  </a:moveTo>
                  <a:lnTo>
                    <a:pt x="3676" y="0"/>
                  </a:lnTo>
                  <a:lnTo>
                    <a:pt x="0" y="861"/>
                  </a:lnTo>
                  <a:lnTo>
                    <a:pt x="456" y="2858"/>
                  </a:lnTo>
                  <a:lnTo>
                    <a:pt x="3861" y="16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3" name="Freeform 115"/>
            <p:cNvSpPr>
              <a:spLocks/>
            </p:cNvSpPr>
            <p:nvPr/>
          </p:nvSpPr>
          <p:spPr bwMode="auto">
            <a:xfrm>
              <a:off x="4400" y="738"/>
              <a:ext cx="16" cy="23"/>
            </a:xfrm>
            <a:custGeom>
              <a:avLst/>
              <a:gdLst>
                <a:gd name="T0" fmla="*/ 2 w 80"/>
                <a:gd name="T1" fmla="*/ 10 h 113"/>
                <a:gd name="T2" fmla="*/ 4 w 80"/>
                <a:gd name="T3" fmla="*/ 10 h 113"/>
                <a:gd name="T4" fmla="*/ 5 w 80"/>
                <a:gd name="T5" fmla="*/ 5 h 113"/>
                <a:gd name="T6" fmla="*/ 10 w 80"/>
                <a:gd name="T7" fmla="*/ 12 h 113"/>
                <a:gd name="T8" fmla="*/ 4 w 80"/>
                <a:gd name="T9" fmla="*/ 14 h 113"/>
                <a:gd name="T10" fmla="*/ 4 w 80"/>
                <a:gd name="T11" fmla="*/ 11 h 113"/>
                <a:gd name="T12" fmla="*/ 2 w 80"/>
                <a:gd name="T13" fmla="*/ 11 h 113"/>
                <a:gd name="T14" fmla="*/ 0 w 80"/>
                <a:gd name="T15" fmla="*/ 23 h 113"/>
                <a:gd name="T16" fmla="*/ 2 w 80"/>
                <a:gd name="T17" fmla="*/ 22 h 113"/>
                <a:gd name="T18" fmla="*/ 3 w 80"/>
                <a:gd name="T19" fmla="*/ 16 h 113"/>
                <a:gd name="T20" fmla="*/ 11 w 80"/>
                <a:gd name="T21" fmla="*/ 14 h 113"/>
                <a:gd name="T22" fmla="*/ 14 w 80"/>
                <a:gd name="T23" fmla="*/ 19 h 113"/>
                <a:gd name="T24" fmla="*/ 16 w 80"/>
                <a:gd name="T25" fmla="*/ 18 h 113"/>
                <a:gd name="T26" fmla="*/ 4 w 80"/>
                <a:gd name="T27" fmla="*/ 0 h 113"/>
                <a:gd name="T28" fmla="*/ 2 w 80"/>
                <a:gd name="T29" fmla="*/ 10 h 1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113">
                  <a:moveTo>
                    <a:pt x="12" y="47"/>
                  </a:moveTo>
                  <a:lnTo>
                    <a:pt x="22" y="50"/>
                  </a:lnTo>
                  <a:lnTo>
                    <a:pt x="24" y="26"/>
                  </a:lnTo>
                  <a:lnTo>
                    <a:pt x="48" y="58"/>
                  </a:lnTo>
                  <a:lnTo>
                    <a:pt x="19" y="69"/>
                  </a:lnTo>
                  <a:lnTo>
                    <a:pt x="22" y="52"/>
                  </a:lnTo>
                  <a:lnTo>
                    <a:pt x="12" y="55"/>
                  </a:lnTo>
                  <a:lnTo>
                    <a:pt x="0" y="113"/>
                  </a:lnTo>
                  <a:lnTo>
                    <a:pt x="12" y="110"/>
                  </a:lnTo>
                  <a:lnTo>
                    <a:pt x="17" y="79"/>
                  </a:lnTo>
                  <a:lnTo>
                    <a:pt x="53" y="69"/>
                  </a:lnTo>
                  <a:lnTo>
                    <a:pt x="69" y="93"/>
                  </a:lnTo>
                  <a:lnTo>
                    <a:pt x="80" y="89"/>
                  </a:lnTo>
                  <a:lnTo>
                    <a:pt x="19" y="0"/>
                  </a:lnTo>
                  <a:lnTo>
                    <a:pt x="1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4" name="Freeform 116"/>
            <p:cNvSpPr>
              <a:spLocks/>
            </p:cNvSpPr>
            <p:nvPr/>
          </p:nvSpPr>
          <p:spPr bwMode="auto">
            <a:xfrm>
              <a:off x="4403" y="747"/>
              <a:ext cx="2" cy="2"/>
            </a:xfrm>
            <a:custGeom>
              <a:avLst/>
              <a:gdLst>
                <a:gd name="T0" fmla="*/ 2 w 10"/>
                <a:gd name="T1" fmla="*/ 1 h 8"/>
                <a:gd name="T2" fmla="*/ 0 w 10"/>
                <a:gd name="T3" fmla="*/ 0 h 8"/>
                <a:gd name="T4" fmla="*/ 0 w 10"/>
                <a:gd name="T5" fmla="*/ 2 h 8"/>
                <a:gd name="T6" fmla="*/ 2 w 10"/>
                <a:gd name="T7" fmla="*/ 1 h 8"/>
                <a:gd name="T8" fmla="*/ 2 w 10"/>
                <a:gd name="T9" fmla="*/ 1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0" y="5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5" name="Freeform 117"/>
            <p:cNvSpPr>
              <a:spLocks/>
            </p:cNvSpPr>
            <p:nvPr/>
          </p:nvSpPr>
          <p:spPr bwMode="auto">
            <a:xfrm>
              <a:off x="4414" y="735"/>
              <a:ext cx="6" cy="20"/>
            </a:xfrm>
            <a:custGeom>
              <a:avLst/>
              <a:gdLst>
                <a:gd name="T0" fmla="*/ 4 w 29"/>
                <a:gd name="T1" fmla="*/ 20 h 97"/>
                <a:gd name="T2" fmla="*/ 6 w 29"/>
                <a:gd name="T3" fmla="*/ 19 h 97"/>
                <a:gd name="T4" fmla="*/ 2 w 29"/>
                <a:gd name="T5" fmla="*/ 0 h 97"/>
                <a:gd name="T6" fmla="*/ 0 w 29"/>
                <a:gd name="T7" fmla="*/ 0 h 97"/>
                <a:gd name="T8" fmla="*/ 4 w 29"/>
                <a:gd name="T9" fmla="*/ 2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97">
                  <a:moveTo>
                    <a:pt x="19" y="97"/>
                  </a:moveTo>
                  <a:lnTo>
                    <a:pt x="29" y="94"/>
                  </a:lnTo>
                  <a:lnTo>
                    <a:pt x="11" y="0"/>
                  </a:lnTo>
                  <a:lnTo>
                    <a:pt x="0" y="2"/>
                  </a:lnTo>
                  <a:lnTo>
                    <a:pt x="1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6" name="Freeform 118"/>
            <p:cNvSpPr>
              <a:spLocks/>
            </p:cNvSpPr>
            <p:nvPr/>
          </p:nvSpPr>
          <p:spPr bwMode="auto">
            <a:xfrm>
              <a:off x="4424" y="733"/>
              <a:ext cx="3" cy="2"/>
            </a:xfrm>
            <a:custGeom>
              <a:avLst/>
              <a:gdLst>
                <a:gd name="T0" fmla="*/ 2 w 15"/>
                <a:gd name="T1" fmla="*/ 2 h 11"/>
                <a:gd name="T2" fmla="*/ 3 w 15"/>
                <a:gd name="T3" fmla="*/ 0 h 11"/>
                <a:gd name="T4" fmla="*/ 3 w 15"/>
                <a:gd name="T5" fmla="*/ 0 h 11"/>
                <a:gd name="T6" fmla="*/ 2 w 15"/>
                <a:gd name="T7" fmla="*/ 0 h 11"/>
                <a:gd name="T8" fmla="*/ 1 w 15"/>
                <a:gd name="T9" fmla="*/ 0 h 11"/>
                <a:gd name="T10" fmla="*/ 0 w 15"/>
                <a:gd name="T11" fmla="*/ 0 h 11"/>
                <a:gd name="T12" fmla="*/ 1 w 15"/>
                <a:gd name="T13" fmla="*/ 2 h 11"/>
                <a:gd name="T14" fmla="*/ 1 w 15"/>
                <a:gd name="T15" fmla="*/ 2 h 11"/>
                <a:gd name="T16" fmla="*/ 2 w 15"/>
                <a:gd name="T17" fmla="*/ 2 h 11"/>
                <a:gd name="T18" fmla="*/ 2 w 15"/>
                <a:gd name="T19" fmla="*/ 2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">
                  <a:moveTo>
                    <a:pt x="10" y="11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7" name="Freeform 119"/>
            <p:cNvSpPr>
              <a:spLocks/>
            </p:cNvSpPr>
            <p:nvPr/>
          </p:nvSpPr>
          <p:spPr bwMode="auto">
            <a:xfrm>
              <a:off x="4420" y="733"/>
              <a:ext cx="13" cy="20"/>
            </a:xfrm>
            <a:custGeom>
              <a:avLst/>
              <a:gdLst>
                <a:gd name="T0" fmla="*/ 10 w 68"/>
                <a:gd name="T1" fmla="*/ 4 h 100"/>
                <a:gd name="T2" fmla="*/ 9 w 68"/>
                <a:gd name="T3" fmla="*/ 2 h 100"/>
                <a:gd name="T4" fmla="*/ 9 w 68"/>
                <a:gd name="T5" fmla="*/ 1 h 100"/>
                <a:gd name="T6" fmla="*/ 7 w 68"/>
                <a:gd name="T7" fmla="*/ 0 h 100"/>
                <a:gd name="T8" fmla="*/ 7 w 68"/>
                <a:gd name="T9" fmla="*/ 0 h 100"/>
                <a:gd name="T10" fmla="*/ 6 w 68"/>
                <a:gd name="T11" fmla="*/ 2 h 100"/>
                <a:gd name="T12" fmla="*/ 7 w 68"/>
                <a:gd name="T13" fmla="*/ 3 h 100"/>
                <a:gd name="T14" fmla="*/ 7 w 68"/>
                <a:gd name="T15" fmla="*/ 3 h 100"/>
                <a:gd name="T16" fmla="*/ 7 w 68"/>
                <a:gd name="T17" fmla="*/ 4 h 100"/>
                <a:gd name="T18" fmla="*/ 7 w 68"/>
                <a:gd name="T19" fmla="*/ 4 h 100"/>
                <a:gd name="T20" fmla="*/ 7 w 68"/>
                <a:gd name="T21" fmla="*/ 6 h 100"/>
                <a:gd name="T22" fmla="*/ 7 w 68"/>
                <a:gd name="T23" fmla="*/ 7 h 100"/>
                <a:gd name="T24" fmla="*/ 6 w 68"/>
                <a:gd name="T25" fmla="*/ 8 h 100"/>
                <a:gd name="T26" fmla="*/ 4 w 68"/>
                <a:gd name="T27" fmla="*/ 9 h 100"/>
                <a:gd name="T28" fmla="*/ 4 w 68"/>
                <a:gd name="T29" fmla="*/ 10 h 100"/>
                <a:gd name="T30" fmla="*/ 2 w 68"/>
                <a:gd name="T31" fmla="*/ 3 h 100"/>
                <a:gd name="T32" fmla="*/ 3 w 68"/>
                <a:gd name="T33" fmla="*/ 2 h 100"/>
                <a:gd name="T34" fmla="*/ 4 w 68"/>
                <a:gd name="T35" fmla="*/ 2 h 100"/>
                <a:gd name="T36" fmla="*/ 4 w 68"/>
                <a:gd name="T37" fmla="*/ 2 h 100"/>
                <a:gd name="T38" fmla="*/ 5 w 68"/>
                <a:gd name="T39" fmla="*/ 2 h 100"/>
                <a:gd name="T40" fmla="*/ 4 w 68"/>
                <a:gd name="T41" fmla="*/ 0 h 100"/>
                <a:gd name="T42" fmla="*/ 4 w 68"/>
                <a:gd name="T43" fmla="*/ 0 h 100"/>
                <a:gd name="T44" fmla="*/ 3 w 68"/>
                <a:gd name="T45" fmla="*/ 0 h 100"/>
                <a:gd name="T46" fmla="*/ 2 w 68"/>
                <a:gd name="T47" fmla="*/ 0 h 100"/>
                <a:gd name="T48" fmla="*/ 0 w 68"/>
                <a:gd name="T49" fmla="*/ 1 h 100"/>
                <a:gd name="T50" fmla="*/ 4 w 68"/>
                <a:gd name="T51" fmla="*/ 20 h 100"/>
                <a:gd name="T52" fmla="*/ 6 w 68"/>
                <a:gd name="T53" fmla="*/ 20 h 100"/>
                <a:gd name="T54" fmla="*/ 4 w 68"/>
                <a:gd name="T55" fmla="*/ 11 h 100"/>
                <a:gd name="T56" fmla="*/ 5 w 68"/>
                <a:gd name="T57" fmla="*/ 11 h 100"/>
                <a:gd name="T58" fmla="*/ 11 w 68"/>
                <a:gd name="T59" fmla="*/ 18 h 100"/>
                <a:gd name="T60" fmla="*/ 13 w 68"/>
                <a:gd name="T61" fmla="*/ 17 h 100"/>
                <a:gd name="T62" fmla="*/ 7 w 68"/>
                <a:gd name="T63" fmla="*/ 10 h 100"/>
                <a:gd name="T64" fmla="*/ 8 w 68"/>
                <a:gd name="T65" fmla="*/ 9 h 100"/>
                <a:gd name="T66" fmla="*/ 9 w 68"/>
                <a:gd name="T67" fmla="*/ 7 h 100"/>
                <a:gd name="T68" fmla="*/ 10 w 68"/>
                <a:gd name="T69" fmla="*/ 6 h 100"/>
                <a:gd name="T70" fmla="*/ 10 w 68"/>
                <a:gd name="T71" fmla="*/ 4 h 1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8" h="100">
                  <a:moveTo>
                    <a:pt x="50" y="19"/>
                  </a:moveTo>
                  <a:lnTo>
                    <a:pt x="48" y="11"/>
                  </a:lnTo>
                  <a:lnTo>
                    <a:pt x="45" y="5"/>
                  </a:lnTo>
                  <a:lnTo>
                    <a:pt x="39" y="2"/>
                  </a:lnTo>
                  <a:lnTo>
                    <a:pt x="36" y="0"/>
                  </a:lnTo>
                  <a:lnTo>
                    <a:pt x="31" y="11"/>
                  </a:lnTo>
                  <a:lnTo>
                    <a:pt x="34" y="13"/>
                  </a:lnTo>
                  <a:lnTo>
                    <a:pt x="36" y="16"/>
                  </a:lnTo>
                  <a:lnTo>
                    <a:pt x="39" y="19"/>
                  </a:lnTo>
                  <a:lnTo>
                    <a:pt x="39" y="21"/>
                  </a:lnTo>
                  <a:lnTo>
                    <a:pt x="39" y="31"/>
                  </a:lnTo>
                  <a:lnTo>
                    <a:pt x="34" y="37"/>
                  </a:lnTo>
                  <a:lnTo>
                    <a:pt x="29" y="42"/>
                  </a:lnTo>
                  <a:lnTo>
                    <a:pt x="21" y="45"/>
                  </a:lnTo>
                  <a:lnTo>
                    <a:pt x="19" y="48"/>
                  </a:lnTo>
                  <a:lnTo>
                    <a:pt x="13" y="13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4" y="1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0" y="5"/>
                  </a:lnTo>
                  <a:lnTo>
                    <a:pt x="21" y="100"/>
                  </a:lnTo>
                  <a:lnTo>
                    <a:pt x="29" y="98"/>
                  </a:lnTo>
                  <a:lnTo>
                    <a:pt x="21" y="55"/>
                  </a:lnTo>
                  <a:lnTo>
                    <a:pt x="24" y="55"/>
                  </a:lnTo>
                  <a:lnTo>
                    <a:pt x="58" y="90"/>
                  </a:lnTo>
                  <a:lnTo>
                    <a:pt x="68" y="84"/>
                  </a:lnTo>
                  <a:lnTo>
                    <a:pt x="34" y="50"/>
                  </a:lnTo>
                  <a:lnTo>
                    <a:pt x="41" y="45"/>
                  </a:lnTo>
                  <a:lnTo>
                    <a:pt x="48" y="37"/>
                  </a:lnTo>
                  <a:lnTo>
                    <a:pt x="50" y="29"/>
                  </a:lnTo>
                  <a:lnTo>
                    <a:pt x="5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8" name="Freeform 120"/>
            <p:cNvSpPr>
              <a:spLocks/>
            </p:cNvSpPr>
            <p:nvPr/>
          </p:nvSpPr>
          <p:spPr bwMode="auto">
            <a:xfrm>
              <a:off x="4441" y="723"/>
              <a:ext cx="20" cy="25"/>
            </a:xfrm>
            <a:custGeom>
              <a:avLst/>
              <a:gdLst>
                <a:gd name="T0" fmla="*/ 10 w 100"/>
                <a:gd name="T1" fmla="*/ 18 h 124"/>
                <a:gd name="T2" fmla="*/ 0 w 100"/>
                <a:gd name="T3" fmla="*/ 4 h 124"/>
                <a:gd name="T4" fmla="*/ 1 w 100"/>
                <a:gd name="T5" fmla="*/ 25 h 124"/>
                <a:gd name="T6" fmla="*/ 3 w 100"/>
                <a:gd name="T7" fmla="*/ 24 h 124"/>
                <a:gd name="T8" fmla="*/ 2 w 100"/>
                <a:gd name="T9" fmla="*/ 10 h 124"/>
                <a:gd name="T10" fmla="*/ 11 w 100"/>
                <a:gd name="T11" fmla="*/ 23 h 124"/>
                <a:gd name="T12" fmla="*/ 13 w 100"/>
                <a:gd name="T13" fmla="*/ 7 h 124"/>
                <a:gd name="T14" fmla="*/ 18 w 100"/>
                <a:gd name="T15" fmla="*/ 20 h 124"/>
                <a:gd name="T16" fmla="*/ 20 w 100"/>
                <a:gd name="T17" fmla="*/ 19 h 124"/>
                <a:gd name="T18" fmla="*/ 13 w 100"/>
                <a:gd name="T19" fmla="*/ 0 h 124"/>
                <a:gd name="T20" fmla="*/ 10 w 100"/>
                <a:gd name="T21" fmla="*/ 18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" h="124">
                  <a:moveTo>
                    <a:pt x="48" y="87"/>
                  </a:moveTo>
                  <a:lnTo>
                    <a:pt x="0" y="18"/>
                  </a:lnTo>
                  <a:lnTo>
                    <a:pt x="3" y="124"/>
                  </a:lnTo>
                  <a:lnTo>
                    <a:pt x="13" y="121"/>
                  </a:lnTo>
                  <a:lnTo>
                    <a:pt x="10" y="52"/>
                  </a:lnTo>
                  <a:lnTo>
                    <a:pt x="53" y="114"/>
                  </a:lnTo>
                  <a:lnTo>
                    <a:pt x="65" y="37"/>
                  </a:lnTo>
                  <a:lnTo>
                    <a:pt x="89" y="98"/>
                  </a:lnTo>
                  <a:lnTo>
                    <a:pt x="100" y="95"/>
                  </a:lnTo>
                  <a:lnTo>
                    <a:pt x="63" y="0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9" name="Freeform 121"/>
            <p:cNvSpPr>
              <a:spLocks/>
            </p:cNvSpPr>
            <p:nvPr/>
          </p:nvSpPr>
          <p:spPr bwMode="auto">
            <a:xfrm>
              <a:off x="4462" y="719"/>
              <a:ext cx="16" cy="23"/>
            </a:xfrm>
            <a:custGeom>
              <a:avLst/>
              <a:gdLst>
                <a:gd name="T0" fmla="*/ 3 w 79"/>
                <a:gd name="T1" fmla="*/ 9 h 111"/>
                <a:gd name="T2" fmla="*/ 4 w 79"/>
                <a:gd name="T3" fmla="*/ 10 h 111"/>
                <a:gd name="T4" fmla="*/ 5 w 79"/>
                <a:gd name="T5" fmla="*/ 5 h 111"/>
                <a:gd name="T6" fmla="*/ 10 w 79"/>
                <a:gd name="T7" fmla="*/ 12 h 111"/>
                <a:gd name="T8" fmla="*/ 4 w 79"/>
                <a:gd name="T9" fmla="*/ 14 h 111"/>
                <a:gd name="T10" fmla="*/ 4 w 79"/>
                <a:gd name="T11" fmla="*/ 11 h 111"/>
                <a:gd name="T12" fmla="*/ 2 w 79"/>
                <a:gd name="T13" fmla="*/ 12 h 111"/>
                <a:gd name="T14" fmla="*/ 0 w 79"/>
                <a:gd name="T15" fmla="*/ 23 h 111"/>
                <a:gd name="T16" fmla="*/ 2 w 79"/>
                <a:gd name="T17" fmla="*/ 23 h 111"/>
                <a:gd name="T18" fmla="*/ 3 w 79"/>
                <a:gd name="T19" fmla="*/ 17 h 111"/>
                <a:gd name="T20" fmla="*/ 11 w 79"/>
                <a:gd name="T21" fmla="*/ 14 h 111"/>
                <a:gd name="T22" fmla="*/ 14 w 79"/>
                <a:gd name="T23" fmla="*/ 19 h 111"/>
                <a:gd name="T24" fmla="*/ 16 w 79"/>
                <a:gd name="T25" fmla="*/ 18 h 111"/>
                <a:gd name="T26" fmla="*/ 4 w 79"/>
                <a:gd name="T27" fmla="*/ 0 h 111"/>
                <a:gd name="T28" fmla="*/ 3 w 79"/>
                <a:gd name="T29" fmla="*/ 9 h 1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" h="111">
                  <a:moveTo>
                    <a:pt x="13" y="45"/>
                  </a:moveTo>
                  <a:lnTo>
                    <a:pt x="21" y="47"/>
                  </a:lnTo>
                  <a:lnTo>
                    <a:pt x="24" y="26"/>
                  </a:lnTo>
                  <a:lnTo>
                    <a:pt x="48" y="59"/>
                  </a:lnTo>
                  <a:lnTo>
                    <a:pt x="19" y="69"/>
                  </a:lnTo>
                  <a:lnTo>
                    <a:pt x="21" y="54"/>
                  </a:lnTo>
                  <a:lnTo>
                    <a:pt x="10" y="56"/>
                  </a:lnTo>
                  <a:lnTo>
                    <a:pt x="0" y="111"/>
                  </a:lnTo>
                  <a:lnTo>
                    <a:pt x="10" y="109"/>
                  </a:lnTo>
                  <a:lnTo>
                    <a:pt x="16" y="80"/>
                  </a:lnTo>
                  <a:lnTo>
                    <a:pt x="53" y="69"/>
                  </a:lnTo>
                  <a:lnTo>
                    <a:pt x="69" y="93"/>
                  </a:lnTo>
                  <a:lnTo>
                    <a:pt x="79" y="88"/>
                  </a:lnTo>
                  <a:lnTo>
                    <a:pt x="21" y="0"/>
                  </a:lnTo>
                  <a:lnTo>
                    <a:pt x="1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0" name="Freeform 122"/>
            <p:cNvSpPr>
              <a:spLocks/>
            </p:cNvSpPr>
            <p:nvPr/>
          </p:nvSpPr>
          <p:spPr bwMode="auto">
            <a:xfrm>
              <a:off x="4464" y="728"/>
              <a:ext cx="2" cy="3"/>
            </a:xfrm>
            <a:custGeom>
              <a:avLst/>
              <a:gdLst>
                <a:gd name="T0" fmla="*/ 2 w 11"/>
                <a:gd name="T1" fmla="*/ 1 h 11"/>
                <a:gd name="T2" fmla="*/ 1 w 11"/>
                <a:gd name="T3" fmla="*/ 0 h 11"/>
                <a:gd name="T4" fmla="*/ 0 w 11"/>
                <a:gd name="T5" fmla="*/ 3 h 11"/>
                <a:gd name="T6" fmla="*/ 2 w 11"/>
                <a:gd name="T7" fmla="*/ 2 h 11"/>
                <a:gd name="T8" fmla="*/ 2 w 11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1" y="2"/>
                  </a:moveTo>
                  <a:lnTo>
                    <a:pt x="3" y="0"/>
                  </a:lnTo>
                  <a:lnTo>
                    <a:pt x="0" y="11"/>
                  </a:lnTo>
                  <a:lnTo>
                    <a:pt x="11" y="9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1" name="Freeform 123"/>
            <p:cNvSpPr>
              <a:spLocks/>
            </p:cNvSpPr>
            <p:nvPr/>
          </p:nvSpPr>
          <p:spPr bwMode="auto">
            <a:xfrm>
              <a:off x="4476" y="717"/>
              <a:ext cx="5" cy="19"/>
            </a:xfrm>
            <a:custGeom>
              <a:avLst/>
              <a:gdLst>
                <a:gd name="T0" fmla="*/ 3 w 29"/>
                <a:gd name="T1" fmla="*/ 19 h 95"/>
                <a:gd name="T2" fmla="*/ 5 w 29"/>
                <a:gd name="T3" fmla="*/ 18 h 95"/>
                <a:gd name="T4" fmla="*/ 2 w 29"/>
                <a:gd name="T5" fmla="*/ 0 h 95"/>
                <a:gd name="T6" fmla="*/ 0 w 29"/>
                <a:gd name="T7" fmla="*/ 0 h 95"/>
                <a:gd name="T8" fmla="*/ 3 w 29"/>
                <a:gd name="T9" fmla="*/ 19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95">
                  <a:moveTo>
                    <a:pt x="20" y="95"/>
                  </a:moveTo>
                  <a:lnTo>
                    <a:pt x="29" y="92"/>
                  </a:lnTo>
                  <a:lnTo>
                    <a:pt x="10" y="0"/>
                  </a:lnTo>
                  <a:lnTo>
                    <a:pt x="0" y="2"/>
                  </a:lnTo>
                  <a:lnTo>
                    <a:pt x="2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2" name="Freeform 124"/>
            <p:cNvSpPr>
              <a:spLocks/>
            </p:cNvSpPr>
            <p:nvPr/>
          </p:nvSpPr>
          <p:spPr bwMode="auto">
            <a:xfrm>
              <a:off x="4481" y="716"/>
              <a:ext cx="11" cy="19"/>
            </a:xfrm>
            <a:custGeom>
              <a:avLst/>
              <a:gdLst>
                <a:gd name="T0" fmla="*/ 5 w 53"/>
                <a:gd name="T1" fmla="*/ 17 h 94"/>
                <a:gd name="T2" fmla="*/ 2 w 53"/>
                <a:gd name="T3" fmla="*/ 0 h 94"/>
                <a:gd name="T4" fmla="*/ 0 w 53"/>
                <a:gd name="T5" fmla="*/ 1 h 94"/>
                <a:gd name="T6" fmla="*/ 4 w 53"/>
                <a:gd name="T7" fmla="*/ 19 h 94"/>
                <a:gd name="T8" fmla="*/ 11 w 53"/>
                <a:gd name="T9" fmla="*/ 18 h 94"/>
                <a:gd name="T10" fmla="*/ 10 w 53"/>
                <a:gd name="T11" fmla="*/ 16 h 94"/>
                <a:gd name="T12" fmla="*/ 5 w 53"/>
                <a:gd name="T13" fmla="*/ 17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94">
                  <a:moveTo>
                    <a:pt x="26" y="84"/>
                  </a:moveTo>
                  <a:lnTo>
                    <a:pt x="8" y="0"/>
                  </a:lnTo>
                  <a:lnTo>
                    <a:pt x="0" y="3"/>
                  </a:lnTo>
                  <a:lnTo>
                    <a:pt x="18" y="94"/>
                  </a:lnTo>
                  <a:lnTo>
                    <a:pt x="53" y="87"/>
                  </a:lnTo>
                  <a:lnTo>
                    <a:pt x="50" y="77"/>
                  </a:lnTo>
                  <a:lnTo>
                    <a:pt x="26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3" name="Freeform 125"/>
            <p:cNvSpPr>
              <a:spLocks/>
            </p:cNvSpPr>
            <p:nvPr/>
          </p:nvSpPr>
          <p:spPr bwMode="auto">
            <a:xfrm>
              <a:off x="4880" y="625"/>
              <a:ext cx="17" cy="19"/>
            </a:xfrm>
            <a:custGeom>
              <a:avLst/>
              <a:gdLst>
                <a:gd name="T0" fmla="*/ 4 w 85"/>
                <a:gd name="T1" fmla="*/ 8 h 96"/>
                <a:gd name="T2" fmla="*/ 5 w 85"/>
                <a:gd name="T3" fmla="*/ 9 h 96"/>
                <a:gd name="T4" fmla="*/ 7 w 85"/>
                <a:gd name="T5" fmla="*/ 4 h 96"/>
                <a:gd name="T6" fmla="*/ 10 w 85"/>
                <a:gd name="T7" fmla="*/ 10 h 96"/>
                <a:gd name="T8" fmla="*/ 4 w 85"/>
                <a:gd name="T9" fmla="*/ 12 h 96"/>
                <a:gd name="T10" fmla="*/ 5 w 85"/>
                <a:gd name="T11" fmla="*/ 10 h 96"/>
                <a:gd name="T12" fmla="*/ 3 w 85"/>
                <a:gd name="T13" fmla="*/ 10 h 96"/>
                <a:gd name="T14" fmla="*/ 0 w 85"/>
                <a:gd name="T15" fmla="*/ 19 h 96"/>
                <a:gd name="T16" fmla="*/ 2 w 85"/>
                <a:gd name="T17" fmla="*/ 19 h 96"/>
                <a:gd name="T18" fmla="*/ 4 w 85"/>
                <a:gd name="T19" fmla="*/ 14 h 96"/>
                <a:gd name="T20" fmla="*/ 12 w 85"/>
                <a:gd name="T21" fmla="*/ 12 h 96"/>
                <a:gd name="T22" fmla="*/ 15 w 85"/>
                <a:gd name="T23" fmla="*/ 17 h 96"/>
                <a:gd name="T24" fmla="*/ 17 w 85"/>
                <a:gd name="T25" fmla="*/ 16 h 96"/>
                <a:gd name="T26" fmla="*/ 6 w 85"/>
                <a:gd name="T27" fmla="*/ 0 h 96"/>
                <a:gd name="T28" fmla="*/ 4 w 85"/>
                <a:gd name="T29" fmla="*/ 8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5" h="96">
                  <a:moveTo>
                    <a:pt x="18" y="40"/>
                  </a:moveTo>
                  <a:lnTo>
                    <a:pt x="26" y="43"/>
                  </a:lnTo>
                  <a:lnTo>
                    <a:pt x="35" y="21"/>
                  </a:lnTo>
                  <a:lnTo>
                    <a:pt x="52" y="53"/>
                  </a:lnTo>
                  <a:lnTo>
                    <a:pt x="21" y="59"/>
                  </a:lnTo>
                  <a:lnTo>
                    <a:pt x="26" y="48"/>
                  </a:lnTo>
                  <a:lnTo>
                    <a:pt x="13" y="50"/>
                  </a:lnTo>
                  <a:lnTo>
                    <a:pt x="0" y="96"/>
                  </a:lnTo>
                  <a:lnTo>
                    <a:pt x="11" y="96"/>
                  </a:lnTo>
                  <a:lnTo>
                    <a:pt x="18" y="69"/>
                  </a:lnTo>
                  <a:lnTo>
                    <a:pt x="58" y="62"/>
                  </a:lnTo>
                  <a:lnTo>
                    <a:pt x="74" y="85"/>
                  </a:lnTo>
                  <a:lnTo>
                    <a:pt x="85" y="82"/>
                  </a:lnTo>
                  <a:lnTo>
                    <a:pt x="32" y="0"/>
                  </a:lnTo>
                  <a:lnTo>
                    <a:pt x="1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4" name="Freeform 126"/>
            <p:cNvSpPr>
              <a:spLocks/>
            </p:cNvSpPr>
            <p:nvPr/>
          </p:nvSpPr>
          <p:spPr bwMode="auto">
            <a:xfrm>
              <a:off x="4883" y="633"/>
              <a:ext cx="2" cy="2"/>
            </a:xfrm>
            <a:custGeom>
              <a:avLst/>
              <a:gdLst>
                <a:gd name="T0" fmla="*/ 2 w 13"/>
                <a:gd name="T1" fmla="*/ 1 h 10"/>
                <a:gd name="T2" fmla="*/ 1 w 13"/>
                <a:gd name="T3" fmla="*/ 0 h 10"/>
                <a:gd name="T4" fmla="*/ 0 w 13"/>
                <a:gd name="T5" fmla="*/ 2 h 10"/>
                <a:gd name="T6" fmla="*/ 2 w 13"/>
                <a:gd name="T7" fmla="*/ 2 h 10"/>
                <a:gd name="T8" fmla="*/ 2 w 13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13" y="3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13" y="8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5" name="Freeform 127"/>
            <p:cNvSpPr>
              <a:spLocks/>
            </p:cNvSpPr>
            <p:nvPr/>
          </p:nvSpPr>
          <p:spPr bwMode="auto">
            <a:xfrm>
              <a:off x="4897" y="623"/>
              <a:ext cx="4" cy="18"/>
            </a:xfrm>
            <a:custGeom>
              <a:avLst/>
              <a:gdLst>
                <a:gd name="T0" fmla="*/ 2 w 20"/>
                <a:gd name="T1" fmla="*/ 18 h 86"/>
                <a:gd name="T2" fmla="*/ 4 w 20"/>
                <a:gd name="T3" fmla="*/ 18 h 86"/>
                <a:gd name="T4" fmla="*/ 2 w 20"/>
                <a:gd name="T5" fmla="*/ 0 h 86"/>
                <a:gd name="T6" fmla="*/ 0 w 20"/>
                <a:gd name="T7" fmla="*/ 0 h 86"/>
                <a:gd name="T8" fmla="*/ 2 w 20"/>
                <a:gd name="T9" fmla="*/ 18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86">
                  <a:moveTo>
                    <a:pt x="10" y="86"/>
                  </a:moveTo>
                  <a:lnTo>
                    <a:pt x="20" y="86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0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6" name="Freeform 128"/>
            <p:cNvSpPr>
              <a:spLocks/>
            </p:cNvSpPr>
            <p:nvPr/>
          </p:nvSpPr>
          <p:spPr bwMode="auto">
            <a:xfrm>
              <a:off x="4903" y="622"/>
              <a:ext cx="13" cy="18"/>
            </a:xfrm>
            <a:custGeom>
              <a:avLst/>
              <a:gdLst>
                <a:gd name="T0" fmla="*/ 11 w 65"/>
                <a:gd name="T1" fmla="*/ 4 h 87"/>
                <a:gd name="T2" fmla="*/ 10 w 65"/>
                <a:gd name="T3" fmla="*/ 3 h 87"/>
                <a:gd name="T4" fmla="*/ 10 w 65"/>
                <a:gd name="T5" fmla="*/ 2 h 87"/>
                <a:gd name="T6" fmla="*/ 9 w 65"/>
                <a:gd name="T7" fmla="*/ 2 h 87"/>
                <a:gd name="T8" fmla="*/ 9 w 65"/>
                <a:gd name="T9" fmla="*/ 1 h 87"/>
                <a:gd name="T10" fmla="*/ 7 w 65"/>
                <a:gd name="T11" fmla="*/ 3 h 87"/>
                <a:gd name="T12" fmla="*/ 8 w 65"/>
                <a:gd name="T13" fmla="*/ 3 h 87"/>
                <a:gd name="T14" fmla="*/ 8 w 65"/>
                <a:gd name="T15" fmla="*/ 4 h 87"/>
                <a:gd name="T16" fmla="*/ 8 w 65"/>
                <a:gd name="T17" fmla="*/ 5 h 87"/>
                <a:gd name="T18" fmla="*/ 8 w 65"/>
                <a:gd name="T19" fmla="*/ 6 h 87"/>
                <a:gd name="T20" fmla="*/ 7 w 65"/>
                <a:gd name="T21" fmla="*/ 7 h 87"/>
                <a:gd name="T22" fmla="*/ 6 w 65"/>
                <a:gd name="T23" fmla="*/ 8 h 87"/>
                <a:gd name="T24" fmla="*/ 4 w 65"/>
                <a:gd name="T25" fmla="*/ 8 h 87"/>
                <a:gd name="T26" fmla="*/ 3 w 65"/>
                <a:gd name="T27" fmla="*/ 8 h 87"/>
                <a:gd name="T28" fmla="*/ 2 w 65"/>
                <a:gd name="T29" fmla="*/ 2 h 87"/>
                <a:gd name="T30" fmla="*/ 3 w 65"/>
                <a:gd name="T31" fmla="*/ 2 h 87"/>
                <a:gd name="T32" fmla="*/ 4 w 65"/>
                <a:gd name="T33" fmla="*/ 2 h 87"/>
                <a:gd name="T34" fmla="*/ 4 w 65"/>
                <a:gd name="T35" fmla="*/ 2 h 87"/>
                <a:gd name="T36" fmla="*/ 5 w 65"/>
                <a:gd name="T37" fmla="*/ 2 h 87"/>
                <a:gd name="T38" fmla="*/ 5 w 65"/>
                <a:gd name="T39" fmla="*/ 0 h 87"/>
                <a:gd name="T40" fmla="*/ 5 w 65"/>
                <a:gd name="T41" fmla="*/ 0 h 87"/>
                <a:gd name="T42" fmla="*/ 4 w 65"/>
                <a:gd name="T43" fmla="*/ 0 h 87"/>
                <a:gd name="T44" fmla="*/ 3 w 65"/>
                <a:gd name="T45" fmla="*/ 0 h 87"/>
                <a:gd name="T46" fmla="*/ 2 w 65"/>
                <a:gd name="T47" fmla="*/ 0 h 87"/>
                <a:gd name="T48" fmla="*/ 0 w 65"/>
                <a:gd name="T49" fmla="*/ 1 h 87"/>
                <a:gd name="T50" fmla="*/ 2 w 65"/>
                <a:gd name="T51" fmla="*/ 18 h 87"/>
                <a:gd name="T52" fmla="*/ 4 w 65"/>
                <a:gd name="T53" fmla="*/ 18 h 87"/>
                <a:gd name="T54" fmla="*/ 3 w 65"/>
                <a:gd name="T55" fmla="*/ 11 h 87"/>
                <a:gd name="T56" fmla="*/ 4 w 65"/>
                <a:gd name="T57" fmla="*/ 10 h 87"/>
                <a:gd name="T58" fmla="*/ 11 w 65"/>
                <a:gd name="T59" fmla="*/ 17 h 87"/>
                <a:gd name="T60" fmla="*/ 13 w 65"/>
                <a:gd name="T61" fmla="*/ 17 h 87"/>
                <a:gd name="T62" fmla="*/ 6 w 65"/>
                <a:gd name="T63" fmla="*/ 10 h 87"/>
                <a:gd name="T64" fmla="*/ 8 w 65"/>
                <a:gd name="T65" fmla="*/ 9 h 87"/>
                <a:gd name="T66" fmla="*/ 9 w 65"/>
                <a:gd name="T67" fmla="*/ 7 h 87"/>
                <a:gd name="T68" fmla="*/ 10 w 65"/>
                <a:gd name="T69" fmla="*/ 6 h 87"/>
                <a:gd name="T70" fmla="*/ 11 w 65"/>
                <a:gd name="T71" fmla="*/ 4 h 8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5" h="87">
                  <a:moveTo>
                    <a:pt x="53" y="19"/>
                  </a:moveTo>
                  <a:lnTo>
                    <a:pt x="50" y="16"/>
                  </a:lnTo>
                  <a:lnTo>
                    <a:pt x="50" y="11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36" y="13"/>
                  </a:lnTo>
                  <a:lnTo>
                    <a:pt x="39" y="16"/>
                  </a:lnTo>
                  <a:lnTo>
                    <a:pt x="39" y="19"/>
                  </a:lnTo>
                  <a:lnTo>
                    <a:pt x="41" y="22"/>
                  </a:lnTo>
                  <a:lnTo>
                    <a:pt x="39" y="29"/>
                  </a:lnTo>
                  <a:lnTo>
                    <a:pt x="34" y="34"/>
                  </a:lnTo>
                  <a:lnTo>
                    <a:pt x="29" y="37"/>
                  </a:lnTo>
                  <a:lnTo>
                    <a:pt x="18" y="40"/>
                  </a:lnTo>
                  <a:lnTo>
                    <a:pt x="15" y="40"/>
                  </a:lnTo>
                  <a:lnTo>
                    <a:pt x="12" y="11"/>
                  </a:lnTo>
                  <a:lnTo>
                    <a:pt x="15" y="11"/>
                  </a:lnTo>
                  <a:lnTo>
                    <a:pt x="18" y="8"/>
                  </a:lnTo>
                  <a:lnTo>
                    <a:pt x="21" y="8"/>
                  </a:lnTo>
                  <a:lnTo>
                    <a:pt x="24" y="8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0" y="3"/>
                  </a:lnTo>
                  <a:lnTo>
                    <a:pt x="10" y="87"/>
                  </a:lnTo>
                  <a:lnTo>
                    <a:pt x="21" y="87"/>
                  </a:lnTo>
                  <a:lnTo>
                    <a:pt x="15" y="51"/>
                  </a:lnTo>
                  <a:lnTo>
                    <a:pt x="18" y="48"/>
                  </a:lnTo>
                  <a:lnTo>
                    <a:pt x="53" y="82"/>
                  </a:lnTo>
                  <a:lnTo>
                    <a:pt x="65" y="80"/>
                  </a:lnTo>
                  <a:lnTo>
                    <a:pt x="31" y="46"/>
                  </a:lnTo>
                  <a:lnTo>
                    <a:pt x="39" y="42"/>
                  </a:lnTo>
                  <a:lnTo>
                    <a:pt x="47" y="34"/>
                  </a:lnTo>
                  <a:lnTo>
                    <a:pt x="50" y="2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7" name="Freeform 129"/>
            <p:cNvSpPr>
              <a:spLocks/>
            </p:cNvSpPr>
            <p:nvPr/>
          </p:nvSpPr>
          <p:spPr bwMode="auto">
            <a:xfrm>
              <a:off x="4908" y="622"/>
              <a:ext cx="4" cy="3"/>
            </a:xfrm>
            <a:custGeom>
              <a:avLst/>
              <a:gdLst>
                <a:gd name="T0" fmla="*/ 2 w 20"/>
                <a:gd name="T1" fmla="*/ 3 h 13"/>
                <a:gd name="T2" fmla="*/ 4 w 20"/>
                <a:gd name="T3" fmla="*/ 1 h 13"/>
                <a:gd name="T4" fmla="*/ 3 w 20"/>
                <a:gd name="T5" fmla="*/ 1 h 13"/>
                <a:gd name="T6" fmla="*/ 2 w 20"/>
                <a:gd name="T7" fmla="*/ 0 h 13"/>
                <a:gd name="T8" fmla="*/ 1 w 20"/>
                <a:gd name="T9" fmla="*/ 0 h 13"/>
                <a:gd name="T10" fmla="*/ 0 w 20"/>
                <a:gd name="T11" fmla="*/ 0 h 13"/>
                <a:gd name="T12" fmla="*/ 0 w 20"/>
                <a:gd name="T13" fmla="*/ 2 h 13"/>
                <a:gd name="T14" fmla="*/ 0 w 20"/>
                <a:gd name="T15" fmla="*/ 2 h 13"/>
                <a:gd name="T16" fmla="*/ 1 w 20"/>
                <a:gd name="T17" fmla="*/ 3 h 13"/>
                <a:gd name="T18" fmla="*/ 2 w 20"/>
                <a:gd name="T19" fmla="*/ 3 h 13"/>
                <a:gd name="T20" fmla="*/ 2 w 20"/>
                <a:gd name="T21" fmla="*/ 3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" h="13">
                  <a:moveTo>
                    <a:pt x="12" y="13"/>
                  </a:moveTo>
                  <a:lnTo>
                    <a:pt x="20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2" y="8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8" name="Freeform 130"/>
            <p:cNvSpPr>
              <a:spLocks/>
            </p:cNvSpPr>
            <p:nvPr/>
          </p:nvSpPr>
          <p:spPr bwMode="auto">
            <a:xfrm>
              <a:off x="4925" y="616"/>
              <a:ext cx="22" cy="21"/>
            </a:xfrm>
            <a:custGeom>
              <a:avLst/>
              <a:gdLst>
                <a:gd name="T0" fmla="*/ 11 w 109"/>
                <a:gd name="T1" fmla="*/ 16 h 103"/>
                <a:gd name="T2" fmla="*/ 2 w 109"/>
                <a:gd name="T3" fmla="*/ 2 h 103"/>
                <a:gd name="T4" fmla="*/ 0 w 109"/>
                <a:gd name="T5" fmla="*/ 21 h 103"/>
                <a:gd name="T6" fmla="*/ 2 w 109"/>
                <a:gd name="T7" fmla="*/ 20 h 103"/>
                <a:gd name="T8" fmla="*/ 3 w 109"/>
                <a:gd name="T9" fmla="*/ 9 h 103"/>
                <a:gd name="T10" fmla="*/ 11 w 109"/>
                <a:gd name="T11" fmla="*/ 20 h 103"/>
                <a:gd name="T12" fmla="*/ 16 w 109"/>
                <a:gd name="T13" fmla="*/ 6 h 103"/>
                <a:gd name="T14" fmla="*/ 16 w 109"/>
                <a:gd name="T15" fmla="*/ 6 h 103"/>
                <a:gd name="T16" fmla="*/ 20 w 109"/>
                <a:gd name="T17" fmla="*/ 18 h 103"/>
                <a:gd name="T18" fmla="*/ 22 w 109"/>
                <a:gd name="T19" fmla="*/ 18 h 103"/>
                <a:gd name="T20" fmla="*/ 16 w 109"/>
                <a:gd name="T21" fmla="*/ 0 h 103"/>
                <a:gd name="T22" fmla="*/ 11 w 109"/>
                <a:gd name="T23" fmla="*/ 16 h 10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9" h="103">
                  <a:moveTo>
                    <a:pt x="53" y="77"/>
                  </a:moveTo>
                  <a:lnTo>
                    <a:pt x="8" y="10"/>
                  </a:lnTo>
                  <a:lnTo>
                    <a:pt x="0" y="103"/>
                  </a:lnTo>
                  <a:lnTo>
                    <a:pt x="11" y="99"/>
                  </a:lnTo>
                  <a:lnTo>
                    <a:pt x="17" y="42"/>
                  </a:lnTo>
                  <a:lnTo>
                    <a:pt x="56" y="97"/>
                  </a:lnTo>
                  <a:lnTo>
                    <a:pt x="77" y="31"/>
                  </a:lnTo>
                  <a:lnTo>
                    <a:pt x="80" y="31"/>
                  </a:lnTo>
                  <a:lnTo>
                    <a:pt x="98" y="87"/>
                  </a:lnTo>
                  <a:lnTo>
                    <a:pt x="109" y="87"/>
                  </a:lnTo>
                  <a:lnTo>
                    <a:pt x="77" y="0"/>
                  </a:lnTo>
                  <a:lnTo>
                    <a:pt x="53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9" name="Freeform 131"/>
            <p:cNvSpPr>
              <a:spLocks/>
            </p:cNvSpPr>
            <p:nvPr/>
          </p:nvSpPr>
          <p:spPr bwMode="auto">
            <a:xfrm>
              <a:off x="4950" y="621"/>
              <a:ext cx="4" cy="3"/>
            </a:xfrm>
            <a:custGeom>
              <a:avLst/>
              <a:gdLst>
                <a:gd name="T0" fmla="*/ 4 w 17"/>
                <a:gd name="T1" fmla="*/ 1 h 13"/>
                <a:gd name="T2" fmla="*/ 1 w 17"/>
                <a:gd name="T3" fmla="*/ 0 h 13"/>
                <a:gd name="T4" fmla="*/ 0 w 17"/>
                <a:gd name="T5" fmla="*/ 3 h 13"/>
                <a:gd name="T6" fmla="*/ 2 w 17"/>
                <a:gd name="T7" fmla="*/ 3 h 13"/>
                <a:gd name="T8" fmla="*/ 4 w 17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3">
                  <a:moveTo>
                    <a:pt x="17" y="3"/>
                  </a:moveTo>
                  <a:lnTo>
                    <a:pt x="5" y="0"/>
                  </a:lnTo>
                  <a:lnTo>
                    <a:pt x="0" y="13"/>
                  </a:lnTo>
                  <a:lnTo>
                    <a:pt x="10" y="1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0" name="Freeform 132"/>
            <p:cNvSpPr>
              <a:spLocks/>
            </p:cNvSpPr>
            <p:nvPr/>
          </p:nvSpPr>
          <p:spPr bwMode="auto">
            <a:xfrm>
              <a:off x="4947" y="614"/>
              <a:ext cx="18" cy="19"/>
            </a:xfrm>
            <a:custGeom>
              <a:avLst/>
              <a:gdLst>
                <a:gd name="T0" fmla="*/ 4 w 88"/>
                <a:gd name="T1" fmla="*/ 7 h 93"/>
                <a:gd name="T2" fmla="*/ 7 w 88"/>
                <a:gd name="T3" fmla="*/ 8 h 93"/>
                <a:gd name="T4" fmla="*/ 8 w 88"/>
                <a:gd name="T5" fmla="*/ 4 h 93"/>
                <a:gd name="T6" fmla="*/ 11 w 88"/>
                <a:gd name="T7" fmla="*/ 11 h 93"/>
                <a:gd name="T8" fmla="*/ 5 w 88"/>
                <a:gd name="T9" fmla="*/ 11 h 93"/>
                <a:gd name="T10" fmla="*/ 5 w 88"/>
                <a:gd name="T11" fmla="*/ 10 h 93"/>
                <a:gd name="T12" fmla="*/ 3 w 88"/>
                <a:gd name="T13" fmla="*/ 10 h 93"/>
                <a:gd name="T14" fmla="*/ 0 w 88"/>
                <a:gd name="T15" fmla="*/ 19 h 93"/>
                <a:gd name="T16" fmla="*/ 3 w 88"/>
                <a:gd name="T17" fmla="*/ 19 h 93"/>
                <a:gd name="T18" fmla="*/ 4 w 88"/>
                <a:gd name="T19" fmla="*/ 14 h 93"/>
                <a:gd name="T20" fmla="*/ 12 w 88"/>
                <a:gd name="T21" fmla="*/ 13 h 93"/>
                <a:gd name="T22" fmla="*/ 16 w 88"/>
                <a:gd name="T23" fmla="*/ 17 h 93"/>
                <a:gd name="T24" fmla="*/ 18 w 88"/>
                <a:gd name="T25" fmla="*/ 16 h 93"/>
                <a:gd name="T26" fmla="*/ 7 w 88"/>
                <a:gd name="T27" fmla="*/ 0 h 93"/>
                <a:gd name="T28" fmla="*/ 4 w 88"/>
                <a:gd name="T29" fmla="*/ 7 h 9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" h="93">
                  <a:moveTo>
                    <a:pt x="21" y="35"/>
                  </a:moveTo>
                  <a:lnTo>
                    <a:pt x="33" y="38"/>
                  </a:lnTo>
                  <a:lnTo>
                    <a:pt x="38" y="22"/>
                  </a:lnTo>
                  <a:lnTo>
                    <a:pt x="55" y="53"/>
                  </a:lnTo>
                  <a:lnTo>
                    <a:pt x="24" y="56"/>
                  </a:lnTo>
                  <a:lnTo>
                    <a:pt x="26" y="48"/>
                  </a:lnTo>
                  <a:lnTo>
                    <a:pt x="16" y="48"/>
                  </a:lnTo>
                  <a:lnTo>
                    <a:pt x="0" y="93"/>
                  </a:lnTo>
                  <a:lnTo>
                    <a:pt x="14" y="93"/>
                  </a:lnTo>
                  <a:lnTo>
                    <a:pt x="21" y="67"/>
                  </a:lnTo>
                  <a:lnTo>
                    <a:pt x="61" y="62"/>
                  </a:lnTo>
                  <a:lnTo>
                    <a:pt x="77" y="82"/>
                  </a:lnTo>
                  <a:lnTo>
                    <a:pt x="88" y="80"/>
                  </a:lnTo>
                  <a:lnTo>
                    <a:pt x="35" y="0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1" name="Freeform 133"/>
            <p:cNvSpPr>
              <a:spLocks/>
            </p:cNvSpPr>
            <p:nvPr/>
          </p:nvSpPr>
          <p:spPr bwMode="auto">
            <a:xfrm>
              <a:off x="4965" y="613"/>
              <a:ext cx="4" cy="17"/>
            </a:xfrm>
            <a:custGeom>
              <a:avLst/>
              <a:gdLst>
                <a:gd name="T0" fmla="*/ 2 w 20"/>
                <a:gd name="T1" fmla="*/ 17 h 87"/>
                <a:gd name="T2" fmla="*/ 4 w 20"/>
                <a:gd name="T3" fmla="*/ 16 h 87"/>
                <a:gd name="T4" fmla="*/ 3 w 20"/>
                <a:gd name="T5" fmla="*/ 0 h 87"/>
                <a:gd name="T6" fmla="*/ 0 w 20"/>
                <a:gd name="T7" fmla="*/ 0 h 87"/>
                <a:gd name="T8" fmla="*/ 2 w 20"/>
                <a:gd name="T9" fmla="*/ 17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87">
                  <a:moveTo>
                    <a:pt x="10" y="87"/>
                  </a:moveTo>
                  <a:lnTo>
                    <a:pt x="20" y="84"/>
                  </a:lnTo>
                  <a:lnTo>
                    <a:pt x="13" y="0"/>
                  </a:lnTo>
                  <a:lnTo>
                    <a:pt x="0" y="2"/>
                  </a:lnTo>
                  <a:lnTo>
                    <a:pt x="1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2" name="Freeform 134"/>
            <p:cNvSpPr>
              <a:spLocks/>
            </p:cNvSpPr>
            <p:nvPr/>
          </p:nvSpPr>
          <p:spPr bwMode="auto">
            <a:xfrm>
              <a:off x="4971" y="612"/>
              <a:ext cx="10" cy="17"/>
            </a:xfrm>
            <a:custGeom>
              <a:avLst/>
              <a:gdLst>
                <a:gd name="T0" fmla="*/ 4 w 48"/>
                <a:gd name="T1" fmla="*/ 15 h 84"/>
                <a:gd name="T2" fmla="*/ 2 w 48"/>
                <a:gd name="T3" fmla="*/ 0 h 84"/>
                <a:gd name="T4" fmla="*/ 0 w 48"/>
                <a:gd name="T5" fmla="*/ 0 h 84"/>
                <a:gd name="T6" fmla="*/ 2 w 48"/>
                <a:gd name="T7" fmla="*/ 17 h 84"/>
                <a:gd name="T8" fmla="*/ 10 w 48"/>
                <a:gd name="T9" fmla="*/ 16 h 84"/>
                <a:gd name="T10" fmla="*/ 10 w 48"/>
                <a:gd name="T11" fmla="*/ 15 h 84"/>
                <a:gd name="T12" fmla="*/ 4 w 48"/>
                <a:gd name="T13" fmla="*/ 15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84">
                  <a:moveTo>
                    <a:pt x="19" y="74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84"/>
                  </a:lnTo>
                  <a:lnTo>
                    <a:pt x="48" y="79"/>
                  </a:lnTo>
                  <a:lnTo>
                    <a:pt x="46" y="72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3" name="Freeform 135"/>
            <p:cNvSpPr>
              <a:spLocks/>
            </p:cNvSpPr>
            <p:nvPr/>
          </p:nvSpPr>
          <p:spPr bwMode="auto">
            <a:xfrm>
              <a:off x="4499" y="1189"/>
              <a:ext cx="15" cy="24"/>
            </a:xfrm>
            <a:custGeom>
              <a:avLst/>
              <a:gdLst>
                <a:gd name="T0" fmla="*/ 2 w 72"/>
                <a:gd name="T1" fmla="*/ 10 h 120"/>
                <a:gd name="T2" fmla="*/ 4 w 72"/>
                <a:gd name="T3" fmla="*/ 10 h 120"/>
                <a:gd name="T4" fmla="*/ 4 w 72"/>
                <a:gd name="T5" fmla="*/ 5 h 120"/>
                <a:gd name="T6" fmla="*/ 8 w 72"/>
                <a:gd name="T7" fmla="*/ 12 h 120"/>
                <a:gd name="T8" fmla="*/ 3 w 72"/>
                <a:gd name="T9" fmla="*/ 14 h 120"/>
                <a:gd name="T10" fmla="*/ 4 w 72"/>
                <a:gd name="T11" fmla="*/ 11 h 120"/>
                <a:gd name="T12" fmla="*/ 1 w 72"/>
                <a:gd name="T13" fmla="*/ 12 h 120"/>
                <a:gd name="T14" fmla="*/ 0 w 72"/>
                <a:gd name="T15" fmla="*/ 24 h 120"/>
                <a:gd name="T16" fmla="*/ 2 w 72"/>
                <a:gd name="T17" fmla="*/ 23 h 120"/>
                <a:gd name="T18" fmla="*/ 3 w 72"/>
                <a:gd name="T19" fmla="*/ 17 h 120"/>
                <a:gd name="T20" fmla="*/ 10 w 72"/>
                <a:gd name="T21" fmla="*/ 14 h 120"/>
                <a:gd name="T22" fmla="*/ 13 w 72"/>
                <a:gd name="T23" fmla="*/ 18 h 120"/>
                <a:gd name="T24" fmla="*/ 15 w 72"/>
                <a:gd name="T25" fmla="*/ 17 h 120"/>
                <a:gd name="T26" fmla="*/ 3 w 72"/>
                <a:gd name="T27" fmla="*/ 0 h 120"/>
                <a:gd name="T28" fmla="*/ 2 w 72"/>
                <a:gd name="T29" fmla="*/ 1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" h="120">
                  <a:moveTo>
                    <a:pt x="8" y="50"/>
                  </a:moveTo>
                  <a:lnTo>
                    <a:pt x="17" y="50"/>
                  </a:lnTo>
                  <a:lnTo>
                    <a:pt x="19" y="26"/>
                  </a:lnTo>
                  <a:lnTo>
                    <a:pt x="40" y="60"/>
                  </a:lnTo>
                  <a:lnTo>
                    <a:pt x="14" y="70"/>
                  </a:lnTo>
                  <a:lnTo>
                    <a:pt x="17" y="55"/>
                  </a:lnTo>
                  <a:lnTo>
                    <a:pt x="5" y="60"/>
                  </a:lnTo>
                  <a:lnTo>
                    <a:pt x="0" y="120"/>
                  </a:lnTo>
                  <a:lnTo>
                    <a:pt x="11" y="115"/>
                  </a:lnTo>
                  <a:lnTo>
                    <a:pt x="14" y="84"/>
                  </a:lnTo>
                  <a:lnTo>
                    <a:pt x="46" y="68"/>
                  </a:lnTo>
                  <a:lnTo>
                    <a:pt x="61" y="92"/>
                  </a:lnTo>
                  <a:lnTo>
                    <a:pt x="72" y="86"/>
                  </a:lnTo>
                  <a:lnTo>
                    <a:pt x="14" y="0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4" name="Freeform 136"/>
            <p:cNvSpPr>
              <a:spLocks/>
            </p:cNvSpPr>
            <p:nvPr/>
          </p:nvSpPr>
          <p:spPr bwMode="auto">
            <a:xfrm>
              <a:off x="4500" y="1199"/>
              <a:ext cx="3" cy="2"/>
            </a:xfrm>
            <a:custGeom>
              <a:avLst/>
              <a:gdLst>
                <a:gd name="T0" fmla="*/ 3 w 12"/>
                <a:gd name="T1" fmla="*/ 0 h 10"/>
                <a:gd name="T2" fmla="*/ 1 w 12"/>
                <a:gd name="T3" fmla="*/ 0 h 10"/>
                <a:gd name="T4" fmla="*/ 0 w 12"/>
                <a:gd name="T5" fmla="*/ 2 h 10"/>
                <a:gd name="T6" fmla="*/ 3 w 12"/>
                <a:gd name="T7" fmla="*/ 1 h 10"/>
                <a:gd name="T8" fmla="*/ 3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3" y="0"/>
                  </a:lnTo>
                  <a:lnTo>
                    <a:pt x="0" y="10"/>
                  </a:lnTo>
                  <a:lnTo>
                    <a:pt x="12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5" name="Freeform 137"/>
            <p:cNvSpPr>
              <a:spLocks/>
            </p:cNvSpPr>
            <p:nvPr/>
          </p:nvSpPr>
          <p:spPr bwMode="auto">
            <a:xfrm>
              <a:off x="4511" y="1185"/>
              <a:ext cx="6" cy="21"/>
            </a:xfrm>
            <a:custGeom>
              <a:avLst/>
              <a:gdLst>
                <a:gd name="T0" fmla="*/ 5 w 29"/>
                <a:gd name="T1" fmla="*/ 21 h 103"/>
                <a:gd name="T2" fmla="*/ 6 w 29"/>
                <a:gd name="T3" fmla="*/ 20 h 103"/>
                <a:gd name="T4" fmla="*/ 2 w 29"/>
                <a:gd name="T5" fmla="*/ 0 h 103"/>
                <a:gd name="T6" fmla="*/ 0 w 29"/>
                <a:gd name="T7" fmla="*/ 0 h 103"/>
                <a:gd name="T8" fmla="*/ 5 w 29"/>
                <a:gd name="T9" fmla="*/ 21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3">
                  <a:moveTo>
                    <a:pt x="22" y="103"/>
                  </a:moveTo>
                  <a:lnTo>
                    <a:pt x="29" y="98"/>
                  </a:lnTo>
                  <a:lnTo>
                    <a:pt x="9" y="0"/>
                  </a:lnTo>
                  <a:lnTo>
                    <a:pt x="0" y="2"/>
                  </a:lnTo>
                  <a:lnTo>
                    <a:pt x="22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6" name="Freeform 138"/>
            <p:cNvSpPr>
              <a:spLocks/>
            </p:cNvSpPr>
            <p:nvPr/>
          </p:nvSpPr>
          <p:spPr bwMode="auto">
            <a:xfrm>
              <a:off x="4520" y="1182"/>
              <a:ext cx="3" cy="2"/>
            </a:xfrm>
            <a:custGeom>
              <a:avLst/>
              <a:gdLst>
                <a:gd name="T0" fmla="*/ 2 w 17"/>
                <a:gd name="T1" fmla="*/ 2 h 11"/>
                <a:gd name="T2" fmla="*/ 3 w 17"/>
                <a:gd name="T3" fmla="*/ 1 h 11"/>
                <a:gd name="T4" fmla="*/ 2 w 17"/>
                <a:gd name="T5" fmla="*/ 0 h 11"/>
                <a:gd name="T6" fmla="*/ 2 w 17"/>
                <a:gd name="T7" fmla="*/ 0 h 11"/>
                <a:gd name="T8" fmla="*/ 1 w 17"/>
                <a:gd name="T9" fmla="*/ 0 h 11"/>
                <a:gd name="T10" fmla="*/ 0 w 17"/>
                <a:gd name="T11" fmla="*/ 0 h 11"/>
                <a:gd name="T12" fmla="*/ 0 w 17"/>
                <a:gd name="T13" fmla="*/ 2 h 11"/>
                <a:gd name="T14" fmla="*/ 1 w 17"/>
                <a:gd name="T15" fmla="*/ 2 h 11"/>
                <a:gd name="T16" fmla="*/ 1 w 17"/>
                <a:gd name="T17" fmla="*/ 2 h 11"/>
                <a:gd name="T18" fmla="*/ 1 w 17"/>
                <a:gd name="T19" fmla="*/ 2 h 11"/>
                <a:gd name="T20" fmla="*/ 2 w 17"/>
                <a:gd name="T21" fmla="*/ 2 h 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" h="11">
                  <a:moveTo>
                    <a:pt x="12" y="11"/>
                  </a:moveTo>
                  <a:lnTo>
                    <a:pt x="17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7" name="Freeform 139"/>
            <p:cNvSpPr>
              <a:spLocks/>
            </p:cNvSpPr>
            <p:nvPr/>
          </p:nvSpPr>
          <p:spPr bwMode="auto">
            <a:xfrm>
              <a:off x="4516" y="1182"/>
              <a:ext cx="13" cy="21"/>
            </a:xfrm>
            <a:custGeom>
              <a:avLst/>
              <a:gdLst>
                <a:gd name="T0" fmla="*/ 9 w 67"/>
                <a:gd name="T1" fmla="*/ 4 h 105"/>
                <a:gd name="T2" fmla="*/ 9 w 67"/>
                <a:gd name="T3" fmla="*/ 3 h 105"/>
                <a:gd name="T4" fmla="*/ 8 w 67"/>
                <a:gd name="T5" fmla="*/ 2 h 105"/>
                <a:gd name="T6" fmla="*/ 8 w 67"/>
                <a:gd name="T7" fmla="*/ 1 h 105"/>
                <a:gd name="T8" fmla="*/ 7 w 67"/>
                <a:gd name="T9" fmla="*/ 1 h 105"/>
                <a:gd name="T10" fmla="*/ 6 w 67"/>
                <a:gd name="T11" fmla="*/ 2 h 105"/>
                <a:gd name="T12" fmla="*/ 7 w 67"/>
                <a:gd name="T13" fmla="*/ 3 h 105"/>
                <a:gd name="T14" fmla="*/ 7 w 67"/>
                <a:gd name="T15" fmla="*/ 3 h 105"/>
                <a:gd name="T16" fmla="*/ 7 w 67"/>
                <a:gd name="T17" fmla="*/ 4 h 105"/>
                <a:gd name="T18" fmla="*/ 7 w 67"/>
                <a:gd name="T19" fmla="*/ 4 h 105"/>
                <a:gd name="T20" fmla="*/ 7 w 67"/>
                <a:gd name="T21" fmla="*/ 6 h 105"/>
                <a:gd name="T22" fmla="*/ 7 w 67"/>
                <a:gd name="T23" fmla="*/ 8 h 105"/>
                <a:gd name="T24" fmla="*/ 6 w 67"/>
                <a:gd name="T25" fmla="*/ 9 h 105"/>
                <a:gd name="T26" fmla="*/ 4 w 67"/>
                <a:gd name="T27" fmla="*/ 9 h 105"/>
                <a:gd name="T28" fmla="*/ 4 w 67"/>
                <a:gd name="T29" fmla="*/ 10 h 105"/>
                <a:gd name="T30" fmla="*/ 2 w 67"/>
                <a:gd name="T31" fmla="*/ 3 h 105"/>
                <a:gd name="T32" fmla="*/ 3 w 67"/>
                <a:gd name="T33" fmla="*/ 3 h 105"/>
                <a:gd name="T34" fmla="*/ 3 w 67"/>
                <a:gd name="T35" fmla="*/ 3 h 105"/>
                <a:gd name="T36" fmla="*/ 4 w 67"/>
                <a:gd name="T37" fmla="*/ 2 h 105"/>
                <a:gd name="T38" fmla="*/ 4 w 67"/>
                <a:gd name="T39" fmla="*/ 2 h 105"/>
                <a:gd name="T40" fmla="*/ 4 w 67"/>
                <a:gd name="T41" fmla="*/ 0 h 105"/>
                <a:gd name="T42" fmla="*/ 4 w 67"/>
                <a:gd name="T43" fmla="*/ 0 h 105"/>
                <a:gd name="T44" fmla="*/ 3 w 67"/>
                <a:gd name="T45" fmla="*/ 0 h 105"/>
                <a:gd name="T46" fmla="*/ 3 w 67"/>
                <a:gd name="T47" fmla="*/ 1 h 105"/>
                <a:gd name="T48" fmla="*/ 2 w 67"/>
                <a:gd name="T49" fmla="*/ 1 h 105"/>
                <a:gd name="T50" fmla="*/ 0 w 67"/>
                <a:gd name="T51" fmla="*/ 2 h 105"/>
                <a:gd name="T52" fmla="*/ 4 w 67"/>
                <a:gd name="T53" fmla="*/ 21 h 105"/>
                <a:gd name="T54" fmla="*/ 6 w 67"/>
                <a:gd name="T55" fmla="*/ 21 h 105"/>
                <a:gd name="T56" fmla="*/ 4 w 67"/>
                <a:gd name="T57" fmla="*/ 12 h 105"/>
                <a:gd name="T58" fmla="*/ 5 w 67"/>
                <a:gd name="T59" fmla="*/ 12 h 105"/>
                <a:gd name="T60" fmla="*/ 11 w 67"/>
                <a:gd name="T61" fmla="*/ 18 h 105"/>
                <a:gd name="T62" fmla="*/ 13 w 67"/>
                <a:gd name="T63" fmla="*/ 17 h 105"/>
                <a:gd name="T64" fmla="*/ 6 w 67"/>
                <a:gd name="T65" fmla="*/ 10 h 105"/>
                <a:gd name="T66" fmla="*/ 8 w 67"/>
                <a:gd name="T67" fmla="*/ 9 h 105"/>
                <a:gd name="T68" fmla="*/ 9 w 67"/>
                <a:gd name="T69" fmla="*/ 8 h 105"/>
                <a:gd name="T70" fmla="*/ 9 w 67"/>
                <a:gd name="T71" fmla="*/ 6 h 105"/>
                <a:gd name="T72" fmla="*/ 9 w 67"/>
                <a:gd name="T73" fmla="*/ 4 h 10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7" h="105">
                  <a:moveTo>
                    <a:pt x="48" y="18"/>
                  </a:moveTo>
                  <a:lnTo>
                    <a:pt x="45" y="13"/>
                  </a:lnTo>
                  <a:lnTo>
                    <a:pt x="43" y="8"/>
                  </a:lnTo>
                  <a:lnTo>
                    <a:pt x="40" y="6"/>
                  </a:lnTo>
                  <a:lnTo>
                    <a:pt x="38" y="3"/>
                  </a:lnTo>
                  <a:lnTo>
                    <a:pt x="33" y="11"/>
                  </a:lnTo>
                  <a:lnTo>
                    <a:pt x="35" y="13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32"/>
                  </a:lnTo>
                  <a:lnTo>
                    <a:pt x="35" y="40"/>
                  </a:lnTo>
                  <a:lnTo>
                    <a:pt x="29" y="45"/>
                  </a:lnTo>
                  <a:lnTo>
                    <a:pt x="21" y="47"/>
                  </a:lnTo>
                  <a:lnTo>
                    <a:pt x="19" y="50"/>
                  </a:lnTo>
                  <a:lnTo>
                    <a:pt x="11" y="16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3"/>
                  </a:lnTo>
                  <a:lnTo>
                    <a:pt x="11" y="3"/>
                  </a:lnTo>
                  <a:lnTo>
                    <a:pt x="0" y="8"/>
                  </a:lnTo>
                  <a:lnTo>
                    <a:pt x="21" y="105"/>
                  </a:lnTo>
                  <a:lnTo>
                    <a:pt x="33" y="103"/>
                  </a:lnTo>
                  <a:lnTo>
                    <a:pt x="21" y="61"/>
                  </a:lnTo>
                  <a:lnTo>
                    <a:pt x="24" y="58"/>
                  </a:lnTo>
                  <a:lnTo>
                    <a:pt x="55" y="90"/>
                  </a:lnTo>
                  <a:lnTo>
                    <a:pt x="67" y="87"/>
                  </a:lnTo>
                  <a:lnTo>
                    <a:pt x="33" y="52"/>
                  </a:lnTo>
                  <a:lnTo>
                    <a:pt x="40" y="47"/>
                  </a:lnTo>
                  <a:lnTo>
                    <a:pt x="45" y="40"/>
                  </a:lnTo>
                  <a:lnTo>
                    <a:pt x="48" y="30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8" name="Freeform 140"/>
            <p:cNvSpPr>
              <a:spLocks/>
            </p:cNvSpPr>
            <p:nvPr/>
          </p:nvSpPr>
          <p:spPr bwMode="auto">
            <a:xfrm>
              <a:off x="4535" y="1169"/>
              <a:ext cx="19" cy="27"/>
            </a:xfrm>
            <a:custGeom>
              <a:avLst/>
              <a:gdLst>
                <a:gd name="T0" fmla="*/ 10 w 95"/>
                <a:gd name="T1" fmla="*/ 19 h 135"/>
                <a:gd name="T2" fmla="*/ 0 w 95"/>
                <a:gd name="T3" fmla="*/ 5 h 135"/>
                <a:gd name="T4" fmla="*/ 2 w 95"/>
                <a:gd name="T5" fmla="*/ 27 h 135"/>
                <a:gd name="T6" fmla="*/ 3 w 95"/>
                <a:gd name="T7" fmla="*/ 26 h 135"/>
                <a:gd name="T8" fmla="*/ 2 w 95"/>
                <a:gd name="T9" fmla="*/ 12 h 135"/>
                <a:gd name="T10" fmla="*/ 11 w 95"/>
                <a:gd name="T11" fmla="*/ 24 h 135"/>
                <a:gd name="T12" fmla="*/ 12 w 95"/>
                <a:gd name="T13" fmla="*/ 7 h 135"/>
                <a:gd name="T14" fmla="*/ 13 w 95"/>
                <a:gd name="T15" fmla="*/ 7 h 135"/>
                <a:gd name="T16" fmla="*/ 17 w 95"/>
                <a:gd name="T17" fmla="*/ 20 h 135"/>
                <a:gd name="T18" fmla="*/ 19 w 95"/>
                <a:gd name="T19" fmla="*/ 19 h 135"/>
                <a:gd name="T20" fmla="*/ 12 w 95"/>
                <a:gd name="T21" fmla="*/ 0 h 135"/>
                <a:gd name="T22" fmla="*/ 10 w 95"/>
                <a:gd name="T23" fmla="*/ 19 h 1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5" h="135">
                  <a:moveTo>
                    <a:pt x="48" y="96"/>
                  </a:moveTo>
                  <a:lnTo>
                    <a:pt x="0" y="24"/>
                  </a:lnTo>
                  <a:lnTo>
                    <a:pt x="8" y="135"/>
                  </a:lnTo>
                  <a:lnTo>
                    <a:pt x="16" y="132"/>
                  </a:lnTo>
                  <a:lnTo>
                    <a:pt x="10" y="61"/>
                  </a:lnTo>
                  <a:lnTo>
                    <a:pt x="53" y="118"/>
                  </a:lnTo>
                  <a:lnTo>
                    <a:pt x="60" y="37"/>
                  </a:lnTo>
                  <a:lnTo>
                    <a:pt x="63" y="37"/>
                  </a:lnTo>
                  <a:lnTo>
                    <a:pt x="87" y="101"/>
                  </a:lnTo>
                  <a:lnTo>
                    <a:pt x="95" y="96"/>
                  </a:lnTo>
                  <a:lnTo>
                    <a:pt x="5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9" name="Freeform 141"/>
            <p:cNvSpPr>
              <a:spLocks/>
            </p:cNvSpPr>
            <p:nvPr/>
          </p:nvSpPr>
          <p:spPr bwMode="auto">
            <a:xfrm>
              <a:off x="4555" y="1164"/>
              <a:ext cx="14" cy="24"/>
            </a:xfrm>
            <a:custGeom>
              <a:avLst/>
              <a:gdLst>
                <a:gd name="T0" fmla="*/ 2 w 72"/>
                <a:gd name="T1" fmla="*/ 9 h 120"/>
                <a:gd name="T2" fmla="*/ 4 w 72"/>
                <a:gd name="T3" fmla="*/ 9 h 120"/>
                <a:gd name="T4" fmla="*/ 4 w 72"/>
                <a:gd name="T5" fmla="*/ 5 h 120"/>
                <a:gd name="T6" fmla="*/ 8 w 72"/>
                <a:gd name="T7" fmla="*/ 12 h 120"/>
                <a:gd name="T8" fmla="*/ 3 w 72"/>
                <a:gd name="T9" fmla="*/ 14 h 120"/>
                <a:gd name="T10" fmla="*/ 3 w 72"/>
                <a:gd name="T11" fmla="*/ 11 h 120"/>
                <a:gd name="T12" fmla="*/ 2 w 72"/>
                <a:gd name="T13" fmla="*/ 12 h 120"/>
                <a:gd name="T14" fmla="*/ 0 w 72"/>
                <a:gd name="T15" fmla="*/ 24 h 120"/>
                <a:gd name="T16" fmla="*/ 2 w 72"/>
                <a:gd name="T17" fmla="*/ 23 h 120"/>
                <a:gd name="T18" fmla="*/ 3 w 72"/>
                <a:gd name="T19" fmla="*/ 16 h 120"/>
                <a:gd name="T20" fmla="*/ 9 w 72"/>
                <a:gd name="T21" fmla="*/ 13 h 120"/>
                <a:gd name="T22" fmla="*/ 12 w 72"/>
                <a:gd name="T23" fmla="*/ 18 h 120"/>
                <a:gd name="T24" fmla="*/ 14 w 72"/>
                <a:gd name="T25" fmla="*/ 17 h 120"/>
                <a:gd name="T26" fmla="*/ 3 w 72"/>
                <a:gd name="T27" fmla="*/ 0 h 120"/>
                <a:gd name="T28" fmla="*/ 2 w 72"/>
                <a:gd name="T29" fmla="*/ 9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" h="120">
                  <a:moveTo>
                    <a:pt x="10" y="43"/>
                  </a:moveTo>
                  <a:lnTo>
                    <a:pt x="19" y="45"/>
                  </a:lnTo>
                  <a:lnTo>
                    <a:pt x="21" y="27"/>
                  </a:lnTo>
                  <a:lnTo>
                    <a:pt x="42" y="58"/>
                  </a:lnTo>
                  <a:lnTo>
                    <a:pt x="15" y="69"/>
                  </a:lnTo>
                  <a:lnTo>
                    <a:pt x="15" y="56"/>
                  </a:lnTo>
                  <a:lnTo>
                    <a:pt x="8" y="61"/>
                  </a:lnTo>
                  <a:lnTo>
                    <a:pt x="0" y="120"/>
                  </a:lnTo>
                  <a:lnTo>
                    <a:pt x="10" y="113"/>
                  </a:lnTo>
                  <a:lnTo>
                    <a:pt x="13" y="82"/>
                  </a:lnTo>
                  <a:lnTo>
                    <a:pt x="48" y="67"/>
                  </a:lnTo>
                  <a:lnTo>
                    <a:pt x="63" y="90"/>
                  </a:lnTo>
                  <a:lnTo>
                    <a:pt x="72" y="87"/>
                  </a:lnTo>
                  <a:lnTo>
                    <a:pt x="15" y="0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0" name="Freeform 142"/>
            <p:cNvSpPr>
              <a:spLocks/>
            </p:cNvSpPr>
            <p:nvPr/>
          </p:nvSpPr>
          <p:spPr bwMode="auto">
            <a:xfrm>
              <a:off x="4556" y="1173"/>
              <a:ext cx="3" cy="3"/>
            </a:xfrm>
            <a:custGeom>
              <a:avLst/>
              <a:gdLst>
                <a:gd name="T0" fmla="*/ 3 w 11"/>
                <a:gd name="T1" fmla="*/ 0 h 18"/>
                <a:gd name="T2" fmla="*/ 1 w 11"/>
                <a:gd name="T3" fmla="*/ 0 h 18"/>
                <a:gd name="T4" fmla="*/ 0 w 11"/>
                <a:gd name="T5" fmla="*/ 3 h 18"/>
                <a:gd name="T6" fmla="*/ 2 w 11"/>
                <a:gd name="T7" fmla="*/ 2 h 18"/>
                <a:gd name="T8" fmla="*/ 3 w 11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8">
                  <a:moveTo>
                    <a:pt x="11" y="2"/>
                  </a:moveTo>
                  <a:lnTo>
                    <a:pt x="2" y="0"/>
                  </a:lnTo>
                  <a:lnTo>
                    <a:pt x="0" y="18"/>
                  </a:lnTo>
                  <a:lnTo>
                    <a:pt x="7" y="1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1" name="Freeform 143"/>
            <p:cNvSpPr>
              <a:spLocks/>
            </p:cNvSpPr>
            <p:nvPr/>
          </p:nvSpPr>
          <p:spPr bwMode="auto">
            <a:xfrm>
              <a:off x="4567" y="1160"/>
              <a:ext cx="6" cy="21"/>
            </a:xfrm>
            <a:custGeom>
              <a:avLst/>
              <a:gdLst>
                <a:gd name="T0" fmla="*/ 5 w 29"/>
                <a:gd name="T1" fmla="*/ 21 h 101"/>
                <a:gd name="T2" fmla="*/ 6 w 29"/>
                <a:gd name="T3" fmla="*/ 20 h 101"/>
                <a:gd name="T4" fmla="*/ 2 w 29"/>
                <a:gd name="T5" fmla="*/ 0 h 101"/>
                <a:gd name="T6" fmla="*/ 0 w 29"/>
                <a:gd name="T7" fmla="*/ 1 h 101"/>
                <a:gd name="T8" fmla="*/ 5 w 29"/>
                <a:gd name="T9" fmla="*/ 21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1">
                  <a:moveTo>
                    <a:pt x="22" y="101"/>
                  </a:moveTo>
                  <a:lnTo>
                    <a:pt x="29" y="98"/>
                  </a:lnTo>
                  <a:lnTo>
                    <a:pt x="8" y="0"/>
                  </a:lnTo>
                  <a:lnTo>
                    <a:pt x="0" y="3"/>
                  </a:lnTo>
                  <a:lnTo>
                    <a:pt x="2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2" name="Freeform 144"/>
            <p:cNvSpPr>
              <a:spLocks/>
            </p:cNvSpPr>
            <p:nvPr/>
          </p:nvSpPr>
          <p:spPr bwMode="auto">
            <a:xfrm>
              <a:off x="4572" y="1158"/>
              <a:ext cx="10" cy="21"/>
            </a:xfrm>
            <a:custGeom>
              <a:avLst/>
              <a:gdLst>
                <a:gd name="T0" fmla="*/ 5 w 53"/>
                <a:gd name="T1" fmla="*/ 18 h 101"/>
                <a:gd name="T2" fmla="*/ 2 w 53"/>
                <a:gd name="T3" fmla="*/ 0 h 101"/>
                <a:gd name="T4" fmla="*/ 0 w 53"/>
                <a:gd name="T5" fmla="*/ 1 h 101"/>
                <a:gd name="T6" fmla="*/ 4 w 53"/>
                <a:gd name="T7" fmla="*/ 21 h 101"/>
                <a:gd name="T8" fmla="*/ 10 w 53"/>
                <a:gd name="T9" fmla="*/ 18 h 101"/>
                <a:gd name="T10" fmla="*/ 10 w 53"/>
                <a:gd name="T11" fmla="*/ 16 h 101"/>
                <a:gd name="T12" fmla="*/ 5 w 53"/>
                <a:gd name="T13" fmla="*/ 18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101">
                  <a:moveTo>
                    <a:pt x="29" y="87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2" y="101"/>
                  </a:lnTo>
                  <a:lnTo>
                    <a:pt x="53" y="87"/>
                  </a:lnTo>
                  <a:lnTo>
                    <a:pt x="51" y="77"/>
                  </a:lnTo>
                  <a:lnTo>
                    <a:pt x="29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3" name="Freeform 145"/>
            <p:cNvSpPr>
              <a:spLocks/>
            </p:cNvSpPr>
            <p:nvPr/>
          </p:nvSpPr>
          <p:spPr bwMode="auto">
            <a:xfrm>
              <a:off x="4937" y="1026"/>
              <a:ext cx="16" cy="22"/>
            </a:xfrm>
            <a:custGeom>
              <a:avLst/>
              <a:gdLst>
                <a:gd name="T0" fmla="*/ 3 w 79"/>
                <a:gd name="T1" fmla="*/ 9 h 107"/>
                <a:gd name="T2" fmla="*/ 5 w 79"/>
                <a:gd name="T3" fmla="*/ 9 h 107"/>
                <a:gd name="T4" fmla="*/ 6 w 79"/>
                <a:gd name="T5" fmla="*/ 5 h 107"/>
                <a:gd name="T6" fmla="*/ 10 w 79"/>
                <a:gd name="T7" fmla="*/ 12 h 107"/>
                <a:gd name="T8" fmla="*/ 4 w 79"/>
                <a:gd name="T9" fmla="*/ 13 h 107"/>
                <a:gd name="T10" fmla="*/ 5 w 79"/>
                <a:gd name="T11" fmla="*/ 10 h 107"/>
                <a:gd name="T12" fmla="*/ 3 w 79"/>
                <a:gd name="T13" fmla="*/ 10 h 107"/>
                <a:gd name="T14" fmla="*/ 0 w 79"/>
                <a:gd name="T15" fmla="*/ 22 h 107"/>
                <a:gd name="T16" fmla="*/ 2 w 79"/>
                <a:gd name="T17" fmla="*/ 21 h 107"/>
                <a:gd name="T18" fmla="*/ 4 w 79"/>
                <a:gd name="T19" fmla="*/ 15 h 107"/>
                <a:gd name="T20" fmla="*/ 11 w 79"/>
                <a:gd name="T21" fmla="*/ 13 h 107"/>
                <a:gd name="T22" fmla="*/ 14 w 79"/>
                <a:gd name="T23" fmla="*/ 18 h 107"/>
                <a:gd name="T24" fmla="*/ 16 w 79"/>
                <a:gd name="T25" fmla="*/ 17 h 107"/>
                <a:gd name="T26" fmla="*/ 5 w 79"/>
                <a:gd name="T27" fmla="*/ 0 h 107"/>
                <a:gd name="T28" fmla="*/ 3 w 79"/>
                <a:gd name="T29" fmla="*/ 9 h 1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" h="107">
                  <a:moveTo>
                    <a:pt x="16" y="43"/>
                  </a:moveTo>
                  <a:lnTo>
                    <a:pt x="26" y="46"/>
                  </a:lnTo>
                  <a:lnTo>
                    <a:pt x="32" y="24"/>
                  </a:lnTo>
                  <a:lnTo>
                    <a:pt x="50" y="57"/>
                  </a:lnTo>
                  <a:lnTo>
                    <a:pt x="21" y="64"/>
                  </a:lnTo>
                  <a:lnTo>
                    <a:pt x="24" y="51"/>
                  </a:lnTo>
                  <a:lnTo>
                    <a:pt x="16" y="51"/>
                  </a:lnTo>
                  <a:lnTo>
                    <a:pt x="0" y="107"/>
                  </a:lnTo>
                  <a:lnTo>
                    <a:pt x="11" y="101"/>
                  </a:lnTo>
                  <a:lnTo>
                    <a:pt x="19" y="74"/>
                  </a:lnTo>
                  <a:lnTo>
                    <a:pt x="55" y="64"/>
                  </a:lnTo>
                  <a:lnTo>
                    <a:pt x="69" y="86"/>
                  </a:lnTo>
                  <a:lnTo>
                    <a:pt x="79" y="83"/>
                  </a:lnTo>
                  <a:lnTo>
                    <a:pt x="26" y="0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4" name="Freeform 146"/>
            <p:cNvSpPr>
              <a:spLocks/>
            </p:cNvSpPr>
            <p:nvPr/>
          </p:nvSpPr>
          <p:spPr bwMode="auto">
            <a:xfrm>
              <a:off x="4940" y="1035"/>
              <a:ext cx="2" cy="1"/>
            </a:xfrm>
            <a:custGeom>
              <a:avLst/>
              <a:gdLst>
                <a:gd name="T0" fmla="*/ 2 w 10"/>
                <a:gd name="T1" fmla="*/ 0 h 8"/>
                <a:gd name="T2" fmla="*/ 0 w 10"/>
                <a:gd name="T3" fmla="*/ 0 h 8"/>
                <a:gd name="T4" fmla="*/ 0 w 10"/>
                <a:gd name="T5" fmla="*/ 1 h 8"/>
                <a:gd name="T6" fmla="*/ 2 w 10"/>
                <a:gd name="T7" fmla="*/ 1 h 8"/>
                <a:gd name="T8" fmla="*/ 2 w 10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5" name="Freeform 147"/>
            <p:cNvSpPr>
              <a:spLocks/>
            </p:cNvSpPr>
            <p:nvPr/>
          </p:nvSpPr>
          <p:spPr bwMode="auto">
            <a:xfrm>
              <a:off x="4952" y="1024"/>
              <a:ext cx="5" cy="18"/>
            </a:xfrm>
            <a:custGeom>
              <a:avLst/>
              <a:gdLst>
                <a:gd name="T0" fmla="*/ 3 w 24"/>
                <a:gd name="T1" fmla="*/ 18 h 91"/>
                <a:gd name="T2" fmla="*/ 5 w 24"/>
                <a:gd name="T3" fmla="*/ 17 h 91"/>
                <a:gd name="T4" fmla="*/ 3 w 24"/>
                <a:gd name="T5" fmla="*/ 0 h 91"/>
                <a:gd name="T6" fmla="*/ 0 w 24"/>
                <a:gd name="T7" fmla="*/ 1 h 91"/>
                <a:gd name="T8" fmla="*/ 3 w 24"/>
                <a:gd name="T9" fmla="*/ 18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91">
                  <a:moveTo>
                    <a:pt x="14" y="91"/>
                  </a:moveTo>
                  <a:lnTo>
                    <a:pt x="24" y="87"/>
                  </a:lnTo>
                  <a:lnTo>
                    <a:pt x="12" y="0"/>
                  </a:lnTo>
                  <a:lnTo>
                    <a:pt x="0" y="3"/>
                  </a:lnTo>
                  <a:lnTo>
                    <a:pt x="14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6" name="Freeform 148"/>
            <p:cNvSpPr>
              <a:spLocks/>
            </p:cNvSpPr>
            <p:nvPr/>
          </p:nvSpPr>
          <p:spPr bwMode="auto">
            <a:xfrm>
              <a:off x="4963" y="1022"/>
              <a:ext cx="3" cy="2"/>
            </a:xfrm>
            <a:custGeom>
              <a:avLst/>
              <a:gdLst>
                <a:gd name="T0" fmla="*/ 2 w 16"/>
                <a:gd name="T1" fmla="*/ 2 h 12"/>
                <a:gd name="T2" fmla="*/ 3 w 16"/>
                <a:gd name="T3" fmla="*/ 0 h 12"/>
                <a:gd name="T4" fmla="*/ 2 w 16"/>
                <a:gd name="T5" fmla="*/ 0 h 12"/>
                <a:gd name="T6" fmla="*/ 2 w 16"/>
                <a:gd name="T7" fmla="*/ 0 h 12"/>
                <a:gd name="T8" fmla="*/ 1 w 16"/>
                <a:gd name="T9" fmla="*/ 0 h 12"/>
                <a:gd name="T10" fmla="*/ 0 w 16"/>
                <a:gd name="T11" fmla="*/ 0 h 12"/>
                <a:gd name="T12" fmla="*/ 0 w 16"/>
                <a:gd name="T13" fmla="*/ 2 h 12"/>
                <a:gd name="T14" fmla="*/ 0 w 16"/>
                <a:gd name="T15" fmla="*/ 2 h 12"/>
                <a:gd name="T16" fmla="*/ 1 w 16"/>
                <a:gd name="T17" fmla="*/ 2 h 12"/>
                <a:gd name="T18" fmla="*/ 2 w 16"/>
                <a:gd name="T19" fmla="*/ 2 h 12"/>
                <a:gd name="T20" fmla="*/ 2 w 16"/>
                <a:gd name="T21" fmla="*/ 2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12">
                  <a:moveTo>
                    <a:pt x="11" y="12"/>
                  </a:move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8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7" name="Freeform 149"/>
            <p:cNvSpPr>
              <a:spLocks/>
            </p:cNvSpPr>
            <p:nvPr/>
          </p:nvSpPr>
          <p:spPr bwMode="auto">
            <a:xfrm>
              <a:off x="4958" y="1022"/>
              <a:ext cx="13" cy="19"/>
            </a:xfrm>
            <a:custGeom>
              <a:avLst/>
              <a:gdLst>
                <a:gd name="T0" fmla="*/ 10 w 64"/>
                <a:gd name="T1" fmla="*/ 3 h 92"/>
                <a:gd name="T2" fmla="*/ 10 w 64"/>
                <a:gd name="T3" fmla="*/ 2 h 92"/>
                <a:gd name="T4" fmla="*/ 9 w 64"/>
                <a:gd name="T5" fmla="*/ 1 h 92"/>
                <a:gd name="T6" fmla="*/ 9 w 64"/>
                <a:gd name="T7" fmla="*/ 1 h 92"/>
                <a:gd name="T8" fmla="*/ 8 w 64"/>
                <a:gd name="T9" fmla="*/ 0 h 92"/>
                <a:gd name="T10" fmla="*/ 7 w 64"/>
                <a:gd name="T11" fmla="*/ 2 h 92"/>
                <a:gd name="T12" fmla="*/ 8 w 64"/>
                <a:gd name="T13" fmla="*/ 3 h 92"/>
                <a:gd name="T14" fmla="*/ 8 w 64"/>
                <a:gd name="T15" fmla="*/ 3 h 92"/>
                <a:gd name="T16" fmla="*/ 8 w 64"/>
                <a:gd name="T17" fmla="*/ 4 h 92"/>
                <a:gd name="T18" fmla="*/ 8 w 64"/>
                <a:gd name="T19" fmla="*/ 6 h 92"/>
                <a:gd name="T20" fmla="*/ 7 w 64"/>
                <a:gd name="T21" fmla="*/ 7 h 92"/>
                <a:gd name="T22" fmla="*/ 6 w 64"/>
                <a:gd name="T23" fmla="*/ 8 h 92"/>
                <a:gd name="T24" fmla="*/ 4 w 64"/>
                <a:gd name="T25" fmla="*/ 9 h 92"/>
                <a:gd name="T26" fmla="*/ 3 w 64"/>
                <a:gd name="T27" fmla="*/ 9 h 92"/>
                <a:gd name="T28" fmla="*/ 3 w 64"/>
                <a:gd name="T29" fmla="*/ 2 h 92"/>
                <a:gd name="T30" fmla="*/ 3 w 64"/>
                <a:gd name="T31" fmla="*/ 2 h 92"/>
                <a:gd name="T32" fmla="*/ 4 w 64"/>
                <a:gd name="T33" fmla="*/ 2 h 92"/>
                <a:gd name="T34" fmla="*/ 4 w 64"/>
                <a:gd name="T35" fmla="*/ 2 h 92"/>
                <a:gd name="T36" fmla="*/ 5 w 64"/>
                <a:gd name="T37" fmla="*/ 2 h 92"/>
                <a:gd name="T38" fmla="*/ 5 w 64"/>
                <a:gd name="T39" fmla="*/ 0 h 92"/>
                <a:gd name="T40" fmla="*/ 4 w 64"/>
                <a:gd name="T41" fmla="*/ 0 h 92"/>
                <a:gd name="T42" fmla="*/ 4 w 64"/>
                <a:gd name="T43" fmla="*/ 0 h 92"/>
                <a:gd name="T44" fmla="*/ 3 w 64"/>
                <a:gd name="T45" fmla="*/ 0 h 92"/>
                <a:gd name="T46" fmla="*/ 3 w 64"/>
                <a:gd name="T47" fmla="*/ 0 h 92"/>
                <a:gd name="T48" fmla="*/ 0 w 64"/>
                <a:gd name="T49" fmla="*/ 1 h 92"/>
                <a:gd name="T50" fmla="*/ 3 w 64"/>
                <a:gd name="T51" fmla="*/ 19 h 92"/>
                <a:gd name="T52" fmla="*/ 5 w 64"/>
                <a:gd name="T53" fmla="*/ 18 h 92"/>
                <a:gd name="T54" fmla="*/ 4 w 64"/>
                <a:gd name="T55" fmla="*/ 10 h 92"/>
                <a:gd name="T56" fmla="*/ 4 w 64"/>
                <a:gd name="T57" fmla="*/ 10 h 92"/>
                <a:gd name="T58" fmla="*/ 11 w 64"/>
                <a:gd name="T59" fmla="*/ 17 h 92"/>
                <a:gd name="T60" fmla="*/ 13 w 64"/>
                <a:gd name="T61" fmla="*/ 16 h 92"/>
                <a:gd name="T62" fmla="*/ 7 w 64"/>
                <a:gd name="T63" fmla="*/ 10 h 92"/>
                <a:gd name="T64" fmla="*/ 8 w 64"/>
                <a:gd name="T65" fmla="*/ 9 h 92"/>
                <a:gd name="T66" fmla="*/ 9 w 64"/>
                <a:gd name="T67" fmla="*/ 7 h 92"/>
                <a:gd name="T68" fmla="*/ 10 w 64"/>
                <a:gd name="T69" fmla="*/ 5 h 92"/>
                <a:gd name="T70" fmla="*/ 10 w 64"/>
                <a:gd name="T71" fmla="*/ 3 h 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92">
                  <a:moveTo>
                    <a:pt x="50" y="15"/>
                  </a:moveTo>
                  <a:lnTo>
                    <a:pt x="48" y="10"/>
                  </a:lnTo>
                  <a:lnTo>
                    <a:pt x="45" y="5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5" y="10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0" y="18"/>
                  </a:lnTo>
                  <a:lnTo>
                    <a:pt x="40" y="29"/>
                  </a:lnTo>
                  <a:lnTo>
                    <a:pt x="35" y="34"/>
                  </a:lnTo>
                  <a:lnTo>
                    <a:pt x="29" y="39"/>
                  </a:lnTo>
                  <a:lnTo>
                    <a:pt x="19" y="42"/>
                  </a:lnTo>
                  <a:lnTo>
                    <a:pt x="16" y="42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19" y="10"/>
                  </a:lnTo>
                  <a:lnTo>
                    <a:pt x="21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0" y="5"/>
                  </a:lnTo>
                  <a:lnTo>
                    <a:pt x="14" y="92"/>
                  </a:lnTo>
                  <a:lnTo>
                    <a:pt x="24" y="89"/>
                  </a:lnTo>
                  <a:lnTo>
                    <a:pt x="19" y="50"/>
                  </a:lnTo>
                  <a:lnTo>
                    <a:pt x="21" y="50"/>
                  </a:lnTo>
                  <a:lnTo>
                    <a:pt x="53" y="82"/>
                  </a:lnTo>
                  <a:lnTo>
                    <a:pt x="64" y="77"/>
                  </a:lnTo>
                  <a:lnTo>
                    <a:pt x="32" y="48"/>
                  </a:lnTo>
                  <a:lnTo>
                    <a:pt x="40" y="42"/>
                  </a:lnTo>
                  <a:lnTo>
                    <a:pt x="45" y="34"/>
                  </a:lnTo>
                  <a:lnTo>
                    <a:pt x="50" y="26"/>
                  </a:lnTo>
                  <a:lnTo>
                    <a:pt x="5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8" name="Freeform 150"/>
            <p:cNvSpPr>
              <a:spLocks/>
            </p:cNvSpPr>
            <p:nvPr/>
          </p:nvSpPr>
          <p:spPr bwMode="auto">
            <a:xfrm>
              <a:off x="4979" y="1013"/>
              <a:ext cx="20" cy="22"/>
            </a:xfrm>
            <a:custGeom>
              <a:avLst/>
              <a:gdLst>
                <a:gd name="T0" fmla="*/ 10 w 101"/>
                <a:gd name="T1" fmla="*/ 16 h 114"/>
                <a:gd name="T2" fmla="*/ 1 w 101"/>
                <a:gd name="T3" fmla="*/ 3 h 114"/>
                <a:gd name="T4" fmla="*/ 0 w 101"/>
                <a:gd name="T5" fmla="*/ 22 h 114"/>
                <a:gd name="T6" fmla="*/ 2 w 101"/>
                <a:gd name="T7" fmla="*/ 21 h 114"/>
                <a:gd name="T8" fmla="*/ 3 w 101"/>
                <a:gd name="T9" fmla="*/ 9 h 114"/>
                <a:gd name="T10" fmla="*/ 10 w 101"/>
                <a:gd name="T11" fmla="*/ 20 h 114"/>
                <a:gd name="T12" fmla="*/ 14 w 101"/>
                <a:gd name="T13" fmla="*/ 7 h 114"/>
                <a:gd name="T14" fmla="*/ 18 w 101"/>
                <a:gd name="T15" fmla="*/ 17 h 114"/>
                <a:gd name="T16" fmla="*/ 20 w 101"/>
                <a:gd name="T17" fmla="*/ 16 h 114"/>
                <a:gd name="T18" fmla="*/ 14 w 101"/>
                <a:gd name="T19" fmla="*/ 0 h 114"/>
                <a:gd name="T20" fmla="*/ 10 w 101"/>
                <a:gd name="T21" fmla="*/ 16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1" h="114">
                  <a:moveTo>
                    <a:pt x="48" y="82"/>
                  </a:moveTo>
                  <a:lnTo>
                    <a:pt x="7" y="16"/>
                  </a:lnTo>
                  <a:lnTo>
                    <a:pt x="0" y="114"/>
                  </a:lnTo>
                  <a:lnTo>
                    <a:pt x="12" y="111"/>
                  </a:lnTo>
                  <a:lnTo>
                    <a:pt x="14" y="48"/>
                  </a:lnTo>
                  <a:lnTo>
                    <a:pt x="51" y="103"/>
                  </a:lnTo>
                  <a:lnTo>
                    <a:pt x="69" y="34"/>
                  </a:lnTo>
                  <a:lnTo>
                    <a:pt x="91" y="90"/>
                  </a:lnTo>
                  <a:lnTo>
                    <a:pt x="101" y="85"/>
                  </a:lnTo>
                  <a:lnTo>
                    <a:pt x="69" y="0"/>
                  </a:lnTo>
                  <a:lnTo>
                    <a:pt x="4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9" name="Freeform 151"/>
            <p:cNvSpPr>
              <a:spLocks/>
            </p:cNvSpPr>
            <p:nvPr/>
          </p:nvSpPr>
          <p:spPr bwMode="auto">
            <a:xfrm>
              <a:off x="5000" y="1009"/>
              <a:ext cx="15" cy="21"/>
            </a:xfrm>
            <a:custGeom>
              <a:avLst/>
              <a:gdLst>
                <a:gd name="T0" fmla="*/ 3 w 79"/>
                <a:gd name="T1" fmla="*/ 8 h 101"/>
                <a:gd name="T2" fmla="*/ 4 w 79"/>
                <a:gd name="T3" fmla="*/ 9 h 101"/>
                <a:gd name="T4" fmla="*/ 5 w 79"/>
                <a:gd name="T5" fmla="*/ 4 h 101"/>
                <a:gd name="T6" fmla="*/ 9 w 79"/>
                <a:gd name="T7" fmla="*/ 11 h 101"/>
                <a:gd name="T8" fmla="*/ 4 w 79"/>
                <a:gd name="T9" fmla="*/ 13 h 101"/>
                <a:gd name="T10" fmla="*/ 4 w 79"/>
                <a:gd name="T11" fmla="*/ 10 h 101"/>
                <a:gd name="T12" fmla="*/ 2 w 79"/>
                <a:gd name="T13" fmla="*/ 10 h 101"/>
                <a:gd name="T14" fmla="*/ 0 w 79"/>
                <a:gd name="T15" fmla="*/ 21 h 101"/>
                <a:gd name="T16" fmla="*/ 2 w 79"/>
                <a:gd name="T17" fmla="*/ 20 h 101"/>
                <a:gd name="T18" fmla="*/ 3 w 79"/>
                <a:gd name="T19" fmla="*/ 15 h 101"/>
                <a:gd name="T20" fmla="*/ 10 w 79"/>
                <a:gd name="T21" fmla="*/ 13 h 101"/>
                <a:gd name="T22" fmla="*/ 13 w 79"/>
                <a:gd name="T23" fmla="*/ 17 h 101"/>
                <a:gd name="T24" fmla="*/ 15 w 79"/>
                <a:gd name="T25" fmla="*/ 16 h 101"/>
                <a:gd name="T26" fmla="*/ 5 w 79"/>
                <a:gd name="T27" fmla="*/ 0 h 101"/>
                <a:gd name="T28" fmla="*/ 3 w 79"/>
                <a:gd name="T29" fmla="*/ 8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" h="101">
                  <a:moveTo>
                    <a:pt x="16" y="38"/>
                  </a:moveTo>
                  <a:lnTo>
                    <a:pt x="23" y="43"/>
                  </a:lnTo>
                  <a:lnTo>
                    <a:pt x="28" y="21"/>
                  </a:lnTo>
                  <a:lnTo>
                    <a:pt x="50" y="53"/>
                  </a:lnTo>
                  <a:lnTo>
                    <a:pt x="21" y="62"/>
                  </a:lnTo>
                  <a:lnTo>
                    <a:pt x="23" y="48"/>
                  </a:lnTo>
                  <a:lnTo>
                    <a:pt x="13" y="50"/>
                  </a:lnTo>
                  <a:lnTo>
                    <a:pt x="0" y="101"/>
                  </a:lnTo>
                  <a:lnTo>
                    <a:pt x="11" y="98"/>
                  </a:lnTo>
                  <a:lnTo>
                    <a:pt x="18" y="72"/>
                  </a:lnTo>
                  <a:lnTo>
                    <a:pt x="55" y="62"/>
                  </a:lnTo>
                  <a:lnTo>
                    <a:pt x="69" y="82"/>
                  </a:lnTo>
                  <a:lnTo>
                    <a:pt x="79" y="79"/>
                  </a:lnTo>
                  <a:lnTo>
                    <a:pt x="26" y="0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0" name="Freeform 152"/>
            <p:cNvSpPr>
              <a:spLocks/>
            </p:cNvSpPr>
            <p:nvPr/>
          </p:nvSpPr>
          <p:spPr bwMode="auto">
            <a:xfrm>
              <a:off x="5002" y="1017"/>
              <a:ext cx="2" cy="2"/>
            </a:xfrm>
            <a:custGeom>
              <a:avLst/>
              <a:gdLst>
                <a:gd name="T0" fmla="*/ 2 w 10"/>
                <a:gd name="T1" fmla="*/ 1 h 12"/>
                <a:gd name="T2" fmla="*/ 1 w 10"/>
                <a:gd name="T3" fmla="*/ 0 h 12"/>
                <a:gd name="T4" fmla="*/ 0 w 10"/>
                <a:gd name="T5" fmla="*/ 2 h 12"/>
                <a:gd name="T6" fmla="*/ 2 w 10"/>
                <a:gd name="T7" fmla="*/ 2 h 12"/>
                <a:gd name="T8" fmla="*/ 2 w 10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10" y="5"/>
                  </a:moveTo>
                  <a:lnTo>
                    <a:pt x="3" y="0"/>
                  </a:lnTo>
                  <a:lnTo>
                    <a:pt x="0" y="12"/>
                  </a:lnTo>
                  <a:lnTo>
                    <a:pt x="10" y="1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1" name="Freeform 153"/>
            <p:cNvSpPr>
              <a:spLocks/>
            </p:cNvSpPr>
            <p:nvPr/>
          </p:nvSpPr>
          <p:spPr bwMode="auto">
            <a:xfrm>
              <a:off x="5015" y="1007"/>
              <a:ext cx="5" cy="18"/>
            </a:xfrm>
            <a:custGeom>
              <a:avLst/>
              <a:gdLst>
                <a:gd name="T0" fmla="*/ 3 w 24"/>
                <a:gd name="T1" fmla="*/ 18 h 90"/>
                <a:gd name="T2" fmla="*/ 5 w 24"/>
                <a:gd name="T3" fmla="*/ 17 h 90"/>
                <a:gd name="T4" fmla="*/ 2 w 24"/>
                <a:gd name="T5" fmla="*/ 0 h 90"/>
                <a:gd name="T6" fmla="*/ 0 w 24"/>
                <a:gd name="T7" fmla="*/ 1 h 90"/>
                <a:gd name="T8" fmla="*/ 3 w 24"/>
                <a:gd name="T9" fmla="*/ 18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90">
                  <a:moveTo>
                    <a:pt x="14" y="90"/>
                  </a:moveTo>
                  <a:lnTo>
                    <a:pt x="24" y="87"/>
                  </a:lnTo>
                  <a:lnTo>
                    <a:pt x="11" y="0"/>
                  </a:lnTo>
                  <a:lnTo>
                    <a:pt x="0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2" name="Freeform 154"/>
            <p:cNvSpPr>
              <a:spLocks/>
            </p:cNvSpPr>
            <p:nvPr/>
          </p:nvSpPr>
          <p:spPr bwMode="auto">
            <a:xfrm>
              <a:off x="5021" y="1006"/>
              <a:ext cx="9" cy="17"/>
            </a:xfrm>
            <a:custGeom>
              <a:avLst/>
              <a:gdLst>
                <a:gd name="T0" fmla="*/ 4 w 45"/>
                <a:gd name="T1" fmla="*/ 15 h 87"/>
                <a:gd name="T2" fmla="*/ 2 w 45"/>
                <a:gd name="T3" fmla="*/ 0 h 87"/>
                <a:gd name="T4" fmla="*/ 0 w 45"/>
                <a:gd name="T5" fmla="*/ 1 h 87"/>
                <a:gd name="T6" fmla="*/ 2 w 45"/>
                <a:gd name="T7" fmla="*/ 17 h 87"/>
                <a:gd name="T8" fmla="*/ 9 w 45"/>
                <a:gd name="T9" fmla="*/ 16 h 87"/>
                <a:gd name="T10" fmla="*/ 9 w 45"/>
                <a:gd name="T11" fmla="*/ 13 h 87"/>
                <a:gd name="T12" fmla="*/ 4 w 45"/>
                <a:gd name="T13" fmla="*/ 15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87">
                  <a:moveTo>
                    <a:pt x="21" y="76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11" y="87"/>
                  </a:lnTo>
                  <a:lnTo>
                    <a:pt x="45" y="80"/>
                  </a:lnTo>
                  <a:lnTo>
                    <a:pt x="45" y="68"/>
                  </a:lnTo>
                  <a:lnTo>
                    <a:pt x="21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3" name="Freeform 155"/>
            <p:cNvSpPr>
              <a:spLocks/>
            </p:cNvSpPr>
            <p:nvPr/>
          </p:nvSpPr>
          <p:spPr bwMode="auto">
            <a:xfrm>
              <a:off x="4926" y="646"/>
              <a:ext cx="119" cy="142"/>
            </a:xfrm>
            <a:custGeom>
              <a:avLst/>
              <a:gdLst>
                <a:gd name="T0" fmla="*/ 119 w 595"/>
                <a:gd name="T1" fmla="*/ 123 h 709"/>
                <a:gd name="T2" fmla="*/ 105 w 595"/>
                <a:gd name="T3" fmla="*/ 0 h 709"/>
                <a:gd name="T4" fmla="*/ 0 w 595"/>
                <a:gd name="T5" fmla="*/ 17 h 709"/>
                <a:gd name="T6" fmla="*/ 16 w 595"/>
                <a:gd name="T7" fmla="*/ 142 h 709"/>
                <a:gd name="T8" fmla="*/ 119 w 595"/>
                <a:gd name="T9" fmla="*/ 123 h 7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709">
                  <a:moveTo>
                    <a:pt x="595" y="613"/>
                  </a:moveTo>
                  <a:lnTo>
                    <a:pt x="526" y="0"/>
                  </a:lnTo>
                  <a:lnTo>
                    <a:pt x="0" y="83"/>
                  </a:lnTo>
                  <a:lnTo>
                    <a:pt x="82" y="709"/>
                  </a:lnTo>
                  <a:lnTo>
                    <a:pt x="595" y="613"/>
                  </a:lnTo>
                  <a:close/>
                </a:path>
              </a:pathLst>
            </a:custGeom>
            <a:solidFill>
              <a:srgbClr val="C9C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4" name="Freeform 156"/>
            <p:cNvSpPr>
              <a:spLocks/>
            </p:cNvSpPr>
            <p:nvPr/>
          </p:nvSpPr>
          <p:spPr bwMode="auto">
            <a:xfrm>
              <a:off x="4931" y="653"/>
              <a:ext cx="109" cy="129"/>
            </a:xfrm>
            <a:custGeom>
              <a:avLst/>
              <a:gdLst>
                <a:gd name="T0" fmla="*/ 109 w 542"/>
                <a:gd name="T1" fmla="*/ 111 h 647"/>
                <a:gd name="T2" fmla="*/ 96 w 542"/>
                <a:gd name="T3" fmla="*/ 0 h 647"/>
                <a:gd name="T4" fmla="*/ 0 w 542"/>
                <a:gd name="T5" fmla="*/ 15 h 647"/>
                <a:gd name="T6" fmla="*/ 15 w 542"/>
                <a:gd name="T7" fmla="*/ 129 h 647"/>
                <a:gd name="T8" fmla="*/ 109 w 542"/>
                <a:gd name="T9" fmla="*/ 111 h 6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647">
                  <a:moveTo>
                    <a:pt x="542" y="557"/>
                  </a:moveTo>
                  <a:lnTo>
                    <a:pt x="479" y="0"/>
                  </a:lnTo>
                  <a:lnTo>
                    <a:pt x="0" y="76"/>
                  </a:lnTo>
                  <a:lnTo>
                    <a:pt x="74" y="647"/>
                  </a:lnTo>
                  <a:lnTo>
                    <a:pt x="542" y="557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5" name="Freeform 157"/>
            <p:cNvSpPr>
              <a:spLocks/>
            </p:cNvSpPr>
            <p:nvPr/>
          </p:nvSpPr>
          <p:spPr bwMode="auto">
            <a:xfrm>
              <a:off x="4942" y="666"/>
              <a:ext cx="87" cy="103"/>
            </a:xfrm>
            <a:custGeom>
              <a:avLst/>
              <a:gdLst>
                <a:gd name="T0" fmla="*/ 87 w 434"/>
                <a:gd name="T1" fmla="*/ 89 h 515"/>
                <a:gd name="T2" fmla="*/ 76 w 434"/>
                <a:gd name="T3" fmla="*/ 0 h 515"/>
                <a:gd name="T4" fmla="*/ 0 w 434"/>
                <a:gd name="T5" fmla="*/ 12 h 515"/>
                <a:gd name="T6" fmla="*/ 12 w 434"/>
                <a:gd name="T7" fmla="*/ 103 h 515"/>
                <a:gd name="T8" fmla="*/ 87 w 434"/>
                <a:gd name="T9" fmla="*/ 89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4" h="515">
                  <a:moveTo>
                    <a:pt x="434" y="446"/>
                  </a:moveTo>
                  <a:lnTo>
                    <a:pt x="381" y="0"/>
                  </a:lnTo>
                  <a:lnTo>
                    <a:pt x="0" y="60"/>
                  </a:lnTo>
                  <a:lnTo>
                    <a:pt x="59" y="515"/>
                  </a:lnTo>
                  <a:lnTo>
                    <a:pt x="434" y="446"/>
                  </a:lnTo>
                  <a:close/>
                </a:path>
              </a:pathLst>
            </a:custGeom>
            <a:solidFill>
              <a:srgbClr val="3F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6" name="Freeform 158"/>
            <p:cNvSpPr>
              <a:spLocks/>
            </p:cNvSpPr>
            <p:nvPr/>
          </p:nvSpPr>
          <p:spPr bwMode="auto">
            <a:xfrm>
              <a:off x="4955" y="688"/>
              <a:ext cx="65" cy="67"/>
            </a:xfrm>
            <a:custGeom>
              <a:avLst/>
              <a:gdLst>
                <a:gd name="T0" fmla="*/ 0 w 322"/>
                <a:gd name="T1" fmla="*/ 30 h 335"/>
                <a:gd name="T2" fmla="*/ 5 w 322"/>
                <a:gd name="T3" fmla="*/ 67 h 335"/>
                <a:gd name="T4" fmla="*/ 65 w 322"/>
                <a:gd name="T5" fmla="*/ 56 h 335"/>
                <a:gd name="T6" fmla="*/ 59 w 322"/>
                <a:gd name="T7" fmla="*/ 0 h 335"/>
                <a:gd name="T8" fmla="*/ 49 w 322"/>
                <a:gd name="T9" fmla="*/ 0 h 335"/>
                <a:gd name="T10" fmla="*/ 41 w 322"/>
                <a:gd name="T11" fmla="*/ 2 h 335"/>
                <a:gd name="T12" fmla="*/ 33 w 322"/>
                <a:gd name="T13" fmla="*/ 5 h 335"/>
                <a:gd name="T14" fmla="*/ 25 w 322"/>
                <a:gd name="T15" fmla="*/ 9 h 335"/>
                <a:gd name="T16" fmla="*/ 18 w 322"/>
                <a:gd name="T17" fmla="*/ 14 h 335"/>
                <a:gd name="T18" fmla="*/ 11 w 322"/>
                <a:gd name="T19" fmla="*/ 19 h 335"/>
                <a:gd name="T20" fmla="*/ 5 w 322"/>
                <a:gd name="T21" fmla="*/ 25 h 335"/>
                <a:gd name="T22" fmla="*/ 0 w 322"/>
                <a:gd name="T23" fmla="*/ 30 h 3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2" h="335">
                  <a:moveTo>
                    <a:pt x="0" y="151"/>
                  </a:moveTo>
                  <a:lnTo>
                    <a:pt x="24" y="335"/>
                  </a:lnTo>
                  <a:lnTo>
                    <a:pt x="322" y="280"/>
                  </a:lnTo>
                  <a:lnTo>
                    <a:pt x="291" y="0"/>
                  </a:lnTo>
                  <a:lnTo>
                    <a:pt x="245" y="0"/>
                  </a:lnTo>
                  <a:lnTo>
                    <a:pt x="204" y="9"/>
                  </a:lnTo>
                  <a:lnTo>
                    <a:pt x="164" y="24"/>
                  </a:lnTo>
                  <a:lnTo>
                    <a:pt x="125" y="45"/>
                  </a:lnTo>
                  <a:lnTo>
                    <a:pt x="87" y="69"/>
                  </a:lnTo>
                  <a:lnTo>
                    <a:pt x="55" y="95"/>
                  </a:lnTo>
                  <a:lnTo>
                    <a:pt x="27" y="124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7" name="Freeform 159"/>
            <p:cNvSpPr>
              <a:spLocks/>
            </p:cNvSpPr>
            <p:nvPr/>
          </p:nvSpPr>
          <p:spPr bwMode="auto">
            <a:xfrm>
              <a:off x="4953" y="702"/>
              <a:ext cx="13" cy="16"/>
            </a:xfrm>
            <a:custGeom>
              <a:avLst/>
              <a:gdLst>
                <a:gd name="T0" fmla="*/ 2 w 66"/>
                <a:gd name="T1" fmla="*/ 16 h 82"/>
                <a:gd name="T2" fmla="*/ 5 w 66"/>
                <a:gd name="T3" fmla="*/ 13 h 82"/>
                <a:gd name="T4" fmla="*/ 7 w 66"/>
                <a:gd name="T5" fmla="*/ 11 h 82"/>
                <a:gd name="T6" fmla="*/ 10 w 66"/>
                <a:gd name="T7" fmla="*/ 8 h 82"/>
                <a:gd name="T8" fmla="*/ 13 w 66"/>
                <a:gd name="T9" fmla="*/ 5 h 82"/>
                <a:gd name="T10" fmla="*/ 0 w 66"/>
                <a:gd name="T11" fmla="*/ 0 h 82"/>
                <a:gd name="T12" fmla="*/ 2 w 66"/>
                <a:gd name="T13" fmla="*/ 16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82">
                  <a:moveTo>
                    <a:pt x="11" y="82"/>
                  </a:moveTo>
                  <a:lnTo>
                    <a:pt x="24" y="69"/>
                  </a:lnTo>
                  <a:lnTo>
                    <a:pt x="38" y="55"/>
                  </a:lnTo>
                  <a:lnTo>
                    <a:pt x="50" y="40"/>
                  </a:lnTo>
                  <a:lnTo>
                    <a:pt x="66" y="26"/>
                  </a:lnTo>
                  <a:lnTo>
                    <a:pt x="0" y="0"/>
                  </a:lnTo>
                  <a:lnTo>
                    <a:pt x="11" y="82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8" name="Freeform 160"/>
            <p:cNvSpPr>
              <a:spLocks/>
            </p:cNvSpPr>
            <p:nvPr/>
          </p:nvSpPr>
          <p:spPr bwMode="auto">
            <a:xfrm>
              <a:off x="4950" y="680"/>
              <a:ext cx="24" cy="27"/>
            </a:xfrm>
            <a:custGeom>
              <a:avLst/>
              <a:gdLst>
                <a:gd name="T0" fmla="*/ 0 w 119"/>
                <a:gd name="T1" fmla="*/ 3 h 134"/>
                <a:gd name="T2" fmla="*/ 3 w 119"/>
                <a:gd name="T3" fmla="*/ 22 h 134"/>
                <a:gd name="T4" fmla="*/ 16 w 119"/>
                <a:gd name="T5" fmla="*/ 27 h 134"/>
                <a:gd name="T6" fmla="*/ 18 w 119"/>
                <a:gd name="T7" fmla="*/ 26 h 134"/>
                <a:gd name="T8" fmla="*/ 20 w 119"/>
                <a:gd name="T9" fmla="*/ 24 h 134"/>
                <a:gd name="T10" fmla="*/ 22 w 119"/>
                <a:gd name="T11" fmla="*/ 22 h 134"/>
                <a:gd name="T12" fmla="*/ 24 w 119"/>
                <a:gd name="T13" fmla="*/ 21 h 134"/>
                <a:gd name="T14" fmla="*/ 15 w 119"/>
                <a:gd name="T15" fmla="*/ 0 h 134"/>
                <a:gd name="T16" fmla="*/ 0 w 119"/>
                <a:gd name="T17" fmla="*/ 3 h 1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34">
                  <a:moveTo>
                    <a:pt x="0" y="13"/>
                  </a:moveTo>
                  <a:lnTo>
                    <a:pt x="13" y="108"/>
                  </a:lnTo>
                  <a:lnTo>
                    <a:pt x="79" y="134"/>
                  </a:lnTo>
                  <a:lnTo>
                    <a:pt x="87" y="127"/>
                  </a:lnTo>
                  <a:lnTo>
                    <a:pt x="98" y="119"/>
                  </a:lnTo>
                  <a:lnTo>
                    <a:pt x="108" y="110"/>
                  </a:lnTo>
                  <a:lnTo>
                    <a:pt x="119" y="103"/>
                  </a:lnTo>
                  <a:lnTo>
                    <a:pt x="7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9" name="Freeform 161"/>
            <p:cNvSpPr>
              <a:spLocks/>
            </p:cNvSpPr>
            <p:nvPr/>
          </p:nvSpPr>
          <p:spPr bwMode="auto">
            <a:xfrm>
              <a:off x="4989" y="674"/>
              <a:ext cx="17" cy="18"/>
            </a:xfrm>
            <a:custGeom>
              <a:avLst/>
              <a:gdLst>
                <a:gd name="T0" fmla="*/ 0 w 83"/>
                <a:gd name="T1" fmla="*/ 2 h 90"/>
                <a:gd name="T2" fmla="*/ 1 w 83"/>
                <a:gd name="T3" fmla="*/ 18 h 90"/>
                <a:gd name="T4" fmla="*/ 5 w 83"/>
                <a:gd name="T5" fmla="*/ 16 h 90"/>
                <a:gd name="T6" fmla="*/ 9 w 83"/>
                <a:gd name="T7" fmla="*/ 15 h 90"/>
                <a:gd name="T8" fmla="*/ 13 w 83"/>
                <a:gd name="T9" fmla="*/ 15 h 90"/>
                <a:gd name="T10" fmla="*/ 17 w 83"/>
                <a:gd name="T11" fmla="*/ 14 h 90"/>
                <a:gd name="T12" fmla="*/ 15 w 83"/>
                <a:gd name="T13" fmla="*/ 0 h 90"/>
                <a:gd name="T14" fmla="*/ 0 w 83"/>
                <a:gd name="T15" fmla="*/ 2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90">
                  <a:moveTo>
                    <a:pt x="0" y="10"/>
                  </a:moveTo>
                  <a:lnTo>
                    <a:pt x="6" y="90"/>
                  </a:lnTo>
                  <a:lnTo>
                    <a:pt x="24" y="82"/>
                  </a:lnTo>
                  <a:lnTo>
                    <a:pt x="43" y="77"/>
                  </a:lnTo>
                  <a:lnTo>
                    <a:pt x="64" y="74"/>
                  </a:lnTo>
                  <a:lnTo>
                    <a:pt x="83" y="71"/>
                  </a:lnTo>
                  <a:lnTo>
                    <a:pt x="7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0" name="Freeform 162"/>
            <p:cNvSpPr>
              <a:spLocks/>
            </p:cNvSpPr>
            <p:nvPr/>
          </p:nvSpPr>
          <p:spPr bwMode="auto">
            <a:xfrm>
              <a:off x="5004" y="673"/>
              <a:ext cx="9" cy="15"/>
            </a:xfrm>
            <a:custGeom>
              <a:avLst/>
              <a:gdLst>
                <a:gd name="T0" fmla="*/ 7 w 46"/>
                <a:gd name="T1" fmla="*/ 0 h 76"/>
                <a:gd name="T2" fmla="*/ 0 w 46"/>
                <a:gd name="T3" fmla="*/ 1 h 76"/>
                <a:gd name="T4" fmla="*/ 2 w 46"/>
                <a:gd name="T5" fmla="*/ 15 h 76"/>
                <a:gd name="T6" fmla="*/ 4 w 46"/>
                <a:gd name="T7" fmla="*/ 15 h 76"/>
                <a:gd name="T8" fmla="*/ 5 w 46"/>
                <a:gd name="T9" fmla="*/ 15 h 76"/>
                <a:gd name="T10" fmla="*/ 7 w 46"/>
                <a:gd name="T11" fmla="*/ 15 h 76"/>
                <a:gd name="T12" fmla="*/ 9 w 46"/>
                <a:gd name="T13" fmla="*/ 15 h 76"/>
                <a:gd name="T14" fmla="*/ 7 w 46"/>
                <a:gd name="T15" fmla="*/ 0 h 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76">
                  <a:moveTo>
                    <a:pt x="38" y="0"/>
                  </a:moveTo>
                  <a:lnTo>
                    <a:pt x="0" y="5"/>
                  </a:lnTo>
                  <a:lnTo>
                    <a:pt x="9" y="76"/>
                  </a:lnTo>
                  <a:lnTo>
                    <a:pt x="19" y="76"/>
                  </a:lnTo>
                  <a:lnTo>
                    <a:pt x="27" y="76"/>
                  </a:lnTo>
                  <a:lnTo>
                    <a:pt x="35" y="76"/>
                  </a:lnTo>
                  <a:lnTo>
                    <a:pt x="46" y="7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1" name="Freeform 163"/>
            <p:cNvSpPr>
              <a:spLocks/>
            </p:cNvSpPr>
            <p:nvPr/>
          </p:nvSpPr>
          <p:spPr bwMode="auto">
            <a:xfrm>
              <a:off x="4965" y="676"/>
              <a:ext cx="26" cy="25"/>
            </a:xfrm>
            <a:custGeom>
              <a:avLst/>
              <a:gdLst>
                <a:gd name="T0" fmla="*/ 0 w 127"/>
                <a:gd name="T1" fmla="*/ 4 h 125"/>
                <a:gd name="T2" fmla="*/ 9 w 127"/>
                <a:gd name="T3" fmla="*/ 25 h 125"/>
                <a:gd name="T4" fmla="*/ 11 w 127"/>
                <a:gd name="T5" fmla="*/ 23 h 125"/>
                <a:gd name="T6" fmla="*/ 14 w 127"/>
                <a:gd name="T7" fmla="*/ 22 h 125"/>
                <a:gd name="T8" fmla="*/ 15 w 127"/>
                <a:gd name="T9" fmla="*/ 21 h 125"/>
                <a:gd name="T10" fmla="*/ 17 w 127"/>
                <a:gd name="T11" fmla="*/ 20 h 125"/>
                <a:gd name="T12" fmla="*/ 19 w 127"/>
                <a:gd name="T13" fmla="*/ 19 h 125"/>
                <a:gd name="T14" fmla="*/ 22 w 127"/>
                <a:gd name="T15" fmla="*/ 17 h 125"/>
                <a:gd name="T16" fmla="*/ 24 w 127"/>
                <a:gd name="T17" fmla="*/ 17 h 125"/>
                <a:gd name="T18" fmla="*/ 26 w 127"/>
                <a:gd name="T19" fmla="*/ 16 h 125"/>
                <a:gd name="T20" fmla="*/ 25 w 127"/>
                <a:gd name="T21" fmla="*/ 0 h 125"/>
                <a:gd name="T22" fmla="*/ 0 w 127"/>
                <a:gd name="T23" fmla="*/ 4 h 1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7" h="125">
                  <a:moveTo>
                    <a:pt x="0" y="22"/>
                  </a:moveTo>
                  <a:lnTo>
                    <a:pt x="45" y="125"/>
                  </a:lnTo>
                  <a:lnTo>
                    <a:pt x="56" y="117"/>
                  </a:lnTo>
                  <a:lnTo>
                    <a:pt x="66" y="111"/>
                  </a:lnTo>
                  <a:lnTo>
                    <a:pt x="75" y="106"/>
                  </a:lnTo>
                  <a:lnTo>
                    <a:pt x="85" y="98"/>
                  </a:lnTo>
                  <a:lnTo>
                    <a:pt x="95" y="93"/>
                  </a:lnTo>
                  <a:lnTo>
                    <a:pt x="106" y="87"/>
                  </a:lnTo>
                  <a:lnTo>
                    <a:pt x="116" y="85"/>
                  </a:lnTo>
                  <a:lnTo>
                    <a:pt x="127" y="80"/>
                  </a:lnTo>
                  <a:lnTo>
                    <a:pt x="121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2" name="Freeform 164"/>
            <p:cNvSpPr>
              <a:spLocks/>
            </p:cNvSpPr>
            <p:nvPr/>
          </p:nvSpPr>
          <p:spPr bwMode="auto">
            <a:xfrm>
              <a:off x="4965" y="729"/>
              <a:ext cx="51" cy="25"/>
            </a:xfrm>
            <a:custGeom>
              <a:avLst/>
              <a:gdLst>
                <a:gd name="T0" fmla="*/ 30 w 253"/>
                <a:gd name="T1" fmla="*/ 19 h 122"/>
                <a:gd name="T2" fmla="*/ 24 w 253"/>
                <a:gd name="T3" fmla="*/ 20 h 122"/>
                <a:gd name="T4" fmla="*/ 19 w 253"/>
                <a:gd name="T5" fmla="*/ 21 h 122"/>
                <a:gd name="T6" fmla="*/ 14 w 253"/>
                <a:gd name="T7" fmla="*/ 22 h 122"/>
                <a:gd name="T8" fmla="*/ 10 w 253"/>
                <a:gd name="T9" fmla="*/ 23 h 122"/>
                <a:gd name="T10" fmla="*/ 6 w 253"/>
                <a:gd name="T11" fmla="*/ 24 h 122"/>
                <a:gd name="T12" fmla="*/ 3 w 253"/>
                <a:gd name="T13" fmla="*/ 24 h 122"/>
                <a:gd name="T14" fmla="*/ 1 w 253"/>
                <a:gd name="T15" fmla="*/ 25 h 122"/>
                <a:gd name="T16" fmla="*/ 0 w 253"/>
                <a:gd name="T17" fmla="*/ 25 h 122"/>
                <a:gd name="T18" fmla="*/ 1 w 253"/>
                <a:gd name="T19" fmla="*/ 24 h 122"/>
                <a:gd name="T20" fmla="*/ 2 w 253"/>
                <a:gd name="T21" fmla="*/ 22 h 122"/>
                <a:gd name="T22" fmla="*/ 4 w 253"/>
                <a:gd name="T23" fmla="*/ 19 h 122"/>
                <a:gd name="T24" fmla="*/ 7 w 253"/>
                <a:gd name="T25" fmla="*/ 15 h 122"/>
                <a:gd name="T26" fmla="*/ 11 w 253"/>
                <a:gd name="T27" fmla="*/ 11 h 122"/>
                <a:gd name="T28" fmla="*/ 16 w 253"/>
                <a:gd name="T29" fmla="*/ 8 h 122"/>
                <a:gd name="T30" fmla="*/ 20 w 253"/>
                <a:gd name="T31" fmla="*/ 5 h 122"/>
                <a:gd name="T32" fmla="*/ 24 w 253"/>
                <a:gd name="T33" fmla="*/ 4 h 122"/>
                <a:gd name="T34" fmla="*/ 29 w 253"/>
                <a:gd name="T35" fmla="*/ 3 h 122"/>
                <a:gd name="T36" fmla="*/ 33 w 253"/>
                <a:gd name="T37" fmla="*/ 2 h 122"/>
                <a:gd name="T38" fmla="*/ 38 w 253"/>
                <a:gd name="T39" fmla="*/ 1 h 122"/>
                <a:gd name="T40" fmla="*/ 42 w 253"/>
                <a:gd name="T41" fmla="*/ 0 h 122"/>
                <a:gd name="T42" fmla="*/ 45 w 253"/>
                <a:gd name="T43" fmla="*/ 0 h 122"/>
                <a:gd name="T44" fmla="*/ 47 w 253"/>
                <a:gd name="T45" fmla="*/ 1 h 122"/>
                <a:gd name="T46" fmla="*/ 50 w 253"/>
                <a:gd name="T47" fmla="*/ 4 h 122"/>
                <a:gd name="T48" fmla="*/ 51 w 253"/>
                <a:gd name="T49" fmla="*/ 8 h 122"/>
                <a:gd name="T50" fmla="*/ 51 w 253"/>
                <a:gd name="T51" fmla="*/ 11 h 122"/>
                <a:gd name="T52" fmla="*/ 50 w 253"/>
                <a:gd name="T53" fmla="*/ 14 h 122"/>
                <a:gd name="T54" fmla="*/ 48 w 253"/>
                <a:gd name="T55" fmla="*/ 15 h 122"/>
                <a:gd name="T56" fmla="*/ 45 w 253"/>
                <a:gd name="T57" fmla="*/ 16 h 122"/>
                <a:gd name="T58" fmla="*/ 42 w 253"/>
                <a:gd name="T59" fmla="*/ 17 h 122"/>
                <a:gd name="T60" fmla="*/ 38 w 253"/>
                <a:gd name="T61" fmla="*/ 18 h 122"/>
                <a:gd name="T62" fmla="*/ 34 w 253"/>
                <a:gd name="T63" fmla="*/ 18 h 122"/>
                <a:gd name="T64" fmla="*/ 30 w 253"/>
                <a:gd name="T65" fmla="*/ 19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3" h="122">
                  <a:moveTo>
                    <a:pt x="148" y="93"/>
                  </a:moveTo>
                  <a:lnTo>
                    <a:pt x="121" y="98"/>
                  </a:lnTo>
                  <a:lnTo>
                    <a:pt x="95" y="101"/>
                  </a:lnTo>
                  <a:lnTo>
                    <a:pt x="71" y="106"/>
                  </a:lnTo>
                  <a:lnTo>
                    <a:pt x="48" y="112"/>
                  </a:lnTo>
                  <a:lnTo>
                    <a:pt x="29" y="117"/>
                  </a:lnTo>
                  <a:lnTo>
                    <a:pt x="13" y="119"/>
                  </a:lnTo>
                  <a:lnTo>
                    <a:pt x="3" y="122"/>
                  </a:lnTo>
                  <a:lnTo>
                    <a:pt x="0" y="122"/>
                  </a:lnTo>
                  <a:lnTo>
                    <a:pt x="3" y="117"/>
                  </a:lnTo>
                  <a:lnTo>
                    <a:pt x="11" y="106"/>
                  </a:lnTo>
                  <a:lnTo>
                    <a:pt x="22" y="93"/>
                  </a:lnTo>
                  <a:lnTo>
                    <a:pt x="37" y="74"/>
                  </a:lnTo>
                  <a:lnTo>
                    <a:pt x="56" y="56"/>
                  </a:lnTo>
                  <a:lnTo>
                    <a:pt x="77" y="40"/>
                  </a:lnTo>
                  <a:lnTo>
                    <a:pt x="97" y="26"/>
                  </a:lnTo>
                  <a:lnTo>
                    <a:pt x="121" y="19"/>
                  </a:lnTo>
                  <a:lnTo>
                    <a:pt x="145" y="14"/>
                  </a:lnTo>
                  <a:lnTo>
                    <a:pt x="166" y="9"/>
                  </a:lnTo>
                  <a:lnTo>
                    <a:pt x="188" y="4"/>
                  </a:lnTo>
                  <a:lnTo>
                    <a:pt x="207" y="0"/>
                  </a:lnTo>
                  <a:lnTo>
                    <a:pt x="222" y="0"/>
                  </a:lnTo>
                  <a:lnTo>
                    <a:pt x="235" y="6"/>
                  </a:lnTo>
                  <a:lnTo>
                    <a:pt x="246" y="19"/>
                  </a:lnTo>
                  <a:lnTo>
                    <a:pt x="253" y="40"/>
                  </a:lnTo>
                  <a:lnTo>
                    <a:pt x="253" y="56"/>
                  </a:lnTo>
                  <a:lnTo>
                    <a:pt x="248" y="67"/>
                  </a:lnTo>
                  <a:lnTo>
                    <a:pt x="238" y="74"/>
                  </a:lnTo>
                  <a:lnTo>
                    <a:pt x="224" y="79"/>
                  </a:lnTo>
                  <a:lnTo>
                    <a:pt x="209" y="83"/>
                  </a:lnTo>
                  <a:lnTo>
                    <a:pt x="190" y="88"/>
                  </a:lnTo>
                  <a:lnTo>
                    <a:pt x="169" y="90"/>
                  </a:lnTo>
                  <a:lnTo>
                    <a:pt x="148" y="93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3" name="Freeform 165"/>
            <p:cNvSpPr>
              <a:spLocks/>
            </p:cNvSpPr>
            <p:nvPr/>
          </p:nvSpPr>
          <p:spPr bwMode="auto">
            <a:xfrm>
              <a:off x="4971" y="688"/>
              <a:ext cx="36" cy="42"/>
            </a:xfrm>
            <a:custGeom>
              <a:avLst/>
              <a:gdLst>
                <a:gd name="T0" fmla="*/ 10 w 180"/>
                <a:gd name="T1" fmla="*/ 5 h 213"/>
                <a:gd name="T2" fmla="*/ 7 w 180"/>
                <a:gd name="T3" fmla="*/ 9 h 213"/>
                <a:gd name="T4" fmla="*/ 4 w 180"/>
                <a:gd name="T5" fmla="*/ 15 h 213"/>
                <a:gd name="T6" fmla="*/ 1 w 180"/>
                <a:gd name="T7" fmla="*/ 20 h 213"/>
                <a:gd name="T8" fmla="*/ 0 w 180"/>
                <a:gd name="T9" fmla="*/ 22 h 213"/>
                <a:gd name="T10" fmla="*/ 4 w 180"/>
                <a:gd name="T11" fmla="*/ 33 h 213"/>
                <a:gd name="T12" fmla="*/ 6 w 180"/>
                <a:gd name="T13" fmla="*/ 35 h 213"/>
                <a:gd name="T14" fmla="*/ 10 w 180"/>
                <a:gd name="T15" fmla="*/ 39 h 213"/>
                <a:gd name="T16" fmla="*/ 14 w 180"/>
                <a:gd name="T17" fmla="*/ 42 h 213"/>
                <a:gd name="T18" fmla="*/ 18 w 180"/>
                <a:gd name="T19" fmla="*/ 42 h 213"/>
                <a:gd name="T20" fmla="*/ 20 w 180"/>
                <a:gd name="T21" fmla="*/ 40 h 213"/>
                <a:gd name="T22" fmla="*/ 23 w 180"/>
                <a:gd name="T23" fmla="*/ 38 h 213"/>
                <a:gd name="T24" fmla="*/ 26 w 180"/>
                <a:gd name="T25" fmla="*/ 35 h 213"/>
                <a:gd name="T26" fmla="*/ 29 w 180"/>
                <a:gd name="T27" fmla="*/ 31 h 213"/>
                <a:gd name="T28" fmla="*/ 32 w 180"/>
                <a:gd name="T29" fmla="*/ 27 h 213"/>
                <a:gd name="T30" fmla="*/ 34 w 180"/>
                <a:gd name="T31" fmla="*/ 24 h 213"/>
                <a:gd name="T32" fmla="*/ 35 w 180"/>
                <a:gd name="T33" fmla="*/ 21 h 213"/>
                <a:gd name="T34" fmla="*/ 36 w 180"/>
                <a:gd name="T35" fmla="*/ 18 h 213"/>
                <a:gd name="T36" fmla="*/ 35 w 180"/>
                <a:gd name="T37" fmla="*/ 13 h 213"/>
                <a:gd name="T38" fmla="*/ 33 w 180"/>
                <a:gd name="T39" fmla="*/ 7 h 213"/>
                <a:gd name="T40" fmla="*/ 31 w 180"/>
                <a:gd name="T41" fmla="*/ 2 h 213"/>
                <a:gd name="T42" fmla="*/ 29 w 180"/>
                <a:gd name="T43" fmla="*/ 0 h 213"/>
                <a:gd name="T44" fmla="*/ 29 w 180"/>
                <a:gd name="T45" fmla="*/ 0 h 213"/>
                <a:gd name="T46" fmla="*/ 27 w 180"/>
                <a:gd name="T47" fmla="*/ 0 h 213"/>
                <a:gd name="T48" fmla="*/ 24 w 180"/>
                <a:gd name="T49" fmla="*/ 0 h 213"/>
                <a:gd name="T50" fmla="*/ 21 w 180"/>
                <a:gd name="T51" fmla="*/ 0 h 213"/>
                <a:gd name="T52" fmla="*/ 17 w 180"/>
                <a:gd name="T53" fmla="*/ 1 h 213"/>
                <a:gd name="T54" fmla="*/ 14 w 180"/>
                <a:gd name="T55" fmla="*/ 2 h 213"/>
                <a:gd name="T56" fmla="*/ 12 w 180"/>
                <a:gd name="T57" fmla="*/ 3 h 213"/>
                <a:gd name="T58" fmla="*/ 10 w 180"/>
                <a:gd name="T59" fmla="*/ 5 h 21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80" h="213">
                  <a:moveTo>
                    <a:pt x="48" y="24"/>
                  </a:moveTo>
                  <a:lnTo>
                    <a:pt x="36" y="46"/>
                  </a:lnTo>
                  <a:lnTo>
                    <a:pt x="21" y="74"/>
                  </a:lnTo>
                  <a:lnTo>
                    <a:pt x="5" y="101"/>
                  </a:lnTo>
                  <a:lnTo>
                    <a:pt x="0" y="112"/>
                  </a:lnTo>
                  <a:lnTo>
                    <a:pt x="21" y="167"/>
                  </a:lnTo>
                  <a:lnTo>
                    <a:pt x="29" y="178"/>
                  </a:lnTo>
                  <a:lnTo>
                    <a:pt x="50" y="196"/>
                  </a:lnTo>
                  <a:lnTo>
                    <a:pt x="70" y="213"/>
                  </a:lnTo>
                  <a:lnTo>
                    <a:pt x="92" y="213"/>
                  </a:lnTo>
                  <a:lnTo>
                    <a:pt x="100" y="204"/>
                  </a:lnTo>
                  <a:lnTo>
                    <a:pt x="113" y="191"/>
                  </a:lnTo>
                  <a:lnTo>
                    <a:pt x="129" y="175"/>
                  </a:lnTo>
                  <a:lnTo>
                    <a:pt x="145" y="156"/>
                  </a:lnTo>
                  <a:lnTo>
                    <a:pt x="158" y="138"/>
                  </a:lnTo>
                  <a:lnTo>
                    <a:pt x="168" y="120"/>
                  </a:lnTo>
                  <a:lnTo>
                    <a:pt x="177" y="106"/>
                  </a:lnTo>
                  <a:lnTo>
                    <a:pt x="180" y="93"/>
                  </a:lnTo>
                  <a:lnTo>
                    <a:pt x="173" y="67"/>
                  </a:lnTo>
                  <a:lnTo>
                    <a:pt x="163" y="38"/>
                  </a:lnTo>
                  <a:lnTo>
                    <a:pt x="153" y="12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05" y="0"/>
                  </a:lnTo>
                  <a:lnTo>
                    <a:pt x="87" y="3"/>
                  </a:lnTo>
                  <a:lnTo>
                    <a:pt x="70" y="9"/>
                  </a:lnTo>
                  <a:lnTo>
                    <a:pt x="58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4" name="Freeform 166"/>
            <p:cNvSpPr>
              <a:spLocks/>
            </p:cNvSpPr>
            <p:nvPr/>
          </p:nvSpPr>
          <p:spPr bwMode="auto">
            <a:xfrm>
              <a:off x="4982" y="712"/>
              <a:ext cx="20" cy="31"/>
            </a:xfrm>
            <a:custGeom>
              <a:avLst/>
              <a:gdLst>
                <a:gd name="T0" fmla="*/ 3 w 103"/>
                <a:gd name="T1" fmla="*/ 12 h 156"/>
                <a:gd name="T2" fmla="*/ 0 w 103"/>
                <a:gd name="T3" fmla="*/ 29 h 156"/>
                <a:gd name="T4" fmla="*/ 10 w 103"/>
                <a:gd name="T5" fmla="*/ 31 h 156"/>
                <a:gd name="T6" fmla="*/ 20 w 103"/>
                <a:gd name="T7" fmla="*/ 20 h 156"/>
                <a:gd name="T8" fmla="*/ 15 w 103"/>
                <a:gd name="T9" fmla="*/ 0 h 156"/>
                <a:gd name="T10" fmla="*/ 3 w 103"/>
                <a:gd name="T11" fmla="*/ 12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" h="156">
                  <a:moveTo>
                    <a:pt x="15" y="58"/>
                  </a:moveTo>
                  <a:lnTo>
                    <a:pt x="0" y="145"/>
                  </a:lnTo>
                  <a:lnTo>
                    <a:pt x="50" y="156"/>
                  </a:lnTo>
                  <a:lnTo>
                    <a:pt x="103" y="100"/>
                  </a:lnTo>
                  <a:lnTo>
                    <a:pt x="77" y="0"/>
                  </a:lnTo>
                  <a:lnTo>
                    <a:pt x="15" y="58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5" name="Freeform 167"/>
            <p:cNvSpPr>
              <a:spLocks/>
            </p:cNvSpPr>
            <p:nvPr/>
          </p:nvSpPr>
          <p:spPr bwMode="auto">
            <a:xfrm>
              <a:off x="4971" y="685"/>
              <a:ext cx="37" cy="25"/>
            </a:xfrm>
            <a:custGeom>
              <a:avLst/>
              <a:gdLst>
                <a:gd name="T0" fmla="*/ 0 w 185"/>
                <a:gd name="T1" fmla="*/ 25 h 124"/>
                <a:gd name="T2" fmla="*/ 0 w 185"/>
                <a:gd name="T3" fmla="*/ 22 h 124"/>
                <a:gd name="T4" fmla="*/ 1 w 185"/>
                <a:gd name="T5" fmla="*/ 15 h 124"/>
                <a:gd name="T6" fmla="*/ 4 w 185"/>
                <a:gd name="T7" fmla="*/ 8 h 124"/>
                <a:gd name="T8" fmla="*/ 10 w 185"/>
                <a:gd name="T9" fmla="*/ 2 h 124"/>
                <a:gd name="T10" fmla="*/ 16 w 185"/>
                <a:gd name="T11" fmla="*/ 0 h 124"/>
                <a:gd name="T12" fmla="*/ 20 w 185"/>
                <a:gd name="T13" fmla="*/ 0 h 124"/>
                <a:gd name="T14" fmla="*/ 22 w 185"/>
                <a:gd name="T15" fmla="*/ 2 h 124"/>
                <a:gd name="T16" fmla="*/ 22 w 185"/>
                <a:gd name="T17" fmla="*/ 2 h 124"/>
                <a:gd name="T18" fmla="*/ 24 w 185"/>
                <a:gd name="T19" fmla="*/ 1 h 124"/>
                <a:gd name="T20" fmla="*/ 27 w 185"/>
                <a:gd name="T21" fmla="*/ 0 h 124"/>
                <a:gd name="T22" fmla="*/ 32 w 185"/>
                <a:gd name="T23" fmla="*/ 0 h 124"/>
                <a:gd name="T24" fmla="*/ 35 w 185"/>
                <a:gd name="T25" fmla="*/ 3 h 124"/>
                <a:gd name="T26" fmla="*/ 37 w 185"/>
                <a:gd name="T27" fmla="*/ 9 h 124"/>
                <a:gd name="T28" fmla="*/ 37 w 185"/>
                <a:gd name="T29" fmla="*/ 16 h 124"/>
                <a:gd name="T30" fmla="*/ 36 w 185"/>
                <a:gd name="T31" fmla="*/ 22 h 124"/>
                <a:gd name="T32" fmla="*/ 35 w 185"/>
                <a:gd name="T33" fmla="*/ 24 h 124"/>
                <a:gd name="T34" fmla="*/ 35 w 185"/>
                <a:gd name="T35" fmla="*/ 22 h 124"/>
                <a:gd name="T36" fmla="*/ 33 w 185"/>
                <a:gd name="T37" fmla="*/ 17 h 124"/>
                <a:gd name="T38" fmla="*/ 31 w 185"/>
                <a:gd name="T39" fmla="*/ 14 h 124"/>
                <a:gd name="T40" fmla="*/ 27 w 185"/>
                <a:gd name="T41" fmla="*/ 12 h 124"/>
                <a:gd name="T42" fmla="*/ 24 w 185"/>
                <a:gd name="T43" fmla="*/ 12 h 124"/>
                <a:gd name="T44" fmla="*/ 22 w 185"/>
                <a:gd name="T45" fmla="*/ 12 h 124"/>
                <a:gd name="T46" fmla="*/ 18 w 185"/>
                <a:gd name="T47" fmla="*/ 10 h 124"/>
                <a:gd name="T48" fmla="*/ 14 w 185"/>
                <a:gd name="T49" fmla="*/ 10 h 124"/>
                <a:gd name="T50" fmla="*/ 9 w 185"/>
                <a:gd name="T51" fmla="*/ 13 h 124"/>
                <a:gd name="T52" fmla="*/ 5 w 185"/>
                <a:gd name="T53" fmla="*/ 18 h 124"/>
                <a:gd name="T54" fmla="*/ 1 w 185"/>
                <a:gd name="T55" fmla="*/ 23 h 124"/>
                <a:gd name="T56" fmla="*/ 0 w 185"/>
                <a:gd name="T57" fmla="*/ 25 h 1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85" h="124">
                  <a:moveTo>
                    <a:pt x="0" y="124"/>
                  </a:moveTo>
                  <a:lnTo>
                    <a:pt x="0" y="110"/>
                  </a:lnTo>
                  <a:lnTo>
                    <a:pt x="5" y="76"/>
                  </a:lnTo>
                  <a:lnTo>
                    <a:pt x="21" y="39"/>
                  </a:lnTo>
                  <a:lnTo>
                    <a:pt x="50" y="1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08" y="10"/>
                  </a:lnTo>
                  <a:lnTo>
                    <a:pt x="110" y="12"/>
                  </a:lnTo>
                  <a:lnTo>
                    <a:pt x="118" y="7"/>
                  </a:lnTo>
                  <a:lnTo>
                    <a:pt x="137" y="0"/>
                  </a:lnTo>
                  <a:lnTo>
                    <a:pt x="158" y="0"/>
                  </a:lnTo>
                  <a:lnTo>
                    <a:pt x="177" y="15"/>
                  </a:lnTo>
                  <a:lnTo>
                    <a:pt x="185" y="47"/>
                  </a:lnTo>
                  <a:lnTo>
                    <a:pt x="185" y="81"/>
                  </a:lnTo>
                  <a:lnTo>
                    <a:pt x="180" y="108"/>
                  </a:lnTo>
                  <a:lnTo>
                    <a:pt x="177" y="118"/>
                  </a:lnTo>
                  <a:lnTo>
                    <a:pt x="173" y="108"/>
                  </a:lnTo>
                  <a:lnTo>
                    <a:pt x="166" y="86"/>
                  </a:lnTo>
                  <a:lnTo>
                    <a:pt x="156" y="69"/>
                  </a:lnTo>
                  <a:lnTo>
                    <a:pt x="137" y="60"/>
                  </a:lnTo>
                  <a:lnTo>
                    <a:pt x="121" y="60"/>
                  </a:lnTo>
                  <a:lnTo>
                    <a:pt x="108" y="58"/>
                  </a:lnTo>
                  <a:lnTo>
                    <a:pt x="92" y="52"/>
                  </a:lnTo>
                  <a:lnTo>
                    <a:pt x="70" y="52"/>
                  </a:lnTo>
                  <a:lnTo>
                    <a:pt x="44" y="65"/>
                  </a:lnTo>
                  <a:lnTo>
                    <a:pt x="24" y="89"/>
                  </a:lnTo>
                  <a:lnTo>
                    <a:pt x="5" y="113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6" name="Freeform 168"/>
            <p:cNvSpPr>
              <a:spLocks/>
            </p:cNvSpPr>
            <p:nvPr/>
          </p:nvSpPr>
          <p:spPr bwMode="auto">
            <a:xfrm>
              <a:off x="4976" y="705"/>
              <a:ext cx="9" cy="3"/>
            </a:xfrm>
            <a:custGeom>
              <a:avLst/>
              <a:gdLst>
                <a:gd name="T0" fmla="*/ 0 w 44"/>
                <a:gd name="T1" fmla="*/ 2 h 13"/>
                <a:gd name="T2" fmla="*/ 6 w 44"/>
                <a:gd name="T3" fmla="*/ 0 h 13"/>
                <a:gd name="T4" fmla="*/ 9 w 44"/>
                <a:gd name="T5" fmla="*/ 1 h 13"/>
                <a:gd name="T6" fmla="*/ 3 w 44"/>
                <a:gd name="T7" fmla="*/ 3 h 13"/>
                <a:gd name="T8" fmla="*/ 0 w 44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13">
                  <a:moveTo>
                    <a:pt x="0" y="8"/>
                  </a:moveTo>
                  <a:lnTo>
                    <a:pt x="27" y="0"/>
                  </a:lnTo>
                  <a:lnTo>
                    <a:pt x="44" y="3"/>
                  </a:lnTo>
                  <a:lnTo>
                    <a:pt x="15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7" name="Freeform 169"/>
            <p:cNvSpPr>
              <a:spLocks/>
            </p:cNvSpPr>
            <p:nvPr/>
          </p:nvSpPr>
          <p:spPr bwMode="auto">
            <a:xfrm>
              <a:off x="4989" y="703"/>
              <a:ext cx="9" cy="3"/>
            </a:xfrm>
            <a:custGeom>
              <a:avLst/>
              <a:gdLst>
                <a:gd name="T0" fmla="*/ 0 w 45"/>
                <a:gd name="T1" fmla="*/ 2 h 14"/>
                <a:gd name="T2" fmla="*/ 5 w 45"/>
                <a:gd name="T3" fmla="*/ 0 h 14"/>
                <a:gd name="T4" fmla="*/ 9 w 45"/>
                <a:gd name="T5" fmla="*/ 1 h 14"/>
                <a:gd name="T6" fmla="*/ 3 w 45"/>
                <a:gd name="T7" fmla="*/ 3 h 14"/>
                <a:gd name="T8" fmla="*/ 0 w 45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14">
                  <a:moveTo>
                    <a:pt x="0" y="9"/>
                  </a:moveTo>
                  <a:lnTo>
                    <a:pt x="27" y="0"/>
                  </a:lnTo>
                  <a:lnTo>
                    <a:pt x="45" y="3"/>
                  </a:lnTo>
                  <a:lnTo>
                    <a:pt x="16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8" name="Freeform 170"/>
            <p:cNvSpPr>
              <a:spLocks/>
            </p:cNvSpPr>
            <p:nvPr/>
          </p:nvSpPr>
          <p:spPr bwMode="auto">
            <a:xfrm>
              <a:off x="4983" y="709"/>
              <a:ext cx="5" cy="7"/>
            </a:xfrm>
            <a:custGeom>
              <a:avLst/>
              <a:gdLst>
                <a:gd name="T0" fmla="*/ 3 w 24"/>
                <a:gd name="T1" fmla="*/ 0 h 35"/>
                <a:gd name="T2" fmla="*/ 0 w 24"/>
                <a:gd name="T3" fmla="*/ 6 h 35"/>
                <a:gd name="T4" fmla="*/ 5 w 24"/>
                <a:gd name="T5" fmla="*/ 7 h 35"/>
                <a:gd name="T6" fmla="*/ 2 w 24"/>
                <a:gd name="T7" fmla="*/ 5 h 35"/>
                <a:gd name="T8" fmla="*/ 3 w 2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35">
                  <a:moveTo>
                    <a:pt x="13" y="0"/>
                  </a:moveTo>
                  <a:lnTo>
                    <a:pt x="0" y="32"/>
                  </a:lnTo>
                  <a:lnTo>
                    <a:pt x="24" y="35"/>
                  </a:lnTo>
                  <a:lnTo>
                    <a:pt x="11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9" name="Freeform 171"/>
            <p:cNvSpPr>
              <a:spLocks/>
            </p:cNvSpPr>
            <p:nvPr/>
          </p:nvSpPr>
          <p:spPr bwMode="auto">
            <a:xfrm>
              <a:off x="4979" y="721"/>
              <a:ext cx="10" cy="2"/>
            </a:xfrm>
            <a:custGeom>
              <a:avLst/>
              <a:gdLst>
                <a:gd name="T0" fmla="*/ 0 w 51"/>
                <a:gd name="T1" fmla="*/ 1 h 11"/>
                <a:gd name="T2" fmla="*/ 6 w 51"/>
                <a:gd name="T3" fmla="*/ 2 h 11"/>
                <a:gd name="T4" fmla="*/ 10 w 51"/>
                <a:gd name="T5" fmla="*/ 0 h 11"/>
                <a:gd name="T6" fmla="*/ 9 w 51"/>
                <a:gd name="T7" fmla="*/ 0 h 11"/>
                <a:gd name="T8" fmla="*/ 6 w 51"/>
                <a:gd name="T9" fmla="*/ 0 h 11"/>
                <a:gd name="T10" fmla="*/ 3 w 51"/>
                <a:gd name="T11" fmla="*/ 0 h 11"/>
                <a:gd name="T12" fmla="*/ 0 w 51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11">
                  <a:moveTo>
                    <a:pt x="0" y="8"/>
                  </a:moveTo>
                  <a:lnTo>
                    <a:pt x="29" y="1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0" name="Freeform 172"/>
            <p:cNvSpPr>
              <a:spLocks/>
            </p:cNvSpPr>
            <p:nvPr/>
          </p:nvSpPr>
          <p:spPr bwMode="auto">
            <a:xfrm>
              <a:off x="4995" y="738"/>
              <a:ext cx="14" cy="20"/>
            </a:xfrm>
            <a:custGeom>
              <a:avLst/>
              <a:gdLst>
                <a:gd name="T0" fmla="*/ 6 w 69"/>
                <a:gd name="T1" fmla="*/ 3 h 100"/>
                <a:gd name="T2" fmla="*/ 5 w 69"/>
                <a:gd name="T3" fmla="*/ 7 h 100"/>
                <a:gd name="T4" fmla="*/ 6 w 69"/>
                <a:gd name="T5" fmla="*/ 7 h 100"/>
                <a:gd name="T6" fmla="*/ 9 w 69"/>
                <a:gd name="T7" fmla="*/ 7 h 100"/>
                <a:gd name="T8" fmla="*/ 11 w 69"/>
                <a:gd name="T9" fmla="*/ 8 h 100"/>
                <a:gd name="T10" fmla="*/ 13 w 69"/>
                <a:gd name="T11" fmla="*/ 9 h 100"/>
                <a:gd name="T12" fmla="*/ 14 w 69"/>
                <a:gd name="T13" fmla="*/ 12 h 100"/>
                <a:gd name="T14" fmla="*/ 14 w 69"/>
                <a:gd name="T15" fmla="*/ 15 h 100"/>
                <a:gd name="T16" fmla="*/ 12 w 69"/>
                <a:gd name="T17" fmla="*/ 17 h 100"/>
                <a:gd name="T18" fmla="*/ 10 w 69"/>
                <a:gd name="T19" fmla="*/ 19 h 100"/>
                <a:gd name="T20" fmla="*/ 7 w 69"/>
                <a:gd name="T21" fmla="*/ 20 h 100"/>
                <a:gd name="T22" fmla="*/ 5 w 69"/>
                <a:gd name="T23" fmla="*/ 20 h 100"/>
                <a:gd name="T24" fmla="*/ 3 w 69"/>
                <a:gd name="T25" fmla="*/ 20 h 100"/>
                <a:gd name="T26" fmla="*/ 2 w 69"/>
                <a:gd name="T27" fmla="*/ 19 h 100"/>
                <a:gd name="T28" fmla="*/ 0 w 69"/>
                <a:gd name="T29" fmla="*/ 18 h 100"/>
                <a:gd name="T30" fmla="*/ 2 w 69"/>
                <a:gd name="T31" fmla="*/ 16 h 100"/>
                <a:gd name="T32" fmla="*/ 3 w 69"/>
                <a:gd name="T33" fmla="*/ 17 h 100"/>
                <a:gd name="T34" fmla="*/ 4 w 69"/>
                <a:gd name="T35" fmla="*/ 18 h 100"/>
                <a:gd name="T36" fmla="*/ 5 w 69"/>
                <a:gd name="T37" fmla="*/ 19 h 100"/>
                <a:gd name="T38" fmla="*/ 7 w 69"/>
                <a:gd name="T39" fmla="*/ 19 h 100"/>
                <a:gd name="T40" fmla="*/ 9 w 69"/>
                <a:gd name="T41" fmla="*/ 18 h 100"/>
                <a:gd name="T42" fmla="*/ 11 w 69"/>
                <a:gd name="T43" fmla="*/ 16 h 100"/>
                <a:gd name="T44" fmla="*/ 11 w 69"/>
                <a:gd name="T45" fmla="*/ 15 h 100"/>
                <a:gd name="T46" fmla="*/ 12 w 69"/>
                <a:gd name="T47" fmla="*/ 13 h 100"/>
                <a:gd name="T48" fmla="*/ 11 w 69"/>
                <a:gd name="T49" fmla="*/ 11 h 100"/>
                <a:gd name="T50" fmla="*/ 10 w 69"/>
                <a:gd name="T51" fmla="*/ 9 h 100"/>
                <a:gd name="T52" fmla="*/ 8 w 69"/>
                <a:gd name="T53" fmla="*/ 9 h 100"/>
                <a:gd name="T54" fmla="*/ 6 w 69"/>
                <a:gd name="T55" fmla="*/ 9 h 100"/>
                <a:gd name="T56" fmla="*/ 5 w 69"/>
                <a:gd name="T57" fmla="*/ 9 h 100"/>
                <a:gd name="T58" fmla="*/ 4 w 69"/>
                <a:gd name="T59" fmla="*/ 10 h 100"/>
                <a:gd name="T60" fmla="*/ 3 w 69"/>
                <a:gd name="T61" fmla="*/ 10 h 100"/>
                <a:gd name="T62" fmla="*/ 2 w 69"/>
                <a:gd name="T63" fmla="*/ 11 h 100"/>
                <a:gd name="T64" fmla="*/ 4 w 69"/>
                <a:gd name="T65" fmla="*/ 1 h 100"/>
                <a:gd name="T66" fmla="*/ 12 w 69"/>
                <a:gd name="T67" fmla="*/ 0 h 100"/>
                <a:gd name="T68" fmla="*/ 12 w 69"/>
                <a:gd name="T69" fmla="*/ 2 h 100"/>
                <a:gd name="T70" fmla="*/ 6 w 69"/>
                <a:gd name="T71" fmla="*/ 3 h 1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" h="100">
                  <a:moveTo>
                    <a:pt x="30" y="16"/>
                  </a:moveTo>
                  <a:lnTo>
                    <a:pt x="24" y="36"/>
                  </a:lnTo>
                  <a:lnTo>
                    <a:pt x="30" y="34"/>
                  </a:lnTo>
                  <a:lnTo>
                    <a:pt x="45" y="34"/>
                  </a:lnTo>
                  <a:lnTo>
                    <a:pt x="56" y="40"/>
                  </a:lnTo>
                  <a:lnTo>
                    <a:pt x="64" y="47"/>
                  </a:lnTo>
                  <a:lnTo>
                    <a:pt x="69" y="60"/>
                  </a:lnTo>
                  <a:lnTo>
                    <a:pt x="69" y="74"/>
                  </a:lnTo>
                  <a:lnTo>
                    <a:pt x="61" y="86"/>
                  </a:lnTo>
                  <a:lnTo>
                    <a:pt x="50" y="95"/>
                  </a:lnTo>
                  <a:lnTo>
                    <a:pt x="35" y="100"/>
                  </a:lnTo>
                  <a:lnTo>
                    <a:pt x="24" y="100"/>
                  </a:lnTo>
                  <a:lnTo>
                    <a:pt x="16" y="100"/>
                  </a:lnTo>
                  <a:lnTo>
                    <a:pt x="8" y="95"/>
                  </a:lnTo>
                  <a:lnTo>
                    <a:pt x="0" y="89"/>
                  </a:lnTo>
                  <a:lnTo>
                    <a:pt x="11" y="81"/>
                  </a:lnTo>
                  <a:lnTo>
                    <a:pt x="16" y="86"/>
                  </a:lnTo>
                  <a:lnTo>
                    <a:pt x="21" y="89"/>
                  </a:lnTo>
                  <a:lnTo>
                    <a:pt x="26" y="93"/>
                  </a:lnTo>
                  <a:lnTo>
                    <a:pt x="35" y="93"/>
                  </a:lnTo>
                  <a:lnTo>
                    <a:pt x="45" y="89"/>
                  </a:lnTo>
                  <a:lnTo>
                    <a:pt x="52" y="81"/>
                  </a:lnTo>
                  <a:lnTo>
                    <a:pt x="56" y="74"/>
                  </a:lnTo>
                  <a:lnTo>
                    <a:pt x="59" y="63"/>
                  </a:lnTo>
                  <a:lnTo>
                    <a:pt x="56" y="55"/>
                  </a:lnTo>
                  <a:lnTo>
                    <a:pt x="47" y="47"/>
                  </a:lnTo>
                  <a:lnTo>
                    <a:pt x="40" y="45"/>
                  </a:lnTo>
                  <a:lnTo>
                    <a:pt x="30" y="45"/>
                  </a:lnTo>
                  <a:lnTo>
                    <a:pt x="24" y="47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1" y="55"/>
                  </a:lnTo>
                  <a:lnTo>
                    <a:pt x="18" y="7"/>
                  </a:lnTo>
                  <a:lnTo>
                    <a:pt x="61" y="0"/>
                  </a:lnTo>
                  <a:lnTo>
                    <a:pt x="61" y="10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1" name="Freeform 173"/>
            <p:cNvSpPr>
              <a:spLocks/>
            </p:cNvSpPr>
            <p:nvPr/>
          </p:nvSpPr>
          <p:spPr bwMode="auto">
            <a:xfrm>
              <a:off x="5012" y="735"/>
              <a:ext cx="13" cy="20"/>
            </a:xfrm>
            <a:custGeom>
              <a:avLst/>
              <a:gdLst>
                <a:gd name="T0" fmla="*/ 6 w 68"/>
                <a:gd name="T1" fmla="*/ 3 h 101"/>
                <a:gd name="T2" fmla="*/ 5 w 68"/>
                <a:gd name="T3" fmla="*/ 8 h 101"/>
                <a:gd name="T4" fmla="*/ 6 w 68"/>
                <a:gd name="T5" fmla="*/ 8 h 101"/>
                <a:gd name="T6" fmla="*/ 8 w 68"/>
                <a:gd name="T7" fmla="*/ 8 h 101"/>
                <a:gd name="T8" fmla="*/ 11 w 68"/>
                <a:gd name="T9" fmla="*/ 8 h 101"/>
                <a:gd name="T10" fmla="*/ 12 w 68"/>
                <a:gd name="T11" fmla="*/ 10 h 101"/>
                <a:gd name="T12" fmla="*/ 13 w 68"/>
                <a:gd name="T13" fmla="*/ 12 h 101"/>
                <a:gd name="T14" fmla="*/ 13 w 68"/>
                <a:gd name="T15" fmla="*/ 15 h 101"/>
                <a:gd name="T16" fmla="*/ 11 w 68"/>
                <a:gd name="T17" fmla="*/ 17 h 101"/>
                <a:gd name="T18" fmla="*/ 10 w 68"/>
                <a:gd name="T19" fmla="*/ 19 h 101"/>
                <a:gd name="T20" fmla="*/ 7 w 68"/>
                <a:gd name="T21" fmla="*/ 20 h 101"/>
                <a:gd name="T22" fmla="*/ 5 w 68"/>
                <a:gd name="T23" fmla="*/ 20 h 101"/>
                <a:gd name="T24" fmla="*/ 3 w 68"/>
                <a:gd name="T25" fmla="*/ 20 h 101"/>
                <a:gd name="T26" fmla="*/ 2 w 68"/>
                <a:gd name="T27" fmla="*/ 19 h 101"/>
                <a:gd name="T28" fmla="*/ 0 w 68"/>
                <a:gd name="T29" fmla="*/ 18 h 101"/>
                <a:gd name="T30" fmla="*/ 2 w 68"/>
                <a:gd name="T31" fmla="*/ 16 h 101"/>
                <a:gd name="T32" fmla="*/ 2 w 68"/>
                <a:gd name="T33" fmla="*/ 17 h 101"/>
                <a:gd name="T34" fmla="*/ 4 w 68"/>
                <a:gd name="T35" fmla="*/ 18 h 101"/>
                <a:gd name="T36" fmla="*/ 5 w 68"/>
                <a:gd name="T37" fmla="*/ 18 h 101"/>
                <a:gd name="T38" fmla="*/ 7 w 68"/>
                <a:gd name="T39" fmla="*/ 18 h 101"/>
                <a:gd name="T40" fmla="*/ 8 w 68"/>
                <a:gd name="T41" fmla="*/ 18 h 101"/>
                <a:gd name="T42" fmla="*/ 10 w 68"/>
                <a:gd name="T43" fmla="*/ 16 h 101"/>
                <a:gd name="T44" fmla="*/ 11 w 68"/>
                <a:gd name="T45" fmla="*/ 15 h 101"/>
                <a:gd name="T46" fmla="*/ 11 w 68"/>
                <a:gd name="T47" fmla="*/ 13 h 101"/>
                <a:gd name="T48" fmla="*/ 10 w 68"/>
                <a:gd name="T49" fmla="*/ 11 h 101"/>
                <a:gd name="T50" fmla="*/ 9 w 68"/>
                <a:gd name="T51" fmla="*/ 10 h 101"/>
                <a:gd name="T52" fmla="*/ 7 w 68"/>
                <a:gd name="T53" fmla="*/ 9 h 101"/>
                <a:gd name="T54" fmla="*/ 6 w 68"/>
                <a:gd name="T55" fmla="*/ 9 h 101"/>
                <a:gd name="T56" fmla="*/ 5 w 68"/>
                <a:gd name="T57" fmla="*/ 10 h 101"/>
                <a:gd name="T58" fmla="*/ 3 w 68"/>
                <a:gd name="T59" fmla="*/ 10 h 101"/>
                <a:gd name="T60" fmla="*/ 3 w 68"/>
                <a:gd name="T61" fmla="*/ 10 h 101"/>
                <a:gd name="T62" fmla="*/ 2 w 68"/>
                <a:gd name="T63" fmla="*/ 11 h 101"/>
                <a:gd name="T64" fmla="*/ 3 w 68"/>
                <a:gd name="T65" fmla="*/ 2 h 101"/>
                <a:gd name="T66" fmla="*/ 11 w 68"/>
                <a:gd name="T67" fmla="*/ 0 h 101"/>
                <a:gd name="T68" fmla="*/ 11 w 68"/>
                <a:gd name="T69" fmla="*/ 2 h 101"/>
                <a:gd name="T70" fmla="*/ 6 w 68"/>
                <a:gd name="T71" fmla="*/ 3 h 10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8" h="101">
                  <a:moveTo>
                    <a:pt x="29" y="17"/>
                  </a:moveTo>
                  <a:lnTo>
                    <a:pt x="24" y="38"/>
                  </a:lnTo>
                  <a:lnTo>
                    <a:pt x="29" y="38"/>
                  </a:lnTo>
                  <a:lnTo>
                    <a:pt x="44" y="38"/>
                  </a:lnTo>
                  <a:lnTo>
                    <a:pt x="55" y="41"/>
                  </a:lnTo>
                  <a:lnTo>
                    <a:pt x="63" y="51"/>
                  </a:lnTo>
                  <a:lnTo>
                    <a:pt x="68" y="62"/>
                  </a:lnTo>
                  <a:lnTo>
                    <a:pt x="68" y="77"/>
                  </a:lnTo>
                  <a:lnTo>
                    <a:pt x="60" y="88"/>
                  </a:lnTo>
                  <a:lnTo>
                    <a:pt x="50" y="96"/>
                  </a:lnTo>
                  <a:lnTo>
                    <a:pt x="34" y="101"/>
                  </a:lnTo>
                  <a:lnTo>
                    <a:pt x="24" y="101"/>
                  </a:lnTo>
                  <a:lnTo>
                    <a:pt x="15" y="101"/>
                  </a:lnTo>
                  <a:lnTo>
                    <a:pt x="8" y="96"/>
                  </a:lnTo>
                  <a:lnTo>
                    <a:pt x="0" y="91"/>
                  </a:lnTo>
                  <a:lnTo>
                    <a:pt x="8" y="83"/>
                  </a:lnTo>
                  <a:lnTo>
                    <a:pt x="13" y="88"/>
                  </a:lnTo>
                  <a:lnTo>
                    <a:pt x="20" y="91"/>
                  </a:lnTo>
                  <a:lnTo>
                    <a:pt x="26" y="93"/>
                  </a:lnTo>
                  <a:lnTo>
                    <a:pt x="34" y="93"/>
                  </a:lnTo>
                  <a:lnTo>
                    <a:pt x="44" y="91"/>
                  </a:lnTo>
                  <a:lnTo>
                    <a:pt x="50" y="83"/>
                  </a:lnTo>
                  <a:lnTo>
                    <a:pt x="55" y="75"/>
                  </a:lnTo>
                  <a:lnTo>
                    <a:pt x="55" y="64"/>
                  </a:lnTo>
                  <a:lnTo>
                    <a:pt x="53" y="57"/>
                  </a:lnTo>
                  <a:lnTo>
                    <a:pt x="47" y="48"/>
                  </a:lnTo>
                  <a:lnTo>
                    <a:pt x="39" y="46"/>
                  </a:lnTo>
                  <a:lnTo>
                    <a:pt x="29" y="46"/>
                  </a:lnTo>
                  <a:lnTo>
                    <a:pt x="24" y="48"/>
                  </a:lnTo>
                  <a:lnTo>
                    <a:pt x="18" y="51"/>
                  </a:lnTo>
                  <a:lnTo>
                    <a:pt x="15" y="53"/>
                  </a:lnTo>
                  <a:lnTo>
                    <a:pt x="10" y="57"/>
                  </a:lnTo>
                  <a:lnTo>
                    <a:pt x="18" y="9"/>
                  </a:lnTo>
                  <a:lnTo>
                    <a:pt x="60" y="0"/>
                  </a:lnTo>
                  <a:lnTo>
                    <a:pt x="60" y="12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2" name="Freeform 174"/>
            <p:cNvSpPr>
              <a:spLocks/>
            </p:cNvSpPr>
            <p:nvPr/>
          </p:nvSpPr>
          <p:spPr bwMode="auto">
            <a:xfrm>
              <a:off x="4819" y="669"/>
              <a:ext cx="132" cy="155"/>
            </a:xfrm>
            <a:custGeom>
              <a:avLst/>
              <a:gdLst>
                <a:gd name="T0" fmla="*/ 132 w 662"/>
                <a:gd name="T1" fmla="*/ 121 h 775"/>
                <a:gd name="T2" fmla="*/ 99 w 662"/>
                <a:gd name="T3" fmla="*/ 0 h 775"/>
                <a:gd name="T4" fmla="*/ 0 w 662"/>
                <a:gd name="T5" fmla="*/ 31 h 775"/>
                <a:gd name="T6" fmla="*/ 35 w 662"/>
                <a:gd name="T7" fmla="*/ 155 h 775"/>
                <a:gd name="T8" fmla="*/ 132 w 662"/>
                <a:gd name="T9" fmla="*/ 121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2" h="775">
                  <a:moveTo>
                    <a:pt x="662" y="605"/>
                  </a:moveTo>
                  <a:lnTo>
                    <a:pt x="499" y="0"/>
                  </a:lnTo>
                  <a:lnTo>
                    <a:pt x="0" y="154"/>
                  </a:lnTo>
                  <a:lnTo>
                    <a:pt x="174" y="775"/>
                  </a:lnTo>
                  <a:lnTo>
                    <a:pt x="662" y="605"/>
                  </a:lnTo>
                  <a:close/>
                </a:path>
              </a:pathLst>
            </a:custGeom>
            <a:solidFill>
              <a:srgbClr val="C9C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3" name="Freeform 175"/>
            <p:cNvSpPr>
              <a:spLocks/>
            </p:cNvSpPr>
            <p:nvPr/>
          </p:nvSpPr>
          <p:spPr bwMode="auto">
            <a:xfrm>
              <a:off x="4825" y="676"/>
              <a:ext cx="121" cy="141"/>
            </a:xfrm>
            <a:custGeom>
              <a:avLst/>
              <a:gdLst>
                <a:gd name="T0" fmla="*/ 121 w 602"/>
                <a:gd name="T1" fmla="*/ 111 h 703"/>
                <a:gd name="T2" fmla="*/ 91 w 602"/>
                <a:gd name="T3" fmla="*/ 0 h 703"/>
                <a:gd name="T4" fmla="*/ 0 w 602"/>
                <a:gd name="T5" fmla="*/ 28 h 703"/>
                <a:gd name="T6" fmla="*/ 31 w 602"/>
                <a:gd name="T7" fmla="*/ 141 h 703"/>
                <a:gd name="T8" fmla="*/ 121 w 602"/>
                <a:gd name="T9" fmla="*/ 111 h 7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2" h="703">
                  <a:moveTo>
                    <a:pt x="602" y="552"/>
                  </a:moveTo>
                  <a:lnTo>
                    <a:pt x="452" y="0"/>
                  </a:lnTo>
                  <a:lnTo>
                    <a:pt x="0" y="141"/>
                  </a:lnTo>
                  <a:lnTo>
                    <a:pt x="156" y="703"/>
                  </a:lnTo>
                  <a:lnTo>
                    <a:pt x="602" y="552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4" name="Freeform 176"/>
            <p:cNvSpPr>
              <a:spLocks/>
            </p:cNvSpPr>
            <p:nvPr/>
          </p:nvSpPr>
          <p:spPr bwMode="auto">
            <a:xfrm>
              <a:off x="4837" y="690"/>
              <a:ext cx="97" cy="112"/>
            </a:xfrm>
            <a:custGeom>
              <a:avLst/>
              <a:gdLst>
                <a:gd name="T0" fmla="*/ 97 w 484"/>
                <a:gd name="T1" fmla="*/ 88 h 561"/>
                <a:gd name="T2" fmla="*/ 73 w 484"/>
                <a:gd name="T3" fmla="*/ 0 h 561"/>
                <a:gd name="T4" fmla="*/ 0 w 484"/>
                <a:gd name="T5" fmla="*/ 23 h 561"/>
                <a:gd name="T6" fmla="*/ 25 w 484"/>
                <a:gd name="T7" fmla="*/ 112 h 561"/>
                <a:gd name="T8" fmla="*/ 97 w 484"/>
                <a:gd name="T9" fmla="*/ 88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4" h="561">
                  <a:moveTo>
                    <a:pt x="484" y="443"/>
                  </a:moveTo>
                  <a:lnTo>
                    <a:pt x="362" y="0"/>
                  </a:lnTo>
                  <a:lnTo>
                    <a:pt x="0" y="113"/>
                  </a:lnTo>
                  <a:lnTo>
                    <a:pt x="127" y="561"/>
                  </a:lnTo>
                  <a:lnTo>
                    <a:pt x="484" y="443"/>
                  </a:lnTo>
                  <a:close/>
                </a:path>
              </a:pathLst>
            </a:custGeom>
            <a:solidFill>
              <a:srgbClr val="3F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5" name="Freeform 177"/>
            <p:cNvSpPr>
              <a:spLocks/>
            </p:cNvSpPr>
            <p:nvPr/>
          </p:nvSpPr>
          <p:spPr bwMode="auto">
            <a:xfrm>
              <a:off x="4855" y="714"/>
              <a:ext cx="68" cy="74"/>
            </a:xfrm>
            <a:custGeom>
              <a:avLst/>
              <a:gdLst>
                <a:gd name="T0" fmla="*/ 0 w 338"/>
                <a:gd name="T1" fmla="*/ 38 h 373"/>
                <a:gd name="T2" fmla="*/ 10 w 338"/>
                <a:gd name="T3" fmla="*/ 74 h 373"/>
                <a:gd name="T4" fmla="*/ 68 w 338"/>
                <a:gd name="T5" fmla="*/ 55 h 373"/>
                <a:gd name="T6" fmla="*/ 53 w 338"/>
                <a:gd name="T7" fmla="*/ 0 h 373"/>
                <a:gd name="T8" fmla="*/ 44 w 338"/>
                <a:gd name="T9" fmla="*/ 1 h 373"/>
                <a:gd name="T10" fmla="*/ 35 w 338"/>
                <a:gd name="T11" fmla="*/ 4 h 373"/>
                <a:gd name="T12" fmla="*/ 28 w 338"/>
                <a:gd name="T13" fmla="*/ 8 h 373"/>
                <a:gd name="T14" fmla="*/ 21 w 338"/>
                <a:gd name="T15" fmla="*/ 13 h 373"/>
                <a:gd name="T16" fmla="*/ 15 w 338"/>
                <a:gd name="T17" fmla="*/ 19 h 373"/>
                <a:gd name="T18" fmla="*/ 9 w 338"/>
                <a:gd name="T19" fmla="*/ 25 h 373"/>
                <a:gd name="T20" fmla="*/ 4 w 338"/>
                <a:gd name="T21" fmla="*/ 31 h 373"/>
                <a:gd name="T22" fmla="*/ 0 w 338"/>
                <a:gd name="T23" fmla="*/ 38 h 37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8" h="373">
                  <a:moveTo>
                    <a:pt x="0" y="191"/>
                  </a:moveTo>
                  <a:lnTo>
                    <a:pt x="50" y="373"/>
                  </a:lnTo>
                  <a:lnTo>
                    <a:pt x="338" y="277"/>
                  </a:lnTo>
                  <a:lnTo>
                    <a:pt x="262" y="0"/>
                  </a:lnTo>
                  <a:lnTo>
                    <a:pt x="219" y="6"/>
                  </a:lnTo>
                  <a:lnTo>
                    <a:pt x="176" y="21"/>
                  </a:lnTo>
                  <a:lnTo>
                    <a:pt x="140" y="42"/>
                  </a:lnTo>
                  <a:lnTo>
                    <a:pt x="106" y="66"/>
                  </a:lnTo>
                  <a:lnTo>
                    <a:pt x="73" y="98"/>
                  </a:lnTo>
                  <a:lnTo>
                    <a:pt x="44" y="127"/>
                  </a:lnTo>
                  <a:lnTo>
                    <a:pt x="20" y="158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F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6" name="Freeform 178"/>
            <p:cNvSpPr>
              <a:spLocks/>
            </p:cNvSpPr>
            <p:nvPr/>
          </p:nvSpPr>
          <p:spPr bwMode="auto">
            <a:xfrm>
              <a:off x="4851" y="735"/>
              <a:ext cx="13" cy="17"/>
            </a:xfrm>
            <a:custGeom>
              <a:avLst/>
              <a:gdLst>
                <a:gd name="T0" fmla="*/ 5 w 68"/>
                <a:gd name="T1" fmla="*/ 17 h 82"/>
                <a:gd name="T2" fmla="*/ 7 w 68"/>
                <a:gd name="T3" fmla="*/ 14 h 82"/>
                <a:gd name="T4" fmla="*/ 8 w 68"/>
                <a:gd name="T5" fmla="*/ 11 h 82"/>
                <a:gd name="T6" fmla="*/ 11 w 68"/>
                <a:gd name="T7" fmla="*/ 8 h 82"/>
                <a:gd name="T8" fmla="*/ 13 w 68"/>
                <a:gd name="T9" fmla="*/ 4 h 82"/>
                <a:gd name="T10" fmla="*/ 0 w 68"/>
                <a:gd name="T11" fmla="*/ 0 h 82"/>
                <a:gd name="T12" fmla="*/ 5 w 68"/>
                <a:gd name="T13" fmla="*/ 17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" h="82">
                  <a:moveTo>
                    <a:pt x="24" y="82"/>
                  </a:moveTo>
                  <a:lnTo>
                    <a:pt x="34" y="68"/>
                  </a:lnTo>
                  <a:lnTo>
                    <a:pt x="44" y="53"/>
                  </a:lnTo>
                  <a:lnTo>
                    <a:pt x="58" y="37"/>
                  </a:lnTo>
                  <a:lnTo>
                    <a:pt x="68" y="20"/>
                  </a:lnTo>
                  <a:lnTo>
                    <a:pt x="0" y="0"/>
                  </a:lnTo>
                  <a:lnTo>
                    <a:pt x="24" y="82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7" name="Freeform 179"/>
            <p:cNvSpPr>
              <a:spLocks/>
            </p:cNvSpPr>
            <p:nvPr/>
          </p:nvSpPr>
          <p:spPr bwMode="auto">
            <a:xfrm>
              <a:off x="4845" y="712"/>
              <a:ext cx="26" cy="27"/>
            </a:xfrm>
            <a:custGeom>
              <a:avLst/>
              <a:gdLst>
                <a:gd name="T0" fmla="*/ 0 w 129"/>
                <a:gd name="T1" fmla="*/ 4 h 137"/>
                <a:gd name="T2" fmla="*/ 5 w 129"/>
                <a:gd name="T3" fmla="*/ 23 h 137"/>
                <a:gd name="T4" fmla="*/ 19 w 129"/>
                <a:gd name="T5" fmla="*/ 27 h 137"/>
                <a:gd name="T6" fmla="*/ 21 w 129"/>
                <a:gd name="T7" fmla="*/ 25 h 137"/>
                <a:gd name="T8" fmla="*/ 23 w 129"/>
                <a:gd name="T9" fmla="*/ 23 h 137"/>
                <a:gd name="T10" fmla="*/ 24 w 129"/>
                <a:gd name="T11" fmla="*/ 21 h 137"/>
                <a:gd name="T12" fmla="*/ 26 w 129"/>
                <a:gd name="T13" fmla="*/ 19 h 137"/>
                <a:gd name="T14" fmla="*/ 14 w 129"/>
                <a:gd name="T15" fmla="*/ 0 h 137"/>
                <a:gd name="T16" fmla="*/ 0 w 129"/>
                <a:gd name="T17" fmla="*/ 4 h 1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9" h="137">
                  <a:moveTo>
                    <a:pt x="0" y="22"/>
                  </a:moveTo>
                  <a:lnTo>
                    <a:pt x="26" y="117"/>
                  </a:lnTo>
                  <a:lnTo>
                    <a:pt x="94" y="137"/>
                  </a:lnTo>
                  <a:lnTo>
                    <a:pt x="103" y="127"/>
                  </a:lnTo>
                  <a:lnTo>
                    <a:pt x="113" y="117"/>
                  </a:lnTo>
                  <a:lnTo>
                    <a:pt x="121" y="108"/>
                  </a:lnTo>
                  <a:lnTo>
                    <a:pt x="129" y="98"/>
                  </a:lnTo>
                  <a:lnTo>
                    <a:pt x="7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8" name="Freeform 180"/>
            <p:cNvSpPr>
              <a:spLocks/>
            </p:cNvSpPr>
            <p:nvPr/>
          </p:nvSpPr>
          <p:spPr bwMode="auto">
            <a:xfrm>
              <a:off x="4882" y="700"/>
              <a:ext cx="18" cy="20"/>
            </a:xfrm>
            <a:custGeom>
              <a:avLst/>
              <a:gdLst>
                <a:gd name="T0" fmla="*/ 0 w 89"/>
                <a:gd name="T1" fmla="*/ 4 h 98"/>
                <a:gd name="T2" fmla="*/ 3 w 89"/>
                <a:gd name="T3" fmla="*/ 20 h 98"/>
                <a:gd name="T4" fmla="*/ 7 w 89"/>
                <a:gd name="T5" fmla="*/ 18 h 98"/>
                <a:gd name="T6" fmla="*/ 11 w 89"/>
                <a:gd name="T7" fmla="*/ 17 h 98"/>
                <a:gd name="T8" fmla="*/ 14 w 89"/>
                <a:gd name="T9" fmla="*/ 16 h 98"/>
                <a:gd name="T10" fmla="*/ 18 w 89"/>
                <a:gd name="T11" fmla="*/ 15 h 98"/>
                <a:gd name="T12" fmla="*/ 14 w 89"/>
                <a:gd name="T13" fmla="*/ 0 h 98"/>
                <a:gd name="T14" fmla="*/ 0 w 89"/>
                <a:gd name="T15" fmla="*/ 4 h 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9" h="98">
                  <a:moveTo>
                    <a:pt x="0" y="22"/>
                  </a:moveTo>
                  <a:lnTo>
                    <a:pt x="17" y="98"/>
                  </a:lnTo>
                  <a:lnTo>
                    <a:pt x="36" y="90"/>
                  </a:lnTo>
                  <a:lnTo>
                    <a:pt x="55" y="82"/>
                  </a:lnTo>
                  <a:lnTo>
                    <a:pt x="71" y="77"/>
                  </a:lnTo>
                  <a:lnTo>
                    <a:pt x="89" y="72"/>
                  </a:lnTo>
                  <a:lnTo>
                    <a:pt x="71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9" name="Freeform 181"/>
            <p:cNvSpPr>
              <a:spLocks/>
            </p:cNvSpPr>
            <p:nvPr/>
          </p:nvSpPr>
          <p:spPr bwMode="auto">
            <a:xfrm>
              <a:off x="4897" y="698"/>
              <a:ext cx="11" cy="17"/>
            </a:xfrm>
            <a:custGeom>
              <a:avLst/>
              <a:gdLst>
                <a:gd name="T0" fmla="*/ 7 w 56"/>
                <a:gd name="T1" fmla="*/ 0 h 83"/>
                <a:gd name="T2" fmla="*/ 0 w 56"/>
                <a:gd name="T3" fmla="*/ 2 h 83"/>
                <a:gd name="T4" fmla="*/ 4 w 56"/>
                <a:gd name="T5" fmla="*/ 17 h 83"/>
                <a:gd name="T6" fmla="*/ 6 w 56"/>
                <a:gd name="T7" fmla="*/ 16 h 83"/>
                <a:gd name="T8" fmla="*/ 7 w 56"/>
                <a:gd name="T9" fmla="*/ 16 h 83"/>
                <a:gd name="T10" fmla="*/ 9 w 56"/>
                <a:gd name="T11" fmla="*/ 16 h 83"/>
                <a:gd name="T12" fmla="*/ 11 w 56"/>
                <a:gd name="T13" fmla="*/ 16 h 83"/>
                <a:gd name="T14" fmla="*/ 7 w 56"/>
                <a:gd name="T15" fmla="*/ 0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" h="83">
                  <a:moveTo>
                    <a:pt x="34" y="0"/>
                  </a:moveTo>
                  <a:lnTo>
                    <a:pt x="0" y="11"/>
                  </a:lnTo>
                  <a:lnTo>
                    <a:pt x="18" y="83"/>
                  </a:lnTo>
                  <a:lnTo>
                    <a:pt x="29" y="79"/>
                  </a:lnTo>
                  <a:lnTo>
                    <a:pt x="37" y="79"/>
                  </a:lnTo>
                  <a:lnTo>
                    <a:pt x="44" y="77"/>
                  </a:lnTo>
                  <a:lnTo>
                    <a:pt x="56" y="7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0" name="Freeform 182"/>
            <p:cNvSpPr>
              <a:spLocks/>
            </p:cNvSpPr>
            <p:nvPr/>
          </p:nvSpPr>
          <p:spPr bwMode="auto">
            <a:xfrm>
              <a:off x="4859" y="705"/>
              <a:ext cx="27" cy="27"/>
            </a:xfrm>
            <a:custGeom>
              <a:avLst/>
              <a:gdLst>
                <a:gd name="T0" fmla="*/ 0 w 132"/>
                <a:gd name="T1" fmla="*/ 7 h 134"/>
                <a:gd name="T2" fmla="*/ 12 w 132"/>
                <a:gd name="T3" fmla="*/ 27 h 134"/>
                <a:gd name="T4" fmla="*/ 16 w 132"/>
                <a:gd name="T5" fmla="*/ 24 h 134"/>
                <a:gd name="T6" fmla="*/ 20 w 132"/>
                <a:gd name="T7" fmla="*/ 21 h 134"/>
                <a:gd name="T8" fmla="*/ 24 w 132"/>
                <a:gd name="T9" fmla="*/ 18 h 134"/>
                <a:gd name="T10" fmla="*/ 27 w 132"/>
                <a:gd name="T11" fmla="*/ 15 h 134"/>
                <a:gd name="T12" fmla="*/ 24 w 132"/>
                <a:gd name="T13" fmla="*/ 0 h 134"/>
                <a:gd name="T14" fmla="*/ 0 w 132"/>
                <a:gd name="T15" fmla="*/ 7 h 1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134">
                  <a:moveTo>
                    <a:pt x="0" y="36"/>
                  </a:moveTo>
                  <a:lnTo>
                    <a:pt x="59" y="134"/>
                  </a:lnTo>
                  <a:lnTo>
                    <a:pt x="77" y="118"/>
                  </a:lnTo>
                  <a:lnTo>
                    <a:pt x="96" y="103"/>
                  </a:lnTo>
                  <a:lnTo>
                    <a:pt x="115" y="89"/>
                  </a:lnTo>
                  <a:lnTo>
                    <a:pt x="132" y="76"/>
                  </a:lnTo>
                  <a:lnTo>
                    <a:pt x="11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1" name="Freeform 183"/>
            <p:cNvSpPr>
              <a:spLocks/>
            </p:cNvSpPr>
            <p:nvPr/>
          </p:nvSpPr>
          <p:spPr bwMode="auto">
            <a:xfrm>
              <a:off x="4871" y="755"/>
              <a:ext cx="47" cy="31"/>
            </a:xfrm>
            <a:custGeom>
              <a:avLst/>
              <a:gdLst>
                <a:gd name="T0" fmla="*/ 28 w 237"/>
                <a:gd name="T1" fmla="*/ 21 h 154"/>
                <a:gd name="T2" fmla="*/ 23 w 237"/>
                <a:gd name="T3" fmla="*/ 23 h 154"/>
                <a:gd name="T4" fmla="*/ 18 w 237"/>
                <a:gd name="T5" fmla="*/ 24 h 154"/>
                <a:gd name="T6" fmla="*/ 13 w 237"/>
                <a:gd name="T7" fmla="*/ 26 h 154"/>
                <a:gd name="T8" fmla="*/ 9 w 237"/>
                <a:gd name="T9" fmla="*/ 27 h 154"/>
                <a:gd name="T10" fmla="*/ 5 w 237"/>
                <a:gd name="T11" fmla="*/ 29 h 154"/>
                <a:gd name="T12" fmla="*/ 2 w 237"/>
                <a:gd name="T13" fmla="*/ 30 h 154"/>
                <a:gd name="T14" fmla="*/ 0 w 237"/>
                <a:gd name="T15" fmla="*/ 31 h 154"/>
                <a:gd name="T16" fmla="*/ 0 w 237"/>
                <a:gd name="T17" fmla="*/ 31 h 154"/>
                <a:gd name="T18" fmla="*/ 0 w 237"/>
                <a:gd name="T19" fmla="*/ 30 h 154"/>
                <a:gd name="T20" fmla="*/ 1 w 237"/>
                <a:gd name="T21" fmla="*/ 28 h 154"/>
                <a:gd name="T22" fmla="*/ 4 w 237"/>
                <a:gd name="T23" fmla="*/ 25 h 154"/>
                <a:gd name="T24" fmla="*/ 6 w 237"/>
                <a:gd name="T25" fmla="*/ 20 h 154"/>
                <a:gd name="T26" fmla="*/ 9 w 237"/>
                <a:gd name="T27" fmla="*/ 16 h 154"/>
                <a:gd name="T28" fmla="*/ 12 w 237"/>
                <a:gd name="T29" fmla="*/ 12 h 154"/>
                <a:gd name="T30" fmla="*/ 16 w 237"/>
                <a:gd name="T31" fmla="*/ 9 h 154"/>
                <a:gd name="T32" fmla="*/ 20 w 237"/>
                <a:gd name="T33" fmla="*/ 7 h 154"/>
                <a:gd name="T34" fmla="*/ 24 w 237"/>
                <a:gd name="T35" fmla="*/ 5 h 154"/>
                <a:gd name="T36" fmla="*/ 29 w 237"/>
                <a:gd name="T37" fmla="*/ 4 h 154"/>
                <a:gd name="T38" fmla="*/ 33 w 237"/>
                <a:gd name="T39" fmla="*/ 2 h 154"/>
                <a:gd name="T40" fmla="*/ 37 w 237"/>
                <a:gd name="T41" fmla="*/ 1 h 154"/>
                <a:gd name="T42" fmla="*/ 40 w 237"/>
                <a:gd name="T43" fmla="*/ 0 h 154"/>
                <a:gd name="T44" fmla="*/ 42 w 237"/>
                <a:gd name="T45" fmla="*/ 1 h 154"/>
                <a:gd name="T46" fmla="*/ 44 w 237"/>
                <a:gd name="T47" fmla="*/ 3 h 154"/>
                <a:gd name="T48" fmla="*/ 47 w 237"/>
                <a:gd name="T49" fmla="*/ 8 h 154"/>
                <a:gd name="T50" fmla="*/ 47 w 237"/>
                <a:gd name="T51" fmla="*/ 11 h 154"/>
                <a:gd name="T52" fmla="*/ 47 w 237"/>
                <a:gd name="T53" fmla="*/ 13 h 154"/>
                <a:gd name="T54" fmla="*/ 45 w 237"/>
                <a:gd name="T55" fmla="*/ 15 h 154"/>
                <a:gd name="T56" fmla="*/ 43 w 237"/>
                <a:gd name="T57" fmla="*/ 17 h 154"/>
                <a:gd name="T58" fmla="*/ 40 w 237"/>
                <a:gd name="T59" fmla="*/ 18 h 154"/>
                <a:gd name="T60" fmla="*/ 36 w 237"/>
                <a:gd name="T61" fmla="*/ 19 h 154"/>
                <a:gd name="T62" fmla="*/ 32 w 237"/>
                <a:gd name="T63" fmla="*/ 20 h 154"/>
                <a:gd name="T64" fmla="*/ 28 w 237"/>
                <a:gd name="T65" fmla="*/ 21 h 1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7" h="154">
                  <a:moveTo>
                    <a:pt x="139" y="104"/>
                  </a:moveTo>
                  <a:lnTo>
                    <a:pt x="116" y="112"/>
                  </a:lnTo>
                  <a:lnTo>
                    <a:pt x="89" y="120"/>
                  </a:lnTo>
                  <a:lnTo>
                    <a:pt x="65" y="130"/>
                  </a:lnTo>
                  <a:lnTo>
                    <a:pt x="44" y="136"/>
                  </a:lnTo>
                  <a:lnTo>
                    <a:pt x="26" y="144"/>
                  </a:lnTo>
                  <a:lnTo>
                    <a:pt x="12" y="149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2" y="149"/>
                  </a:lnTo>
                  <a:lnTo>
                    <a:pt x="7" y="139"/>
                  </a:lnTo>
                  <a:lnTo>
                    <a:pt x="18" y="122"/>
                  </a:lnTo>
                  <a:lnTo>
                    <a:pt x="29" y="101"/>
                  </a:lnTo>
                  <a:lnTo>
                    <a:pt x="44" y="80"/>
                  </a:lnTo>
                  <a:lnTo>
                    <a:pt x="63" y="62"/>
                  </a:lnTo>
                  <a:lnTo>
                    <a:pt x="82" y="46"/>
                  </a:lnTo>
                  <a:lnTo>
                    <a:pt x="103" y="35"/>
                  </a:lnTo>
                  <a:lnTo>
                    <a:pt x="123" y="27"/>
                  </a:lnTo>
                  <a:lnTo>
                    <a:pt x="144" y="19"/>
                  </a:lnTo>
                  <a:lnTo>
                    <a:pt x="166" y="9"/>
                  </a:lnTo>
                  <a:lnTo>
                    <a:pt x="185" y="3"/>
                  </a:lnTo>
                  <a:lnTo>
                    <a:pt x="200" y="0"/>
                  </a:lnTo>
                  <a:lnTo>
                    <a:pt x="214" y="7"/>
                  </a:lnTo>
                  <a:lnTo>
                    <a:pt x="224" y="17"/>
                  </a:lnTo>
                  <a:lnTo>
                    <a:pt x="235" y="38"/>
                  </a:lnTo>
                  <a:lnTo>
                    <a:pt x="237" y="53"/>
                  </a:lnTo>
                  <a:lnTo>
                    <a:pt x="235" y="64"/>
                  </a:lnTo>
                  <a:lnTo>
                    <a:pt x="226" y="75"/>
                  </a:lnTo>
                  <a:lnTo>
                    <a:pt x="216" y="83"/>
                  </a:lnTo>
                  <a:lnTo>
                    <a:pt x="200" y="88"/>
                  </a:lnTo>
                  <a:lnTo>
                    <a:pt x="182" y="93"/>
                  </a:lnTo>
                  <a:lnTo>
                    <a:pt x="161" y="98"/>
                  </a:lnTo>
                  <a:lnTo>
                    <a:pt x="139" y="104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2" name="Freeform 184"/>
            <p:cNvSpPr>
              <a:spLocks/>
            </p:cNvSpPr>
            <p:nvPr/>
          </p:nvSpPr>
          <p:spPr bwMode="auto">
            <a:xfrm>
              <a:off x="4869" y="715"/>
              <a:ext cx="35" cy="45"/>
            </a:xfrm>
            <a:custGeom>
              <a:avLst/>
              <a:gdLst>
                <a:gd name="T0" fmla="*/ 6 w 175"/>
                <a:gd name="T1" fmla="*/ 7 h 224"/>
                <a:gd name="T2" fmla="*/ 5 w 175"/>
                <a:gd name="T3" fmla="*/ 12 h 224"/>
                <a:gd name="T4" fmla="*/ 3 w 175"/>
                <a:gd name="T5" fmla="*/ 18 h 224"/>
                <a:gd name="T6" fmla="*/ 1 w 175"/>
                <a:gd name="T7" fmla="*/ 24 h 224"/>
                <a:gd name="T8" fmla="*/ 0 w 175"/>
                <a:gd name="T9" fmla="*/ 27 h 224"/>
                <a:gd name="T10" fmla="*/ 6 w 175"/>
                <a:gd name="T11" fmla="*/ 37 h 224"/>
                <a:gd name="T12" fmla="*/ 8 w 175"/>
                <a:gd name="T13" fmla="*/ 39 h 224"/>
                <a:gd name="T14" fmla="*/ 12 w 175"/>
                <a:gd name="T15" fmla="*/ 42 h 224"/>
                <a:gd name="T16" fmla="*/ 18 w 175"/>
                <a:gd name="T17" fmla="*/ 45 h 224"/>
                <a:gd name="T18" fmla="*/ 21 w 175"/>
                <a:gd name="T19" fmla="*/ 44 h 224"/>
                <a:gd name="T20" fmla="*/ 25 w 175"/>
                <a:gd name="T21" fmla="*/ 40 h 224"/>
                <a:gd name="T22" fmla="*/ 30 w 175"/>
                <a:gd name="T23" fmla="*/ 32 h 224"/>
                <a:gd name="T24" fmla="*/ 34 w 175"/>
                <a:gd name="T25" fmla="*/ 24 h 224"/>
                <a:gd name="T26" fmla="*/ 35 w 175"/>
                <a:gd name="T27" fmla="*/ 18 h 224"/>
                <a:gd name="T28" fmla="*/ 33 w 175"/>
                <a:gd name="T29" fmla="*/ 13 h 224"/>
                <a:gd name="T30" fmla="*/ 30 w 175"/>
                <a:gd name="T31" fmla="*/ 7 h 224"/>
                <a:gd name="T32" fmla="*/ 26 w 175"/>
                <a:gd name="T33" fmla="*/ 2 h 224"/>
                <a:gd name="T34" fmla="*/ 25 w 175"/>
                <a:gd name="T35" fmla="*/ 0 h 224"/>
                <a:gd name="T36" fmla="*/ 25 w 175"/>
                <a:gd name="T37" fmla="*/ 0 h 224"/>
                <a:gd name="T38" fmla="*/ 23 w 175"/>
                <a:gd name="T39" fmla="*/ 0 h 224"/>
                <a:gd name="T40" fmla="*/ 20 w 175"/>
                <a:gd name="T41" fmla="*/ 0 h 224"/>
                <a:gd name="T42" fmla="*/ 17 w 175"/>
                <a:gd name="T43" fmla="*/ 1 h 224"/>
                <a:gd name="T44" fmla="*/ 14 w 175"/>
                <a:gd name="T45" fmla="*/ 2 h 224"/>
                <a:gd name="T46" fmla="*/ 11 w 175"/>
                <a:gd name="T47" fmla="*/ 4 h 224"/>
                <a:gd name="T48" fmla="*/ 8 w 175"/>
                <a:gd name="T49" fmla="*/ 5 h 224"/>
                <a:gd name="T50" fmla="*/ 6 w 175"/>
                <a:gd name="T51" fmla="*/ 7 h 2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5" h="224">
                  <a:moveTo>
                    <a:pt x="32" y="36"/>
                  </a:moveTo>
                  <a:lnTo>
                    <a:pt x="24" y="60"/>
                  </a:lnTo>
                  <a:lnTo>
                    <a:pt x="14" y="92"/>
                  </a:lnTo>
                  <a:lnTo>
                    <a:pt x="3" y="118"/>
                  </a:lnTo>
                  <a:lnTo>
                    <a:pt x="0" y="132"/>
                  </a:lnTo>
                  <a:lnTo>
                    <a:pt x="29" y="185"/>
                  </a:lnTo>
                  <a:lnTo>
                    <a:pt x="40" y="192"/>
                  </a:lnTo>
                  <a:lnTo>
                    <a:pt x="62" y="211"/>
                  </a:lnTo>
                  <a:lnTo>
                    <a:pt x="88" y="224"/>
                  </a:lnTo>
                  <a:lnTo>
                    <a:pt x="106" y="221"/>
                  </a:lnTo>
                  <a:lnTo>
                    <a:pt x="125" y="197"/>
                  </a:lnTo>
                  <a:lnTo>
                    <a:pt x="148" y="158"/>
                  </a:lnTo>
                  <a:lnTo>
                    <a:pt x="170" y="118"/>
                  </a:lnTo>
                  <a:lnTo>
                    <a:pt x="175" y="89"/>
                  </a:lnTo>
                  <a:lnTo>
                    <a:pt x="165" y="63"/>
                  </a:lnTo>
                  <a:lnTo>
                    <a:pt x="148" y="34"/>
                  </a:lnTo>
                  <a:lnTo>
                    <a:pt x="132" y="1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01" y="2"/>
                  </a:lnTo>
                  <a:lnTo>
                    <a:pt x="84" y="5"/>
                  </a:lnTo>
                  <a:lnTo>
                    <a:pt x="69" y="10"/>
                  </a:lnTo>
                  <a:lnTo>
                    <a:pt x="53" y="18"/>
                  </a:lnTo>
                  <a:lnTo>
                    <a:pt x="40" y="26"/>
                  </a:lnTo>
                  <a:lnTo>
                    <a:pt x="32" y="36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3" name="Freeform 185"/>
            <p:cNvSpPr>
              <a:spLocks/>
            </p:cNvSpPr>
            <p:nvPr/>
          </p:nvSpPr>
          <p:spPr bwMode="auto">
            <a:xfrm>
              <a:off x="4884" y="739"/>
              <a:ext cx="19" cy="32"/>
            </a:xfrm>
            <a:custGeom>
              <a:avLst/>
              <a:gdLst>
                <a:gd name="T0" fmla="*/ 1 w 95"/>
                <a:gd name="T1" fmla="*/ 13 h 159"/>
                <a:gd name="T2" fmla="*/ 0 w 95"/>
                <a:gd name="T3" fmla="*/ 31 h 159"/>
                <a:gd name="T4" fmla="*/ 11 w 95"/>
                <a:gd name="T5" fmla="*/ 32 h 159"/>
                <a:gd name="T6" fmla="*/ 19 w 95"/>
                <a:gd name="T7" fmla="*/ 20 h 159"/>
                <a:gd name="T8" fmla="*/ 11 w 95"/>
                <a:gd name="T9" fmla="*/ 0 h 159"/>
                <a:gd name="T10" fmla="*/ 1 w 95"/>
                <a:gd name="T11" fmla="*/ 13 h 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5" h="159">
                  <a:moveTo>
                    <a:pt x="5" y="64"/>
                  </a:moveTo>
                  <a:lnTo>
                    <a:pt x="0" y="156"/>
                  </a:lnTo>
                  <a:lnTo>
                    <a:pt x="53" y="159"/>
                  </a:lnTo>
                  <a:lnTo>
                    <a:pt x="95" y="98"/>
                  </a:lnTo>
                  <a:lnTo>
                    <a:pt x="55" y="0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4" name="Freeform 186"/>
            <p:cNvSpPr>
              <a:spLocks/>
            </p:cNvSpPr>
            <p:nvPr/>
          </p:nvSpPr>
          <p:spPr bwMode="auto">
            <a:xfrm>
              <a:off x="4869" y="712"/>
              <a:ext cx="35" cy="29"/>
            </a:xfrm>
            <a:custGeom>
              <a:avLst/>
              <a:gdLst>
                <a:gd name="T0" fmla="*/ 0 w 177"/>
                <a:gd name="T1" fmla="*/ 29 h 146"/>
                <a:gd name="T2" fmla="*/ 0 w 177"/>
                <a:gd name="T3" fmla="*/ 26 h 146"/>
                <a:gd name="T4" fmla="*/ 0 w 177"/>
                <a:gd name="T5" fmla="*/ 19 h 146"/>
                <a:gd name="T6" fmla="*/ 2 w 177"/>
                <a:gd name="T7" fmla="*/ 11 h 146"/>
                <a:gd name="T8" fmla="*/ 7 w 177"/>
                <a:gd name="T9" fmla="*/ 5 h 146"/>
                <a:gd name="T10" fmla="*/ 13 w 177"/>
                <a:gd name="T11" fmla="*/ 2 h 146"/>
                <a:gd name="T12" fmla="*/ 16 w 177"/>
                <a:gd name="T13" fmla="*/ 2 h 146"/>
                <a:gd name="T14" fmla="*/ 18 w 177"/>
                <a:gd name="T15" fmla="*/ 3 h 146"/>
                <a:gd name="T16" fmla="*/ 18 w 177"/>
                <a:gd name="T17" fmla="*/ 4 h 146"/>
                <a:gd name="T18" fmla="*/ 20 w 177"/>
                <a:gd name="T19" fmla="*/ 3 h 146"/>
                <a:gd name="T20" fmla="*/ 23 w 177"/>
                <a:gd name="T21" fmla="*/ 1 h 146"/>
                <a:gd name="T22" fmla="*/ 27 w 177"/>
                <a:gd name="T23" fmla="*/ 0 h 146"/>
                <a:gd name="T24" fmla="*/ 31 w 177"/>
                <a:gd name="T25" fmla="*/ 3 h 146"/>
                <a:gd name="T26" fmla="*/ 34 w 177"/>
                <a:gd name="T27" fmla="*/ 9 h 146"/>
                <a:gd name="T28" fmla="*/ 35 w 177"/>
                <a:gd name="T29" fmla="*/ 15 h 146"/>
                <a:gd name="T30" fmla="*/ 35 w 177"/>
                <a:gd name="T31" fmla="*/ 21 h 146"/>
                <a:gd name="T32" fmla="*/ 35 w 177"/>
                <a:gd name="T33" fmla="*/ 23 h 146"/>
                <a:gd name="T34" fmla="*/ 34 w 177"/>
                <a:gd name="T35" fmla="*/ 21 h 146"/>
                <a:gd name="T36" fmla="*/ 32 w 177"/>
                <a:gd name="T37" fmla="*/ 17 h 146"/>
                <a:gd name="T38" fmla="*/ 29 w 177"/>
                <a:gd name="T39" fmla="*/ 13 h 146"/>
                <a:gd name="T40" fmla="*/ 25 w 177"/>
                <a:gd name="T41" fmla="*/ 13 h 146"/>
                <a:gd name="T42" fmla="*/ 22 w 177"/>
                <a:gd name="T43" fmla="*/ 13 h 146"/>
                <a:gd name="T44" fmla="*/ 19 w 177"/>
                <a:gd name="T45" fmla="*/ 13 h 146"/>
                <a:gd name="T46" fmla="*/ 16 w 177"/>
                <a:gd name="T47" fmla="*/ 12 h 146"/>
                <a:gd name="T48" fmla="*/ 12 w 177"/>
                <a:gd name="T49" fmla="*/ 13 h 146"/>
                <a:gd name="T50" fmla="*/ 7 w 177"/>
                <a:gd name="T51" fmla="*/ 16 h 146"/>
                <a:gd name="T52" fmla="*/ 4 w 177"/>
                <a:gd name="T53" fmla="*/ 21 h 146"/>
                <a:gd name="T54" fmla="*/ 1 w 177"/>
                <a:gd name="T55" fmla="*/ 27 h 146"/>
                <a:gd name="T56" fmla="*/ 0 w 177"/>
                <a:gd name="T57" fmla="*/ 29 h 1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7" h="146">
                  <a:moveTo>
                    <a:pt x="2" y="146"/>
                  </a:moveTo>
                  <a:lnTo>
                    <a:pt x="0" y="130"/>
                  </a:lnTo>
                  <a:lnTo>
                    <a:pt x="2" y="96"/>
                  </a:lnTo>
                  <a:lnTo>
                    <a:pt x="11" y="56"/>
                  </a:lnTo>
                  <a:lnTo>
                    <a:pt x="34" y="24"/>
                  </a:lnTo>
                  <a:lnTo>
                    <a:pt x="64" y="10"/>
                  </a:lnTo>
                  <a:lnTo>
                    <a:pt x="81" y="8"/>
                  </a:lnTo>
                  <a:lnTo>
                    <a:pt x="90" y="16"/>
                  </a:lnTo>
                  <a:lnTo>
                    <a:pt x="93" y="19"/>
                  </a:lnTo>
                  <a:lnTo>
                    <a:pt x="100" y="14"/>
                  </a:lnTo>
                  <a:lnTo>
                    <a:pt x="116" y="3"/>
                  </a:lnTo>
                  <a:lnTo>
                    <a:pt x="137" y="0"/>
                  </a:lnTo>
                  <a:lnTo>
                    <a:pt x="158" y="14"/>
                  </a:lnTo>
                  <a:lnTo>
                    <a:pt x="172" y="45"/>
                  </a:lnTo>
                  <a:lnTo>
                    <a:pt x="177" y="77"/>
                  </a:lnTo>
                  <a:lnTo>
                    <a:pt x="177" y="106"/>
                  </a:lnTo>
                  <a:lnTo>
                    <a:pt x="177" y="117"/>
                  </a:lnTo>
                  <a:lnTo>
                    <a:pt x="172" y="106"/>
                  </a:lnTo>
                  <a:lnTo>
                    <a:pt x="161" y="84"/>
                  </a:lnTo>
                  <a:lnTo>
                    <a:pt x="145" y="67"/>
                  </a:lnTo>
                  <a:lnTo>
                    <a:pt x="127" y="63"/>
                  </a:lnTo>
                  <a:lnTo>
                    <a:pt x="110" y="67"/>
                  </a:lnTo>
                  <a:lnTo>
                    <a:pt x="98" y="63"/>
                  </a:lnTo>
                  <a:lnTo>
                    <a:pt x="81" y="61"/>
                  </a:lnTo>
                  <a:lnTo>
                    <a:pt x="60" y="63"/>
                  </a:lnTo>
                  <a:lnTo>
                    <a:pt x="37" y="79"/>
                  </a:lnTo>
                  <a:lnTo>
                    <a:pt x="18" y="108"/>
                  </a:lnTo>
                  <a:lnTo>
                    <a:pt x="7" y="135"/>
                  </a:lnTo>
                  <a:lnTo>
                    <a:pt x="2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5" name="Freeform 187"/>
            <p:cNvSpPr>
              <a:spLocks/>
            </p:cNvSpPr>
            <p:nvPr/>
          </p:nvSpPr>
          <p:spPr bwMode="auto">
            <a:xfrm>
              <a:off x="4874" y="735"/>
              <a:ext cx="8" cy="3"/>
            </a:xfrm>
            <a:custGeom>
              <a:avLst/>
              <a:gdLst>
                <a:gd name="T0" fmla="*/ 0 w 43"/>
                <a:gd name="T1" fmla="*/ 2 h 17"/>
                <a:gd name="T2" fmla="*/ 4 w 43"/>
                <a:gd name="T3" fmla="*/ 1 h 17"/>
                <a:gd name="T4" fmla="*/ 8 w 43"/>
                <a:gd name="T5" fmla="*/ 0 h 17"/>
                <a:gd name="T6" fmla="*/ 3 w 43"/>
                <a:gd name="T7" fmla="*/ 3 h 17"/>
                <a:gd name="T8" fmla="*/ 0 w 43"/>
                <a:gd name="T9" fmla="*/ 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7">
                  <a:moveTo>
                    <a:pt x="0" y="14"/>
                  </a:moveTo>
                  <a:lnTo>
                    <a:pt x="24" y="4"/>
                  </a:lnTo>
                  <a:lnTo>
                    <a:pt x="43" y="0"/>
                  </a:lnTo>
                  <a:lnTo>
                    <a:pt x="16" y="1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6" name="Freeform 188"/>
            <p:cNvSpPr>
              <a:spLocks/>
            </p:cNvSpPr>
            <p:nvPr/>
          </p:nvSpPr>
          <p:spPr bwMode="auto">
            <a:xfrm>
              <a:off x="4887" y="731"/>
              <a:ext cx="8" cy="3"/>
            </a:xfrm>
            <a:custGeom>
              <a:avLst/>
              <a:gdLst>
                <a:gd name="T0" fmla="*/ 0 w 41"/>
                <a:gd name="T1" fmla="*/ 3 h 12"/>
                <a:gd name="T2" fmla="*/ 4 w 41"/>
                <a:gd name="T3" fmla="*/ 0 h 12"/>
                <a:gd name="T4" fmla="*/ 8 w 41"/>
                <a:gd name="T5" fmla="*/ 0 h 12"/>
                <a:gd name="T6" fmla="*/ 3 w 41"/>
                <a:gd name="T7" fmla="*/ 3 h 12"/>
                <a:gd name="T8" fmla="*/ 0 w 41"/>
                <a:gd name="T9" fmla="*/ 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12">
                  <a:moveTo>
                    <a:pt x="0" y="12"/>
                  </a:moveTo>
                  <a:lnTo>
                    <a:pt x="23" y="0"/>
                  </a:lnTo>
                  <a:lnTo>
                    <a:pt x="41" y="0"/>
                  </a:lnTo>
                  <a:lnTo>
                    <a:pt x="15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7" name="Freeform 189"/>
            <p:cNvSpPr>
              <a:spLocks/>
            </p:cNvSpPr>
            <p:nvPr/>
          </p:nvSpPr>
          <p:spPr bwMode="auto">
            <a:xfrm>
              <a:off x="4882" y="738"/>
              <a:ext cx="5" cy="7"/>
            </a:xfrm>
            <a:custGeom>
              <a:avLst/>
              <a:gdLst>
                <a:gd name="T0" fmla="*/ 2 w 24"/>
                <a:gd name="T1" fmla="*/ 0 h 34"/>
                <a:gd name="T2" fmla="*/ 0 w 24"/>
                <a:gd name="T3" fmla="*/ 7 h 34"/>
                <a:gd name="T4" fmla="*/ 5 w 24"/>
                <a:gd name="T5" fmla="*/ 7 h 34"/>
                <a:gd name="T6" fmla="*/ 2 w 24"/>
                <a:gd name="T7" fmla="*/ 5 h 34"/>
                <a:gd name="T8" fmla="*/ 2 w 2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34">
                  <a:moveTo>
                    <a:pt x="10" y="0"/>
                  </a:moveTo>
                  <a:lnTo>
                    <a:pt x="0" y="34"/>
                  </a:lnTo>
                  <a:lnTo>
                    <a:pt x="24" y="34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8" name="Freeform 190"/>
            <p:cNvSpPr>
              <a:spLocks/>
            </p:cNvSpPr>
            <p:nvPr/>
          </p:nvSpPr>
          <p:spPr bwMode="auto">
            <a:xfrm>
              <a:off x="4879" y="750"/>
              <a:ext cx="10" cy="3"/>
            </a:xfrm>
            <a:custGeom>
              <a:avLst/>
              <a:gdLst>
                <a:gd name="T0" fmla="*/ 0 w 51"/>
                <a:gd name="T1" fmla="*/ 3 h 16"/>
                <a:gd name="T2" fmla="*/ 6 w 51"/>
                <a:gd name="T3" fmla="*/ 2 h 16"/>
                <a:gd name="T4" fmla="*/ 10 w 51"/>
                <a:gd name="T5" fmla="*/ 0 h 16"/>
                <a:gd name="T6" fmla="*/ 9 w 51"/>
                <a:gd name="T7" fmla="*/ 0 h 16"/>
                <a:gd name="T8" fmla="*/ 6 w 51"/>
                <a:gd name="T9" fmla="*/ 0 h 16"/>
                <a:gd name="T10" fmla="*/ 3 w 51"/>
                <a:gd name="T11" fmla="*/ 2 h 16"/>
                <a:gd name="T12" fmla="*/ 0 w 51"/>
                <a:gd name="T13" fmla="*/ 3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16">
                  <a:moveTo>
                    <a:pt x="0" y="16"/>
                  </a:moveTo>
                  <a:lnTo>
                    <a:pt x="32" y="13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29" y="2"/>
                  </a:lnTo>
                  <a:lnTo>
                    <a:pt x="14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9" name="Freeform 191"/>
            <p:cNvSpPr>
              <a:spLocks/>
            </p:cNvSpPr>
            <p:nvPr/>
          </p:nvSpPr>
          <p:spPr bwMode="auto">
            <a:xfrm>
              <a:off x="4900" y="764"/>
              <a:ext cx="12" cy="22"/>
            </a:xfrm>
            <a:custGeom>
              <a:avLst/>
              <a:gdLst>
                <a:gd name="T0" fmla="*/ 3 w 61"/>
                <a:gd name="T1" fmla="*/ 4 h 108"/>
                <a:gd name="T2" fmla="*/ 3 w 61"/>
                <a:gd name="T3" fmla="*/ 9 h 108"/>
                <a:gd name="T4" fmla="*/ 4 w 61"/>
                <a:gd name="T5" fmla="*/ 8 h 108"/>
                <a:gd name="T6" fmla="*/ 7 w 61"/>
                <a:gd name="T7" fmla="*/ 8 h 108"/>
                <a:gd name="T8" fmla="*/ 9 w 61"/>
                <a:gd name="T9" fmla="*/ 9 h 108"/>
                <a:gd name="T10" fmla="*/ 11 w 61"/>
                <a:gd name="T11" fmla="*/ 10 h 108"/>
                <a:gd name="T12" fmla="*/ 12 w 61"/>
                <a:gd name="T13" fmla="*/ 12 h 108"/>
                <a:gd name="T14" fmla="*/ 12 w 61"/>
                <a:gd name="T15" fmla="*/ 15 h 108"/>
                <a:gd name="T16" fmla="*/ 11 w 61"/>
                <a:gd name="T17" fmla="*/ 18 h 108"/>
                <a:gd name="T18" fmla="*/ 9 w 61"/>
                <a:gd name="T19" fmla="*/ 20 h 108"/>
                <a:gd name="T20" fmla="*/ 7 w 61"/>
                <a:gd name="T21" fmla="*/ 21 h 108"/>
                <a:gd name="T22" fmla="*/ 5 w 61"/>
                <a:gd name="T23" fmla="*/ 22 h 108"/>
                <a:gd name="T24" fmla="*/ 3 w 61"/>
                <a:gd name="T25" fmla="*/ 22 h 108"/>
                <a:gd name="T26" fmla="*/ 2 w 61"/>
                <a:gd name="T27" fmla="*/ 21 h 108"/>
                <a:gd name="T28" fmla="*/ 0 w 61"/>
                <a:gd name="T29" fmla="*/ 20 h 108"/>
                <a:gd name="T30" fmla="*/ 2 w 61"/>
                <a:gd name="T31" fmla="*/ 18 h 108"/>
                <a:gd name="T32" fmla="*/ 3 w 61"/>
                <a:gd name="T33" fmla="*/ 19 h 108"/>
                <a:gd name="T34" fmla="*/ 4 w 61"/>
                <a:gd name="T35" fmla="*/ 20 h 108"/>
                <a:gd name="T36" fmla="*/ 5 w 61"/>
                <a:gd name="T37" fmla="*/ 20 h 108"/>
                <a:gd name="T38" fmla="*/ 6 w 61"/>
                <a:gd name="T39" fmla="*/ 19 h 108"/>
                <a:gd name="T40" fmla="*/ 8 w 61"/>
                <a:gd name="T41" fmla="*/ 18 h 108"/>
                <a:gd name="T42" fmla="*/ 10 w 61"/>
                <a:gd name="T43" fmla="*/ 17 h 108"/>
                <a:gd name="T44" fmla="*/ 10 w 61"/>
                <a:gd name="T45" fmla="*/ 15 h 108"/>
                <a:gd name="T46" fmla="*/ 10 w 61"/>
                <a:gd name="T47" fmla="*/ 13 h 108"/>
                <a:gd name="T48" fmla="*/ 9 w 61"/>
                <a:gd name="T49" fmla="*/ 11 h 108"/>
                <a:gd name="T50" fmla="*/ 8 w 61"/>
                <a:gd name="T51" fmla="*/ 10 h 108"/>
                <a:gd name="T52" fmla="*/ 6 w 61"/>
                <a:gd name="T53" fmla="*/ 10 h 108"/>
                <a:gd name="T54" fmla="*/ 4 w 61"/>
                <a:gd name="T55" fmla="*/ 10 h 108"/>
                <a:gd name="T56" fmla="*/ 3 w 61"/>
                <a:gd name="T57" fmla="*/ 11 h 108"/>
                <a:gd name="T58" fmla="*/ 2 w 61"/>
                <a:gd name="T59" fmla="*/ 11 h 108"/>
                <a:gd name="T60" fmla="*/ 2 w 61"/>
                <a:gd name="T61" fmla="*/ 12 h 108"/>
                <a:gd name="T62" fmla="*/ 1 w 61"/>
                <a:gd name="T63" fmla="*/ 13 h 108"/>
                <a:gd name="T64" fmla="*/ 1 w 61"/>
                <a:gd name="T65" fmla="*/ 3 h 108"/>
                <a:gd name="T66" fmla="*/ 9 w 61"/>
                <a:gd name="T67" fmla="*/ 0 h 108"/>
                <a:gd name="T68" fmla="*/ 9 w 61"/>
                <a:gd name="T69" fmla="*/ 2 h 108"/>
                <a:gd name="T70" fmla="*/ 3 w 61"/>
                <a:gd name="T71" fmla="*/ 4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" h="108">
                  <a:moveTo>
                    <a:pt x="16" y="21"/>
                  </a:moveTo>
                  <a:lnTo>
                    <a:pt x="16" y="42"/>
                  </a:lnTo>
                  <a:lnTo>
                    <a:pt x="21" y="40"/>
                  </a:lnTo>
                  <a:lnTo>
                    <a:pt x="35" y="37"/>
                  </a:lnTo>
                  <a:lnTo>
                    <a:pt x="48" y="42"/>
                  </a:lnTo>
                  <a:lnTo>
                    <a:pt x="55" y="50"/>
                  </a:lnTo>
                  <a:lnTo>
                    <a:pt x="61" y="60"/>
                  </a:lnTo>
                  <a:lnTo>
                    <a:pt x="61" y="74"/>
                  </a:lnTo>
                  <a:lnTo>
                    <a:pt x="58" y="86"/>
                  </a:lnTo>
                  <a:lnTo>
                    <a:pt x="48" y="98"/>
                  </a:lnTo>
                  <a:lnTo>
                    <a:pt x="35" y="105"/>
                  </a:lnTo>
                  <a:lnTo>
                    <a:pt x="24" y="108"/>
                  </a:lnTo>
                  <a:lnTo>
                    <a:pt x="16" y="108"/>
                  </a:lnTo>
                  <a:lnTo>
                    <a:pt x="9" y="105"/>
                  </a:lnTo>
                  <a:lnTo>
                    <a:pt x="0" y="100"/>
                  </a:lnTo>
                  <a:lnTo>
                    <a:pt x="9" y="90"/>
                  </a:lnTo>
                  <a:lnTo>
                    <a:pt x="14" y="95"/>
                  </a:lnTo>
                  <a:lnTo>
                    <a:pt x="19" y="98"/>
                  </a:lnTo>
                  <a:lnTo>
                    <a:pt x="26" y="98"/>
                  </a:lnTo>
                  <a:lnTo>
                    <a:pt x="32" y="95"/>
                  </a:lnTo>
                  <a:lnTo>
                    <a:pt x="43" y="90"/>
                  </a:lnTo>
                  <a:lnTo>
                    <a:pt x="50" y="81"/>
                  </a:lnTo>
                  <a:lnTo>
                    <a:pt x="53" y="74"/>
                  </a:lnTo>
                  <a:lnTo>
                    <a:pt x="50" y="64"/>
                  </a:lnTo>
                  <a:lnTo>
                    <a:pt x="48" y="55"/>
                  </a:lnTo>
                  <a:lnTo>
                    <a:pt x="40" y="50"/>
                  </a:lnTo>
                  <a:lnTo>
                    <a:pt x="32" y="47"/>
                  </a:lnTo>
                  <a:lnTo>
                    <a:pt x="21" y="50"/>
                  </a:lnTo>
                  <a:lnTo>
                    <a:pt x="16" y="52"/>
                  </a:lnTo>
                  <a:lnTo>
                    <a:pt x="11" y="55"/>
                  </a:lnTo>
                  <a:lnTo>
                    <a:pt x="9" y="60"/>
                  </a:lnTo>
                  <a:lnTo>
                    <a:pt x="3" y="64"/>
                  </a:lnTo>
                  <a:lnTo>
                    <a:pt x="5" y="13"/>
                  </a:lnTo>
                  <a:lnTo>
                    <a:pt x="45" y="0"/>
                  </a:lnTo>
                  <a:lnTo>
                    <a:pt x="48" y="11"/>
                  </a:lnTo>
                  <a:lnTo>
                    <a:pt x="16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0" name="Freeform 192"/>
            <p:cNvSpPr>
              <a:spLocks/>
            </p:cNvSpPr>
            <p:nvPr/>
          </p:nvSpPr>
          <p:spPr bwMode="auto">
            <a:xfrm>
              <a:off x="4917" y="759"/>
              <a:ext cx="12" cy="22"/>
            </a:xfrm>
            <a:custGeom>
              <a:avLst/>
              <a:gdLst>
                <a:gd name="T0" fmla="*/ 3 w 61"/>
                <a:gd name="T1" fmla="*/ 4 h 108"/>
                <a:gd name="T2" fmla="*/ 3 w 61"/>
                <a:gd name="T3" fmla="*/ 9 h 108"/>
                <a:gd name="T4" fmla="*/ 4 w 61"/>
                <a:gd name="T5" fmla="*/ 8 h 108"/>
                <a:gd name="T6" fmla="*/ 7 w 61"/>
                <a:gd name="T7" fmla="*/ 8 h 108"/>
                <a:gd name="T8" fmla="*/ 9 w 61"/>
                <a:gd name="T9" fmla="*/ 9 h 108"/>
                <a:gd name="T10" fmla="*/ 11 w 61"/>
                <a:gd name="T11" fmla="*/ 10 h 108"/>
                <a:gd name="T12" fmla="*/ 12 w 61"/>
                <a:gd name="T13" fmla="*/ 12 h 108"/>
                <a:gd name="T14" fmla="*/ 12 w 61"/>
                <a:gd name="T15" fmla="*/ 15 h 108"/>
                <a:gd name="T16" fmla="*/ 11 w 61"/>
                <a:gd name="T17" fmla="*/ 18 h 108"/>
                <a:gd name="T18" fmla="*/ 9 w 61"/>
                <a:gd name="T19" fmla="*/ 20 h 108"/>
                <a:gd name="T20" fmla="*/ 7 w 61"/>
                <a:gd name="T21" fmla="*/ 22 h 108"/>
                <a:gd name="T22" fmla="*/ 5 w 61"/>
                <a:gd name="T23" fmla="*/ 22 h 108"/>
                <a:gd name="T24" fmla="*/ 3 w 61"/>
                <a:gd name="T25" fmla="*/ 22 h 108"/>
                <a:gd name="T26" fmla="*/ 2 w 61"/>
                <a:gd name="T27" fmla="*/ 21 h 108"/>
                <a:gd name="T28" fmla="*/ 0 w 61"/>
                <a:gd name="T29" fmla="*/ 20 h 108"/>
                <a:gd name="T30" fmla="*/ 1 w 61"/>
                <a:gd name="T31" fmla="*/ 19 h 108"/>
                <a:gd name="T32" fmla="*/ 2 w 61"/>
                <a:gd name="T33" fmla="*/ 19 h 108"/>
                <a:gd name="T34" fmla="*/ 4 w 61"/>
                <a:gd name="T35" fmla="*/ 20 h 108"/>
                <a:gd name="T36" fmla="*/ 5 w 61"/>
                <a:gd name="T37" fmla="*/ 20 h 108"/>
                <a:gd name="T38" fmla="*/ 6 w 61"/>
                <a:gd name="T39" fmla="*/ 20 h 108"/>
                <a:gd name="T40" fmla="*/ 8 w 61"/>
                <a:gd name="T41" fmla="*/ 19 h 108"/>
                <a:gd name="T42" fmla="*/ 9 w 61"/>
                <a:gd name="T43" fmla="*/ 17 h 108"/>
                <a:gd name="T44" fmla="*/ 10 w 61"/>
                <a:gd name="T45" fmla="*/ 15 h 108"/>
                <a:gd name="T46" fmla="*/ 10 w 61"/>
                <a:gd name="T47" fmla="*/ 13 h 108"/>
                <a:gd name="T48" fmla="*/ 9 w 61"/>
                <a:gd name="T49" fmla="*/ 11 h 108"/>
                <a:gd name="T50" fmla="*/ 8 w 61"/>
                <a:gd name="T51" fmla="*/ 10 h 108"/>
                <a:gd name="T52" fmla="*/ 6 w 61"/>
                <a:gd name="T53" fmla="*/ 10 h 108"/>
                <a:gd name="T54" fmla="*/ 4 w 61"/>
                <a:gd name="T55" fmla="*/ 10 h 108"/>
                <a:gd name="T56" fmla="*/ 3 w 61"/>
                <a:gd name="T57" fmla="*/ 11 h 108"/>
                <a:gd name="T58" fmla="*/ 2 w 61"/>
                <a:gd name="T59" fmla="*/ 11 h 108"/>
                <a:gd name="T60" fmla="*/ 2 w 61"/>
                <a:gd name="T61" fmla="*/ 12 h 108"/>
                <a:gd name="T62" fmla="*/ 0 w 61"/>
                <a:gd name="T63" fmla="*/ 13 h 108"/>
                <a:gd name="T64" fmla="*/ 1 w 61"/>
                <a:gd name="T65" fmla="*/ 3 h 108"/>
                <a:gd name="T66" fmla="*/ 9 w 61"/>
                <a:gd name="T67" fmla="*/ 0 h 108"/>
                <a:gd name="T68" fmla="*/ 9 w 61"/>
                <a:gd name="T69" fmla="*/ 2 h 108"/>
                <a:gd name="T70" fmla="*/ 3 w 61"/>
                <a:gd name="T71" fmla="*/ 4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" h="108">
                  <a:moveTo>
                    <a:pt x="16" y="22"/>
                  </a:moveTo>
                  <a:lnTo>
                    <a:pt x="13" y="43"/>
                  </a:lnTo>
                  <a:lnTo>
                    <a:pt x="19" y="40"/>
                  </a:lnTo>
                  <a:lnTo>
                    <a:pt x="35" y="38"/>
                  </a:lnTo>
                  <a:lnTo>
                    <a:pt x="45" y="43"/>
                  </a:lnTo>
                  <a:lnTo>
                    <a:pt x="56" y="50"/>
                  </a:lnTo>
                  <a:lnTo>
                    <a:pt x="61" y="61"/>
                  </a:lnTo>
                  <a:lnTo>
                    <a:pt x="61" y="74"/>
                  </a:lnTo>
                  <a:lnTo>
                    <a:pt x="56" y="87"/>
                  </a:lnTo>
                  <a:lnTo>
                    <a:pt x="47" y="98"/>
                  </a:lnTo>
                  <a:lnTo>
                    <a:pt x="35" y="106"/>
                  </a:lnTo>
                  <a:lnTo>
                    <a:pt x="24" y="108"/>
                  </a:lnTo>
                  <a:lnTo>
                    <a:pt x="16" y="108"/>
                  </a:lnTo>
                  <a:lnTo>
                    <a:pt x="8" y="103"/>
                  </a:lnTo>
                  <a:lnTo>
                    <a:pt x="0" y="98"/>
                  </a:lnTo>
                  <a:lnTo>
                    <a:pt x="6" y="91"/>
                  </a:lnTo>
                  <a:lnTo>
                    <a:pt x="11" y="93"/>
                  </a:lnTo>
                  <a:lnTo>
                    <a:pt x="19" y="96"/>
                  </a:lnTo>
                  <a:lnTo>
                    <a:pt x="24" y="96"/>
                  </a:lnTo>
                  <a:lnTo>
                    <a:pt x="32" y="96"/>
                  </a:lnTo>
                  <a:lnTo>
                    <a:pt x="40" y="91"/>
                  </a:lnTo>
                  <a:lnTo>
                    <a:pt x="47" y="82"/>
                  </a:lnTo>
                  <a:lnTo>
                    <a:pt x="50" y="74"/>
                  </a:lnTo>
                  <a:lnTo>
                    <a:pt x="50" y="64"/>
                  </a:lnTo>
                  <a:lnTo>
                    <a:pt x="45" y="56"/>
                  </a:lnTo>
                  <a:lnTo>
                    <a:pt x="40" y="50"/>
                  </a:lnTo>
                  <a:lnTo>
                    <a:pt x="30" y="48"/>
                  </a:lnTo>
                  <a:lnTo>
                    <a:pt x="19" y="50"/>
                  </a:lnTo>
                  <a:lnTo>
                    <a:pt x="16" y="53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2" y="64"/>
                  </a:lnTo>
                  <a:lnTo>
                    <a:pt x="6" y="14"/>
                  </a:lnTo>
                  <a:lnTo>
                    <a:pt x="45" y="0"/>
                  </a:lnTo>
                  <a:lnTo>
                    <a:pt x="47" y="10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1" name="Freeform 193"/>
            <p:cNvSpPr>
              <a:spLocks/>
            </p:cNvSpPr>
            <p:nvPr/>
          </p:nvSpPr>
          <p:spPr bwMode="auto">
            <a:xfrm>
              <a:off x="4366" y="755"/>
              <a:ext cx="200" cy="129"/>
            </a:xfrm>
            <a:custGeom>
              <a:avLst/>
              <a:gdLst>
                <a:gd name="T0" fmla="*/ 200 w 1001"/>
                <a:gd name="T1" fmla="*/ 67 h 645"/>
                <a:gd name="T2" fmla="*/ 187 w 1001"/>
                <a:gd name="T3" fmla="*/ 0 h 645"/>
                <a:gd name="T4" fmla="*/ 0 w 1001"/>
                <a:gd name="T5" fmla="*/ 59 h 645"/>
                <a:gd name="T6" fmla="*/ 16 w 1001"/>
                <a:gd name="T7" fmla="*/ 129 h 645"/>
                <a:gd name="T8" fmla="*/ 200 w 1001"/>
                <a:gd name="T9" fmla="*/ 67 h 6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1" h="645">
                  <a:moveTo>
                    <a:pt x="1001" y="336"/>
                  </a:moveTo>
                  <a:lnTo>
                    <a:pt x="937" y="0"/>
                  </a:lnTo>
                  <a:lnTo>
                    <a:pt x="0" y="294"/>
                  </a:lnTo>
                  <a:lnTo>
                    <a:pt x="80" y="645"/>
                  </a:lnTo>
                  <a:lnTo>
                    <a:pt x="1001" y="3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2" name="Freeform 194"/>
            <p:cNvSpPr>
              <a:spLocks/>
            </p:cNvSpPr>
            <p:nvPr/>
          </p:nvSpPr>
          <p:spPr bwMode="auto">
            <a:xfrm>
              <a:off x="4360" y="769"/>
              <a:ext cx="207" cy="70"/>
            </a:xfrm>
            <a:custGeom>
              <a:avLst/>
              <a:gdLst>
                <a:gd name="T0" fmla="*/ 207 w 1033"/>
                <a:gd name="T1" fmla="*/ 5 h 351"/>
                <a:gd name="T2" fmla="*/ 206 w 1033"/>
                <a:gd name="T3" fmla="*/ 0 h 351"/>
                <a:gd name="T4" fmla="*/ 0 w 1033"/>
                <a:gd name="T5" fmla="*/ 65 h 351"/>
                <a:gd name="T6" fmla="*/ 1 w 1033"/>
                <a:gd name="T7" fmla="*/ 70 h 351"/>
                <a:gd name="T8" fmla="*/ 207 w 1033"/>
                <a:gd name="T9" fmla="*/ 5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351">
                  <a:moveTo>
                    <a:pt x="1033" y="24"/>
                  </a:moveTo>
                  <a:lnTo>
                    <a:pt x="1028" y="0"/>
                  </a:lnTo>
                  <a:lnTo>
                    <a:pt x="0" y="324"/>
                  </a:lnTo>
                  <a:lnTo>
                    <a:pt x="6" y="351"/>
                  </a:lnTo>
                  <a:lnTo>
                    <a:pt x="1033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3" name="Freeform 195"/>
            <p:cNvSpPr>
              <a:spLocks/>
            </p:cNvSpPr>
            <p:nvPr/>
          </p:nvSpPr>
          <p:spPr bwMode="auto">
            <a:xfrm>
              <a:off x="4366" y="792"/>
              <a:ext cx="206" cy="73"/>
            </a:xfrm>
            <a:custGeom>
              <a:avLst/>
              <a:gdLst>
                <a:gd name="T0" fmla="*/ 206 w 1027"/>
                <a:gd name="T1" fmla="*/ 6 h 362"/>
                <a:gd name="T2" fmla="*/ 205 w 1027"/>
                <a:gd name="T3" fmla="*/ 0 h 362"/>
                <a:gd name="T4" fmla="*/ 0 w 1027"/>
                <a:gd name="T5" fmla="*/ 67 h 362"/>
                <a:gd name="T6" fmla="*/ 1 w 1027"/>
                <a:gd name="T7" fmla="*/ 73 h 362"/>
                <a:gd name="T8" fmla="*/ 206 w 1027"/>
                <a:gd name="T9" fmla="*/ 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7" h="362">
                  <a:moveTo>
                    <a:pt x="1027" y="28"/>
                  </a:moveTo>
                  <a:lnTo>
                    <a:pt x="1022" y="0"/>
                  </a:lnTo>
                  <a:lnTo>
                    <a:pt x="0" y="333"/>
                  </a:lnTo>
                  <a:lnTo>
                    <a:pt x="5" y="362"/>
                  </a:lnTo>
                  <a:lnTo>
                    <a:pt x="102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4" name="Freeform 196"/>
            <p:cNvSpPr>
              <a:spLocks/>
            </p:cNvSpPr>
            <p:nvPr/>
          </p:nvSpPr>
          <p:spPr bwMode="auto">
            <a:xfrm>
              <a:off x="4399" y="795"/>
              <a:ext cx="11" cy="27"/>
            </a:xfrm>
            <a:custGeom>
              <a:avLst/>
              <a:gdLst>
                <a:gd name="T0" fmla="*/ 11 w 55"/>
                <a:gd name="T1" fmla="*/ 25 h 134"/>
                <a:gd name="T2" fmla="*/ 6 w 55"/>
                <a:gd name="T3" fmla="*/ 0 h 134"/>
                <a:gd name="T4" fmla="*/ 0 w 55"/>
                <a:gd name="T5" fmla="*/ 2 h 134"/>
                <a:gd name="T6" fmla="*/ 5 w 55"/>
                <a:gd name="T7" fmla="*/ 27 h 134"/>
                <a:gd name="T8" fmla="*/ 11 w 55"/>
                <a:gd name="T9" fmla="*/ 25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4">
                  <a:moveTo>
                    <a:pt x="55" y="124"/>
                  </a:moveTo>
                  <a:lnTo>
                    <a:pt x="29" y="0"/>
                  </a:lnTo>
                  <a:lnTo>
                    <a:pt x="0" y="10"/>
                  </a:lnTo>
                  <a:lnTo>
                    <a:pt x="26" y="134"/>
                  </a:lnTo>
                  <a:lnTo>
                    <a:pt x="5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5" name="Freeform 197"/>
            <p:cNvSpPr>
              <a:spLocks/>
            </p:cNvSpPr>
            <p:nvPr/>
          </p:nvSpPr>
          <p:spPr bwMode="auto">
            <a:xfrm>
              <a:off x="4466" y="774"/>
              <a:ext cx="12" cy="26"/>
            </a:xfrm>
            <a:custGeom>
              <a:avLst/>
              <a:gdLst>
                <a:gd name="T0" fmla="*/ 12 w 58"/>
                <a:gd name="T1" fmla="*/ 24 h 130"/>
                <a:gd name="T2" fmla="*/ 7 w 58"/>
                <a:gd name="T3" fmla="*/ 0 h 130"/>
                <a:gd name="T4" fmla="*/ 0 w 58"/>
                <a:gd name="T5" fmla="*/ 2 h 130"/>
                <a:gd name="T6" fmla="*/ 6 w 58"/>
                <a:gd name="T7" fmla="*/ 26 h 130"/>
                <a:gd name="T8" fmla="*/ 12 w 58"/>
                <a:gd name="T9" fmla="*/ 24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" h="130">
                  <a:moveTo>
                    <a:pt x="58" y="120"/>
                  </a:moveTo>
                  <a:lnTo>
                    <a:pt x="32" y="0"/>
                  </a:lnTo>
                  <a:lnTo>
                    <a:pt x="0" y="11"/>
                  </a:lnTo>
                  <a:lnTo>
                    <a:pt x="27" y="130"/>
                  </a:lnTo>
                  <a:lnTo>
                    <a:pt x="58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6" name="Freeform 198"/>
            <p:cNvSpPr>
              <a:spLocks/>
            </p:cNvSpPr>
            <p:nvPr/>
          </p:nvSpPr>
          <p:spPr bwMode="auto">
            <a:xfrm>
              <a:off x="4479" y="770"/>
              <a:ext cx="11" cy="26"/>
            </a:xfrm>
            <a:custGeom>
              <a:avLst/>
              <a:gdLst>
                <a:gd name="T0" fmla="*/ 11 w 56"/>
                <a:gd name="T1" fmla="*/ 24 h 129"/>
                <a:gd name="T2" fmla="*/ 6 w 56"/>
                <a:gd name="T3" fmla="*/ 0 h 129"/>
                <a:gd name="T4" fmla="*/ 0 w 56"/>
                <a:gd name="T5" fmla="*/ 2 h 129"/>
                <a:gd name="T6" fmla="*/ 5 w 56"/>
                <a:gd name="T7" fmla="*/ 26 h 129"/>
                <a:gd name="T8" fmla="*/ 11 w 56"/>
                <a:gd name="T9" fmla="*/ 24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29">
                  <a:moveTo>
                    <a:pt x="56" y="119"/>
                  </a:moveTo>
                  <a:lnTo>
                    <a:pt x="32" y="0"/>
                  </a:lnTo>
                  <a:lnTo>
                    <a:pt x="0" y="8"/>
                  </a:lnTo>
                  <a:lnTo>
                    <a:pt x="24" y="129"/>
                  </a:lnTo>
                  <a:lnTo>
                    <a:pt x="56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7" name="Freeform 199"/>
            <p:cNvSpPr>
              <a:spLocks/>
            </p:cNvSpPr>
            <p:nvPr/>
          </p:nvSpPr>
          <p:spPr bwMode="auto">
            <a:xfrm>
              <a:off x="4504" y="767"/>
              <a:ext cx="11" cy="25"/>
            </a:xfrm>
            <a:custGeom>
              <a:avLst/>
              <a:gdLst>
                <a:gd name="T0" fmla="*/ 11 w 55"/>
                <a:gd name="T1" fmla="*/ 23 h 128"/>
                <a:gd name="T2" fmla="*/ 6 w 55"/>
                <a:gd name="T3" fmla="*/ 0 h 128"/>
                <a:gd name="T4" fmla="*/ 0 w 55"/>
                <a:gd name="T5" fmla="*/ 1 h 128"/>
                <a:gd name="T6" fmla="*/ 5 w 55"/>
                <a:gd name="T7" fmla="*/ 25 h 128"/>
                <a:gd name="T8" fmla="*/ 11 w 55"/>
                <a:gd name="T9" fmla="*/ 23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28">
                  <a:moveTo>
                    <a:pt x="55" y="118"/>
                  </a:moveTo>
                  <a:lnTo>
                    <a:pt x="31" y="0"/>
                  </a:lnTo>
                  <a:lnTo>
                    <a:pt x="0" y="7"/>
                  </a:lnTo>
                  <a:lnTo>
                    <a:pt x="24" y="128"/>
                  </a:lnTo>
                  <a:lnTo>
                    <a:pt x="55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8" name="Freeform 200"/>
            <p:cNvSpPr>
              <a:spLocks/>
            </p:cNvSpPr>
            <p:nvPr/>
          </p:nvSpPr>
          <p:spPr bwMode="auto">
            <a:xfrm>
              <a:off x="4530" y="757"/>
              <a:ext cx="11" cy="26"/>
            </a:xfrm>
            <a:custGeom>
              <a:avLst/>
              <a:gdLst>
                <a:gd name="T0" fmla="*/ 11 w 55"/>
                <a:gd name="T1" fmla="*/ 24 h 130"/>
                <a:gd name="T2" fmla="*/ 6 w 55"/>
                <a:gd name="T3" fmla="*/ 0 h 130"/>
                <a:gd name="T4" fmla="*/ 0 w 55"/>
                <a:gd name="T5" fmla="*/ 2 h 130"/>
                <a:gd name="T6" fmla="*/ 5 w 55"/>
                <a:gd name="T7" fmla="*/ 26 h 130"/>
                <a:gd name="T8" fmla="*/ 11 w 55"/>
                <a:gd name="T9" fmla="*/ 24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0">
                  <a:moveTo>
                    <a:pt x="55" y="118"/>
                  </a:moveTo>
                  <a:lnTo>
                    <a:pt x="31" y="0"/>
                  </a:lnTo>
                  <a:lnTo>
                    <a:pt x="0" y="8"/>
                  </a:lnTo>
                  <a:lnTo>
                    <a:pt x="24" y="130"/>
                  </a:lnTo>
                  <a:lnTo>
                    <a:pt x="55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9" name="Freeform 201"/>
            <p:cNvSpPr>
              <a:spLocks/>
            </p:cNvSpPr>
            <p:nvPr/>
          </p:nvSpPr>
          <p:spPr bwMode="auto">
            <a:xfrm>
              <a:off x="4422" y="816"/>
              <a:ext cx="11" cy="27"/>
            </a:xfrm>
            <a:custGeom>
              <a:avLst/>
              <a:gdLst>
                <a:gd name="T0" fmla="*/ 11 w 55"/>
                <a:gd name="T1" fmla="*/ 25 h 134"/>
                <a:gd name="T2" fmla="*/ 6 w 55"/>
                <a:gd name="T3" fmla="*/ 0 h 134"/>
                <a:gd name="T4" fmla="*/ 0 w 55"/>
                <a:gd name="T5" fmla="*/ 1 h 134"/>
                <a:gd name="T6" fmla="*/ 5 w 55"/>
                <a:gd name="T7" fmla="*/ 27 h 134"/>
                <a:gd name="T8" fmla="*/ 11 w 55"/>
                <a:gd name="T9" fmla="*/ 25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4">
                  <a:moveTo>
                    <a:pt x="55" y="124"/>
                  </a:moveTo>
                  <a:lnTo>
                    <a:pt x="29" y="0"/>
                  </a:lnTo>
                  <a:lnTo>
                    <a:pt x="0" y="7"/>
                  </a:lnTo>
                  <a:lnTo>
                    <a:pt x="26" y="134"/>
                  </a:lnTo>
                  <a:lnTo>
                    <a:pt x="5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0" name="Freeform 202"/>
            <p:cNvSpPr>
              <a:spLocks/>
            </p:cNvSpPr>
            <p:nvPr/>
          </p:nvSpPr>
          <p:spPr bwMode="auto">
            <a:xfrm>
              <a:off x="4481" y="797"/>
              <a:ext cx="11" cy="26"/>
            </a:xfrm>
            <a:custGeom>
              <a:avLst/>
              <a:gdLst>
                <a:gd name="T0" fmla="*/ 11 w 56"/>
                <a:gd name="T1" fmla="*/ 24 h 132"/>
                <a:gd name="T2" fmla="*/ 6 w 56"/>
                <a:gd name="T3" fmla="*/ 0 h 132"/>
                <a:gd name="T4" fmla="*/ 0 w 56"/>
                <a:gd name="T5" fmla="*/ 2 h 132"/>
                <a:gd name="T6" fmla="*/ 5 w 56"/>
                <a:gd name="T7" fmla="*/ 26 h 132"/>
                <a:gd name="T8" fmla="*/ 11 w 56"/>
                <a:gd name="T9" fmla="*/ 24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32">
                  <a:moveTo>
                    <a:pt x="56" y="124"/>
                  </a:moveTo>
                  <a:lnTo>
                    <a:pt x="32" y="0"/>
                  </a:lnTo>
                  <a:lnTo>
                    <a:pt x="0" y="11"/>
                  </a:lnTo>
                  <a:lnTo>
                    <a:pt x="27" y="132"/>
                  </a:lnTo>
                  <a:lnTo>
                    <a:pt x="56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1" name="Freeform 203"/>
            <p:cNvSpPr>
              <a:spLocks/>
            </p:cNvSpPr>
            <p:nvPr/>
          </p:nvSpPr>
          <p:spPr bwMode="auto">
            <a:xfrm>
              <a:off x="4509" y="788"/>
              <a:ext cx="11" cy="27"/>
            </a:xfrm>
            <a:custGeom>
              <a:avLst/>
              <a:gdLst>
                <a:gd name="T0" fmla="*/ 11 w 55"/>
                <a:gd name="T1" fmla="*/ 25 h 132"/>
                <a:gd name="T2" fmla="*/ 6 w 55"/>
                <a:gd name="T3" fmla="*/ 0 h 132"/>
                <a:gd name="T4" fmla="*/ 0 w 55"/>
                <a:gd name="T5" fmla="*/ 2 h 132"/>
                <a:gd name="T6" fmla="*/ 5 w 55"/>
                <a:gd name="T7" fmla="*/ 27 h 132"/>
                <a:gd name="T8" fmla="*/ 11 w 55"/>
                <a:gd name="T9" fmla="*/ 25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2">
                  <a:moveTo>
                    <a:pt x="55" y="121"/>
                  </a:moveTo>
                  <a:lnTo>
                    <a:pt x="31" y="0"/>
                  </a:lnTo>
                  <a:lnTo>
                    <a:pt x="0" y="8"/>
                  </a:lnTo>
                  <a:lnTo>
                    <a:pt x="23" y="132"/>
                  </a:lnTo>
                  <a:lnTo>
                    <a:pt x="55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2" name="Freeform 204"/>
            <p:cNvSpPr>
              <a:spLocks/>
            </p:cNvSpPr>
            <p:nvPr/>
          </p:nvSpPr>
          <p:spPr bwMode="auto">
            <a:xfrm>
              <a:off x="4453" y="832"/>
              <a:ext cx="11" cy="27"/>
            </a:xfrm>
            <a:custGeom>
              <a:avLst/>
              <a:gdLst>
                <a:gd name="T0" fmla="*/ 11 w 56"/>
                <a:gd name="T1" fmla="*/ 25 h 134"/>
                <a:gd name="T2" fmla="*/ 6 w 56"/>
                <a:gd name="T3" fmla="*/ 0 h 134"/>
                <a:gd name="T4" fmla="*/ 0 w 56"/>
                <a:gd name="T5" fmla="*/ 2 h 134"/>
                <a:gd name="T6" fmla="*/ 5 w 56"/>
                <a:gd name="T7" fmla="*/ 27 h 134"/>
                <a:gd name="T8" fmla="*/ 11 w 56"/>
                <a:gd name="T9" fmla="*/ 25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34">
                  <a:moveTo>
                    <a:pt x="56" y="124"/>
                  </a:moveTo>
                  <a:lnTo>
                    <a:pt x="29" y="0"/>
                  </a:lnTo>
                  <a:lnTo>
                    <a:pt x="0" y="11"/>
                  </a:lnTo>
                  <a:lnTo>
                    <a:pt x="24" y="134"/>
                  </a:lnTo>
                  <a:lnTo>
                    <a:pt x="56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3" name="Freeform 205"/>
            <p:cNvSpPr>
              <a:spLocks/>
            </p:cNvSpPr>
            <p:nvPr/>
          </p:nvSpPr>
          <p:spPr bwMode="auto">
            <a:xfrm>
              <a:off x="4568" y="848"/>
              <a:ext cx="313" cy="200"/>
            </a:xfrm>
            <a:custGeom>
              <a:avLst/>
              <a:gdLst>
                <a:gd name="T0" fmla="*/ 313 w 1565"/>
                <a:gd name="T1" fmla="*/ 105 h 999"/>
                <a:gd name="T2" fmla="*/ 297 w 1565"/>
                <a:gd name="T3" fmla="*/ 0 h 999"/>
                <a:gd name="T4" fmla="*/ 0 w 1565"/>
                <a:gd name="T5" fmla="*/ 86 h 999"/>
                <a:gd name="T6" fmla="*/ 23 w 1565"/>
                <a:gd name="T7" fmla="*/ 200 h 999"/>
                <a:gd name="T8" fmla="*/ 313 w 1565"/>
                <a:gd name="T9" fmla="*/ 105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5" h="999">
                  <a:moveTo>
                    <a:pt x="1565" y="526"/>
                  </a:moveTo>
                  <a:lnTo>
                    <a:pt x="1485" y="0"/>
                  </a:lnTo>
                  <a:lnTo>
                    <a:pt x="0" y="431"/>
                  </a:lnTo>
                  <a:lnTo>
                    <a:pt x="114" y="999"/>
                  </a:lnTo>
                  <a:lnTo>
                    <a:pt x="1565" y="52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4" name="Freeform 206"/>
            <p:cNvSpPr>
              <a:spLocks/>
            </p:cNvSpPr>
            <p:nvPr/>
          </p:nvSpPr>
          <p:spPr bwMode="auto">
            <a:xfrm>
              <a:off x="4559" y="867"/>
              <a:ext cx="328" cy="119"/>
            </a:xfrm>
            <a:custGeom>
              <a:avLst/>
              <a:gdLst>
                <a:gd name="T0" fmla="*/ 328 w 1641"/>
                <a:gd name="T1" fmla="*/ 20 h 592"/>
                <a:gd name="T2" fmla="*/ 325 w 1641"/>
                <a:gd name="T3" fmla="*/ 0 h 592"/>
                <a:gd name="T4" fmla="*/ 0 w 1641"/>
                <a:gd name="T5" fmla="*/ 98 h 592"/>
                <a:gd name="T6" fmla="*/ 5 w 1641"/>
                <a:gd name="T7" fmla="*/ 119 h 592"/>
                <a:gd name="T8" fmla="*/ 328 w 1641"/>
                <a:gd name="T9" fmla="*/ 2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1" h="592">
                  <a:moveTo>
                    <a:pt x="1641" y="98"/>
                  </a:moveTo>
                  <a:lnTo>
                    <a:pt x="1627" y="0"/>
                  </a:lnTo>
                  <a:lnTo>
                    <a:pt x="0" y="486"/>
                  </a:lnTo>
                  <a:lnTo>
                    <a:pt x="24" y="592"/>
                  </a:lnTo>
                  <a:lnTo>
                    <a:pt x="1641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5" name="Freeform 207"/>
            <p:cNvSpPr>
              <a:spLocks/>
            </p:cNvSpPr>
            <p:nvPr/>
          </p:nvSpPr>
          <p:spPr bwMode="auto">
            <a:xfrm>
              <a:off x="4571" y="905"/>
              <a:ext cx="325" cy="121"/>
            </a:xfrm>
            <a:custGeom>
              <a:avLst/>
              <a:gdLst>
                <a:gd name="T0" fmla="*/ 325 w 1627"/>
                <a:gd name="T1" fmla="*/ 20 h 607"/>
                <a:gd name="T2" fmla="*/ 322 w 1627"/>
                <a:gd name="T3" fmla="*/ 0 h 607"/>
                <a:gd name="T4" fmla="*/ 0 w 1627"/>
                <a:gd name="T5" fmla="*/ 99 h 607"/>
                <a:gd name="T6" fmla="*/ 4 w 1627"/>
                <a:gd name="T7" fmla="*/ 121 h 607"/>
                <a:gd name="T8" fmla="*/ 325 w 1627"/>
                <a:gd name="T9" fmla="*/ 20 h 6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7" h="607">
                  <a:moveTo>
                    <a:pt x="1627" y="98"/>
                  </a:moveTo>
                  <a:lnTo>
                    <a:pt x="1611" y="0"/>
                  </a:lnTo>
                  <a:lnTo>
                    <a:pt x="0" y="499"/>
                  </a:lnTo>
                  <a:lnTo>
                    <a:pt x="22" y="607"/>
                  </a:lnTo>
                  <a:lnTo>
                    <a:pt x="1627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6" name="Freeform 208"/>
            <p:cNvSpPr>
              <a:spLocks/>
            </p:cNvSpPr>
            <p:nvPr/>
          </p:nvSpPr>
          <p:spPr bwMode="auto">
            <a:xfrm>
              <a:off x="4620" y="906"/>
              <a:ext cx="17" cy="41"/>
            </a:xfrm>
            <a:custGeom>
              <a:avLst/>
              <a:gdLst>
                <a:gd name="T0" fmla="*/ 17 w 85"/>
                <a:gd name="T1" fmla="*/ 38 h 204"/>
                <a:gd name="T2" fmla="*/ 10 w 85"/>
                <a:gd name="T3" fmla="*/ 0 h 204"/>
                <a:gd name="T4" fmla="*/ 0 w 85"/>
                <a:gd name="T5" fmla="*/ 3 h 204"/>
                <a:gd name="T6" fmla="*/ 8 w 85"/>
                <a:gd name="T7" fmla="*/ 41 h 204"/>
                <a:gd name="T8" fmla="*/ 17 w 85"/>
                <a:gd name="T9" fmla="*/ 38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204">
                  <a:moveTo>
                    <a:pt x="85" y="189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38" y="204"/>
                  </a:lnTo>
                  <a:lnTo>
                    <a:pt x="85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7" name="Freeform 209"/>
            <p:cNvSpPr>
              <a:spLocks/>
            </p:cNvSpPr>
            <p:nvPr/>
          </p:nvSpPr>
          <p:spPr bwMode="auto">
            <a:xfrm>
              <a:off x="4727" y="874"/>
              <a:ext cx="16" cy="39"/>
            </a:xfrm>
            <a:custGeom>
              <a:avLst/>
              <a:gdLst>
                <a:gd name="T0" fmla="*/ 16 w 82"/>
                <a:gd name="T1" fmla="*/ 36 h 199"/>
                <a:gd name="T2" fmla="*/ 10 w 82"/>
                <a:gd name="T3" fmla="*/ 0 h 199"/>
                <a:gd name="T4" fmla="*/ 0 w 82"/>
                <a:gd name="T5" fmla="*/ 3 h 199"/>
                <a:gd name="T6" fmla="*/ 6 w 82"/>
                <a:gd name="T7" fmla="*/ 39 h 199"/>
                <a:gd name="T8" fmla="*/ 16 w 82"/>
                <a:gd name="T9" fmla="*/ 36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99">
                  <a:moveTo>
                    <a:pt x="82" y="183"/>
                  </a:moveTo>
                  <a:lnTo>
                    <a:pt x="50" y="0"/>
                  </a:lnTo>
                  <a:lnTo>
                    <a:pt x="0" y="17"/>
                  </a:lnTo>
                  <a:lnTo>
                    <a:pt x="31" y="199"/>
                  </a:lnTo>
                  <a:lnTo>
                    <a:pt x="82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8" name="Freeform 210"/>
            <p:cNvSpPr>
              <a:spLocks/>
            </p:cNvSpPr>
            <p:nvPr/>
          </p:nvSpPr>
          <p:spPr bwMode="auto">
            <a:xfrm>
              <a:off x="4747" y="868"/>
              <a:ext cx="16" cy="40"/>
            </a:xfrm>
            <a:custGeom>
              <a:avLst/>
              <a:gdLst>
                <a:gd name="T0" fmla="*/ 16 w 82"/>
                <a:gd name="T1" fmla="*/ 37 h 196"/>
                <a:gd name="T2" fmla="*/ 10 w 82"/>
                <a:gd name="T3" fmla="*/ 0 h 196"/>
                <a:gd name="T4" fmla="*/ 0 w 82"/>
                <a:gd name="T5" fmla="*/ 3 h 196"/>
                <a:gd name="T6" fmla="*/ 6 w 82"/>
                <a:gd name="T7" fmla="*/ 40 h 196"/>
                <a:gd name="T8" fmla="*/ 16 w 82"/>
                <a:gd name="T9" fmla="*/ 37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96">
                  <a:moveTo>
                    <a:pt x="82" y="180"/>
                  </a:moveTo>
                  <a:lnTo>
                    <a:pt x="51" y="0"/>
                  </a:lnTo>
                  <a:lnTo>
                    <a:pt x="0" y="14"/>
                  </a:lnTo>
                  <a:lnTo>
                    <a:pt x="32" y="196"/>
                  </a:lnTo>
                  <a:lnTo>
                    <a:pt x="82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" name="Freeform 211"/>
            <p:cNvSpPr>
              <a:spLocks/>
            </p:cNvSpPr>
            <p:nvPr/>
          </p:nvSpPr>
          <p:spPr bwMode="auto">
            <a:xfrm>
              <a:off x="4786" y="863"/>
              <a:ext cx="16" cy="39"/>
            </a:xfrm>
            <a:custGeom>
              <a:avLst/>
              <a:gdLst>
                <a:gd name="T0" fmla="*/ 16 w 80"/>
                <a:gd name="T1" fmla="*/ 36 h 196"/>
                <a:gd name="T2" fmla="*/ 10 w 80"/>
                <a:gd name="T3" fmla="*/ 0 h 196"/>
                <a:gd name="T4" fmla="*/ 0 w 80"/>
                <a:gd name="T5" fmla="*/ 3 h 196"/>
                <a:gd name="T6" fmla="*/ 6 w 80"/>
                <a:gd name="T7" fmla="*/ 39 h 196"/>
                <a:gd name="T8" fmla="*/ 16 w 80"/>
                <a:gd name="T9" fmla="*/ 3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196">
                  <a:moveTo>
                    <a:pt x="80" y="179"/>
                  </a:moveTo>
                  <a:lnTo>
                    <a:pt x="51" y="0"/>
                  </a:lnTo>
                  <a:lnTo>
                    <a:pt x="0" y="13"/>
                  </a:lnTo>
                  <a:lnTo>
                    <a:pt x="29" y="196"/>
                  </a:lnTo>
                  <a:lnTo>
                    <a:pt x="80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" name="Freeform 212"/>
            <p:cNvSpPr>
              <a:spLocks/>
            </p:cNvSpPr>
            <p:nvPr/>
          </p:nvSpPr>
          <p:spPr bwMode="auto">
            <a:xfrm>
              <a:off x="4829" y="849"/>
              <a:ext cx="15" cy="39"/>
            </a:xfrm>
            <a:custGeom>
              <a:avLst/>
              <a:gdLst>
                <a:gd name="T0" fmla="*/ 15 w 76"/>
                <a:gd name="T1" fmla="*/ 36 h 193"/>
                <a:gd name="T2" fmla="*/ 10 w 76"/>
                <a:gd name="T3" fmla="*/ 0 h 193"/>
                <a:gd name="T4" fmla="*/ 0 w 76"/>
                <a:gd name="T5" fmla="*/ 3 h 193"/>
                <a:gd name="T6" fmla="*/ 5 w 76"/>
                <a:gd name="T7" fmla="*/ 39 h 193"/>
                <a:gd name="T8" fmla="*/ 15 w 76"/>
                <a:gd name="T9" fmla="*/ 36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193">
                  <a:moveTo>
                    <a:pt x="76" y="179"/>
                  </a:moveTo>
                  <a:lnTo>
                    <a:pt x="49" y="0"/>
                  </a:lnTo>
                  <a:lnTo>
                    <a:pt x="0" y="13"/>
                  </a:lnTo>
                  <a:lnTo>
                    <a:pt x="27" y="193"/>
                  </a:lnTo>
                  <a:lnTo>
                    <a:pt x="7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1" name="Freeform 213"/>
            <p:cNvSpPr>
              <a:spLocks/>
            </p:cNvSpPr>
            <p:nvPr/>
          </p:nvSpPr>
          <p:spPr bwMode="auto">
            <a:xfrm>
              <a:off x="4655" y="937"/>
              <a:ext cx="16" cy="41"/>
            </a:xfrm>
            <a:custGeom>
              <a:avLst/>
              <a:gdLst>
                <a:gd name="T0" fmla="*/ 16 w 81"/>
                <a:gd name="T1" fmla="*/ 38 h 204"/>
                <a:gd name="T2" fmla="*/ 9 w 81"/>
                <a:gd name="T3" fmla="*/ 0 h 204"/>
                <a:gd name="T4" fmla="*/ 0 w 81"/>
                <a:gd name="T5" fmla="*/ 3 h 204"/>
                <a:gd name="T6" fmla="*/ 7 w 81"/>
                <a:gd name="T7" fmla="*/ 41 h 204"/>
                <a:gd name="T8" fmla="*/ 16 w 81"/>
                <a:gd name="T9" fmla="*/ 38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204">
                  <a:moveTo>
                    <a:pt x="81" y="188"/>
                  </a:moveTo>
                  <a:lnTo>
                    <a:pt x="47" y="0"/>
                  </a:lnTo>
                  <a:lnTo>
                    <a:pt x="0" y="16"/>
                  </a:lnTo>
                  <a:lnTo>
                    <a:pt x="34" y="204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2" name="Freeform 214"/>
            <p:cNvSpPr>
              <a:spLocks/>
            </p:cNvSpPr>
            <p:nvPr/>
          </p:nvSpPr>
          <p:spPr bwMode="auto">
            <a:xfrm>
              <a:off x="4749" y="909"/>
              <a:ext cx="16" cy="39"/>
            </a:xfrm>
            <a:custGeom>
              <a:avLst/>
              <a:gdLst>
                <a:gd name="T0" fmla="*/ 16 w 82"/>
                <a:gd name="T1" fmla="*/ 36 h 197"/>
                <a:gd name="T2" fmla="*/ 10 w 82"/>
                <a:gd name="T3" fmla="*/ 0 h 197"/>
                <a:gd name="T4" fmla="*/ 0 w 82"/>
                <a:gd name="T5" fmla="*/ 3 h 197"/>
                <a:gd name="T6" fmla="*/ 6 w 82"/>
                <a:gd name="T7" fmla="*/ 39 h 197"/>
                <a:gd name="T8" fmla="*/ 16 w 82"/>
                <a:gd name="T9" fmla="*/ 36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97">
                  <a:moveTo>
                    <a:pt x="82" y="182"/>
                  </a:moveTo>
                  <a:lnTo>
                    <a:pt x="50" y="0"/>
                  </a:lnTo>
                  <a:lnTo>
                    <a:pt x="0" y="15"/>
                  </a:lnTo>
                  <a:lnTo>
                    <a:pt x="32" y="197"/>
                  </a:lnTo>
                  <a:lnTo>
                    <a:pt x="82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3" name="Freeform 215"/>
            <p:cNvSpPr>
              <a:spLocks/>
            </p:cNvSpPr>
            <p:nvPr/>
          </p:nvSpPr>
          <p:spPr bwMode="auto">
            <a:xfrm>
              <a:off x="4794" y="896"/>
              <a:ext cx="16" cy="39"/>
            </a:xfrm>
            <a:custGeom>
              <a:avLst/>
              <a:gdLst>
                <a:gd name="T0" fmla="*/ 16 w 79"/>
                <a:gd name="T1" fmla="*/ 36 h 196"/>
                <a:gd name="T2" fmla="*/ 10 w 79"/>
                <a:gd name="T3" fmla="*/ 0 h 196"/>
                <a:gd name="T4" fmla="*/ 0 w 79"/>
                <a:gd name="T5" fmla="*/ 3 h 196"/>
                <a:gd name="T6" fmla="*/ 6 w 79"/>
                <a:gd name="T7" fmla="*/ 39 h 196"/>
                <a:gd name="T8" fmla="*/ 16 w 79"/>
                <a:gd name="T9" fmla="*/ 3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196">
                  <a:moveTo>
                    <a:pt x="79" y="180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28" y="196"/>
                  </a:lnTo>
                  <a:lnTo>
                    <a:pt x="79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4" name="Freeform 216"/>
            <p:cNvSpPr>
              <a:spLocks/>
            </p:cNvSpPr>
            <p:nvPr/>
          </p:nvSpPr>
          <p:spPr bwMode="auto">
            <a:xfrm>
              <a:off x="4703" y="961"/>
              <a:ext cx="19" cy="51"/>
            </a:xfrm>
            <a:custGeom>
              <a:avLst/>
              <a:gdLst>
                <a:gd name="T0" fmla="*/ 19 w 93"/>
                <a:gd name="T1" fmla="*/ 48 h 254"/>
                <a:gd name="T2" fmla="*/ 10 w 93"/>
                <a:gd name="T3" fmla="*/ 0 h 254"/>
                <a:gd name="T4" fmla="*/ 0 w 93"/>
                <a:gd name="T5" fmla="*/ 3 h 254"/>
                <a:gd name="T6" fmla="*/ 9 w 93"/>
                <a:gd name="T7" fmla="*/ 51 h 254"/>
                <a:gd name="T8" fmla="*/ 19 w 93"/>
                <a:gd name="T9" fmla="*/ 48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254">
                  <a:moveTo>
                    <a:pt x="93" y="238"/>
                  </a:moveTo>
                  <a:lnTo>
                    <a:pt x="50" y="0"/>
                  </a:lnTo>
                  <a:lnTo>
                    <a:pt x="0" y="17"/>
                  </a:lnTo>
                  <a:lnTo>
                    <a:pt x="45" y="254"/>
                  </a:lnTo>
                  <a:lnTo>
                    <a:pt x="93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5" name="Freeform 217"/>
            <p:cNvSpPr>
              <a:spLocks/>
            </p:cNvSpPr>
            <p:nvPr/>
          </p:nvSpPr>
          <p:spPr bwMode="auto">
            <a:xfrm>
              <a:off x="4708" y="718"/>
              <a:ext cx="26" cy="52"/>
            </a:xfrm>
            <a:custGeom>
              <a:avLst/>
              <a:gdLst>
                <a:gd name="T0" fmla="*/ 26 w 127"/>
                <a:gd name="T1" fmla="*/ 4 h 259"/>
                <a:gd name="T2" fmla="*/ 19 w 127"/>
                <a:gd name="T3" fmla="*/ 0 h 259"/>
                <a:gd name="T4" fmla="*/ 15 w 127"/>
                <a:gd name="T5" fmla="*/ 6 h 259"/>
                <a:gd name="T6" fmla="*/ 11 w 127"/>
                <a:gd name="T7" fmla="*/ 12 h 259"/>
                <a:gd name="T8" fmla="*/ 8 w 127"/>
                <a:gd name="T9" fmla="*/ 18 h 259"/>
                <a:gd name="T10" fmla="*/ 5 w 127"/>
                <a:gd name="T11" fmla="*/ 24 h 259"/>
                <a:gd name="T12" fmla="*/ 3 w 127"/>
                <a:gd name="T13" fmla="*/ 31 h 259"/>
                <a:gd name="T14" fmla="*/ 1 w 127"/>
                <a:gd name="T15" fmla="*/ 38 h 259"/>
                <a:gd name="T16" fmla="*/ 1 w 127"/>
                <a:gd name="T17" fmla="*/ 45 h 259"/>
                <a:gd name="T18" fmla="*/ 0 w 127"/>
                <a:gd name="T19" fmla="*/ 52 h 259"/>
                <a:gd name="T20" fmla="*/ 8 w 127"/>
                <a:gd name="T21" fmla="*/ 50 h 259"/>
                <a:gd name="T22" fmla="*/ 8 w 127"/>
                <a:gd name="T23" fmla="*/ 44 h 259"/>
                <a:gd name="T24" fmla="*/ 9 w 127"/>
                <a:gd name="T25" fmla="*/ 38 h 259"/>
                <a:gd name="T26" fmla="*/ 11 w 127"/>
                <a:gd name="T27" fmla="*/ 31 h 259"/>
                <a:gd name="T28" fmla="*/ 13 w 127"/>
                <a:gd name="T29" fmla="*/ 25 h 259"/>
                <a:gd name="T30" fmla="*/ 15 w 127"/>
                <a:gd name="T31" fmla="*/ 20 h 259"/>
                <a:gd name="T32" fmla="*/ 18 w 127"/>
                <a:gd name="T33" fmla="*/ 14 h 259"/>
                <a:gd name="T34" fmla="*/ 22 w 127"/>
                <a:gd name="T35" fmla="*/ 9 h 259"/>
                <a:gd name="T36" fmla="*/ 26 w 127"/>
                <a:gd name="T37" fmla="*/ 4 h 2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7" h="259">
                  <a:moveTo>
                    <a:pt x="127" y="19"/>
                  </a:moveTo>
                  <a:lnTo>
                    <a:pt x="93" y="0"/>
                  </a:lnTo>
                  <a:lnTo>
                    <a:pt x="72" y="29"/>
                  </a:lnTo>
                  <a:lnTo>
                    <a:pt x="53" y="58"/>
                  </a:lnTo>
                  <a:lnTo>
                    <a:pt x="38" y="90"/>
                  </a:lnTo>
                  <a:lnTo>
                    <a:pt x="24" y="122"/>
                  </a:lnTo>
                  <a:lnTo>
                    <a:pt x="14" y="156"/>
                  </a:lnTo>
                  <a:lnTo>
                    <a:pt x="6" y="187"/>
                  </a:lnTo>
                  <a:lnTo>
                    <a:pt x="3" y="225"/>
                  </a:lnTo>
                  <a:lnTo>
                    <a:pt x="0" y="259"/>
                  </a:lnTo>
                  <a:lnTo>
                    <a:pt x="38" y="251"/>
                  </a:lnTo>
                  <a:lnTo>
                    <a:pt x="40" y="220"/>
                  </a:lnTo>
                  <a:lnTo>
                    <a:pt x="45" y="187"/>
                  </a:lnTo>
                  <a:lnTo>
                    <a:pt x="53" y="156"/>
                  </a:lnTo>
                  <a:lnTo>
                    <a:pt x="64" y="127"/>
                  </a:lnTo>
                  <a:lnTo>
                    <a:pt x="74" y="98"/>
                  </a:lnTo>
                  <a:lnTo>
                    <a:pt x="90" y="69"/>
                  </a:lnTo>
                  <a:lnTo>
                    <a:pt x="109" y="43"/>
                  </a:lnTo>
                  <a:lnTo>
                    <a:pt x="127" y="1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6" name="Freeform 218"/>
            <p:cNvSpPr>
              <a:spLocks/>
            </p:cNvSpPr>
            <p:nvPr/>
          </p:nvSpPr>
          <p:spPr bwMode="auto">
            <a:xfrm>
              <a:off x="4708" y="687"/>
              <a:ext cx="156" cy="156"/>
            </a:xfrm>
            <a:custGeom>
              <a:avLst/>
              <a:gdLst>
                <a:gd name="T0" fmla="*/ 59 w 777"/>
                <a:gd name="T1" fmla="*/ 4 h 777"/>
                <a:gd name="T2" fmla="*/ 46 w 777"/>
                <a:gd name="T3" fmla="*/ 9 h 777"/>
                <a:gd name="T4" fmla="*/ 34 w 777"/>
                <a:gd name="T5" fmla="*/ 16 h 777"/>
                <a:gd name="T6" fmla="*/ 23 w 777"/>
                <a:gd name="T7" fmla="*/ 25 h 777"/>
                <a:gd name="T8" fmla="*/ 25 w 777"/>
                <a:gd name="T9" fmla="*/ 35 h 777"/>
                <a:gd name="T10" fmla="*/ 34 w 777"/>
                <a:gd name="T11" fmla="*/ 26 h 777"/>
                <a:gd name="T12" fmla="*/ 44 w 777"/>
                <a:gd name="T13" fmla="*/ 19 h 777"/>
                <a:gd name="T14" fmla="*/ 55 w 777"/>
                <a:gd name="T15" fmla="*/ 13 h 777"/>
                <a:gd name="T16" fmla="*/ 67 w 777"/>
                <a:gd name="T17" fmla="*/ 10 h 777"/>
                <a:gd name="T18" fmla="*/ 96 w 777"/>
                <a:gd name="T19" fmla="*/ 9 h 777"/>
                <a:gd name="T20" fmla="*/ 120 w 777"/>
                <a:gd name="T21" fmla="*/ 19 h 777"/>
                <a:gd name="T22" fmla="*/ 139 w 777"/>
                <a:gd name="T23" fmla="*/ 37 h 777"/>
                <a:gd name="T24" fmla="*/ 148 w 777"/>
                <a:gd name="T25" fmla="*/ 62 h 777"/>
                <a:gd name="T26" fmla="*/ 146 w 777"/>
                <a:gd name="T27" fmla="*/ 90 h 777"/>
                <a:gd name="T28" fmla="*/ 134 w 777"/>
                <a:gd name="T29" fmla="*/ 114 h 777"/>
                <a:gd name="T30" fmla="*/ 115 w 777"/>
                <a:gd name="T31" fmla="*/ 134 h 777"/>
                <a:gd name="T32" fmla="*/ 89 w 777"/>
                <a:gd name="T33" fmla="*/ 146 h 777"/>
                <a:gd name="T34" fmla="*/ 61 w 777"/>
                <a:gd name="T35" fmla="*/ 148 h 777"/>
                <a:gd name="T36" fmla="*/ 37 w 777"/>
                <a:gd name="T37" fmla="*/ 138 h 777"/>
                <a:gd name="T38" fmla="*/ 19 w 777"/>
                <a:gd name="T39" fmla="*/ 120 h 777"/>
                <a:gd name="T40" fmla="*/ 9 w 777"/>
                <a:gd name="T41" fmla="*/ 94 h 777"/>
                <a:gd name="T42" fmla="*/ 8 w 777"/>
                <a:gd name="T43" fmla="*/ 88 h 777"/>
                <a:gd name="T44" fmla="*/ 8 w 777"/>
                <a:gd name="T45" fmla="*/ 81 h 777"/>
                <a:gd name="T46" fmla="*/ 0 w 777"/>
                <a:gd name="T47" fmla="*/ 87 h 777"/>
                <a:gd name="T48" fmla="*/ 1 w 777"/>
                <a:gd name="T49" fmla="*/ 93 h 777"/>
                <a:gd name="T50" fmla="*/ 3 w 777"/>
                <a:gd name="T51" fmla="*/ 104 h 777"/>
                <a:gd name="T52" fmla="*/ 8 w 777"/>
                <a:gd name="T53" fmla="*/ 118 h 777"/>
                <a:gd name="T54" fmla="*/ 17 w 777"/>
                <a:gd name="T55" fmla="*/ 131 h 777"/>
                <a:gd name="T56" fmla="*/ 27 w 777"/>
                <a:gd name="T57" fmla="*/ 141 h 777"/>
                <a:gd name="T58" fmla="*/ 38 w 777"/>
                <a:gd name="T59" fmla="*/ 149 h 777"/>
                <a:gd name="T60" fmla="*/ 52 w 777"/>
                <a:gd name="T61" fmla="*/ 154 h 777"/>
                <a:gd name="T62" fmla="*/ 66 w 777"/>
                <a:gd name="T63" fmla="*/ 156 h 777"/>
                <a:gd name="T64" fmla="*/ 82 w 777"/>
                <a:gd name="T65" fmla="*/ 155 h 777"/>
                <a:gd name="T66" fmla="*/ 104 w 777"/>
                <a:gd name="T67" fmla="*/ 148 h 777"/>
                <a:gd name="T68" fmla="*/ 131 w 777"/>
                <a:gd name="T69" fmla="*/ 131 h 777"/>
                <a:gd name="T70" fmla="*/ 148 w 777"/>
                <a:gd name="T71" fmla="*/ 105 h 777"/>
                <a:gd name="T72" fmla="*/ 156 w 777"/>
                <a:gd name="T73" fmla="*/ 76 h 777"/>
                <a:gd name="T74" fmla="*/ 154 w 777"/>
                <a:gd name="T75" fmla="*/ 53 h 777"/>
                <a:gd name="T76" fmla="*/ 149 w 777"/>
                <a:gd name="T77" fmla="*/ 39 h 777"/>
                <a:gd name="T78" fmla="*/ 141 w 777"/>
                <a:gd name="T79" fmla="*/ 27 h 777"/>
                <a:gd name="T80" fmla="*/ 131 w 777"/>
                <a:gd name="T81" fmla="*/ 16 h 777"/>
                <a:gd name="T82" fmla="*/ 119 w 777"/>
                <a:gd name="T83" fmla="*/ 8 h 777"/>
                <a:gd name="T84" fmla="*/ 105 w 777"/>
                <a:gd name="T85" fmla="*/ 3 h 777"/>
                <a:gd name="T86" fmla="*/ 90 w 777"/>
                <a:gd name="T87" fmla="*/ 0 h 777"/>
                <a:gd name="T88" fmla="*/ 74 w 777"/>
                <a:gd name="T89" fmla="*/ 0 h 7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77" h="777">
                  <a:moveTo>
                    <a:pt x="328" y="8"/>
                  </a:moveTo>
                  <a:lnTo>
                    <a:pt x="294" y="19"/>
                  </a:lnTo>
                  <a:lnTo>
                    <a:pt x="259" y="29"/>
                  </a:lnTo>
                  <a:lnTo>
                    <a:pt x="228" y="45"/>
                  </a:lnTo>
                  <a:lnTo>
                    <a:pt x="196" y="61"/>
                  </a:lnTo>
                  <a:lnTo>
                    <a:pt x="167" y="82"/>
                  </a:lnTo>
                  <a:lnTo>
                    <a:pt x="141" y="103"/>
                  </a:lnTo>
                  <a:lnTo>
                    <a:pt x="117" y="127"/>
                  </a:lnTo>
                  <a:lnTo>
                    <a:pt x="93" y="153"/>
                  </a:lnTo>
                  <a:lnTo>
                    <a:pt x="127" y="172"/>
                  </a:lnTo>
                  <a:lnTo>
                    <a:pt x="148" y="151"/>
                  </a:lnTo>
                  <a:lnTo>
                    <a:pt x="170" y="129"/>
                  </a:lnTo>
                  <a:lnTo>
                    <a:pt x="193" y="111"/>
                  </a:lnTo>
                  <a:lnTo>
                    <a:pt x="220" y="93"/>
                  </a:lnTo>
                  <a:lnTo>
                    <a:pt x="246" y="76"/>
                  </a:lnTo>
                  <a:lnTo>
                    <a:pt x="275" y="66"/>
                  </a:lnTo>
                  <a:lnTo>
                    <a:pt x="304" y="55"/>
                  </a:lnTo>
                  <a:lnTo>
                    <a:pt x="336" y="48"/>
                  </a:lnTo>
                  <a:lnTo>
                    <a:pt x="407" y="40"/>
                  </a:lnTo>
                  <a:lnTo>
                    <a:pt x="476" y="45"/>
                  </a:lnTo>
                  <a:lnTo>
                    <a:pt x="542" y="64"/>
                  </a:lnTo>
                  <a:lnTo>
                    <a:pt x="600" y="93"/>
                  </a:lnTo>
                  <a:lnTo>
                    <a:pt x="647" y="134"/>
                  </a:lnTo>
                  <a:lnTo>
                    <a:pt x="690" y="185"/>
                  </a:lnTo>
                  <a:lnTo>
                    <a:pt x="719" y="243"/>
                  </a:lnTo>
                  <a:lnTo>
                    <a:pt x="735" y="309"/>
                  </a:lnTo>
                  <a:lnTo>
                    <a:pt x="738" y="378"/>
                  </a:lnTo>
                  <a:lnTo>
                    <a:pt x="727" y="446"/>
                  </a:lnTo>
                  <a:lnTo>
                    <a:pt x="703" y="510"/>
                  </a:lnTo>
                  <a:lnTo>
                    <a:pt x="669" y="568"/>
                  </a:lnTo>
                  <a:lnTo>
                    <a:pt x="623" y="623"/>
                  </a:lnTo>
                  <a:lnTo>
                    <a:pt x="571" y="668"/>
                  </a:lnTo>
                  <a:lnTo>
                    <a:pt x="510" y="702"/>
                  </a:lnTo>
                  <a:lnTo>
                    <a:pt x="441" y="726"/>
                  </a:lnTo>
                  <a:lnTo>
                    <a:pt x="373" y="737"/>
                  </a:lnTo>
                  <a:lnTo>
                    <a:pt x="304" y="735"/>
                  </a:lnTo>
                  <a:lnTo>
                    <a:pt x="241" y="716"/>
                  </a:lnTo>
                  <a:lnTo>
                    <a:pt x="182" y="687"/>
                  </a:lnTo>
                  <a:lnTo>
                    <a:pt x="132" y="647"/>
                  </a:lnTo>
                  <a:lnTo>
                    <a:pt x="93" y="597"/>
                  </a:lnTo>
                  <a:lnTo>
                    <a:pt x="62" y="539"/>
                  </a:lnTo>
                  <a:lnTo>
                    <a:pt x="43" y="470"/>
                  </a:lnTo>
                  <a:lnTo>
                    <a:pt x="40" y="455"/>
                  </a:lnTo>
                  <a:lnTo>
                    <a:pt x="40" y="436"/>
                  </a:lnTo>
                  <a:lnTo>
                    <a:pt x="38" y="420"/>
                  </a:lnTo>
                  <a:lnTo>
                    <a:pt x="38" y="404"/>
                  </a:lnTo>
                  <a:lnTo>
                    <a:pt x="0" y="412"/>
                  </a:lnTo>
                  <a:lnTo>
                    <a:pt x="0" y="431"/>
                  </a:lnTo>
                  <a:lnTo>
                    <a:pt x="0" y="446"/>
                  </a:lnTo>
                  <a:lnTo>
                    <a:pt x="3" y="462"/>
                  </a:lnTo>
                  <a:lnTo>
                    <a:pt x="6" y="481"/>
                  </a:lnTo>
                  <a:lnTo>
                    <a:pt x="14" y="520"/>
                  </a:lnTo>
                  <a:lnTo>
                    <a:pt x="26" y="555"/>
                  </a:lnTo>
                  <a:lnTo>
                    <a:pt x="40" y="589"/>
                  </a:lnTo>
                  <a:lnTo>
                    <a:pt x="59" y="621"/>
                  </a:lnTo>
                  <a:lnTo>
                    <a:pt x="83" y="650"/>
                  </a:lnTo>
                  <a:lnTo>
                    <a:pt x="106" y="679"/>
                  </a:lnTo>
                  <a:lnTo>
                    <a:pt x="132" y="702"/>
                  </a:lnTo>
                  <a:lnTo>
                    <a:pt x="162" y="721"/>
                  </a:lnTo>
                  <a:lnTo>
                    <a:pt x="191" y="740"/>
                  </a:lnTo>
                  <a:lnTo>
                    <a:pt x="225" y="753"/>
                  </a:lnTo>
                  <a:lnTo>
                    <a:pt x="259" y="766"/>
                  </a:lnTo>
                  <a:lnTo>
                    <a:pt x="294" y="771"/>
                  </a:lnTo>
                  <a:lnTo>
                    <a:pt x="331" y="777"/>
                  </a:lnTo>
                  <a:lnTo>
                    <a:pt x="371" y="777"/>
                  </a:lnTo>
                  <a:lnTo>
                    <a:pt x="407" y="771"/>
                  </a:lnTo>
                  <a:lnTo>
                    <a:pt x="447" y="764"/>
                  </a:lnTo>
                  <a:lnTo>
                    <a:pt x="520" y="737"/>
                  </a:lnTo>
                  <a:lnTo>
                    <a:pt x="589" y="697"/>
                  </a:lnTo>
                  <a:lnTo>
                    <a:pt x="650" y="650"/>
                  </a:lnTo>
                  <a:lnTo>
                    <a:pt x="700" y="589"/>
                  </a:lnTo>
                  <a:lnTo>
                    <a:pt x="738" y="523"/>
                  </a:lnTo>
                  <a:lnTo>
                    <a:pt x="764" y="452"/>
                  </a:lnTo>
                  <a:lnTo>
                    <a:pt x="777" y="378"/>
                  </a:lnTo>
                  <a:lnTo>
                    <a:pt x="774" y="301"/>
                  </a:lnTo>
                  <a:lnTo>
                    <a:pt x="767" y="264"/>
                  </a:lnTo>
                  <a:lnTo>
                    <a:pt x="755" y="227"/>
                  </a:lnTo>
                  <a:lnTo>
                    <a:pt x="740" y="193"/>
                  </a:lnTo>
                  <a:lnTo>
                    <a:pt x="724" y="161"/>
                  </a:lnTo>
                  <a:lnTo>
                    <a:pt x="703" y="132"/>
                  </a:lnTo>
                  <a:lnTo>
                    <a:pt x="679" y="105"/>
                  </a:lnTo>
                  <a:lnTo>
                    <a:pt x="652" y="82"/>
                  </a:lnTo>
                  <a:lnTo>
                    <a:pt x="623" y="61"/>
                  </a:lnTo>
                  <a:lnTo>
                    <a:pt x="592" y="42"/>
                  </a:lnTo>
                  <a:lnTo>
                    <a:pt x="558" y="29"/>
                  </a:lnTo>
                  <a:lnTo>
                    <a:pt x="523" y="16"/>
                  </a:lnTo>
                  <a:lnTo>
                    <a:pt x="486" y="8"/>
                  </a:lnTo>
                  <a:lnTo>
                    <a:pt x="447" y="2"/>
                  </a:lnTo>
                  <a:lnTo>
                    <a:pt x="410" y="0"/>
                  </a:lnTo>
                  <a:lnTo>
                    <a:pt x="367" y="2"/>
                  </a:lnTo>
                  <a:lnTo>
                    <a:pt x="328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7" name="Freeform 219"/>
            <p:cNvSpPr>
              <a:spLocks/>
            </p:cNvSpPr>
            <p:nvPr/>
          </p:nvSpPr>
          <p:spPr bwMode="auto">
            <a:xfrm>
              <a:off x="4746" y="723"/>
              <a:ext cx="80" cy="76"/>
            </a:xfrm>
            <a:custGeom>
              <a:avLst/>
              <a:gdLst>
                <a:gd name="T0" fmla="*/ 80 w 401"/>
                <a:gd name="T1" fmla="*/ 9 h 383"/>
                <a:gd name="T2" fmla="*/ 72 w 401"/>
                <a:gd name="T3" fmla="*/ 0 h 383"/>
                <a:gd name="T4" fmla="*/ 0 w 401"/>
                <a:gd name="T5" fmla="*/ 68 h 383"/>
                <a:gd name="T6" fmla="*/ 8 w 401"/>
                <a:gd name="T7" fmla="*/ 76 h 383"/>
                <a:gd name="T8" fmla="*/ 80 w 401"/>
                <a:gd name="T9" fmla="*/ 9 h 3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1" h="383">
                  <a:moveTo>
                    <a:pt x="401" y="43"/>
                  </a:moveTo>
                  <a:lnTo>
                    <a:pt x="361" y="0"/>
                  </a:lnTo>
                  <a:lnTo>
                    <a:pt x="0" y="341"/>
                  </a:lnTo>
                  <a:lnTo>
                    <a:pt x="42" y="383"/>
                  </a:lnTo>
                  <a:lnTo>
                    <a:pt x="401" y="4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8" name="Freeform 220"/>
            <p:cNvSpPr>
              <a:spLocks/>
            </p:cNvSpPr>
            <p:nvPr/>
          </p:nvSpPr>
          <p:spPr bwMode="auto">
            <a:xfrm>
              <a:off x="4762" y="760"/>
              <a:ext cx="27" cy="28"/>
            </a:xfrm>
            <a:custGeom>
              <a:avLst/>
              <a:gdLst>
                <a:gd name="T0" fmla="*/ 27 w 134"/>
                <a:gd name="T1" fmla="*/ 23 h 138"/>
                <a:gd name="T2" fmla="*/ 5 w 134"/>
                <a:gd name="T3" fmla="*/ 0 h 138"/>
                <a:gd name="T4" fmla="*/ 0 w 134"/>
                <a:gd name="T5" fmla="*/ 5 h 138"/>
                <a:gd name="T6" fmla="*/ 22 w 134"/>
                <a:gd name="T7" fmla="*/ 28 h 138"/>
                <a:gd name="T8" fmla="*/ 27 w 134"/>
                <a:gd name="T9" fmla="*/ 2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" h="138">
                  <a:moveTo>
                    <a:pt x="134" y="115"/>
                  </a:moveTo>
                  <a:lnTo>
                    <a:pt x="26" y="0"/>
                  </a:lnTo>
                  <a:lnTo>
                    <a:pt x="0" y="27"/>
                  </a:lnTo>
                  <a:lnTo>
                    <a:pt x="108" y="138"/>
                  </a:lnTo>
                  <a:lnTo>
                    <a:pt x="134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9" name="Freeform 221"/>
            <p:cNvSpPr>
              <a:spLocks/>
            </p:cNvSpPr>
            <p:nvPr/>
          </p:nvSpPr>
          <p:spPr bwMode="auto">
            <a:xfrm>
              <a:off x="4781" y="738"/>
              <a:ext cx="27" cy="29"/>
            </a:xfrm>
            <a:custGeom>
              <a:avLst/>
              <a:gdLst>
                <a:gd name="T0" fmla="*/ 27 w 138"/>
                <a:gd name="T1" fmla="*/ 23 h 141"/>
                <a:gd name="T2" fmla="*/ 6 w 138"/>
                <a:gd name="T3" fmla="*/ 0 h 141"/>
                <a:gd name="T4" fmla="*/ 0 w 138"/>
                <a:gd name="T5" fmla="*/ 6 h 141"/>
                <a:gd name="T6" fmla="*/ 21 w 138"/>
                <a:gd name="T7" fmla="*/ 29 h 141"/>
                <a:gd name="T8" fmla="*/ 27 w 138"/>
                <a:gd name="T9" fmla="*/ 23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141">
                  <a:moveTo>
                    <a:pt x="138" y="113"/>
                  </a:moveTo>
                  <a:lnTo>
                    <a:pt x="29" y="0"/>
                  </a:lnTo>
                  <a:lnTo>
                    <a:pt x="0" y="27"/>
                  </a:lnTo>
                  <a:lnTo>
                    <a:pt x="108" y="141"/>
                  </a:lnTo>
                  <a:lnTo>
                    <a:pt x="138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517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173038"/>
            <a:ext cx="7162800" cy="533400"/>
          </a:xfrm>
        </p:spPr>
        <p:txBody>
          <a:bodyPr/>
          <a:lstStyle/>
          <a:p>
            <a:r>
              <a:rPr lang="en-US" altLang="ko-KR" dirty="0"/>
              <a:t>Domain Name System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781928"/>
            <a:ext cx="10820400" cy="2727326"/>
          </a:xfrm>
        </p:spPr>
        <p:txBody>
          <a:bodyPr>
            <a:normAutofit/>
          </a:bodyPr>
          <a:lstStyle/>
          <a:p>
            <a:r>
              <a:rPr lang="en-US" altLang="ko-KR" dirty="0"/>
              <a:t>DNS is a hierarchical mechanism for naming </a:t>
            </a:r>
          </a:p>
          <a:p>
            <a:pPr lvl="1"/>
            <a:r>
              <a:rPr lang="en-US" altLang="ko-KR" dirty="0"/>
              <a:t>Name divided in domains, right to left: </a:t>
            </a:r>
            <a:r>
              <a:rPr lang="en-US" altLang="ko-KR" dirty="0">
                <a:hlinkClick r:id="rId2"/>
              </a:rPr>
              <a:t>www.eecs.berkeley.edu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Resolution: series of queries to successive servers</a:t>
            </a:r>
          </a:p>
        </p:txBody>
      </p:sp>
      <p:sp>
        <p:nvSpPr>
          <p:cNvPr id="34820" name="Cloud"/>
          <p:cNvSpPr>
            <a:spLocks noChangeAspect="1" noEditPoints="1" noChangeArrowheads="1"/>
          </p:cNvSpPr>
          <p:nvPr/>
        </p:nvSpPr>
        <p:spPr bwMode="auto">
          <a:xfrm>
            <a:off x="8305800" y="838200"/>
            <a:ext cx="1752600" cy="757238"/>
          </a:xfrm>
          <a:custGeom>
            <a:avLst/>
            <a:gdLst>
              <a:gd name="T0" fmla="*/ 5436 w 21600"/>
              <a:gd name="T1" fmla="*/ 381000 h 21600"/>
              <a:gd name="T2" fmla="*/ 876300 w 21600"/>
              <a:gd name="T3" fmla="*/ 761189 h 21600"/>
              <a:gd name="T4" fmla="*/ 1751140 w 21600"/>
              <a:gd name="T5" fmla="*/ 381000 h 21600"/>
              <a:gd name="T6" fmla="*/ 876300 w 21600"/>
              <a:gd name="T7" fmla="*/ 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Top-level</a:t>
            </a:r>
          </a:p>
        </p:txBody>
      </p:sp>
      <p:sp>
        <p:nvSpPr>
          <p:cNvPr id="34821" name="Cloud"/>
          <p:cNvSpPr>
            <a:spLocks noChangeAspect="1" noEditPoints="1" noChangeArrowheads="1"/>
          </p:cNvSpPr>
          <p:nvPr/>
        </p:nvSpPr>
        <p:spPr bwMode="auto">
          <a:xfrm>
            <a:off x="9313862" y="1562101"/>
            <a:ext cx="1447800" cy="881062"/>
          </a:xfrm>
          <a:custGeom>
            <a:avLst/>
            <a:gdLst>
              <a:gd name="T0" fmla="*/ 4491 w 21600"/>
              <a:gd name="T1" fmla="*/ 440531 h 21600"/>
              <a:gd name="T2" fmla="*/ 723900 w 21600"/>
              <a:gd name="T3" fmla="*/ 880124 h 21600"/>
              <a:gd name="T4" fmla="*/ 1446593 w 21600"/>
              <a:gd name="T5" fmla="*/ 440531 h 21600"/>
              <a:gd name="T6" fmla="*/ 723900 w 21600"/>
              <a:gd name="T7" fmla="*/ 5037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com</a:t>
            </a:r>
          </a:p>
        </p:txBody>
      </p:sp>
      <p:sp>
        <p:nvSpPr>
          <p:cNvPr id="34822" name="Cloud"/>
          <p:cNvSpPr>
            <a:spLocks noChangeAspect="1" noEditPoints="1" noChangeArrowheads="1"/>
          </p:cNvSpPr>
          <p:nvPr/>
        </p:nvSpPr>
        <p:spPr bwMode="auto">
          <a:xfrm>
            <a:off x="6646863" y="1466851"/>
            <a:ext cx="2022475" cy="1371600"/>
          </a:xfrm>
          <a:custGeom>
            <a:avLst/>
            <a:gdLst>
              <a:gd name="T0" fmla="*/ 6273 w 21600"/>
              <a:gd name="T1" fmla="*/ 685800 h 21600"/>
              <a:gd name="T2" fmla="*/ 1011238 w 21600"/>
              <a:gd name="T3" fmla="*/ 1370140 h 21600"/>
              <a:gd name="T4" fmla="*/ 2020790 w 21600"/>
              <a:gd name="T5" fmla="*/ 685800 h 21600"/>
              <a:gd name="T6" fmla="*/ 1011238 w 21600"/>
              <a:gd name="T7" fmla="*/ 784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edu</a:t>
            </a:r>
          </a:p>
        </p:txBody>
      </p:sp>
      <p:sp>
        <p:nvSpPr>
          <p:cNvPr id="34823" name="Cloud"/>
          <p:cNvSpPr>
            <a:spLocks noChangeAspect="1" noEditPoints="1" noChangeArrowheads="1"/>
          </p:cNvSpPr>
          <p:nvPr/>
        </p:nvSpPr>
        <p:spPr bwMode="auto">
          <a:xfrm>
            <a:off x="8323262" y="2582863"/>
            <a:ext cx="1524000" cy="927100"/>
          </a:xfrm>
          <a:custGeom>
            <a:avLst/>
            <a:gdLst>
              <a:gd name="T0" fmla="*/ 4727 w 21600"/>
              <a:gd name="T1" fmla="*/ 463550 h 21600"/>
              <a:gd name="T2" fmla="*/ 762000 w 21600"/>
              <a:gd name="T3" fmla="*/ 926113 h 21600"/>
              <a:gd name="T4" fmla="*/ 1522730 w 21600"/>
              <a:gd name="T5" fmla="*/ 463550 h 21600"/>
              <a:gd name="T6" fmla="*/ 762000 w 21600"/>
              <a:gd name="T7" fmla="*/ 530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Mit.edu</a:t>
            </a:r>
          </a:p>
        </p:txBody>
      </p: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2487612" y="889001"/>
            <a:ext cx="1720850" cy="1401762"/>
            <a:chOff x="421" y="1344"/>
            <a:chExt cx="1130" cy="968"/>
          </a:xfrm>
        </p:grpSpPr>
        <p:graphicFrame>
          <p:nvGraphicFramePr>
            <p:cNvPr id="34848" name="Object 9"/>
            <p:cNvGraphicFramePr>
              <a:graphicFrameLocks noChangeAspect="1"/>
            </p:cNvGraphicFramePr>
            <p:nvPr/>
          </p:nvGraphicFramePr>
          <p:xfrm>
            <a:off x="672" y="1344"/>
            <a:ext cx="51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2735263" imgH="3825875" progId="MS_ClipArt_Gallery.2">
                    <p:embed/>
                  </p:oleObj>
                </mc:Choice>
                <mc:Fallback>
                  <p:oleObj name="Clip" r:id="rId3" imgW="2735263" imgH="3825875" progId="MS_ClipArt_Gallery.2">
                    <p:embed/>
                    <p:pic>
                      <p:nvPicPr>
                        <p:cNvPr id="3484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51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Text Box 10"/>
            <p:cNvSpPr txBox="1">
              <a:spLocks noChangeArrowheads="1"/>
            </p:cNvSpPr>
            <p:nvPr/>
          </p:nvSpPr>
          <p:spPr bwMode="auto">
            <a:xfrm>
              <a:off x="421" y="2079"/>
              <a:ext cx="11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Ctr="1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>
                  <a:ea typeface="굴림" panose="020B0600000101010101" pitchFamily="34" charset="-127"/>
                  <a:sym typeface="Symbol" panose="05050102010706020507" pitchFamily="18" charset="2"/>
                </a:rPr>
                <a:t>169.229.131.81</a:t>
              </a:r>
            </a:p>
          </p:txBody>
        </p:sp>
      </p:grpSp>
      <p:grpSp>
        <p:nvGrpSpPr>
          <p:cNvPr id="34825" name="Group 11"/>
          <p:cNvGrpSpPr>
            <a:grpSpLocks/>
          </p:cNvGrpSpPr>
          <p:nvPr/>
        </p:nvGrpSpPr>
        <p:grpSpPr bwMode="auto">
          <a:xfrm>
            <a:off x="1895476" y="2609852"/>
            <a:ext cx="1597025" cy="1449387"/>
            <a:chOff x="453" y="1344"/>
            <a:chExt cx="1067" cy="957"/>
          </a:xfrm>
        </p:grpSpPr>
        <p:graphicFrame>
          <p:nvGraphicFramePr>
            <p:cNvPr id="34846" name="Object 12"/>
            <p:cNvGraphicFramePr>
              <a:graphicFrameLocks noChangeAspect="1"/>
            </p:cNvGraphicFramePr>
            <p:nvPr/>
          </p:nvGraphicFramePr>
          <p:xfrm>
            <a:off x="672" y="1344"/>
            <a:ext cx="51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2735263" imgH="3825875" progId="MS_ClipArt_Gallery.2">
                    <p:embed/>
                  </p:oleObj>
                </mc:Choice>
                <mc:Fallback>
                  <p:oleObj name="Clip" r:id="rId5" imgW="2735263" imgH="3825875" progId="MS_ClipArt_Gallery.2">
                    <p:embed/>
                    <p:pic>
                      <p:nvPicPr>
                        <p:cNvPr id="3484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51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7" name="Text Box 13"/>
            <p:cNvSpPr txBox="1">
              <a:spLocks noChangeArrowheads="1"/>
            </p:cNvSpPr>
            <p:nvPr/>
          </p:nvSpPr>
          <p:spPr bwMode="auto">
            <a:xfrm>
              <a:off x="453" y="2079"/>
              <a:ext cx="1067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Ctr="1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>
                  <a:ea typeface="굴림" panose="020B0600000101010101" pitchFamily="34" charset="-127"/>
                  <a:sym typeface="Symbol" panose="05050102010706020507" pitchFamily="18" charset="2"/>
                </a:rPr>
                <a:t>128.32.61.103</a:t>
              </a:r>
            </a:p>
          </p:txBody>
        </p:sp>
      </p:grpSp>
      <p:grpSp>
        <p:nvGrpSpPr>
          <p:cNvPr id="34826" name="Group 14"/>
          <p:cNvGrpSpPr>
            <a:grpSpLocks/>
          </p:cNvGrpSpPr>
          <p:nvPr/>
        </p:nvGrpSpPr>
        <p:grpSpPr bwMode="auto">
          <a:xfrm>
            <a:off x="9194801" y="3586164"/>
            <a:ext cx="1597025" cy="1401763"/>
            <a:chOff x="407" y="1344"/>
            <a:chExt cx="1159" cy="968"/>
          </a:xfrm>
        </p:grpSpPr>
        <p:graphicFrame>
          <p:nvGraphicFramePr>
            <p:cNvPr id="34844" name="Object 15"/>
            <p:cNvGraphicFramePr>
              <a:graphicFrameLocks noChangeAspect="1"/>
            </p:cNvGraphicFramePr>
            <p:nvPr/>
          </p:nvGraphicFramePr>
          <p:xfrm>
            <a:off x="672" y="1344"/>
            <a:ext cx="51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2735263" imgH="3825875" progId="MS_ClipArt_Gallery.2">
                    <p:embed/>
                  </p:oleObj>
                </mc:Choice>
                <mc:Fallback>
                  <p:oleObj name="Clip" r:id="rId6" imgW="2735263" imgH="3825875" progId="MS_ClipArt_Gallery.2">
                    <p:embed/>
                    <p:pic>
                      <p:nvPicPr>
                        <p:cNvPr id="3484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51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Text Box 16"/>
            <p:cNvSpPr txBox="1">
              <a:spLocks noChangeArrowheads="1"/>
            </p:cNvSpPr>
            <p:nvPr/>
          </p:nvSpPr>
          <p:spPr bwMode="auto">
            <a:xfrm>
              <a:off x="407" y="2079"/>
              <a:ext cx="11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Ctr="1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>
                  <a:ea typeface="굴림" panose="020B0600000101010101" pitchFamily="34" charset="-127"/>
                  <a:sym typeface="Symbol" panose="05050102010706020507" pitchFamily="18" charset="2"/>
                </a:rPr>
                <a:t>128.32.139.48</a:t>
              </a:r>
            </a:p>
          </p:txBody>
        </p:sp>
      </p:grpSp>
      <p:sp>
        <p:nvSpPr>
          <p:cNvPr id="34827" name="Cloud"/>
          <p:cNvSpPr>
            <a:spLocks noChangeAspect="1" noEditPoints="1" noChangeArrowheads="1"/>
          </p:cNvSpPr>
          <p:nvPr/>
        </p:nvSpPr>
        <p:spPr bwMode="auto">
          <a:xfrm>
            <a:off x="3903662" y="2138363"/>
            <a:ext cx="2362200" cy="2057400"/>
          </a:xfrm>
          <a:custGeom>
            <a:avLst/>
            <a:gdLst>
              <a:gd name="T0" fmla="*/ 7327 w 21600"/>
              <a:gd name="T1" fmla="*/ 1028700 h 21600"/>
              <a:gd name="T2" fmla="*/ 1181100 w 21600"/>
              <a:gd name="T3" fmla="*/ 2055209 h 21600"/>
              <a:gd name="T4" fmla="*/ 2360232 w 21600"/>
              <a:gd name="T5" fmla="*/ 1028700 h 21600"/>
              <a:gd name="T6" fmla="*/ 1181100 w 21600"/>
              <a:gd name="T7" fmla="*/ 1176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berkeley.edu</a:t>
            </a:r>
          </a:p>
        </p:txBody>
      </p:sp>
      <p:sp>
        <p:nvSpPr>
          <p:cNvPr id="34828" name="Rectangle 18"/>
          <p:cNvSpPr>
            <a:spLocks noChangeArrowheads="1"/>
          </p:cNvSpPr>
          <p:nvPr/>
        </p:nvSpPr>
        <p:spPr bwMode="auto">
          <a:xfrm>
            <a:off x="4398962" y="2824163"/>
            <a:ext cx="13716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www</a:t>
            </a:r>
          </a:p>
        </p:txBody>
      </p:sp>
      <p:sp>
        <p:nvSpPr>
          <p:cNvPr id="34829" name="Rectangle 19"/>
          <p:cNvSpPr>
            <a:spLocks noChangeArrowheads="1"/>
          </p:cNvSpPr>
          <p:nvPr/>
        </p:nvSpPr>
        <p:spPr bwMode="auto">
          <a:xfrm>
            <a:off x="4398962" y="3128963"/>
            <a:ext cx="13716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calmail</a:t>
            </a:r>
          </a:p>
        </p:txBody>
      </p:sp>
      <p:sp>
        <p:nvSpPr>
          <p:cNvPr id="34830" name="Rectangle 20"/>
          <p:cNvSpPr>
            <a:spLocks noChangeArrowheads="1"/>
          </p:cNvSpPr>
          <p:nvPr/>
        </p:nvSpPr>
        <p:spPr bwMode="auto">
          <a:xfrm>
            <a:off x="4398962" y="3433763"/>
            <a:ext cx="13716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eecs</a:t>
            </a:r>
          </a:p>
        </p:txBody>
      </p:sp>
      <p:sp>
        <p:nvSpPr>
          <p:cNvPr id="34831" name="Line 21"/>
          <p:cNvSpPr>
            <a:spLocks noChangeShapeType="1"/>
          </p:cNvSpPr>
          <p:nvPr/>
        </p:nvSpPr>
        <p:spPr bwMode="auto">
          <a:xfrm flipH="1" flipV="1">
            <a:off x="3675062" y="2290763"/>
            <a:ext cx="8382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2" name="Line 22"/>
          <p:cNvSpPr>
            <a:spLocks noChangeShapeType="1"/>
          </p:cNvSpPr>
          <p:nvPr/>
        </p:nvSpPr>
        <p:spPr bwMode="auto">
          <a:xfrm flipH="1" flipV="1">
            <a:off x="3065462" y="3067051"/>
            <a:ext cx="1447800" cy="2143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3" name="Rectangle 23"/>
          <p:cNvSpPr>
            <a:spLocks noChangeArrowheads="1"/>
          </p:cNvSpPr>
          <p:nvPr/>
        </p:nvSpPr>
        <p:spPr bwMode="auto">
          <a:xfrm>
            <a:off x="7104062" y="2381251"/>
            <a:ext cx="10668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berkeley</a:t>
            </a:r>
          </a:p>
        </p:txBody>
      </p:sp>
      <p:sp>
        <p:nvSpPr>
          <p:cNvPr id="34834" name="Rectangle 24"/>
          <p:cNvSpPr>
            <a:spLocks noChangeArrowheads="1"/>
          </p:cNvSpPr>
          <p:nvPr/>
        </p:nvSpPr>
        <p:spPr bwMode="auto">
          <a:xfrm>
            <a:off x="7104062" y="2076451"/>
            <a:ext cx="10668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MIT</a:t>
            </a:r>
          </a:p>
        </p:txBody>
      </p:sp>
      <p:sp>
        <p:nvSpPr>
          <p:cNvPr id="34835" name="Line 25"/>
          <p:cNvSpPr>
            <a:spLocks noChangeShapeType="1"/>
          </p:cNvSpPr>
          <p:nvPr/>
        </p:nvSpPr>
        <p:spPr bwMode="auto">
          <a:xfrm>
            <a:off x="8094662" y="2214563"/>
            <a:ext cx="762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6" name="Line 26"/>
          <p:cNvSpPr>
            <a:spLocks noChangeShapeType="1"/>
          </p:cNvSpPr>
          <p:nvPr/>
        </p:nvSpPr>
        <p:spPr bwMode="auto">
          <a:xfrm flipH="1">
            <a:off x="6037262" y="2609851"/>
            <a:ext cx="1066800" cy="1381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7" name="Line 27"/>
          <p:cNvSpPr>
            <a:spLocks noChangeShapeType="1"/>
          </p:cNvSpPr>
          <p:nvPr/>
        </p:nvSpPr>
        <p:spPr bwMode="auto">
          <a:xfrm flipH="1">
            <a:off x="8170862" y="1390651"/>
            <a:ext cx="3810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8" name="Line 28"/>
          <p:cNvSpPr>
            <a:spLocks noChangeShapeType="1"/>
          </p:cNvSpPr>
          <p:nvPr/>
        </p:nvSpPr>
        <p:spPr bwMode="auto">
          <a:xfrm>
            <a:off x="9390062" y="1314451"/>
            <a:ext cx="381000" cy="2905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grpSp>
        <p:nvGrpSpPr>
          <p:cNvPr id="34839" name="Group 29"/>
          <p:cNvGrpSpPr>
            <a:grpSpLocks/>
          </p:cNvGrpSpPr>
          <p:nvPr/>
        </p:nvGrpSpPr>
        <p:grpSpPr bwMode="auto">
          <a:xfrm>
            <a:off x="5961062" y="3586163"/>
            <a:ext cx="3352800" cy="1066800"/>
            <a:chOff x="3312" y="2256"/>
            <a:chExt cx="2112" cy="672"/>
          </a:xfrm>
        </p:grpSpPr>
        <p:sp>
          <p:nvSpPr>
            <p:cNvPr id="34842" name="Cloud"/>
            <p:cNvSpPr>
              <a:spLocks noChangeAspect="1" noEditPoints="1" noChangeArrowheads="1"/>
            </p:cNvSpPr>
            <p:nvPr/>
          </p:nvSpPr>
          <p:spPr bwMode="auto">
            <a:xfrm>
              <a:off x="3312" y="2256"/>
              <a:ext cx="2112" cy="672"/>
            </a:xfrm>
            <a:custGeom>
              <a:avLst/>
              <a:gdLst>
                <a:gd name="T0" fmla="*/ 7 w 21600"/>
                <a:gd name="T1" fmla="*/ 336 h 21600"/>
                <a:gd name="T2" fmla="*/ 1056 w 21600"/>
                <a:gd name="T3" fmla="*/ 671 h 21600"/>
                <a:gd name="T4" fmla="*/ 2110 w 21600"/>
                <a:gd name="T5" fmla="*/ 336 h 21600"/>
                <a:gd name="T6" fmla="*/ 1056 w 21600"/>
                <a:gd name="T7" fmla="*/ 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6 w 21600"/>
                <a:gd name="T13" fmla="*/ 3246 h 21600"/>
                <a:gd name="T14" fmla="*/ 17090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38100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 anchorCtr="1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eecs.berkeley.edu</a:t>
              </a:r>
            </a:p>
          </p:txBody>
        </p:sp>
        <p:sp>
          <p:nvSpPr>
            <p:cNvPr id="34843" name="Rectangle 31"/>
            <p:cNvSpPr>
              <a:spLocks noChangeArrowheads="1"/>
            </p:cNvSpPr>
            <p:nvPr/>
          </p:nvSpPr>
          <p:spPr bwMode="auto">
            <a:xfrm>
              <a:off x="3840" y="2592"/>
              <a:ext cx="864" cy="192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www</a:t>
              </a:r>
            </a:p>
          </p:txBody>
        </p:sp>
      </p:grpSp>
      <p:sp>
        <p:nvSpPr>
          <p:cNvPr id="34840" name="Line 32"/>
          <p:cNvSpPr>
            <a:spLocks noChangeShapeType="1"/>
          </p:cNvSpPr>
          <p:nvPr/>
        </p:nvSpPr>
        <p:spPr bwMode="auto">
          <a:xfrm>
            <a:off x="5656262" y="3586163"/>
            <a:ext cx="5334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41" name="Line 33"/>
          <p:cNvSpPr>
            <a:spLocks noChangeShapeType="1"/>
          </p:cNvSpPr>
          <p:nvPr/>
        </p:nvSpPr>
        <p:spPr bwMode="auto">
          <a:xfrm flipV="1">
            <a:off x="8094662" y="4119563"/>
            <a:ext cx="16002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4D39-50DF-4944-A492-6CD70C34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905B97-E551-4ABD-8C58-999003558348}"/>
              </a:ext>
            </a:extLst>
          </p:cNvPr>
          <p:cNvSpPr/>
          <p:nvPr/>
        </p:nvSpPr>
        <p:spPr bwMode="auto">
          <a:xfrm>
            <a:off x="1219200" y="236220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7078A6-AC13-4809-BF9F-B945C296D508}"/>
              </a:ext>
            </a:extLst>
          </p:cNvPr>
          <p:cNvSpPr/>
          <p:nvPr/>
        </p:nvSpPr>
        <p:spPr bwMode="auto">
          <a:xfrm>
            <a:off x="1219200" y="2762250"/>
            <a:ext cx="1447800" cy="3810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Transport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79500E-07D4-4CAF-8A7E-FB62A4A3B07F}"/>
              </a:ext>
            </a:extLst>
          </p:cNvPr>
          <p:cNvSpPr/>
          <p:nvPr/>
        </p:nvSpPr>
        <p:spPr bwMode="auto">
          <a:xfrm>
            <a:off x="1216891" y="3181350"/>
            <a:ext cx="1447800" cy="3810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Network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B0253D-CBD5-48E1-84BA-4D04CA8EF733}"/>
              </a:ext>
            </a:extLst>
          </p:cNvPr>
          <p:cNvSpPr/>
          <p:nvPr/>
        </p:nvSpPr>
        <p:spPr bwMode="auto">
          <a:xfrm>
            <a:off x="1216891" y="3568700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Link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FE39B6-ACF1-47C3-848C-57EE4B4692CE}"/>
              </a:ext>
            </a:extLst>
          </p:cNvPr>
          <p:cNvSpPr/>
          <p:nvPr/>
        </p:nvSpPr>
        <p:spPr bwMode="auto">
          <a:xfrm>
            <a:off x="1216891" y="3972791"/>
            <a:ext cx="14478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Physical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41C45D3-CB7E-4A35-84D7-B838A50C2BE3}"/>
              </a:ext>
            </a:extLst>
          </p:cNvPr>
          <p:cNvSpPr txBox="1">
            <a:spLocks/>
          </p:cNvSpPr>
          <p:nvPr/>
        </p:nvSpPr>
        <p:spPr bwMode="auto">
          <a:xfrm>
            <a:off x="4038600" y="1981200"/>
            <a:ext cx="7239000" cy="3905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IP can reorder packets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r>
              <a:rPr lang="en-US" kern="0" dirty="0"/>
              <a:t>IP can drop packets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kern="0" dirty="0"/>
              <a:t> How can we implement the </a:t>
            </a:r>
            <a:r>
              <a:rPr lang="en-US" i="1" kern="0" dirty="0"/>
              <a:t>abstraction</a:t>
            </a:r>
            <a:r>
              <a:rPr lang="en-US" kern="0" dirty="0"/>
              <a:t> of communication channels from host to host</a:t>
            </a:r>
          </a:p>
          <a:p>
            <a:pPr lvl="1">
              <a:buFontTx/>
              <a:buChar char="-"/>
            </a:pPr>
            <a:r>
              <a:rPr lang="en-US" kern="0" dirty="0"/>
              <a:t>That can be ordered/reliable (if we want) - TCP</a:t>
            </a:r>
          </a:p>
          <a:p>
            <a:pPr lvl="1">
              <a:buFontTx/>
              <a:buChar char="-"/>
            </a:pPr>
            <a:r>
              <a:rPr lang="en-US" kern="0" dirty="0"/>
              <a:t>That offer no guarantees (UDP) </a:t>
            </a:r>
          </a:p>
        </p:txBody>
      </p:sp>
    </p:spTree>
    <p:extLst>
      <p:ext uri="{BB962C8B-B14F-4D97-AF65-F5344CB8AC3E}">
        <p14:creationId xmlns:p14="http://schemas.microsoft.com/office/powerpoint/2010/main" val="25343205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607F-5F75-49CF-AE27-22B8093C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B17B-A945-4355-953A-2B9B49D6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MS PGothic" charset="0"/>
                <a:cs typeface="MS PGothic" charset="0"/>
              </a:rPr>
              <a:t>Service</a:t>
            </a:r>
            <a:r>
              <a:rPr lang="en-US" dirty="0">
                <a:latin typeface="Gill Sans Light"/>
                <a:ea typeface="MS PGothic" charset="0"/>
                <a:cs typeface="MS PGothic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Gill Sans Light"/>
                <a:ea typeface="MS PGothic" charset="0"/>
                <a:cs typeface="MS PGothic" charset="0"/>
              </a:rPr>
              <a:t>Provide end-to-end communication between </a:t>
            </a:r>
            <a:r>
              <a:rPr lang="en-US" sz="2000" dirty="0">
                <a:solidFill>
                  <a:srgbClr val="FF0000"/>
                </a:solidFill>
                <a:latin typeface="Gill Sans Light"/>
                <a:ea typeface="MS PGothic" charset="0"/>
                <a:cs typeface="MS PGothic" charset="0"/>
              </a:rPr>
              <a:t>processes</a:t>
            </a:r>
            <a:endParaRPr lang="en-US" sz="2000" dirty="0">
              <a:latin typeface="Gill Sans Light"/>
              <a:ea typeface="MS PGothic" charset="0"/>
              <a:cs typeface="MS PGothic" charset="0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sz="2000" dirty="0">
                <a:solidFill>
                  <a:srgbClr val="FF0000"/>
                </a:solidFill>
                <a:latin typeface="Gill Sans Light"/>
                <a:ea typeface="MS PGothic" charset="0"/>
                <a:cs typeface="MS PGothic" charset="0"/>
              </a:rPr>
              <a:t>Demultiplexing</a:t>
            </a:r>
            <a:r>
              <a:rPr lang="en-US" sz="2000" dirty="0">
                <a:latin typeface="Gill Sans Light"/>
                <a:ea typeface="MS PGothic" charset="0"/>
                <a:cs typeface="MS PGothic" charset="0"/>
              </a:rPr>
              <a:t> of communication between hosts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Gill Sans Light"/>
                <a:ea typeface="MS PGothic" charset="0"/>
                <a:cs typeface="MS PGothic" charset="0"/>
              </a:rPr>
              <a:t>Possible other services: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Gill Sans Light"/>
                <a:ea typeface="MS PGothic" charset="0"/>
                <a:cs typeface="MS PGothic" charset="0"/>
              </a:rPr>
              <a:t>Reliability </a:t>
            </a:r>
            <a:r>
              <a:rPr lang="en-US" dirty="0">
                <a:solidFill>
                  <a:schemeClr val="tx2"/>
                </a:solidFill>
                <a:latin typeface="Gill Sans Light"/>
                <a:ea typeface="MS PGothic" charset="0"/>
                <a:cs typeface="MS PGothic" charset="0"/>
              </a:rPr>
              <a:t>in the presence of errors</a:t>
            </a:r>
            <a:endParaRPr lang="en-US" dirty="0">
              <a:solidFill>
                <a:srgbClr val="FF0000"/>
              </a:solidFill>
              <a:latin typeface="Gill Sans Light"/>
              <a:ea typeface="MS PGothic" charset="0"/>
              <a:cs typeface="MS PGothic" charset="0"/>
            </a:endParaRP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Gill Sans Light"/>
                <a:ea typeface="MS PGothic" charset="0"/>
                <a:cs typeface="MS PGothic" charset="0"/>
              </a:rPr>
              <a:t>Timing</a:t>
            </a:r>
            <a:r>
              <a:rPr lang="en-US" dirty="0">
                <a:latin typeface="Gill Sans Light"/>
                <a:ea typeface="MS PGothic" charset="0"/>
                <a:cs typeface="MS PGothic" charset="0"/>
              </a:rPr>
              <a:t> properties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Gill Sans Light"/>
                <a:ea typeface="MS PGothic" charset="0"/>
                <a:cs typeface="MS PGothic" charset="0"/>
              </a:rPr>
              <a:t>Rate adaption</a:t>
            </a:r>
            <a:r>
              <a:rPr lang="en-US" dirty="0">
                <a:latin typeface="Gill Sans Light"/>
                <a:ea typeface="MS PGothic" charset="0"/>
                <a:cs typeface="MS PGothic" charset="0"/>
              </a:rPr>
              <a:t> (flow-control, congestion control)</a:t>
            </a:r>
          </a:p>
          <a:p>
            <a:pPr marL="914400" lvl="2" indent="0">
              <a:lnSpc>
                <a:spcPct val="100000"/>
              </a:lnSpc>
              <a:buClr>
                <a:schemeClr val="tx2"/>
              </a:buClr>
              <a:buNone/>
            </a:pPr>
            <a:endParaRPr lang="en-US" dirty="0">
              <a:latin typeface="Gill Sans Light"/>
              <a:ea typeface="MS PGothic" charset="0"/>
              <a:cs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MS PGothic" charset="0"/>
                <a:cs typeface="MS PGothic" charset="0"/>
              </a:rPr>
              <a:t>Interface</a:t>
            </a:r>
            <a:r>
              <a:rPr lang="en-US" dirty="0">
                <a:latin typeface="Gill Sans Light"/>
                <a:ea typeface="MS PGothic" charset="0"/>
                <a:cs typeface="MS PGothic" charset="0"/>
              </a:rPr>
              <a:t>: send message to “specific process” at given destination; local process receives messages sent to 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MS PGothic" charset="0"/>
                <a:cs typeface="MS PGothic" charset="0"/>
              </a:rPr>
              <a:t>How are they named? Port Numbers</a:t>
            </a:r>
          </a:p>
        </p:txBody>
      </p:sp>
    </p:spTree>
    <p:extLst>
      <p:ext uri="{BB962C8B-B14F-4D97-AF65-F5344CB8AC3E}">
        <p14:creationId xmlns:p14="http://schemas.microsoft.com/office/powerpoint/2010/main" val="42209727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Internet Transport Protocols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10896600" cy="560546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Datagram service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UDP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): IP Protocol 17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No-frills extension of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IP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Multiplexing/Demultiplexing among processes</a:t>
            </a: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Reliable, in-order delivery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TCP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): IP Protocol 6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Connection set-up &amp; tear-down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Discarding corrupted packets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Retransmission of lost packets 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1785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Reliable Message Delivery: the Problem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11049000" cy="599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physical networks can garble and/or drop packets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media: packet not transmitted/received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Congestion: no place to put incoming packet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Reliable Message Delivery on top of Unreliable Packets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some way to make sure that packets actually make it to receiver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packet received at least once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packet received at most once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combine with ordering: every packet received by process at destination exactly once and in order</a:t>
            </a:r>
          </a:p>
        </p:txBody>
      </p:sp>
    </p:spTree>
    <p:extLst>
      <p:ext uri="{BB962C8B-B14F-4D97-AF65-F5344CB8AC3E}">
        <p14:creationId xmlns:p14="http://schemas.microsoft.com/office/powerpoint/2010/main" val="3715817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A1EF-8219-4FA4-BE76-B38CCD04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3BF7-FB01-40B1-89A6-680C01DC8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24000"/>
            <a:ext cx="10566400" cy="44958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Reliable, in-order, and at most once delivery</a:t>
            </a:r>
          </a:p>
          <a:p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Stream oriented: messages can be of arbitrary length</a:t>
            </a:r>
          </a:p>
          <a:p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Provides multiplexing/demultiplexing to IP</a:t>
            </a:r>
          </a:p>
          <a:p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Provides congestion and flow control</a:t>
            </a:r>
          </a:p>
          <a:p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Application examples: file transfer, chat, http</a:t>
            </a:r>
          </a:p>
          <a:p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115497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TCP Service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4267200"/>
          </a:xfrm>
        </p:spPr>
        <p:txBody>
          <a:bodyPr/>
          <a:lstStyle/>
          <a:p>
            <a:pPr marL="457200" indent="-457200">
              <a:buFont typeface="Wingdings" charset="0"/>
              <a:buAutoNum type="arabicParenR"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Open  connection: 3-way handshaking</a:t>
            </a:r>
          </a:p>
          <a:p>
            <a:pPr marL="457200" indent="-457200">
              <a:buFont typeface="Wingdings" charset="0"/>
              <a:buAutoNum type="arabicParenR"/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Wingdings" charset="0"/>
              <a:buAutoNum type="arabicParenR"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Reliable byte stream transfer from </a:t>
            </a:r>
            <a:br>
              <a:rPr lang="en-US" dirty="0">
                <a:latin typeface="Gill Sans Light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Gill Sans Light"/>
                <a:ea typeface="ＭＳ Ｐゴシック" charset="0"/>
                <a:cs typeface="ＭＳ Ｐゴシック" charset="0"/>
              </a:rPr>
              <a:t>IPa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, TCP_Port1) to (</a:t>
            </a:r>
            <a:r>
              <a:rPr lang="en-US" dirty="0" err="1">
                <a:latin typeface="Gill Sans Light"/>
                <a:ea typeface="ＭＳ Ｐゴシック" charset="0"/>
                <a:cs typeface="ＭＳ Ｐゴシック" charset="0"/>
              </a:rPr>
              <a:t>IPb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, TCP_Port2)</a:t>
            </a:r>
          </a:p>
          <a:p>
            <a:pPr marL="838200" lvl="1" indent="-381000">
              <a:buFontTx/>
              <a:buChar char="•"/>
            </a:pPr>
            <a:r>
              <a:rPr lang="en-US" dirty="0">
                <a:latin typeface="Gill Sans Light"/>
                <a:ea typeface="ＭＳ Ｐゴシック" charset="0"/>
              </a:rPr>
              <a:t>Indication if connection fails: Reset</a:t>
            </a:r>
          </a:p>
          <a:p>
            <a:pPr marL="457200" indent="-457200">
              <a:buFont typeface="Wingdings" charset="0"/>
              <a:buAutoNum type="arabicParenR"/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Wingdings" charset="0"/>
              <a:buAutoNum type="arabicParenR"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Close (tear-down) connection</a:t>
            </a:r>
          </a:p>
          <a:p>
            <a:pPr marL="457200" indent="-457200">
              <a:buFont typeface="Wingdings" charset="0"/>
              <a:buAutoNum type="arabicParenR"/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4106465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01600"/>
            <a:ext cx="8001000" cy="736600"/>
          </a:xfrm>
        </p:spPr>
        <p:txBody>
          <a:bodyPr/>
          <a:lstStyle/>
          <a:p>
            <a:r>
              <a:rPr lang="en-US" dirty="0"/>
              <a:t>Recall: Socket creation and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systems provide a collection of permanent objects in structured name space</a:t>
            </a:r>
          </a:p>
          <a:p>
            <a:pPr lvl="1"/>
            <a:r>
              <a:rPr lang="en-US" dirty="0"/>
              <a:t>Processes open, read/write/close them</a:t>
            </a:r>
          </a:p>
          <a:p>
            <a:pPr lvl="1"/>
            <a:r>
              <a:rPr lang="en-US" dirty="0"/>
              <a:t>Files exist independent of the processes</a:t>
            </a:r>
          </a:p>
          <a:p>
            <a:pPr lvl="1"/>
            <a:endParaRPr lang="en-US" dirty="0"/>
          </a:p>
          <a:p>
            <a:r>
              <a:rPr lang="en-US" dirty="0"/>
              <a:t>Sockets provide a means for processes to communicate (transfer data) to other processes.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 2-way pipes between processes</a:t>
            </a:r>
          </a:p>
          <a:p>
            <a:pPr lvl="1"/>
            <a:r>
              <a:rPr lang="en-US" dirty="0"/>
              <a:t>Possibly worlds away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2490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</a:rPr>
              <a:t>Recall: Sockets in concept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request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response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53245" y="3728903"/>
            <a:ext cx="415854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  <p:sp>
        <p:nvSpPr>
          <p:cNvPr id="49" name="Rounded Rectangle 4">
            <a:extLst>
              <a:ext uri="{FF2B5EF4-FFF2-40B4-BE49-F238E27FC236}">
                <a16:creationId xmlns:a16="http://schemas.microsoft.com/office/drawing/2014/main" id="{CC072540-3456-4E8E-970C-422FC8CF5618}"/>
              </a:ext>
            </a:extLst>
          </p:cNvPr>
          <p:cNvSpPr/>
          <p:nvPr/>
        </p:nvSpPr>
        <p:spPr bwMode="auto">
          <a:xfrm>
            <a:off x="1828800" y="3872950"/>
            <a:ext cx="8229600" cy="1298849"/>
          </a:xfrm>
          <a:prstGeom prst="roundRect">
            <a:avLst/>
          </a:prstGeom>
          <a:solidFill>
            <a:srgbClr val="FFFF00">
              <a:alpha val="14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15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Agreeing simultaneously: General’s Paradox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00833"/>
            <a:ext cx="10058400" cy="5105400"/>
          </a:xfrm>
        </p:spPr>
        <p:txBody>
          <a:bodyPr/>
          <a:lstStyle/>
          <a:p>
            <a:r>
              <a:rPr lang="en-US" altLang="ko-KR" dirty="0"/>
              <a:t>General’s paradox: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Constraints of problem: </a:t>
            </a:r>
          </a:p>
          <a:p>
            <a:pPr lvl="2"/>
            <a:r>
              <a:rPr lang="en-US" altLang="ko-KR" dirty="0"/>
              <a:t>Two generals, on separate mountains</a:t>
            </a:r>
          </a:p>
          <a:p>
            <a:pPr lvl="2"/>
            <a:r>
              <a:rPr lang="en-US" altLang="ko-KR" dirty="0"/>
              <a:t>Can only communicate via messengers</a:t>
            </a:r>
          </a:p>
          <a:p>
            <a:pPr lvl="2"/>
            <a:r>
              <a:rPr lang="en-US" altLang="ko-KR" dirty="0"/>
              <a:t>Messengers can be captured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Problem: need to coordinate attack</a:t>
            </a:r>
          </a:p>
          <a:p>
            <a:pPr lvl="2"/>
            <a:r>
              <a:rPr lang="en-US" altLang="ko-KR" dirty="0"/>
              <a:t>If they attack at different times, they all die</a:t>
            </a:r>
          </a:p>
          <a:p>
            <a:pPr lvl="2"/>
            <a:r>
              <a:rPr lang="en-US" altLang="ko-KR" dirty="0"/>
              <a:t>If they attack at same time, they win</a:t>
            </a:r>
          </a:p>
          <a:p>
            <a:pPr lvl="2"/>
            <a:endParaRPr lang="en-US" altLang="ko-KR" dirty="0"/>
          </a:p>
        </p:txBody>
      </p:sp>
      <p:pic>
        <p:nvPicPr>
          <p:cNvPr id="978950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57400"/>
            <a:ext cx="259080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3E436-DB73-4843-AB90-A6D45500AAA5}"/>
              </a:ext>
            </a:extLst>
          </p:cNvPr>
          <p:cNvSpPr txBox="1"/>
          <p:nvPr/>
        </p:nvSpPr>
        <p:spPr>
          <a:xfrm>
            <a:off x="457200" y="5181600"/>
            <a:ext cx="1127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Gill Sans"/>
              </a:rPr>
              <a:t>Can messages over an unreliable network be used to guarantee two entities do something simultaneously?</a:t>
            </a:r>
          </a:p>
        </p:txBody>
      </p:sp>
    </p:spTree>
    <p:extLst>
      <p:ext uri="{BB962C8B-B14F-4D97-AF65-F5344CB8AC3E}">
        <p14:creationId xmlns:p14="http://schemas.microsoft.com/office/powerpoint/2010/main" val="3746409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ill Sans"/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2057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Server waits for new connection calling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ＭＳ Ｐゴシック" charset="0"/>
              </a:rPr>
              <a:t>listen()</a:t>
            </a:r>
          </a:p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Sender call </a:t>
            </a:r>
            <a:r>
              <a:rPr lang="en-US" dirty="0">
                <a:solidFill>
                  <a:srgbClr val="0000FF"/>
                </a:solidFill>
                <a:latin typeface="Gill Sans Light"/>
                <a:ea typeface="ＭＳ Ｐゴシック" charset="0"/>
                <a:cs typeface="ＭＳ Ｐゴシック" charset="0"/>
              </a:rPr>
              <a:t>connect() 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passing socket which contains server’s IP address and port number 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OS sends a special packet (SYN) containing a proposal for first sequence number, x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3509963" y="32766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413001" y="2935289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7847013" y="2921001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8382000" y="32766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05200" y="3529014"/>
            <a:ext cx="4876800" cy="738187"/>
            <a:chOff x="1248" y="2175"/>
            <a:chExt cx="3072" cy="465"/>
          </a:xfrm>
        </p:grpSpPr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4591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sp>
        <p:nvSpPr>
          <p:cNvPr id="24584" name="Text Box 17"/>
          <p:cNvSpPr txBox="1">
            <a:spLocks noChangeArrowheads="1"/>
          </p:cNvSpPr>
          <p:nvPr/>
        </p:nvSpPr>
        <p:spPr bwMode="auto">
          <a:xfrm>
            <a:off x="1443577" y="3178175"/>
            <a:ext cx="875220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4585" name="Text Box 18"/>
          <p:cNvSpPr txBox="1">
            <a:spLocks noChangeArrowheads="1"/>
          </p:cNvSpPr>
          <p:nvPr/>
        </p:nvSpPr>
        <p:spPr bwMode="auto">
          <a:xfrm>
            <a:off x="9604109" y="3635375"/>
            <a:ext cx="104193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2170114" y="3336926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4587" name="Text Box 20"/>
          <p:cNvSpPr txBox="1">
            <a:spLocks noChangeArrowheads="1"/>
          </p:cNvSpPr>
          <p:nvPr/>
        </p:nvSpPr>
        <p:spPr bwMode="auto">
          <a:xfrm>
            <a:off x="8382000" y="3336926"/>
            <a:ext cx="102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4588" name="TextBox 2"/>
          <p:cNvSpPr txBox="1">
            <a:spLocks noChangeArrowheads="1"/>
          </p:cNvSpPr>
          <p:nvPr/>
        </p:nvSpPr>
        <p:spPr bwMode="auto">
          <a:xfrm rot="-5400000">
            <a:off x="2664619" y="51792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4589" name="Straight Arrow Connector 4"/>
          <p:cNvCxnSpPr>
            <a:cxnSpLocks noChangeShapeType="1"/>
          </p:cNvCxnSpPr>
          <p:nvPr/>
        </p:nvCxnSpPr>
        <p:spPr bwMode="auto">
          <a:xfrm>
            <a:off x="3200400" y="49530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3176880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9067800" cy="21336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If it has enough resources, server calls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ＭＳ Ｐゴシック" charset="0"/>
              </a:rPr>
              <a:t>accept()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 to accept connection, and sends back a SYN ACK packet containing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Client’s sequence number incremented by one, (x + 1)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A sequence number proposal, y, for first byte server will send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3509963" y="32512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2413001" y="2909889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7847013" y="2895601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8382000" y="3251200"/>
            <a:ext cx="0" cy="290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3505200" y="3503614"/>
            <a:ext cx="4876800" cy="738187"/>
            <a:chOff x="1248" y="2175"/>
            <a:chExt cx="3072" cy="465"/>
          </a:xfrm>
        </p:grpSpPr>
        <p:sp>
          <p:nvSpPr>
            <p:cNvPr id="25622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3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71864" y="4371976"/>
            <a:ext cx="4910137" cy="631825"/>
            <a:chOff x="1226" y="2722"/>
            <a:chExt cx="3094" cy="398"/>
          </a:xfrm>
        </p:grpSpPr>
        <p:sp>
          <p:nvSpPr>
            <p:cNvPr id="25620" name="Line 12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1" name="Text Box 13"/>
            <p:cNvSpPr txBox="1">
              <a:spLocks noChangeArrowheads="1"/>
            </p:cNvSpPr>
            <p:nvPr/>
          </p:nvSpPr>
          <p:spPr bwMode="auto">
            <a:xfrm rot="-375610">
              <a:off x="1226" y="2722"/>
              <a:ext cx="30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 and ACK, SeqNum = y and Ack = x + 1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05200" y="5181600"/>
            <a:ext cx="4876800" cy="736600"/>
            <a:chOff x="1248" y="3232"/>
            <a:chExt cx="3072" cy="464"/>
          </a:xfrm>
        </p:grpSpPr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19" name="Text Box 16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ACK, Ack = y + 1</a:t>
              </a:r>
            </a:p>
          </p:txBody>
        </p:sp>
      </p:grp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1443577" y="3152775"/>
            <a:ext cx="875220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9604109" y="3609975"/>
            <a:ext cx="104193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2170114" y="3400426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0000FF"/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8424864" y="3311526"/>
            <a:ext cx="1023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8458201" y="4162426"/>
            <a:ext cx="1166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accept()</a:t>
            </a:r>
          </a:p>
        </p:txBody>
      </p:sp>
      <p:sp>
        <p:nvSpPr>
          <p:cNvPr id="14351" name="Text Box 22"/>
          <p:cNvSpPr txBox="1">
            <a:spLocks noChangeArrowheads="1"/>
          </p:cNvSpPr>
          <p:nvPr/>
        </p:nvSpPr>
        <p:spPr bwMode="auto">
          <a:xfrm>
            <a:off x="8458200" y="5514975"/>
            <a:ext cx="1708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allocate</a:t>
            </a:r>
            <a:b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</a:br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buffer space</a:t>
            </a:r>
          </a:p>
        </p:txBody>
      </p:sp>
      <p:sp>
        <p:nvSpPr>
          <p:cNvPr id="25616" name="TextBox 22"/>
          <p:cNvSpPr txBox="1">
            <a:spLocks noChangeArrowheads="1"/>
          </p:cNvSpPr>
          <p:nvPr/>
        </p:nvSpPr>
        <p:spPr bwMode="auto">
          <a:xfrm rot="-5400000">
            <a:off x="2664619" y="50903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5617" name="Straight Arrow Connector 23"/>
          <p:cNvCxnSpPr>
            <a:cxnSpLocks noChangeShapeType="1"/>
          </p:cNvCxnSpPr>
          <p:nvPr/>
        </p:nvCxnSpPr>
        <p:spPr bwMode="auto">
          <a:xfrm>
            <a:off x="3200400" y="48641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82322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52488" algn="l"/>
              </a:tabLst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3-Way Handshaking (cont’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 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924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Three-way handshake adds 1 RTT delay 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Why?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</a:rPr>
              <a:t>Congestion control: SYN (40 byte) acts as cheap probe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</a:rPr>
              <a:t>Protects against delayed packets from other connection (would confuse receiver)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261977352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Close Connection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066800"/>
            <a:ext cx="7162800" cy="685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Goal: both sides agree to close the connection</a:t>
            </a:r>
          </a:p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4-way connection tear down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64101" y="2462213"/>
            <a:ext cx="4346575" cy="533400"/>
            <a:chOff x="3340100" y="2462213"/>
            <a:chExt cx="4346575" cy="533400"/>
          </a:xfrm>
        </p:grpSpPr>
        <p:sp>
          <p:nvSpPr>
            <p:cNvPr id="28702" name="Line 4"/>
            <p:cNvSpPr>
              <a:spLocks noChangeShapeType="1"/>
            </p:cNvSpPr>
            <p:nvPr/>
          </p:nvSpPr>
          <p:spPr bwMode="auto">
            <a:xfrm>
              <a:off x="3340100" y="2732088"/>
              <a:ext cx="4346575" cy="263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3" name="Text Box 6"/>
            <p:cNvSpPr txBox="1">
              <a:spLocks noChangeArrowheads="1"/>
            </p:cNvSpPr>
            <p:nvPr/>
          </p:nvSpPr>
          <p:spPr bwMode="auto">
            <a:xfrm>
              <a:off x="5243513" y="2462213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64101" y="2933701"/>
            <a:ext cx="4346575" cy="538163"/>
            <a:chOff x="3340100" y="2933700"/>
            <a:chExt cx="4346575" cy="538163"/>
          </a:xfrm>
        </p:grpSpPr>
        <p:sp>
          <p:nvSpPr>
            <p:cNvPr id="28700" name="Line 5"/>
            <p:cNvSpPr>
              <a:spLocks noChangeShapeType="1"/>
            </p:cNvSpPr>
            <p:nvPr/>
          </p:nvSpPr>
          <p:spPr bwMode="auto">
            <a:xfrm flipH="1">
              <a:off x="3340100" y="3071813"/>
              <a:ext cx="4346575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1" name="Text Box 7"/>
            <p:cNvSpPr txBox="1">
              <a:spLocks noChangeArrowheads="1"/>
            </p:cNvSpPr>
            <p:nvPr/>
          </p:nvSpPr>
          <p:spPr bwMode="auto">
            <a:xfrm>
              <a:off x="3671888" y="2933700"/>
              <a:ext cx="1306512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4101" y="3735389"/>
            <a:ext cx="4346575" cy="585787"/>
            <a:chOff x="3340100" y="3735388"/>
            <a:chExt cx="4346575" cy="585787"/>
          </a:xfrm>
        </p:grpSpPr>
        <p:sp>
          <p:nvSpPr>
            <p:cNvPr id="28698" name="Line 8"/>
            <p:cNvSpPr>
              <a:spLocks noChangeShapeType="1"/>
            </p:cNvSpPr>
            <p:nvPr/>
          </p:nvSpPr>
          <p:spPr bwMode="auto">
            <a:xfrm flipH="1">
              <a:off x="3340100" y="3887788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Text Box 10"/>
            <p:cNvSpPr txBox="1">
              <a:spLocks noChangeArrowheads="1"/>
            </p:cNvSpPr>
            <p:nvPr/>
          </p:nvSpPr>
          <p:spPr bwMode="auto">
            <a:xfrm>
              <a:off x="5243513" y="3735388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64100" y="4156075"/>
            <a:ext cx="4349750" cy="546100"/>
            <a:chOff x="3340100" y="4156075"/>
            <a:chExt cx="4349750" cy="546100"/>
          </a:xfrm>
        </p:grpSpPr>
        <p:sp>
          <p:nvSpPr>
            <p:cNvPr id="28696" name="Line 9"/>
            <p:cNvSpPr>
              <a:spLocks noChangeShapeType="1"/>
            </p:cNvSpPr>
            <p:nvPr/>
          </p:nvSpPr>
          <p:spPr bwMode="auto">
            <a:xfrm>
              <a:off x="3340100" y="4425950"/>
              <a:ext cx="4349750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7" name="Text Box 11"/>
            <p:cNvSpPr txBox="1">
              <a:spLocks noChangeArrowheads="1"/>
            </p:cNvSpPr>
            <p:nvPr/>
          </p:nvSpPr>
          <p:spPr bwMode="auto">
            <a:xfrm>
              <a:off x="5327650" y="4156075"/>
              <a:ext cx="13065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sp>
        <p:nvSpPr>
          <p:cNvPr id="28679" name="Line 12"/>
          <p:cNvSpPr>
            <a:spLocks noChangeShapeType="1"/>
          </p:cNvSpPr>
          <p:nvPr/>
        </p:nvSpPr>
        <p:spPr bwMode="auto">
          <a:xfrm>
            <a:off x="48641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0" name="Line 13"/>
          <p:cNvSpPr>
            <a:spLocks noChangeShapeType="1"/>
          </p:cNvSpPr>
          <p:nvPr/>
        </p:nvSpPr>
        <p:spPr bwMode="auto">
          <a:xfrm>
            <a:off x="92075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4473575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1</a:t>
            </a: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8756650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2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1600200" y="4645026"/>
            <a:ext cx="290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Can retransmit FIN ACK</a:t>
            </a:r>
            <a:br>
              <a:rPr lang="en-US" sz="1800">
                <a:latin typeface="Helvetica" charset="0"/>
                <a:cs typeface="Helvetica" charset="0"/>
              </a:rPr>
            </a:br>
            <a:r>
              <a:rPr lang="en-US" sz="1800">
                <a:latin typeface="Helvetica" charset="0"/>
                <a:cs typeface="Helvetica" charset="0"/>
              </a:rPr>
              <a:t> if it is lost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038600" y="4419601"/>
            <a:ext cx="915988" cy="1408113"/>
            <a:chOff x="2514600" y="4419600"/>
            <a:chExt cx="915988" cy="1408112"/>
          </a:xfrm>
        </p:grpSpPr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>
              <a:off x="3041650" y="44307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3041650" y="54213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 flipH="1" flipV="1">
              <a:off x="3200400" y="4430712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 rot="-5400000">
              <a:off x="2486819" y="4750594"/>
              <a:ext cx="10318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timeout</a:t>
              </a:r>
            </a:p>
          </p:txBody>
        </p:sp>
        <p:sp>
          <p:nvSpPr>
            <p:cNvPr id="28695" name="Text Box 21"/>
            <p:cNvSpPr txBox="1">
              <a:spLocks noChangeArrowheads="1"/>
            </p:cNvSpPr>
            <p:nvPr/>
          </p:nvSpPr>
          <p:spPr bwMode="auto">
            <a:xfrm>
              <a:off x="2514600" y="5457825"/>
              <a:ext cx="9159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Helvetica" charset="0"/>
                  <a:cs typeface="Helvetica" charset="0"/>
                </a:rPr>
                <a:t>closed</a:t>
              </a:r>
            </a:p>
          </p:txBody>
        </p:sp>
      </p:grpSp>
      <p:sp>
        <p:nvSpPr>
          <p:cNvPr id="28685" name="Text Box 22"/>
          <p:cNvSpPr txBox="1">
            <a:spLocks noChangeArrowheads="1"/>
          </p:cNvSpPr>
          <p:nvPr/>
        </p:nvSpPr>
        <p:spPr bwMode="auto">
          <a:xfrm>
            <a:off x="4038600" y="2514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2" name="Text Box 23"/>
          <p:cNvSpPr txBox="1">
            <a:spLocks noChangeArrowheads="1"/>
          </p:cNvSpPr>
          <p:nvPr/>
        </p:nvSpPr>
        <p:spPr bwMode="auto">
          <a:xfrm>
            <a:off x="9188450" y="3668714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3" name="Text Box 23"/>
          <p:cNvSpPr txBox="1">
            <a:spLocks noChangeArrowheads="1"/>
          </p:cNvSpPr>
          <p:nvPr/>
        </p:nvSpPr>
        <p:spPr bwMode="auto">
          <a:xfrm>
            <a:off x="9207500" y="4506914"/>
            <a:ext cx="915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76801" y="3236914"/>
            <a:ext cx="4346575" cy="625475"/>
            <a:chOff x="3352800" y="3236186"/>
            <a:chExt cx="4346575" cy="626201"/>
          </a:xfrm>
        </p:grpSpPr>
        <p:sp>
          <p:nvSpPr>
            <p:cNvPr id="28689" name="Line 8"/>
            <p:cNvSpPr>
              <a:spLocks noChangeShapeType="1"/>
            </p:cNvSpPr>
            <p:nvPr/>
          </p:nvSpPr>
          <p:spPr bwMode="auto">
            <a:xfrm flipH="1">
              <a:off x="3352800" y="3429000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0" name="Text Box 6"/>
            <p:cNvSpPr txBox="1">
              <a:spLocks noChangeArrowheads="1"/>
            </p:cNvSpPr>
            <p:nvPr/>
          </p:nvSpPr>
          <p:spPr bwMode="auto">
            <a:xfrm>
              <a:off x="5257800" y="3236186"/>
              <a:ext cx="745818" cy="42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data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577985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6402" grpId="0"/>
      <p:bldP spid="164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731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Components of a solution for 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076" y="1730797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Checksums (for error detection) </a:t>
            </a:r>
          </a:p>
          <a:p>
            <a:endParaRPr lang="en-US" dirty="0"/>
          </a:p>
          <a:p>
            <a:r>
              <a:rPr lang="en-US" dirty="0"/>
              <a:t>Timers (for loss detection) </a:t>
            </a:r>
          </a:p>
          <a:p>
            <a:endParaRPr lang="en-US" dirty="0"/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Cumulative/selective</a:t>
            </a:r>
          </a:p>
          <a:p>
            <a:pPr lvl="1"/>
            <a:endParaRPr lang="en-US" dirty="0"/>
          </a:p>
          <a:p>
            <a:r>
              <a:rPr lang="en-US" dirty="0"/>
              <a:t>Sequence numbers (duplicates, windows)</a:t>
            </a:r>
          </a:p>
          <a:p>
            <a:endParaRPr lang="en-US" dirty="0"/>
          </a:p>
          <a:p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Go-Back-N (GBN) / Selective Replay (SR)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EA6FD-CDA5-FB4D-8E0E-A2218FA08D1F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A3363E-06E2-4088-B2D7-EC879B0B9CF8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895702"/>
            <a:ext cx="5334000" cy="984250"/>
            <a:chOff x="1152" y="576"/>
            <a:chExt cx="3648" cy="672"/>
          </a:xfrm>
        </p:grpSpPr>
        <p:sp>
          <p:nvSpPr>
            <p:cNvPr id="6" name="Rectangle 5" descr="Wide downward diagonal">
              <a:extLst>
                <a:ext uri="{FF2B5EF4-FFF2-40B4-BE49-F238E27FC236}">
                  <a16:creationId xmlns:a16="http://schemas.microsoft.com/office/drawing/2014/main" id="{32DF63D2-215E-4A4B-95B1-7C608766D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92"/>
              <a:ext cx="1200" cy="240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>
                <a:latin typeface="Gill Sans MT" panose="020B0502020104020203" pitchFamily="34" charset="77"/>
              </a:endParaRPr>
            </a:p>
          </p:txBody>
        </p:sp>
        <p:sp>
          <p:nvSpPr>
            <p:cNvPr id="7" name="Rectangle 6" descr="Wide downward diagonal">
              <a:extLst>
                <a:ext uri="{FF2B5EF4-FFF2-40B4-BE49-F238E27FC236}">
                  <a16:creationId xmlns:a16="http://schemas.microsoft.com/office/drawing/2014/main" id="{47C176EC-BF31-4DBF-88C2-964D2873D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92"/>
              <a:ext cx="912" cy="240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Rectangle 7" descr="Wide downward diagonal">
              <a:extLst>
                <a:ext uri="{FF2B5EF4-FFF2-40B4-BE49-F238E27FC236}">
                  <a16:creationId xmlns:a16="http://schemas.microsoft.com/office/drawing/2014/main" id="{098F37FF-86FE-4422-9A07-D05D34CD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92"/>
              <a:ext cx="672" cy="240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>
                <a:latin typeface="Gill Sans MT" panose="020B0502020104020203" pitchFamily="34" charset="77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808121-D7DC-4367-98E3-06A36B04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576"/>
              <a:ext cx="672" cy="672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>
                  <a:latin typeface="Gill Sans MT" panose="020B0502020104020203" pitchFamily="34" charset="77"/>
                  <a:ea typeface="굴림" panose="020B0600000101010101" pitchFamily="34" charset="-127"/>
                </a:rPr>
                <a:t>Router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FFA402-78DF-4E26-877C-E5BA70FB9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76"/>
              <a:ext cx="672" cy="672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>
                  <a:latin typeface="Gill Sans MT" panose="020B0502020104020203" pitchFamily="34" charset="77"/>
                  <a:ea typeface="굴림" panose="020B0600000101010101" pitchFamily="34" charset="-127"/>
                </a:rPr>
                <a:t>Router</a:t>
              </a:r>
            </a:p>
          </p:txBody>
        </p:sp>
      </p:grpSp>
      <p:sp>
        <p:nvSpPr>
          <p:cNvPr id="11" name="Text Box 10">
            <a:extLst>
              <a:ext uri="{FF2B5EF4-FFF2-40B4-BE49-F238E27FC236}">
                <a16:creationId xmlns:a16="http://schemas.microsoft.com/office/drawing/2014/main" id="{EC7B9684-EF26-4BD0-AC61-5695193CF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402" y="736953"/>
            <a:ext cx="1560472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dirty="0">
                <a:latin typeface="Gill Sans MT" panose="020B0502020104020203" pitchFamily="34" charset="77"/>
                <a:ea typeface="굴림" panose="020B0600000101010101" pitchFamily="34" charset="-127"/>
              </a:rPr>
              <a:t>Stream in:</a:t>
            </a:r>
          </a:p>
          <a:p>
            <a:pPr algn="ctr"/>
            <a:endParaRPr lang="ko-KR" altLang="en-US" dirty="0">
              <a:latin typeface="Gill Sans MT" panose="020B0502020104020203" pitchFamily="34" charset="77"/>
              <a:ea typeface="굴림" panose="020B0600000101010101" pitchFamily="34" charset="-127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0E0A625B-CBF0-46F0-9AF3-7165CAE60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736953"/>
            <a:ext cx="183673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>
                <a:latin typeface="Gill Sans MT" panose="020B0502020104020203" pitchFamily="34" charset="77"/>
                <a:ea typeface="굴림" panose="020B0600000101010101" pitchFamily="34" charset="-127"/>
              </a:rPr>
              <a:t>Stream out:</a:t>
            </a:r>
          </a:p>
          <a:p>
            <a:pPr algn="ctr"/>
            <a:endParaRPr lang="ko-KR" altLang="en-US">
              <a:latin typeface="Gill Sans MT" panose="020B0502020104020203" pitchFamily="34" charset="77"/>
              <a:ea typeface="굴림" panose="020B0600000101010101" pitchFamily="34" charset="-127"/>
            </a:endParaRP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603F7E9D-20A0-495A-A6AB-8E434B76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124302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000" dirty="0">
                <a:solidFill>
                  <a:srgbClr val="FF0000"/>
                </a:solidFill>
                <a:latin typeface="Gill Sans MT" panose="020B0502020104020203" pitchFamily="34" charset="77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Gill Sans MT" panose="020B0502020104020203" pitchFamily="34" charset="77"/>
                <a:ea typeface="굴림" panose="020B0600000101010101" pitchFamily="34" charset="-127"/>
              </a:rPr>
              <a:t>zyxwvuts</a:t>
            </a:r>
            <a:endParaRPr lang="en-US" altLang="ko-KR" sz="2000" dirty="0">
              <a:solidFill>
                <a:srgbClr val="FF0000"/>
              </a:solidFill>
              <a:latin typeface="Gill Sans MT" panose="020B0502020104020203" pitchFamily="34" charset="77"/>
              <a:ea typeface="굴림" panose="020B0600000101010101" pitchFamily="34" charset="-127"/>
            </a:endParaRP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ACCDD1AB-C7C5-4CE7-B9F8-B4E7042C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124302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000" dirty="0" err="1">
                <a:solidFill>
                  <a:srgbClr val="FF0000"/>
                </a:solidFill>
                <a:latin typeface="Gill Sans MT" panose="020B0502020104020203" pitchFamily="34" charset="77"/>
                <a:ea typeface="굴림" panose="020B0600000101010101" pitchFamily="34" charset="-127"/>
              </a:rPr>
              <a:t>gfedcba</a:t>
            </a:r>
            <a:endParaRPr lang="en-US" altLang="ko-KR" sz="2000" dirty="0">
              <a:solidFill>
                <a:srgbClr val="FF0000"/>
              </a:solidFill>
              <a:latin typeface="Gill Sans MT" panose="020B0502020104020203" pitchFamily="34" charset="7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353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Detecting Packet Loss?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Timeouts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</a:rPr>
              <a:t>Sender timeouts on not receiving ACK</a:t>
            </a:r>
          </a:p>
          <a:p>
            <a:pPr lvl="1"/>
            <a:endParaRPr lang="en-US" dirty="0">
              <a:latin typeface="Gill Sans Light"/>
              <a:ea typeface="ＭＳ Ｐゴシック" charset="0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Missing ACKs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</a:rPr>
              <a:t>Receiver ACKs each packet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</a:rPr>
              <a:t>Sender detects a missing packet when seeing a gap in the sequence of ACKs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</a:rPr>
              <a:t>Need to be careful! Packets and ACKs might be reordered</a:t>
            </a:r>
          </a:p>
          <a:p>
            <a:pPr lvl="1"/>
            <a:endParaRPr lang="en-US" dirty="0">
              <a:latin typeface="Gill Sans Light"/>
              <a:ea typeface="ＭＳ Ｐゴシック" charset="0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NACK: Negative ACK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</a:rPr>
              <a:t>Receiver sends a NACK specifying a packet it is missing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4129735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Stop &amp; Wait w/o Errors</a:t>
            </a:r>
          </a:p>
        </p:txBody>
      </p:sp>
      <p:sp>
        <p:nvSpPr>
          <p:cNvPr id="2048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30237" y="955675"/>
            <a:ext cx="8645525" cy="1473200"/>
          </a:xfrm>
        </p:spPr>
        <p:txBody>
          <a:bodyPr/>
          <a:lstStyle/>
          <a:p>
            <a:pPr marL="382588" indent="-382588" defTabSz="1019175">
              <a:lnSpc>
                <a:spcPct val="80000"/>
              </a:lnSpc>
            </a:pPr>
            <a:r>
              <a:rPr lang="en-US" sz="2000" dirty="0">
                <a:latin typeface="Gill Sans Light"/>
                <a:ea typeface="ＭＳ Ｐゴシック" charset="0"/>
                <a:cs typeface="Times New Roman" panose="02020603050405020304" pitchFamily="18" charset="0"/>
              </a:rPr>
              <a:t>Send; wait for </a:t>
            </a:r>
            <a:r>
              <a:rPr lang="en-US" sz="2000" dirty="0" err="1">
                <a:latin typeface="Gill Sans Light"/>
                <a:ea typeface="ＭＳ Ｐゴシック" charset="0"/>
                <a:cs typeface="Times New Roman" panose="02020603050405020304" pitchFamily="18" charset="0"/>
              </a:rPr>
              <a:t>ack</a:t>
            </a:r>
            <a:r>
              <a:rPr lang="en-US" sz="2000" dirty="0">
                <a:latin typeface="Gill Sans Light"/>
                <a:ea typeface="ＭＳ Ｐゴシック" charset="0"/>
                <a:cs typeface="Times New Roman" panose="02020603050405020304" pitchFamily="18" charset="0"/>
              </a:rPr>
              <a:t>; repeat</a:t>
            </a:r>
          </a:p>
          <a:p>
            <a:pPr marL="382588" indent="-382588" defTabSz="1019175">
              <a:lnSpc>
                <a:spcPct val="80000"/>
              </a:lnSpc>
            </a:pPr>
            <a:r>
              <a:rPr lang="en-US" sz="2000" dirty="0">
                <a:latin typeface="Gill Sans Light"/>
                <a:ea typeface="ＭＳ Ｐゴシック" charset="0"/>
                <a:cs typeface="Times New Roman" panose="02020603050405020304" pitchFamily="18" charset="0"/>
              </a:rPr>
              <a:t>RTT: Round Trip Time (RTT): time it takes a packet to travel from sender to receiver and back</a:t>
            </a:r>
          </a:p>
          <a:p>
            <a:pPr marL="782638" lvl="1" indent="-382588" defTabSz="1019175">
              <a:lnSpc>
                <a:spcPct val="80000"/>
              </a:lnSpc>
            </a:pPr>
            <a:r>
              <a:rPr lang="en-US" sz="1600" dirty="0">
                <a:latin typeface="Gill Sans Light"/>
                <a:ea typeface="ＭＳ Ｐゴシック" charset="0"/>
                <a:cs typeface="Times New Roman" panose="02020603050405020304" pitchFamily="18" charset="0"/>
              </a:rPr>
              <a:t>One-way latency (d): one way delay from sender and receiver  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2971800" y="27241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6934200" y="27241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971800" y="3181350"/>
            <a:ext cx="3983038" cy="685800"/>
            <a:chOff x="1447800" y="2743200"/>
            <a:chExt cx="3983522" cy="685800"/>
          </a:xfrm>
        </p:grpSpPr>
        <p:sp>
          <p:nvSpPr>
            <p:cNvPr id="32806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7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2209800" y="60769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2606676" y="22669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6345239" y="23241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71800" y="2628900"/>
            <a:ext cx="3962400" cy="628650"/>
            <a:chOff x="1447800" y="2190690"/>
            <a:chExt cx="3962400" cy="628710"/>
          </a:xfrm>
        </p:grpSpPr>
        <p:sp>
          <p:nvSpPr>
            <p:cNvPr id="32804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2971800" y="3714750"/>
            <a:ext cx="3962400" cy="628650"/>
            <a:chOff x="1447800" y="2190690"/>
            <a:chExt cx="3962400" cy="628710"/>
          </a:xfrm>
        </p:grpSpPr>
        <p:sp>
          <p:nvSpPr>
            <p:cNvPr id="32802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TextBox 3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971800" y="4248150"/>
            <a:ext cx="3983038" cy="685800"/>
            <a:chOff x="1447800" y="2743200"/>
            <a:chExt cx="3983522" cy="685800"/>
          </a:xfrm>
        </p:grpSpPr>
        <p:sp>
          <p:nvSpPr>
            <p:cNvPr id="32800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1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2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971800" y="4762500"/>
            <a:ext cx="3962400" cy="628650"/>
            <a:chOff x="1447800" y="2190690"/>
            <a:chExt cx="3962400" cy="628710"/>
          </a:xfrm>
        </p:grpSpPr>
        <p:sp>
          <p:nvSpPr>
            <p:cNvPr id="32798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TextBox 38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022476" y="2800350"/>
            <a:ext cx="949325" cy="1066800"/>
            <a:chOff x="498475" y="2362200"/>
            <a:chExt cx="949324" cy="1066800"/>
          </a:xfrm>
        </p:grpSpPr>
        <p:sp>
          <p:nvSpPr>
            <p:cNvPr id="32794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5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6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2797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2022476" y="3867150"/>
            <a:ext cx="949325" cy="1066800"/>
            <a:chOff x="498475" y="2362200"/>
            <a:chExt cx="949324" cy="1066800"/>
          </a:xfrm>
        </p:grpSpPr>
        <p:sp>
          <p:nvSpPr>
            <p:cNvPr id="32790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1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2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2793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77200" y="2819400"/>
            <a:ext cx="1467068" cy="923330"/>
          </a:xfrm>
          <a:prstGeom prst="rect">
            <a:avLst/>
          </a:prstGeom>
          <a:solidFill>
            <a:srgbClr val="FAF55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RTT = 2*d </a:t>
            </a:r>
          </a:p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(if latency is </a:t>
            </a:r>
          </a:p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 symmetric)</a:t>
            </a: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969125" y="2819400"/>
            <a:ext cx="914400" cy="457200"/>
            <a:chOff x="1066799" y="2362200"/>
            <a:chExt cx="914401" cy="457201"/>
          </a:xfrm>
        </p:grpSpPr>
        <p:sp>
          <p:nvSpPr>
            <p:cNvPr id="32786" name="Line 13"/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7" name="Line 14"/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8" name="Text Box 15"/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d</a:t>
              </a:r>
            </a:p>
          </p:txBody>
        </p:sp>
        <p:sp>
          <p:nvSpPr>
            <p:cNvPr id="32789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2971800" y="2819400"/>
            <a:ext cx="39624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4029683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Stop &amp; Wait w/o Errors</a:t>
            </a:r>
          </a:p>
        </p:txBody>
      </p:sp>
      <p:sp>
        <p:nvSpPr>
          <p:cNvPr id="2867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25293" y="1103372"/>
            <a:ext cx="8451850" cy="1371600"/>
          </a:xfrm>
        </p:spPr>
        <p:txBody>
          <a:bodyPr/>
          <a:lstStyle/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How many packets can you send?</a:t>
            </a:r>
          </a:p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1 packet / RTT</a:t>
            </a:r>
          </a:p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Throughput: number of bits delivered to receiver per sec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2971800" y="26479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6934200" y="26479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2971800" y="3105150"/>
            <a:ext cx="3983038" cy="685800"/>
            <a:chOff x="1447800" y="2743200"/>
            <a:chExt cx="3983522" cy="685800"/>
          </a:xfrm>
        </p:grpSpPr>
        <p:sp>
          <p:nvSpPr>
            <p:cNvPr id="33823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4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2209800" y="60007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2606676" y="21907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3800" name="Text Box 12"/>
          <p:cNvSpPr txBox="1">
            <a:spLocks noChangeArrowheads="1"/>
          </p:cNvSpPr>
          <p:nvPr/>
        </p:nvSpPr>
        <p:spPr bwMode="auto">
          <a:xfrm>
            <a:off x="6345239" y="22479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33801" name="Group 3"/>
          <p:cNvGrpSpPr>
            <a:grpSpLocks/>
          </p:cNvGrpSpPr>
          <p:nvPr/>
        </p:nvGrpSpPr>
        <p:grpSpPr bwMode="auto">
          <a:xfrm>
            <a:off x="2971800" y="2552700"/>
            <a:ext cx="3962400" cy="628650"/>
            <a:chOff x="1447800" y="2190690"/>
            <a:chExt cx="3962400" cy="628710"/>
          </a:xfrm>
        </p:grpSpPr>
        <p:sp>
          <p:nvSpPr>
            <p:cNvPr id="33821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3802" name="Group 30"/>
          <p:cNvGrpSpPr>
            <a:grpSpLocks/>
          </p:cNvGrpSpPr>
          <p:nvPr/>
        </p:nvGrpSpPr>
        <p:grpSpPr bwMode="auto">
          <a:xfrm>
            <a:off x="2971800" y="3638550"/>
            <a:ext cx="3962400" cy="628650"/>
            <a:chOff x="1447800" y="2190690"/>
            <a:chExt cx="3962400" cy="628710"/>
          </a:xfrm>
        </p:grpSpPr>
        <p:sp>
          <p:nvSpPr>
            <p:cNvPr id="33819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Box 3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3803" name="Group 33"/>
          <p:cNvGrpSpPr>
            <a:grpSpLocks/>
          </p:cNvGrpSpPr>
          <p:nvPr/>
        </p:nvGrpSpPr>
        <p:grpSpPr bwMode="auto">
          <a:xfrm>
            <a:off x="2971800" y="4171950"/>
            <a:ext cx="3983038" cy="685800"/>
            <a:chOff x="1447800" y="2743200"/>
            <a:chExt cx="3983522" cy="685800"/>
          </a:xfrm>
        </p:grpSpPr>
        <p:sp>
          <p:nvSpPr>
            <p:cNvPr id="33817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8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2</a:t>
              </a:r>
            </a:p>
          </p:txBody>
        </p:sp>
      </p:grpSp>
      <p:grpSp>
        <p:nvGrpSpPr>
          <p:cNvPr id="33804" name="Group 36"/>
          <p:cNvGrpSpPr>
            <a:grpSpLocks/>
          </p:cNvGrpSpPr>
          <p:nvPr/>
        </p:nvGrpSpPr>
        <p:grpSpPr bwMode="auto">
          <a:xfrm>
            <a:off x="2971800" y="4686300"/>
            <a:ext cx="3962400" cy="628650"/>
            <a:chOff x="1447800" y="2190690"/>
            <a:chExt cx="3962400" cy="628710"/>
          </a:xfrm>
        </p:grpSpPr>
        <p:sp>
          <p:nvSpPr>
            <p:cNvPr id="33815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TextBox 38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33805" name="Group 5"/>
          <p:cNvGrpSpPr>
            <a:grpSpLocks/>
          </p:cNvGrpSpPr>
          <p:nvPr/>
        </p:nvGrpSpPr>
        <p:grpSpPr bwMode="auto">
          <a:xfrm>
            <a:off x="2022476" y="2724150"/>
            <a:ext cx="949325" cy="1066800"/>
            <a:chOff x="498475" y="2362200"/>
            <a:chExt cx="949324" cy="1066800"/>
          </a:xfrm>
        </p:grpSpPr>
        <p:sp>
          <p:nvSpPr>
            <p:cNvPr id="33811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2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3814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06" name="Group 41"/>
          <p:cNvGrpSpPr>
            <a:grpSpLocks/>
          </p:cNvGrpSpPr>
          <p:nvPr/>
        </p:nvGrpSpPr>
        <p:grpSpPr bwMode="auto">
          <a:xfrm>
            <a:off x="2022476" y="3790950"/>
            <a:ext cx="949325" cy="1066800"/>
            <a:chOff x="498475" y="2362200"/>
            <a:chExt cx="949324" cy="1066800"/>
          </a:xfrm>
        </p:grpSpPr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9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3810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2074067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71450"/>
            <a:ext cx="9550400" cy="533400"/>
          </a:xfrm>
        </p:spPr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Stop &amp; Wait w/o Errors</a:t>
            </a:r>
          </a:p>
        </p:txBody>
      </p:sp>
      <p:sp>
        <p:nvSpPr>
          <p:cNvPr id="2253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205789" y="1053242"/>
            <a:ext cx="7918450" cy="1371600"/>
          </a:xfrm>
        </p:spPr>
        <p:txBody>
          <a:bodyPr/>
          <a:lstStyle/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Say, RTT = 100ms </a:t>
            </a:r>
          </a:p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1 packet = 1500 bytes</a:t>
            </a:r>
          </a:p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Throughput = 1500*8bits/0.1s = 120 Kbps 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2971800" y="2667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6934200" y="2667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2971800" y="3124200"/>
            <a:ext cx="3983038" cy="685800"/>
            <a:chOff x="1447800" y="2743200"/>
            <a:chExt cx="3983522" cy="685800"/>
          </a:xfrm>
        </p:grpSpPr>
        <p:sp>
          <p:nvSpPr>
            <p:cNvPr id="34847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8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2209800" y="601980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2606676" y="220980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6345239" y="226695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34825" name="Group 3"/>
          <p:cNvGrpSpPr>
            <a:grpSpLocks/>
          </p:cNvGrpSpPr>
          <p:nvPr/>
        </p:nvGrpSpPr>
        <p:grpSpPr bwMode="auto">
          <a:xfrm>
            <a:off x="2971800" y="2571750"/>
            <a:ext cx="3962400" cy="628650"/>
            <a:chOff x="1447800" y="2190690"/>
            <a:chExt cx="3962400" cy="628710"/>
          </a:xfrm>
        </p:grpSpPr>
        <p:sp>
          <p:nvSpPr>
            <p:cNvPr id="34845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4826" name="Group 30"/>
          <p:cNvGrpSpPr>
            <a:grpSpLocks/>
          </p:cNvGrpSpPr>
          <p:nvPr/>
        </p:nvGrpSpPr>
        <p:grpSpPr bwMode="auto">
          <a:xfrm>
            <a:off x="2971800" y="3657600"/>
            <a:ext cx="3962400" cy="628650"/>
            <a:chOff x="1447800" y="2190690"/>
            <a:chExt cx="3962400" cy="628710"/>
          </a:xfrm>
        </p:grpSpPr>
        <p:sp>
          <p:nvSpPr>
            <p:cNvPr id="34843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TextBox 3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4827" name="Group 33"/>
          <p:cNvGrpSpPr>
            <a:grpSpLocks/>
          </p:cNvGrpSpPr>
          <p:nvPr/>
        </p:nvGrpSpPr>
        <p:grpSpPr bwMode="auto">
          <a:xfrm>
            <a:off x="2971800" y="4191000"/>
            <a:ext cx="3983038" cy="685800"/>
            <a:chOff x="1447800" y="2743200"/>
            <a:chExt cx="3983522" cy="685800"/>
          </a:xfrm>
        </p:grpSpPr>
        <p:sp>
          <p:nvSpPr>
            <p:cNvPr id="34841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2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2</a:t>
              </a:r>
            </a:p>
          </p:txBody>
        </p:sp>
      </p:grpSp>
      <p:grpSp>
        <p:nvGrpSpPr>
          <p:cNvPr id="34828" name="Group 36"/>
          <p:cNvGrpSpPr>
            <a:grpSpLocks/>
          </p:cNvGrpSpPr>
          <p:nvPr/>
        </p:nvGrpSpPr>
        <p:grpSpPr bwMode="auto">
          <a:xfrm>
            <a:off x="2971800" y="4705350"/>
            <a:ext cx="3962400" cy="628650"/>
            <a:chOff x="1447800" y="2190690"/>
            <a:chExt cx="3962400" cy="628710"/>
          </a:xfrm>
        </p:grpSpPr>
        <p:sp>
          <p:nvSpPr>
            <p:cNvPr id="34839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TextBox 38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34829" name="Group 5"/>
          <p:cNvGrpSpPr>
            <a:grpSpLocks/>
          </p:cNvGrpSpPr>
          <p:nvPr/>
        </p:nvGrpSpPr>
        <p:grpSpPr bwMode="auto">
          <a:xfrm>
            <a:off x="2022476" y="2743200"/>
            <a:ext cx="949325" cy="1066800"/>
            <a:chOff x="498475" y="2362200"/>
            <a:chExt cx="949324" cy="1066800"/>
          </a:xfrm>
        </p:grpSpPr>
        <p:sp>
          <p:nvSpPr>
            <p:cNvPr id="34835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6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7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4838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30" name="Group 41"/>
          <p:cNvGrpSpPr>
            <a:grpSpLocks/>
          </p:cNvGrpSpPr>
          <p:nvPr/>
        </p:nvGrpSpPr>
        <p:grpSpPr bwMode="auto">
          <a:xfrm>
            <a:off x="2022476" y="3810000"/>
            <a:ext cx="949325" cy="1066800"/>
            <a:chOff x="498475" y="2362200"/>
            <a:chExt cx="949324" cy="1066800"/>
          </a:xfrm>
        </p:grpSpPr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3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4834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1840343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Stop &amp; Wait w/o Errors</a:t>
            </a:r>
          </a:p>
        </p:txBody>
      </p:sp>
      <p:sp>
        <p:nvSpPr>
          <p:cNvPr id="3584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828800" y="984293"/>
            <a:ext cx="8839200" cy="1225507"/>
          </a:xfrm>
        </p:spPr>
        <p:txBody>
          <a:bodyPr/>
          <a:lstStyle/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Can be very inefficient for high capacity links</a:t>
            </a:r>
          </a:p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Throughput doesn’t depend on the network capacity </a:t>
            </a:r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  <a:sym typeface="Wingdings" charset="0"/>
              </a:rPr>
              <a:t> even if capacity is 1Gbps, we can only send 120 Kbps!</a:t>
            </a:r>
            <a:endParaRPr lang="en-US" sz="2000" dirty="0">
              <a:latin typeface="Gill Sans Light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2971800" y="26479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>
            <a:off x="6934200" y="26479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2971800" y="3105150"/>
            <a:ext cx="3983038" cy="685800"/>
            <a:chOff x="1447800" y="2743200"/>
            <a:chExt cx="3983522" cy="685800"/>
          </a:xfrm>
        </p:grpSpPr>
        <p:sp>
          <p:nvSpPr>
            <p:cNvPr id="35871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5846" name="Text Box 10"/>
          <p:cNvSpPr txBox="1">
            <a:spLocks noChangeArrowheads="1"/>
          </p:cNvSpPr>
          <p:nvPr/>
        </p:nvSpPr>
        <p:spPr bwMode="auto">
          <a:xfrm>
            <a:off x="2209800" y="60007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5847" name="Text Box 11"/>
          <p:cNvSpPr txBox="1">
            <a:spLocks noChangeArrowheads="1"/>
          </p:cNvSpPr>
          <p:nvPr/>
        </p:nvSpPr>
        <p:spPr bwMode="auto">
          <a:xfrm>
            <a:off x="2606676" y="21907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6345239" y="22479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35849" name="Group 3"/>
          <p:cNvGrpSpPr>
            <a:grpSpLocks/>
          </p:cNvGrpSpPr>
          <p:nvPr/>
        </p:nvGrpSpPr>
        <p:grpSpPr bwMode="auto">
          <a:xfrm>
            <a:off x="2971800" y="2552700"/>
            <a:ext cx="3962400" cy="628650"/>
            <a:chOff x="1447800" y="2190690"/>
            <a:chExt cx="3962400" cy="628710"/>
          </a:xfrm>
        </p:grpSpPr>
        <p:sp>
          <p:nvSpPr>
            <p:cNvPr id="35869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5850" name="Group 30"/>
          <p:cNvGrpSpPr>
            <a:grpSpLocks/>
          </p:cNvGrpSpPr>
          <p:nvPr/>
        </p:nvGrpSpPr>
        <p:grpSpPr bwMode="auto">
          <a:xfrm>
            <a:off x="2971800" y="3638550"/>
            <a:ext cx="3962400" cy="628650"/>
            <a:chOff x="1447800" y="2190690"/>
            <a:chExt cx="3962400" cy="628710"/>
          </a:xfrm>
        </p:grpSpPr>
        <p:sp>
          <p:nvSpPr>
            <p:cNvPr id="35867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TextBox 3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851" name="Group 33"/>
          <p:cNvGrpSpPr>
            <a:grpSpLocks/>
          </p:cNvGrpSpPr>
          <p:nvPr/>
        </p:nvGrpSpPr>
        <p:grpSpPr bwMode="auto">
          <a:xfrm>
            <a:off x="2971800" y="4171950"/>
            <a:ext cx="3983038" cy="685800"/>
            <a:chOff x="1447800" y="2743200"/>
            <a:chExt cx="3983522" cy="685800"/>
          </a:xfrm>
        </p:grpSpPr>
        <p:sp>
          <p:nvSpPr>
            <p:cNvPr id="35865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6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2</a:t>
              </a:r>
            </a:p>
          </p:txBody>
        </p:sp>
      </p:grpSp>
      <p:grpSp>
        <p:nvGrpSpPr>
          <p:cNvPr id="35852" name="Group 36"/>
          <p:cNvGrpSpPr>
            <a:grpSpLocks/>
          </p:cNvGrpSpPr>
          <p:nvPr/>
        </p:nvGrpSpPr>
        <p:grpSpPr bwMode="auto">
          <a:xfrm>
            <a:off x="2971800" y="4686300"/>
            <a:ext cx="3962400" cy="628650"/>
            <a:chOff x="1447800" y="2190690"/>
            <a:chExt cx="3962400" cy="628710"/>
          </a:xfrm>
        </p:grpSpPr>
        <p:sp>
          <p:nvSpPr>
            <p:cNvPr id="35863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TextBox 38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35853" name="Group 5"/>
          <p:cNvGrpSpPr>
            <a:grpSpLocks/>
          </p:cNvGrpSpPr>
          <p:nvPr/>
        </p:nvGrpSpPr>
        <p:grpSpPr bwMode="auto">
          <a:xfrm>
            <a:off x="2022476" y="2724150"/>
            <a:ext cx="949325" cy="1066800"/>
            <a:chOff x="498475" y="2362200"/>
            <a:chExt cx="949324" cy="1066800"/>
          </a:xfrm>
        </p:grpSpPr>
        <p:sp>
          <p:nvSpPr>
            <p:cNvPr id="35859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0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1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4" name="Group 41"/>
          <p:cNvGrpSpPr>
            <a:grpSpLocks/>
          </p:cNvGrpSpPr>
          <p:nvPr/>
        </p:nvGrpSpPr>
        <p:grpSpPr bwMode="auto">
          <a:xfrm>
            <a:off x="2022476" y="3790950"/>
            <a:ext cx="949325" cy="1066800"/>
            <a:chOff x="498475" y="2362200"/>
            <a:chExt cx="949324" cy="1066800"/>
          </a:xfrm>
        </p:grpSpPr>
        <p:sp>
          <p:nvSpPr>
            <p:cNvPr id="35855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7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5858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32766187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448800" cy="533400"/>
          </a:xfrm>
        </p:spPr>
        <p:txBody>
          <a:bodyPr/>
          <a:lstStyle/>
          <a:p>
            <a:r>
              <a:rPr lang="en-US" dirty="0"/>
              <a:t>Recall: How do entities communicate?  A Protocol!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22999"/>
            <a:ext cx="11277600" cy="3804443"/>
          </a:xfrm>
        </p:spPr>
        <p:txBody>
          <a:bodyPr>
            <a:normAutofit/>
          </a:bodyPr>
          <a:lstStyle/>
          <a:p>
            <a:r>
              <a:rPr lang="en-US" dirty="0"/>
              <a:t>A protocol is </a:t>
            </a:r>
            <a:r>
              <a:rPr lang="en-US" dirty="0">
                <a:solidFill>
                  <a:srgbClr val="FF0000"/>
                </a:solidFill>
              </a:rPr>
              <a:t>an agreement on how to communicate</a:t>
            </a:r>
            <a:r>
              <a:rPr lang="en-US" dirty="0"/>
              <a:t>, including: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Syntax:</a:t>
            </a:r>
            <a:r>
              <a:rPr lang="en-US" dirty="0"/>
              <a:t> how a communication is specified &amp; structured</a:t>
            </a:r>
          </a:p>
          <a:p>
            <a:pPr lvl="2"/>
            <a:r>
              <a:rPr lang="en-US" dirty="0"/>
              <a:t>Format, order messages are sent and received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Semantics:</a:t>
            </a:r>
            <a:r>
              <a:rPr lang="en-US" dirty="0"/>
              <a:t> what a communication means</a:t>
            </a:r>
          </a:p>
          <a:p>
            <a:pPr lvl="2"/>
            <a:r>
              <a:rPr lang="en-US" dirty="0"/>
              <a:t>Actions taken when transmitting, receiving, or when a timer expires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4657706" y="762000"/>
            <a:ext cx="2382227" cy="162460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Up-Down Arrow 27"/>
          <p:cNvSpPr/>
          <p:nvPr/>
        </p:nvSpPr>
        <p:spPr bwMode="auto">
          <a:xfrm rot="5400000">
            <a:off x="5481033" y="213538"/>
            <a:ext cx="886423" cy="2666704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"/>
              </a:rPr>
              <a:t>Protocol Exchange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828906" y="817026"/>
            <a:ext cx="6171753" cy="1349497"/>
            <a:chOff x="1304905" y="817025"/>
            <a:chExt cx="6171753" cy="1349497"/>
          </a:xfrm>
        </p:grpSpPr>
        <p:grpSp>
          <p:nvGrpSpPr>
            <p:cNvPr id="12" name="Group 11"/>
            <p:cNvGrpSpPr/>
            <p:nvPr/>
          </p:nvGrpSpPr>
          <p:grpSpPr>
            <a:xfrm>
              <a:off x="1304905" y="817025"/>
              <a:ext cx="1523553" cy="1349497"/>
              <a:chOff x="839166" y="4790136"/>
              <a:chExt cx="1827834" cy="1584954"/>
            </a:xfrm>
          </p:grpSpPr>
          <p:sp>
            <p:nvSpPr>
              <p:cNvPr id="3" name="Oval 2"/>
              <p:cNvSpPr/>
              <p:nvPr/>
            </p:nvSpPr>
            <p:spPr bwMode="auto">
              <a:xfrm>
                <a:off x="839166" y="5652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791666" y="59195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A</a:t>
                </a: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639266" y="4890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839166" y="50051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209800" y="5410200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4" name="Curved Down Arrow 3"/>
              <p:cNvSpPr/>
              <p:nvPr/>
            </p:nvSpPr>
            <p:spPr bwMode="auto">
              <a:xfrm rot="20819810">
                <a:off x="1163015" y="4790136"/>
                <a:ext cx="609600" cy="19600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0" name="Curved Down Arrow 9"/>
              <p:cNvSpPr/>
              <p:nvPr/>
            </p:nvSpPr>
            <p:spPr bwMode="auto">
              <a:xfrm rot="7940415">
                <a:off x="2165211" y="5900700"/>
                <a:ext cx="609600" cy="18632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" name="Curved Down Arrow 10"/>
              <p:cNvSpPr/>
              <p:nvPr/>
            </p:nvSpPr>
            <p:spPr bwMode="auto">
              <a:xfrm rot="11751494">
                <a:off x="987137" y="6111904"/>
                <a:ext cx="861157" cy="26318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 bwMode="auto">
              <a:xfrm rot="13694306">
                <a:off x="1396594" y="5073965"/>
                <a:ext cx="95171" cy="707068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3" name="Down Arrow 12"/>
              <p:cNvSpPr/>
              <p:nvPr/>
            </p:nvSpPr>
            <p:spPr bwMode="auto">
              <a:xfrm rot="7961161">
                <a:off x="1490748" y="5206761"/>
                <a:ext cx="119056" cy="905084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4" name="Down Arrow 13"/>
              <p:cNvSpPr/>
              <p:nvPr/>
            </p:nvSpPr>
            <p:spPr bwMode="auto">
              <a:xfrm rot="18286472">
                <a:off x="2180542" y="5086032"/>
                <a:ext cx="122666" cy="395690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953105" y="817025"/>
              <a:ext cx="1523553" cy="1349497"/>
              <a:chOff x="839166" y="4790136"/>
              <a:chExt cx="1827834" cy="1584954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839166" y="5652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1791666" y="59195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A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1639266" y="4890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9166" y="50051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209800" y="5410200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38" name="Curved Down Arrow 37"/>
              <p:cNvSpPr/>
              <p:nvPr/>
            </p:nvSpPr>
            <p:spPr bwMode="auto">
              <a:xfrm rot="20819810">
                <a:off x="1163015" y="4790136"/>
                <a:ext cx="609600" cy="19600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9" name="Curved Down Arrow 38"/>
              <p:cNvSpPr/>
              <p:nvPr/>
            </p:nvSpPr>
            <p:spPr bwMode="auto">
              <a:xfrm rot="7940415">
                <a:off x="2165211" y="5900700"/>
                <a:ext cx="609600" cy="18632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0" name="Curved Down Arrow 39"/>
              <p:cNvSpPr/>
              <p:nvPr/>
            </p:nvSpPr>
            <p:spPr bwMode="auto">
              <a:xfrm rot="11751494">
                <a:off x="987137" y="6111904"/>
                <a:ext cx="861157" cy="26318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13694306">
                <a:off x="1396594" y="5073965"/>
                <a:ext cx="95171" cy="707068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2" name="Down Arrow 41"/>
              <p:cNvSpPr/>
              <p:nvPr/>
            </p:nvSpPr>
            <p:spPr bwMode="auto">
              <a:xfrm rot="7961161">
                <a:off x="1490748" y="5206761"/>
                <a:ext cx="119056" cy="905084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" name="Down Arrow 42"/>
              <p:cNvSpPr/>
              <p:nvPr/>
            </p:nvSpPr>
            <p:spPr bwMode="auto">
              <a:xfrm rot="18286472">
                <a:off x="2180542" y="5086032"/>
                <a:ext cx="122666" cy="395690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353048" y="1964500"/>
            <a:ext cx="7043049" cy="854901"/>
            <a:chOff x="829047" y="1964499"/>
            <a:chExt cx="7043049" cy="854901"/>
          </a:xfrm>
        </p:grpSpPr>
        <p:grpSp>
          <p:nvGrpSpPr>
            <p:cNvPr id="44" name="Group 43"/>
            <p:cNvGrpSpPr/>
            <p:nvPr/>
          </p:nvGrpSpPr>
          <p:grpSpPr>
            <a:xfrm rot="2238709">
              <a:off x="829047" y="1964499"/>
              <a:ext cx="408162" cy="814545"/>
              <a:chOff x="1725438" y="5814855"/>
              <a:chExt cx="408162" cy="814545"/>
            </a:xfrm>
          </p:grpSpPr>
          <p:sp>
            <p:nvSpPr>
              <p:cNvPr id="29" name="Flowchart: Magnetic Disk 28"/>
              <p:cNvSpPr/>
              <p:nvPr/>
            </p:nvSpPr>
            <p:spPr bwMode="auto">
              <a:xfrm>
                <a:off x="1725438" y="6172200"/>
                <a:ext cx="408162" cy="457200"/>
              </a:xfrm>
              <a:prstGeom prst="flowChartMagneticDisk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" name="Down Arrow 29"/>
              <p:cNvSpPr/>
              <p:nvPr/>
            </p:nvSpPr>
            <p:spPr bwMode="auto">
              <a:xfrm>
                <a:off x="1809799" y="5814855"/>
                <a:ext cx="239441" cy="305479"/>
              </a:xfrm>
              <a:prstGeom prst="downArrow">
                <a:avLst/>
              </a:prstGeom>
              <a:solidFill>
                <a:srgbClr val="FC230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088865" y="2234625"/>
              <a:ext cx="9685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"/>
                </a:rPr>
                <a:t>Stable</a:t>
              </a:r>
            </a:p>
            <a:p>
              <a:pPr algn="ctr"/>
              <a:r>
                <a:rPr lang="en-US" sz="1600" dirty="0">
                  <a:latin typeface="Gill Sans"/>
                </a:rPr>
                <a:t>Storage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8664" y="2234625"/>
              <a:ext cx="9685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"/>
                </a:rPr>
                <a:t>Stable</a:t>
              </a:r>
            </a:p>
            <a:p>
              <a:pPr algn="ctr"/>
              <a:r>
                <a:rPr lang="en-US" sz="1600" dirty="0">
                  <a:latin typeface="Gill Sans"/>
                </a:rPr>
                <a:t>Storage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 rot="19361291" flipH="1">
              <a:off x="7463934" y="1964499"/>
              <a:ext cx="408162" cy="814545"/>
              <a:chOff x="1725438" y="5814855"/>
              <a:chExt cx="408162" cy="814545"/>
            </a:xfrm>
          </p:grpSpPr>
          <p:sp>
            <p:nvSpPr>
              <p:cNvPr id="53" name="Flowchart: Magnetic Disk 52"/>
              <p:cNvSpPr/>
              <p:nvPr/>
            </p:nvSpPr>
            <p:spPr bwMode="auto">
              <a:xfrm>
                <a:off x="1725438" y="6172200"/>
                <a:ext cx="408162" cy="457200"/>
              </a:xfrm>
              <a:prstGeom prst="flowChartMagneticDisk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>
                <a:off x="1809799" y="5814855"/>
                <a:ext cx="239441" cy="305479"/>
              </a:xfrm>
              <a:prstGeom prst="downArrow">
                <a:avLst/>
              </a:prstGeom>
              <a:solidFill>
                <a:srgbClr val="FC230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285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Stop &amp; Wait with Errors</a:t>
            </a:r>
          </a:p>
        </p:txBody>
      </p:sp>
      <p:sp>
        <p:nvSpPr>
          <p:cNvPr id="3686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191"/>
            <a:ext cx="8458200" cy="1066609"/>
          </a:xfrm>
        </p:spPr>
        <p:txBody>
          <a:bodyPr/>
          <a:lstStyle/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If a loss wait for a retransmission timeout and retransmit</a:t>
            </a:r>
          </a:p>
          <a:p>
            <a:pPr marL="382588" indent="-382588" defTabSz="1019175"/>
            <a:r>
              <a:rPr lang="en-US" sz="2000" dirty="0">
                <a:latin typeface="Gill Sans Light"/>
                <a:ea typeface="ＭＳ Ｐゴシック" charset="0"/>
                <a:cs typeface="ＭＳ Ｐゴシック" charset="0"/>
              </a:rPr>
              <a:t>How do you pick the timeout?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2971800" y="25717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6934200" y="25717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3657600" y="3028950"/>
            <a:ext cx="3297238" cy="552450"/>
            <a:chOff x="2133600" y="2743200"/>
            <a:chExt cx="3297722" cy="552450"/>
          </a:xfrm>
        </p:grpSpPr>
        <p:sp>
          <p:nvSpPr>
            <p:cNvPr id="36890" name="Line 5"/>
            <p:cNvSpPr>
              <a:spLocks noChangeShapeType="1"/>
            </p:cNvSpPr>
            <p:nvPr/>
          </p:nvSpPr>
          <p:spPr bwMode="auto">
            <a:xfrm flipH="1">
              <a:off x="2133600" y="2819400"/>
              <a:ext cx="3297722" cy="47625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1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2209800" y="59245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2606676" y="21145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6345239" y="21717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36873" name="Group 3"/>
          <p:cNvGrpSpPr>
            <a:grpSpLocks/>
          </p:cNvGrpSpPr>
          <p:nvPr/>
        </p:nvGrpSpPr>
        <p:grpSpPr bwMode="auto">
          <a:xfrm>
            <a:off x="2971800" y="2476500"/>
            <a:ext cx="3962400" cy="628650"/>
            <a:chOff x="1447800" y="2190690"/>
            <a:chExt cx="3962400" cy="628710"/>
          </a:xfrm>
        </p:grpSpPr>
        <p:sp>
          <p:nvSpPr>
            <p:cNvPr id="36888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6874" name="Group 5"/>
          <p:cNvGrpSpPr>
            <a:grpSpLocks/>
          </p:cNvGrpSpPr>
          <p:nvPr/>
        </p:nvGrpSpPr>
        <p:grpSpPr bwMode="auto">
          <a:xfrm>
            <a:off x="2057401" y="2647950"/>
            <a:ext cx="873125" cy="1066800"/>
            <a:chOff x="574675" y="2362200"/>
            <a:chExt cx="873124" cy="1066800"/>
          </a:xfrm>
        </p:grpSpPr>
        <p:sp>
          <p:nvSpPr>
            <p:cNvPr id="36884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5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6" name="Text Box 15"/>
            <p:cNvSpPr txBox="1">
              <a:spLocks noChangeArrowheads="1"/>
            </p:cNvSpPr>
            <p:nvPr/>
          </p:nvSpPr>
          <p:spPr bwMode="auto">
            <a:xfrm>
              <a:off x="5746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6887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875" name="Line 41"/>
          <p:cNvSpPr>
            <a:spLocks noChangeShapeType="1"/>
          </p:cNvSpPr>
          <p:nvPr/>
        </p:nvSpPr>
        <p:spPr bwMode="auto">
          <a:xfrm flipH="1">
            <a:off x="3581400" y="3429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6" name="Line 40"/>
          <p:cNvSpPr>
            <a:spLocks noChangeShapeType="1"/>
          </p:cNvSpPr>
          <p:nvPr/>
        </p:nvSpPr>
        <p:spPr bwMode="auto">
          <a:xfrm>
            <a:off x="3581400" y="3429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76400" y="2667000"/>
            <a:ext cx="1295400" cy="1905000"/>
            <a:chOff x="152400" y="2667000"/>
            <a:chExt cx="1295399" cy="1904802"/>
          </a:xfrm>
        </p:grpSpPr>
        <p:sp>
          <p:nvSpPr>
            <p:cNvPr id="36881" name="Line 14"/>
            <p:cNvSpPr>
              <a:spLocks noChangeShapeType="1"/>
            </p:cNvSpPr>
            <p:nvPr/>
          </p:nvSpPr>
          <p:spPr bwMode="auto">
            <a:xfrm flipH="1">
              <a:off x="1295400" y="2667000"/>
              <a:ext cx="0" cy="1828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2" name="Line 13"/>
            <p:cNvSpPr>
              <a:spLocks noChangeShapeType="1"/>
            </p:cNvSpPr>
            <p:nvPr/>
          </p:nvSpPr>
          <p:spPr bwMode="auto">
            <a:xfrm flipH="1">
              <a:off x="1066800" y="44958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3" name="Text Box 15"/>
            <p:cNvSpPr txBox="1">
              <a:spLocks noChangeArrowheads="1"/>
            </p:cNvSpPr>
            <p:nvPr/>
          </p:nvSpPr>
          <p:spPr bwMode="auto">
            <a:xfrm>
              <a:off x="152400" y="4171747"/>
              <a:ext cx="1143000" cy="4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timeout</a:t>
              </a:r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2971800" y="4324350"/>
            <a:ext cx="3962400" cy="628650"/>
            <a:chOff x="1447800" y="2190690"/>
            <a:chExt cx="3962400" cy="628710"/>
          </a:xfrm>
        </p:grpSpPr>
        <p:sp>
          <p:nvSpPr>
            <p:cNvPr id="36879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TextBox 53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616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Sliding Window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952500"/>
            <a:ext cx="7924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 dirty="0">
                <a:latin typeface="Gill Sans Light"/>
                <a:ea typeface="ＭＳ Ｐゴシック" charset="0"/>
                <a:cs typeface="ＭＳ Ｐゴシック" charset="0"/>
              </a:rPr>
              <a:t>window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  = set of adjacent sequence numbers</a:t>
            </a:r>
          </a:p>
          <a:p>
            <a:pPr lvl="2">
              <a:lnSpc>
                <a:spcPct val="80000"/>
              </a:lnSpc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The size of the set is the </a:t>
            </a:r>
            <a:r>
              <a:rPr lang="en-US" i="1" dirty="0">
                <a:latin typeface="Gill Sans Light"/>
                <a:ea typeface="ＭＳ Ｐゴシック" charset="0"/>
                <a:cs typeface="ＭＳ Ｐゴシック" charset="0"/>
              </a:rPr>
              <a:t>window size</a:t>
            </a:r>
          </a:p>
          <a:p>
            <a:pPr lvl="2">
              <a:lnSpc>
                <a:spcPct val="80000"/>
              </a:lnSpc>
            </a:pPr>
            <a:endParaRPr lang="en-US" i="1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Assume window size is n</a:t>
            </a:r>
          </a:p>
          <a:p>
            <a:pPr lvl="2">
              <a:lnSpc>
                <a:spcPct val="80000"/>
              </a:lnSpc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Let A be the last </a:t>
            </a:r>
            <a:r>
              <a:rPr lang="en-US" dirty="0" err="1">
                <a:latin typeface="Gill Sans Light"/>
                <a:ea typeface="ＭＳ Ｐゴシック" charset="0"/>
                <a:cs typeface="ＭＳ Ｐゴシック" charset="0"/>
              </a:rPr>
              <a:t>ACK’</a:t>
            </a:r>
            <a:r>
              <a:rPr lang="en-US" altLang="ja-JP" dirty="0" err="1">
                <a:latin typeface="Gill Sans Light"/>
                <a:ea typeface="ＭＳ Ｐゴシック" charset="0"/>
                <a:cs typeface="ＭＳ Ｐゴシック" charset="0"/>
              </a:rPr>
              <a:t>d</a:t>
            </a:r>
            <a:r>
              <a:rPr lang="en-US" altLang="ja-JP" dirty="0">
                <a:latin typeface="Gill Sans Light"/>
                <a:ea typeface="ＭＳ Ｐゴシック" charset="0"/>
                <a:cs typeface="ＭＳ Ｐゴシック" charset="0"/>
              </a:rPr>
              <a:t> packet of sender without gap; then window of sender = {A+1, A+2, …, </a:t>
            </a:r>
            <a:r>
              <a:rPr lang="en-US" altLang="ja-JP" dirty="0" err="1">
                <a:latin typeface="Gill Sans Light"/>
                <a:ea typeface="ＭＳ Ｐゴシック" charset="0"/>
                <a:cs typeface="ＭＳ Ｐゴシック" charset="0"/>
              </a:rPr>
              <a:t>A+n</a:t>
            </a:r>
            <a:r>
              <a:rPr lang="en-US" altLang="ja-JP" dirty="0">
                <a:latin typeface="Gill Sans Light"/>
                <a:ea typeface="ＭＳ Ｐゴシック" charset="0"/>
                <a:cs typeface="ＭＳ Ｐゴシック" charset="0"/>
              </a:rPr>
              <a:t>}</a:t>
            </a:r>
            <a:br>
              <a:rPr lang="en-US" altLang="ja-JP" dirty="0">
                <a:latin typeface="Gill Sans Light"/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latin typeface="Gill Sans Light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Sender can send packets in its window</a:t>
            </a:r>
            <a:br>
              <a:rPr lang="en-US" dirty="0">
                <a:latin typeface="Gill Sans Light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Let B be the last received packet without gap by receiver, then window of receiver = {B+1,…, </a:t>
            </a:r>
            <a:r>
              <a:rPr lang="en-US" dirty="0" err="1">
                <a:latin typeface="Gill Sans Light"/>
                <a:ea typeface="ＭＳ Ｐゴシック" charset="0"/>
                <a:cs typeface="ＭＳ Ｐゴシック" charset="0"/>
              </a:rPr>
              <a:t>B+n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}</a:t>
            </a:r>
            <a:br>
              <a:rPr lang="en-US" dirty="0">
                <a:latin typeface="Gill Sans Light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Receiver can accept out of sequence, if in window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1618139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Sliding Window w/o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Throughput = W*</a:t>
            </a:r>
            <a:r>
              <a:rPr lang="en-US" dirty="0" err="1"/>
              <a:t>packet_size</a:t>
            </a:r>
            <a:r>
              <a:rPr lang="en-US" dirty="0"/>
              <a:t>/RTT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9067800" y="464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053513" y="5154614"/>
            <a:ext cx="857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962400" y="1524001"/>
            <a:ext cx="4160838" cy="461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3505201" y="2124076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8886826" y="2124076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535364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3535364" y="2886075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2965450" y="5865814"/>
            <a:ext cx="1176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8312150" y="5865814"/>
            <a:ext cx="1403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535364" y="25812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35364" y="28860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535364" y="3190875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535364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2"/>
          <p:cNvSpPr>
            <a:spLocks noChangeShapeType="1"/>
          </p:cNvSpPr>
          <p:nvPr/>
        </p:nvSpPr>
        <p:spPr bwMode="auto">
          <a:xfrm flipH="1">
            <a:off x="3521075" y="3505200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2209801" y="1946276"/>
            <a:ext cx="1190625" cy="487363"/>
            <a:chOff x="432" y="1226"/>
            <a:chExt cx="750" cy="307"/>
          </a:xfrm>
        </p:grpSpPr>
        <p:sp>
          <p:nvSpPr>
            <p:cNvPr id="38960" name="Text Box 20"/>
            <p:cNvSpPr txBox="1">
              <a:spLocks noChangeArrowheads="1"/>
            </p:cNvSpPr>
            <p:nvPr/>
          </p:nvSpPr>
          <p:spPr bwMode="auto">
            <a:xfrm>
              <a:off x="970" y="124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38961" name="Text Box 52"/>
            <p:cNvSpPr txBox="1">
              <a:spLocks noChangeArrowheads="1"/>
            </p:cNvSpPr>
            <p:nvPr/>
          </p:nvSpPr>
          <p:spPr bwMode="auto">
            <a:xfrm>
              <a:off x="432" y="1226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{1}</a:t>
              </a:r>
            </a:p>
          </p:txBody>
        </p:sp>
      </p:grpSp>
      <p:grpSp>
        <p:nvGrpSpPr>
          <p:cNvPr id="21" name="Group 65"/>
          <p:cNvGrpSpPr>
            <a:grpSpLocks/>
          </p:cNvGrpSpPr>
          <p:nvPr/>
        </p:nvGrpSpPr>
        <p:grpSpPr bwMode="auto">
          <a:xfrm>
            <a:off x="1905001" y="2289176"/>
            <a:ext cx="1501775" cy="481013"/>
            <a:chOff x="240" y="1442"/>
            <a:chExt cx="946" cy="303"/>
          </a:xfrm>
        </p:grpSpPr>
        <p:sp>
          <p:nvSpPr>
            <p:cNvPr id="38958" name="Text Box 21"/>
            <p:cNvSpPr txBox="1">
              <a:spLocks noChangeArrowheads="1"/>
            </p:cNvSpPr>
            <p:nvPr/>
          </p:nvSpPr>
          <p:spPr bwMode="auto">
            <a:xfrm>
              <a:off x="974" y="146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38959" name="Text Box 53"/>
            <p:cNvSpPr txBox="1">
              <a:spLocks noChangeArrowheads="1"/>
            </p:cNvSpPr>
            <p:nvPr/>
          </p:nvSpPr>
          <p:spPr bwMode="auto">
            <a:xfrm>
              <a:off x="240" y="1442"/>
              <a:ext cx="58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{1, 2}</a:t>
              </a:r>
            </a:p>
          </p:txBody>
        </p:sp>
      </p:grp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1676401" y="2670176"/>
            <a:ext cx="1730375" cy="461963"/>
            <a:chOff x="96" y="1682"/>
            <a:chExt cx="1090" cy="291"/>
          </a:xfrm>
        </p:grpSpPr>
        <p:sp>
          <p:nvSpPr>
            <p:cNvPr id="38956" name="Text Box 22"/>
            <p:cNvSpPr txBox="1">
              <a:spLocks noChangeArrowheads="1"/>
            </p:cNvSpPr>
            <p:nvPr/>
          </p:nvSpPr>
          <p:spPr bwMode="auto">
            <a:xfrm>
              <a:off x="974" y="168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3</a:t>
              </a:r>
            </a:p>
          </p:txBody>
        </p:sp>
        <p:sp>
          <p:nvSpPr>
            <p:cNvPr id="38957" name="Text Box 54"/>
            <p:cNvSpPr txBox="1">
              <a:spLocks noChangeArrowheads="1"/>
            </p:cNvSpPr>
            <p:nvPr/>
          </p:nvSpPr>
          <p:spPr bwMode="auto">
            <a:xfrm>
              <a:off x="96" y="1682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{1, 2, 3}</a:t>
              </a:r>
            </a:p>
          </p:txBody>
        </p:sp>
      </p:grpSp>
      <p:grpSp>
        <p:nvGrpSpPr>
          <p:cNvPr id="27" name="Group 70"/>
          <p:cNvGrpSpPr>
            <a:grpSpLocks/>
          </p:cNvGrpSpPr>
          <p:nvPr/>
        </p:nvGrpSpPr>
        <p:grpSpPr bwMode="auto">
          <a:xfrm>
            <a:off x="1676401" y="3124201"/>
            <a:ext cx="1730375" cy="519113"/>
            <a:chOff x="96" y="1968"/>
            <a:chExt cx="1090" cy="327"/>
          </a:xfrm>
        </p:grpSpPr>
        <p:sp>
          <p:nvSpPr>
            <p:cNvPr id="38954" name="Text Box 23"/>
            <p:cNvSpPr txBox="1">
              <a:spLocks noChangeArrowheads="1"/>
            </p:cNvSpPr>
            <p:nvPr/>
          </p:nvSpPr>
          <p:spPr bwMode="auto">
            <a:xfrm>
              <a:off x="974" y="201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8955" name="Text Box 55"/>
            <p:cNvSpPr txBox="1">
              <a:spLocks noChangeArrowheads="1"/>
            </p:cNvSpPr>
            <p:nvPr/>
          </p:nvSpPr>
          <p:spPr bwMode="auto">
            <a:xfrm>
              <a:off x="96" y="1968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{2, 3, 4}</a:t>
              </a:r>
            </a:p>
          </p:txBody>
        </p:sp>
      </p:grpSp>
      <p:grpSp>
        <p:nvGrpSpPr>
          <p:cNvPr id="30" name="Group 71"/>
          <p:cNvGrpSpPr>
            <a:grpSpLocks/>
          </p:cNvGrpSpPr>
          <p:nvPr/>
        </p:nvGrpSpPr>
        <p:grpSpPr bwMode="auto">
          <a:xfrm>
            <a:off x="1676401" y="3505201"/>
            <a:ext cx="1730375" cy="474663"/>
            <a:chOff x="96" y="2208"/>
            <a:chExt cx="1090" cy="299"/>
          </a:xfrm>
        </p:grpSpPr>
        <p:sp>
          <p:nvSpPr>
            <p:cNvPr id="38952" name="Text Box 24"/>
            <p:cNvSpPr txBox="1">
              <a:spLocks noChangeArrowheads="1"/>
            </p:cNvSpPr>
            <p:nvPr/>
          </p:nvSpPr>
          <p:spPr bwMode="auto">
            <a:xfrm>
              <a:off x="974" y="2222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38953" name="Text Box 56"/>
            <p:cNvSpPr txBox="1">
              <a:spLocks noChangeArrowheads="1"/>
            </p:cNvSpPr>
            <p:nvPr/>
          </p:nvSpPr>
          <p:spPr bwMode="auto">
            <a:xfrm>
              <a:off x="96" y="2208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{3, 4, 5}</a:t>
              </a:r>
            </a:p>
          </p:txBody>
        </p:sp>
      </p:grpSp>
      <p:sp>
        <p:nvSpPr>
          <p:cNvPr id="38934" name="Text Box 59"/>
          <p:cNvSpPr txBox="1">
            <a:spLocks noChangeArrowheads="1"/>
          </p:cNvSpPr>
          <p:nvPr/>
        </p:nvSpPr>
        <p:spPr bwMode="auto">
          <a:xfrm>
            <a:off x="1524000" y="1371600"/>
            <a:ext cx="2362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Unacked packets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sender’s window</a:t>
            </a:r>
          </a:p>
        </p:txBody>
      </p:sp>
      <p:sp>
        <p:nvSpPr>
          <p:cNvPr id="38935" name="Text Box 60"/>
          <p:cNvSpPr txBox="1">
            <a:spLocks noChangeArrowheads="1"/>
          </p:cNvSpPr>
          <p:nvPr/>
        </p:nvSpPr>
        <p:spPr bwMode="auto">
          <a:xfrm>
            <a:off x="8153400" y="1371600"/>
            <a:ext cx="25034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Out-o-seq packets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receiver’s window</a:t>
            </a:r>
          </a:p>
        </p:txBody>
      </p: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9129714" y="2479675"/>
            <a:ext cx="4016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 flipH="1">
            <a:off x="3521075" y="4114800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3521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3521075" y="4114800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73"/>
          <p:cNvGrpSpPr>
            <a:grpSpLocks/>
          </p:cNvGrpSpPr>
          <p:nvPr/>
        </p:nvGrpSpPr>
        <p:grpSpPr bwMode="auto">
          <a:xfrm>
            <a:off x="3521075" y="4419600"/>
            <a:ext cx="5367338" cy="1143000"/>
            <a:chOff x="1258" y="2784"/>
            <a:chExt cx="3381" cy="720"/>
          </a:xfrm>
        </p:grpSpPr>
        <p:sp>
          <p:nvSpPr>
            <p:cNvPr id="38948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72"/>
          <p:cNvGrpSpPr>
            <a:grpSpLocks/>
          </p:cNvGrpSpPr>
          <p:nvPr/>
        </p:nvGrpSpPr>
        <p:grpSpPr bwMode="auto">
          <a:xfrm>
            <a:off x="1676401" y="3889375"/>
            <a:ext cx="1724025" cy="458788"/>
            <a:chOff x="96" y="2450"/>
            <a:chExt cx="1086" cy="289"/>
          </a:xfrm>
        </p:grpSpPr>
        <p:sp>
          <p:nvSpPr>
            <p:cNvPr id="38946" name="Text Box 47"/>
            <p:cNvSpPr txBox="1">
              <a:spLocks noChangeArrowheads="1"/>
            </p:cNvSpPr>
            <p:nvPr/>
          </p:nvSpPr>
          <p:spPr bwMode="auto">
            <a:xfrm>
              <a:off x="970" y="245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38947" name="Text Box 57"/>
            <p:cNvSpPr txBox="1">
              <a:spLocks noChangeArrowheads="1"/>
            </p:cNvSpPr>
            <p:nvPr/>
          </p:nvSpPr>
          <p:spPr bwMode="auto">
            <a:xfrm>
              <a:off x="96" y="2450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{4, 5, 6}</a:t>
              </a:r>
            </a:p>
          </p:txBody>
        </p:sp>
      </p:grp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2249489" y="4191001"/>
            <a:ext cx="2682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9220200" y="3657601"/>
            <a:ext cx="26828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49" name="Text Box 66"/>
          <p:cNvSpPr txBox="1">
            <a:spLocks noChangeArrowheads="1"/>
          </p:cNvSpPr>
          <p:nvPr/>
        </p:nvSpPr>
        <p:spPr bwMode="auto">
          <a:xfrm>
            <a:off x="9144000" y="2822575"/>
            <a:ext cx="401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9144000" y="3203575"/>
            <a:ext cx="401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1088810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5" grpId="0"/>
      <p:bldP spid="36" grpId="0" animBg="1"/>
      <p:bldP spid="37" grpId="0" animBg="1"/>
      <p:bldP spid="38" grpId="0" animBg="1"/>
      <p:bldP spid="47" grpId="0"/>
      <p:bldP spid="48" grpId="0"/>
      <p:bldP spid="49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7772400" cy="533400"/>
          </a:xfrm>
        </p:spPr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Example: Sliding Window w/o Errors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9916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Assume </a:t>
            </a:r>
          </a:p>
          <a:p>
            <a:pPr lvl="1">
              <a:defRPr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Link capacity, C = 1Gbps</a:t>
            </a:r>
          </a:p>
          <a:p>
            <a:pPr lvl="1">
              <a:defRPr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Latency between end-hosts, RTT = 80ms</a:t>
            </a:r>
          </a:p>
          <a:p>
            <a:pPr lvl="1">
              <a:defRPr/>
            </a:pPr>
            <a:r>
              <a:rPr lang="en-US" dirty="0" err="1">
                <a:latin typeface="Gill Sans Light"/>
                <a:ea typeface="ＭＳ Ｐゴシック" charset="0"/>
                <a:cs typeface="ＭＳ Ｐゴシック" charset="0"/>
              </a:rPr>
              <a:t>packet_length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 = 1000 bytes </a:t>
            </a:r>
          </a:p>
          <a:p>
            <a:pPr>
              <a:defRPr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What is the window size W to match link’s capacity, C?</a:t>
            </a:r>
          </a:p>
          <a:p>
            <a:pPr>
              <a:defRPr/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Solution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We want Throughput = C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Throughput = W*</a:t>
            </a:r>
            <a:r>
              <a:rPr lang="en-US" dirty="0" err="1">
                <a:latin typeface="Gill Sans Light"/>
                <a:ea typeface="ＭＳ Ｐゴシック" charset="0"/>
                <a:cs typeface="ＭＳ Ｐゴシック" charset="0"/>
              </a:rPr>
              <a:t>packet_size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/RTT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C = W*</a:t>
            </a:r>
            <a:r>
              <a:rPr lang="en-US" dirty="0" err="1">
                <a:latin typeface="Gill Sans Light"/>
                <a:ea typeface="ＭＳ Ｐゴシック" charset="0"/>
                <a:cs typeface="ＭＳ Ｐゴシック" charset="0"/>
              </a:rPr>
              <a:t>packet_size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/RTT</a:t>
            </a:r>
          </a:p>
          <a:p>
            <a:pPr marL="457200" lvl="1" indent="0">
              <a:buNone/>
              <a:defRPr/>
            </a:pPr>
            <a:r>
              <a:rPr lang="en-US" b="1" dirty="0">
                <a:latin typeface="Gill Sans Light"/>
                <a:ea typeface="ＭＳ Ｐゴシック" charset="0"/>
                <a:cs typeface="ＭＳ Ｐゴシック" charset="0"/>
              </a:rPr>
              <a:t>W = C*RTT/</a:t>
            </a:r>
            <a:r>
              <a:rPr lang="en-US" b="1" dirty="0" err="1">
                <a:latin typeface="Gill Sans Light"/>
                <a:ea typeface="ＭＳ Ｐゴシック" charset="0"/>
                <a:cs typeface="ＭＳ Ｐゴシック" charset="0"/>
              </a:rPr>
              <a:t>packet_size</a:t>
            </a:r>
            <a:r>
              <a:rPr lang="en-US" b="1" dirty="0">
                <a:latin typeface="Gill Sans Light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= 10</a:t>
            </a:r>
            <a:r>
              <a:rPr lang="en-US" baseline="30000" dirty="0">
                <a:latin typeface="Gill Sans Light"/>
                <a:ea typeface="ＭＳ Ｐゴシック" charset="0"/>
                <a:cs typeface="ＭＳ Ｐゴシック" charset="0"/>
              </a:rPr>
              <a:t>9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bps*80*10</a:t>
            </a:r>
            <a:r>
              <a:rPr lang="en-US" baseline="30000" dirty="0">
                <a:latin typeface="Gill Sans Light"/>
                <a:ea typeface="ＭＳ Ｐゴシック" charset="0"/>
                <a:cs typeface="ＭＳ Ｐゴシック" charset="0"/>
              </a:rPr>
              <a:t>-3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s/(8000b) = 10</a:t>
            </a:r>
            <a:r>
              <a:rPr lang="en-US" baseline="30000" dirty="0">
                <a:latin typeface="Gill Sans Light"/>
                <a:ea typeface="ＭＳ Ｐゴシック" charset="0"/>
                <a:cs typeface="ＭＳ Ｐゴシック" charset="0"/>
              </a:rPr>
              <a:t>4</a:t>
            </a: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 packets </a:t>
            </a:r>
          </a:p>
          <a:p>
            <a:pPr lvl="1">
              <a:defRPr/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6964" y="5791201"/>
            <a:ext cx="5470408" cy="369332"/>
          </a:xfrm>
          <a:prstGeom prst="rect">
            <a:avLst/>
          </a:prstGeom>
          <a:solidFill>
            <a:srgbClr val="FAF55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Window size ~ Bandwidth (Capacity), delay (RTT/2)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1926707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Sliding Window with Errors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90600"/>
            <a:ext cx="7924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Two approaches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Go-Back-n (GBN)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Selective Repeat (SR)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In the absence of errors they behave identically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938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Go-Back-n (GBN)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044" y="1447800"/>
            <a:ext cx="7924800" cy="5105400"/>
          </a:xfrm>
        </p:spPr>
        <p:txBody>
          <a:bodyPr/>
          <a:lstStyle/>
          <a:p>
            <a:r>
              <a:rPr lang="en-US" dirty="0"/>
              <a:t>Sender transmits up to </a:t>
            </a:r>
            <a:r>
              <a:rPr lang="en-US" i="1" dirty="0"/>
              <a:t>n</a:t>
            </a:r>
            <a:r>
              <a:rPr lang="en-US" dirty="0"/>
              <a:t> unacknowledged packets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sz="2000" dirty="0"/>
              <a:t>discards out-of-order packets (i.e., packets other than</a:t>
            </a:r>
            <a:r>
              <a:rPr lang="en-US" sz="2000" i="1" dirty="0"/>
              <a:t> B+1</a:t>
            </a:r>
            <a:r>
              <a:rPr lang="en-US" sz="2000" dirty="0"/>
              <a:t>)</a:t>
            </a:r>
          </a:p>
          <a:p>
            <a:r>
              <a:rPr lang="en-US" dirty="0"/>
              <a:t>Receiver uses </a:t>
            </a:r>
            <a:r>
              <a:rPr lang="en-US" dirty="0">
                <a:solidFill>
                  <a:srgbClr val="000090"/>
                </a:solidFill>
              </a:rPr>
              <a:t>cumulative acknowledgements</a:t>
            </a:r>
          </a:p>
          <a:p>
            <a:pPr lvl="1"/>
            <a:r>
              <a:rPr lang="en-US" sz="2000" dirty="0"/>
              <a:t>i.e., sequence# in ACK = next expected in-order sequence# </a:t>
            </a:r>
          </a:p>
          <a:p>
            <a:endParaRPr lang="en-US" dirty="0"/>
          </a:p>
          <a:p>
            <a:r>
              <a:rPr lang="en-US" dirty="0"/>
              <a:t>Sender sets timer for 1</a:t>
            </a:r>
            <a:r>
              <a:rPr lang="en-US" baseline="30000" dirty="0"/>
              <a:t>st</a:t>
            </a:r>
            <a:r>
              <a:rPr lang="en-US" dirty="0"/>
              <a:t> outstanding ack (A+1)</a:t>
            </a:r>
          </a:p>
          <a:p>
            <a:r>
              <a:rPr lang="en-US" dirty="0"/>
              <a:t>If timeout, retransmit </a:t>
            </a:r>
            <a:r>
              <a:rPr lang="en-US" i="1" dirty="0"/>
              <a:t>A+1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… , </a:t>
            </a:r>
            <a:r>
              <a:rPr lang="en-US" i="1" dirty="0" err="1"/>
              <a:t>A+n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982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GBN Example with Errors</a:t>
            </a:r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810000" y="1062038"/>
            <a:ext cx="4160838" cy="4619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87" name="Line 6"/>
          <p:cNvSpPr>
            <a:spLocks noChangeShapeType="1"/>
          </p:cNvSpPr>
          <p:nvPr/>
        </p:nvSpPr>
        <p:spPr bwMode="auto">
          <a:xfrm>
            <a:off x="3452813" y="14620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>
            <a:off x="8807450" y="14620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2862264" y="5786438"/>
            <a:ext cx="117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8077200" y="5791201"/>
            <a:ext cx="1403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1149971" name="Line 19"/>
          <p:cNvSpPr>
            <a:spLocks noChangeShapeType="1"/>
          </p:cNvSpPr>
          <p:nvPr/>
        </p:nvSpPr>
        <p:spPr bwMode="auto">
          <a:xfrm flipH="1">
            <a:off x="3452814" y="3757613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981326" y="1319213"/>
            <a:ext cx="6316663" cy="2057400"/>
            <a:chOff x="918" y="1024"/>
            <a:chExt cx="3979" cy="1296"/>
          </a:xfrm>
        </p:grpSpPr>
        <p:sp>
          <p:nvSpPr>
            <p:cNvPr id="42019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20"/>
            <p:cNvSpPr txBox="1">
              <a:spLocks noChangeArrowheads="1"/>
            </p:cNvSpPr>
            <p:nvPr/>
          </p:nvSpPr>
          <p:spPr bwMode="auto">
            <a:xfrm>
              <a:off x="918" y="102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42027" name="Text Box 21"/>
            <p:cNvSpPr txBox="1">
              <a:spLocks noChangeArrowheads="1"/>
            </p:cNvSpPr>
            <p:nvPr/>
          </p:nvSpPr>
          <p:spPr bwMode="auto">
            <a:xfrm>
              <a:off x="922" y="1236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42028" name="Text Box 22"/>
            <p:cNvSpPr txBox="1">
              <a:spLocks noChangeArrowheads="1"/>
            </p:cNvSpPr>
            <p:nvPr/>
          </p:nvSpPr>
          <p:spPr bwMode="auto">
            <a:xfrm>
              <a:off x="922" y="146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3</a:t>
              </a:r>
            </a:p>
          </p:txBody>
        </p:sp>
        <p:sp>
          <p:nvSpPr>
            <p:cNvPr id="42029" name="Text Box 23"/>
            <p:cNvSpPr txBox="1">
              <a:spLocks noChangeArrowheads="1"/>
            </p:cNvSpPr>
            <p:nvPr/>
          </p:nvSpPr>
          <p:spPr bwMode="auto">
            <a:xfrm>
              <a:off x="922" y="174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030" name="Text Box 24"/>
            <p:cNvSpPr txBox="1">
              <a:spLocks noChangeArrowheads="1"/>
            </p:cNvSpPr>
            <p:nvPr/>
          </p:nvSpPr>
          <p:spPr bwMode="auto">
            <a:xfrm>
              <a:off x="922" y="199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31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32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33" name="Text Box 44"/>
            <p:cNvSpPr txBox="1">
              <a:spLocks noChangeArrowheads="1"/>
            </p:cNvSpPr>
            <p:nvPr/>
          </p:nvSpPr>
          <p:spPr bwMode="auto">
            <a:xfrm>
              <a:off x="4653" y="1338"/>
              <a:ext cx="244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1149994" name="Line 42"/>
          <p:cNvSpPr>
            <a:spLocks noChangeShapeType="1"/>
          </p:cNvSpPr>
          <p:nvPr/>
        </p:nvSpPr>
        <p:spPr bwMode="auto">
          <a:xfrm flipH="1">
            <a:off x="3438525" y="4037013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987676" y="3122613"/>
            <a:ext cx="6689725" cy="1117600"/>
            <a:chOff x="922" y="2160"/>
            <a:chExt cx="4214" cy="704"/>
          </a:xfrm>
        </p:grpSpPr>
        <p:sp>
          <p:nvSpPr>
            <p:cNvPr id="42014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25"/>
            <p:cNvSpPr txBox="1">
              <a:spLocks noChangeArrowheads="1"/>
            </p:cNvSpPr>
            <p:nvPr/>
          </p:nvSpPr>
          <p:spPr bwMode="auto">
            <a:xfrm>
              <a:off x="922" y="218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42017" name="Text Box 45"/>
            <p:cNvSpPr txBox="1">
              <a:spLocks noChangeArrowheads="1"/>
            </p:cNvSpPr>
            <p:nvPr/>
          </p:nvSpPr>
          <p:spPr bwMode="auto">
            <a:xfrm>
              <a:off x="4614" y="2342"/>
              <a:ext cx="52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{5}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{5,6}</a:t>
              </a:r>
            </a:p>
          </p:txBody>
        </p:sp>
        <p:sp>
          <p:nvSpPr>
            <p:cNvPr id="42018" name="Line 55"/>
            <p:cNvSpPr>
              <a:spLocks noChangeShapeType="1"/>
            </p:cNvSpPr>
            <p:nvPr/>
          </p:nvSpPr>
          <p:spPr bwMode="auto">
            <a:xfrm flipH="1">
              <a:off x="4850" y="216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50008" name="Text Box 56"/>
          <p:cNvSpPr txBox="1">
            <a:spLocks noChangeArrowheads="1"/>
          </p:cNvSpPr>
          <p:nvPr/>
        </p:nvSpPr>
        <p:spPr bwMode="auto">
          <a:xfrm>
            <a:off x="9528175" y="2741614"/>
            <a:ext cx="12192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accent1"/>
                </a:solidFill>
                <a:latin typeface="Helvetica" charset="0"/>
                <a:cs typeface="Helvetica" charset="0"/>
              </a:rPr>
              <a:t>4 is </a:t>
            </a:r>
          </a:p>
          <a:p>
            <a:pPr eaLnBrk="1" hangingPunct="1"/>
            <a:r>
              <a:rPr lang="en-US" b="0">
                <a:solidFill>
                  <a:schemeClr val="accent1"/>
                </a:solidFill>
                <a:latin typeface="Helvetica" charset="0"/>
                <a:cs typeface="Helvetica" charset="0"/>
              </a:rPr>
              <a:t>missing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527176" y="2817813"/>
            <a:ext cx="1946275" cy="1905000"/>
            <a:chOff x="2" y="1968"/>
            <a:chExt cx="1226" cy="1200"/>
          </a:xfrm>
        </p:grpSpPr>
        <p:sp>
          <p:nvSpPr>
            <p:cNvPr id="42010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1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2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3" name="Text Box 65"/>
            <p:cNvSpPr txBox="1">
              <a:spLocks noChangeArrowheads="1"/>
            </p:cNvSpPr>
            <p:nvPr/>
          </p:nvSpPr>
          <p:spPr bwMode="auto">
            <a:xfrm>
              <a:off x="2" y="2160"/>
              <a:ext cx="73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Timeout</a:t>
              </a:r>
            </a:p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Packet 4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124201" y="4419601"/>
            <a:ext cx="6081713" cy="1116013"/>
            <a:chOff x="1008" y="2977"/>
            <a:chExt cx="3831" cy="703"/>
          </a:xfrm>
        </p:grpSpPr>
        <p:sp>
          <p:nvSpPr>
            <p:cNvPr id="42003" name="Text Box 67"/>
            <p:cNvSpPr txBox="1">
              <a:spLocks noChangeArrowheads="1"/>
            </p:cNvSpPr>
            <p:nvPr/>
          </p:nvSpPr>
          <p:spPr bwMode="auto">
            <a:xfrm>
              <a:off x="1025" y="2977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004" name="Text Box 68"/>
            <p:cNvSpPr txBox="1">
              <a:spLocks noChangeArrowheads="1"/>
            </p:cNvSpPr>
            <p:nvPr/>
          </p:nvSpPr>
          <p:spPr bwMode="auto">
            <a:xfrm>
              <a:off x="1025" y="3121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05" name="Text Box 69"/>
            <p:cNvSpPr txBox="1">
              <a:spLocks noChangeArrowheads="1"/>
            </p:cNvSpPr>
            <p:nvPr/>
          </p:nvSpPr>
          <p:spPr bwMode="auto">
            <a:xfrm>
              <a:off x="1008" y="3265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42006" name="Line 70"/>
            <p:cNvSpPr>
              <a:spLocks noChangeShapeType="1"/>
            </p:cNvSpPr>
            <p:nvPr/>
          </p:nvSpPr>
          <p:spPr bwMode="auto">
            <a:xfrm>
              <a:off x="1206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71"/>
            <p:cNvSpPr>
              <a:spLocks noChangeShapeType="1"/>
            </p:cNvSpPr>
            <p:nvPr/>
          </p:nvSpPr>
          <p:spPr bwMode="auto">
            <a:xfrm>
              <a:off x="1206" y="324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72"/>
            <p:cNvSpPr>
              <a:spLocks noChangeShapeType="1"/>
            </p:cNvSpPr>
            <p:nvPr/>
          </p:nvSpPr>
          <p:spPr bwMode="auto">
            <a:xfrm>
              <a:off x="1206" y="3344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Text Box 73"/>
            <p:cNvSpPr txBox="1">
              <a:spLocks noChangeArrowheads="1"/>
            </p:cNvSpPr>
            <p:nvPr/>
          </p:nvSpPr>
          <p:spPr bwMode="auto">
            <a:xfrm>
              <a:off x="4595" y="3344"/>
              <a:ext cx="24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267200" y="4419600"/>
            <a:ext cx="2743200" cy="1066800"/>
          </a:xfrm>
          <a:prstGeom prst="wedgeRectCallout">
            <a:avLst>
              <a:gd name="adj1" fmla="val -79546"/>
              <a:gd name="adj2" fmla="val -62898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Why doesn’t sender retransmit packet 4 here?</a:t>
            </a:r>
          </a:p>
        </p:txBody>
      </p:sp>
      <p:sp>
        <p:nvSpPr>
          <p:cNvPr id="47" name="Rectangular Callout 46"/>
          <p:cNvSpPr>
            <a:spLocks noChangeArrowheads="1"/>
          </p:cNvSpPr>
          <p:nvPr/>
        </p:nvSpPr>
        <p:spPr bwMode="auto">
          <a:xfrm>
            <a:off x="1600200" y="4953000"/>
            <a:ext cx="1676400" cy="1066800"/>
          </a:xfrm>
          <a:prstGeom prst="wedgeRectCallout">
            <a:avLst>
              <a:gd name="adj1" fmla="val 57412"/>
              <a:gd name="adj2" fmla="val -73106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Assume packet 4 lost!</a:t>
            </a:r>
          </a:p>
        </p:txBody>
      </p:sp>
      <p:sp>
        <p:nvSpPr>
          <p:cNvPr id="42000" name="Text Box 60"/>
          <p:cNvSpPr txBox="1">
            <a:spLocks noChangeArrowheads="1"/>
          </p:cNvSpPr>
          <p:nvPr/>
        </p:nvSpPr>
        <p:spPr bwMode="auto">
          <a:xfrm>
            <a:off x="8012114" y="762000"/>
            <a:ext cx="25034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Out-o-seq packets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receiver’s window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 rot="-370788">
            <a:off x="4287838" y="3711575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NACK 4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 rot="-370788">
            <a:off x="4286251" y="4092575"/>
            <a:ext cx="1033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NACK 4</a:t>
            </a:r>
          </a:p>
        </p:txBody>
      </p:sp>
    </p:spTree>
    <p:extLst>
      <p:ext uri="{BB962C8B-B14F-4D97-AF65-F5344CB8AC3E}">
        <p14:creationId xmlns:p14="http://schemas.microsoft.com/office/powerpoint/2010/main" val="102207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71" grpId="0" animBg="1"/>
      <p:bldP spid="1149994" grpId="0" animBg="1"/>
      <p:bldP spid="1150008" grpId="0"/>
      <p:bldP spid="6" grpId="0" animBg="1"/>
      <p:bldP spid="47" grpId="0" animBg="1"/>
      <p:bldP spid="49" grpId="0"/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Selective Repeat (SR)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600200"/>
            <a:ext cx="10566400" cy="5105400"/>
          </a:xfrm>
        </p:spPr>
        <p:txBody>
          <a:bodyPr/>
          <a:lstStyle/>
          <a:p>
            <a:r>
              <a:rPr lang="en-US" dirty="0"/>
              <a:t>Sender: transmit up to </a:t>
            </a:r>
            <a:r>
              <a:rPr lang="en-US" i="1" dirty="0"/>
              <a:t>n</a:t>
            </a:r>
            <a:r>
              <a:rPr lang="en-US" dirty="0"/>
              <a:t> unacknowledged packets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Assume packet </a:t>
            </a:r>
            <a:r>
              <a:rPr lang="en-US" i="1" dirty="0"/>
              <a:t>k</a:t>
            </a:r>
            <a:r>
              <a:rPr lang="en-US" dirty="0"/>
              <a:t> is lost, </a:t>
            </a:r>
            <a:r>
              <a:rPr lang="en-US" i="1" dirty="0"/>
              <a:t>k+1</a:t>
            </a:r>
            <a:r>
              <a:rPr lang="en-US" dirty="0"/>
              <a:t> is not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Receiver: indicates packet </a:t>
            </a:r>
            <a:r>
              <a:rPr lang="en-US" i="1" dirty="0"/>
              <a:t>k+1</a:t>
            </a:r>
            <a:r>
              <a:rPr lang="en-US" dirty="0"/>
              <a:t> correctly received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Sender: retransmit only packet </a:t>
            </a:r>
            <a:r>
              <a:rPr lang="en-US" i="1" dirty="0"/>
              <a:t>k</a:t>
            </a:r>
            <a:r>
              <a:rPr lang="en-US" dirty="0"/>
              <a:t> on timeout</a:t>
            </a:r>
          </a:p>
          <a:p>
            <a:endParaRPr lang="en-US" sz="2500" dirty="0"/>
          </a:p>
          <a:p>
            <a:r>
              <a:rPr lang="en-US" sz="2500" dirty="0"/>
              <a:t>Efficient in retransmissions but complex book-keeping</a:t>
            </a:r>
          </a:p>
          <a:p>
            <a:pPr lvl="1"/>
            <a:r>
              <a:rPr lang="en-US" sz="2100" dirty="0"/>
              <a:t>need a timer per packet</a:t>
            </a:r>
          </a:p>
          <a:p>
            <a:pPr lvl="1"/>
            <a:endParaRPr lang="en-US" sz="21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114FFB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UCB CS162 Fa19 L25</a:t>
            </a:r>
          </a:p>
        </p:txBody>
      </p:sp>
    </p:spTree>
    <p:extLst>
      <p:ext uri="{BB962C8B-B14F-4D97-AF65-F5344CB8AC3E}">
        <p14:creationId xmlns:p14="http://schemas.microsoft.com/office/powerpoint/2010/main" val="212462577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SR Example with Errors</a:t>
            </a:r>
          </a:p>
        </p:txBody>
      </p:sp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8880475" y="422275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8956676" y="4730751"/>
            <a:ext cx="89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3332163" y="15382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8686800" y="15382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3332164" y="1690688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>
            <a:off x="3332163" y="2843213"/>
            <a:ext cx="3871912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2732089" y="5711826"/>
            <a:ext cx="1227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8077200" y="5711826"/>
            <a:ext cx="1466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>
            <a:off x="3332164" y="1995488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3332164" y="2300288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 flipH="1">
            <a:off x="3332164" y="2605088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 flipH="1">
            <a:off x="3332164" y="2909888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>
            <a:off x="3332164" y="3148013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>
            <a:off x="3332164" y="3519488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3332164" y="3757613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2860675" y="1395414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2867025" y="1731964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2867025" y="2093914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44052" name="Text Box 22"/>
          <p:cNvSpPr txBox="1">
            <a:spLocks noChangeArrowheads="1"/>
          </p:cNvSpPr>
          <p:nvPr/>
        </p:nvSpPr>
        <p:spPr bwMode="auto">
          <a:xfrm>
            <a:off x="2867025" y="2605089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44053" name="Text Box 23"/>
          <p:cNvSpPr txBox="1">
            <a:spLocks noChangeArrowheads="1"/>
          </p:cNvSpPr>
          <p:nvPr/>
        </p:nvSpPr>
        <p:spPr bwMode="auto">
          <a:xfrm>
            <a:off x="2867025" y="2941639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44054" name="Text Box 24"/>
          <p:cNvSpPr txBox="1">
            <a:spLocks noChangeArrowheads="1"/>
          </p:cNvSpPr>
          <p:nvPr/>
        </p:nvSpPr>
        <p:spPr bwMode="auto">
          <a:xfrm>
            <a:off x="2867025" y="3236914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2867025" y="4071939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44056" name="Text Box 26"/>
          <p:cNvSpPr txBox="1">
            <a:spLocks noChangeArrowheads="1"/>
          </p:cNvSpPr>
          <p:nvPr/>
        </p:nvSpPr>
        <p:spPr bwMode="auto">
          <a:xfrm>
            <a:off x="2867025" y="5256214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7</a:t>
            </a:r>
          </a:p>
        </p:txBody>
      </p:sp>
      <p:sp>
        <p:nvSpPr>
          <p:cNvPr id="44057" name="Line 29"/>
          <p:cNvSpPr>
            <a:spLocks noChangeShapeType="1"/>
          </p:cNvSpPr>
          <p:nvPr/>
        </p:nvSpPr>
        <p:spPr bwMode="auto">
          <a:xfrm flipH="1">
            <a:off x="3332163" y="4129088"/>
            <a:ext cx="5365750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>
            <a:off x="3352800" y="4367213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33"/>
          <p:cNvSpPr>
            <a:spLocks noChangeShapeType="1"/>
          </p:cNvSpPr>
          <p:nvPr/>
        </p:nvSpPr>
        <p:spPr bwMode="auto">
          <a:xfrm>
            <a:off x="7127875" y="3071813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0" name="Line 34"/>
          <p:cNvSpPr>
            <a:spLocks noChangeShapeType="1"/>
          </p:cNvSpPr>
          <p:nvPr/>
        </p:nvSpPr>
        <p:spPr bwMode="auto">
          <a:xfrm flipH="1">
            <a:off x="7127875" y="3071813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1" name="Text Box 35"/>
          <p:cNvSpPr txBox="1">
            <a:spLocks noChangeArrowheads="1"/>
          </p:cNvSpPr>
          <p:nvPr/>
        </p:nvSpPr>
        <p:spPr bwMode="auto">
          <a:xfrm>
            <a:off x="4460875" y="1143001"/>
            <a:ext cx="4160838" cy="461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62" name="Text Box 36"/>
          <p:cNvSpPr txBox="1">
            <a:spLocks noChangeArrowheads="1"/>
          </p:cNvSpPr>
          <p:nvPr/>
        </p:nvSpPr>
        <p:spPr bwMode="auto">
          <a:xfrm>
            <a:off x="2232026" y="1370014"/>
            <a:ext cx="593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{1}</a:t>
            </a:r>
          </a:p>
        </p:txBody>
      </p:sp>
      <p:sp>
        <p:nvSpPr>
          <p:cNvPr id="44063" name="Text Box 37"/>
          <p:cNvSpPr txBox="1">
            <a:spLocks noChangeArrowheads="1"/>
          </p:cNvSpPr>
          <p:nvPr/>
        </p:nvSpPr>
        <p:spPr bwMode="auto">
          <a:xfrm>
            <a:off x="1927225" y="1712914"/>
            <a:ext cx="9350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{1, 2}</a:t>
            </a:r>
          </a:p>
        </p:txBody>
      </p:sp>
      <p:sp>
        <p:nvSpPr>
          <p:cNvPr id="44064" name="Text Box 38"/>
          <p:cNvSpPr txBox="1">
            <a:spLocks noChangeArrowheads="1"/>
          </p:cNvSpPr>
          <p:nvPr/>
        </p:nvSpPr>
        <p:spPr bwMode="auto">
          <a:xfrm>
            <a:off x="1600200" y="2093914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{1, 2, 3}</a:t>
            </a:r>
          </a:p>
        </p:txBody>
      </p:sp>
      <p:sp>
        <p:nvSpPr>
          <p:cNvPr id="44065" name="Text Box 39"/>
          <p:cNvSpPr txBox="1">
            <a:spLocks noChangeArrowheads="1"/>
          </p:cNvSpPr>
          <p:nvPr/>
        </p:nvSpPr>
        <p:spPr bwMode="auto">
          <a:xfrm>
            <a:off x="1600200" y="2547939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{2, 3, 4}</a:t>
            </a:r>
          </a:p>
        </p:txBody>
      </p:sp>
      <p:sp>
        <p:nvSpPr>
          <p:cNvPr id="44066" name="Text Box 40"/>
          <p:cNvSpPr txBox="1">
            <a:spLocks noChangeArrowheads="1"/>
          </p:cNvSpPr>
          <p:nvPr/>
        </p:nvSpPr>
        <p:spPr bwMode="auto">
          <a:xfrm>
            <a:off x="1600200" y="2928939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{3, 4, 5}</a:t>
            </a:r>
          </a:p>
        </p:txBody>
      </p:sp>
      <p:sp>
        <p:nvSpPr>
          <p:cNvPr id="44067" name="Text Box 41"/>
          <p:cNvSpPr txBox="1">
            <a:spLocks noChangeArrowheads="1"/>
          </p:cNvSpPr>
          <p:nvPr/>
        </p:nvSpPr>
        <p:spPr bwMode="auto">
          <a:xfrm>
            <a:off x="1600200" y="3313114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{4, 5, 6}</a:t>
            </a:r>
          </a:p>
        </p:txBody>
      </p:sp>
      <p:sp>
        <p:nvSpPr>
          <p:cNvPr id="44068" name="Text Box 43"/>
          <p:cNvSpPr txBox="1">
            <a:spLocks noChangeArrowheads="1"/>
          </p:cNvSpPr>
          <p:nvPr/>
        </p:nvSpPr>
        <p:spPr bwMode="auto">
          <a:xfrm>
            <a:off x="1676400" y="4040189"/>
            <a:ext cx="11064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{4,5,6}</a:t>
            </a:r>
          </a:p>
        </p:txBody>
      </p:sp>
      <p:sp>
        <p:nvSpPr>
          <p:cNvPr id="44069" name="Line 44"/>
          <p:cNvSpPr>
            <a:spLocks noChangeShapeType="1"/>
          </p:cNvSpPr>
          <p:nvPr/>
        </p:nvSpPr>
        <p:spPr bwMode="auto">
          <a:xfrm flipH="1">
            <a:off x="3276600" y="4951413"/>
            <a:ext cx="5365750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Line 45"/>
          <p:cNvSpPr>
            <a:spLocks noChangeShapeType="1"/>
          </p:cNvSpPr>
          <p:nvPr/>
        </p:nvSpPr>
        <p:spPr bwMode="auto">
          <a:xfrm>
            <a:off x="3352800" y="5561013"/>
            <a:ext cx="3048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Text Box 46"/>
          <p:cNvSpPr txBox="1">
            <a:spLocks noChangeArrowheads="1"/>
          </p:cNvSpPr>
          <p:nvPr/>
        </p:nvSpPr>
        <p:spPr bwMode="auto">
          <a:xfrm>
            <a:off x="2133601" y="5259389"/>
            <a:ext cx="593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{7}</a:t>
            </a:r>
          </a:p>
        </p:txBody>
      </p:sp>
      <p:sp>
        <p:nvSpPr>
          <p:cNvPr id="44072" name="Line 15"/>
          <p:cNvSpPr>
            <a:spLocks noChangeShapeType="1"/>
          </p:cNvSpPr>
          <p:nvPr/>
        </p:nvSpPr>
        <p:spPr bwMode="auto">
          <a:xfrm flipH="1">
            <a:off x="3352800" y="2274888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Text Box 59"/>
          <p:cNvSpPr txBox="1">
            <a:spLocks noChangeArrowheads="1"/>
          </p:cNvSpPr>
          <p:nvPr/>
        </p:nvSpPr>
        <p:spPr bwMode="auto">
          <a:xfrm>
            <a:off x="2057400" y="762000"/>
            <a:ext cx="2362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Unacked packets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sender’s window</a:t>
            </a:r>
          </a:p>
        </p:txBody>
      </p:sp>
      <p:sp>
        <p:nvSpPr>
          <p:cNvPr id="44074" name="Text Box 7"/>
          <p:cNvSpPr txBox="1">
            <a:spLocks noChangeArrowheads="1"/>
          </p:cNvSpPr>
          <p:nvPr/>
        </p:nvSpPr>
        <p:spPr bwMode="auto">
          <a:xfrm rot="-370788">
            <a:off x="4832350" y="3711575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ACK 5</a:t>
            </a:r>
          </a:p>
        </p:txBody>
      </p:sp>
      <p:sp>
        <p:nvSpPr>
          <p:cNvPr id="44075" name="Text Box 7"/>
          <p:cNvSpPr txBox="1">
            <a:spLocks noChangeArrowheads="1"/>
          </p:cNvSpPr>
          <p:nvPr/>
        </p:nvSpPr>
        <p:spPr bwMode="auto">
          <a:xfrm rot="-370788">
            <a:off x="4832350" y="4125913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ACK 6</a:t>
            </a:r>
          </a:p>
        </p:txBody>
      </p:sp>
    </p:spTree>
    <p:extLst>
      <p:ext uri="{BB962C8B-B14F-4D97-AF65-F5344CB8AC3E}">
        <p14:creationId xmlns:p14="http://schemas.microsoft.com/office/powerpoint/2010/main" val="312015915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endParaRPr lang="en-US" dirty="0"/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F6EA6FD-CDA5-FB4D-8E0E-A2218FA08D1F}" type="slidenum">
              <a:rPr lang="en-US" smtClean="0"/>
              <a:pPr algn="r"/>
              <a:t>49</a:t>
            </a:fld>
            <a:endParaRPr lang="en-US" sz="1400" dirty="0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95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Eventual Agreement: Two-Phase Commit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11506200" cy="41686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processes that reach a decision reach the same one (</a:t>
            </a:r>
            <a:r>
              <a:rPr lang="en-US" altLang="ko-KR" i="1" dirty="0">
                <a:ea typeface="굴림" panose="020B0600000101010101" pitchFamily="34" charset="-127"/>
              </a:rPr>
              <a:t>Agreement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a typeface="굴림" panose="020B0600000101010101" pitchFamily="34" charset="-127"/>
              </a:rPr>
              <a:t>A process cannot reverse its decision after it has reached one (</a:t>
            </a:r>
            <a:r>
              <a:rPr lang="en-US" i="1" dirty="0">
                <a:ea typeface="굴림" panose="020B0600000101010101" pitchFamily="34" charset="-127"/>
              </a:rPr>
              <a:t>Finality</a:t>
            </a:r>
            <a:r>
              <a:rPr lang="en-US" dirty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a typeface="굴림" panose="020B0600000101010101" pitchFamily="34" charset="-127"/>
              </a:rPr>
              <a:t>If there are no failures and every process votes yes, the decision will be commit (</a:t>
            </a:r>
            <a:r>
              <a:rPr lang="en-US" i="1" dirty="0">
                <a:ea typeface="굴림" panose="020B0600000101010101" pitchFamily="34" charset="-127"/>
              </a:rPr>
              <a:t>Consistency)</a:t>
            </a:r>
            <a:endParaRPr lang="en-US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a typeface="굴림" panose="020B0600000101010101" pitchFamily="34" charset="-127"/>
              </a:rPr>
              <a:t>If all failures are repaired and there are no more failures, then all processes will eventually decide commit/abort (</a:t>
            </a:r>
            <a:r>
              <a:rPr lang="en-US" i="1" dirty="0">
                <a:ea typeface="굴림" panose="020B0600000101010101" pitchFamily="34" charset="-127"/>
              </a:rPr>
              <a:t>Termination)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B0482-B41B-4059-8D4F-14530C2A04F4}"/>
              </a:ext>
            </a:extLst>
          </p:cNvPr>
          <p:cNvSpPr txBox="1"/>
          <p:nvPr/>
        </p:nvSpPr>
        <p:spPr>
          <a:xfrm>
            <a:off x="2286000" y="1371600"/>
            <a:ext cx="8238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latin typeface="Gill Sans Light"/>
                <a:ea typeface="굴림" panose="020B0600000101010101" pitchFamily="34" charset="-127"/>
              </a:rPr>
              <a:t>Goal: determine whether should commit or abort a transaction</a:t>
            </a:r>
          </a:p>
        </p:txBody>
      </p:sp>
    </p:spTree>
    <p:extLst>
      <p:ext uri="{BB962C8B-B14F-4D97-AF65-F5344CB8AC3E}">
        <p14:creationId xmlns:p14="http://schemas.microsoft.com/office/powerpoint/2010/main" val="2365915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106680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Most of our previous tricks + a few differences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Sequence numbers are byte offsets </a:t>
            </a:r>
          </a:p>
          <a:p>
            <a:endParaRPr lang="en-US" dirty="0"/>
          </a:p>
          <a:p>
            <a:r>
              <a:rPr lang="en-US" dirty="0"/>
              <a:t>Sender and receiver maintain a sliding window</a:t>
            </a:r>
          </a:p>
          <a:p>
            <a:endParaRPr lang="en-US" dirty="0"/>
          </a:p>
          <a:p>
            <a:r>
              <a:rPr lang="en-US" dirty="0"/>
              <a:t>Receiver sends cumulative acknowledgements (like GBN)</a:t>
            </a:r>
          </a:p>
          <a:p>
            <a:endParaRPr lang="en-US" dirty="0"/>
          </a:p>
          <a:p>
            <a:r>
              <a:rPr lang="en-US" dirty="0"/>
              <a:t>Sender maintains a single retry. timer </a:t>
            </a:r>
          </a:p>
          <a:p>
            <a:r>
              <a:rPr lang="en-US" dirty="0"/>
              <a:t>Receivers do not drop out-of-sequence packets (like SR)</a:t>
            </a:r>
          </a:p>
          <a:p>
            <a:endParaRPr lang="en-US" dirty="0"/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FF0000"/>
                </a:solidFill>
              </a:rPr>
              <a:t>fast retransmit </a:t>
            </a:r>
            <a:r>
              <a:rPr lang="en-US" dirty="0"/>
              <a:t>: optimization that uses duplicate ACKs to trigger early retries</a:t>
            </a:r>
          </a:p>
          <a:p>
            <a:endParaRPr lang="en-US" dirty="0"/>
          </a:p>
          <a:p>
            <a:r>
              <a:rPr lang="en-US" dirty="0"/>
              <a:t>Introduces timeout estimation algorithms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010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16C5-ED42-A74F-AA8D-6233F1D4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2CD4-B219-8241-A56B-E26C140E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data trying to flow through some part of the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IP's solution: </a:t>
            </a:r>
            <a:r>
              <a:rPr lang="en-US" b="1" dirty="0"/>
              <a:t>Drop </a:t>
            </a:r>
            <a:r>
              <a:rPr lang="en-US" dirty="0"/>
              <a:t>packets</a:t>
            </a:r>
          </a:p>
          <a:p>
            <a:r>
              <a:rPr lang="en-US" dirty="0"/>
              <a:t>What happens to TCP connection?</a:t>
            </a:r>
          </a:p>
          <a:p>
            <a:pPr lvl="1"/>
            <a:r>
              <a:rPr lang="en-US" dirty="0"/>
              <a:t>Lots of retransmission – wasted work</a:t>
            </a:r>
          </a:p>
          <a:p>
            <a:pPr lvl="1"/>
            <a:r>
              <a:rPr lang="en-US" dirty="0"/>
              <a:t>Lots of waiting for timeouts – underutilized connection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137DCC-AA58-5A4D-B72B-0E99D7A6C575}"/>
              </a:ext>
            </a:extLst>
          </p:cNvPr>
          <p:cNvSpPr/>
          <p:nvPr/>
        </p:nvSpPr>
        <p:spPr bwMode="auto">
          <a:xfrm>
            <a:off x="3924300" y="2057400"/>
            <a:ext cx="4343400" cy="16002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CD580-929C-D84D-8403-2C9D6F6DA984}"/>
              </a:ext>
            </a:extLst>
          </p:cNvPr>
          <p:cNvCxnSpPr/>
          <p:nvPr/>
        </p:nvCxnSpPr>
        <p:spPr bwMode="auto">
          <a:xfrm flipV="1">
            <a:off x="3342772" y="2857500"/>
            <a:ext cx="15240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93E5B4-9297-424B-BB6A-E8126CBAEF34}"/>
              </a:ext>
            </a:extLst>
          </p:cNvPr>
          <p:cNvCxnSpPr/>
          <p:nvPr/>
        </p:nvCxnSpPr>
        <p:spPr bwMode="auto">
          <a:xfrm flipV="1">
            <a:off x="7391402" y="2157663"/>
            <a:ext cx="15240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3928BA-8939-374D-90E8-43C3008AF7A8}"/>
              </a:ext>
            </a:extLst>
          </p:cNvPr>
          <p:cNvCxnSpPr>
            <a:cxnSpLocks/>
          </p:cNvCxnSpPr>
          <p:nvPr/>
        </p:nvCxnSpPr>
        <p:spPr bwMode="auto">
          <a:xfrm>
            <a:off x="4899862" y="2857500"/>
            <a:ext cx="1158038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BFD4BA-8950-0847-9347-38ABB21C31C4}"/>
              </a:ext>
            </a:extLst>
          </p:cNvPr>
          <p:cNvCxnSpPr>
            <a:cxnSpLocks/>
          </p:cNvCxnSpPr>
          <p:nvPr/>
        </p:nvCxnSpPr>
        <p:spPr bwMode="auto">
          <a:xfrm flipV="1">
            <a:off x="6167192" y="2424364"/>
            <a:ext cx="843208" cy="7950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764F0-82FA-844D-B0DB-B0CAF4471D39}"/>
              </a:ext>
            </a:extLst>
          </p:cNvPr>
          <p:cNvCxnSpPr>
            <a:cxnSpLocks/>
          </p:cNvCxnSpPr>
          <p:nvPr/>
        </p:nvCxnSpPr>
        <p:spPr bwMode="auto">
          <a:xfrm>
            <a:off x="7010400" y="2404145"/>
            <a:ext cx="381002" cy="2869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81466A-9AD0-144C-9A0E-A430D9D429B0}"/>
              </a:ext>
            </a:extLst>
          </p:cNvPr>
          <p:cNvCxnSpPr>
            <a:cxnSpLocks/>
          </p:cNvCxnSpPr>
          <p:nvPr/>
        </p:nvCxnSpPr>
        <p:spPr bwMode="auto">
          <a:xfrm>
            <a:off x="3708735" y="2348163"/>
            <a:ext cx="1091865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3539E-EFE4-2049-A9E1-17A0E9BB2652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164" y="1833979"/>
            <a:ext cx="872789" cy="4711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917B0-6240-C741-A854-FED50CF057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892" y="2330369"/>
            <a:ext cx="876299" cy="3606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DC9650-507F-1747-95E9-A18CF338106B}"/>
              </a:ext>
            </a:extLst>
          </p:cNvPr>
          <p:cNvCxnSpPr>
            <a:cxnSpLocks/>
          </p:cNvCxnSpPr>
          <p:nvPr/>
        </p:nvCxnSpPr>
        <p:spPr bwMode="auto">
          <a:xfrm flipV="1">
            <a:off x="5209673" y="3332459"/>
            <a:ext cx="876299" cy="3606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DE4301-6DBF-B147-A34F-B72DFC89F179}"/>
              </a:ext>
            </a:extLst>
          </p:cNvPr>
          <p:cNvCxnSpPr>
            <a:cxnSpLocks/>
          </p:cNvCxnSpPr>
          <p:nvPr/>
        </p:nvCxnSpPr>
        <p:spPr bwMode="auto">
          <a:xfrm>
            <a:off x="5913029" y="2305655"/>
            <a:ext cx="990597" cy="984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308907-10D6-634A-8FBA-D8F11F3C22A6}"/>
              </a:ext>
            </a:extLst>
          </p:cNvPr>
          <p:cNvCxnSpPr>
            <a:cxnSpLocks/>
          </p:cNvCxnSpPr>
          <p:nvPr/>
        </p:nvCxnSpPr>
        <p:spPr bwMode="auto">
          <a:xfrm>
            <a:off x="7467604" y="2790076"/>
            <a:ext cx="909388" cy="5423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62E375-5000-214A-9D0C-731156A7B37D}"/>
              </a:ext>
            </a:extLst>
          </p:cNvPr>
          <p:cNvCxnSpPr>
            <a:cxnSpLocks/>
          </p:cNvCxnSpPr>
          <p:nvPr/>
        </p:nvCxnSpPr>
        <p:spPr bwMode="auto">
          <a:xfrm>
            <a:off x="6212813" y="3308183"/>
            <a:ext cx="909388" cy="5423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14599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-281781"/>
            <a:ext cx="8229600" cy="1173162"/>
          </a:xfrm>
        </p:spPr>
        <p:txBody>
          <a:bodyPr/>
          <a:lstStyle/>
          <a:p>
            <a:r>
              <a:rPr lang="en-US" dirty="0"/>
              <a:t>Two Basic Questions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89850"/>
            <a:ext cx="8229600" cy="4411662"/>
          </a:xfrm>
        </p:spPr>
        <p:txBody>
          <a:bodyPr/>
          <a:lstStyle/>
          <a:p>
            <a:r>
              <a:rPr lang="en-US" dirty="0"/>
              <a:t>How does the sender detect congestion?</a:t>
            </a:r>
          </a:p>
          <a:p>
            <a:endParaRPr lang="en-US" dirty="0"/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sz="2400" dirty="0"/>
              <a:t>Finding available bottleneck bandwidth</a:t>
            </a:r>
          </a:p>
          <a:p>
            <a:pPr lvl="2"/>
            <a:r>
              <a:rPr lang="en-US" sz="2400" dirty="0"/>
              <a:t>Adjusting to bandwidth variations</a:t>
            </a:r>
          </a:p>
          <a:p>
            <a:pPr lvl="2"/>
            <a:r>
              <a:rPr lang="en-US" sz="2400" dirty="0"/>
              <a:t>Sharing bandwidth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EA6FD-CDA5-FB4D-8E0E-A2218FA08D1F}" type="slidenum">
              <a:rPr lang="en-US" smtClean="0"/>
              <a:pPr/>
              <a:t>52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522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Packet delays </a:t>
            </a:r>
          </a:p>
          <a:p>
            <a:pPr lvl="1"/>
            <a:r>
              <a:rPr lang="en-US" sz="2000" dirty="0">
                <a:latin typeface="Gill Sans Light"/>
                <a:ea typeface="Arial" charset="0"/>
                <a:cs typeface="Arial" charset="0"/>
              </a:rPr>
              <a:t>Tricky: noisy signal (delay often varies considerably)</a:t>
            </a:r>
          </a:p>
          <a:p>
            <a:endParaRPr lang="en-US" dirty="0">
              <a:latin typeface="Gill Sans Light"/>
              <a:ea typeface="Arial" charset="0"/>
              <a:cs typeface="Arial" charset="0"/>
            </a:endParaRPr>
          </a:p>
          <a:p>
            <a:r>
              <a:rPr lang="en-US" dirty="0">
                <a:latin typeface="Gill Sans Light"/>
                <a:ea typeface="Arial" charset="0"/>
                <a:cs typeface="Arial" charset="0"/>
              </a:rPr>
              <a:t>Router tell end-hosts they’re congested</a:t>
            </a:r>
          </a:p>
          <a:p>
            <a:pPr marL="693737" lvl="2" indent="0">
              <a:buNone/>
            </a:pPr>
            <a:endParaRPr lang="en-US" sz="1800" dirty="0">
              <a:latin typeface="Gill Sans Light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Gill Sans Light"/>
              </a:rPr>
              <a:t>Packet loss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latin typeface="Gill Sans Light"/>
                <a:ea typeface="Arial" charset="0"/>
                <a:cs typeface="Arial" charset="0"/>
              </a:rPr>
              <a:t>Fail-safe signal that TCP already has to detect</a:t>
            </a:r>
          </a:p>
          <a:p>
            <a:pPr lvl="1"/>
            <a:r>
              <a:rPr lang="en-US" sz="2000" dirty="0">
                <a:latin typeface="Gill Sans Light"/>
                <a:ea typeface="Arial" charset="0"/>
                <a:cs typeface="Arial" charset="0"/>
              </a:rPr>
              <a:t>Complication: non-congestive loss (checksum errors)</a:t>
            </a:r>
          </a:p>
          <a:p>
            <a:pPr lvl="1"/>
            <a:endParaRPr lang="en-US" sz="2000" dirty="0">
              <a:latin typeface="Gill Sans Light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</a:rPr>
              <a:t>Two indicators of packet loss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Light"/>
              </a:rPr>
              <a:t>No ACK after certain time interval: </a:t>
            </a:r>
            <a:r>
              <a:rPr lang="en-US" sz="2000" dirty="0">
                <a:solidFill>
                  <a:srgbClr val="FF0000"/>
                </a:solidFill>
                <a:latin typeface="Gill Sans Light"/>
              </a:rPr>
              <a:t>timeout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Light"/>
              </a:rPr>
              <a:t>Multiple </a:t>
            </a:r>
            <a:r>
              <a:rPr lang="en-US" sz="2000" dirty="0">
                <a:solidFill>
                  <a:srgbClr val="FF0000"/>
                </a:solidFill>
                <a:latin typeface="Gill Sans Light"/>
              </a:rPr>
              <a:t>duplicate ACKs</a:t>
            </a:r>
            <a:endParaRPr lang="en-US" sz="2000" dirty="0">
              <a:solidFill>
                <a:srgbClr val="FF0000"/>
              </a:solidFill>
              <a:latin typeface="Gill Sans Light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Gill Sans Light"/>
            </a:endParaRPr>
          </a:p>
          <a:p>
            <a:pPr lvl="1"/>
            <a:endParaRPr lang="en-US" sz="2000" dirty="0">
              <a:latin typeface="Gill Sans Light"/>
              <a:ea typeface="Arial" charset="0"/>
              <a:cs typeface="Arial" charset="0"/>
            </a:endParaRPr>
          </a:p>
          <a:p>
            <a:pPr marL="344487" lvl="1" indent="0">
              <a:buNone/>
            </a:pPr>
            <a:endParaRPr lang="en-US" sz="2000" dirty="0">
              <a:latin typeface="Gill Sans Light"/>
              <a:ea typeface="Arial" charset="0"/>
              <a:cs typeface="Arial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EA6FD-CDA5-FB4D-8E0E-A2218FA08D1F}" type="slidenum">
              <a:rPr lang="en-US" smtClean="0"/>
              <a:pPr/>
              <a:t>53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121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Light"/>
                <a:ea typeface="Arial" charset="0"/>
                <a:cs typeface="Arial" charset="0"/>
              </a:rPr>
              <a:t>Duplicate ACKs: isolated loss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Light"/>
                <a:ea typeface="Arial" charset="0"/>
                <a:cs typeface="Arial" charset="0"/>
              </a:rPr>
              <a:t>Still getting ACKs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Light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Gill Sans Light"/>
                <a:ea typeface="Arial" charset="0"/>
                <a:cs typeface="Arial" charset="0"/>
              </a:rPr>
              <a:t>Timeout: much more serious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Light"/>
                <a:ea typeface="Arial" charset="0"/>
                <a:cs typeface="Arial" charset="0"/>
              </a:rPr>
              <a:t>Not enough packets in progress to trigger duplicate-acks, 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Light"/>
                <a:ea typeface="Arial" charset="0"/>
                <a:cs typeface="Arial" charset="0"/>
              </a:rPr>
              <a:t>Suffered several losses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Light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Gill Sans Light"/>
              </a:rPr>
              <a:t>We will adjust rate differently for each case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EA6FD-CDA5-FB4D-8E0E-A2218FA08D1F}" type="slidenum">
              <a:rPr lang="en-US" smtClean="0"/>
              <a:pPr/>
              <a:t>54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127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534400" cy="4411662"/>
          </a:xfrm>
        </p:spPr>
        <p:txBody>
          <a:bodyPr/>
          <a:lstStyle/>
          <a:p>
            <a:r>
              <a:rPr lang="en-US" dirty="0"/>
              <a:t>Basic structure: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Upon receipt of ACK (of new data): increase rate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Upon detection of loss: decrease rate</a:t>
            </a:r>
            <a:br>
              <a:rPr lang="en-US" dirty="0">
                <a:solidFill>
                  <a:srgbClr val="000090"/>
                </a:solidFill>
              </a:rPr>
            </a:br>
            <a:endParaRPr lang="en-US" dirty="0">
              <a:solidFill>
                <a:srgbClr val="00009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How we increase/decrease the rate depends on the phase of congestion control we’re in: 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Discovering available bottleneck bandwidth </a:t>
            </a:r>
            <a:r>
              <a:rPr lang="en-US" i="1" dirty="0">
                <a:solidFill>
                  <a:srgbClr val="000090"/>
                </a:solidFill>
              </a:rPr>
              <a:t>vs.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Adjusting to bandwidth variations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EA6FD-CDA5-FB4D-8E0E-A2218FA08D1F}" type="slidenum">
              <a:rPr lang="en-US" smtClean="0"/>
              <a:pPr/>
              <a:t>55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330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41B9-5CC8-A649-99EE-87A86282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6809-1970-E94F-A1EA-13237CA0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796207"/>
            <a:ext cx="8243887" cy="4351338"/>
          </a:xfrm>
        </p:spPr>
        <p:txBody>
          <a:bodyPr/>
          <a:lstStyle/>
          <a:p>
            <a:r>
              <a:rPr lang="en-US" dirty="0"/>
              <a:t>Solution: Adjust </a:t>
            </a:r>
            <a:r>
              <a:rPr lang="en-US" b="1" dirty="0"/>
              <a:t>Window Size</a:t>
            </a:r>
          </a:p>
          <a:p>
            <a:endParaRPr lang="en-US" dirty="0"/>
          </a:p>
          <a:p>
            <a:r>
              <a:rPr lang="en-US" dirty="0"/>
              <a:t>AIMD: Additive Increase, Multiplicative Decrease</a:t>
            </a:r>
          </a:p>
          <a:p>
            <a:pPr lvl="1"/>
            <a:r>
              <a:rPr lang="en-US" sz="2000" dirty="0"/>
              <a:t>When packet dropped (missed ack), cut window size in half</a:t>
            </a:r>
          </a:p>
          <a:p>
            <a:pPr lvl="1"/>
            <a:r>
              <a:rPr lang="en-US" sz="2000" dirty="0"/>
              <a:t>If no timeouts, increase window size by C for each acknowledgement received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1AE23D4-C44D-4F8D-94D7-1E1EA6BC416B}"/>
              </a:ext>
            </a:extLst>
          </p:cNvPr>
          <p:cNvSpPr>
            <a:spLocks/>
          </p:cNvSpPr>
          <p:nvPr/>
        </p:nvSpPr>
        <p:spPr bwMode="auto">
          <a:xfrm>
            <a:off x="762000" y="324254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FFFF3151-F5A4-41DE-91CF-50AB20AEE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9974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FE5386A-7774-47A9-AADC-CB11528C7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92834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A94E0DE-6974-426B-B5F3-9F3B7D238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16634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F9620948-DD23-48B2-9DBA-11575C475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9950" y="362672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4FA000B-EB53-4578-97FC-1F7625A35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370292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47D18AB6-C9E7-4390-B5CA-FFCD97FCB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3304458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0BB9614-6CF3-4DDD-9665-F7A201946FF9}"/>
              </a:ext>
            </a:extLst>
          </p:cNvPr>
          <p:cNvSpPr>
            <a:spLocks/>
          </p:cNvSpPr>
          <p:nvPr/>
        </p:nvSpPr>
        <p:spPr bwMode="auto">
          <a:xfrm>
            <a:off x="762000" y="461414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73377F42-62CC-4F75-B464-D4733C243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613814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84A1BB9E-CDFB-4857-A7F2-6D645820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270914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D4912580-23C0-4F7F-879A-B63BBF3123C1}"/>
              </a:ext>
            </a:extLst>
          </p:cNvPr>
          <p:cNvSpPr>
            <a:spLocks/>
          </p:cNvSpPr>
          <p:nvPr/>
        </p:nvSpPr>
        <p:spPr bwMode="auto">
          <a:xfrm>
            <a:off x="2590800" y="408074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E447201-7F7F-4701-9A9A-D416C9330DA3}"/>
              </a:ext>
            </a:extLst>
          </p:cNvPr>
          <p:cNvSpPr>
            <a:spLocks/>
          </p:cNvSpPr>
          <p:nvPr/>
        </p:nvSpPr>
        <p:spPr bwMode="auto">
          <a:xfrm>
            <a:off x="5949950" y="454112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0A95855E-13B5-4773-A774-D493C4FCCA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4150" y="446492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ACE6BAB4-1E25-4062-B53A-0D2A140D7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08074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507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AF5E-0816-4732-B2E3-B9740181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B150-9558-4A6F-931B-1EBE4095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00200"/>
            <a:ext cx="10566400" cy="4419600"/>
          </a:xfrm>
        </p:spPr>
        <p:txBody>
          <a:bodyPr/>
          <a:lstStyle/>
          <a:p>
            <a:r>
              <a:rPr lang="en-US" dirty="0"/>
              <a:t>The Internet consists of 5 layers: Application, Transport, Network, Link, Physical</a:t>
            </a:r>
          </a:p>
          <a:p>
            <a:endParaRPr lang="en-US" dirty="0"/>
          </a:p>
          <a:p>
            <a:r>
              <a:rPr lang="en-US" dirty="0"/>
              <a:t>IP layer: Hourglass of the Internet. Uses routers to route packets from one end to the internet through the other. DNS helps resolves human-readable addresses to IP</a:t>
            </a:r>
          </a:p>
          <a:p>
            <a:endParaRPr lang="en-US" dirty="0"/>
          </a:p>
          <a:p>
            <a:r>
              <a:rPr lang="en-US" dirty="0"/>
              <a:t>TCP in the transport layer: uses sliding windows and acks to implement reliable delivery. Uses congestion control to rate-limit protocol</a:t>
            </a:r>
          </a:p>
        </p:txBody>
      </p:sp>
    </p:spTree>
    <p:extLst>
      <p:ext uri="{BB962C8B-B14F-4D97-AF65-F5344CB8AC3E}">
        <p14:creationId xmlns:p14="http://schemas.microsoft.com/office/powerpoint/2010/main" val="40553035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The Internet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1506200" cy="50830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Layering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Gill Sans Light"/>
                <a:cs typeface="Gill Sans Light"/>
              </a:rPr>
              <a:t>Layers “abstract” away hardware so that upper layers are agnostic to lower layers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Hourglass shape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dirty="0">
              <a:latin typeface="Gill Sans Light"/>
              <a:cs typeface="Gill Sans Light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End-To-End Principle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Think twice before implementing functionality in the network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hosts can implement functionality correctly, implement it in a lower layer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as a performance enhancement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But do so only if it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4215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172F-1818-4E18-ADAC-2D99D965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Internet: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024A-24A4-4050-8ACB-4C04606A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Robust to failures </a:t>
            </a:r>
          </a:p>
          <a:p>
            <a:endParaRPr lang="en-US" dirty="0"/>
          </a:p>
          <a:p>
            <a:r>
              <a:rPr lang="en-US" dirty="0"/>
              <a:t>Support multiple types of delivery services (copper, optic, wireless)</a:t>
            </a:r>
          </a:p>
          <a:p>
            <a:endParaRPr lang="en-US" dirty="0"/>
          </a:p>
          <a:p>
            <a:r>
              <a:rPr lang="en-US" dirty="0"/>
              <a:t> Accommodate a variety of networks </a:t>
            </a:r>
          </a:p>
          <a:p>
            <a:endParaRPr lang="en-US" dirty="0"/>
          </a:p>
          <a:p>
            <a:r>
              <a:rPr lang="en-US" dirty="0"/>
              <a:t>Allow distributed management </a:t>
            </a:r>
          </a:p>
          <a:p>
            <a:endParaRPr lang="en-US" dirty="0"/>
          </a:p>
          <a:p>
            <a:r>
              <a:rPr lang="en-US" dirty="0"/>
              <a:t>Easy host attachment </a:t>
            </a:r>
          </a:p>
          <a:p>
            <a:endParaRPr lang="en-US" dirty="0"/>
          </a:p>
          <a:p>
            <a:r>
              <a:rPr lang="en-US" dirty="0"/>
              <a:t>Cost effective </a:t>
            </a:r>
          </a:p>
        </p:txBody>
      </p:sp>
    </p:spTree>
    <p:extLst>
      <p:ext uri="{BB962C8B-B14F-4D97-AF65-F5344CB8AC3E}">
        <p14:creationId xmlns:p14="http://schemas.microsoft.com/office/powerpoint/2010/main" val="9606009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BF3E-00BE-4D98-9DAC-F71E5CE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Through Graphs</a:t>
            </a:r>
          </a:p>
        </p:txBody>
      </p:sp>
      <p:pic>
        <p:nvPicPr>
          <p:cNvPr id="5" name="Picture 22">
            <a:extLst>
              <a:ext uri="{FF2B5EF4-FFF2-40B4-BE49-F238E27FC236}">
                <a16:creationId xmlns:a16="http://schemas.microsoft.com/office/drawing/2014/main" id="{D1445ECF-CF86-4EAD-B56B-FFFEBA4A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9968"/>
            <a:ext cx="14478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F8618909-AFF6-4D36-AC20-589E99B70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359968"/>
            <a:ext cx="14478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6C232D-EE37-46BF-982F-FD7D3AE51210}"/>
              </a:ext>
            </a:extLst>
          </p:cNvPr>
          <p:cNvSpPr txBox="1"/>
          <p:nvPr/>
        </p:nvSpPr>
        <p:spPr>
          <a:xfrm>
            <a:off x="1082040" y="3805535"/>
            <a:ext cx="96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Hosts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7600C-E1E2-4E4E-80F5-B4CF70ADB7FB}"/>
              </a:ext>
            </a:extLst>
          </p:cNvPr>
          <p:cNvSpPr txBox="1"/>
          <p:nvPr/>
        </p:nvSpPr>
        <p:spPr>
          <a:xfrm>
            <a:off x="9829800" y="3805534"/>
            <a:ext cx="96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Hosts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8BD792-20AF-4FF8-A2B4-BF671C9F3194}"/>
              </a:ext>
            </a:extLst>
          </p:cNvPr>
          <p:cNvCxnSpPr>
            <a:cxnSpLocks/>
          </p:cNvCxnSpPr>
          <p:nvPr/>
        </p:nvCxnSpPr>
        <p:spPr bwMode="auto">
          <a:xfrm>
            <a:off x="2286000" y="3048000"/>
            <a:ext cx="7277100" cy="14287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6BE590-F2DE-4553-9B86-90F7BB91BE28}"/>
              </a:ext>
            </a:extLst>
          </p:cNvPr>
          <p:cNvSpPr txBox="1"/>
          <p:nvPr/>
        </p:nvSpPr>
        <p:spPr>
          <a:xfrm>
            <a:off x="1082040" y="3805534"/>
            <a:ext cx="96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Hosts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2686A-31B5-493B-A877-DCFB54E0C0B3}"/>
              </a:ext>
            </a:extLst>
          </p:cNvPr>
          <p:cNvSpPr txBox="1"/>
          <p:nvPr/>
        </p:nvSpPr>
        <p:spPr>
          <a:xfrm>
            <a:off x="5425440" y="2464892"/>
            <a:ext cx="96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3835097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B32F253F-E2D7-49A6-958C-1D0166429E53}"/>
              </a:ext>
            </a:extLst>
          </p:cNvPr>
          <p:cNvSpPr/>
          <p:nvPr/>
        </p:nvSpPr>
        <p:spPr bwMode="auto">
          <a:xfrm>
            <a:off x="8759459" y="3739526"/>
            <a:ext cx="2519210" cy="17862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252E62E9-7381-4C67-9957-94C906F8FDC7}"/>
              </a:ext>
            </a:extLst>
          </p:cNvPr>
          <p:cNvSpPr/>
          <p:nvPr/>
        </p:nvSpPr>
        <p:spPr bwMode="auto">
          <a:xfrm>
            <a:off x="8719205" y="1076017"/>
            <a:ext cx="2519210" cy="17862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4BF3E-00BE-4D98-9DAC-F71E5CE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Through Graphs</a:t>
            </a:r>
          </a:p>
        </p:txBody>
      </p:sp>
      <p:pic>
        <p:nvPicPr>
          <p:cNvPr id="5" name="Picture 22">
            <a:extLst>
              <a:ext uri="{FF2B5EF4-FFF2-40B4-BE49-F238E27FC236}">
                <a16:creationId xmlns:a16="http://schemas.microsoft.com/office/drawing/2014/main" id="{D1445ECF-CF86-4EAD-B56B-FFFEBA4A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6" y="3040311"/>
            <a:ext cx="823853" cy="76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2">
            <a:extLst>
              <a:ext uri="{FF2B5EF4-FFF2-40B4-BE49-F238E27FC236}">
                <a16:creationId xmlns:a16="http://schemas.microsoft.com/office/drawing/2014/main" id="{8D192A86-7F5D-4C2B-BF66-464FE37D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11" y="2172168"/>
            <a:ext cx="823853" cy="76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2">
            <a:extLst>
              <a:ext uri="{FF2B5EF4-FFF2-40B4-BE49-F238E27FC236}">
                <a16:creationId xmlns:a16="http://schemas.microsoft.com/office/drawing/2014/main" id="{17182AD9-C61F-45E5-A39C-4468600FB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11" y="3040311"/>
            <a:ext cx="823853" cy="76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2">
            <a:extLst>
              <a:ext uri="{FF2B5EF4-FFF2-40B4-BE49-F238E27FC236}">
                <a16:creationId xmlns:a16="http://schemas.microsoft.com/office/drawing/2014/main" id="{242AC6AD-3AAE-4AC2-A5BC-ED145AE9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11" y="3998659"/>
            <a:ext cx="823853" cy="76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0CCF65-8D6B-4B4D-9D92-5FD7FBF696E5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 bwMode="auto">
          <a:xfrm>
            <a:off x="1309819" y="3422427"/>
            <a:ext cx="109129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D245FB-E9F1-4681-B52D-4372FE0E1860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 flipV="1">
            <a:off x="1822437" y="2936400"/>
            <a:ext cx="25401" cy="1064568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CFDDC9-103D-4135-BD7F-0911A1F87687}"/>
              </a:ext>
            </a:extLst>
          </p:cNvPr>
          <p:cNvCxnSpPr>
            <a:cxnSpLocks/>
            <a:stCxn id="5" idx="0"/>
            <a:endCxn id="53" idx="1"/>
          </p:cNvCxnSpPr>
          <p:nvPr/>
        </p:nvCxnSpPr>
        <p:spPr bwMode="auto">
          <a:xfrm flipV="1">
            <a:off x="897893" y="2554284"/>
            <a:ext cx="538018" cy="486027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0E34658-1F46-492F-9538-CB6222062998}"/>
              </a:ext>
            </a:extLst>
          </p:cNvPr>
          <p:cNvCxnSpPr>
            <a:cxnSpLocks/>
            <a:stCxn id="5" idx="2"/>
            <a:endCxn id="55" idx="1"/>
          </p:cNvCxnSpPr>
          <p:nvPr/>
        </p:nvCxnSpPr>
        <p:spPr bwMode="auto">
          <a:xfrm>
            <a:off x="897893" y="3804543"/>
            <a:ext cx="512618" cy="576232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B19EA8F-C7EA-4951-89B0-424F5658D1E5}"/>
              </a:ext>
            </a:extLst>
          </p:cNvPr>
          <p:cNvCxnSpPr>
            <a:cxnSpLocks/>
            <a:endCxn id="54" idx="2"/>
          </p:cNvCxnSpPr>
          <p:nvPr/>
        </p:nvCxnSpPr>
        <p:spPr bwMode="auto">
          <a:xfrm flipV="1">
            <a:off x="2181209" y="3804543"/>
            <a:ext cx="631829" cy="74420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8849AB-D023-4F83-AB0D-7D128DDE7310}"/>
              </a:ext>
            </a:extLst>
          </p:cNvPr>
          <p:cNvCxnSpPr>
            <a:cxnSpLocks/>
            <a:endCxn id="54" idx="0"/>
          </p:cNvCxnSpPr>
          <p:nvPr/>
        </p:nvCxnSpPr>
        <p:spPr bwMode="auto">
          <a:xfrm>
            <a:off x="2210734" y="2380544"/>
            <a:ext cx="602304" cy="659767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3CE8812-6481-4ED9-A170-7948D7D4A4A4}"/>
              </a:ext>
            </a:extLst>
          </p:cNvPr>
          <p:cNvSpPr txBox="1"/>
          <p:nvPr/>
        </p:nvSpPr>
        <p:spPr>
          <a:xfrm>
            <a:off x="776429" y="5638800"/>
            <a:ext cx="2092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latin typeface="Gill Sans Light"/>
              </a:rPr>
              <a:t>Point-to-point links</a:t>
            </a:r>
          </a:p>
        </p:txBody>
      </p:sp>
      <p:pic>
        <p:nvPicPr>
          <p:cNvPr id="87" name="Picture 22">
            <a:extLst>
              <a:ext uri="{FF2B5EF4-FFF2-40B4-BE49-F238E27FC236}">
                <a16:creationId xmlns:a16="http://schemas.microsoft.com/office/drawing/2014/main" id="{6162780E-6B07-45E5-9FAF-915871CF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33" y="3036402"/>
            <a:ext cx="823853" cy="76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2">
            <a:extLst>
              <a:ext uri="{FF2B5EF4-FFF2-40B4-BE49-F238E27FC236}">
                <a16:creationId xmlns:a16="http://schemas.microsoft.com/office/drawing/2014/main" id="{F9EDB96F-7DD5-43E9-AB1A-D17AAA6E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78" y="2168259"/>
            <a:ext cx="823853" cy="76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2">
            <a:extLst>
              <a:ext uri="{FF2B5EF4-FFF2-40B4-BE49-F238E27FC236}">
                <a16:creationId xmlns:a16="http://schemas.microsoft.com/office/drawing/2014/main" id="{53573B6E-BD18-4A91-B747-60654A04D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78" y="3036402"/>
            <a:ext cx="823853" cy="76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2">
            <a:extLst>
              <a:ext uri="{FF2B5EF4-FFF2-40B4-BE49-F238E27FC236}">
                <a16:creationId xmlns:a16="http://schemas.microsoft.com/office/drawing/2014/main" id="{C175A5B4-2D9E-4E27-81A3-7DD2DA4C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78" y="3994750"/>
            <a:ext cx="823853" cy="76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6F1230-2F96-4427-B303-BCFA3A932913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 bwMode="auto">
          <a:xfrm>
            <a:off x="5544386" y="3418518"/>
            <a:ext cx="109129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9F64C00-F0CA-4150-8DCE-16F82B3C91F0}"/>
              </a:ext>
            </a:extLst>
          </p:cNvPr>
          <p:cNvCxnSpPr>
            <a:cxnSpLocks/>
          </p:cNvCxnSpPr>
          <p:nvPr/>
        </p:nvCxnSpPr>
        <p:spPr bwMode="auto">
          <a:xfrm flipV="1">
            <a:off x="6058334" y="2932491"/>
            <a:ext cx="25401" cy="1064568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DA918B0-DCAD-45CF-ABA3-66621B9F7F4D}"/>
              </a:ext>
            </a:extLst>
          </p:cNvPr>
          <p:cNvSpPr txBox="1"/>
          <p:nvPr/>
        </p:nvSpPr>
        <p:spPr>
          <a:xfrm>
            <a:off x="4460425" y="5719894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latin typeface="Gill Sans Light"/>
              </a:rPr>
              <a:t>Share network links</a:t>
            </a:r>
          </a:p>
          <a:p>
            <a:pPr algn="ctr"/>
            <a:r>
              <a:rPr lang="en-US" sz="2400" dirty="0">
                <a:latin typeface="Gill Sans Light"/>
              </a:rPr>
              <a:t>switches</a:t>
            </a:r>
          </a:p>
        </p:txBody>
      </p:sp>
      <p:grpSp>
        <p:nvGrpSpPr>
          <p:cNvPr id="56" name="Group 11">
            <a:extLst>
              <a:ext uri="{FF2B5EF4-FFF2-40B4-BE49-F238E27FC236}">
                <a16:creationId xmlns:a16="http://schemas.microsoft.com/office/drawing/2014/main" id="{C5A50357-A1E3-4C9C-AB24-09C89745DA07}"/>
              </a:ext>
            </a:extLst>
          </p:cNvPr>
          <p:cNvGrpSpPr>
            <a:grpSpLocks/>
          </p:cNvGrpSpPr>
          <p:nvPr/>
        </p:nvGrpSpPr>
        <p:grpSpPr bwMode="auto">
          <a:xfrm>
            <a:off x="5601876" y="3273969"/>
            <a:ext cx="976312" cy="277812"/>
            <a:chOff x="198" y="3765"/>
            <a:chExt cx="693" cy="287"/>
          </a:xfrm>
        </p:grpSpPr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7BFCE013-9901-420F-8AE4-9DD3CE6E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BB780E74-3BFA-4FA3-9F56-933B8606D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97A387BE-5015-4182-8AF3-449A22172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60" name="Group 15">
              <a:extLst>
                <a:ext uri="{FF2B5EF4-FFF2-40B4-BE49-F238E27FC236}">
                  <a16:creationId xmlns:a16="http://schemas.microsoft.com/office/drawing/2014/main" id="{BF7E20EB-2C1A-4E4A-B1B0-B457F43BD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8BC1F840-93D9-4D54-802E-EAE85C09E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B460F5C-8EAD-471A-8437-C85F4C9F4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CBF05827-C329-45E6-A2F9-E12D4A0B9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61" name="Group 19">
              <a:extLst>
                <a:ext uri="{FF2B5EF4-FFF2-40B4-BE49-F238E27FC236}">
                  <a16:creationId xmlns:a16="http://schemas.microsoft.com/office/drawing/2014/main" id="{377AAA5D-BBCB-4C10-9F31-45A0C7005AA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62" name="Line 20">
                <a:extLst>
                  <a:ext uri="{FF2B5EF4-FFF2-40B4-BE49-F238E27FC236}">
                    <a16:creationId xmlns:a16="http://schemas.microsoft.com/office/drawing/2014/main" id="{C9CC8BCC-5792-4B3E-B835-8997DF403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63" name="Line 21">
                <a:extLst>
                  <a:ext uri="{FF2B5EF4-FFF2-40B4-BE49-F238E27FC236}">
                    <a16:creationId xmlns:a16="http://schemas.microsoft.com/office/drawing/2014/main" id="{009E1B42-1C43-45D1-8D73-D604EB8CA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64" name="Line 22">
                <a:extLst>
                  <a:ext uri="{FF2B5EF4-FFF2-40B4-BE49-F238E27FC236}">
                    <a16:creationId xmlns:a16="http://schemas.microsoft.com/office/drawing/2014/main" id="{E0D8D6D0-5B88-4466-B78F-794E7BBE9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pic>
        <p:nvPicPr>
          <p:cNvPr id="109" name="Picture 22">
            <a:extLst>
              <a:ext uri="{FF2B5EF4-FFF2-40B4-BE49-F238E27FC236}">
                <a16:creationId xmlns:a16="http://schemas.microsoft.com/office/drawing/2014/main" id="{3CE1DD89-57CD-4117-9856-A1C36C3D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92" y="1769129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2">
            <a:extLst>
              <a:ext uri="{FF2B5EF4-FFF2-40B4-BE49-F238E27FC236}">
                <a16:creationId xmlns:a16="http://schemas.microsoft.com/office/drawing/2014/main" id="{0075AE37-9BB7-479D-A556-A2F276914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62" y="1786896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F9F5D8C-9FC5-4F4C-A176-707BE68DCEBE}"/>
              </a:ext>
            </a:extLst>
          </p:cNvPr>
          <p:cNvCxnSpPr>
            <a:cxnSpLocks/>
            <a:endCxn id="111" idx="3"/>
          </p:cNvCxnSpPr>
          <p:nvPr/>
        </p:nvCxnSpPr>
        <p:spPr bwMode="auto">
          <a:xfrm flipH="1">
            <a:off x="9564993" y="1993953"/>
            <a:ext cx="933536" cy="1062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0" name="Picture 22">
            <a:extLst>
              <a:ext uri="{FF2B5EF4-FFF2-40B4-BE49-F238E27FC236}">
                <a16:creationId xmlns:a16="http://schemas.microsoft.com/office/drawing/2014/main" id="{82550A88-DB1E-4F35-8CE2-D15ED7572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56" y="1223119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22">
            <a:extLst>
              <a:ext uri="{FF2B5EF4-FFF2-40B4-BE49-F238E27FC236}">
                <a16:creationId xmlns:a16="http://schemas.microsoft.com/office/drawing/2014/main" id="{664009B9-73BD-4224-86C7-678271DB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999" y="2325790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7039713-0F25-4F04-982C-B19F64C26E0A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 bwMode="auto">
          <a:xfrm flipV="1">
            <a:off x="10013665" y="1658485"/>
            <a:ext cx="14157" cy="66730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5" name="Group 11">
            <a:extLst>
              <a:ext uri="{FF2B5EF4-FFF2-40B4-BE49-F238E27FC236}">
                <a16:creationId xmlns:a16="http://schemas.microsoft.com/office/drawing/2014/main" id="{C5567BE2-2221-451C-B01E-4978D9A451E3}"/>
              </a:ext>
            </a:extLst>
          </p:cNvPr>
          <p:cNvGrpSpPr>
            <a:grpSpLocks/>
          </p:cNvGrpSpPr>
          <p:nvPr/>
        </p:nvGrpSpPr>
        <p:grpSpPr bwMode="auto">
          <a:xfrm>
            <a:off x="9765727" y="1891522"/>
            <a:ext cx="522509" cy="282646"/>
            <a:chOff x="198" y="3765"/>
            <a:chExt cx="693" cy="287"/>
          </a:xfrm>
        </p:grpSpPr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830E8024-91E6-4E90-907B-49FAA3C11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C5EE6DF0-F8E6-4A3C-BE47-495758B3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87395F01-6DDF-454D-BDA6-FAE2C6663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19" name="Group 15">
              <a:extLst>
                <a:ext uri="{FF2B5EF4-FFF2-40B4-BE49-F238E27FC236}">
                  <a16:creationId xmlns:a16="http://schemas.microsoft.com/office/drawing/2014/main" id="{3953B7BC-1062-41DB-A432-8C8D3287A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298712D7-B40F-439D-BFF5-498A91EF5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:a16="http://schemas.microsoft.com/office/drawing/2014/main" id="{4B46A655-210C-4E3A-A268-35586AA6B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26" name="Line 18">
                <a:extLst>
                  <a:ext uri="{FF2B5EF4-FFF2-40B4-BE49-F238E27FC236}">
                    <a16:creationId xmlns:a16="http://schemas.microsoft.com/office/drawing/2014/main" id="{0EBD182C-4A2D-4CFF-B0F7-9E3B205CA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20" name="Group 19">
              <a:extLst>
                <a:ext uri="{FF2B5EF4-FFF2-40B4-BE49-F238E27FC236}">
                  <a16:creationId xmlns:a16="http://schemas.microsoft.com/office/drawing/2014/main" id="{416FC7DE-AA2B-4B6F-91CD-63FE8DCE57B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21" name="Line 20">
                <a:extLst>
                  <a:ext uri="{FF2B5EF4-FFF2-40B4-BE49-F238E27FC236}">
                    <a16:creationId xmlns:a16="http://schemas.microsoft.com/office/drawing/2014/main" id="{DC588565-7302-4734-876C-A24CAE07D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22" name="Line 21">
                <a:extLst>
                  <a:ext uri="{FF2B5EF4-FFF2-40B4-BE49-F238E27FC236}">
                    <a16:creationId xmlns:a16="http://schemas.microsoft.com/office/drawing/2014/main" id="{0C14D43C-1FFE-4A2A-8EC3-295E83454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23" name="Line 22">
                <a:extLst>
                  <a:ext uri="{FF2B5EF4-FFF2-40B4-BE49-F238E27FC236}">
                    <a16:creationId xmlns:a16="http://schemas.microsoft.com/office/drawing/2014/main" id="{E9AAC3E1-4535-4C0A-8DF0-2EE59DCC8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pic>
        <p:nvPicPr>
          <p:cNvPr id="156" name="Picture 22">
            <a:extLst>
              <a:ext uri="{FF2B5EF4-FFF2-40B4-BE49-F238E27FC236}">
                <a16:creationId xmlns:a16="http://schemas.microsoft.com/office/drawing/2014/main" id="{AAA8998E-CA2F-40E7-838E-87BE6D16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04" y="4438898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22">
            <a:extLst>
              <a:ext uri="{FF2B5EF4-FFF2-40B4-BE49-F238E27FC236}">
                <a16:creationId xmlns:a16="http://schemas.microsoft.com/office/drawing/2014/main" id="{DEE93B8F-75BE-49F2-A352-CCA86988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174" y="4456665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F314C32-DD2E-407E-952E-DE5FC83CF63B}"/>
              </a:ext>
            </a:extLst>
          </p:cNvPr>
          <p:cNvCxnSpPr>
            <a:cxnSpLocks/>
            <a:endCxn id="157" idx="3"/>
          </p:cNvCxnSpPr>
          <p:nvPr/>
        </p:nvCxnSpPr>
        <p:spPr bwMode="auto">
          <a:xfrm flipH="1">
            <a:off x="9531505" y="4663722"/>
            <a:ext cx="933536" cy="1062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9" name="Picture 22">
            <a:extLst>
              <a:ext uri="{FF2B5EF4-FFF2-40B4-BE49-F238E27FC236}">
                <a16:creationId xmlns:a16="http://schemas.microsoft.com/office/drawing/2014/main" id="{1CDBAEC9-F021-4A44-A5AF-74018BD5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668" y="3892888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" name="Picture 22">
            <a:extLst>
              <a:ext uri="{FF2B5EF4-FFF2-40B4-BE49-F238E27FC236}">
                <a16:creationId xmlns:a16="http://schemas.microsoft.com/office/drawing/2014/main" id="{76073E5E-0B68-4D87-8F66-687A96404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11" y="4995559"/>
            <a:ext cx="469331" cy="4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8664443-31C1-4775-8C69-1EA2BF6E5247}"/>
              </a:ext>
            </a:extLst>
          </p:cNvPr>
          <p:cNvCxnSpPr>
            <a:cxnSpLocks/>
            <a:stCxn id="160" idx="0"/>
            <a:endCxn id="159" idx="2"/>
          </p:cNvCxnSpPr>
          <p:nvPr/>
        </p:nvCxnSpPr>
        <p:spPr bwMode="auto">
          <a:xfrm flipV="1">
            <a:off x="9980177" y="4328254"/>
            <a:ext cx="14157" cy="66730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2" name="Group 11">
            <a:extLst>
              <a:ext uri="{FF2B5EF4-FFF2-40B4-BE49-F238E27FC236}">
                <a16:creationId xmlns:a16="http://schemas.microsoft.com/office/drawing/2014/main" id="{4090DF8F-C55E-4F84-A7D4-ED49F492A0DE}"/>
              </a:ext>
            </a:extLst>
          </p:cNvPr>
          <p:cNvGrpSpPr>
            <a:grpSpLocks/>
          </p:cNvGrpSpPr>
          <p:nvPr/>
        </p:nvGrpSpPr>
        <p:grpSpPr bwMode="auto">
          <a:xfrm>
            <a:off x="9732239" y="4561291"/>
            <a:ext cx="522509" cy="282646"/>
            <a:chOff x="198" y="3765"/>
            <a:chExt cx="693" cy="287"/>
          </a:xfrm>
        </p:grpSpPr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AC5A96D2-0F4A-4986-8E8D-9B49DEB5C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6298FF27-3100-4237-B910-67CE0BFCD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BBADA5E9-C6D7-42E5-ABB2-1EBC9BA8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66" name="Group 15">
              <a:extLst>
                <a:ext uri="{FF2B5EF4-FFF2-40B4-BE49-F238E27FC236}">
                  <a16:creationId xmlns:a16="http://schemas.microsoft.com/office/drawing/2014/main" id="{851DD1C3-3B05-442C-97B3-7D915AEBB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71" name="Line 16">
                <a:extLst>
                  <a:ext uri="{FF2B5EF4-FFF2-40B4-BE49-F238E27FC236}">
                    <a16:creationId xmlns:a16="http://schemas.microsoft.com/office/drawing/2014/main" id="{F14C4F46-4100-4001-9BE7-57FDECF14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72" name="Line 17">
                <a:extLst>
                  <a:ext uri="{FF2B5EF4-FFF2-40B4-BE49-F238E27FC236}">
                    <a16:creationId xmlns:a16="http://schemas.microsoft.com/office/drawing/2014/main" id="{9BABB68D-6A3F-4DA6-B59A-22412FA2C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73" name="Line 18">
                <a:extLst>
                  <a:ext uri="{FF2B5EF4-FFF2-40B4-BE49-F238E27FC236}">
                    <a16:creationId xmlns:a16="http://schemas.microsoft.com/office/drawing/2014/main" id="{22927C4C-6CB1-447B-AB69-40A07AC56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67" name="Group 19">
              <a:extLst>
                <a:ext uri="{FF2B5EF4-FFF2-40B4-BE49-F238E27FC236}">
                  <a16:creationId xmlns:a16="http://schemas.microsoft.com/office/drawing/2014/main" id="{253C5F4C-4344-4F4F-B926-3AB4DECF5BC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68" name="Line 20">
                <a:extLst>
                  <a:ext uri="{FF2B5EF4-FFF2-40B4-BE49-F238E27FC236}">
                    <a16:creationId xmlns:a16="http://schemas.microsoft.com/office/drawing/2014/main" id="{A790FB96-C428-4396-93BE-EF3F33D39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69" name="Line 21">
                <a:extLst>
                  <a:ext uri="{FF2B5EF4-FFF2-40B4-BE49-F238E27FC236}">
                    <a16:creationId xmlns:a16="http://schemas.microsoft.com/office/drawing/2014/main" id="{E4824FD1-2A56-49EF-87F7-D03C906CA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70" name="Line 22">
                <a:extLst>
                  <a:ext uri="{FF2B5EF4-FFF2-40B4-BE49-F238E27FC236}">
                    <a16:creationId xmlns:a16="http://schemas.microsoft.com/office/drawing/2014/main" id="{0C746957-57E9-4914-892B-99E74AE12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B1E74728-8976-45A8-8E5E-302452C5B152}"/>
              </a:ext>
            </a:extLst>
          </p:cNvPr>
          <p:cNvSpPr txBox="1"/>
          <p:nvPr/>
        </p:nvSpPr>
        <p:spPr>
          <a:xfrm>
            <a:off x="8393972" y="571391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latin typeface="Gill Sans Light"/>
              </a:rPr>
              <a:t>Link local network</a:t>
            </a:r>
          </a:p>
          <a:p>
            <a:pPr algn="ctr"/>
            <a:r>
              <a:rPr lang="en-US" sz="2400" b="0" dirty="0">
                <a:latin typeface="Gill Sans Light"/>
              </a:rPr>
              <a:t>through </a:t>
            </a:r>
            <a:r>
              <a:rPr lang="en-US" sz="2400" dirty="0">
                <a:latin typeface="Gill Sans Light"/>
              </a:rPr>
              <a:t>routers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203668B-22B9-46DF-BF63-1DAC07614D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001931" y="2886892"/>
            <a:ext cx="7627" cy="843322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100">
            <a:extLst>
              <a:ext uri="{FF2B5EF4-FFF2-40B4-BE49-F238E27FC236}">
                <a16:creationId xmlns:a16="http://schemas.microsoft.com/office/drawing/2014/main" id="{836EA5E0-C1A3-4D6B-912F-7BBE02F03086}"/>
              </a:ext>
            </a:extLst>
          </p:cNvPr>
          <p:cNvGrpSpPr>
            <a:grpSpLocks/>
          </p:cNvGrpSpPr>
          <p:nvPr/>
        </p:nvGrpSpPr>
        <p:grpSpPr bwMode="auto">
          <a:xfrm>
            <a:off x="9635682" y="3128598"/>
            <a:ext cx="766763" cy="433387"/>
            <a:chOff x="3600" y="219"/>
            <a:chExt cx="360" cy="175"/>
          </a:xfrm>
        </p:grpSpPr>
        <p:sp>
          <p:nvSpPr>
            <p:cNvPr id="40" name="Oval 101">
              <a:extLst>
                <a:ext uri="{FF2B5EF4-FFF2-40B4-BE49-F238E27FC236}">
                  <a16:creationId xmlns:a16="http://schemas.microsoft.com/office/drawing/2014/main" id="{8E02669F-A8AD-4933-B81B-D34AF602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41" name="Line 102">
              <a:extLst>
                <a:ext uri="{FF2B5EF4-FFF2-40B4-BE49-F238E27FC236}">
                  <a16:creationId xmlns:a16="http://schemas.microsoft.com/office/drawing/2014/main" id="{D378CAFC-1FE9-4C50-BF87-A9F9FCCC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2" name="Line 103">
              <a:extLst>
                <a:ext uri="{FF2B5EF4-FFF2-40B4-BE49-F238E27FC236}">
                  <a16:creationId xmlns:a16="http://schemas.microsoft.com/office/drawing/2014/main" id="{7B61E8F3-05EF-4A25-B5C9-053F3C71D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" name="Rectangle 104">
              <a:extLst>
                <a:ext uri="{FF2B5EF4-FFF2-40B4-BE49-F238E27FC236}">
                  <a16:creationId xmlns:a16="http://schemas.microsoft.com/office/drawing/2014/main" id="{3A35D8BD-D20E-48F5-A0C2-E29493B49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44" name="Oval 105">
              <a:extLst>
                <a:ext uri="{FF2B5EF4-FFF2-40B4-BE49-F238E27FC236}">
                  <a16:creationId xmlns:a16="http://schemas.microsoft.com/office/drawing/2014/main" id="{4D6882C3-CA9D-4015-9A2B-BF4AD93A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45" name="Group 106">
              <a:extLst>
                <a:ext uri="{FF2B5EF4-FFF2-40B4-BE49-F238E27FC236}">
                  <a16:creationId xmlns:a16="http://schemas.microsoft.com/office/drawing/2014/main" id="{3FCC2EEB-78A6-4E38-8DBB-9F0E1674D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" name="Line 107">
                <a:extLst>
                  <a:ext uri="{FF2B5EF4-FFF2-40B4-BE49-F238E27FC236}">
                    <a16:creationId xmlns:a16="http://schemas.microsoft.com/office/drawing/2014/main" id="{78ADC789-ED7E-47E8-9644-C1FAC3365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1" name="Line 108">
                <a:extLst>
                  <a:ext uri="{FF2B5EF4-FFF2-40B4-BE49-F238E27FC236}">
                    <a16:creationId xmlns:a16="http://schemas.microsoft.com/office/drawing/2014/main" id="{43479D1C-E51E-4BE4-891F-423707B22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2" name="Line 109">
                <a:extLst>
                  <a:ext uri="{FF2B5EF4-FFF2-40B4-BE49-F238E27FC236}">
                    <a16:creationId xmlns:a16="http://schemas.microsoft.com/office/drawing/2014/main" id="{7468C74B-DF41-47F2-86B6-00122B79B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46" name="Group 110">
              <a:extLst>
                <a:ext uri="{FF2B5EF4-FFF2-40B4-BE49-F238E27FC236}">
                  <a16:creationId xmlns:a16="http://schemas.microsoft.com/office/drawing/2014/main" id="{33EE6181-D2E7-4800-927C-524A2CB8EDF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" name="Line 111">
                <a:extLst>
                  <a:ext uri="{FF2B5EF4-FFF2-40B4-BE49-F238E27FC236}">
                    <a16:creationId xmlns:a16="http://schemas.microsoft.com/office/drawing/2014/main" id="{76F7D46E-C6CA-483F-9500-1ECD5005A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8" name="Line 112">
                <a:extLst>
                  <a:ext uri="{FF2B5EF4-FFF2-40B4-BE49-F238E27FC236}">
                    <a16:creationId xmlns:a16="http://schemas.microsoft.com/office/drawing/2014/main" id="{7483D0F4-04FE-4BC3-B866-1ED51889F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9" name="Line 113">
                <a:extLst>
                  <a:ext uri="{FF2B5EF4-FFF2-40B4-BE49-F238E27FC236}">
                    <a16:creationId xmlns:a16="http://schemas.microsoft.com/office/drawing/2014/main" id="{95F14A3C-5A2A-4526-A1DF-D5D3E0DF1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F368FF25-0CAC-44D7-A169-5F2072E165DA}"/>
              </a:ext>
            </a:extLst>
          </p:cNvPr>
          <p:cNvSpPr txBox="1"/>
          <p:nvPr/>
        </p:nvSpPr>
        <p:spPr>
          <a:xfrm>
            <a:off x="8394134" y="5719894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latin typeface="Gill Sans Light"/>
              </a:rPr>
              <a:t>Link local network</a:t>
            </a:r>
          </a:p>
          <a:p>
            <a:pPr algn="ctr"/>
            <a:r>
              <a:rPr lang="en-US" sz="2400" b="0" dirty="0">
                <a:latin typeface="Gill Sans Light"/>
              </a:rPr>
              <a:t>through </a:t>
            </a:r>
            <a:r>
              <a:rPr lang="en-US" sz="2400" dirty="0">
                <a:latin typeface="Gill Sans Light"/>
              </a:rPr>
              <a:t>routers</a:t>
            </a:r>
          </a:p>
        </p:txBody>
      </p:sp>
    </p:spTree>
    <p:extLst>
      <p:ext uri="{BB962C8B-B14F-4D97-AF65-F5344CB8AC3E}">
        <p14:creationId xmlns:p14="http://schemas.microsoft.com/office/powerpoint/2010/main" val="1217676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6" grpId="0" animBg="1"/>
      <p:bldP spid="97" grpId="0"/>
      <p:bldP spid="175" grpId="0"/>
      <p:bldP spid="1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8|6.7|3.6|9.1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3.9|39.8|5|7.4|6.6|27.1|18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3.6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1.2|24.8|5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9|1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2.2"/>
</p:tagLst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3257</Words>
  <Application>Microsoft Office PowerPoint</Application>
  <PresentationFormat>Widescreen</PresentationFormat>
  <Paragraphs>771</Paragraphs>
  <Slides>57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Arial</vt:lpstr>
      <vt:lpstr>Calibri</vt:lpstr>
      <vt:lpstr>Comic Sans MS</vt:lpstr>
      <vt:lpstr>Courier New</vt:lpstr>
      <vt:lpstr>Gill Sans</vt:lpstr>
      <vt:lpstr>Gill Sans Light</vt:lpstr>
      <vt:lpstr>Gill Sans MT</vt:lpstr>
      <vt:lpstr>Helvetica</vt:lpstr>
      <vt:lpstr>Symbol</vt:lpstr>
      <vt:lpstr>Tahoma</vt:lpstr>
      <vt:lpstr>Times New Roman</vt:lpstr>
      <vt:lpstr>Wingdings</vt:lpstr>
      <vt:lpstr>Office</vt:lpstr>
      <vt:lpstr>Photo Editor Photo</vt:lpstr>
      <vt:lpstr>Clip</vt:lpstr>
      <vt:lpstr>CS162 Operating Systems and Systems Programming Lecture 23  Networking and TCP/IP </vt:lpstr>
      <vt:lpstr>Recall: The promise of distributed systems</vt:lpstr>
      <vt:lpstr>Recall: Agreeing simultaneously: General’s Paradox</vt:lpstr>
      <vt:lpstr>Recall: How do entities communicate?  A Protocol!</vt:lpstr>
      <vt:lpstr>Recall: Eventual Agreement: Two-Phase Commit</vt:lpstr>
      <vt:lpstr>Recall: The Internet</vt:lpstr>
      <vt:lpstr>The Internet: Goals</vt:lpstr>
      <vt:lpstr>The Internet Through Graphs</vt:lpstr>
      <vt:lpstr>The Internet Through Graphs</vt:lpstr>
      <vt:lpstr>The Internet: Networks of Networks</vt:lpstr>
      <vt:lpstr>Layers, Layers, Layers</vt:lpstr>
      <vt:lpstr>Internet Entities</vt:lpstr>
      <vt:lpstr>The life of a message</vt:lpstr>
      <vt:lpstr>In this lecture </vt:lpstr>
      <vt:lpstr>The Internet Protocol (IP)</vt:lpstr>
      <vt:lpstr>What’s an IP(v4) address?</vt:lpstr>
      <vt:lpstr>Routers</vt:lpstr>
      <vt:lpstr>Setting up Routing Tables</vt:lpstr>
      <vt:lpstr>Setting up routing tables</vt:lpstr>
      <vt:lpstr>Naming in the Internet</vt:lpstr>
      <vt:lpstr>Domain Name System</vt:lpstr>
      <vt:lpstr>In this lecture </vt:lpstr>
      <vt:lpstr>Transport Layer</vt:lpstr>
      <vt:lpstr>Internet Transport Protocols</vt:lpstr>
      <vt:lpstr>Reliable Message Delivery: the Problem</vt:lpstr>
      <vt:lpstr>Introducing TCP</vt:lpstr>
      <vt:lpstr>TCP Service</vt:lpstr>
      <vt:lpstr>Recall: Socket creation and connection</vt:lpstr>
      <vt:lpstr>Recall: Sockets in concept</vt:lpstr>
      <vt:lpstr>Open Connection: 3-Way Handshaking</vt:lpstr>
      <vt:lpstr>Open Connection: 3-Way Handshaking</vt:lpstr>
      <vt:lpstr>3-Way Handshaking (cont’d) </vt:lpstr>
      <vt:lpstr>Close Connection</vt:lpstr>
      <vt:lpstr>Components of a solution for reliable transport</vt:lpstr>
      <vt:lpstr>Detecting Packet Loss?</vt:lpstr>
      <vt:lpstr>Stop &amp; Wait w/o Errors</vt:lpstr>
      <vt:lpstr>Stop &amp; Wait w/o Errors</vt:lpstr>
      <vt:lpstr>Stop &amp; Wait w/o Errors</vt:lpstr>
      <vt:lpstr>Stop &amp; Wait w/o Errors</vt:lpstr>
      <vt:lpstr>Stop &amp; Wait with Errors</vt:lpstr>
      <vt:lpstr>Sliding Window</vt:lpstr>
      <vt:lpstr>Sliding Window w/o Errors</vt:lpstr>
      <vt:lpstr>Example: Sliding Window w/o Errors</vt:lpstr>
      <vt:lpstr>Sliding Window with Errors</vt:lpstr>
      <vt:lpstr>Go-Back-n (GBN)</vt:lpstr>
      <vt:lpstr>GBN Example with Errors</vt:lpstr>
      <vt:lpstr>Selective Repeat (SR)</vt:lpstr>
      <vt:lpstr>SR Example with Errors</vt:lpstr>
      <vt:lpstr>Recap: components of a solution</vt:lpstr>
      <vt:lpstr>What does TCP do?</vt:lpstr>
      <vt:lpstr>Congestion</vt:lpstr>
      <vt:lpstr>Two Basic Questions</vt:lpstr>
      <vt:lpstr>Detecting Congestion</vt:lpstr>
      <vt:lpstr>Not All Losses the Same</vt:lpstr>
      <vt:lpstr>Rate Adjustment</vt:lpstr>
      <vt:lpstr>Congestion Avoidance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2021-04-20T18:30:38Z</dcterms:created>
  <dcterms:modified xsi:type="dcterms:W3CDTF">2021-04-20T18:31:04Z</dcterms:modified>
</cp:coreProperties>
</file>