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289" r:id="rId3"/>
    <p:sldId id="2291" r:id="rId4"/>
    <p:sldId id="2292" r:id="rId5"/>
    <p:sldId id="2293" r:id="rId6"/>
    <p:sldId id="2294" r:id="rId7"/>
    <p:sldId id="2295" r:id="rId8"/>
    <p:sldId id="2296" r:id="rId9"/>
    <p:sldId id="2297" r:id="rId10"/>
    <p:sldId id="2298" r:id="rId11"/>
    <p:sldId id="2299" r:id="rId12"/>
    <p:sldId id="2254" r:id="rId13"/>
    <p:sldId id="2256" r:id="rId14"/>
    <p:sldId id="2257" r:id="rId15"/>
    <p:sldId id="2258" r:id="rId16"/>
    <p:sldId id="2259" r:id="rId17"/>
    <p:sldId id="2260" r:id="rId18"/>
    <p:sldId id="2261" r:id="rId19"/>
    <p:sldId id="2262" r:id="rId20"/>
    <p:sldId id="2266" r:id="rId21"/>
    <p:sldId id="2314" r:id="rId22"/>
    <p:sldId id="2315" r:id="rId23"/>
    <p:sldId id="2316" r:id="rId24"/>
    <p:sldId id="2270" r:id="rId25"/>
    <p:sldId id="2271" r:id="rId26"/>
    <p:sldId id="2272" r:id="rId27"/>
    <p:sldId id="2273" r:id="rId28"/>
    <p:sldId id="2309" r:id="rId29"/>
    <p:sldId id="2310" r:id="rId30"/>
    <p:sldId id="2275" r:id="rId31"/>
    <p:sldId id="2278" r:id="rId32"/>
    <p:sldId id="2279" r:id="rId33"/>
    <p:sldId id="2311" r:id="rId34"/>
    <p:sldId id="2317" r:id="rId3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BDBD"/>
    <a:srgbClr val="BCFFBC"/>
    <a:srgbClr val="FFFFAA"/>
    <a:srgbClr val="FF0000"/>
    <a:srgbClr val="2A40E2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3861" autoAdjust="0"/>
  </p:normalViewPr>
  <p:slideViewPr>
    <p:cSldViewPr>
      <p:cViewPr varScale="1">
        <p:scale>
          <a:sx n="65" d="100"/>
          <a:sy n="65" d="100"/>
        </p:scale>
        <p:origin x="524" y="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0986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508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26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9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07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5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29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537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25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5741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822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385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412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447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50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65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24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8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688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93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9067800" y="6554241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7935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22/4/21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004418" y="6550025"/>
            <a:ext cx="3360450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Joseph  CS162 © UCB Spring 2021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Comparison_of_data-serialization_formats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24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RPC,</a:t>
            </a:r>
            <a:br>
              <a:rPr lang="en-US" sz="3000" dirty="0"/>
            </a:br>
            <a:r>
              <a:rPr lang="en-US" sz="3000" dirty="0"/>
              <a:t>Distributed File Systems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76784-001A-4B0B-8417-8E413E57B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9EAA-6A6E-4B9B-AFD7-048FBEFA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418DA-486F-4263-9842-B35F7A560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1030989"/>
          </a:xfrm>
        </p:spPr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Protobuffers</a:t>
            </a:r>
            <a:r>
              <a:rPr lang="en-US" dirty="0"/>
              <a:t>, JSON and XML are commonly used in web applications</a:t>
            </a:r>
          </a:p>
          <a:p>
            <a:r>
              <a:rPr lang="en-US" dirty="0"/>
              <a:t>Lots of ad-hoc formats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354392-B3B7-4F5F-83FB-667D44E0ACE1}"/>
              </a:ext>
            </a:extLst>
          </p:cNvPr>
          <p:cNvSpPr/>
          <p:nvPr/>
        </p:nvSpPr>
        <p:spPr bwMode="auto">
          <a:xfrm>
            <a:off x="2743200" y="2286000"/>
            <a:ext cx="6781800" cy="36576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 { “ faculty”: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[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{id: 1,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 “name”: “Anthony”,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lang="en-US" dirty="0">
                <a:latin typeface="Courier"/>
              </a:rPr>
              <a:t> “</a:t>
            </a:r>
            <a:r>
              <a:rPr lang="en-US" dirty="0" err="1">
                <a:latin typeface="Courier"/>
              </a:rPr>
              <a:t>lastname</a:t>
            </a:r>
            <a:r>
              <a:rPr lang="en-US" dirty="0">
                <a:latin typeface="Courier"/>
              </a:rPr>
              <a:t>”: “Joseph”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</a:t>
            </a:r>
            <a:r>
              <a:rPr lang="en-US" dirty="0">
                <a:latin typeface="Courier"/>
              </a:rPr>
              <a:t> },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{id: 2,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 “name”: “Natacha”,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	 “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lastname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”: “Crooks”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}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/>
              </a:rPr>
              <a:t>	]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}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"/>
              </a:rPr>
              <a:t>		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30243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B6E28D-6A70-40D3-82A6-5F1F54DD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Serialization Formats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7419228B-7A5E-4CD6-9F9E-E1FE77517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838200"/>
            <a:ext cx="8674443" cy="520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42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Remote Procedure Call (RPC)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10515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Raw messaging is a bit too low-level for programming</a:t>
            </a:r>
          </a:p>
          <a:p>
            <a:pPr lvl="1"/>
            <a:r>
              <a:rPr lang="en-US" altLang="ko-KR" dirty="0"/>
              <a:t>Must wrap up information into message at source</a:t>
            </a:r>
          </a:p>
          <a:p>
            <a:pPr lvl="1"/>
            <a:r>
              <a:rPr lang="en-US" altLang="ko-KR" dirty="0"/>
              <a:t>Must decide what to do with message at destination</a:t>
            </a:r>
          </a:p>
          <a:p>
            <a:pPr lvl="1"/>
            <a:r>
              <a:rPr lang="en-US" altLang="ko-KR" dirty="0"/>
              <a:t>May need to sit and wait for multiple messages to arrive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And must deal with machine representation by hand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Another option: Remote Procedure Call (RPC)</a:t>
            </a:r>
          </a:p>
          <a:p>
            <a:pPr lvl="1"/>
            <a:r>
              <a:rPr lang="en-US" altLang="ko-KR" dirty="0"/>
              <a:t>Calls a procedure on a remote machine</a:t>
            </a:r>
          </a:p>
          <a:p>
            <a:pPr lvl="1"/>
            <a:r>
              <a:rPr lang="en-US" dirty="0"/>
              <a:t>Idea: Make communication look like an ordinary function call</a:t>
            </a:r>
          </a:p>
          <a:p>
            <a:pPr lvl="1"/>
            <a:r>
              <a:rPr lang="en-US" altLang="ko-KR" dirty="0"/>
              <a:t>Automate all of the complexity of translating between representations</a:t>
            </a:r>
          </a:p>
          <a:p>
            <a:pPr lvl="1"/>
            <a:r>
              <a:rPr lang="en-US" altLang="ko-KR" dirty="0"/>
              <a:t>Client calls: 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remoteFileSystem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lvl="1"/>
            <a:r>
              <a:rPr lang="en-US" altLang="ko-KR" dirty="0"/>
              <a:t>Translated automatically into call on server:</a:t>
            </a:r>
            <a:br>
              <a:rPr lang="en-US" altLang="ko-KR" dirty="0"/>
            </a:br>
            <a:r>
              <a:rPr lang="en-US" altLang="ko-KR" dirty="0"/>
              <a:t>	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</a:t>
            </a:r>
            <a:r>
              <a:rPr lang="en-US" altLang="ko-KR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Read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rutabaga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 lvl="1"/>
            <a:endParaRPr lang="en-US" altLang="ko-KR" b="1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ko-KR" dirty="0">
                <a:latin typeface="Gill Sans Light"/>
                <a:cs typeface="Courier New" panose="02070309020205020404" pitchFamily="49" charset="0"/>
                <a:sym typeface="Symbol" panose="05050102010706020507" pitchFamily="18" charset="2"/>
              </a:rPr>
              <a:t>Example: Java RMI</a:t>
            </a:r>
          </a:p>
        </p:txBody>
      </p:sp>
    </p:spTree>
    <p:extLst>
      <p:ext uri="{BB962C8B-B14F-4D97-AF65-F5344CB8AC3E}">
        <p14:creationId xmlns:p14="http://schemas.microsoft.com/office/powerpoint/2010/main" val="322978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1882348" y="1346289"/>
            <a:ext cx="2826268" cy="14112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Client (caller)</a:t>
            </a:r>
          </a:p>
          <a:p>
            <a:r>
              <a:rPr lang="en-US" altLang="en-US" dirty="0">
                <a:latin typeface="Gill Sans MT" panose="020B0502020104020203" pitchFamily="34" charset="77"/>
              </a:rPr>
              <a:t>  </a:t>
            </a:r>
          </a:p>
          <a:p>
            <a:r>
              <a:rPr lang="en-US" altLang="en-US" dirty="0">
                <a:latin typeface="Courier" pitchFamily="2" charset="0"/>
              </a:rPr>
              <a:t>r = f(v1, v2);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57" name="Rectangle 5"/>
          <p:cNvSpPr>
            <a:spLocks noChangeArrowheads="1"/>
          </p:cNvSpPr>
          <p:nvPr/>
        </p:nvSpPr>
        <p:spPr bwMode="auto">
          <a:xfrm>
            <a:off x="1882348" y="4263093"/>
            <a:ext cx="2826268" cy="1507477"/>
          </a:xfrm>
          <a:prstGeom prst="rect">
            <a:avLst/>
          </a:prstGeom>
          <a:solidFill>
            <a:srgbClr val="FFC0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t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Server (</a:t>
            </a:r>
            <a:r>
              <a:rPr lang="en-US" altLang="en-US" dirty="0" err="1">
                <a:latin typeface="Gill Sans MT" panose="020B0502020104020203" pitchFamily="34" charset="77"/>
              </a:rPr>
              <a:t>callee</a:t>
            </a:r>
            <a:r>
              <a:rPr lang="en-US" altLang="en-US" dirty="0">
                <a:latin typeface="Gill Sans MT" panose="020B0502020104020203" pitchFamily="34" charset="77"/>
              </a:rPr>
              <a:t>)</a:t>
            </a:r>
          </a:p>
          <a:p>
            <a:endParaRPr lang="en-US" altLang="en-US" dirty="0">
              <a:latin typeface="Gill Sans MT" panose="020B0502020104020203" pitchFamily="34" charset="77"/>
            </a:endParaRPr>
          </a:p>
          <a:p>
            <a:r>
              <a:rPr lang="en-US" altLang="en-US" dirty="0" err="1">
                <a:latin typeface="Courier" pitchFamily="2" charset="0"/>
              </a:rPr>
              <a:t>res_t</a:t>
            </a:r>
            <a:r>
              <a:rPr lang="en-US" altLang="en-US" dirty="0">
                <a:latin typeface="Courier" pitchFamily="2" charset="0"/>
              </a:rPr>
              <a:t> f(a1, a2)</a:t>
            </a:r>
          </a:p>
        </p:txBody>
      </p:sp>
      <p:grpSp>
        <p:nvGrpSpPr>
          <p:cNvPr id="996392" name="Group 40"/>
          <p:cNvGrpSpPr>
            <a:grpSpLocks/>
          </p:cNvGrpSpPr>
          <p:nvPr/>
        </p:nvGrpSpPr>
        <p:grpSpPr bwMode="auto">
          <a:xfrm>
            <a:off x="4736762" y="1619256"/>
            <a:ext cx="1525889" cy="428625"/>
            <a:chOff x="1344" y="937"/>
            <a:chExt cx="1104" cy="270"/>
          </a:xfrm>
        </p:grpSpPr>
        <p:sp>
          <p:nvSpPr>
            <p:cNvPr id="30771" name="Line 11"/>
            <p:cNvSpPr>
              <a:spLocks noChangeShapeType="1"/>
            </p:cNvSpPr>
            <p:nvPr/>
          </p:nvSpPr>
          <p:spPr bwMode="auto">
            <a:xfrm>
              <a:off x="134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2" name="Text Box 16"/>
            <p:cNvSpPr txBox="1">
              <a:spLocks noChangeArrowheads="1"/>
            </p:cNvSpPr>
            <p:nvPr/>
          </p:nvSpPr>
          <p:spPr bwMode="auto">
            <a:xfrm>
              <a:off x="1599" y="937"/>
              <a:ext cx="453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grpSp>
        <p:nvGrpSpPr>
          <p:cNvPr id="996403" name="Group 51"/>
          <p:cNvGrpSpPr>
            <a:grpSpLocks/>
          </p:cNvGrpSpPr>
          <p:nvPr/>
        </p:nvGrpSpPr>
        <p:grpSpPr bwMode="auto">
          <a:xfrm>
            <a:off x="4736761" y="2341571"/>
            <a:ext cx="1752600" cy="449264"/>
            <a:chOff x="1344" y="1392"/>
            <a:chExt cx="1104" cy="283"/>
          </a:xfrm>
        </p:grpSpPr>
        <p:sp>
          <p:nvSpPr>
            <p:cNvPr id="30769" name="Line 12"/>
            <p:cNvSpPr>
              <a:spLocks noChangeShapeType="1"/>
            </p:cNvSpPr>
            <p:nvPr/>
          </p:nvSpPr>
          <p:spPr bwMode="auto">
            <a:xfrm flipH="1">
              <a:off x="134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70" name="Text Box 17"/>
            <p:cNvSpPr txBox="1">
              <a:spLocks noChangeArrowheads="1"/>
            </p:cNvSpPr>
            <p:nvPr/>
          </p:nvSpPr>
          <p:spPr bwMode="auto">
            <a:xfrm>
              <a:off x="1499" y="1405"/>
              <a:ext cx="64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402" name="Group 50"/>
          <p:cNvGrpSpPr>
            <a:grpSpLocks/>
          </p:cNvGrpSpPr>
          <p:nvPr/>
        </p:nvGrpSpPr>
        <p:grpSpPr bwMode="auto">
          <a:xfrm>
            <a:off x="7161476" y="2341569"/>
            <a:ext cx="1541462" cy="428626"/>
            <a:chOff x="3024" y="1392"/>
            <a:chExt cx="1104" cy="270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6" name="Text Box 19"/>
            <p:cNvSpPr txBox="1">
              <a:spLocks noChangeArrowheads="1"/>
            </p:cNvSpPr>
            <p:nvPr/>
          </p:nvSpPr>
          <p:spPr bwMode="auto">
            <a:xfrm>
              <a:off x="3152" y="1392"/>
              <a:ext cx="807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grpSp>
        <p:nvGrpSpPr>
          <p:cNvPr id="996400" name="Group 48"/>
          <p:cNvGrpSpPr>
            <a:grpSpLocks/>
          </p:cNvGrpSpPr>
          <p:nvPr/>
        </p:nvGrpSpPr>
        <p:grpSpPr bwMode="auto">
          <a:xfrm>
            <a:off x="4736762" y="4719645"/>
            <a:ext cx="1410001" cy="441325"/>
            <a:chOff x="1344" y="2362"/>
            <a:chExt cx="1104" cy="278"/>
          </a:xfrm>
        </p:grpSpPr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1344" y="264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60" name="Text Box 30"/>
            <p:cNvSpPr txBox="1">
              <a:spLocks noChangeArrowheads="1"/>
            </p:cNvSpPr>
            <p:nvPr/>
          </p:nvSpPr>
          <p:spPr bwMode="auto">
            <a:xfrm>
              <a:off x="1474" y="2362"/>
              <a:ext cx="80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return</a:t>
              </a:r>
            </a:p>
          </p:txBody>
        </p:sp>
      </p:grpSp>
      <p:grpSp>
        <p:nvGrpSpPr>
          <p:cNvPr id="996399" name="Group 47"/>
          <p:cNvGrpSpPr>
            <a:grpSpLocks/>
          </p:cNvGrpSpPr>
          <p:nvPr/>
        </p:nvGrpSpPr>
        <p:grpSpPr bwMode="auto">
          <a:xfrm>
            <a:off x="4736761" y="5465773"/>
            <a:ext cx="1752600" cy="428626"/>
            <a:chOff x="1344" y="2832"/>
            <a:chExt cx="1104" cy="270"/>
          </a:xfrm>
        </p:grpSpPr>
        <p:sp>
          <p:nvSpPr>
            <p:cNvPr id="30757" name="Line 29"/>
            <p:cNvSpPr>
              <a:spLocks noChangeShapeType="1"/>
            </p:cNvSpPr>
            <p:nvPr/>
          </p:nvSpPr>
          <p:spPr bwMode="auto">
            <a:xfrm flipH="1">
              <a:off x="1344" y="283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30758" name="Text Box 31"/>
            <p:cNvSpPr txBox="1">
              <a:spLocks noChangeArrowheads="1"/>
            </p:cNvSpPr>
            <p:nvPr/>
          </p:nvSpPr>
          <p:spPr bwMode="auto">
            <a:xfrm>
              <a:off x="1508" y="2832"/>
              <a:ext cx="395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call</a:t>
              </a:r>
            </a:p>
          </p:txBody>
        </p:sp>
      </p:grpSp>
      <p:sp>
        <p:nvSpPr>
          <p:cNvPr id="996389" name="Text Box 37"/>
          <p:cNvSpPr txBox="1">
            <a:spLocks noChangeArrowheads="1"/>
          </p:cNvSpPr>
          <p:nvPr/>
        </p:nvSpPr>
        <p:spPr bwMode="auto">
          <a:xfrm>
            <a:off x="6073061" y="4079779"/>
            <a:ext cx="114208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996390" name="Text Box 38"/>
          <p:cNvSpPr txBox="1">
            <a:spLocks noChangeArrowheads="1"/>
          </p:cNvSpPr>
          <p:nvPr/>
        </p:nvSpPr>
        <p:spPr bwMode="auto">
          <a:xfrm>
            <a:off x="5974081" y="2633668"/>
            <a:ext cx="1405815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ret </a:t>
            </a:r>
            <a:r>
              <a:rPr lang="en-US" altLang="en-US" dirty="0" err="1">
                <a:latin typeface="Gill Sans MT" panose="020B0502020104020203" pitchFamily="34" charset="77"/>
              </a:rPr>
              <a:t>vals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3A752781-01B8-6140-9A14-31577E22C4F3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4779972"/>
            <a:ext cx="1579562" cy="428625"/>
            <a:chOff x="3024" y="960"/>
            <a:chExt cx="1104" cy="270"/>
          </a:xfrm>
        </p:grpSpPr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08C2E3FA-4E4D-8F4C-869D-58AC64B4F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3888C264-7BE8-5149-A160-6961E6F21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54" name="Group 50">
            <a:extLst>
              <a:ext uri="{FF2B5EF4-FFF2-40B4-BE49-F238E27FC236}">
                <a16:creationId xmlns:a16="http://schemas.microsoft.com/office/drawing/2014/main" id="{D0E792B3-A5A7-0A42-A158-D1E6354BE7A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5465773"/>
            <a:ext cx="1579562" cy="428626"/>
            <a:chOff x="3024" y="1392"/>
            <a:chExt cx="1104" cy="270"/>
          </a:xfrm>
        </p:grpSpPr>
        <p:sp>
          <p:nvSpPr>
            <p:cNvPr id="55" name="Line 14">
              <a:extLst>
                <a:ext uri="{FF2B5EF4-FFF2-40B4-BE49-F238E27FC236}">
                  <a16:creationId xmlns:a16="http://schemas.microsoft.com/office/drawing/2014/main" id="{07D37156-378C-404A-B28B-85465BE30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6" name="Text Box 19">
              <a:extLst>
                <a:ext uri="{FF2B5EF4-FFF2-40B4-BE49-F238E27FC236}">
                  <a16:creationId xmlns:a16="http://schemas.microsoft.com/office/drawing/2014/main" id="{8C2F2FB1-C4C3-5F46-AD7E-E80799D4F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1392"/>
              <a:ext cx="7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receive</a:t>
              </a:r>
            </a:p>
          </p:txBody>
        </p:sp>
      </p:grpSp>
      <p:sp>
        <p:nvSpPr>
          <p:cNvPr id="46" name="Line 63">
            <a:extLst>
              <a:ext uri="{FF2B5EF4-FFF2-40B4-BE49-F238E27FC236}">
                <a16:creationId xmlns:a16="http://schemas.microsoft.com/office/drawing/2014/main" id="{E9091C48-727B-FF4C-9338-13F7DE6A4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747580"/>
            <a:ext cx="8534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MT" panose="020B0502020104020203" pitchFamily="34" charset="77"/>
            </a:endParaRPr>
          </a:p>
        </p:txBody>
      </p:sp>
      <p:pic>
        <p:nvPicPr>
          <p:cNvPr id="47" name="Picture 58">
            <a:extLst>
              <a:ext uri="{FF2B5EF4-FFF2-40B4-BE49-F238E27FC236}">
                <a16:creationId xmlns:a16="http://schemas.microsoft.com/office/drawing/2014/main" id="{105857A9-5C3D-6649-B72F-8F7F302A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05" y="5641984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 Box 64">
            <a:extLst>
              <a:ext uri="{FF2B5EF4-FFF2-40B4-BE49-F238E27FC236}">
                <a16:creationId xmlns:a16="http://schemas.microsoft.com/office/drawing/2014/main" id="{E8B75330-E9AE-5941-879E-6D70185DF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952" y="3290380"/>
            <a:ext cx="1555535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>
                <a:latin typeface="Gill Sans MT" panose="020B0502020104020203" pitchFamily="34" charset="77"/>
              </a:rPr>
              <a:t>Machine A</a:t>
            </a:r>
          </a:p>
        </p:txBody>
      </p:sp>
      <p:sp>
        <p:nvSpPr>
          <p:cNvPr id="49" name="Text Box 65">
            <a:extLst>
              <a:ext uri="{FF2B5EF4-FFF2-40B4-BE49-F238E27FC236}">
                <a16:creationId xmlns:a16="http://schemas.microsoft.com/office/drawing/2014/main" id="{C2C55C82-93D6-8C43-85AF-ABB9574C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526" y="3823780"/>
            <a:ext cx="1561306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 MT" panose="020B0502020104020203" pitchFamily="34" charset="77"/>
              </a:rPr>
              <a:t>Machine B</a:t>
            </a:r>
          </a:p>
        </p:txBody>
      </p:sp>
      <p:pic>
        <p:nvPicPr>
          <p:cNvPr id="50" name="Picture 58">
            <a:extLst>
              <a:ext uri="{FF2B5EF4-FFF2-40B4-BE49-F238E27FC236}">
                <a16:creationId xmlns:a16="http://schemas.microsoft.com/office/drawing/2014/main" id="{96EB117C-320E-9144-BA7D-AC86F41B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04" y="2452743"/>
            <a:ext cx="11461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8E95F41-6943-9942-AE67-EFBBF8A77E0B}"/>
              </a:ext>
            </a:extLst>
          </p:cNvPr>
          <p:cNvGrpSpPr/>
          <p:nvPr/>
        </p:nvGrpSpPr>
        <p:grpSpPr>
          <a:xfrm>
            <a:off x="8388183" y="1884373"/>
            <a:ext cx="1905000" cy="3814084"/>
            <a:chOff x="6864183" y="1884373"/>
            <a:chExt cx="1905000" cy="3814084"/>
          </a:xfrm>
        </p:grpSpPr>
        <p:sp>
          <p:nvSpPr>
            <p:cNvPr id="57" name="Cloud">
              <a:extLst>
                <a:ext uri="{FF2B5EF4-FFF2-40B4-BE49-F238E27FC236}">
                  <a16:creationId xmlns:a16="http://schemas.microsoft.com/office/drawing/2014/main" id="{BC5C2870-3BD3-164F-B9E0-B88CB3E8A344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864183" y="2814647"/>
              <a:ext cx="1905000" cy="1904983"/>
            </a:xfrm>
            <a:custGeom>
              <a:avLst/>
              <a:gdLst>
                <a:gd name="T0" fmla="*/ 5909 w 21600"/>
                <a:gd name="T1" fmla="*/ 873125 h 21600"/>
                <a:gd name="T2" fmla="*/ 952500 w 21600"/>
                <a:gd name="T3" fmla="*/ 1744391 h 21600"/>
                <a:gd name="T4" fmla="*/ 1903413 w 21600"/>
                <a:gd name="T5" fmla="*/ 873125 h 21600"/>
                <a:gd name="T6" fmla="*/ 952500 w 21600"/>
                <a:gd name="T7" fmla="*/ 99843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89C9F35A-EFD0-D140-BE97-1728EC6F1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1884373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 dirty="0">
                  <a:latin typeface="Gill Sans MT" panose="020B0502020104020203" pitchFamily="34" charset="77"/>
                </a:rPr>
                <a:t>Handler</a:t>
              </a:r>
            </a:p>
          </p:txBody>
        </p:sp>
        <p:sp>
          <p:nvSpPr>
            <p:cNvPr id="59" name="Rectangle 10">
              <a:extLst>
                <a:ext uri="{FF2B5EF4-FFF2-40B4-BE49-F238E27FC236}">
                  <a16:creationId xmlns:a16="http://schemas.microsoft.com/office/drawing/2014/main" id="{DCF1CBD8-125E-3F4F-B680-71EBD600B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183" y="4784057"/>
              <a:ext cx="1066800" cy="91440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>
                  <a:latin typeface="Gill Sans MT" panose="020B0502020104020203" pitchFamily="34" charset="77"/>
                </a:rPr>
                <a:t>Packet</a:t>
              </a:r>
            </a:p>
            <a:p>
              <a:r>
                <a:rPr lang="en-US" altLang="en-US" sz="2000">
                  <a:latin typeface="Gill Sans MT" panose="020B0502020104020203" pitchFamily="34" charset="77"/>
                </a:rPr>
                <a:t>Handler</a:t>
              </a:r>
            </a:p>
          </p:txBody>
        </p:sp>
        <p:grpSp>
          <p:nvGrpSpPr>
            <p:cNvPr id="60" name="Group 43">
              <a:extLst>
                <a:ext uri="{FF2B5EF4-FFF2-40B4-BE49-F238E27FC236}">
                  <a16:creationId xmlns:a16="http://schemas.microsoft.com/office/drawing/2014/main" id="{4220BAD3-6CCF-EB4E-B52D-C85956A117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4477" y="2798773"/>
              <a:ext cx="428626" cy="2057397"/>
              <a:chOff x="4537" y="1584"/>
              <a:chExt cx="270" cy="864"/>
            </a:xfrm>
          </p:grpSpPr>
          <p:sp>
            <p:nvSpPr>
              <p:cNvPr id="61" name="Text Box 34">
                <a:extLst>
                  <a:ext uri="{FF2B5EF4-FFF2-40B4-BE49-F238E27FC236}">
                    <a16:creationId xmlns:a16="http://schemas.microsoft.com/office/drawing/2014/main" id="{41A45217-74F9-E945-BCCC-8385BDCC6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387" y="1899"/>
                <a:ext cx="569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A401B393-1DBF-8D48-B5AE-74525F496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63" name="Group 44">
              <a:extLst>
                <a:ext uri="{FF2B5EF4-FFF2-40B4-BE49-F238E27FC236}">
                  <a16:creationId xmlns:a16="http://schemas.microsoft.com/office/drawing/2014/main" id="{B8733D72-0C26-4D4C-81B3-8FACCBFC58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35664" y="2798773"/>
              <a:ext cx="428626" cy="1981198"/>
              <a:chOff x="4122" y="1584"/>
              <a:chExt cx="270" cy="864"/>
            </a:xfrm>
          </p:grpSpPr>
          <p:sp>
            <p:nvSpPr>
              <p:cNvPr id="64" name="Text Box 35">
                <a:extLst>
                  <a:ext uri="{FF2B5EF4-FFF2-40B4-BE49-F238E27FC236}">
                    <a16:creationId xmlns:a16="http://schemas.microsoft.com/office/drawing/2014/main" id="{439A18F6-A006-9343-99FE-6610305647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3961" y="1897"/>
                <a:ext cx="591" cy="2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Network</a:t>
                </a:r>
              </a:p>
            </p:txBody>
          </p:sp>
          <p:sp>
            <p:nvSpPr>
              <p:cNvPr id="65" name="Line 33">
                <a:extLst>
                  <a:ext uri="{FF2B5EF4-FFF2-40B4-BE49-F238E27FC236}">
                    <a16:creationId xmlns:a16="http://schemas.microsoft.com/office/drawing/2014/main" id="{873DBE94-6BB0-C640-B272-678B85E77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68" y="1584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MT" panose="020B0502020104020203" pitchFamily="34" charset="77"/>
                </a:endParaRPr>
              </a:p>
            </p:txBody>
          </p:sp>
        </p:grpSp>
      </p:grpSp>
      <p:sp>
        <p:nvSpPr>
          <p:cNvPr id="67" name="Rectangle 7">
            <a:extLst>
              <a:ext uri="{FF2B5EF4-FFF2-40B4-BE49-F238E27FC236}">
                <a16:creationId xmlns:a16="http://schemas.microsoft.com/office/drawing/2014/main" id="{97000CFA-28E7-0C4B-A6EC-E03066E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62" y="4856170"/>
            <a:ext cx="1030288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Server</a:t>
            </a:r>
          </a:p>
          <a:p>
            <a:pPr algn="ctr"/>
            <a:r>
              <a:rPr lang="en-US" altLang="en-US" dirty="0">
                <a:latin typeface="Gill Sans MT" panose="020B0502020104020203" pitchFamily="34" charset="77"/>
              </a:rPr>
              <a:t>Stub</a:t>
            </a:r>
          </a:p>
        </p:txBody>
      </p:sp>
      <p:sp>
        <p:nvSpPr>
          <p:cNvPr id="68" name="Text Box 39">
            <a:extLst>
              <a:ext uri="{FF2B5EF4-FFF2-40B4-BE49-F238E27FC236}">
                <a16:creationId xmlns:a16="http://schemas.microsoft.com/office/drawing/2014/main" id="{56139D46-43A8-A248-8EB7-2261F7ED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724" y="5780096"/>
            <a:ext cx="1406526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dirty="0">
                <a:latin typeface="Gill Sans MT" panose="020B0502020104020203" pitchFamily="34" charset="77"/>
              </a:rPr>
              <a:t>unbundle</a:t>
            </a:r>
          </a:p>
          <a:p>
            <a:pPr algn="ctr">
              <a:spcBef>
                <a:spcPct val="0"/>
              </a:spcBef>
            </a:pPr>
            <a:r>
              <a:rPr lang="en-US" altLang="en-US" dirty="0" err="1">
                <a:latin typeface="Gill Sans MT" panose="020B0502020104020203" pitchFamily="34" charset="77"/>
              </a:rPr>
              <a:t>args</a:t>
            </a:r>
            <a:endParaRPr lang="en-US" altLang="en-US" dirty="0">
              <a:latin typeface="Gill Sans MT" panose="020B0502020104020203" pitchFamily="34" charset="77"/>
            </a:endParaRPr>
          </a:p>
        </p:txBody>
      </p:sp>
      <p:grpSp>
        <p:nvGrpSpPr>
          <p:cNvPr id="70" name="Group 42">
            <a:extLst>
              <a:ext uri="{FF2B5EF4-FFF2-40B4-BE49-F238E27FC236}">
                <a16:creationId xmlns:a16="http://schemas.microsoft.com/office/drawing/2014/main" id="{BF56F71D-D971-9142-86D1-6DEA8703AA9A}"/>
              </a:ext>
            </a:extLst>
          </p:cNvPr>
          <p:cNvGrpSpPr>
            <a:grpSpLocks/>
          </p:cNvGrpSpPr>
          <p:nvPr/>
        </p:nvGrpSpPr>
        <p:grpSpPr bwMode="auto">
          <a:xfrm>
            <a:off x="7161476" y="1655768"/>
            <a:ext cx="1579562" cy="428625"/>
            <a:chOff x="3024" y="960"/>
            <a:chExt cx="1104" cy="270"/>
          </a:xfrm>
        </p:grpSpPr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27AACBEF-0749-9A46-9DD9-604A71810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200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3" name="Text Box 18">
              <a:extLst>
                <a:ext uri="{FF2B5EF4-FFF2-40B4-BE49-F238E27FC236}">
                  <a16:creationId xmlns:a16="http://schemas.microsoft.com/office/drawing/2014/main" id="{379EFD7D-25C6-DD4D-97A7-5AFCF0EC3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960"/>
              <a:ext cx="551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send</a:t>
              </a:r>
            </a:p>
          </p:txBody>
        </p:sp>
      </p:grpSp>
      <p:grpSp>
        <p:nvGrpSpPr>
          <p:cNvPr id="75" name="Group 46">
            <a:extLst>
              <a:ext uri="{FF2B5EF4-FFF2-40B4-BE49-F238E27FC236}">
                <a16:creationId xmlns:a16="http://schemas.microsoft.com/office/drawing/2014/main" id="{169696BD-6426-1E4B-A1AF-3F899BFB307E}"/>
              </a:ext>
            </a:extLst>
          </p:cNvPr>
          <p:cNvGrpSpPr>
            <a:grpSpLocks/>
          </p:cNvGrpSpPr>
          <p:nvPr/>
        </p:nvGrpSpPr>
        <p:grpSpPr bwMode="auto">
          <a:xfrm>
            <a:off x="5984874" y="4856170"/>
            <a:ext cx="1406526" cy="1690688"/>
            <a:chOff x="2339" y="2448"/>
            <a:chExt cx="886" cy="1065"/>
          </a:xfrm>
        </p:grpSpPr>
        <p:sp>
          <p:nvSpPr>
            <p:cNvPr id="80" name="Rectangle 7">
              <a:extLst>
                <a:ext uri="{FF2B5EF4-FFF2-40B4-BE49-F238E27FC236}">
                  <a16:creationId xmlns:a16="http://schemas.microsoft.com/office/drawing/2014/main" id="{8FCF7A81-77AE-B647-9533-CD5357DC5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649" cy="576"/>
            </a:xfrm>
            <a:prstGeom prst="rect">
              <a:avLst/>
            </a:prstGeom>
            <a:solidFill>
              <a:srgbClr val="FFFFB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Server</a:t>
              </a:r>
            </a:p>
            <a:p>
              <a:pPr algn="ctr"/>
              <a:r>
                <a:rPr lang="en-US" altLang="en-US" dirty="0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81" name="Text Box 39">
              <a:extLst>
                <a:ext uri="{FF2B5EF4-FFF2-40B4-BE49-F238E27FC236}">
                  <a16:creationId xmlns:a16="http://schemas.microsoft.com/office/drawing/2014/main" id="{5EAFB67C-7D90-7F46-B5F0-C89169273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" y="3030"/>
              <a:ext cx="886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unbundle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RPC Information Flow</a:t>
            </a:r>
            <a:endParaRPr lang="en-US" dirty="0"/>
          </a:p>
        </p:txBody>
      </p:sp>
      <p:grpSp>
        <p:nvGrpSpPr>
          <p:cNvPr id="996393" name="Group 41"/>
          <p:cNvGrpSpPr>
            <a:grpSpLocks/>
          </p:cNvGrpSpPr>
          <p:nvPr/>
        </p:nvGrpSpPr>
        <p:grpSpPr bwMode="auto">
          <a:xfrm>
            <a:off x="6162676" y="977906"/>
            <a:ext cx="1076324" cy="1668463"/>
            <a:chOff x="2370" y="533"/>
            <a:chExt cx="678" cy="1051"/>
          </a:xfrm>
        </p:grpSpPr>
        <p:sp>
          <p:nvSpPr>
            <p:cNvPr id="30751" name="Rectangle 6"/>
            <p:cNvSpPr>
              <a:spLocks noChangeArrowheads="1"/>
            </p:cNvSpPr>
            <p:nvPr/>
          </p:nvSpPr>
          <p:spPr bwMode="auto">
            <a:xfrm>
              <a:off x="2448" y="1008"/>
              <a:ext cx="576" cy="5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Client</a:t>
              </a:r>
            </a:p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Stub</a:t>
              </a:r>
            </a:p>
          </p:txBody>
        </p:sp>
        <p:sp>
          <p:nvSpPr>
            <p:cNvPr id="30752" name="Text Box 36"/>
            <p:cNvSpPr txBox="1">
              <a:spLocks noChangeArrowheads="1"/>
            </p:cNvSpPr>
            <p:nvPr/>
          </p:nvSpPr>
          <p:spPr bwMode="auto">
            <a:xfrm>
              <a:off x="2370" y="533"/>
              <a:ext cx="67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dirty="0">
                  <a:latin typeface="Gill Sans MT" panose="020B0502020104020203" pitchFamily="34" charset="77"/>
                </a:rPr>
                <a:t>bundle</a:t>
              </a:r>
            </a:p>
            <a:p>
              <a:pPr algn="ctr">
                <a:spcBef>
                  <a:spcPct val="0"/>
                </a:spcBef>
              </a:pPr>
              <a:r>
                <a:rPr lang="en-US" altLang="en-US" dirty="0" err="1">
                  <a:latin typeface="Gill Sans MT" panose="020B0502020104020203" pitchFamily="34" charset="77"/>
                </a:rPr>
                <a:t>args</a:t>
              </a:r>
              <a:endParaRPr lang="en-US" altLang="en-US" dirty="0">
                <a:latin typeface="Gill Sans MT" panose="020B0502020104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353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Implementation</a:t>
            </a:r>
            <a:endParaRPr lang="en-US" altLang="ko-KR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820400" cy="5486400"/>
          </a:xfrm>
        </p:spPr>
        <p:txBody>
          <a:bodyPr/>
          <a:lstStyle/>
          <a:p>
            <a:r>
              <a:rPr lang="en-US" altLang="ko-KR" dirty="0">
                <a:sym typeface="Symbol" panose="05050102010706020507" pitchFamily="18" charset="2"/>
              </a:rPr>
              <a:t>Request-response message passing (under covers!)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“Stub” provides glue on client/server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Client stub is responsible for “marshalling” arguments and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the return values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Server-side stub is responsible for “</a:t>
            </a:r>
            <a:r>
              <a:rPr lang="en-US" altLang="ko-KR" dirty="0" err="1">
                <a:sym typeface="Symbol" panose="05050102010706020507" pitchFamily="18" charset="2"/>
              </a:rPr>
              <a:t>unmarshalling</a:t>
            </a:r>
            <a:r>
              <a:rPr lang="en-US" altLang="ko-KR" dirty="0">
                <a:sym typeface="Symbol" panose="05050102010706020507" pitchFamily="18" charset="2"/>
              </a:rPr>
              <a:t>” arguments and “marshalling” the return values.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Marshalling</a:t>
            </a:r>
            <a:r>
              <a:rPr lang="en-US" altLang="ko-KR" dirty="0">
                <a:sym typeface="Symbol" panose="05050102010706020507" pitchFamily="18" charset="2"/>
              </a:rPr>
              <a:t> involves (depending on system)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Converting values to a canonical form, serializing objects, copying arguments passed by reference, etc. </a:t>
            </a:r>
          </a:p>
        </p:txBody>
      </p:sp>
    </p:spTree>
    <p:extLst>
      <p:ext uri="{BB962C8B-B14F-4D97-AF65-F5344CB8AC3E}">
        <p14:creationId xmlns:p14="http://schemas.microsoft.com/office/powerpoint/2010/main" val="27708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(1/3)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1049000" cy="5562600"/>
          </a:xfrm>
        </p:spPr>
        <p:txBody>
          <a:bodyPr>
            <a:normAutofit/>
          </a:bodyPr>
          <a:lstStyle/>
          <a:p>
            <a:r>
              <a:rPr lang="en-US" altLang="ko-KR" dirty="0"/>
              <a:t>Equivalence with regular procedure call</a:t>
            </a:r>
          </a:p>
          <a:p>
            <a:pPr lvl="1"/>
            <a:r>
              <a:rPr lang="en-US" altLang="ko-KR" dirty="0"/>
              <a:t>Parameters</a:t>
            </a:r>
            <a:r>
              <a:rPr lang="en-US" altLang="ko-KR" dirty="0">
                <a:sym typeface="Symbol" panose="05050102010706020507" pitchFamily="18" charset="2"/>
              </a:rPr>
              <a:t>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Result  Reply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Name of Procedure: Passed in request message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Return Address: mbox2 (client return mail box) 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Stub generator: Compiler that generates stubs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Input: interface definitions in an “interface definition language (IDL)”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Contains, among other things, types of arguments/return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Output: stub code in the appropriate source language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client to pack message, send it off, wait for result, unpack result and return to caller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Code for server to unpack message, call procedure, pack results, send them off</a:t>
            </a:r>
          </a:p>
        </p:txBody>
      </p:sp>
    </p:spTree>
    <p:extLst>
      <p:ext uri="{BB962C8B-B14F-4D97-AF65-F5344CB8AC3E}">
        <p14:creationId xmlns:p14="http://schemas.microsoft.com/office/powerpoint/2010/main" val="1253316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(2/3)</a:t>
            </a:r>
            <a:endParaRPr lang="en-US" altLang="ko-KR" dirty="0"/>
          </a:p>
        </p:txBody>
      </p:sp>
      <p:sp>
        <p:nvSpPr>
          <p:cNvPr id="99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109728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Cross-platform issues: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What if client/server machines are different architectures/ languages?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Convert everything to/from some canonical form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Tag every item with an indication of how it is encoded (avoids unnecessary conversions)</a:t>
            </a:r>
          </a:p>
          <a:p>
            <a:endParaRPr lang="en-US" altLang="ko-KR" dirty="0"/>
          </a:p>
          <a:p>
            <a:r>
              <a:rPr lang="en-US" altLang="ko-KR" dirty="0"/>
              <a:t>How does client know which </a:t>
            </a:r>
            <a:r>
              <a:rPr lang="en-US" altLang="ko-KR" dirty="0" err="1"/>
              <a:t>mbox</a:t>
            </a:r>
            <a:r>
              <a:rPr lang="en-US" altLang="ko-KR" dirty="0"/>
              <a:t> (destination queue) to send to?</a:t>
            </a:r>
          </a:p>
          <a:p>
            <a:pPr lvl="1"/>
            <a:r>
              <a:rPr lang="en-US" altLang="ko-KR" dirty="0"/>
              <a:t>Need to translate name of remote service into network endpoint (Remote machine, port, possibly other info)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Binding: </a:t>
            </a:r>
            <a:r>
              <a:rPr lang="en-US" altLang="ko-KR" dirty="0"/>
              <a:t>the process of converting a user-visible name into a network endpoint</a:t>
            </a:r>
          </a:p>
          <a:p>
            <a:pPr lvl="2"/>
            <a:r>
              <a:rPr lang="en-US" altLang="ko-KR" dirty="0"/>
              <a:t>This is another word for “naming” at network level</a:t>
            </a:r>
          </a:p>
          <a:p>
            <a:pPr lvl="2"/>
            <a:r>
              <a:rPr lang="en-US" altLang="ko-KR" dirty="0"/>
              <a:t>Static: fixed at compile time</a:t>
            </a:r>
          </a:p>
          <a:p>
            <a:pPr lvl="2"/>
            <a:r>
              <a:rPr lang="en-US" altLang="ko-KR" dirty="0"/>
              <a:t>Dynamic: performed at runtime</a:t>
            </a:r>
          </a:p>
          <a:p>
            <a:endParaRPr lang="en-US" altLang="ko-KR" dirty="0">
              <a:sym typeface="Symbol" panose="05050102010706020507" pitchFamily="18" charset="2"/>
            </a:endParaRP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5902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379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RPC Details (3/3)</a:t>
            </a:r>
            <a:endParaRPr lang="en-US" altLang="ko-KR" dirty="0"/>
          </a:p>
        </p:txBody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Dynamic Binding</a:t>
            </a:r>
          </a:p>
          <a:p>
            <a:pPr lvl="1"/>
            <a:r>
              <a:rPr lang="en-US" altLang="ko-KR" dirty="0"/>
              <a:t>Most RPC systems use dynamic binding via name service</a:t>
            </a:r>
          </a:p>
          <a:p>
            <a:pPr lvl="2"/>
            <a:r>
              <a:rPr lang="en-US" altLang="ko-KR" dirty="0"/>
              <a:t>Name service provides dynamic translation of service </a:t>
            </a:r>
            <a:r>
              <a:rPr lang="en-US" altLang="ko-KR" dirty="0">
                <a:sym typeface="Symbol" panose="05050102010706020507" pitchFamily="18" charset="2"/>
              </a:rPr>
              <a:t>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endParaRPr lang="en-US" altLang="ko-KR" dirty="0"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Why dynamic binding?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Access control: check who is permitted to access service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Fail-over: If server fails, use a different one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there are multiple servers?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give flexibility at binding time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client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Could provide same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(router level redirect)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Choose unloaded server for each new request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Only works if no state carried from one call to next</a:t>
            </a:r>
          </a:p>
          <a:p>
            <a:pPr lvl="2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What if multiple clients?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Pass pointer to client-specific return </a:t>
            </a:r>
            <a:r>
              <a:rPr lang="en-US" altLang="ko-KR" dirty="0" err="1">
                <a:sym typeface="Symbol" panose="05050102010706020507" pitchFamily="18" charset="2"/>
              </a:rPr>
              <a:t>mbox</a:t>
            </a:r>
            <a:r>
              <a:rPr lang="en-US" altLang="ko-KR" dirty="0">
                <a:sym typeface="Symbol" panose="05050102010706020507" pitchFamily="18" charset="2"/>
              </a:rPr>
              <a:t> in request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2607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Non-Atomic Failures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838200"/>
            <a:ext cx="10560050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Different failure modes in dist. system than on a single machine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Consider many different types of failures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User-level bug causes address space to crash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Machine failure, kernel bug causes all processes on same machine to fail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Some machine is compromised by malicious party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Before RPC: whole system would crash/die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After RPC: One machine crashes/compromised while others keep working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Can easily result in inconsistent view of the world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my cached data get written back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Did server do what I requested or not?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Answer? Distributed transactions/2PC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114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RPC: Performance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908" y="1143000"/>
            <a:ext cx="10697292" cy="5257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RPC is </a:t>
            </a:r>
            <a:r>
              <a:rPr lang="en-US" altLang="ko-KR" i="1" dirty="0">
                <a:ea typeface="굴림" panose="020B0600000101010101" pitchFamily="34" charset="-127"/>
              </a:rPr>
              <a:t>not </a:t>
            </a:r>
            <a:r>
              <a:rPr lang="en-US" altLang="ko-KR" dirty="0">
                <a:ea typeface="굴림" panose="020B0600000101010101" pitchFamily="34" charset="-127"/>
              </a:rPr>
              <a:t>performance transparent: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Cost of Procedure call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« same-machine RPC « network RPC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Overheads: Marshalling, Stubs, Kernel-Crossing, Communication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Programmers must be aware that RPC is not free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Caching can help, but may make failure handling complex</a:t>
            </a:r>
          </a:p>
        </p:txBody>
      </p:sp>
    </p:spTree>
    <p:extLst>
      <p:ext uri="{BB962C8B-B14F-4D97-AF65-F5344CB8AC3E}">
        <p14:creationId xmlns:p14="http://schemas.microsoft.com/office/powerpoint/2010/main" val="52805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906000" cy="533400"/>
          </a:xfrm>
        </p:spPr>
        <p:txBody>
          <a:bodyPr/>
          <a:lstStyle/>
          <a:p>
            <a:r>
              <a:rPr lang="en-US" altLang="ko-KR" dirty="0">
                <a:latin typeface="Gill Sans"/>
                <a:ea typeface="굴림" panose="020B0600000101010101" pitchFamily="34" charset="-127"/>
              </a:rPr>
              <a:t>Recall: Distributed Applications Build With Messages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85825"/>
            <a:ext cx="10363200" cy="541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How do you actually program a distributed application?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Need to synchronize multiple threads, running on different machines </a:t>
            </a: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10000"/>
              </a:spcBef>
              <a:buNone/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One Abstraction: send/receive messages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Interface: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Mailbox (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mbox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): temporary holding area for messages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Send(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message,mbox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Send message to remote mailbox identified by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mbox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Receive(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buffer,mbox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)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Wait until </a:t>
            </a:r>
            <a:r>
              <a:rPr lang="en-US" altLang="ko-KR" dirty="0" err="1">
                <a:latin typeface="Gill Sans Light"/>
                <a:ea typeface="굴림" panose="020B0600000101010101" pitchFamily="34" charset="-127"/>
              </a:rPr>
              <a:t>mbox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has message, copy into buffer, and return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grpSp>
        <p:nvGrpSpPr>
          <p:cNvPr id="1016836" name="Group 4"/>
          <p:cNvGrpSpPr>
            <a:grpSpLocks/>
          </p:cNvGrpSpPr>
          <p:nvPr/>
        </p:nvGrpSpPr>
        <p:grpSpPr bwMode="auto">
          <a:xfrm>
            <a:off x="2667000" y="1981200"/>
            <a:ext cx="6556375" cy="1304925"/>
            <a:chOff x="576" y="1626"/>
            <a:chExt cx="4130" cy="822"/>
          </a:xfrm>
        </p:grpSpPr>
        <p:sp>
          <p:nvSpPr>
            <p:cNvPr id="19462" name="AutoShape 5"/>
            <p:cNvSpPr>
              <a:spLocks noChangeArrowheads="1"/>
            </p:cNvSpPr>
            <p:nvPr/>
          </p:nvSpPr>
          <p:spPr bwMode="auto">
            <a:xfrm>
              <a:off x="1538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19463" name="AutoShape 6"/>
            <p:cNvSpPr>
              <a:spLocks noChangeArrowheads="1"/>
            </p:cNvSpPr>
            <p:nvPr/>
          </p:nvSpPr>
          <p:spPr bwMode="auto">
            <a:xfrm>
              <a:off x="3382" y="1865"/>
              <a:ext cx="360" cy="340"/>
            </a:xfrm>
            <a:prstGeom prst="rightArrow">
              <a:avLst>
                <a:gd name="adj1" fmla="val 50000"/>
                <a:gd name="adj2" fmla="val 26471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</a:endParaRPr>
            </a:p>
          </p:txBody>
        </p:sp>
        <p:sp>
          <p:nvSpPr>
            <p:cNvPr id="19464" name="Cloud"/>
            <p:cNvSpPr>
              <a:spLocks noChangeAspect="1" noEditPoints="1" noChangeArrowheads="1"/>
            </p:cNvSpPr>
            <p:nvPr/>
          </p:nvSpPr>
          <p:spPr bwMode="auto">
            <a:xfrm>
              <a:off x="1898" y="1626"/>
              <a:ext cx="1444" cy="822"/>
            </a:xfrm>
            <a:custGeom>
              <a:avLst/>
              <a:gdLst>
                <a:gd name="T0" fmla="*/ 4 w 21600"/>
                <a:gd name="T1" fmla="*/ 411 h 21600"/>
                <a:gd name="T2" fmla="*/ 722 w 21600"/>
                <a:gd name="T3" fmla="*/ 821 h 21600"/>
                <a:gd name="T4" fmla="*/ 1443 w 21600"/>
                <a:gd name="T5" fmla="*/ 411 h 21600"/>
                <a:gd name="T6" fmla="*/ 722 w 21600"/>
                <a:gd name="T7" fmla="*/ 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58 h 21600"/>
                <a:gd name="T14" fmla="*/ 17083 w 21600"/>
                <a:gd name="T15" fmla="*/ 173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/>
            <a:p>
              <a:endParaRPr lang="en-US">
                <a:latin typeface="Gill Sans Light"/>
              </a:endParaRPr>
            </a:p>
          </p:txBody>
        </p:sp>
        <p:pic>
          <p:nvPicPr>
            <p:cNvPr id="19465" name="Picture 8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466" name="Picture 9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782"/>
              <a:ext cx="722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191" y="1937"/>
              <a:ext cx="83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Light"/>
                </a:rPr>
                <a:t>Network</a:t>
              </a:r>
            </a:p>
          </p:txBody>
        </p:sp>
        <p:sp>
          <p:nvSpPr>
            <p:cNvPr id="19468" name="Text Box 11"/>
            <p:cNvSpPr txBox="1">
              <a:spLocks noChangeArrowheads="1"/>
            </p:cNvSpPr>
            <p:nvPr/>
          </p:nvSpPr>
          <p:spPr bwMode="auto">
            <a:xfrm rot="5400000">
              <a:off x="1148" y="1906"/>
              <a:ext cx="550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</a:rPr>
                <a:t>Send</a:t>
              </a:r>
            </a:p>
          </p:txBody>
        </p:sp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 rot="5400000">
              <a:off x="3478" y="1892"/>
              <a:ext cx="788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Gill Sans Light"/>
                </a:rPr>
                <a:t>Receive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040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B956-AA0D-F348-95A9-96827A4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0EC3-1752-C54E-8D2C-0CDB64EF1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0014"/>
            <a:ext cx="8915400" cy="4215585"/>
          </a:xfrm>
        </p:spPr>
        <p:txBody>
          <a:bodyPr>
            <a:normAutofit/>
          </a:bodyPr>
          <a:lstStyle/>
          <a:p>
            <a:r>
              <a:rPr lang="en-US" dirty="0"/>
              <a:t>Transparent access to files stored on a remote disk</a:t>
            </a:r>
          </a:p>
          <a:p>
            <a:r>
              <a:rPr lang="en-US" i="1" dirty="0"/>
              <a:t>Mount</a:t>
            </a:r>
            <a:r>
              <a:rPr lang="en-US" dirty="0"/>
              <a:t> remote files into your local file system</a:t>
            </a:r>
          </a:p>
          <a:p>
            <a:pPr lvl="1"/>
            <a:r>
              <a:rPr lang="en-US" dirty="0"/>
              <a:t>Directory in local file system refers to remote files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/users/jane/prog/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foo.c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laptop actually refers to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nsolas" panose="020B0609020204030204" pitchFamily="49" charset="0"/>
              </a:rPr>
              <a:t>/prog/</a:t>
            </a:r>
            <a:r>
              <a:rPr lang="en-US" dirty="0" err="1">
                <a:latin typeface="Consolas" panose="020B0609020204030204" pitchFamily="49" charset="0"/>
              </a:rPr>
              <a:t>foo.c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</a:t>
            </a:r>
            <a:r>
              <a:rPr lang="en-US" dirty="0">
                <a:latin typeface="Consolas" panose="020B0609020204030204" pitchFamily="49" charset="0"/>
              </a:rPr>
              <a:t>crooks.cs.berkeley.edu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i="1" dirty="0"/>
              <a:t>Naming</a:t>
            </a:r>
            <a:r>
              <a:rPr lang="en-US" dirty="0"/>
              <a:t> Choices: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Hostname,localname</a:t>
            </a:r>
            <a:r>
              <a:rPr lang="en-US" dirty="0"/>
              <a:t>]: Filename includes server</a:t>
            </a:r>
          </a:p>
          <a:p>
            <a:pPr lvl="1"/>
            <a:r>
              <a:rPr lang="en-US" dirty="0"/>
              <a:t>A global name space: Filename unique in “world”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155301" y="762000"/>
            <a:ext cx="5837809" cy="1752131"/>
            <a:chOff x="3155301" y="762000"/>
            <a:chExt cx="5837809" cy="1752131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AA7D6AAD-B3CE-CC40-8A59-18CCD40B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851" y="1332699"/>
              <a:ext cx="2005755" cy="267501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77"/>
                </a:rPr>
                <a:t>Network</a:t>
              </a:r>
            </a:p>
          </p:txBody>
        </p:sp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105B9B05-BD51-6843-B8EE-A0D822694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3694" y="1219199"/>
              <a:ext cx="2005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42EFC060-3B86-2547-8340-32A24655E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3694" y="1752599"/>
              <a:ext cx="20057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 MT" panose="020B0502020104020203" pitchFamily="34" charset="77"/>
              </a:endParaRPr>
            </a:p>
          </p:txBody>
        </p:sp>
        <p:sp>
          <p:nvSpPr>
            <p:cNvPr id="8" name="Text Box 17">
              <a:extLst>
                <a:ext uri="{FF2B5EF4-FFF2-40B4-BE49-F238E27FC236}">
                  <a16:creationId xmlns:a16="http://schemas.microsoft.com/office/drawing/2014/main" id="{7F74FB22-3C9F-3C4D-9FA5-9D01A0D28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2156" y="838497"/>
              <a:ext cx="1401005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Read File</a:t>
              </a:r>
            </a:p>
          </p:txBody>
        </p:sp>
        <p:sp>
          <p:nvSpPr>
            <p:cNvPr id="9" name="Text Box 18">
              <a:extLst>
                <a:ext uri="{FF2B5EF4-FFF2-40B4-BE49-F238E27FC236}">
                  <a16:creationId xmlns:a16="http://schemas.microsoft.com/office/drawing/2014/main" id="{ED53A650-5F40-C447-A50E-1E2B63C67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02" y="1713580"/>
              <a:ext cx="820718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Data</a:t>
              </a:r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E774418E-CF73-874A-A6F7-1058E45AB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2677" y="2057400"/>
              <a:ext cx="1063926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Gill Sans MT" panose="020B0502020104020203" pitchFamily="34" charset="77"/>
                </a:rPr>
                <a:t>Server</a:t>
              </a:r>
            </a:p>
          </p:txBody>
        </p:sp>
        <p:grpSp>
          <p:nvGrpSpPr>
            <p:cNvPr id="11" name="Group 21">
              <a:extLst>
                <a:ext uri="{FF2B5EF4-FFF2-40B4-BE49-F238E27FC236}">
                  <a16:creationId xmlns:a16="http://schemas.microsoft.com/office/drawing/2014/main" id="{7BB799E9-B4B8-9A4A-8FC2-00ACCE271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5250" y="762000"/>
              <a:ext cx="1277860" cy="1752131"/>
              <a:chOff x="432" y="1933"/>
              <a:chExt cx="948" cy="1572"/>
            </a:xfrm>
          </p:grpSpPr>
          <p:pic>
            <p:nvPicPr>
              <p:cNvPr id="12" name="Picture 22">
                <a:extLst>
                  <a:ext uri="{FF2B5EF4-FFF2-40B4-BE49-F238E27FC236}">
                    <a16:creationId xmlns:a16="http://schemas.microsoft.com/office/drawing/2014/main" id="{3AED49F3-4985-1147-B0FD-31DF5C1E65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" y="260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23">
                <a:extLst>
                  <a:ext uri="{FF2B5EF4-FFF2-40B4-BE49-F238E27FC236}">
                    <a16:creationId xmlns:a16="http://schemas.microsoft.com/office/drawing/2014/main" id="{86920CE4-8E3B-E14C-B732-26FDBED942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365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4" name="Picture 24">
                <a:extLst>
                  <a:ext uri="{FF2B5EF4-FFF2-40B4-BE49-F238E27FC236}">
                    <a16:creationId xmlns:a16="http://schemas.microsoft.com/office/drawing/2014/main" id="{8614D847-BF2D-CA4B-B874-AABB1BDDD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217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" name="Picture 25">
                <a:extLst>
                  <a:ext uri="{FF2B5EF4-FFF2-40B4-BE49-F238E27FC236}">
                    <a16:creationId xmlns:a16="http://schemas.microsoft.com/office/drawing/2014/main" id="{8CA7D09A-2970-1647-BF4A-96AC300F60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1933"/>
                <a:ext cx="900" cy="9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E9021A-B0FC-FA40-9227-C04304BE4729}"/>
                </a:ext>
              </a:extLst>
            </p:cNvPr>
            <p:cNvGrpSpPr/>
            <p:nvPr/>
          </p:nvGrpSpPr>
          <p:grpSpPr>
            <a:xfrm>
              <a:off x="3155301" y="965734"/>
              <a:ext cx="1186091" cy="1520434"/>
              <a:chOff x="1688450" y="737135"/>
              <a:chExt cx="1186091" cy="1520434"/>
            </a:xfrm>
          </p:grpSpPr>
          <p:sp>
            <p:nvSpPr>
              <p:cNvPr id="18" name="Text Box 19">
                <a:extLst>
                  <a:ext uri="{FF2B5EF4-FFF2-40B4-BE49-F238E27FC236}">
                    <a16:creationId xmlns:a16="http://schemas.microsoft.com/office/drawing/2014/main" id="{26FA2346-78A5-E446-8C9F-C8A5D4151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989034" cy="428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>
                    <a:latin typeface="Gill Sans MT" panose="020B0502020104020203" pitchFamily="34" charset="77"/>
                  </a:rPr>
                  <a:t>Client</a:t>
                </a:r>
              </a:p>
            </p:txBody>
          </p:sp>
          <p:pic>
            <p:nvPicPr>
              <p:cNvPr id="19" name="Picture 18" descr="Australian Genealogy Journeys: February 2011">
                <a:extLst>
                  <a:ext uri="{FF2B5EF4-FFF2-40B4-BE49-F238E27FC236}">
                    <a16:creationId xmlns:a16="http://schemas.microsoft.com/office/drawing/2014/main" id="{67C97095-DEE6-5645-BD75-6BCA32B46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FEF1DD-9989-864C-A35B-4146C5BF9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56263" y="934958"/>
              <a:ext cx="1198086" cy="1198086"/>
            </a:xfrm>
            <a:prstGeom prst="rect">
              <a:avLst/>
            </a:prstGeom>
          </p:spPr>
        </p:pic>
      </p:grpSp>
      <p:pic>
        <p:nvPicPr>
          <p:cNvPr id="22" name="Picture 2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32" t="613" r="19032" b="613"/>
          <a:stretch>
            <a:fillRect/>
          </a:stretch>
        </p:blipFill>
        <p:spPr bwMode="auto">
          <a:xfrm>
            <a:off x="9448800" y="2895600"/>
            <a:ext cx="2228850" cy="26670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968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charset="-127"/>
              </a:rPr>
              <a:t>Virtual </a:t>
            </a:r>
            <a:r>
              <a:rPr lang="en-US" altLang="ko-KR" dirty="0" err="1">
                <a:ea typeface="굴림" charset="-127"/>
              </a:rPr>
              <a:t>Filesystem</a:t>
            </a:r>
            <a:r>
              <a:rPr lang="en-US" altLang="ko-KR" dirty="0">
                <a:ea typeface="굴림" charset="-127"/>
              </a:rPr>
              <a:t> Switch</a:t>
            </a:r>
            <a:endParaRPr lang="en-US" altLang="ko-KR" sz="1800" dirty="0">
              <a:ea typeface="굴림" charset="-127"/>
            </a:endParaRPr>
          </a:p>
        </p:txBody>
      </p:sp>
      <p:sp>
        <p:nvSpPr>
          <p:cNvPr id="1008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104394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VFS:</a:t>
            </a:r>
            <a:r>
              <a:rPr lang="en-US" altLang="ko-KR" dirty="0">
                <a:ea typeface="굴림" charset="-127"/>
              </a:rPr>
              <a:t> Virtual abstraction of file 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Provides virtual superblocks, </a:t>
            </a:r>
            <a:r>
              <a:rPr lang="en-US" altLang="ko-KR" dirty="0" err="1">
                <a:ea typeface="굴림" charset="-127"/>
              </a:rPr>
              <a:t>inodes</a:t>
            </a:r>
            <a:r>
              <a:rPr lang="en-US" altLang="ko-KR" dirty="0">
                <a:ea typeface="굴림" charset="-127"/>
              </a:rPr>
              <a:t>, files, </a:t>
            </a:r>
            <a:r>
              <a:rPr lang="en-US" altLang="ko-KR" dirty="0" err="1">
                <a:ea typeface="굴림" charset="-127"/>
              </a:rPr>
              <a:t>etc</a:t>
            </a:r>
            <a:endParaRPr lang="en-US" altLang="ko-KR" dirty="0"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charset="-127"/>
              </a:rPr>
              <a:t>Compatible with a variety of local and remote file systems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VFS allows the same system call interface (the API) to be used for different types of file systems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charset="-127"/>
              </a:rPr>
              <a:t>The API is to the VFS interface, rather than any specific type of file system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5844" y="859830"/>
            <a:ext cx="5531957" cy="2797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512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02C3-6C4F-4727-AC6A-11F4440D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Linux </a:t>
            </a:r>
            <a:r>
              <a:rPr lang="en-US" dirty="0" err="1"/>
              <a:t>mouting</a:t>
            </a:r>
            <a:r>
              <a:rPr lang="en-US" dirty="0"/>
              <a:t> tree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5CA47B-1C0C-4D0B-B514-59C170AE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42" y="762000"/>
            <a:ext cx="9047210" cy="5094800"/>
          </a:xfrm>
        </p:spPr>
      </p:pic>
    </p:spTree>
    <p:extLst>
      <p:ext uri="{BB962C8B-B14F-4D97-AF65-F5344CB8AC3E}">
        <p14:creationId xmlns:p14="http://schemas.microsoft.com/office/powerpoint/2010/main" val="95886562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VFS Common File Model in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2971800"/>
            <a:ext cx="10287000" cy="35145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Four primary object types for VFS:</a:t>
            </a:r>
          </a:p>
          <a:p>
            <a:pPr lvl="1"/>
            <a:r>
              <a:rPr lang="en-US" dirty="0"/>
              <a:t>superblock object: represents a specific mounted </a:t>
            </a:r>
            <a:r>
              <a:rPr lang="en-US" dirty="0" err="1"/>
              <a:t>filesystem</a:t>
            </a:r>
            <a:endParaRPr lang="en-US" dirty="0"/>
          </a:p>
          <a:p>
            <a:pPr lvl="1"/>
            <a:r>
              <a:rPr lang="en-US" dirty="0" err="1"/>
              <a:t>inode</a:t>
            </a:r>
            <a:r>
              <a:rPr lang="en-US" dirty="0"/>
              <a:t> object: represents a specific file</a:t>
            </a:r>
          </a:p>
          <a:p>
            <a:pPr lvl="1"/>
            <a:r>
              <a:rPr lang="en-US" dirty="0" err="1"/>
              <a:t>dentry</a:t>
            </a:r>
            <a:r>
              <a:rPr lang="en-US" dirty="0"/>
              <a:t> object: represents a directory entry </a:t>
            </a:r>
          </a:p>
          <a:p>
            <a:pPr lvl="1"/>
            <a:r>
              <a:rPr lang="en-US" dirty="0"/>
              <a:t>file object: represents open file associated with process</a:t>
            </a:r>
          </a:p>
          <a:p>
            <a:pPr lvl="1"/>
            <a:endParaRPr lang="en-US" dirty="0"/>
          </a:p>
          <a:p>
            <a:r>
              <a:rPr lang="en-US" dirty="0"/>
              <a:t>There is no specific directory object (VFS treats directories as files)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May need to fit the model by faking it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838200"/>
            <a:ext cx="365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990601"/>
            <a:ext cx="16668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883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loud"/>
          <p:cNvSpPr>
            <a:spLocks noChangeAspect="1" noEditPoints="1" noChangeArrowheads="1"/>
          </p:cNvSpPr>
          <p:nvPr/>
        </p:nvSpPr>
        <p:spPr bwMode="auto">
          <a:xfrm>
            <a:off x="4419600" y="762000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Simple Distributed File System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638921"/>
            <a:ext cx="11620500" cy="300797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Remote Disk: Reads and writes forwarded to server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 Remote Procedure Calls (RPC) to translate file system calls into remote requests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Advantage: Server provides consistent view of file system to multiple clients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Problems?  Performance!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Going over network is slower than going to local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Lots of network traffic/not well pipelined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Server can be a bottleneck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9486" name="Text Box 13"/>
          <p:cNvSpPr txBox="1">
            <a:spLocks noChangeArrowheads="1"/>
          </p:cNvSpPr>
          <p:nvPr/>
        </p:nvSpPr>
        <p:spPr bwMode="auto">
          <a:xfrm>
            <a:off x="6741159" y="1981201"/>
            <a:ext cx="1017888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dirty="0">
                <a:latin typeface="Gill Sans"/>
              </a:rPr>
              <a:t>Server</a:t>
            </a:r>
            <a:endParaRPr lang="en-US" altLang="en-US" sz="1800" dirty="0">
              <a:latin typeface="Gill Sans"/>
            </a:endParaRPr>
          </a:p>
        </p:txBody>
      </p:sp>
      <p:grpSp>
        <p:nvGrpSpPr>
          <p:cNvPr id="19463" name="Group 58"/>
          <p:cNvGrpSpPr>
            <a:grpSpLocks/>
          </p:cNvGrpSpPr>
          <p:nvPr/>
        </p:nvGrpSpPr>
        <p:grpSpPr bwMode="auto">
          <a:xfrm>
            <a:off x="4702903" y="1003612"/>
            <a:ext cx="1682750" cy="366713"/>
            <a:chOff x="1877" y="430"/>
            <a:chExt cx="1060" cy="231"/>
          </a:xfrm>
        </p:grpSpPr>
        <p:sp>
          <p:nvSpPr>
            <p:cNvPr id="19477" name="Line 31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478" name="Text Box 33"/>
            <p:cNvSpPr txBox="1">
              <a:spLocks noChangeArrowheads="1"/>
            </p:cNvSpPr>
            <p:nvPr/>
          </p:nvSpPr>
          <p:spPr bwMode="auto">
            <a:xfrm>
              <a:off x="1974" y="430"/>
              <a:ext cx="9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Read (RPC)</a:t>
              </a:r>
            </a:p>
          </p:txBody>
        </p:sp>
      </p:grpSp>
      <p:grpSp>
        <p:nvGrpSpPr>
          <p:cNvPr id="19464" name="Group 59"/>
          <p:cNvGrpSpPr>
            <a:grpSpLocks/>
          </p:cNvGrpSpPr>
          <p:nvPr/>
        </p:nvGrpSpPr>
        <p:grpSpPr bwMode="auto">
          <a:xfrm>
            <a:off x="4635183" y="1447650"/>
            <a:ext cx="1744662" cy="366713"/>
            <a:chOff x="1877" y="912"/>
            <a:chExt cx="1099" cy="231"/>
          </a:xfrm>
        </p:grpSpPr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19476" name="Text Box 34"/>
            <p:cNvSpPr txBox="1">
              <a:spLocks noChangeArrowheads="1"/>
            </p:cNvSpPr>
            <p:nvPr/>
          </p:nvSpPr>
          <p:spPr bwMode="auto">
            <a:xfrm>
              <a:off x="1940" y="912"/>
              <a:ext cx="10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Gill Sans"/>
                </a:rPr>
                <a:t>Return (Data)</a:t>
              </a:r>
            </a:p>
          </p:txBody>
        </p:sp>
      </p:grpSp>
      <p:grpSp>
        <p:nvGrpSpPr>
          <p:cNvPr id="19466" name="Group 60"/>
          <p:cNvGrpSpPr>
            <a:grpSpLocks/>
          </p:cNvGrpSpPr>
          <p:nvPr/>
        </p:nvGrpSpPr>
        <p:grpSpPr bwMode="auto">
          <a:xfrm rot="-1562509">
            <a:off x="4714528" y="2060660"/>
            <a:ext cx="1828800" cy="366713"/>
            <a:chOff x="2016" y="1324"/>
            <a:chExt cx="1036" cy="231"/>
          </a:xfrm>
        </p:grpSpPr>
        <p:sp>
          <p:nvSpPr>
            <p:cNvPr id="19471" name="Text Box 51"/>
            <p:cNvSpPr txBox="1">
              <a:spLocks noChangeArrowheads="1"/>
            </p:cNvSpPr>
            <p:nvPr/>
          </p:nvSpPr>
          <p:spPr bwMode="auto">
            <a:xfrm>
              <a:off x="2145" y="1324"/>
              <a:ext cx="8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Write (RPC)</a:t>
              </a:r>
            </a:p>
          </p:txBody>
        </p:sp>
        <p:sp>
          <p:nvSpPr>
            <p:cNvPr id="19472" name="Line 49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</p:grpSp>
      <p:grpSp>
        <p:nvGrpSpPr>
          <p:cNvPr id="19467" name="Group 61"/>
          <p:cNvGrpSpPr>
            <a:grpSpLocks/>
          </p:cNvGrpSpPr>
          <p:nvPr/>
        </p:nvGrpSpPr>
        <p:grpSpPr bwMode="auto">
          <a:xfrm rot="-1590130">
            <a:off x="4836128" y="2522111"/>
            <a:ext cx="1873250" cy="376237"/>
            <a:chOff x="2016" y="1844"/>
            <a:chExt cx="1036" cy="237"/>
          </a:xfrm>
        </p:grpSpPr>
        <p:sp>
          <p:nvSpPr>
            <p:cNvPr id="19469" name="Text Box 52"/>
            <p:cNvSpPr txBox="1">
              <a:spLocks noChangeArrowheads="1"/>
            </p:cNvSpPr>
            <p:nvPr/>
          </p:nvSpPr>
          <p:spPr bwMode="auto">
            <a:xfrm>
              <a:off x="2032" y="1850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ACK</a:t>
              </a:r>
            </a:p>
          </p:txBody>
        </p:sp>
        <p:sp>
          <p:nvSpPr>
            <p:cNvPr id="19470" name="Line 50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9468" name="Rectangle 62"/>
          <p:cNvSpPr>
            <a:spLocks noChangeArrowheads="1"/>
          </p:cNvSpPr>
          <p:nvPr/>
        </p:nvSpPr>
        <p:spPr bwMode="auto">
          <a:xfrm>
            <a:off x="7696200" y="1981200"/>
            <a:ext cx="838200" cy="533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639415" y="895413"/>
            <a:ext cx="2125450" cy="1198086"/>
            <a:chOff x="3533402" y="573769"/>
            <a:chExt cx="2125450" cy="1198086"/>
          </a:xfrm>
        </p:grpSpPr>
        <p:grpSp>
          <p:nvGrpSpPr>
            <p:cNvPr id="34" name="Group 26"/>
            <p:cNvGrpSpPr>
              <a:grpSpLocks/>
            </p:cNvGrpSpPr>
            <p:nvPr/>
          </p:nvGrpSpPr>
          <p:grpSpPr bwMode="auto">
            <a:xfrm>
              <a:off x="4532479" y="636785"/>
              <a:ext cx="1126373" cy="973557"/>
              <a:chOff x="2969" y="720"/>
              <a:chExt cx="1159" cy="864"/>
            </a:xfrm>
          </p:grpSpPr>
          <p:grpSp>
            <p:nvGrpSpPr>
              <p:cNvPr id="36" name="Group 25"/>
              <p:cNvGrpSpPr>
                <a:grpSpLocks/>
              </p:cNvGrpSpPr>
              <p:nvPr/>
            </p:nvGrpSpPr>
            <p:grpSpPr bwMode="auto">
              <a:xfrm>
                <a:off x="3600" y="720"/>
                <a:ext cx="528" cy="864"/>
                <a:chOff x="3600" y="720"/>
                <a:chExt cx="528" cy="864"/>
              </a:xfrm>
            </p:grpSpPr>
            <p:sp>
              <p:nvSpPr>
                <p:cNvPr id="38" name="AutoShape 20"/>
                <p:cNvSpPr>
                  <a:spLocks noChangeArrowheads="1"/>
                </p:cNvSpPr>
                <p:nvPr/>
              </p:nvSpPr>
              <p:spPr bwMode="auto">
                <a:xfrm>
                  <a:off x="3600" y="720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  <p:sp>
              <p:nvSpPr>
                <p:cNvPr id="39" name="AutoShape 21"/>
                <p:cNvSpPr>
                  <a:spLocks noChangeArrowheads="1"/>
                </p:cNvSpPr>
                <p:nvPr/>
              </p:nvSpPr>
              <p:spPr bwMode="auto">
                <a:xfrm>
                  <a:off x="3696" y="912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  <p:sp>
              <p:nvSpPr>
                <p:cNvPr id="40" name="AutoShape 22"/>
                <p:cNvSpPr>
                  <a:spLocks noChangeArrowheads="1"/>
                </p:cNvSpPr>
                <p:nvPr/>
              </p:nvSpPr>
              <p:spPr bwMode="auto">
                <a:xfrm>
                  <a:off x="3792" y="1104"/>
                  <a:ext cx="336" cy="480"/>
                </a:xfrm>
                <a:prstGeom prst="can">
                  <a:avLst>
                    <a:gd name="adj" fmla="val 35714"/>
                  </a:avLst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37" name="AutoShape 23"/>
              <p:cNvSpPr>
                <a:spLocks noChangeArrowheads="1"/>
              </p:cNvSpPr>
              <p:nvPr/>
            </p:nvSpPr>
            <p:spPr bwMode="auto">
              <a:xfrm>
                <a:off x="2969" y="1008"/>
                <a:ext cx="535" cy="336"/>
              </a:xfrm>
              <a:prstGeom prst="leftRightArrow">
                <a:avLst>
                  <a:gd name="adj1" fmla="val 50000"/>
                  <a:gd name="adj2" fmla="val 25714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33402" y="573769"/>
              <a:ext cx="1198086" cy="1198086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3129316" y="871294"/>
            <a:ext cx="1186091" cy="1489657"/>
            <a:chOff x="1688450" y="737135"/>
            <a:chExt cx="1186091" cy="1489657"/>
          </a:xfrm>
        </p:grpSpPr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43" name="Picture 42" descr="Australian Genealogy Journeys: February 201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E74439-3D80-4C5E-AD0A-C577B5337A01}"/>
              </a:ext>
            </a:extLst>
          </p:cNvPr>
          <p:cNvGrpSpPr/>
          <p:nvPr/>
        </p:nvGrpSpPr>
        <p:grpSpPr>
          <a:xfrm>
            <a:off x="2412513" y="1945985"/>
            <a:ext cx="1186091" cy="1489657"/>
            <a:chOff x="1688450" y="737135"/>
            <a:chExt cx="1186091" cy="1489657"/>
          </a:xfrm>
        </p:grpSpPr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AA739A8F-648F-4C0B-B532-CD1DB6AC8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49" name="Picture 48" descr="Australian Genealogy Journeys: February 2011">
              <a:extLst>
                <a:ext uri="{FF2B5EF4-FFF2-40B4-BE49-F238E27FC236}">
                  <a16:creationId xmlns:a16="http://schemas.microsoft.com/office/drawing/2014/main" id="{D7EB2363-0788-454C-9894-0F1A9C4E2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248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4986110" y="2209801"/>
            <a:ext cx="1186091" cy="1489657"/>
            <a:chOff x="1688450" y="737135"/>
            <a:chExt cx="1186091" cy="1489657"/>
          </a:xfrm>
        </p:grpSpPr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</a:p>
          </p:txBody>
        </p:sp>
        <p:pic>
          <p:nvPicPr>
            <p:cNvPr id="63" name="Picture 62" descr="Australian Genealogy Journeys: February 20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  <p:sp>
        <p:nvSpPr>
          <p:cNvPr id="1013792" name="Rectangle 32"/>
          <p:cNvSpPr>
            <a:spLocks noChangeArrowheads="1"/>
          </p:cNvSpPr>
          <p:nvPr/>
        </p:nvSpPr>
        <p:spPr bwMode="auto">
          <a:xfrm>
            <a:off x="8999538" y="1855788"/>
            <a:ext cx="838200" cy="9144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8" name="Rectangle 38"/>
          <p:cNvSpPr>
            <a:spLocks noChangeArrowheads="1"/>
          </p:cNvSpPr>
          <p:nvPr/>
        </p:nvSpPr>
        <p:spPr bwMode="auto">
          <a:xfrm>
            <a:off x="9055100" y="22367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1600">
                <a:latin typeface="Gill Sans"/>
              </a:rPr>
              <a:t>F1:V1</a:t>
            </a:r>
          </a:p>
        </p:txBody>
      </p:sp>
      <p:sp>
        <p:nvSpPr>
          <p:cNvPr id="1013801" name="Rectangle 41"/>
          <p:cNvSpPr>
            <a:spLocks noChangeArrowheads="1"/>
          </p:cNvSpPr>
          <p:nvPr/>
        </p:nvSpPr>
        <p:spPr bwMode="auto">
          <a:xfrm>
            <a:off x="9055100" y="2236788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20486" name="Cloud"/>
          <p:cNvSpPr>
            <a:spLocks noChangeAspect="1" noEditPoints="1" noChangeArrowheads="1"/>
          </p:cNvSpPr>
          <p:nvPr/>
        </p:nvSpPr>
        <p:spPr bwMode="auto">
          <a:xfrm>
            <a:off x="5799138" y="636588"/>
            <a:ext cx="2286000" cy="2590800"/>
          </a:xfrm>
          <a:custGeom>
            <a:avLst/>
            <a:gdLst>
              <a:gd name="T0" fmla="*/ 7091 w 21600"/>
              <a:gd name="T1" fmla="*/ 1295400 h 21600"/>
              <a:gd name="T2" fmla="*/ 1143000 w 21600"/>
              <a:gd name="T3" fmla="*/ 2588041 h 21600"/>
              <a:gd name="T4" fmla="*/ 2284095 w 21600"/>
              <a:gd name="T5" fmla="*/ 1295400 h 21600"/>
              <a:gd name="T6" fmla="*/ 1143000 w 21600"/>
              <a:gd name="T7" fmla="*/ 1481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204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Use of caching to reduce network load</a:t>
            </a:r>
          </a:p>
        </p:txBody>
      </p:sp>
      <p:grpSp>
        <p:nvGrpSpPr>
          <p:cNvPr id="1013777" name="Group 17"/>
          <p:cNvGrpSpPr>
            <a:grpSpLocks/>
          </p:cNvGrpSpPr>
          <p:nvPr/>
        </p:nvGrpSpPr>
        <p:grpSpPr bwMode="auto">
          <a:xfrm>
            <a:off x="5943600" y="938215"/>
            <a:ext cx="2057400" cy="366713"/>
            <a:chOff x="1877" y="446"/>
            <a:chExt cx="1060" cy="231"/>
          </a:xfrm>
        </p:grpSpPr>
        <p:sp>
          <p:nvSpPr>
            <p:cNvPr id="20519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0520" name="Text Box 19"/>
            <p:cNvSpPr txBox="1">
              <a:spLocks noChangeArrowheads="1"/>
            </p:cNvSpPr>
            <p:nvPr/>
          </p:nvSpPr>
          <p:spPr bwMode="auto">
            <a:xfrm>
              <a:off x="2070" y="446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Read (RPC)</a:t>
              </a:r>
            </a:p>
          </p:txBody>
        </p:sp>
      </p:grpSp>
      <p:grpSp>
        <p:nvGrpSpPr>
          <p:cNvPr id="1013780" name="Group 20"/>
          <p:cNvGrpSpPr>
            <a:grpSpLocks/>
          </p:cNvGrpSpPr>
          <p:nvPr/>
        </p:nvGrpSpPr>
        <p:grpSpPr bwMode="auto">
          <a:xfrm>
            <a:off x="5883276" y="1322391"/>
            <a:ext cx="2043113" cy="366713"/>
            <a:chOff x="1877" y="912"/>
            <a:chExt cx="1060" cy="231"/>
          </a:xfrm>
        </p:grpSpPr>
        <p:sp>
          <p:nvSpPr>
            <p:cNvPr id="20517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0518" name="Text Box 22"/>
            <p:cNvSpPr txBox="1">
              <a:spLocks noChangeArrowheads="1"/>
            </p:cNvSpPr>
            <p:nvPr/>
          </p:nvSpPr>
          <p:spPr bwMode="auto">
            <a:xfrm>
              <a:off x="1996" y="912"/>
              <a:ext cx="8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 dirty="0">
                  <a:latin typeface="Gill Sans"/>
                </a:rPr>
                <a:t>Return (Data)</a:t>
              </a:r>
            </a:p>
          </p:txBody>
        </p:sp>
      </p:grpSp>
      <p:grpSp>
        <p:nvGrpSpPr>
          <p:cNvPr id="1013786" name="Group 26"/>
          <p:cNvGrpSpPr>
            <a:grpSpLocks/>
          </p:cNvGrpSpPr>
          <p:nvPr/>
        </p:nvGrpSpPr>
        <p:grpSpPr bwMode="auto">
          <a:xfrm rot="-1562509">
            <a:off x="6084542" y="1897147"/>
            <a:ext cx="1982787" cy="366713"/>
            <a:chOff x="2016" y="1322"/>
            <a:chExt cx="1036" cy="231"/>
          </a:xfrm>
        </p:grpSpPr>
        <p:sp>
          <p:nvSpPr>
            <p:cNvPr id="20515" name="Text Box 27"/>
            <p:cNvSpPr txBox="1">
              <a:spLocks noChangeArrowheads="1"/>
            </p:cNvSpPr>
            <p:nvPr/>
          </p:nvSpPr>
          <p:spPr bwMode="auto">
            <a:xfrm>
              <a:off x="2176" y="1322"/>
              <a:ext cx="7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Write (RPC)</a:t>
              </a:r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2016" y="1533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</p:grpSp>
      <p:grpSp>
        <p:nvGrpSpPr>
          <p:cNvPr id="1013789" name="Group 29"/>
          <p:cNvGrpSpPr>
            <a:grpSpLocks/>
          </p:cNvGrpSpPr>
          <p:nvPr/>
        </p:nvGrpSpPr>
        <p:grpSpPr bwMode="auto">
          <a:xfrm rot="-1590130">
            <a:off x="6196039" y="2374988"/>
            <a:ext cx="2030412" cy="376237"/>
            <a:chOff x="2016" y="1844"/>
            <a:chExt cx="1036" cy="237"/>
          </a:xfrm>
        </p:grpSpPr>
        <p:sp>
          <p:nvSpPr>
            <p:cNvPr id="20513" name="Text Box 30"/>
            <p:cNvSpPr txBox="1">
              <a:spLocks noChangeArrowheads="1"/>
            </p:cNvSpPr>
            <p:nvPr/>
          </p:nvSpPr>
          <p:spPr bwMode="auto">
            <a:xfrm>
              <a:off x="2032" y="1850"/>
              <a:ext cx="100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800">
                  <a:latin typeface="Gill Sans"/>
                </a:rPr>
                <a:t>ACK</a:t>
              </a:r>
            </a:p>
          </p:txBody>
        </p:sp>
        <p:sp>
          <p:nvSpPr>
            <p:cNvPr id="20514" name="Line 31"/>
            <p:cNvSpPr>
              <a:spLocks noChangeShapeType="1"/>
            </p:cNvSpPr>
            <p:nvPr/>
          </p:nvSpPr>
          <p:spPr bwMode="auto">
            <a:xfrm flipH="1" flipV="1">
              <a:off x="2016" y="1844"/>
              <a:ext cx="10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"/>
              </a:endParaRPr>
            </a:p>
          </p:txBody>
        </p:sp>
      </p:grpSp>
      <p:sp>
        <p:nvSpPr>
          <p:cNvPr id="1013793" name="Rectangle 33"/>
          <p:cNvSpPr>
            <a:spLocks noChangeArrowheads="1"/>
          </p:cNvSpPr>
          <p:nvPr/>
        </p:nvSpPr>
        <p:spPr bwMode="auto">
          <a:xfrm>
            <a:off x="3741738" y="9413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4" name="Rectangle 34"/>
          <p:cNvSpPr>
            <a:spLocks noChangeArrowheads="1"/>
          </p:cNvSpPr>
          <p:nvPr/>
        </p:nvSpPr>
        <p:spPr bwMode="auto">
          <a:xfrm>
            <a:off x="4046538" y="2617788"/>
            <a:ext cx="838200" cy="838200"/>
          </a:xfrm>
          <a:prstGeom prst="rect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dirty="0">
                <a:latin typeface="Gill Sans"/>
              </a:rPr>
              <a:t>cache</a:t>
            </a:r>
          </a:p>
        </p:txBody>
      </p:sp>
      <p:sp>
        <p:nvSpPr>
          <p:cNvPr id="1013795" name="Rectangle 35"/>
          <p:cNvSpPr>
            <a:spLocks noGrp="1" noChangeArrowheads="1"/>
          </p:cNvSpPr>
          <p:nvPr>
            <p:ph type="body" idx="1"/>
          </p:nvPr>
        </p:nvSpPr>
        <p:spPr>
          <a:xfrm>
            <a:off x="778128" y="3706102"/>
            <a:ext cx="10651872" cy="30432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Idea: Use caching to reduce network load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practice: use buffer cache at source and destination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Advantage: if open/read/write/close can be done locally, don’t need to do any network traffic…fast!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Failure: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Client caches have data not committed at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Cache consistency!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Client caches not consistent with server/each other</a:t>
            </a:r>
          </a:p>
        </p:txBody>
      </p:sp>
      <p:sp>
        <p:nvSpPr>
          <p:cNvPr id="1013796" name="Rectangle 36"/>
          <p:cNvSpPr>
            <a:spLocks noChangeArrowheads="1"/>
          </p:cNvSpPr>
          <p:nvPr/>
        </p:nvSpPr>
        <p:spPr bwMode="auto">
          <a:xfrm>
            <a:off x="3810000" y="1322388"/>
            <a:ext cx="698500" cy="368300"/>
          </a:xfrm>
          <a:prstGeom prst="rect">
            <a:avLst/>
          </a:prstGeom>
          <a:solidFill>
            <a:srgbClr val="FF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F1:V1</a:t>
            </a:r>
          </a:p>
        </p:txBody>
      </p:sp>
      <p:sp>
        <p:nvSpPr>
          <p:cNvPr id="1013797" name="Rectangle 37"/>
          <p:cNvSpPr>
            <a:spLocks noChangeArrowheads="1"/>
          </p:cNvSpPr>
          <p:nvPr/>
        </p:nvSpPr>
        <p:spPr bwMode="auto">
          <a:xfrm>
            <a:off x="4178300" y="2998788"/>
            <a:ext cx="6223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1013803" name="Text Box 43"/>
          <p:cNvSpPr txBox="1">
            <a:spLocks noChangeArrowheads="1"/>
          </p:cNvSpPr>
          <p:nvPr/>
        </p:nvSpPr>
        <p:spPr bwMode="auto">
          <a:xfrm>
            <a:off x="1676401" y="788988"/>
            <a:ext cx="1219867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</a:p>
        </p:txBody>
      </p:sp>
      <p:sp>
        <p:nvSpPr>
          <p:cNvPr id="1013804" name="Text Box 44"/>
          <p:cNvSpPr txBox="1">
            <a:spLocks noChangeArrowheads="1"/>
          </p:cNvSpPr>
          <p:nvPr/>
        </p:nvSpPr>
        <p:spPr bwMode="auto">
          <a:xfrm>
            <a:off x="1676401" y="2870200"/>
            <a:ext cx="1282383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write(f1)</a:t>
            </a:r>
          </a:p>
        </p:txBody>
      </p:sp>
      <p:sp>
        <p:nvSpPr>
          <p:cNvPr id="1013805" name="Text Box 45"/>
          <p:cNvSpPr txBox="1">
            <a:spLocks noChangeArrowheads="1"/>
          </p:cNvSpPr>
          <p:nvPr/>
        </p:nvSpPr>
        <p:spPr bwMode="auto">
          <a:xfrm>
            <a:off x="2803525" y="776288"/>
            <a:ext cx="806292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6" name="Text Box 46"/>
          <p:cNvSpPr txBox="1">
            <a:spLocks noChangeArrowheads="1"/>
          </p:cNvSpPr>
          <p:nvPr/>
        </p:nvSpPr>
        <p:spPr bwMode="auto">
          <a:xfrm>
            <a:off x="1676400" y="10937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8" name="Text Box 48"/>
          <p:cNvSpPr txBox="1">
            <a:spLocks noChangeArrowheads="1"/>
          </p:cNvSpPr>
          <p:nvPr/>
        </p:nvSpPr>
        <p:spPr bwMode="auto">
          <a:xfrm>
            <a:off x="1676400" y="13985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</a:rPr>
              <a:t>read(f1)</a:t>
            </a:r>
            <a:r>
              <a:rPr lang="en-US" altLang="en-US"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09" name="Text Box 49"/>
          <p:cNvSpPr txBox="1">
            <a:spLocks noChangeArrowheads="1"/>
          </p:cNvSpPr>
          <p:nvPr/>
        </p:nvSpPr>
        <p:spPr bwMode="auto">
          <a:xfrm>
            <a:off x="2876550" y="2846388"/>
            <a:ext cx="884838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latin typeface="Gill Sans"/>
                <a:sym typeface="Symbol" panose="05050102010706020507" pitchFamily="18" charset="2"/>
              </a:rPr>
              <a:t>OK</a:t>
            </a:r>
          </a:p>
        </p:txBody>
      </p:sp>
      <p:sp>
        <p:nvSpPr>
          <p:cNvPr id="1013810" name="Text Box 50"/>
          <p:cNvSpPr txBox="1">
            <a:spLocks noChangeArrowheads="1"/>
          </p:cNvSpPr>
          <p:nvPr/>
        </p:nvSpPr>
        <p:spPr bwMode="auto">
          <a:xfrm>
            <a:off x="1676400" y="1727200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Gill Sans"/>
              </a:rPr>
              <a:t>read(f1)</a:t>
            </a:r>
            <a:r>
              <a:rPr lang="en-US" altLang="en-US">
                <a:solidFill>
                  <a:srgbClr val="FF0000"/>
                </a:solidFill>
                <a:latin typeface="Gill Sans"/>
                <a:sym typeface="Symbol" panose="05050102010706020507" pitchFamily="18" charset="2"/>
              </a:rPr>
              <a:t>V1</a:t>
            </a:r>
          </a:p>
        </p:txBody>
      </p:sp>
      <p:sp>
        <p:nvSpPr>
          <p:cNvPr id="1013811" name="Text Box 51"/>
          <p:cNvSpPr txBox="1">
            <a:spLocks noChangeArrowheads="1"/>
          </p:cNvSpPr>
          <p:nvPr/>
        </p:nvSpPr>
        <p:spPr bwMode="auto">
          <a:xfrm>
            <a:off x="1676400" y="3151188"/>
            <a:ext cx="1843434" cy="42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  <a:latin typeface="Gill Sans"/>
              </a:rPr>
              <a:t>read(f1)</a:t>
            </a:r>
            <a:r>
              <a:rPr lang="en-US" altLang="en-US">
                <a:solidFill>
                  <a:srgbClr val="FF0000"/>
                </a:solidFill>
                <a:latin typeface="Gill Sans"/>
                <a:sym typeface="Symbol" panose="05050102010706020507" pitchFamily="18" charset="2"/>
              </a:rPr>
              <a:t>V2</a:t>
            </a:r>
          </a:p>
        </p:txBody>
      </p:sp>
      <p:sp>
        <p:nvSpPr>
          <p:cNvPr id="1013812" name="AutoShape 52"/>
          <p:cNvSpPr>
            <a:spLocks noChangeArrowheads="1"/>
          </p:cNvSpPr>
          <p:nvPr/>
        </p:nvSpPr>
        <p:spPr bwMode="auto">
          <a:xfrm>
            <a:off x="-1219200" y="381000"/>
            <a:ext cx="1143000" cy="990600"/>
          </a:xfrm>
          <a:prstGeom prst="irregularSeal1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dirty="0">
                <a:latin typeface="Gill Sans"/>
              </a:rPr>
              <a:t>Crash!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71456" y="789594"/>
            <a:ext cx="2125450" cy="1491596"/>
            <a:chOff x="6477000" y="838200"/>
            <a:chExt cx="2125450" cy="1491596"/>
          </a:xfrm>
        </p:grpSpPr>
        <p:sp>
          <p:nvSpPr>
            <p:cNvPr id="49" name="Text Box 13"/>
            <p:cNvSpPr txBox="1">
              <a:spLocks noChangeArrowheads="1"/>
            </p:cNvSpPr>
            <p:nvPr/>
          </p:nvSpPr>
          <p:spPr bwMode="auto">
            <a:xfrm>
              <a:off x="6515330" y="1932261"/>
              <a:ext cx="1017888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Server</a:t>
              </a:r>
              <a:endParaRPr lang="en-US" altLang="en-US" sz="1800" dirty="0">
                <a:latin typeface="Gill Sans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77000" y="838200"/>
              <a:ext cx="2125450" cy="1198086"/>
              <a:chOff x="3533402" y="573769"/>
              <a:chExt cx="2125450" cy="1198086"/>
            </a:xfrm>
          </p:grpSpPr>
          <p:grpSp>
            <p:nvGrpSpPr>
              <p:cNvPr id="51" name="Group 26"/>
              <p:cNvGrpSpPr>
                <a:grpSpLocks/>
              </p:cNvGrpSpPr>
              <p:nvPr/>
            </p:nvGrpSpPr>
            <p:grpSpPr bwMode="auto">
              <a:xfrm>
                <a:off x="4532479" y="636785"/>
                <a:ext cx="1126373" cy="973557"/>
                <a:chOff x="2969" y="720"/>
                <a:chExt cx="1159" cy="864"/>
              </a:xfrm>
            </p:grpSpPr>
            <p:grpSp>
              <p:nvGrpSpPr>
                <p:cNvPr id="53" name="Group 25"/>
                <p:cNvGrpSpPr>
                  <a:grpSpLocks/>
                </p:cNvGrpSpPr>
                <p:nvPr/>
              </p:nvGrpSpPr>
              <p:grpSpPr bwMode="auto">
                <a:xfrm>
                  <a:off x="3600" y="720"/>
                  <a:ext cx="528" cy="864"/>
                  <a:chOff x="3600" y="720"/>
                  <a:chExt cx="528" cy="864"/>
                </a:xfrm>
              </p:grpSpPr>
              <p:sp>
                <p:nvSpPr>
                  <p:cNvPr id="55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720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  <p:sp>
                <p:nvSpPr>
                  <p:cNvPr id="56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912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  <p:sp>
                <p:nvSpPr>
                  <p:cNvPr id="57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104"/>
                    <a:ext cx="336" cy="480"/>
                  </a:xfrm>
                  <a:prstGeom prst="can">
                    <a:avLst>
                      <a:gd name="adj" fmla="val 35714"/>
                    </a:avLst>
                  </a:prstGeom>
                  <a:solidFill>
                    <a:srgbClr val="FF66CC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</p:grpSp>
            <p:sp>
              <p:nvSpPr>
                <p:cNvPr id="54" name="AutoShape 23"/>
                <p:cNvSpPr>
                  <a:spLocks noChangeArrowheads="1"/>
                </p:cNvSpPr>
                <p:nvPr/>
              </p:nvSpPr>
              <p:spPr bwMode="auto">
                <a:xfrm>
                  <a:off x="2969" y="1008"/>
                  <a:ext cx="535" cy="336"/>
                </a:xfrm>
                <a:prstGeom prst="leftRightArrow">
                  <a:avLst>
                    <a:gd name="adj1" fmla="val 50000"/>
                    <a:gd name="adj2" fmla="val 25714"/>
                  </a:avLst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533402" y="573769"/>
                <a:ext cx="1198086" cy="1198086"/>
              </a:xfrm>
              <a:prstGeom prst="rect">
                <a:avLst/>
              </a:prstGeom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4702177" y="636589"/>
            <a:ext cx="1186091" cy="1489657"/>
            <a:chOff x="1688450" y="737135"/>
            <a:chExt cx="1186091" cy="1489657"/>
          </a:xfrm>
        </p:grpSpPr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810385" y="1829257"/>
              <a:ext cx="894456" cy="397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dirty="0">
                  <a:latin typeface="Gill Sans"/>
                </a:rPr>
                <a:t>Client</a:t>
              </a:r>
              <a:endParaRPr lang="en-US" altLang="en-US" dirty="0">
                <a:latin typeface="Gill Sans"/>
              </a:endParaRPr>
            </a:p>
          </p:txBody>
        </p:sp>
        <p:pic>
          <p:nvPicPr>
            <p:cNvPr id="60" name="Picture 59" descr="Australian Genealogy Journeys: February 201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450" y="737135"/>
              <a:ext cx="1186091" cy="1186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9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1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2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3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1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4.25532E-7 C 0.07205 -0.01133 0.13576 -0.02243 0.22066 -0.01295 C 0.30538 -0.00347 0.4717 0.02613 0.51788 0.05643 C 0.56406 0.08672 0.51684 0.12303 0.49739 0.16952 C 0.47777 0.21577 0.41996 0.30111 0.39965 0.33557 " pathEditMode="fixed" rAng="0" ptsTypes="aaaaa">
                                      <p:cBhvr>
                                        <p:cTn id="87" dur="500" fill="hold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78" y="15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1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01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2" grpId="0" uiExpand="1" animBg="1"/>
      <p:bldP spid="1013798" grpId="0" uiExpand="1" animBg="1"/>
      <p:bldP spid="1013801" grpId="0" uiExpand="1" animBg="1"/>
      <p:bldP spid="1013793" grpId="0" uiExpand="1" animBg="1"/>
      <p:bldP spid="1013794" grpId="0" uiExpand="1" animBg="1"/>
      <p:bldP spid="1013795" grpId="0" uiExpand="1" build="p"/>
      <p:bldP spid="1013796" grpId="0" uiExpand="1" animBg="1"/>
      <p:bldP spid="1013797" grpId="0" uiExpand="1" animBg="1"/>
      <p:bldP spid="1013803" grpId="0" uiExpand="1"/>
      <p:bldP spid="1013804" grpId="0" uiExpand="1"/>
      <p:bldP spid="1013805" grpId="0" uiExpand="1"/>
      <p:bldP spid="1013806" grpId="0" uiExpand="1"/>
      <p:bldP spid="1013808" grpId="0" uiExpand="1"/>
      <p:bldP spid="1013809" grpId="0" uiExpand="1"/>
      <p:bldP spid="1013810" grpId="0"/>
      <p:bldP spid="1013811" grpId="0"/>
      <p:bldP spid="1013812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2CAD-0F41-6D4E-BAC2-9296E49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Failures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E4F9F-6F4B-D245-95AC-6FEE7B1D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server crashes? Can client wait until it comes back and just continue making requests?</a:t>
            </a:r>
          </a:p>
          <a:p>
            <a:pPr lvl="1"/>
            <a:r>
              <a:rPr lang="en-US" dirty="0"/>
              <a:t>Changes in server's cache but not in disk are lost</a:t>
            </a:r>
          </a:p>
          <a:p>
            <a:pPr lvl="1"/>
            <a:endParaRPr lang="en-US" dirty="0"/>
          </a:p>
          <a:p>
            <a:r>
              <a:rPr lang="en-US" dirty="0"/>
              <a:t>What if there is shared state across RPC's?</a:t>
            </a:r>
          </a:p>
          <a:p>
            <a:pPr lvl="1"/>
            <a:r>
              <a:rPr lang="en-US" dirty="0"/>
              <a:t>Client opens file, then does a seek</a:t>
            </a:r>
          </a:p>
          <a:p>
            <a:pPr lvl="1"/>
            <a:r>
              <a:rPr lang="en-US" dirty="0"/>
              <a:t>Server crashes</a:t>
            </a:r>
          </a:p>
          <a:p>
            <a:pPr lvl="1"/>
            <a:r>
              <a:rPr lang="en-US" dirty="0"/>
              <a:t>What if client wants to do another read?</a:t>
            </a:r>
          </a:p>
          <a:p>
            <a:pPr lvl="1"/>
            <a:endParaRPr lang="en-US" dirty="0"/>
          </a:p>
          <a:p>
            <a:r>
              <a:rPr lang="en-US" dirty="0"/>
              <a:t>Similar problem: What if client removes a file but server crashes before acknowledgement?</a:t>
            </a:r>
          </a:p>
        </p:txBody>
      </p:sp>
    </p:spTree>
    <p:extLst>
      <p:ext uri="{BB962C8B-B14F-4D97-AF65-F5344CB8AC3E}">
        <p14:creationId xmlns:p14="http://schemas.microsoft.com/office/powerpoint/2010/main" val="1988844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C794-8924-F74F-BAEC-AE2EBACE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Stateless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BFCF1-EE6D-334E-A898-5C3DD9E1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Stateless Protocol: </a:t>
            </a:r>
            <a:r>
              <a:rPr lang="en-US" dirty="0"/>
              <a:t>A protocol in which all information required to service a request is included with the request</a:t>
            </a:r>
          </a:p>
          <a:p>
            <a:endParaRPr lang="en-US" dirty="0"/>
          </a:p>
          <a:p>
            <a:r>
              <a:rPr lang="en-US" dirty="0"/>
              <a:t>Even better: Idempotent Operations – repeating an operation multiple times is same as executing it just once (e.g., storing to a mem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Client: timeout expires without reply, just run the operation again (safe regardless of first attempt)</a:t>
            </a:r>
          </a:p>
          <a:p>
            <a:endParaRPr lang="en-US" dirty="0"/>
          </a:p>
          <a:p>
            <a:r>
              <a:rPr lang="en-US" dirty="0"/>
              <a:t>Recall HTTP: Also a stateless protocol</a:t>
            </a:r>
          </a:p>
          <a:p>
            <a:pPr lvl="1"/>
            <a:r>
              <a:rPr lang="en-US" dirty="0"/>
              <a:t>Include cookies with request to simulate a session</a:t>
            </a:r>
          </a:p>
        </p:txBody>
      </p:sp>
    </p:spTree>
    <p:extLst>
      <p:ext uri="{BB962C8B-B14F-4D97-AF65-F5344CB8AC3E}">
        <p14:creationId xmlns:p14="http://schemas.microsoft.com/office/powerpoint/2010/main" val="1847069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Case Study: Network File System (NFS)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9728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Layers for NFS system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UNIX file-system interface:</a:t>
            </a:r>
            <a:r>
              <a:rPr lang="en-US" altLang="ko-KR" dirty="0">
                <a:ea typeface="굴림" panose="020B0600000101010101" pitchFamily="34" charset="-127"/>
              </a:rPr>
              <a:t> open, read, write, close calls + file descriptors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VFS layer:</a:t>
            </a:r>
            <a:r>
              <a:rPr lang="en-US" altLang="ko-KR" dirty="0">
                <a:ea typeface="굴림" panose="020B0600000101010101" pitchFamily="34" charset="-127"/>
              </a:rPr>
              <a:t> distinguishes local from remote files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Calls the NFS protocol procedures for remote requests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NFS service layer:</a:t>
            </a:r>
            <a:r>
              <a:rPr lang="en-US" altLang="ko-KR" dirty="0">
                <a:ea typeface="굴림" panose="020B0600000101010101" pitchFamily="34" charset="-127"/>
              </a:rPr>
              <a:t> bottom layer of the architecture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Implements the NFS protocol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NFS Protocol: RPC for file operations on server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Reading/searching a directory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manipulating links and directories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accessing file attributes/reading and writing files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Write-through caching:</a:t>
            </a:r>
            <a:r>
              <a:rPr lang="en-US" altLang="ko-KR" dirty="0">
                <a:ea typeface="굴림" panose="020B0600000101010101" pitchFamily="34" charset="-127"/>
              </a:rPr>
              <a:t> Modified data committed to server’s disk before results are returned to the client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lose some of the advantages of caching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 to perform write() can be long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some mechanism for readers to eventually notice changes! (more on this later)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14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Continued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47712"/>
            <a:ext cx="10820400" cy="60340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NFS servers are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stateless</a:t>
            </a:r>
            <a:r>
              <a:rPr lang="en-US" altLang="ko-KR" dirty="0">
                <a:ea typeface="굴림" panose="020B0600000101010101" pitchFamily="34" charset="-127"/>
              </a:rPr>
              <a:t>; each request provides all arguments require for execution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E.g. reads include information for entire operation, such as 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ReadAt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inumber,position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, not 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Read(</a:t>
            </a:r>
            <a:r>
              <a:rPr lang="en-US" altLang="ko-KR" b="1" dirty="0" err="1">
                <a:latin typeface="Courier New" panose="02070309020205020404" pitchFamily="49" charset="0"/>
                <a:ea typeface="굴림" panose="020B0600000101010101" pitchFamily="34" charset="-127"/>
              </a:rPr>
              <a:t>openfile</a:t>
            </a:r>
            <a:r>
              <a:rPr lang="en-US" altLang="ko-KR" b="1" dirty="0">
                <a:latin typeface="Courier New" panose="02070309020205020404" pitchFamily="49" charset="0"/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need to perform network open() or close() on file – each operation stands on its own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Idempotent:</a:t>
            </a:r>
            <a:r>
              <a:rPr lang="en-US" altLang="ko-KR" dirty="0">
                <a:ea typeface="굴림" panose="020B0600000101010101" pitchFamily="34" charset="-127"/>
              </a:rPr>
              <a:t> Performing requests multiple times has same effect as performing them exactly once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Server crashes between disk I/O and message send, client resend read, server does operation again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Read and write file blocks: just re-read or re-write file block – no other side effects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What about “remove”?  NFS does operation twice and second time returns an advisory error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Failure Model: Transparent to client system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Is this a good idea?  What if you are in the middle of reading a file and server crashes?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Options (NFS Provides both):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Hang until server comes back up (next week?)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Return an error. (Of course, most applications don’t know they are talking over network)</a:t>
            </a:r>
          </a:p>
        </p:txBody>
      </p:sp>
    </p:spTree>
    <p:extLst>
      <p:ext uri="{BB962C8B-B14F-4D97-AF65-F5344CB8AC3E}">
        <p14:creationId xmlns:p14="http://schemas.microsoft.com/office/powerpoint/2010/main" val="3487026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C6D9-6CDC-4C77-AC5D-FA27B0E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7F02-3F6B-4BE9-82D8-C33089C02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769600" cy="5105400"/>
          </a:xfrm>
        </p:spPr>
        <p:txBody>
          <a:bodyPr/>
          <a:lstStyle/>
          <a:p>
            <a:r>
              <a:rPr lang="en-US" dirty="0"/>
              <a:t>An object in memory has a machine-specific binary representation</a:t>
            </a:r>
          </a:p>
          <a:p>
            <a:pPr lvl="1"/>
            <a:r>
              <a:rPr lang="en-US" dirty="0"/>
              <a:t>Threads within a single process have the same view of what’s in memory</a:t>
            </a:r>
          </a:p>
          <a:p>
            <a:pPr lvl="1"/>
            <a:r>
              <a:rPr lang="en-US" dirty="0"/>
              <a:t>Easy to compute offsets into fields, follow pointers, etc.</a:t>
            </a:r>
          </a:p>
          <a:p>
            <a:pPr lvl="1"/>
            <a:endParaRPr lang="en-US" dirty="0"/>
          </a:p>
          <a:p>
            <a:r>
              <a:rPr lang="en-US" dirty="0"/>
              <a:t>In the absence of shared memory, externalizing an object requires us to turn it into a sequential sequence of bytes</a:t>
            </a:r>
          </a:p>
          <a:p>
            <a:endParaRPr lang="en-US" dirty="0"/>
          </a:p>
          <a:p>
            <a:pPr lvl="1"/>
            <a:r>
              <a:rPr lang="en-US" b="1" dirty="0"/>
              <a:t>Serialization/Marshalling</a:t>
            </a:r>
            <a:r>
              <a:rPr lang="en-US" dirty="0"/>
              <a:t>: Express an object as a sequence of bytes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Deserialization/Unmarshalling</a:t>
            </a:r>
            <a:r>
              <a:rPr lang="en-US" dirty="0"/>
              <a:t>: Reconstructing the original object from its marshalled form at destination</a:t>
            </a:r>
          </a:p>
        </p:txBody>
      </p:sp>
    </p:spTree>
    <p:extLst>
      <p:ext uri="{BB962C8B-B14F-4D97-AF65-F5344CB8AC3E}">
        <p14:creationId xmlns:p14="http://schemas.microsoft.com/office/powerpoint/2010/main" val="27592192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9F37-0AE3-634D-AFC3-15820544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6F4BE-08FE-ED40-A504-B1290A02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86" y="1066801"/>
            <a:ext cx="7431088" cy="50577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4903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27076"/>
            <a:ext cx="10972800" cy="61309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NFS protocol: weak consistency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Client polls server periodically to check for changes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Polls server if data hasn’t been checked in last 3-30 seconds (exact timeout it tunable parameter).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Thus, when file is changed on one client, server is notified, but other clients use old version of file until timeout.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multiple clients write to same file?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NFS, can get either version (or parts of both)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Completely arbitrary!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19400" y="2286000"/>
            <a:ext cx="6400800" cy="3092449"/>
            <a:chOff x="1295400" y="2622551"/>
            <a:chExt cx="6400800" cy="3092449"/>
          </a:xfrm>
        </p:grpSpPr>
        <p:grpSp>
          <p:nvGrpSpPr>
            <p:cNvPr id="1020969" name="Group 41"/>
            <p:cNvGrpSpPr>
              <a:grpSpLocks/>
            </p:cNvGrpSpPr>
            <p:nvPr/>
          </p:nvGrpSpPr>
          <p:grpSpPr bwMode="auto">
            <a:xfrm>
              <a:off x="1295400" y="2622551"/>
              <a:ext cx="6096001" cy="2819400"/>
              <a:chOff x="816" y="1652"/>
              <a:chExt cx="3840" cy="1776"/>
            </a:xfrm>
          </p:grpSpPr>
          <p:sp>
            <p:nvSpPr>
              <p:cNvPr id="256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112" y="1652"/>
                <a:ext cx="1440" cy="1632"/>
              </a:xfrm>
              <a:custGeom>
                <a:avLst/>
                <a:gdLst>
                  <a:gd name="T0" fmla="*/ 4 w 21600"/>
                  <a:gd name="T1" fmla="*/ 816 h 21600"/>
                  <a:gd name="T2" fmla="*/ 720 w 21600"/>
                  <a:gd name="T3" fmla="*/ 1630 h 21600"/>
                  <a:gd name="T4" fmla="*/ 1439 w 21600"/>
                  <a:gd name="T5" fmla="*/ 816 h 21600"/>
                  <a:gd name="T6" fmla="*/ 720 w 21600"/>
                  <a:gd name="T7" fmla="*/ 93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0 w 21600"/>
                  <a:gd name="T13" fmla="*/ 3256 h 21600"/>
                  <a:gd name="T14" fmla="*/ 17085 w 21600"/>
                  <a:gd name="T15" fmla="*/ 1733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00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5612" name="Rectangle 5"/>
              <p:cNvSpPr>
                <a:spLocks noChangeArrowheads="1"/>
              </p:cNvSpPr>
              <p:nvPr/>
            </p:nvSpPr>
            <p:spPr bwMode="auto">
              <a:xfrm>
                <a:off x="4128" y="2420"/>
                <a:ext cx="528" cy="57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4163" y="2660"/>
                <a:ext cx="440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  <p:grpSp>
            <p:nvGrpSpPr>
              <p:cNvPr id="25616" name="Group 23"/>
              <p:cNvGrpSpPr>
                <a:grpSpLocks/>
              </p:cNvGrpSpPr>
              <p:nvPr/>
            </p:nvGrpSpPr>
            <p:grpSpPr bwMode="auto">
              <a:xfrm rot="-1562509">
                <a:off x="2292" y="2446"/>
                <a:ext cx="1249" cy="231"/>
                <a:chOff x="2016" y="1322"/>
                <a:chExt cx="1036" cy="231"/>
              </a:xfrm>
            </p:grpSpPr>
            <p:sp>
              <p:nvSpPr>
                <p:cNvPr id="2563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76" y="1322"/>
                  <a:ext cx="76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>
                      <a:latin typeface="Gill Sans"/>
                    </a:rPr>
                    <a:t>Write (RPC)</a:t>
                  </a:r>
                </a:p>
              </p:txBody>
            </p:sp>
            <p:sp>
              <p:nvSpPr>
                <p:cNvPr id="2563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016" y="1533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grpSp>
            <p:nvGrpSpPr>
              <p:cNvPr id="25617" name="Group 26"/>
              <p:cNvGrpSpPr>
                <a:grpSpLocks/>
              </p:cNvGrpSpPr>
              <p:nvPr/>
            </p:nvGrpSpPr>
            <p:grpSpPr bwMode="auto">
              <a:xfrm rot="-1590130">
                <a:off x="2362" y="2747"/>
                <a:ext cx="1279" cy="237"/>
                <a:chOff x="2016" y="1844"/>
                <a:chExt cx="1036" cy="237"/>
              </a:xfrm>
            </p:grpSpPr>
            <p:sp>
              <p:nvSpPr>
                <p:cNvPr id="256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032" y="1850"/>
                  <a:ext cx="100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>
                      <a:latin typeface="Gill Sans"/>
                    </a:rPr>
                    <a:t>ACK</a:t>
                  </a:r>
                </a:p>
              </p:txBody>
            </p:sp>
            <p:sp>
              <p:nvSpPr>
                <p:cNvPr id="25629" name="Line 28"/>
                <p:cNvSpPr>
                  <a:spLocks noChangeShapeType="1"/>
                </p:cNvSpPr>
                <p:nvPr/>
              </p:nvSpPr>
              <p:spPr bwMode="auto">
                <a:xfrm flipH="1" flipV="1">
                  <a:off x="2016" y="1844"/>
                  <a:ext cx="103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>
                    <a:latin typeface="Gill Sans"/>
                  </a:endParaRPr>
                </a:p>
              </p:txBody>
            </p:sp>
          </p:grpSp>
          <p:sp>
            <p:nvSpPr>
              <p:cNvPr id="25619" name="Rectangle 32"/>
              <p:cNvSpPr>
                <a:spLocks noChangeArrowheads="1"/>
              </p:cNvSpPr>
              <p:nvPr/>
            </p:nvSpPr>
            <p:spPr bwMode="auto">
              <a:xfrm>
                <a:off x="816" y="1844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pic>
            <p:nvPicPr>
              <p:cNvPr id="25624" name="Picture 34" descr="MCj0398505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" y="2612"/>
                <a:ext cx="817" cy="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621" name="Rectangle 36"/>
              <p:cNvSpPr>
                <a:spLocks noChangeArrowheads="1"/>
              </p:cNvSpPr>
              <p:nvPr/>
            </p:nvSpPr>
            <p:spPr bwMode="auto">
              <a:xfrm>
                <a:off x="1008" y="2900"/>
                <a:ext cx="528" cy="52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dirty="0">
                    <a:latin typeface="Gill Sans"/>
                  </a:rPr>
                  <a:t>cache</a:t>
                </a:r>
              </a:p>
            </p:txBody>
          </p:sp>
          <p:sp>
            <p:nvSpPr>
              <p:cNvPr id="25622" name="Rectangle 37"/>
              <p:cNvSpPr>
                <a:spLocks noChangeArrowheads="1"/>
              </p:cNvSpPr>
              <p:nvPr/>
            </p:nvSpPr>
            <p:spPr bwMode="auto">
              <a:xfrm>
                <a:off x="859" y="2084"/>
                <a:ext cx="440" cy="232"/>
              </a:xfrm>
              <a:prstGeom prst="rect">
                <a:avLst/>
              </a:prstGeom>
              <a:solidFill>
                <a:srgbClr val="FF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F1:V1</a:t>
                </a:r>
              </a:p>
            </p:txBody>
          </p:sp>
          <p:sp>
            <p:nvSpPr>
              <p:cNvPr id="25623" name="Rectangle 38"/>
              <p:cNvSpPr>
                <a:spLocks noChangeArrowheads="1"/>
              </p:cNvSpPr>
              <p:nvPr/>
            </p:nvSpPr>
            <p:spPr bwMode="auto">
              <a:xfrm>
                <a:off x="1091" y="3140"/>
                <a:ext cx="392" cy="232"/>
              </a:xfrm>
              <a:prstGeom prst="rect">
                <a:avLst/>
              </a:prstGeom>
              <a:solidFill>
                <a:srgbClr val="FFFF00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1600" dirty="0">
                    <a:latin typeface="Gill Sans"/>
                  </a:rPr>
                  <a:t>F1:V2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555859" y="4225343"/>
              <a:ext cx="1186091" cy="1489657"/>
              <a:chOff x="1688450" y="737135"/>
              <a:chExt cx="1186091" cy="1489657"/>
            </a:xfrm>
          </p:grpSpPr>
          <p:sp>
            <p:nvSpPr>
              <p:cNvPr id="57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</a:p>
            </p:txBody>
          </p:sp>
          <p:pic>
            <p:nvPicPr>
              <p:cNvPr id="58" name="Picture 57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  <p:grpSp>
          <p:nvGrpSpPr>
            <p:cNvPr id="59" name="Group 58"/>
            <p:cNvGrpSpPr/>
            <p:nvPr/>
          </p:nvGrpSpPr>
          <p:grpSpPr>
            <a:xfrm>
              <a:off x="5570750" y="2853743"/>
              <a:ext cx="2125450" cy="1491596"/>
              <a:chOff x="6477000" y="838200"/>
              <a:chExt cx="2125450" cy="1491596"/>
            </a:xfrm>
          </p:grpSpPr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6515330" y="1932261"/>
                <a:ext cx="1017888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Server</a:t>
                </a:r>
                <a:endParaRPr lang="en-US" altLang="en-US" sz="1800" dirty="0">
                  <a:latin typeface="Gill Sans"/>
                </a:endParaRPr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6477000" y="838200"/>
                <a:ext cx="2125450" cy="1198086"/>
                <a:chOff x="3533402" y="573769"/>
                <a:chExt cx="2125450" cy="1198086"/>
              </a:xfrm>
            </p:grpSpPr>
            <p:grpSp>
              <p:nvGrpSpPr>
                <p:cNvPr id="62" name="Group 26"/>
                <p:cNvGrpSpPr>
                  <a:grpSpLocks/>
                </p:cNvGrpSpPr>
                <p:nvPr/>
              </p:nvGrpSpPr>
              <p:grpSpPr bwMode="auto">
                <a:xfrm>
                  <a:off x="4532479" y="636785"/>
                  <a:ext cx="1126373" cy="973557"/>
                  <a:chOff x="2969" y="720"/>
                  <a:chExt cx="1159" cy="864"/>
                </a:xfrm>
              </p:grpSpPr>
              <p:grpSp>
                <p:nvGrpSpPr>
                  <p:cNvPr id="64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600" y="720"/>
                    <a:ext cx="528" cy="864"/>
                    <a:chOff x="3600" y="720"/>
                    <a:chExt cx="528" cy="864"/>
                  </a:xfrm>
                </p:grpSpPr>
                <p:sp>
                  <p:nvSpPr>
                    <p:cNvPr id="66" name="AutoShap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720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7" name="AutoShap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912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  <p:sp>
                  <p:nvSpPr>
                    <p:cNvPr id="68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92" y="1104"/>
                      <a:ext cx="336" cy="480"/>
                    </a:xfrm>
                    <a:prstGeom prst="can">
                      <a:avLst>
                        <a:gd name="adj" fmla="val 35714"/>
                      </a:avLst>
                    </a:prstGeom>
                    <a:solidFill>
                      <a:srgbClr val="FF66CC"/>
                    </a:solidFill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78" tIns="44445" rIns="90478" bIns="44445" anchor="ctr"/>
                    <a:lstStyle/>
                    <a:p>
                      <a:endParaRPr lang="en-US">
                        <a:latin typeface="Gill Sans"/>
                      </a:endParaRPr>
                    </a:p>
                  </p:txBody>
                </p:sp>
              </p:grpSp>
              <p:sp>
                <p:nvSpPr>
                  <p:cNvPr id="65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2969" y="1008"/>
                    <a:ext cx="535" cy="336"/>
                  </a:xfrm>
                  <a:prstGeom prst="leftRightArrow">
                    <a:avLst>
                      <a:gd name="adj1" fmla="val 50000"/>
                      <a:gd name="adj2" fmla="val 25714"/>
                    </a:avLst>
                  </a:prstGeom>
                  <a:solidFill>
                    <a:srgbClr val="00FFFF"/>
                  </a:solidFill>
                  <a:ln w="381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/>
                  <a:p>
                    <a:endParaRPr lang="en-US">
                      <a:latin typeface="Gill Sans"/>
                    </a:endParaRPr>
                  </a:p>
                </p:txBody>
              </p:sp>
            </p:grpSp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3533402" y="573769"/>
                  <a:ext cx="1198086" cy="119808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9" name="Group 68"/>
            <p:cNvGrpSpPr/>
            <p:nvPr/>
          </p:nvGrpSpPr>
          <p:grpSpPr>
            <a:xfrm>
              <a:off x="2271926" y="2652131"/>
              <a:ext cx="1186091" cy="1489657"/>
              <a:chOff x="1688450" y="737135"/>
              <a:chExt cx="1186091" cy="1489657"/>
            </a:xfrm>
          </p:grpSpPr>
          <p:sp>
            <p:nvSpPr>
              <p:cNvPr id="70" name="Text Box 19"/>
              <p:cNvSpPr txBox="1">
                <a:spLocks noChangeArrowheads="1"/>
              </p:cNvSpPr>
              <p:nvPr/>
            </p:nvSpPr>
            <p:spPr bwMode="auto">
              <a:xfrm>
                <a:off x="1810385" y="1829257"/>
                <a:ext cx="894456" cy="397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dirty="0">
                    <a:latin typeface="Gill Sans"/>
                  </a:rPr>
                  <a:t>Client</a:t>
                </a:r>
                <a:endParaRPr lang="en-US" altLang="en-US" dirty="0">
                  <a:latin typeface="Gill Sans"/>
                </a:endParaRPr>
              </a:p>
            </p:txBody>
          </p:sp>
          <p:pic>
            <p:nvPicPr>
              <p:cNvPr id="71" name="Picture 70" descr="Australian Genealogy Journeys: February 2011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8450" y="737135"/>
                <a:ext cx="1186091" cy="1186091"/>
              </a:xfrm>
              <a:prstGeom prst="rect">
                <a:avLst/>
              </a:prstGeom>
            </p:spPr>
          </p:pic>
        </p:grpSp>
      </p:grpSp>
      <p:sp>
        <p:nvSpPr>
          <p:cNvPr id="1020967" name="Rectangle 39"/>
          <p:cNvSpPr>
            <a:spLocks noChangeArrowheads="1"/>
          </p:cNvSpPr>
          <p:nvPr/>
        </p:nvSpPr>
        <p:spPr bwMode="auto">
          <a:xfrm>
            <a:off x="2887663" y="2957511"/>
            <a:ext cx="698500" cy="368300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dirty="0">
                <a:latin typeface="Gill Sans"/>
              </a:rPr>
              <a:t>F1:V2</a:t>
            </a: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Cache consistency</a:t>
            </a:r>
          </a:p>
        </p:txBody>
      </p:sp>
      <p:grpSp>
        <p:nvGrpSpPr>
          <p:cNvPr id="1020945" name="Group 17"/>
          <p:cNvGrpSpPr>
            <a:grpSpLocks/>
          </p:cNvGrpSpPr>
          <p:nvPr/>
        </p:nvGrpSpPr>
        <p:grpSpPr bwMode="auto">
          <a:xfrm>
            <a:off x="5021264" y="2587625"/>
            <a:ext cx="2058987" cy="366713"/>
            <a:chOff x="1877" y="446"/>
            <a:chExt cx="1060" cy="231"/>
          </a:xfrm>
        </p:grpSpPr>
        <p:sp>
          <p:nvSpPr>
            <p:cNvPr id="25610" name="Line 18"/>
            <p:cNvSpPr>
              <a:spLocks noChangeShapeType="1"/>
            </p:cNvSpPr>
            <p:nvPr/>
          </p:nvSpPr>
          <p:spPr bwMode="auto">
            <a:xfrm flipV="1">
              <a:off x="1877" y="628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11" name="Text Box 19"/>
            <p:cNvSpPr txBox="1">
              <a:spLocks noChangeArrowheads="1"/>
            </p:cNvSpPr>
            <p:nvPr/>
          </p:nvSpPr>
          <p:spPr bwMode="auto">
            <a:xfrm>
              <a:off x="2058" y="446"/>
              <a:ext cx="7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F1 still ok?</a:t>
              </a:r>
            </a:p>
          </p:txBody>
        </p:sp>
      </p:grpSp>
      <p:grpSp>
        <p:nvGrpSpPr>
          <p:cNvPr id="1020948" name="Group 20"/>
          <p:cNvGrpSpPr>
            <a:grpSpLocks/>
          </p:cNvGrpSpPr>
          <p:nvPr/>
        </p:nvGrpSpPr>
        <p:grpSpPr bwMode="auto">
          <a:xfrm>
            <a:off x="4960938" y="2971801"/>
            <a:ext cx="2043112" cy="366713"/>
            <a:chOff x="1877" y="912"/>
            <a:chExt cx="1060" cy="231"/>
          </a:xfrm>
        </p:grpSpPr>
        <p:sp>
          <p:nvSpPr>
            <p:cNvPr id="25608" name="Line 21"/>
            <p:cNvSpPr>
              <a:spLocks noChangeShapeType="1"/>
            </p:cNvSpPr>
            <p:nvPr/>
          </p:nvSpPr>
          <p:spPr bwMode="auto">
            <a:xfrm flipH="1" flipV="1">
              <a:off x="1877" y="932"/>
              <a:ext cx="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5609" name="Text Box 22"/>
            <p:cNvSpPr txBox="1">
              <a:spLocks noChangeArrowheads="1"/>
            </p:cNvSpPr>
            <p:nvPr/>
          </p:nvSpPr>
          <p:spPr bwMode="auto">
            <a:xfrm>
              <a:off x="2043" y="912"/>
              <a:ext cx="7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No: (F1:V2)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397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uiExpand="1" build="p"/>
      <p:bldP spid="1020967" grpId="0" uiExpan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4" y="685800"/>
            <a:ext cx="10972796" cy="598963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sort of cache coherence might we expect?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i.e. what if one CPU changes file, and before it’s done, another CPU reads file?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Example: Start with file contents = “A”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would we actually want?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Assume we want distributed system to behave exactly the same as if all processes are running on single system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finishes before write starts, get old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starts after write finishes, get new copy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Otherwise, get either new or old copy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NFS: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read starts more than 30 seconds after write, get new copy; otherwise, could get partial update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Sequential Ordering Constraints</a:t>
            </a:r>
          </a:p>
        </p:txBody>
      </p:sp>
      <p:grpSp>
        <p:nvGrpSpPr>
          <p:cNvPr id="1024021" name="Group 21"/>
          <p:cNvGrpSpPr>
            <a:grpSpLocks/>
          </p:cNvGrpSpPr>
          <p:nvPr/>
        </p:nvGrpSpPr>
        <p:grpSpPr bwMode="auto">
          <a:xfrm>
            <a:off x="1905001" y="2057400"/>
            <a:ext cx="8531225" cy="1798666"/>
            <a:chOff x="50" y="2016"/>
            <a:chExt cx="5374" cy="1287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008" y="2037"/>
              <a:ext cx="124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</a:t>
              </a: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1296" y="2325"/>
              <a:ext cx="1344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gets A or B</a:t>
              </a: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304" y="2037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B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688" y="2325"/>
              <a:ext cx="1008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Write C</a:t>
              </a:r>
            </a:p>
          </p:txBody>
        </p:sp>
        <p:sp>
          <p:nvSpPr>
            <p:cNvPr id="26633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sp>
          <p:nvSpPr>
            <p:cNvPr id="26634" name="Text Box 13"/>
            <p:cNvSpPr txBox="1">
              <a:spLocks noChangeArrowheads="1"/>
            </p:cNvSpPr>
            <p:nvPr/>
          </p:nvSpPr>
          <p:spPr bwMode="auto">
            <a:xfrm>
              <a:off x="50" y="2052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1:</a:t>
              </a:r>
            </a:p>
          </p:txBody>
        </p:sp>
        <p:sp>
          <p:nvSpPr>
            <p:cNvPr id="26635" name="Text Box 14"/>
            <p:cNvSpPr txBox="1">
              <a:spLocks noChangeArrowheads="1"/>
            </p:cNvSpPr>
            <p:nvPr/>
          </p:nvSpPr>
          <p:spPr bwMode="auto">
            <a:xfrm>
              <a:off x="50" y="2325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2:</a:t>
              </a:r>
            </a:p>
          </p:txBody>
        </p:sp>
        <p:sp>
          <p:nvSpPr>
            <p:cNvPr id="26636" name="Text Box 15"/>
            <p:cNvSpPr txBox="1">
              <a:spLocks noChangeArrowheads="1"/>
            </p:cNvSpPr>
            <p:nvPr/>
          </p:nvSpPr>
          <p:spPr bwMode="auto">
            <a:xfrm>
              <a:off x="50" y="2565"/>
              <a:ext cx="86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Client 3:</a:t>
              </a:r>
            </a:p>
          </p:txBody>
        </p:sp>
        <p:sp>
          <p:nvSpPr>
            <p:cNvPr id="26637" name="Rectangle 16"/>
            <p:cNvSpPr>
              <a:spLocks noChangeArrowheads="1"/>
            </p:cNvSpPr>
            <p:nvPr/>
          </p:nvSpPr>
          <p:spPr bwMode="auto">
            <a:xfrm>
              <a:off x="3360" y="2613"/>
              <a:ext cx="1584" cy="213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/>
                <a:t>Read: parts of B or C</a:t>
              </a:r>
            </a:p>
          </p:txBody>
        </p:sp>
        <p:grpSp>
          <p:nvGrpSpPr>
            <p:cNvPr id="26638" name="Group 20"/>
            <p:cNvGrpSpPr>
              <a:grpSpLocks/>
            </p:cNvGrpSpPr>
            <p:nvPr/>
          </p:nvGrpSpPr>
          <p:grpSpPr bwMode="auto">
            <a:xfrm>
              <a:off x="1008" y="2949"/>
              <a:ext cx="4128" cy="354"/>
              <a:chOff x="1008" y="3072"/>
              <a:chExt cx="4128" cy="354"/>
            </a:xfrm>
          </p:grpSpPr>
          <p:sp>
            <p:nvSpPr>
              <p:cNvPr id="26639" name="Line 17"/>
              <p:cNvSpPr>
                <a:spLocks noChangeShapeType="1"/>
              </p:cNvSpPr>
              <p:nvPr/>
            </p:nvSpPr>
            <p:spPr bwMode="auto">
              <a:xfrm>
                <a:off x="1008" y="3072"/>
                <a:ext cx="41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/>
              </a:p>
            </p:txBody>
          </p:sp>
          <p:sp>
            <p:nvSpPr>
              <p:cNvPr id="26640" name="Text Box 18"/>
              <p:cNvSpPr txBox="1">
                <a:spLocks noChangeArrowheads="1"/>
              </p:cNvSpPr>
              <p:nvPr/>
            </p:nvSpPr>
            <p:spPr bwMode="auto">
              <a:xfrm>
                <a:off x="2736" y="3120"/>
                <a:ext cx="525" cy="3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/>
                  <a:t>Time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968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0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NFS Pros and Cons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NFS Pros: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Simple, Highly portable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NFS Cons: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Sometimes inconsistent!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Doesn’t scale to large # clients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Must keep checking to see if caches out of date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Server becomes bottleneck due to polling traffic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31093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BF9-AC36-4470-BA48-DD921903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210F-9D34-46F7-AEA4-3E47E3AD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676400"/>
            <a:ext cx="10566400" cy="4343400"/>
          </a:xfrm>
        </p:spPr>
        <p:txBody>
          <a:bodyPr/>
          <a:lstStyle/>
          <a:p>
            <a:r>
              <a:rPr lang="en-US" dirty="0"/>
              <a:t>Message passing and the challenges of serialization/deserialization</a:t>
            </a:r>
          </a:p>
          <a:p>
            <a:endParaRPr lang="en-US" dirty="0"/>
          </a:p>
          <a:p>
            <a:r>
              <a:rPr lang="en-US" dirty="0"/>
              <a:t>Remote Procedure Calls: abstraction of local computation on remote machines</a:t>
            </a:r>
          </a:p>
          <a:p>
            <a:endParaRPr lang="en-US" dirty="0"/>
          </a:p>
          <a:p>
            <a:r>
              <a:rPr lang="en-US" dirty="0"/>
              <a:t>Distributed File Systems using VFS</a:t>
            </a:r>
          </a:p>
          <a:p>
            <a:pPr lvl="1"/>
            <a:r>
              <a:rPr lang="en-US" dirty="0"/>
              <a:t>NFS: weak consistency but efficient</a:t>
            </a:r>
          </a:p>
        </p:txBody>
      </p:sp>
    </p:spTree>
    <p:extLst>
      <p:ext uri="{BB962C8B-B14F-4D97-AF65-F5344CB8AC3E}">
        <p14:creationId xmlns:p14="http://schemas.microsoft.com/office/powerpoint/2010/main" val="20095546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D25F-D4AC-4A1F-83C5-AF4852AE9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6FDE-FC0D-4DCE-8CB1-EFD4D6E13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uint32_t x;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Suppose I want to write a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to a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open the file: </a:t>
            </a:r>
            <a:r>
              <a:rPr lang="en-US" dirty="0">
                <a:latin typeface="Consolas" panose="020B0609020204030204" pitchFamily="49" charset="0"/>
              </a:rPr>
              <a:t>FILE* f =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(“foo.txt”, “w”);</a:t>
            </a:r>
          </a:p>
          <a:p>
            <a:r>
              <a:rPr lang="en-US" dirty="0"/>
              <a:t>Then, I have two choices: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fprintf</a:t>
            </a:r>
            <a:r>
              <a:rPr lang="en-US" dirty="0">
                <a:latin typeface="Consolas" panose="020B0609020204030204" pitchFamily="49" charset="0"/>
              </a:rPr>
              <a:t>(f, “%</a:t>
            </a:r>
            <a:r>
              <a:rPr lang="en-US" dirty="0" err="1">
                <a:latin typeface="Consolas" panose="020B0609020204030204" pitchFamily="49" charset="0"/>
              </a:rPr>
              <a:t>lu</a:t>
            </a:r>
            <a:r>
              <a:rPr lang="en-US" dirty="0">
                <a:latin typeface="Consolas" panose="020B0609020204030204" pitchFamily="49" charset="0"/>
              </a:rPr>
              <a:t>”, x);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>
                <a:latin typeface="Consolas" panose="020B0609020204030204" pitchFamily="49" charset="0"/>
              </a:rPr>
              <a:t>(&amp;x,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(uint32_t), 1, f);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Neither one is “wrong” but sender and receiver should be consistent!</a:t>
            </a:r>
          </a:p>
        </p:txBody>
      </p:sp>
    </p:spTree>
    <p:extLst>
      <p:ext uri="{BB962C8B-B14F-4D97-AF65-F5344CB8AC3E}">
        <p14:creationId xmlns:p14="http://schemas.microsoft.com/office/powerpoint/2010/main" val="4135369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6EA8-FA74-4BC4-8E25-59BD1956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57C6-FE51-4D89-BA1B-D01E2FB5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using the machine representation: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>
                <a:latin typeface="Consolas" panose="020B0609020204030204" pitchFamily="49" charset="0"/>
              </a:rPr>
              <a:t>(&amp;x,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(uint32_t), 1, f);</a:t>
            </a:r>
          </a:p>
          <a:p>
            <a:endParaRPr lang="en-US" dirty="0"/>
          </a:p>
          <a:p>
            <a:r>
              <a:rPr lang="en-US" dirty="0"/>
              <a:t>How do we know if the recipient represents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in the same way?</a:t>
            </a:r>
          </a:p>
          <a:p>
            <a:pPr lvl="1"/>
            <a:r>
              <a:rPr lang="en-US" dirty="0"/>
              <a:t>For pipes, is this a problem?</a:t>
            </a:r>
          </a:p>
          <a:p>
            <a:pPr lvl="1"/>
            <a:r>
              <a:rPr lang="en-US" dirty="0"/>
              <a:t>What about for sockets?</a:t>
            </a:r>
          </a:p>
        </p:txBody>
      </p:sp>
    </p:spTree>
    <p:extLst>
      <p:ext uri="{BB962C8B-B14F-4D97-AF65-F5344CB8AC3E}">
        <p14:creationId xmlns:p14="http://schemas.microsoft.com/office/powerpoint/2010/main" val="15318152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D81E-CFA9-42B0-955D-3B6EEB03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2C91-9888-4844-AF68-268E1FC8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78265"/>
            <a:ext cx="7398488" cy="2647138"/>
          </a:xfrm>
        </p:spPr>
        <p:txBody>
          <a:bodyPr/>
          <a:lstStyle/>
          <a:p>
            <a:r>
              <a:rPr lang="en-US" dirty="0"/>
              <a:t>For a byte-address machine, which end of a machine-recognized object (e.g., int) does its byte-address refer to?</a:t>
            </a:r>
          </a:p>
          <a:p>
            <a:endParaRPr lang="en-US" dirty="0"/>
          </a:p>
          <a:p>
            <a:r>
              <a:rPr lang="en-US" dirty="0"/>
              <a:t>Big Endian: address is the most-significant bits</a:t>
            </a:r>
          </a:p>
          <a:p>
            <a:endParaRPr lang="en-US" dirty="0"/>
          </a:p>
          <a:p>
            <a:r>
              <a:rPr lang="en-US" dirty="0"/>
              <a:t>Little Endian: address is the least-significant bits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6458A-9098-46FC-801B-125FB1FF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89" y="1278265"/>
            <a:ext cx="2460574" cy="2801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5B7784-68A5-44D3-86C2-83D1FFBE4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51" y="4336263"/>
            <a:ext cx="6100090" cy="20541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321A9-6CAA-4E0B-AFA7-E55257742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323" y="4336263"/>
            <a:ext cx="4352153" cy="124347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64711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649E-5677-4E51-8BF5-D0F2C14A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"/>
              </a:rPr>
              <a:t>What Endian is the Internet?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A09F6-66B1-4B2D-9C05-68C2D5ED7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91" y="1459660"/>
            <a:ext cx="6079797" cy="48213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4A6823-DC67-405C-8184-F9AFBD59477E}"/>
              </a:ext>
            </a:extLst>
          </p:cNvPr>
          <p:cNvSpPr txBox="1">
            <a:spLocks/>
          </p:cNvSpPr>
          <p:nvPr/>
        </p:nvSpPr>
        <p:spPr>
          <a:xfrm>
            <a:off x="7239000" y="1459660"/>
            <a:ext cx="3766456" cy="1870869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ill Sans"/>
              </a:rPr>
              <a:t>Big Endian</a:t>
            </a:r>
          </a:p>
          <a:p>
            <a:pPr lvl="1"/>
            <a:r>
              <a:rPr lang="en-US" sz="2000" dirty="0">
                <a:latin typeface="Gill Sans"/>
              </a:rPr>
              <a:t>Network byte order</a:t>
            </a:r>
          </a:p>
          <a:p>
            <a:pPr lvl="1"/>
            <a:r>
              <a:rPr lang="en-US" sz="2000" dirty="0">
                <a:latin typeface="Gill Sans"/>
              </a:rPr>
              <a:t>Vs. “host byte order”</a:t>
            </a:r>
          </a:p>
        </p:txBody>
      </p:sp>
    </p:spTree>
    <p:extLst>
      <p:ext uri="{BB962C8B-B14F-4D97-AF65-F5344CB8AC3E}">
        <p14:creationId xmlns:p14="http://schemas.microsoft.com/office/powerpoint/2010/main" val="10944939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A1D8-2D8D-43D3-A82F-BBCD9847C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980B-7C4D-471B-AC61-229EC0B92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on an “on-wire” endianness</a:t>
            </a:r>
          </a:p>
          <a:p>
            <a:endParaRPr lang="en-US" dirty="0"/>
          </a:p>
          <a:p>
            <a:r>
              <a:rPr lang="en-US" dirty="0"/>
              <a:t>Convert from native endianness to “on-wire” endianness before sending out data </a:t>
            </a:r>
            <a:r>
              <a:rPr lang="en-US" b="1" dirty="0"/>
              <a:t>(serialization/marshalling)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uint32_t </a:t>
            </a:r>
            <a:r>
              <a:rPr lang="en-US" dirty="0" err="1">
                <a:latin typeface="Consolas" panose="020B0609020204030204" pitchFamily="49" charset="0"/>
              </a:rPr>
              <a:t>htonl</a:t>
            </a:r>
            <a:r>
              <a:rPr lang="en-US" dirty="0">
                <a:latin typeface="Consolas" panose="020B0609020204030204" pitchFamily="49" charset="0"/>
              </a:rPr>
              <a:t>(uint32_t)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uint16_t </a:t>
            </a:r>
            <a:r>
              <a:rPr lang="en-US" dirty="0" err="1">
                <a:latin typeface="Consolas" panose="020B0609020204030204" pitchFamily="49" charset="0"/>
              </a:rPr>
              <a:t>htons</a:t>
            </a:r>
            <a:r>
              <a:rPr lang="en-US" dirty="0">
                <a:latin typeface="Consolas" panose="020B0609020204030204" pitchFamily="49" charset="0"/>
              </a:rPr>
              <a:t>(uint16_t) </a:t>
            </a:r>
            <a:r>
              <a:rPr lang="en-US" dirty="0"/>
              <a:t>convert from native endianness to network endianness (big endian)</a:t>
            </a:r>
          </a:p>
          <a:p>
            <a:endParaRPr lang="en-US" dirty="0"/>
          </a:p>
          <a:p>
            <a:r>
              <a:rPr lang="en-US" dirty="0"/>
              <a:t>Convert from “on-wire” endianness to native endianness when receiving data </a:t>
            </a:r>
            <a:r>
              <a:rPr lang="en-US" b="1" dirty="0"/>
              <a:t>(deserialization/unmarshalling)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uint32_t </a:t>
            </a:r>
            <a:r>
              <a:rPr lang="en-US" dirty="0" err="1">
                <a:latin typeface="Consolas" panose="020B0609020204030204" pitchFamily="49" charset="0"/>
              </a:rPr>
              <a:t>ntohl</a:t>
            </a:r>
            <a:r>
              <a:rPr lang="en-US" dirty="0">
                <a:latin typeface="Consolas" panose="020B0609020204030204" pitchFamily="49" charset="0"/>
              </a:rPr>
              <a:t>(uint32_t)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uint16_t </a:t>
            </a:r>
            <a:r>
              <a:rPr lang="en-US" dirty="0" err="1">
                <a:latin typeface="Consolas" panose="020B0609020204030204" pitchFamily="49" charset="0"/>
              </a:rPr>
              <a:t>ntohs</a:t>
            </a:r>
            <a:r>
              <a:rPr lang="en-US" dirty="0">
                <a:latin typeface="Consolas" panose="020B0609020204030204" pitchFamily="49" charset="0"/>
              </a:rPr>
              <a:t>(uint16_t) </a:t>
            </a:r>
            <a:r>
              <a:rPr lang="en-US" dirty="0"/>
              <a:t>convert from network endianness to native endianness (big endian)</a:t>
            </a:r>
          </a:p>
        </p:txBody>
      </p:sp>
    </p:spTree>
    <p:extLst>
      <p:ext uri="{BB962C8B-B14F-4D97-AF65-F5344CB8AC3E}">
        <p14:creationId xmlns:p14="http://schemas.microsoft.com/office/powerpoint/2010/main" val="138388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85EB-4F1E-4F21-95DC-4C97A29B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Richer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432D-BF40-42EC-A406-CABF0332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11201400" cy="518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</a:t>
            </a:r>
            <a:r>
              <a:rPr lang="en-US" dirty="0" err="1">
                <a:latin typeface="Consolas" panose="020B0609020204030204" pitchFamily="49" charset="0"/>
              </a:rPr>
              <a:t>word_count_t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of Homework 0 and 1 …</a:t>
            </a:r>
          </a:p>
          <a:p>
            <a:endParaRPr lang="en-US" dirty="0"/>
          </a:p>
          <a:p>
            <a:r>
              <a:rPr lang="en-US" dirty="0"/>
              <a:t>Each element contains: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to a string (of some length)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to the next element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fprintf_words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writes these as a sequence of lines (character strings with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) to a file stream</a:t>
            </a:r>
          </a:p>
          <a:p>
            <a:endParaRPr lang="en-US" dirty="0"/>
          </a:p>
          <a:p>
            <a:r>
              <a:rPr lang="en-US" dirty="0"/>
              <a:t>What if you wanted to write the whole list as a binary object (and read it back as one)?</a:t>
            </a:r>
          </a:p>
          <a:p>
            <a:pPr lvl="1"/>
            <a:r>
              <a:rPr lang="en-US" dirty="0"/>
              <a:t>How do you represent the string?</a:t>
            </a:r>
          </a:p>
          <a:p>
            <a:pPr lvl="1"/>
            <a:r>
              <a:rPr lang="en-US" dirty="0"/>
              <a:t>Does it make any sense to write the pointer?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878B8-84CA-4E19-B0FA-8E3BB254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02" y="856376"/>
            <a:ext cx="3390743" cy="17827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447681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60</Pages>
  <Words>2699</Words>
  <Application>Microsoft Office PowerPoint</Application>
  <PresentationFormat>Widescreen</PresentationFormat>
  <Paragraphs>439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Office</vt:lpstr>
      <vt:lpstr>CS162 Operating Systems and Systems Programming Lecture 24  RPC, Distributed File Systems </vt:lpstr>
      <vt:lpstr>Recall: Distributed Applications Build With Messages</vt:lpstr>
      <vt:lpstr>Question: Data Representation</vt:lpstr>
      <vt:lpstr>Simple Data Types</vt:lpstr>
      <vt:lpstr>Machine Representation</vt:lpstr>
      <vt:lpstr>Endianness</vt:lpstr>
      <vt:lpstr>What Endian is the Internet?</vt:lpstr>
      <vt:lpstr>Dealing with Endianness</vt:lpstr>
      <vt:lpstr>What About Richer Objects?</vt:lpstr>
      <vt:lpstr>Data Serialization Formats</vt:lpstr>
      <vt:lpstr>Data Serialization Formats</vt:lpstr>
      <vt:lpstr>Remote Procedure Call (RPC)</vt:lpstr>
      <vt:lpstr>RPC Information Flow</vt:lpstr>
      <vt:lpstr>RPC Implementation</vt:lpstr>
      <vt:lpstr>RPC Details (1/3)</vt:lpstr>
      <vt:lpstr>RPC Details (2/3)</vt:lpstr>
      <vt:lpstr>RPC Details (3/3)</vt:lpstr>
      <vt:lpstr>Problems with RPC: Non-Atomic Failures</vt:lpstr>
      <vt:lpstr>Problems with RPC: Performance</vt:lpstr>
      <vt:lpstr>Distributed File Systems</vt:lpstr>
      <vt:lpstr>Virtual Filesystem Switch</vt:lpstr>
      <vt:lpstr>Example Linux mouting tree</vt:lpstr>
      <vt:lpstr>VFS Common File Model in Linux</vt:lpstr>
      <vt:lpstr>Simple Distributed File System</vt:lpstr>
      <vt:lpstr>Use of caching to reduce network load</vt:lpstr>
      <vt:lpstr>Dealing with Failures</vt:lpstr>
      <vt:lpstr>Stateless Protocol</vt:lpstr>
      <vt:lpstr>Case Study: Network File System (NFS)</vt:lpstr>
      <vt:lpstr>NFS Continued</vt:lpstr>
      <vt:lpstr>NFS Architecture</vt:lpstr>
      <vt:lpstr>NFS Cache consistency</vt:lpstr>
      <vt:lpstr>Sequential Ordering Constraints</vt:lpstr>
      <vt:lpstr>NFS Pros and Cons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2021-04-22T15:08:54Z</dcterms:created>
  <dcterms:modified xsi:type="dcterms:W3CDTF">2021-04-22T16:11:10Z</dcterms:modified>
</cp:coreProperties>
</file>