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751" r:id="rId3"/>
    <p:sldId id="684" r:id="rId4"/>
    <p:sldId id="691" r:id="rId5"/>
    <p:sldId id="697" r:id="rId6"/>
    <p:sldId id="748" r:id="rId7"/>
    <p:sldId id="749" r:id="rId8"/>
    <p:sldId id="752" r:id="rId9"/>
    <p:sldId id="753" r:id="rId10"/>
    <p:sldId id="756" r:id="rId11"/>
    <p:sldId id="755" r:id="rId12"/>
    <p:sldId id="757" r:id="rId13"/>
    <p:sldId id="758" r:id="rId14"/>
    <p:sldId id="759" r:id="rId15"/>
    <p:sldId id="760" r:id="rId16"/>
    <p:sldId id="761" r:id="rId17"/>
    <p:sldId id="762" r:id="rId18"/>
    <p:sldId id="763" r:id="rId19"/>
    <p:sldId id="764" r:id="rId20"/>
    <p:sldId id="765" r:id="rId21"/>
    <p:sldId id="766" r:id="rId22"/>
    <p:sldId id="767" r:id="rId23"/>
    <p:sldId id="769" r:id="rId24"/>
    <p:sldId id="768" r:id="rId25"/>
    <p:sldId id="819" r:id="rId26"/>
    <p:sldId id="820" r:id="rId27"/>
    <p:sldId id="821" r:id="rId28"/>
    <p:sldId id="822" r:id="rId29"/>
    <p:sldId id="823" r:id="rId30"/>
    <p:sldId id="824" r:id="rId31"/>
    <p:sldId id="825" r:id="rId32"/>
    <p:sldId id="826" r:id="rId33"/>
    <p:sldId id="827" r:id="rId34"/>
    <p:sldId id="828" r:id="rId35"/>
    <p:sldId id="829" r:id="rId36"/>
    <p:sldId id="830" r:id="rId37"/>
    <p:sldId id="831" r:id="rId38"/>
    <p:sldId id="832" r:id="rId39"/>
    <p:sldId id="833" r:id="rId40"/>
    <p:sldId id="834" r:id="rId41"/>
    <p:sldId id="770" r:id="rId42"/>
    <p:sldId id="772" r:id="rId43"/>
    <p:sldId id="773" r:id="rId44"/>
    <p:sldId id="775" r:id="rId45"/>
    <p:sldId id="774" r:id="rId46"/>
    <p:sldId id="776" r:id="rId47"/>
    <p:sldId id="777" r:id="rId48"/>
    <p:sldId id="778" r:id="rId49"/>
    <p:sldId id="780" r:id="rId50"/>
    <p:sldId id="781" r:id="rId51"/>
    <p:sldId id="783" r:id="rId52"/>
    <p:sldId id="784" r:id="rId53"/>
    <p:sldId id="790" r:id="rId54"/>
    <p:sldId id="816" r:id="rId55"/>
    <p:sldId id="791" r:id="rId56"/>
    <p:sldId id="792" r:id="rId57"/>
    <p:sldId id="793" r:id="rId58"/>
    <p:sldId id="794" r:id="rId59"/>
    <p:sldId id="795" r:id="rId60"/>
    <p:sldId id="796" r:id="rId61"/>
    <p:sldId id="797" r:id="rId62"/>
    <p:sldId id="798" r:id="rId63"/>
    <p:sldId id="799" r:id="rId64"/>
    <p:sldId id="800" r:id="rId65"/>
    <p:sldId id="803" r:id="rId66"/>
    <p:sldId id="804" r:id="rId67"/>
    <p:sldId id="805" r:id="rId68"/>
    <p:sldId id="801" r:id="rId69"/>
    <p:sldId id="802" r:id="rId70"/>
    <p:sldId id="806" r:id="rId71"/>
    <p:sldId id="807" r:id="rId72"/>
    <p:sldId id="812" r:id="rId73"/>
    <p:sldId id="813" r:id="rId7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76307" autoAdjust="0"/>
  </p:normalViewPr>
  <p:slideViewPr>
    <p:cSldViewPr>
      <p:cViewPr varScale="1">
        <p:scale>
          <a:sx n="88" d="100"/>
          <a:sy n="88" d="100"/>
        </p:scale>
        <p:origin x="17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7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48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2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6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6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90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42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6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8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9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4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01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99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2324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933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527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211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8541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708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0142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4833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399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306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6962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72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038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41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261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653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64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25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4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877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18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17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8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56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131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13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15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33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0445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934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621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0279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158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612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72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2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59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6320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451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292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88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8282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981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604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66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96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382000" y="6550025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1/26/20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20374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Abstractions 1: Threads and Processes</a:t>
            </a:r>
            <a:br>
              <a:rPr lang="en-US" sz="3000" dirty="0"/>
            </a:br>
            <a:r>
              <a:rPr lang="en-US" sz="3000" dirty="0"/>
              <a:t>A quick, programmer’s viewpoint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91B1-BB2F-4740-9F61-951C52C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 vs. Multiprogramming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46E6F-47CA-4455-97E8-FA27829A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2" y="898784"/>
            <a:ext cx="10515600" cy="254110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Some Definitions: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CPUs(cores)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threads/processes</a:t>
            </a: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marL="457200" lvl="1" indent="0">
              <a:lnSpc>
                <a:spcPct val="85000"/>
              </a:lnSpc>
              <a:spcBef>
                <a:spcPct val="25000"/>
              </a:spcBef>
              <a:buNone/>
            </a:pPr>
            <a:endParaRPr lang="en-US" altLang="ko-KR" sz="1400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Thread may run to completion or time-slice in big chunks or small chunks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82AC1611-4C44-4092-A0AC-E8C473373331}"/>
              </a:ext>
            </a:extLst>
          </p:cNvPr>
          <p:cNvGrpSpPr>
            <a:grpSpLocks/>
          </p:cNvGrpSpPr>
          <p:nvPr/>
        </p:nvGrpSpPr>
        <p:grpSpPr bwMode="auto">
          <a:xfrm>
            <a:off x="1089468" y="3001736"/>
            <a:ext cx="8551987" cy="1295400"/>
            <a:chOff x="252" y="3264"/>
            <a:chExt cx="5124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B3A52AEC-1024-4267-8DA7-3EE2999E7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52"/>
              <a:chOff x="2208" y="3105"/>
              <a:chExt cx="2640" cy="252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E8E79163-B2ED-4E93-B0F6-352BE6272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86C81138-499A-405D-B342-0AD5E804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E61DBFDF-3B7C-47DA-829E-BF6F81889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CE680F91-3E23-465C-A594-B87F8FB78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28FCEFEA-BFAB-4362-81A1-ACE85633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5893F24A-6994-48A7-8909-676D28581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496FDDAD-C238-4FF4-9E3C-DA7DF9B90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9F334408-3FAD-47EA-A5DA-148CAC90B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C285BF9A-C3E6-4211-8AE1-2598DD3C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725345EC-2FA9-4C11-BB10-5C2B491B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33DBB8EF-CCDA-45A6-9C86-39DEDC98A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3EC84106-6335-4E12-BF22-C1A8ABAC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BC7DD490-4BFE-4293-B51D-214077D1D0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3C42EBFB-5831-43AD-9862-2F1D4AA37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5029123C-7E8E-4A6E-88FB-C817BA3A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90C2443D-B3DB-4428-AA38-450A898195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2F0F49F3-8197-47BD-BBF6-9D7070CDE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3130B6B0-A264-420F-B403-8FEA458E45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59A9351-B739-4720-85C7-52B98BC198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101A9735-215F-44BC-B442-7DB6EB98D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6CD38781-E60B-4A49-8A30-D8F0D51F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F156F7F3-58B6-4C46-AA16-62E9F69622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CEC41849-1647-4B49-8972-735DBFBF5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2B15F318-EABF-4D73-BDE6-3DAE8473A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A696D64A-A9FE-4F4B-9FC8-54982C75A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B4C11D18-E156-4DDE-B574-2254BD807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57A0A5-7DFB-4235-9965-18224326E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38CD0B62-52C8-436F-AA9A-6DE5E517ED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6CAE0BA5-CCE9-4C61-B729-287CA3C81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4BE45AFD-07B3-4BA0-933D-20633959F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7D9B5551-5211-4B1E-BEC5-BFF25A4CC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3604"/>
              <a:ext cx="13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Multiprogramming</a:t>
              </a:r>
            </a:p>
          </p:txBody>
        </p:sp>
      </p:grpSp>
      <p:grpSp>
        <p:nvGrpSpPr>
          <p:cNvPr id="40" name="Group 69">
            <a:extLst>
              <a:ext uri="{FF2B5EF4-FFF2-40B4-BE49-F238E27FC236}">
                <a16:creationId xmlns:a16="http://schemas.microsoft.com/office/drawing/2014/main" id="{2B619634-B157-492A-9FC8-8B3EB2FC2FA8}"/>
              </a:ext>
            </a:extLst>
          </p:cNvPr>
          <p:cNvGrpSpPr>
            <a:grpSpLocks/>
          </p:cNvGrpSpPr>
          <p:nvPr/>
        </p:nvGrpSpPr>
        <p:grpSpPr bwMode="auto">
          <a:xfrm>
            <a:off x="6159036" y="1239611"/>
            <a:ext cx="5413375" cy="1143000"/>
            <a:chOff x="396" y="2496"/>
            <a:chExt cx="3410" cy="720"/>
          </a:xfrm>
        </p:grpSpPr>
        <p:grpSp>
          <p:nvGrpSpPr>
            <p:cNvPr id="41" name="Group 61">
              <a:extLst>
                <a:ext uri="{FF2B5EF4-FFF2-40B4-BE49-F238E27FC236}">
                  <a16:creationId xmlns:a16="http://schemas.microsoft.com/office/drawing/2014/main" id="{42184955-5791-4EBF-845D-CAA9AD5BF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496"/>
              <a:ext cx="1694" cy="636"/>
              <a:chOff x="2208" y="2448"/>
              <a:chExt cx="1694" cy="636"/>
            </a:xfrm>
          </p:grpSpPr>
          <p:sp>
            <p:nvSpPr>
              <p:cNvPr id="44" name="Text Box 4">
                <a:extLst>
                  <a:ext uri="{FF2B5EF4-FFF2-40B4-BE49-F238E27FC236}">
                    <a16:creationId xmlns:a16="http://schemas.microsoft.com/office/drawing/2014/main" id="{49C16807-919C-4345-81AB-273716BF1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1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A</a:t>
                </a:r>
              </a:p>
            </p:txBody>
          </p:sp>
          <p:sp>
            <p:nvSpPr>
              <p:cNvPr id="45" name="Line 7">
                <a:extLst>
                  <a:ext uri="{FF2B5EF4-FFF2-40B4-BE49-F238E27FC236}">
                    <a16:creationId xmlns:a16="http://schemas.microsoft.com/office/drawing/2014/main" id="{F059E98F-112B-4E7D-A2EE-16DB80BE1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 dirty="0"/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F98C250A-8EBA-4A40-B2C3-633426EC5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0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>
                    <a:latin typeface="+mn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47" name="Line 8">
                <a:extLst>
                  <a:ext uri="{FF2B5EF4-FFF2-40B4-BE49-F238E27FC236}">
                    <a16:creationId xmlns:a16="http://schemas.microsoft.com/office/drawing/2014/main" id="{B16D4445-8700-4DEC-850A-88098532E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  <p:sp>
            <p:nvSpPr>
              <p:cNvPr id="48" name="Text Box 6">
                <a:extLst>
                  <a:ext uri="{FF2B5EF4-FFF2-40B4-BE49-F238E27FC236}">
                    <a16:creationId xmlns:a16="http://schemas.microsoft.com/office/drawing/2014/main" id="{54963A96-382F-4A3A-9619-5FA6A58A8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+mn-lt"/>
                    <a:ea typeface="Gulim" panose="020B0600000101010101" pitchFamily="34" charset="-127"/>
                  </a:rPr>
                  <a:t>C</a:t>
                </a:r>
              </a:p>
            </p:txBody>
          </p:sp>
          <p:sp>
            <p:nvSpPr>
              <p:cNvPr id="49" name="Line 9">
                <a:extLst>
                  <a:ext uri="{FF2B5EF4-FFF2-40B4-BE49-F238E27FC236}">
                    <a16:creationId xmlns:a16="http://schemas.microsoft.com/office/drawing/2014/main" id="{05397BD7-43D1-4163-B67E-D466C8EAC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2000"/>
              </a:p>
            </p:txBody>
          </p:sp>
        </p:grpSp>
        <p:sp>
          <p:nvSpPr>
            <p:cNvPr id="42" name="Text Box 64">
              <a:extLst>
                <a:ext uri="{FF2B5EF4-FFF2-40B4-BE49-F238E27FC236}">
                  <a16:creationId xmlns:a16="http://schemas.microsoft.com/office/drawing/2014/main" id="{3B4D935D-FFA4-4142-873E-3CA37772B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2736"/>
              <a:ext cx="11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dirty="0">
                  <a:latin typeface="+mn-lt"/>
                  <a:ea typeface="Gulim" panose="020B0600000101010101" pitchFamily="34" charset="-127"/>
                </a:rPr>
                <a:t>Multiprocessing</a:t>
              </a:r>
            </a:p>
          </p:txBody>
        </p:sp>
        <p:sp>
          <p:nvSpPr>
            <p:cNvPr id="43" name="AutoShape 68">
              <a:extLst>
                <a:ext uri="{FF2B5EF4-FFF2-40B4-BE49-F238E27FC236}">
                  <a16:creationId xmlns:a16="http://schemas.microsoft.com/office/drawing/2014/main" id="{234789C7-B815-4083-9A59-1374A06DF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6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D61D-EE02-463C-A0CF-F598CDC1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not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1A79-CDD9-4EB5-9112-54B101D9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5105400"/>
          </a:xfrm>
        </p:spPr>
        <p:txBody>
          <a:bodyPr/>
          <a:lstStyle/>
          <a:p>
            <a:r>
              <a:rPr lang="en-US" dirty="0"/>
              <a:t>Concurrency is about handling multiple things at once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Parallelism is about doing multiple things </a:t>
            </a:r>
            <a:r>
              <a:rPr lang="en-US" i="1" dirty="0"/>
              <a:t>simultaneously</a:t>
            </a:r>
            <a:endParaRPr lang="en-US" dirty="0"/>
          </a:p>
          <a:p>
            <a:endParaRPr lang="en-US" i="1" dirty="0"/>
          </a:p>
          <a:p>
            <a:r>
              <a:rPr lang="en-US" dirty="0"/>
              <a:t>Example: Two threads on a single-core system...</a:t>
            </a:r>
          </a:p>
          <a:p>
            <a:pPr lvl="1"/>
            <a:r>
              <a:rPr lang="en-US" dirty="0"/>
              <a:t>… execute concurrently …</a:t>
            </a:r>
          </a:p>
          <a:p>
            <a:pPr lvl="1"/>
            <a:r>
              <a:rPr lang="en-US" dirty="0"/>
              <a:t> … but </a:t>
            </a:r>
            <a:r>
              <a:rPr lang="en-US" i="1" dirty="0"/>
              <a:t>not</a:t>
            </a:r>
            <a:r>
              <a:rPr lang="en-US" dirty="0"/>
              <a:t> in parallel</a:t>
            </a:r>
          </a:p>
          <a:p>
            <a:pPr lvl="1"/>
            <a:endParaRPr lang="en-US" dirty="0"/>
          </a:p>
          <a:p>
            <a:r>
              <a:rPr lang="en-US" dirty="0"/>
              <a:t>Parallel =&gt; concurrent, but not the other way round!</a:t>
            </a:r>
          </a:p>
        </p:txBody>
      </p:sp>
    </p:spTree>
    <p:extLst>
      <p:ext uri="{BB962C8B-B14F-4D97-AF65-F5344CB8AC3E}">
        <p14:creationId xmlns:p14="http://schemas.microsoft.com/office/powerpoint/2010/main" val="78979358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8DE-AB1D-4277-8F56-21F9626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0F52-FCBD-473D-8C29-95849C5F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the following program: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(“pi.txt”);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(“classlist.txt”);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What is the </a:t>
            </a:r>
            <a:r>
              <a:rPr lang="en-US" dirty="0" err="1"/>
              <a:t>behaviour</a:t>
            </a:r>
            <a:r>
              <a:rPr lang="en-US" dirty="0"/>
              <a:t> here?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 would never print out class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Why? 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/>
              <a:t> would never finish</a:t>
            </a:r>
          </a:p>
        </p:txBody>
      </p:sp>
    </p:spTree>
    <p:extLst>
      <p:ext uri="{BB962C8B-B14F-4D97-AF65-F5344CB8AC3E}">
        <p14:creationId xmlns:p14="http://schemas.microsoft.com/office/powerpoint/2010/main" val="404434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599"/>
            <a:ext cx="10515600" cy="5224453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ComputePI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PrintClassList</a:t>
            </a:r>
            <a:r>
              <a:rPr lang="en-US" dirty="0">
                <a:latin typeface="Consolas" panose="020B0609020204030204" pitchFamily="49" charset="0"/>
              </a:rPr>
              <a:t>, “classlist.txt”);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/>
              <a:t>: Spawns a new thread running the given procedure</a:t>
            </a:r>
          </a:p>
          <a:p>
            <a:pPr lvl="1"/>
            <a:r>
              <a:rPr lang="en-US" i="1" dirty="0"/>
              <a:t>Should</a:t>
            </a:r>
            <a:r>
              <a:rPr lang="en-US" dirty="0"/>
              <a:t> behave as if another CPU is running the given procedure</a:t>
            </a: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Now, you would actually see the class list</a:t>
            </a:r>
          </a:p>
        </p:txBody>
      </p:sp>
    </p:spTree>
    <p:extLst>
      <p:ext uri="{BB962C8B-B14F-4D97-AF65-F5344CB8AC3E}">
        <p14:creationId xmlns:p14="http://schemas.microsoft.com/office/powerpoint/2010/main" val="2371397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Motivation: Compute/IO overlap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012746"/>
            <a:ext cx="7266724" cy="420056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381000" y="1358205"/>
            <a:ext cx="3658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Gill Sans Light"/>
              </a:rPr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17109" y="3802888"/>
            <a:ext cx="28162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087988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473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10515600" cy="4724400"/>
          </a:xfrm>
        </p:spPr>
        <p:txBody>
          <a:bodyPr/>
          <a:lstStyle/>
          <a:p>
            <a:r>
              <a:rPr lang="en-US" dirty="0"/>
              <a:t>A thread is in one of the following three states:</a:t>
            </a:r>
          </a:p>
          <a:p>
            <a:pPr lvl="1"/>
            <a:r>
              <a:rPr lang="en-US" dirty="0"/>
              <a:t>RUNNING – running</a:t>
            </a:r>
          </a:p>
          <a:p>
            <a:pPr lvl="1"/>
            <a:r>
              <a:rPr lang="en-US" dirty="0"/>
              <a:t>READY – eligible to run, but not currently running</a:t>
            </a:r>
          </a:p>
          <a:p>
            <a:pPr lvl="1"/>
            <a:r>
              <a:rPr lang="en-US" dirty="0"/>
              <a:t>BLOCKED – ineligible to run</a:t>
            </a:r>
          </a:p>
          <a:p>
            <a:pPr lvl="1"/>
            <a:endParaRPr lang="en-US" dirty="0"/>
          </a:p>
          <a:p>
            <a:r>
              <a:rPr lang="en-US" dirty="0"/>
              <a:t>If a thread is waiting for an I/O to finish, the OS marks it as BLOCKED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the I/O finally finishes, the OS marks it as READY</a:t>
            </a:r>
          </a:p>
        </p:txBody>
      </p:sp>
    </p:spTree>
    <p:extLst>
      <p:ext uri="{BB962C8B-B14F-4D97-AF65-F5344CB8AC3E}">
        <p14:creationId xmlns:p14="http://schemas.microsoft.com/office/powerpoint/2010/main" val="17624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C729-63D4-472D-991D-2EAE51A8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Mask I/O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DC3C-5AEB-43BF-B8B0-A950D565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4803774"/>
          </a:xfrm>
        </p:spPr>
        <p:txBody>
          <a:bodyPr>
            <a:normAutofit/>
          </a:bodyPr>
          <a:lstStyle/>
          <a:p>
            <a:r>
              <a:rPr lang="en-US" dirty="0"/>
              <a:t>If no thread performs I/O: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Gill Sans Light"/>
              </a:rPr>
              <a:t>If thread 1 performs a blocking I/O operation: </a:t>
            </a:r>
          </a:p>
          <a:p>
            <a:endParaRPr lang="en-US" dirty="0"/>
          </a:p>
        </p:txBody>
      </p:sp>
      <p:grpSp>
        <p:nvGrpSpPr>
          <p:cNvPr id="7" name="Group 15">
            <a:extLst>
              <a:ext uri="{FF2B5EF4-FFF2-40B4-BE49-F238E27FC236}">
                <a16:creationId xmlns:a16="http://schemas.microsoft.com/office/drawing/2014/main" id="{CA83DEF9-A13B-4549-86A1-BA8D2DD60DAC}"/>
              </a:ext>
            </a:extLst>
          </p:cNvPr>
          <p:cNvGrpSpPr>
            <a:grpSpLocks/>
          </p:cNvGrpSpPr>
          <p:nvPr/>
        </p:nvGrpSpPr>
        <p:grpSpPr bwMode="auto">
          <a:xfrm>
            <a:off x="3159146" y="1384298"/>
            <a:ext cx="5481638" cy="1133476"/>
            <a:chOff x="576" y="3360"/>
            <a:chExt cx="3453" cy="71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1600037-1C3D-4275-A5BE-29D41B329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2ED2E87D-EB69-408D-BEE5-D8C0DBCA0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704E74-0CAD-4E84-ABC8-D3D0C9D9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CE3F31-088F-41E5-AAA9-EF4B4130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5A444EF4-525E-4D41-8191-9060A5D2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73471069-34E2-4241-95BA-C149A6BD68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ABDFF9-DC57-496E-8AB1-0B6B909DF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50161-6025-478C-AF86-11427A04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D3AB1E-E827-4C4A-907E-60FF41F537A1}"/>
              </a:ext>
            </a:extLst>
          </p:cNvPr>
          <p:cNvGrpSpPr/>
          <p:nvPr/>
        </p:nvGrpSpPr>
        <p:grpSpPr>
          <a:xfrm>
            <a:off x="3159146" y="3687341"/>
            <a:ext cx="6667779" cy="2103204"/>
            <a:chOff x="3235346" y="4024687"/>
            <a:chExt cx="6667779" cy="2103204"/>
          </a:xfrm>
        </p:grpSpPr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30A0176-C01B-4CA1-B8B1-18852E968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346" y="4995070"/>
              <a:ext cx="815975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98E6C90D-EE8B-438B-A702-53EA38616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21" y="4995070"/>
              <a:ext cx="2917825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99D78E50-FEF1-48BA-AE71-639F7C85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46" y="5604671"/>
              <a:ext cx="10706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latin typeface="Gill Sans Light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3792AF1-7264-421D-B38C-4E1FDFC85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346" y="5909471"/>
              <a:ext cx="1651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F46D57-598E-4883-BEFF-146EDDCB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46" y="4995070"/>
              <a:ext cx="1104900" cy="609601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60BD7-A476-4FCF-848B-0C559C3B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3571" y="4995070"/>
              <a:ext cx="633413" cy="609601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 Light"/>
                  <a:ea typeface="Gill Sans" charset="0"/>
                  <a:cs typeface="Gill Sans" charset="0"/>
                </a:rPr>
                <a:t>vCPU2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6D03D-8F05-4A9D-A4F1-D87FF1827B60}"/>
                </a:ext>
              </a:extLst>
            </p:cNvPr>
            <p:cNvCxnSpPr/>
            <p:nvPr/>
          </p:nvCxnSpPr>
          <p:spPr>
            <a:xfrm flipH="1">
              <a:off x="4051322" y="4394019"/>
              <a:ext cx="271483" cy="6010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A8C0D-B2D2-45AF-B414-5FA0D8A446F1}"/>
                </a:ext>
              </a:extLst>
            </p:cNvPr>
            <p:cNvSpPr txBox="1"/>
            <p:nvPr/>
          </p:nvSpPr>
          <p:spPr>
            <a:xfrm>
              <a:off x="4214724" y="4024687"/>
              <a:ext cx="3108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vCPU1 starts I/O operation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09DC87-E1DF-4BD1-A869-B45D7024E9EE}"/>
                </a:ext>
              </a:extLst>
            </p:cNvPr>
            <p:cNvCxnSpPr/>
            <p:nvPr/>
          </p:nvCxnSpPr>
          <p:spPr>
            <a:xfrm flipH="1">
              <a:off x="6959621" y="4597254"/>
              <a:ext cx="213381" cy="4167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B46FF4-F374-4313-9351-7D0DCE023FA4}"/>
                </a:ext>
              </a:extLst>
            </p:cNvPr>
            <p:cNvSpPr txBox="1"/>
            <p:nvPr/>
          </p:nvSpPr>
          <p:spPr>
            <a:xfrm>
              <a:off x="7089534" y="4308851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I/O operation completes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58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9161-19BF-452A-9240-F032C00F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Example for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1884-A2B3-458A-89C9-AFC7EB048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Version of program with threads (loose syntax):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ReadLargeFile</a:t>
            </a:r>
            <a:r>
              <a:rPr lang="en-US" dirty="0">
                <a:latin typeface="Consolas" panose="020B0609020204030204" pitchFamily="49" charset="0"/>
              </a:rPr>
              <a:t>, “pi.txt”);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create_thread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RenderUserInterface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is the behavior here?</a:t>
            </a:r>
          </a:p>
          <a:p>
            <a:pPr lvl="1"/>
            <a:r>
              <a:rPr lang="en-US" dirty="0"/>
              <a:t>Still respond to user input</a:t>
            </a:r>
          </a:p>
          <a:p>
            <a:pPr lvl="1"/>
            <a:r>
              <a:rPr lang="en-US" dirty="0"/>
              <a:t>While reading file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11414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8CE3-C1F2-4C0E-9661-E85EFB9D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7217-E0D3-4259-A960-D727A2DE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 compile a C program and run the executable</a:t>
            </a:r>
          </a:p>
          <a:p>
            <a:pPr lvl="1"/>
            <a:r>
              <a:rPr lang="en-US" dirty="0"/>
              <a:t>This creates a process that is executing that program</a:t>
            </a:r>
          </a:p>
          <a:p>
            <a:pPr lvl="1"/>
            <a:endParaRPr lang="en-US" dirty="0"/>
          </a:p>
          <a:p>
            <a:r>
              <a:rPr lang="en-US" dirty="0"/>
              <a:t>Initially, this new process has </a:t>
            </a:r>
            <a:r>
              <a:rPr lang="en-US" i="1" dirty="0"/>
              <a:t>one thread</a:t>
            </a:r>
            <a:r>
              <a:rPr lang="en-US" dirty="0"/>
              <a:t> in its own address space</a:t>
            </a:r>
          </a:p>
          <a:p>
            <a:pPr lvl="1"/>
            <a:r>
              <a:rPr lang="en-US" dirty="0"/>
              <a:t>With code, </a:t>
            </a:r>
            <a:r>
              <a:rPr lang="en-US" dirty="0" err="1"/>
              <a:t>globals</a:t>
            </a:r>
            <a:r>
              <a:rPr lang="en-US" dirty="0"/>
              <a:t>, etc. as specified in the executable</a:t>
            </a:r>
          </a:p>
          <a:p>
            <a:endParaRPr lang="en-US" dirty="0"/>
          </a:p>
          <a:p>
            <a:r>
              <a:rPr lang="en-US" dirty="0"/>
              <a:t>Q: How can we make a multithreaded process?</a:t>
            </a:r>
          </a:p>
          <a:p>
            <a:r>
              <a:rPr lang="en-US" dirty="0"/>
              <a:t>A: Once the process starts, it issues </a:t>
            </a:r>
            <a:r>
              <a:rPr lang="en-US" i="1" dirty="0"/>
              <a:t>system calls</a:t>
            </a:r>
            <a:r>
              <a:rPr lang="en-US" dirty="0"/>
              <a:t> to create new threads</a:t>
            </a:r>
          </a:p>
          <a:p>
            <a:pPr lvl="1"/>
            <a:r>
              <a:rPr lang="en-US" dirty="0"/>
              <a:t>These new threads are part of the process: they share its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638132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9FDD-7CAE-4AD6-81F0-5F182DE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(“</a:t>
            </a:r>
            <a:r>
              <a:rPr lang="en-US" dirty="0" err="1"/>
              <a:t>Syscalls</a:t>
            </a:r>
            <a:r>
              <a:rPr lang="en-US" dirty="0"/>
              <a:t>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1CB8-16BB-488F-874A-03C610A00FC7}"/>
              </a:ext>
            </a:extLst>
          </p:cNvPr>
          <p:cNvSpPr/>
          <p:nvPr/>
        </p:nvSpPr>
        <p:spPr>
          <a:xfrm>
            <a:off x="5261437" y="3058839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80341-0BA6-4907-BD07-D427759EC2A2}"/>
              </a:ext>
            </a:extLst>
          </p:cNvPr>
          <p:cNvSpPr txBox="1"/>
          <p:nvPr/>
        </p:nvSpPr>
        <p:spPr>
          <a:xfrm>
            <a:off x="3793805" y="11577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AE-A54D-4C93-8F48-C0F152F9A4F8}"/>
              </a:ext>
            </a:extLst>
          </p:cNvPr>
          <p:cNvSpPr txBox="1"/>
          <p:nvPr/>
        </p:nvSpPr>
        <p:spPr>
          <a:xfrm>
            <a:off x="6514688" y="1847886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2276-381D-45ED-A6BE-F7A8D2C1B670}"/>
              </a:ext>
            </a:extLst>
          </p:cNvPr>
          <p:cNvSpPr txBox="1"/>
          <p:nvPr/>
        </p:nvSpPr>
        <p:spPr>
          <a:xfrm>
            <a:off x="6667088" y="1157743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300C6-3096-41F4-B164-E032B4CACE97}"/>
              </a:ext>
            </a:extLst>
          </p:cNvPr>
          <p:cNvSpPr txBox="1"/>
          <p:nvPr/>
        </p:nvSpPr>
        <p:spPr>
          <a:xfrm>
            <a:off x="4357158" y="195181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A46545-D1ED-4349-BE8C-C458F26021D4}"/>
              </a:ext>
            </a:extLst>
          </p:cNvPr>
          <p:cNvSpPr txBox="1"/>
          <p:nvPr/>
        </p:nvSpPr>
        <p:spPr>
          <a:xfrm>
            <a:off x="5377767" y="158160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C8882-924D-4D7B-A83A-7BDA5E0F129E}"/>
              </a:ext>
            </a:extLst>
          </p:cNvPr>
          <p:cNvSpPr txBox="1"/>
          <p:nvPr/>
        </p:nvSpPr>
        <p:spPr>
          <a:xfrm>
            <a:off x="5015272" y="973077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0B4B3E-877F-4777-9C5E-894D52DE836F}"/>
              </a:ext>
            </a:extLst>
          </p:cNvPr>
          <p:cNvSpPr txBox="1"/>
          <p:nvPr/>
        </p:nvSpPr>
        <p:spPr>
          <a:xfrm>
            <a:off x="5261437" y="268257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15F5F8-4B31-494E-9318-7F72BBD52929}"/>
              </a:ext>
            </a:extLst>
          </p:cNvPr>
          <p:cNvSpPr txBox="1"/>
          <p:nvPr/>
        </p:nvSpPr>
        <p:spPr>
          <a:xfrm>
            <a:off x="5545873" y="3058839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8764D-1D0E-4A79-AD84-5DCD6174E38B}"/>
              </a:ext>
            </a:extLst>
          </p:cNvPr>
          <p:cNvSpPr txBox="1"/>
          <p:nvPr/>
        </p:nvSpPr>
        <p:spPr>
          <a:xfrm>
            <a:off x="5426255" y="370517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50CCBE-F14F-4103-B48C-EA0635A35DA4}"/>
              </a:ext>
            </a:extLst>
          </p:cNvPr>
          <p:cNvSpPr txBox="1"/>
          <p:nvPr/>
        </p:nvSpPr>
        <p:spPr>
          <a:xfrm>
            <a:off x="4876338" y="414865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2D474-563F-4CFF-9D92-19801CE1C824}"/>
              </a:ext>
            </a:extLst>
          </p:cNvPr>
          <p:cNvSpPr txBox="1"/>
          <p:nvPr/>
        </p:nvSpPr>
        <p:spPr>
          <a:xfrm>
            <a:off x="4476708" y="464443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FC65B8-9E05-4F52-A734-3C1CE33656A8}"/>
              </a:ext>
            </a:extLst>
          </p:cNvPr>
          <p:cNvSpPr txBox="1"/>
          <p:nvPr/>
        </p:nvSpPr>
        <p:spPr>
          <a:xfrm>
            <a:off x="7709144" y="46444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FF77D-F3C7-4E42-9ADA-44B337DCFAF6}"/>
              </a:ext>
            </a:extLst>
          </p:cNvPr>
          <p:cNvSpPr txBox="1"/>
          <p:nvPr/>
        </p:nvSpPr>
        <p:spPr>
          <a:xfrm>
            <a:off x="5814674" y="464443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A5CEA-2533-471F-933F-28F366CDA1D7}"/>
              </a:ext>
            </a:extLst>
          </p:cNvPr>
          <p:cNvSpPr txBox="1"/>
          <p:nvPr/>
        </p:nvSpPr>
        <p:spPr>
          <a:xfrm>
            <a:off x="2758758" y="553822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E8245D-954C-4B09-9D2C-21DA0DFCBEEE}"/>
              </a:ext>
            </a:extLst>
          </p:cNvPr>
          <p:cNvSpPr txBox="1"/>
          <p:nvPr/>
        </p:nvSpPr>
        <p:spPr>
          <a:xfrm>
            <a:off x="5272803" y="5536308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38C37-2DEB-4114-8738-FA3621A28B1A}"/>
              </a:ext>
            </a:extLst>
          </p:cNvPr>
          <p:cNvSpPr txBox="1"/>
          <p:nvPr/>
        </p:nvSpPr>
        <p:spPr>
          <a:xfrm>
            <a:off x="7167867" y="55075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DFC6A-D905-4E9F-81BB-E1AEB727B554}"/>
              </a:ext>
            </a:extLst>
          </p:cNvPr>
          <p:cNvSpPr txBox="1"/>
          <p:nvPr/>
        </p:nvSpPr>
        <p:spPr>
          <a:xfrm>
            <a:off x="8711676" y="552191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ADF637-7656-46AF-9A30-5CA8723829E9}"/>
              </a:ext>
            </a:extLst>
          </p:cNvPr>
          <p:cNvSpPr txBox="1"/>
          <p:nvPr/>
        </p:nvSpPr>
        <p:spPr>
          <a:xfrm>
            <a:off x="7709144" y="55102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B3A908-D903-4A27-8AC6-036AC5057485}"/>
              </a:ext>
            </a:extLst>
          </p:cNvPr>
          <p:cNvSpPr txBox="1"/>
          <p:nvPr/>
        </p:nvSpPr>
        <p:spPr>
          <a:xfrm>
            <a:off x="8760721" y="48957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116E387-3551-4694-9284-874C8E7DFA53}"/>
              </a:ext>
            </a:extLst>
          </p:cNvPr>
          <p:cNvSpPr/>
          <p:nvPr/>
        </p:nvSpPr>
        <p:spPr>
          <a:xfrm>
            <a:off x="2866984" y="1004375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531B0FD-5B1D-4347-BE4F-9DFD219191EA}"/>
              </a:ext>
            </a:extLst>
          </p:cNvPr>
          <p:cNvSpPr/>
          <p:nvPr/>
        </p:nvSpPr>
        <p:spPr>
          <a:xfrm flipH="1">
            <a:off x="7376992" y="914400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282C5D-76AF-4CCF-A688-C746BD6157F1}"/>
              </a:ext>
            </a:extLst>
          </p:cNvPr>
          <p:cNvCxnSpPr/>
          <p:nvPr/>
        </p:nvCxnSpPr>
        <p:spPr>
          <a:xfrm>
            <a:off x="4876338" y="2536185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B83ADA-7E9F-4F81-9DC1-F38F8EF32F51}"/>
              </a:ext>
            </a:extLst>
          </p:cNvPr>
          <p:cNvCxnSpPr/>
          <p:nvPr/>
        </p:nvCxnSpPr>
        <p:spPr>
          <a:xfrm>
            <a:off x="2073622" y="4605657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81C35B-7B97-485A-8160-A8A1F1ED349C}"/>
              </a:ext>
            </a:extLst>
          </p:cNvPr>
          <p:cNvSpPr txBox="1"/>
          <p:nvPr/>
        </p:nvSpPr>
        <p:spPr>
          <a:xfrm>
            <a:off x="2274778" y="464443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01729B-5551-463D-93E0-00D98612DFD9}"/>
              </a:ext>
            </a:extLst>
          </p:cNvPr>
          <p:cNvSpPr txBox="1"/>
          <p:nvPr/>
        </p:nvSpPr>
        <p:spPr>
          <a:xfrm>
            <a:off x="2274778" y="409653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0B2D20-2CA4-4378-BAEF-8609E7EB0E14}"/>
              </a:ext>
            </a:extLst>
          </p:cNvPr>
          <p:cNvSpPr txBox="1"/>
          <p:nvPr/>
        </p:nvSpPr>
        <p:spPr>
          <a:xfrm>
            <a:off x="3557409" y="348337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29114-E826-4F02-8CBB-CF2D39BA46BC}"/>
              </a:ext>
            </a:extLst>
          </p:cNvPr>
          <p:cNvSpPr txBox="1"/>
          <p:nvPr/>
        </p:nvSpPr>
        <p:spPr>
          <a:xfrm>
            <a:off x="3556201" y="29354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CC41D6-A86E-41CF-817C-928E49CCDB5D}"/>
              </a:ext>
            </a:extLst>
          </p:cNvPr>
          <p:cNvCxnSpPr/>
          <p:nvPr/>
        </p:nvCxnSpPr>
        <p:spPr>
          <a:xfrm>
            <a:off x="3300269" y="3463487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481E4-6AA3-4765-9FDC-894C1D00C498}"/>
              </a:ext>
            </a:extLst>
          </p:cNvPr>
          <p:cNvSpPr txBox="1"/>
          <p:nvPr/>
        </p:nvSpPr>
        <p:spPr>
          <a:xfrm>
            <a:off x="7770530" y="26817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64AD0D-C5C6-4F04-B487-1F3EFC5A8232}"/>
              </a:ext>
            </a:extLst>
          </p:cNvPr>
          <p:cNvSpPr txBox="1"/>
          <p:nvPr/>
        </p:nvSpPr>
        <p:spPr>
          <a:xfrm>
            <a:off x="8164418" y="20325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1125791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697F-21C2-4201-8352-B8C0F60F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Today: The Thread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35B1-4F0E-4895-A391-31628CE8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371" y="1828800"/>
            <a:ext cx="10566400" cy="5105400"/>
          </a:xfrm>
        </p:spPr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threads are (and what they are not)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</a:t>
            </a:r>
            <a:r>
              <a:rPr lang="en-US" dirty="0"/>
              <a:t> threads are useful (motivation)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How</a:t>
            </a:r>
            <a:r>
              <a:rPr lang="en-US" dirty="0"/>
              <a:t> to write a program using threads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Alternatives</a:t>
            </a:r>
            <a:r>
              <a:rPr lang="en-US" dirty="0"/>
              <a:t> to using threads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04336-B193-493B-B5E8-C870DD3A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260600"/>
            <a:ext cx="2527819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2790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20574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12192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12192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12192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600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6820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6645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6645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6645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3378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9551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9551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9551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9878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751514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515600" cy="4504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	 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79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D8D8-1696-4405-98CE-F4B24A67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Ahead: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A05-1B69-498D-89AA-73EBBB88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2824"/>
            <a:ext cx="10515600" cy="591510"/>
          </a:xfrm>
        </p:spPr>
        <p:txBody>
          <a:bodyPr>
            <a:normAutofit/>
          </a:bodyPr>
          <a:lstStyle/>
          <a:p>
            <a:r>
              <a:rPr lang="en-US" dirty="0"/>
              <a:t>What happens when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</a:rPr>
              <a:t>(…)</a:t>
            </a:r>
            <a:r>
              <a:rPr lang="en-US" dirty="0"/>
              <a:t> is called in a process?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C2E5A9-BB4E-48C0-A943-37D675970DE7}"/>
              </a:ext>
            </a:extLst>
          </p:cNvPr>
          <p:cNvGrpSpPr/>
          <p:nvPr/>
        </p:nvGrpSpPr>
        <p:grpSpPr>
          <a:xfrm>
            <a:off x="1477925" y="1374908"/>
            <a:ext cx="5633484" cy="4568692"/>
            <a:chOff x="1447800" y="1805464"/>
            <a:chExt cx="5077699" cy="381584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2BCF46-D438-4912-9077-59E0795C857C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D6502F-498A-42A5-8D50-8227D959F841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Do some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95AD61-7EA9-436C-87F5-3EFC88A4D200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  Do some more work like a normal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fn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92C09-CC20-415C-BF92-C20153747A3A}"/>
              </a:ext>
            </a:extLst>
          </p:cNvPr>
          <p:cNvSpPr/>
          <p:nvPr/>
        </p:nvSpPr>
        <p:spPr>
          <a:xfrm>
            <a:off x="4928191" y="3789990"/>
            <a:ext cx="50827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eax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8E356E-FF4F-46E8-BAB3-0A050A6D14D5}"/>
              </a:ext>
            </a:extLst>
          </p:cNvPr>
          <p:cNvSpPr/>
          <p:nvPr/>
        </p:nvSpPr>
        <p:spPr bwMode="auto">
          <a:xfrm>
            <a:off x="4775791" y="3513456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Kernel:</a:t>
            </a:r>
          </a:p>
        </p:txBody>
      </p:sp>
    </p:spTree>
    <p:extLst>
      <p:ext uri="{BB962C8B-B14F-4D97-AF65-F5344CB8AC3E}">
        <p14:creationId xmlns:p14="http://schemas.microsoft.com/office/powerpoint/2010/main" val="3718600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D03D-811C-4419-B4E2-4B78B6E6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Idea: Fork-Join </a:t>
            </a:r>
            <a:r>
              <a:rPr lang="en-US" dirty="0"/>
              <a:t>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4B69-A2C1-460F-BAA0-F83D3866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3385"/>
            <a:ext cx="10515600" cy="1413577"/>
          </a:xfrm>
        </p:spPr>
        <p:txBody>
          <a:bodyPr/>
          <a:lstStyle/>
          <a:p>
            <a:r>
              <a:rPr lang="en-US" dirty="0"/>
              <a:t>Main thread </a:t>
            </a:r>
            <a:r>
              <a:rPr lang="en-US" i="1" dirty="0"/>
              <a:t>creates</a:t>
            </a:r>
            <a:r>
              <a:rPr lang="en-US" dirty="0"/>
              <a:t> (forks) collection of sub-threads passing them </a:t>
            </a:r>
            <a:r>
              <a:rPr lang="en-US" dirty="0" err="1"/>
              <a:t>args</a:t>
            </a:r>
            <a:r>
              <a:rPr lang="en-US" dirty="0"/>
              <a:t> to work on…</a:t>
            </a:r>
          </a:p>
          <a:p>
            <a:r>
              <a:rPr lang="en-US" dirty="0"/>
              <a:t>… and then </a:t>
            </a:r>
            <a:r>
              <a:rPr lang="en-US" i="1" dirty="0"/>
              <a:t>joins</a:t>
            </a:r>
            <a:r>
              <a:rPr lang="en-US" dirty="0"/>
              <a:t> with them, collecting results.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A6B1BD2-2AD8-4483-B54A-9D90FF825C9A}"/>
              </a:ext>
            </a:extLst>
          </p:cNvPr>
          <p:cNvSpPr/>
          <p:nvPr/>
        </p:nvSpPr>
        <p:spPr>
          <a:xfrm>
            <a:off x="5947456" y="1025267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3EA0930-2616-4B1F-8AAC-FDC09B1A33FD}"/>
              </a:ext>
            </a:extLst>
          </p:cNvPr>
          <p:cNvSpPr/>
          <p:nvPr/>
        </p:nvSpPr>
        <p:spPr>
          <a:xfrm>
            <a:off x="4213183" y="2393009"/>
            <a:ext cx="219919" cy="1088020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F903AE-20AF-4443-8C99-9FD2DFB399A9}"/>
              </a:ext>
            </a:extLst>
          </p:cNvPr>
          <p:cNvSpPr/>
          <p:nvPr/>
        </p:nvSpPr>
        <p:spPr>
          <a:xfrm>
            <a:off x="5029439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B1CE74F-1B67-472A-9192-B62745DF8558}"/>
              </a:ext>
            </a:extLst>
          </p:cNvPr>
          <p:cNvSpPr/>
          <p:nvPr/>
        </p:nvSpPr>
        <p:spPr>
          <a:xfrm>
            <a:off x="6669185" y="2475920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780E5C-3432-499C-993E-E2F3FA13E64D}"/>
              </a:ext>
            </a:extLst>
          </p:cNvPr>
          <p:cNvSpPr/>
          <p:nvPr/>
        </p:nvSpPr>
        <p:spPr>
          <a:xfrm>
            <a:off x="7895622" y="2393009"/>
            <a:ext cx="219919" cy="857491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F8E1E19-FA63-4629-8387-C3BF55A5A11A}"/>
              </a:ext>
            </a:extLst>
          </p:cNvPr>
          <p:cNvSpPr/>
          <p:nvPr/>
        </p:nvSpPr>
        <p:spPr>
          <a:xfrm>
            <a:off x="5837496" y="3641146"/>
            <a:ext cx="219919" cy="972272"/>
          </a:xfrm>
          <a:custGeom>
            <a:avLst/>
            <a:gdLst>
              <a:gd name="connsiteX0" fmla="*/ 115747 w 219919"/>
              <a:gd name="connsiteY0" fmla="*/ 0 h 1088020"/>
              <a:gd name="connsiteX1" fmla="*/ 127322 w 219919"/>
              <a:gd name="connsiteY1" fmla="*/ 162046 h 1088020"/>
              <a:gd name="connsiteX2" fmla="*/ 11575 w 219919"/>
              <a:gd name="connsiteY2" fmla="*/ 266218 h 1088020"/>
              <a:gd name="connsiteX3" fmla="*/ 185195 w 219919"/>
              <a:gd name="connsiteY3" fmla="*/ 381965 h 1088020"/>
              <a:gd name="connsiteX4" fmla="*/ 0 w 219919"/>
              <a:gd name="connsiteY4" fmla="*/ 590309 h 1088020"/>
              <a:gd name="connsiteX5" fmla="*/ 219919 w 219919"/>
              <a:gd name="connsiteY5" fmla="*/ 717630 h 1088020"/>
              <a:gd name="connsiteX6" fmla="*/ 115747 w 219919"/>
              <a:gd name="connsiteY6" fmla="*/ 902825 h 1088020"/>
              <a:gd name="connsiteX7" fmla="*/ 115747 w 219919"/>
              <a:gd name="connsiteY7" fmla="*/ 1088020 h 108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919" h="1088020">
                <a:moveTo>
                  <a:pt x="115747" y="0"/>
                </a:moveTo>
                <a:lnTo>
                  <a:pt x="127322" y="162046"/>
                </a:lnTo>
                <a:lnTo>
                  <a:pt x="11575" y="266218"/>
                </a:lnTo>
                <a:lnTo>
                  <a:pt x="185195" y="381965"/>
                </a:lnTo>
                <a:lnTo>
                  <a:pt x="0" y="590309"/>
                </a:lnTo>
                <a:lnTo>
                  <a:pt x="219919" y="717630"/>
                </a:lnTo>
                <a:lnTo>
                  <a:pt x="115747" y="902825"/>
                </a:lnTo>
                <a:lnTo>
                  <a:pt x="115747" y="1088020"/>
                </a:lnTo>
              </a:path>
            </a:pathLst>
          </a:custGeom>
          <a:noFill/>
          <a:ln w="2222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E3D38-9DD9-489F-B103-2F0DD86EFB26}"/>
              </a:ext>
            </a:extLst>
          </p:cNvPr>
          <p:cNvCxnSpPr>
            <a:cxnSpLocks/>
            <a:stCxn id="7" idx="7"/>
            <a:endCxn id="8" idx="0"/>
          </p:cNvCxnSpPr>
          <p:nvPr/>
        </p:nvCxnSpPr>
        <p:spPr>
          <a:xfrm flipH="1">
            <a:off x="4328930" y="2113287"/>
            <a:ext cx="1734273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8A54E-0C07-4D31-B05A-A9D340B8BC03}"/>
              </a:ext>
            </a:extLst>
          </p:cNvPr>
          <p:cNvCxnSpPr>
            <a:cxnSpLocks/>
            <a:stCxn id="7" idx="7"/>
          </p:cNvCxnSpPr>
          <p:nvPr/>
        </p:nvCxnSpPr>
        <p:spPr>
          <a:xfrm flipH="1">
            <a:off x="5126621" y="2113287"/>
            <a:ext cx="936582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7C48B-6541-47F2-A099-4F89B19366A9}"/>
              </a:ext>
            </a:extLst>
          </p:cNvPr>
          <p:cNvCxnSpPr>
            <a:cxnSpLocks/>
          </p:cNvCxnSpPr>
          <p:nvPr/>
        </p:nvCxnSpPr>
        <p:spPr>
          <a:xfrm>
            <a:off x="6070193" y="2106492"/>
            <a:ext cx="709673" cy="3626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39C107-10C3-463B-9E6B-D51265C723D3}"/>
              </a:ext>
            </a:extLst>
          </p:cNvPr>
          <p:cNvCxnSpPr>
            <a:cxnSpLocks/>
          </p:cNvCxnSpPr>
          <p:nvPr/>
        </p:nvCxnSpPr>
        <p:spPr>
          <a:xfrm>
            <a:off x="6057415" y="2120038"/>
            <a:ext cx="1976860" cy="2797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2F4E48-ECDE-4A42-B65D-FF9E5920C541}"/>
              </a:ext>
            </a:extLst>
          </p:cNvPr>
          <p:cNvCxnSpPr>
            <a:cxnSpLocks/>
          </p:cNvCxnSpPr>
          <p:nvPr/>
        </p:nvCxnSpPr>
        <p:spPr>
          <a:xfrm flipH="1" flipV="1">
            <a:off x="4315066" y="3479100"/>
            <a:ext cx="1632391" cy="181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726C0-E122-493B-8821-A65BA0CA0082}"/>
              </a:ext>
            </a:extLst>
          </p:cNvPr>
          <p:cNvCxnSpPr>
            <a:cxnSpLocks/>
          </p:cNvCxnSpPr>
          <p:nvPr/>
        </p:nvCxnSpPr>
        <p:spPr>
          <a:xfrm flipH="1" flipV="1">
            <a:off x="5139398" y="3250500"/>
            <a:ext cx="808058" cy="4099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5BF28-F92C-4F64-B7E8-BD892B0DD031}"/>
              </a:ext>
            </a:extLst>
          </p:cNvPr>
          <p:cNvCxnSpPr>
            <a:cxnSpLocks/>
            <a:endCxn id="10" idx="7"/>
          </p:cNvCxnSpPr>
          <p:nvPr/>
        </p:nvCxnSpPr>
        <p:spPr>
          <a:xfrm flipV="1">
            <a:off x="5931302" y="3333411"/>
            <a:ext cx="853630" cy="327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209A5C-AB5A-4077-801F-B586C00295F2}"/>
              </a:ext>
            </a:extLst>
          </p:cNvPr>
          <p:cNvCxnSpPr>
            <a:cxnSpLocks/>
            <a:endCxn id="11" idx="7"/>
          </p:cNvCxnSpPr>
          <p:nvPr/>
        </p:nvCxnSpPr>
        <p:spPr>
          <a:xfrm flipV="1">
            <a:off x="5939379" y="3250500"/>
            <a:ext cx="2071990" cy="4099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33">
            <a:extLst>
              <a:ext uri="{FF2B5EF4-FFF2-40B4-BE49-F238E27FC236}">
                <a16:creationId xmlns:a16="http://schemas.microsoft.com/office/drawing/2014/main" id="{A70AB7C1-F6A6-4E71-A1A3-18FDD644C8CA}"/>
              </a:ext>
            </a:extLst>
          </p:cNvPr>
          <p:cNvSpPr/>
          <p:nvPr/>
        </p:nvSpPr>
        <p:spPr>
          <a:xfrm rot="420449">
            <a:off x="5881318" y="2149917"/>
            <a:ext cx="281958" cy="1459398"/>
          </a:xfrm>
          <a:custGeom>
            <a:avLst/>
            <a:gdLst>
              <a:gd name="connsiteX0" fmla="*/ 148399 w 281958"/>
              <a:gd name="connsiteY0" fmla="*/ 0 h 1459398"/>
              <a:gd name="connsiteX1" fmla="*/ 163239 w 281958"/>
              <a:gd name="connsiteY1" fmla="*/ 217357 h 1459398"/>
              <a:gd name="connsiteX2" fmla="*/ 14840 w 281958"/>
              <a:gd name="connsiteY2" fmla="*/ 357087 h 1459398"/>
              <a:gd name="connsiteX3" fmla="*/ 237438 w 281958"/>
              <a:gd name="connsiteY3" fmla="*/ 512342 h 1459398"/>
              <a:gd name="connsiteX4" fmla="*/ 0 w 281958"/>
              <a:gd name="connsiteY4" fmla="*/ 791801 h 1459398"/>
              <a:gd name="connsiteX5" fmla="*/ 281958 w 281958"/>
              <a:gd name="connsiteY5" fmla="*/ 962581 h 1459398"/>
              <a:gd name="connsiteX6" fmla="*/ 148399 w 281958"/>
              <a:gd name="connsiteY6" fmla="*/ 1210989 h 1459398"/>
              <a:gd name="connsiteX7" fmla="*/ 148399 w 281958"/>
              <a:gd name="connsiteY7" fmla="*/ 1459398 h 14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958" h="1459398" extrusionOk="0">
                <a:moveTo>
                  <a:pt x="148399" y="0"/>
                </a:moveTo>
                <a:cubicBezTo>
                  <a:pt x="173017" y="70156"/>
                  <a:pt x="137121" y="144851"/>
                  <a:pt x="163239" y="217357"/>
                </a:cubicBezTo>
                <a:cubicBezTo>
                  <a:pt x="119787" y="267662"/>
                  <a:pt x="50046" y="313039"/>
                  <a:pt x="14840" y="357087"/>
                </a:cubicBezTo>
                <a:cubicBezTo>
                  <a:pt x="109958" y="416154"/>
                  <a:pt x="135524" y="463125"/>
                  <a:pt x="237438" y="512342"/>
                </a:cubicBezTo>
                <a:cubicBezTo>
                  <a:pt x="208509" y="584400"/>
                  <a:pt x="17565" y="703213"/>
                  <a:pt x="0" y="791801"/>
                </a:cubicBezTo>
                <a:cubicBezTo>
                  <a:pt x="66019" y="820834"/>
                  <a:pt x="170720" y="900913"/>
                  <a:pt x="281958" y="962581"/>
                </a:cubicBezTo>
                <a:cubicBezTo>
                  <a:pt x="241098" y="1078627"/>
                  <a:pt x="174778" y="1115224"/>
                  <a:pt x="148399" y="1210989"/>
                </a:cubicBezTo>
                <a:cubicBezTo>
                  <a:pt x="174551" y="1327098"/>
                  <a:pt x="131765" y="1392723"/>
                  <a:pt x="148399" y="1459398"/>
                </a:cubicBezTo>
              </a:path>
            </a:pathLst>
          </a:custGeom>
          <a:noFill/>
          <a:ln w="22225">
            <a:solidFill>
              <a:srgbClr val="FF0000"/>
            </a:solidFill>
            <a:prstDash val="dashDot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5747 w 219919"/>
                      <a:gd name="connsiteY0" fmla="*/ 0 h 1088020"/>
                      <a:gd name="connsiteX1" fmla="*/ 127322 w 219919"/>
                      <a:gd name="connsiteY1" fmla="*/ 162046 h 1088020"/>
                      <a:gd name="connsiteX2" fmla="*/ 11575 w 219919"/>
                      <a:gd name="connsiteY2" fmla="*/ 266218 h 1088020"/>
                      <a:gd name="connsiteX3" fmla="*/ 185195 w 219919"/>
                      <a:gd name="connsiteY3" fmla="*/ 381965 h 1088020"/>
                      <a:gd name="connsiteX4" fmla="*/ 0 w 219919"/>
                      <a:gd name="connsiteY4" fmla="*/ 590309 h 1088020"/>
                      <a:gd name="connsiteX5" fmla="*/ 219919 w 219919"/>
                      <a:gd name="connsiteY5" fmla="*/ 717630 h 1088020"/>
                      <a:gd name="connsiteX6" fmla="*/ 115747 w 219919"/>
                      <a:gd name="connsiteY6" fmla="*/ 902825 h 1088020"/>
                      <a:gd name="connsiteX7" fmla="*/ 115747 w 219919"/>
                      <a:gd name="connsiteY7" fmla="*/ 1088020 h 1088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19919" h="1088020">
                        <a:moveTo>
                          <a:pt x="115747" y="0"/>
                        </a:moveTo>
                        <a:lnTo>
                          <a:pt x="127322" y="162046"/>
                        </a:lnTo>
                        <a:lnTo>
                          <a:pt x="11575" y="266218"/>
                        </a:lnTo>
                        <a:lnTo>
                          <a:pt x="185195" y="381965"/>
                        </a:lnTo>
                        <a:lnTo>
                          <a:pt x="0" y="590309"/>
                        </a:lnTo>
                        <a:lnTo>
                          <a:pt x="219919" y="717630"/>
                        </a:lnTo>
                        <a:lnTo>
                          <a:pt x="115747" y="902825"/>
                        </a:lnTo>
                        <a:lnTo>
                          <a:pt x="115747" y="108802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9E125-16E6-4A72-A204-DA47ADF1BE6F}"/>
              </a:ext>
            </a:extLst>
          </p:cNvPr>
          <p:cNvSpPr txBox="1"/>
          <p:nvPr/>
        </p:nvSpPr>
        <p:spPr>
          <a:xfrm>
            <a:off x="6207022" y="1817744"/>
            <a:ext cx="76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36A2E-19C3-40B7-AAB5-586F3AF2665D}"/>
              </a:ext>
            </a:extLst>
          </p:cNvPr>
          <p:cNvSpPr txBox="1"/>
          <p:nvPr/>
        </p:nvSpPr>
        <p:spPr>
          <a:xfrm>
            <a:off x="8071669" y="30142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0DEBD-0D53-49C3-9EB0-72FAE60ECA33}"/>
              </a:ext>
            </a:extLst>
          </p:cNvPr>
          <p:cNvSpPr txBox="1"/>
          <p:nvPr/>
        </p:nvSpPr>
        <p:spPr>
          <a:xfrm>
            <a:off x="6131380" y="357801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41094883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6096000" y="436685"/>
            <a:ext cx="5272442" cy="419100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2D427-0C0A-43B9-8B23-F8086D017F2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9350" y="161228"/>
            <a:ext cx="5962650" cy="6544372"/>
          </a:xfrm>
          <a:prstGeom prst="rect">
            <a:avLst/>
          </a:prstGeom>
          <a:noFill/>
          <a:ln w="76200">
            <a:noFill/>
          </a:ln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C5F1C339-F5E0-45C2-ABA9-14DD1D06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5111111" cy="533400"/>
          </a:xfrm>
        </p:spPr>
        <p:txBody>
          <a:bodyPr/>
          <a:lstStyle/>
          <a:p>
            <a:r>
              <a:rPr lang="en-US" dirty="0" err="1"/>
              <a:t>pThreads</a:t>
            </a:r>
            <a:r>
              <a:rPr lang="en-US" dirty="0"/>
              <a:t>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76CDD-4866-46A2-97F2-CCAAC113DDDF}"/>
              </a:ext>
            </a:extLst>
          </p:cNvPr>
          <p:cNvSpPr/>
          <p:nvPr/>
        </p:nvSpPr>
        <p:spPr>
          <a:xfrm>
            <a:off x="10141707" y="1985240"/>
            <a:ext cx="1773105" cy="26867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B9D0B-EEBE-456D-BAEC-00C91F3D852C}"/>
              </a:ext>
            </a:extLst>
          </p:cNvPr>
          <p:cNvSpPr txBox="1"/>
          <p:nvPr/>
        </p:nvSpPr>
        <p:spPr>
          <a:xfrm>
            <a:off x="307502" y="838200"/>
            <a:ext cx="52799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How many threads are in this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Does the main thread join with the threads in the same order that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Do the threads exit in the same order they were created?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latin typeface="Gill Sans Light"/>
              </a:rPr>
              <a:t>If we run the program again, would the result change?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431E881-4861-4B98-AF35-C99B2F0414ED}"/>
              </a:ext>
            </a:extLst>
          </p:cNvPr>
          <p:cNvSpPr/>
          <p:nvPr/>
        </p:nvSpPr>
        <p:spPr>
          <a:xfrm>
            <a:off x="5713553" y="2331509"/>
            <a:ext cx="1043088" cy="3668888"/>
          </a:xfrm>
          <a:custGeom>
            <a:avLst/>
            <a:gdLst>
              <a:gd name="connsiteX0" fmla="*/ 930199 w 1043088"/>
              <a:gd name="connsiteY0" fmla="*/ 0 h 3668888"/>
              <a:gd name="connsiteX1" fmla="*/ 399621 w 1043088"/>
              <a:gd name="connsiteY1" fmla="*/ 530577 h 3668888"/>
              <a:gd name="connsiteX2" fmla="*/ 4510 w 1043088"/>
              <a:gd name="connsiteY2" fmla="*/ 1625600 h 3668888"/>
              <a:gd name="connsiteX3" fmla="*/ 241576 w 1043088"/>
              <a:gd name="connsiteY3" fmla="*/ 2698044 h 3668888"/>
              <a:gd name="connsiteX4" fmla="*/ 1043088 w 1043088"/>
              <a:gd name="connsiteY4" fmla="*/ 3668888 h 36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088" h="3668888">
                <a:moveTo>
                  <a:pt x="930199" y="0"/>
                </a:moveTo>
                <a:cubicBezTo>
                  <a:pt x="742050" y="129822"/>
                  <a:pt x="553902" y="259644"/>
                  <a:pt x="399621" y="530577"/>
                </a:cubicBezTo>
                <a:cubicBezTo>
                  <a:pt x="245340" y="801510"/>
                  <a:pt x="30851" y="1264356"/>
                  <a:pt x="4510" y="1625600"/>
                </a:cubicBezTo>
                <a:cubicBezTo>
                  <a:pt x="-21831" y="1986845"/>
                  <a:pt x="68480" y="2357496"/>
                  <a:pt x="241576" y="2698044"/>
                </a:cubicBezTo>
                <a:cubicBezTo>
                  <a:pt x="414672" y="3038592"/>
                  <a:pt x="728880" y="3353740"/>
                  <a:pt x="1043088" y="3668888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714BF-14FF-4343-A787-0F33E610FB33}"/>
              </a:ext>
            </a:extLst>
          </p:cNvPr>
          <p:cNvSpPr/>
          <p:nvPr/>
        </p:nvSpPr>
        <p:spPr>
          <a:xfrm>
            <a:off x="7285036" y="4551207"/>
            <a:ext cx="4906964" cy="258222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79131B-36B8-4FDF-A3E3-2731841F9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9100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6900C0-C865-4AB0-8A38-3E7B56254D53}"/>
              </a:ext>
            </a:extLst>
          </p:cNvPr>
          <p:cNvSpPr/>
          <p:nvPr/>
        </p:nvSpPr>
        <p:spPr>
          <a:xfrm>
            <a:off x="6229350" y="1345881"/>
            <a:ext cx="5836534" cy="1333023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1FB9C-47CF-480C-A588-ADFBBBAF687D}"/>
              </a:ext>
            </a:extLst>
          </p:cNvPr>
          <p:cNvSpPr/>
          <p:nvPr/>
        </p:nvSpPr>
        <p:spPr>
          <a:xfrm>
            <a:off x="6431911" y="3843412"/>
            <a:ext cx="4906964" cy="280216"/>
          </a:xfrm>
          <a:prstGeom prst="rect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6200042" y="89069"/>
            <a:ext cx="5991958" cy="92304"/>
          </a:xfrm>
          <a:prstGeom prst="rect">
            <a:avLst/>
          </a:prstGeom>
          <a:solidFill>
            <a:schemeClr val="bg1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5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 animBg="1"/>
      <p:bldP spid="9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79871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27794735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1587473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0837713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7494820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endParaRPr lang="en-US" dirty="0"/>
          </a:p>
          <a:p>
            <a:r>
              <a:rPr lang="en-US" b="1" dirty="0"/>
              <a:t>Address space </a:t>
            </a:r>
            <a:r>
              <a:rPr lang="en-US" dirty="0"/>
              <a:t>(with or w/o </a:t>
            </a:r>
            <a:r>
              <a:rPr lang="en-US" b="1" dirty="0"/>
              <a:t>translation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of memory addresses accessible to program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Dual mode operation / Protection</a:t>
            </a:r>
          </a:p>
          <a:p>
            <a:pPr lvl="1"/>
            <a:r>
              <a:rPr lang="en-US" dirty="0"/>
              <a:t>Only the “system” has the ability to access certain resources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13289102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5072773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3629146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24474373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5875759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79919638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42628347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24158676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9320994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11692907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Recall: 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5931486" y="1052459"/>
            <a:ext cx="5593084" cy="5334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Threads are </a:t>
            </a:r>
            <a:r>
              <a:rPr lang="en-US" altLang="en-US" i="1" dirty="0">
                <a:solidFill>
                  <a:srgbClr val="FF0000"/>
                </a:solidFill>
              </a:rPr>
              <a:t>virtual cores</a:t>
            </a: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Multiple threads: </a:t>
            </a:r>
            <a:r>
              <a:rPr lang="en-US" altLang="en-US" i="1" dirty="0">
                <a:solidFill>
                  <a:srgbClr val="FF0000"/>
                </a:solidFill>
              </a:rPr>
              <a:t>Multiplex</a:t>
            </a:r>
            <a:r>
              <a:rPr lang="en-US" altLang="en-US" dirty="0"/>
              <a:t> hardware in time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r>
              <a:rPr lang="en-US" dirty="0"/>
              <a:t>Each virtual core (thread) has: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Program counter (PC), stack pointer (SP)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Where is “it” (the thread)?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chunk of memory 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06854" y="867793"/>
            <a:ext cx="2819400" cy="2200204"/>
            <a:chOff x="533400" y="817633"/>
            <a:chExt cx="2819400" cy="2200204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75632" y="817633"/>
              <a:ext cx="2411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Programmer’s View: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" y="4630761"/>
            <a:ext cx="4200939" cy="1552325"/>
            <a:chOff x="147430" y="4114800"/>
            <a:chExt cx="4200939" cy="1552325"/>
          </a:xfrm>
        </p:grpSpPr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id="{3C113321-6F41-4BE2-8952-4AAC3A705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30" y="4595562"/>
              <a:ext cx="4200939" cy="1071563"/>
              <a:chOff x="2400" y="1152"/>
              <a:chExt cx="2976" cy="675"/>
            </a:xfrm>
          </p:grpSpPr>
          <p:grpSp>
            <p:nvGrpSpPr>
              <p:cNvPr id="39" name="Group 33">
                <a:extLst>
                  <a:ext uri="{FF2B5EF4-FFF2-40B4-BE49-F238E27FC236}">
                    <a16:creationId xmlns:a16="http://schemas.microsoft.com/office/drawing/2014/main" id="{73EAB098-D2D6-4C64-A0F7-C849040E6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152"/>
                <a:ext cx="2976" cy="384"/>
                <a:chOff x="672" y="2352"/>
                <a:chExt cx="4721" cy="528"/>
              </a:xfrm>
            </p:grpSpPr>
            <p:sp>
              <p:nvSpPr>
                <p:cNvPr id="42" name="Rectangle 28">
                  <a:extLst>
                    <a:ext uri="{FF2B5EF4-FFF2-40B4-BE49-F238E27FC236}">
                      <a16:creationId xmlns:a16="http://schemas.microsoft.com/office/drawing/2014/main" id="{B5C93106-8600-455A-ADBC-9944FB7C5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2" y="2352"/>
                  <a:ext cx="816" cy="528"/>
                </a:xfrm>
                <a:prstGeom prst="rect">
                  <a:avLst/>
                </a:prstGeom>
                <a:solidFill>
                  <a:srgbClr val="FF66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vCPU1</a:t>
                  </a:r>
                </a:p>
              </p:txBody>
            </p:sp>
            <p:sp>
              <p:nvSpPr>
                <p:cNvPr id="43" name="Rectangle 29">
                  <a:extLst>
                    <a:ext uri="{FF2B5EF4-FFF2-40B4-BE49-F238E27FC236}">
                      <a16:creationId xmlns:a16="http://schemas.microsoft.com/office/drawing/2014/main" id="{ADF2CBEC-1ACF-481F-ABEA-08ABF0257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352"/>
                  <a:ext cx="1200" cy="528"/>
                </a:xfrm>
                <a:prstGeom prst="rect">
                  <a:avLst/>
                </a:prstGeom>
                <a:solidFill>
                  <a:srgbClr val="00FFFF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vCPU2</a:t>
                  </a:r>
                </a:p>
              </p:txBody>
            </p:sp>
            <p:sp>
              <p:nvSpPr>
                <p:cNvPr id="44" name="Rectangle 30">
                  <a:extLst>
                    <a:ext uri="{FF2B5EF4-FFF2-40B4-BE49-F238E27FC236}">
                      <a16:creationId xmlns:a16="http://schemas.microsoft.com/office/drawing/2014/main" id="{A859141C-0862-48C4-A366-653E44213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352"/>
                  <a:ext cx="816" cy="528"/>
                </a:xfrm>
                <a:prstGeom prst="rect">
                  <a:avLst/>
                </a:prstGeom>
                <a:solidFill>
                  <a:srgbClr val="FFFF00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 dirty="0">
                      <a:latin typeface="Gill Sans Light"/>
                      <a:ea typeface="Gill Sans" charset="0"/>
                      <a:cs typeface="Gill Sans" charset="0"/>
                    </a:rPr>
                    <a:t>vCPU3</a:t>
                  </a:r>
                </a:p>
              </p:txBody>
            </p:sp>
            <p:sp>
              <p:nvSpPr>
                <p:cNvPr id="45" name="Rectangle 31">
                  <a:extLst>
                    <a:ext uri="{FF2B5EF4-FFF2-40B4-BE49-F238E27FC236}">
                      <a16:creationId xmlns:a16="http://schemas.microsoft.com/office/drawing/2014/main" id="{4BD52B8A-1BD3-4BB3-AD30-843C914BA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5" y="2352"/>
                  <a:ext cx="1104" cy="528"/>
                </a:xfrm>
                <a:prstGeom prst="rect">
                  <a:avLst/>
                </a:prstGeom>
                <a:solidFill>
                  <a:srgbClr val="FF66CC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 dirty="0">
                      <a:latin typeface="Gill Sans Light"/>
                      <a:ea typeface="Gill Sans" charset="0"/>
                      <a:cs typeface="Gill Sans" charset="0"/>
                    </a:rPr>
                    <a:t>vCPU1</a:t>
                  </a:r>
                </a:p>
              </p:txBody>
            </p:sp>
            <p:sp>
              <p:nvSpPr>
                <p:cNvPr id="46" name="Rectangle 32">
                  <a:extLst>
                    <a:ext uri="{FF2B5EF4-FFF2-40B4-BE49-F238E27FC236}">
                      <a16:creationId xmlns:a16="http://schemas.microsoft.com/office/drawing/2014/main" id="{7AEEB68C-0639-4E89-AEC9-B514FC97E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2352"/>
                  <a:ext cx="785" cy="528"/>
                </a:xfrm>
                <a:prstGeom prst="rect">
                  <a:avLst/>
                </a:prstGeom>
                <a:solidFill>
                  <a:srgbClr val="00FFFF"/>
                </a:solidFill>
                <a:ln w="571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altLang="en-US" sz="1600" b="0">
                      <a:latin typeface="Gill Sans Light"/>
                      <a:ea typeface="Gill Sans" charset="0"/>
                      <a:cs typeface="Gill Sans" charset="0"/>
                    </a:rPr>
                    <a:t>vCPU2</a:t>
                  </a:r>
                </a:p>
              </p:txBody>
            </p:sp>
          </p:grpSp>
          <p:sp>
            <p:nvSpPr>
              <p:cNvPr id="40" name="Text Box 34">
                <a:extLst>
                  <a:ext uri="{FF2B5EF4-FFF2-40B4-BE49-F238E27FC236}">
                    <a16:creationId xmlns:a16="http://schemas.microsoft.com/office/drawing/2014/main" id="{ED92137B-B385-41D7-AF86-4F4C26348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6" y="1536"/>
                <a:ext cx="6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400" b="0" dirty="0">
                    <a:latin typeface="Gill Sans Light"/>
                    <a:ea typeface="Gill Sans" charset="0"/>
                    <a:cs typeface="Gill Sans" charset="0"/>
                  </a:rPr>
                  <a:t>Time </a:t>
                </a:r>
              </a:p>
            </p:txBody>
          </p:sp>
          <p:sp>
            <p:nvSpPr>
              <p:cNvPr id="41" name="Line 35">
                <a:extLst>
                  <a:ext uri="{FF2B5EF4-FFF2-40B4-BE49-F238E27FC236}">
                    <a16:creationId xmlns:a16="http://schemas.microsoft.com/office/drawing/2014/main" id="{90AB5FEE-58FE-402F-905D-D01AEFEEA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8" y="1728"/>
                <a:ext cx="10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00" b="0" dirty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60E758D-A0D3-4CE6-8EEC-F98ED0A1FD85}"/>
                </a:ext>
              </a:extLst>
            </p:cNvPr>
            <p:cNvSpPr txBox="1"/>
            <p:nvPr/>
          </p:nvSpPr>
          <p:spPr>
            <a:xfrm>
              <a:off x="725688" y="4114800"/>
              <a:ext cx="304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On a single physical CPU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Permits recursive execution</a:t>
            </a:r>
          </a:p>
          <a:p>
            <a:r>
              <a:rPr lang="en-US" altLang="en-US" dirty="0"/>
              <a:t>Crucial to modern languages</a:t>
            </a:r>
          </a:p>
          <a:p>
            <a:endParaRPr lang="en-US" altLang="en-US" dirty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cs typeface="Consolas"/>
              </a:rPr>
              <a:t>Output: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</a:p>
        </p:txBody>
      </p:sp>
    </p:spTree>
    <p:extLst>
      <p:ext uri="{BB962C8B-B14F-4D97-AF65-F5344CB8AC3E}">
        <p14:creationId xmlns:p14="http://schemas.microsoft.com/office/powerpoint/2010/main" val="114226090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6768-3C76-402F-AD2F-2A1D05B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with Two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355-35D3-4DC6-B5F9-183A5DC7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52881"/>
            <a:ext cx="5711456" cy="4351338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pPr marL="0" indent="0">
              <a:buNone/>
            </a:pPr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B8DD3-D3A4-4C75-B034-8E1483135337}"/>
              </a:ext>
            </a:extLst>
          </p:cNvPr>
          <p:cNvGrpSpPr>
            <a:grpSpLocks/>
          </p:cNvGrpSpPr>
          <p:nvPr/>
        </p:nvGrpSpPr>
        <p:grpSpPr bwMode="auto">
          <a:xfrm>
            <a:off x="8001001" y="1017944"/>
            <a:ext cx="2166938" cy="4343400"/>
            <a:chOff x="3648" y="1008"/>
            <a:chExt cx="1365" cy="2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6420184-A653-4B20-95DC-453D605DD4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059C604-A9C0-40A5-8CFF-30FAC078F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B249E8-5496-4407-AD15-9DAEEBF05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5CBA8A1-8EE3-4E8D-A133-0245C63F8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2B9D330-953B-49BC-B1E8-1D8E1BF0D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 dirty="0"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06B720-707A-4A2B-B96A-39835759F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A485EC-E040-4C4D-9F51-EEAB6D214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b="0"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17" name="Line 12">
                <a:extLst>
                  <a:ext uri="{FF2B5EF4-FFF2-40B4-BE49-F238E27FC236}">
                    <a16:creationId xmlns:a16="http://schemas.microsoft.com/office/drawing/2014/main" id="{CEC05719-E70C-41B1-8746-893488113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45664A13-962A-4FAB-9681-E646102AF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85C196D5-ECFA-4D5A-A454-AC8CC341D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 xmlns:lc="http://schemas.openxmlformats.org/drawingml/2006/lockedCanvas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b="0"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47CECDD6-F176-45E4-801A-01C4E5C79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242" y="2208"/>
              <a:ext cx="12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400" b="0" dirty="0"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870C0D-ACA9-481E-BDA1-09C9A0DD51F7}"/>
              </a:ext>
            </a:extLst>
          </p:cNvPr>
          <p:cNvSpPr txBox="1"/>
          <p:nvPr/>
        </p:nvSpPr>
        <p:spPr>
          <a:xfrm>
            <a:off x="9764615" y="51766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0031FA-4412-4396-848B-72F0062AECE1}"/>
              </a:ext>
            </a:extLst>
          </p:cNvPr>
          <p:cNvSpPr txBox="1"/>
          <p:nvPr/>
        </p:nvSpPr>
        <p:spPr>
          <a:xfrm>
            <a:off x="9764614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0xFFF…</a:t>
            </a:r>
          </a:p>
        </p:txBody>
      </p:sp>
    </p:spTree>
    <p:extLst>
      <p:ext uri="{BB962C8B-B14F-4D97-AF65-F5344CB8AC3E}">
        <p14:creationId xmlns:p14="http://schemas.microsoft.com/office/powerpoint/2010/main" val="33138161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429000"/>
            <a:ext cx="9550400" cy="533400"/>
          </a:xfrm>
        </p:spPr>
        <p:txBody>
          <a:bodyPr/>
          <a:lstStyle/>
          <a:p>
            <a:r>
              <a:rPr lang="en-US" dirty="0"/>
              <a:t>INTERLEAVING AND NONDETERMINISM</a:t>
            </a:r>
            <a:br>
              <a:rPr lang="en-US" dirty="0"/>
            </a:br>
            <a:r>
              <a:rPr lang="en-US" dirty="0"/>
              <a:t>(The beginning of a long discussion!)</a:t>
            </a:r>
          </a:p>
        </p:txBody>
      </p:sp>
    </p:spTree>
    <p:extLst>
      <p:ext uri="{BB962C8B-B14F-4D97-AF65-F5344CB8AC3E}">
        <p14:creationId xmlns:p14="http://schemas.microsoft.com/office/powerpoint/2010/main" val="244711995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B4E20-ADA2-4DEC-88BF-F5594785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9ECCC8-CBED-4A94-AD15-79995AC0F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475"/>
            <a:ext cx="10515600" cy="1406488"/>
          </a:xfrm>
        </p:spPr>
        <p:txBody>
          <a:bodyPr>
            <a:normAutofit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9" name="Content Placeholder 3" descr="threadAbstraction.pdf">
            <a:extLst>
              <a:ext uri="{FF2B5EF4-FFF2-40B4-BE49-F238E27FC236}">
                <a16:creationId xmlns:a16="http://schemas.microsoft.com/office/drawing/2014/main" id="{F3CA7464-DB3C-4A82-8165-8CFB1A81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1554800" y="681038"/>
            <a:ext cx="82296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4686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6DEF-6CAD-48AA-9008-B957712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Executions</a:t>
            </a:r>
          </a:p>
        </p:txBody>
      </p:sp>
      <p:pic>
        <p:nvPicPr>
          <p:cNvPr id="6" name="Content Placeholder 5" descr="unpredictableSpeed.pdf">
            <a:extLst>
              <a:ext uri="{FF2B5EF4-FFF2-40B4-BE49-F238E27FC236}">
                <a16:creationId xmlns:a16="http://schemas.microsoft.com/office/drawing/2014/main" id="{AEF04A6A-88C7-4EF8-881B-76C4E52F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3" r="4148"/>
          <a:stretch/>
        </p:blipFill>
        <p:spPr>
          <a:xfrm>
            <a:off x="2335539" y="1482141"/>
            <a:ext cx="7520921" cy="48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5018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1E72-B179-4964-992B-324D1F95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pic>
        <p:nvPicPr>
          <p:cNvPr id="9" name="Content Placeholder 3" descr="threadSuspend2.pdf">
            <a:extLst>
              <a:ext uri="{FF2B5EF4-FFF2-40B4-BE49-F238E27FC236}">
                <a16:creationId xmlns:a16="http://schemas.microsoft.com/office/drawing/2014/main" id="{1A85C4C3-F340-4D50-8390-59CDA172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43" r="59511" b="12642"/>
          <a:stretch/>
        </p:blipFill>
        <p:spPr>
          <a:xfrm>
            <a:off x="3232332" y="1514423"/>
            <a:ext cx="1565037" cy="5018193"/>
          </a:xfrm>
          <a:prstGeom prst="rect">
            <a:avLst/>
          </a:prstGeom>
        </p:spPr>
      </p:pic>
      <p:pic>
        <p:nvPicPr>
          <p:cNvPr id="12" name="Content Placeholder 3" descr="threadSuspend2.pdf">
            <a:extLst>
              <a:ext uri="{FF2B5EF4-FFF2-40B4-BE49-F238E27FC236}">
                <a16:creationId xmlns:a16="http://schemas.microsoft.com/office/drawing/2014/main" id="{A6A8B101-FBB7-4F35-85A9-9D3216442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49" r="29195" b="12642"/>
          <a:stretch/>
        </p:blipFill>
        <p:spPr>
          <a:xfrm>
            <a:off x="5527470" y="1474682"/>
            <a:ext cx="2533626" cy="5018193"/>
          </a:xfrm>
          <a:prstGeom prst="rect">
            <a:avLst/>
          </a:prstGeom>
        </p:spPr>
      </p:pic>
      <p:pic>
        <p:nvPicPr>
          <p:cNvPr id="13" name="Content Placeholder 3" descr="threadSuspend2.pdf">
            <a:extLst>
              <a:ext uri="{FF2B5EF4-FFF2-40B4-BE49-F238E27FC236}">
                <a16:creationId xmlns:a16="http://schemas.microsoft.com/office/drawing/2014/main" id="{A1406A28-4363-4216-B1D8-AB4A1AD03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331" r="-1487" b="12642"/>
          <a:stretch/>
        </p:blipFill>
        <p:spPr>
          <a:xfrm>
            <a:off x="8791197" y="1474682"/>
            <a:ext cx="2533626" cy="5018193"/>
          </a:xfrm>
          <a:prstGeom prst="rect">
            <a:avLst/>
          </a:prstGeom>
        </p:spPr>
      </p:pic>
      <p:pic>
        <p:nvPicPr>
          <p:cNvPr id="14" name="Content Placeholder 3" descr="threadSuspend2.pdf">
            <a:extLst>
              <a:ext uri="{FF2B5EF4-FFF2-40B4-BE49-F238E27FC236}">
                <a16:creationId xmlns:a16="http://schemas.microsoft.com/office/drawing/2014/main" id="{87CCCEDF-2D24-49C0-BE67-706AEE24C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079" r="78425" b="12642"/>
          <a:stretch/>
        </p:blipFill>
        <p:spPr>
          <a:xfrm>
            <a:off x="573756" y="1514423"/>
            <a:ext cx="1923585" cy="501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9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4080-7A91-4777-BB80-B3BEAE71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C161-BF1C-4843-A836-CF22453C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Goal: Correctness by Design</a:t>
            </a:r>
          </a:p>
        </p:txBody>
      </p:sp>
    </p:spTree>
    <p:extLst>
      <p:ext uri="{BB962C8B-B14F-4D97-AF65-F5344CB8AC3E}">
        <p14:creationId xmlns:p14="http://schemas.microsoft.com/office/powerpoint/2010/main" val="774055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1137315"/>
          </a:xfrm>
        </p:spPr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 after all threads finish?</a:t>
            </a:r>
          </a:p>
          <a:p>
            <a:endParaRPr lang="en-US" dirty="0"/>
          </a:p>
          <a:p>
            <a:r>
              <a:rPr lang="en-US" dirty="0"/>
              <a:t>Must be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/>
              <a:t>. Thread B does not interfere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390650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05212" y="1752600"/>
            <a:ext cx="1728788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52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12AE-76EB-450F-BD23-0A3D82A2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E394-4D66-4397-9E5A-2B08FDC3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0515600" cy="4117976"/>
          </a:xfrm>
        </p:spPr>
        <p:txBody>
          <a:bodyPr/>
          <a:lstStyle/>
          <a:p>
            <a:r>
              <a:rPr lang="en-US" dirty="0"/>
              <a:t>Initially </a:t>
            </a:r>
            <a:r>
              <a:rPr lang="en-US" dirty="0">
                <a:latin typeface="Consolas" panose="020B0609020204030204" pitchFamily="49" charset="0"/>
              </a:rPr>
              <a:t>x == 0 and y == 0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the possible values of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below? </a:t>
            </a:r>
          </a:p>
          <a:p>
            <a:r>
              <a:rPr lang="en-US" dirty="0">
                <a:latin typeface="Gill Sans Light"/>
              </a:rPr>
              <a:t>1 or 3 or 5 (non-deterministically)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Race Condition: Thread A races against Thread B!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A761A5-F0AC-40CD-866E-6D5E6CCF63F9}"/>
              </a:ext>
            </a:extLst>
          </p:cNvPr>
          <p:cNvSpPr txBox="1">
            <a:spLocks/>
          </p:cNvSpPr>
          <p:nvPr/>
        </p:nvSpPr>
        <p:spPr>
          <a:xfrm>
            <a:off x="1234705" y="1371601"/>
            <a:ext cx="2189532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7FA707-ED6D-432B-94B4-C4BCE92A1A84}"/>
              </a:ext>
            </a:extLst>
          </p:cNvPr>
          <p:cNvSpPr txBox="1">
            <a:spLocks/>
          </p:cNvSpPr>
          <p:nvPr/>
        </p:nvSpPr>
        <p:spPr>
          <a:xfrm>
            <a:off x="3677868" y="1371600"/>
            <a:ext cx="2189532" cy="1667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</p:txBody>
      </p:sp>
    </p:spTree>
    <p:extLst>
      <p:ext uri="{BB962C8B-B14F-4D97-AF65-F5344CB8AC3E}">
        <p14:creationId xmlns:p14="http://schemas.microsoft.com/office/powerpoint/2010/main" val="7306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458-A21B-4535-9DDA-A5CF34D7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25350-2938-441C-B56A-6C7C3D95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0896600" cy="5110163"/>
          </a:xfrm>
        </p:spPr>
        <p:txBody>
          <a:bodyPr>
            <a:normAutofit/>
          </a:bodyPr>
          <a:lstStyle/>
          <a:p>
            <a:r>
              <a:rPr lang="en-US" dirty="0"/>
              <a:t>Synchronization: Coordination among threads, usually regarding shared data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Mutual Exclusion: </a:t>
            </a:r>
            <a:r>
              <a:rPr lang="en-US" dirty="0"/>
              <a:t>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pPr lvl="1"/>
            <a:r>
              <a:rPr lang="en-US" dirty="0"/>
              <a:t>Type of synchronization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Critical Section: </a:t>
            </a:r>
            <a:r>
              <a:rPr lang="en-US" dirty="0"/>
              <a:t>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Lock:</a:t>
            </a:r>
            <a:r>
              <a:rPr lang="en-US" dirty="0"/>
              <a:t> An object only one thread can hold at a time</a:t>
            </a:r>
          </a:p>
          <a:p>
            <a:pPr lvl="1"/>
            <a:r>
              <a:rPr lang="en-US" dirty="0"/>
              <a:t>Provides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4966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58249" y="732544"/>
            <a:ext cx="9328951" cy="54864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For 32-bit processor: 2</a:t>
            </a:r>
            <a:r>
              <a:rPr lang="en-US" altLang="en-US" baseline="30000" dirty="0"/>
              <a:t>32</a:t>
            </a:r>
            <a:r>
              <a:rPr lang="en-US" altLang="en-US" dirty="0"/>
              <a:t> = 4 billion (10</a:t>
            </a:r>
            <a:r>
              <a:rPr lang="en-US" altLang="en-US" baseline="30000" dirty="0"/>
              <a:t>9</a:t>
            </a:r>
            <a:r>
              <a:rPr lang="en-US" altLang="en-US" dirty="0"/>
              <a:t>)  addresses</a:t>
            </a:r>
          </a:p>
          <a:p>
            <a:pPr lvl="1"/>
            <a:r>
              <a:rPr lang="en-US" altLang="en-US" dirty="0"/>
              <a:t>For 64-bit processor: 2</a:t>
            </a:r>
            <a:r>
              <a:rPr lang="en-US" altLang="en-US" baseline="30000" dirty="0"/>
              <a:t>64</a:t>
            </a:r>
            <a:r>
              <a:rPr lang="en-US" altLang="en-US" dirty="0"/>
              <a:t> = 18 quintillion (10</a:t>
            </a:r>
            <a:r>
              <a:rPr lang="en-US" altLang="en-US" baseline="30000" dirty="0"/>
              <a:t>18</a:t>
            </a:r>
            <a:r>
              <a:rPr lang="en-US" altLang="en-US" dirty="0"/>
              <a:t>) addresses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</a:rPr>
              <a:t>Virtual Address Space </a:t>
            </a:r>
            <a:r>
              <a:rPr lang="en-US" altLang="en-US" dirty="0">
                <a:sym typeface="Symbol" panose="05050102010706020507" pitchFamily="18" charset="2"/>
              </a:rPr>
              <a:t> Processor’s view of memory: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Address Space is independent of physical storage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/>
              <a:t>Recall</a:t>
            </a:r>
            <a:r>
              <a:rPr lang="en-US" altLang="en-US" sz="2800" dirty="0"/>
              <a:t>: (Virtual) Address Space</a:t>
            </a:r>
          </a:p>
        </p:txBody>
      </p:sp>
      <p:grpSp>
        <p:nvGrpSpPr>
          <p:cNvPr id="18432" name="Group 18431"/>
          <p:cNvGrpSpPr/>
          <p:nvPr/>
        </p:nvGrpSpPr>
        <p:grpSpPr>
          <a:xfrm>
            <a:off x="4001623" y="3353904"/>
            <a:ext cx="5901954" cy="2974161"/>
            <a:chOff x="4001623" y="3353904"/>
            <a:chExt cx="5901954" cy="297416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8311894" y="4465450"/>
              <a:ext cx="1587995" cy="17949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001623" y="4497503"/>
              <a:ext cx="1587995" cy="173082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2862" y="4655549"/>
              <a:ext cx="1214081" cy="310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96546" y="5036548"/>
              <a:ext cx="10438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98037" y="5958733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46741" y="4455327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41" name="Alternate Process 13"/>
            <p:cNvSpPr/>
            <p:nvPr/>
          </p:nvSpPr>
          <p:spPr bwMode="auto">
            <a:xfrm>
              <a:off x="6194568" y="4914182"/>
              <a:ext cx="1375532" cy="96157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>
              <a:off x="7570100" y="5394967"/>
              <a:ext cx="74179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 rot="17680719">
              <a:off x="5194472" y="4312930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7680719">
              <a:off x="7067165" y="4197725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4211690" y="5442172"/>
              <a:ext cx="1145474" cy="663533"/>
              <a:chOff x="2362200" y="3352800"/>
              <a:chExt cx="1828800" cy="10668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  <p:cxnSp>
          <p:nvCxnSpPr>
            <p:cNvPr id="50" name="Straight Arrow Connector 49"/>
            <p:cNvCxnSpPr/>
            <p:nvPr/>
          </p:nvCxnSpPr>
          <p:spPr bwMode="auto">
            <a:xfrm>
              <a:off x="5562600" y="5394967"/>
              <a:ext cx="604951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381000" y="895591"/>
            <a:ext cx="1828800" cy="3828809"/>
            <a:chOff x="9525000" y="819391"/>
            <a:chExt cx="1828800" cy="3828809"/>
          </a:xfrm>
        </p:grpSpPr>
        <p:sp>
          <p:nvSpPr>
            <p:cNvPr id="51" name="Rectangle 50"/>
            <p:cNvSpPr/>
            <p:nvPr/>
          </p:nvSpPr>
          <p:spPr bwMode="auto">
            <a:xfrm>
              <a:off x="9525000" y="1220989"/>
              <a:ext cx="1828800" cy="3048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12278" y="4278868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9625118" y="3358985"/>
              <a:ext cx="1628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577626" y="367545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9625118" y="2825585"/>
              <a:ext cx="1628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782810" y="2913453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9625118" y="2368385"/>
              <a:ext cx="1628564" cy="4572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90587" y="238005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9625118" y="1377785"/>
              <a:ext cx="1628564" cy="4572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077763" y="14656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V="1">
              <a:off x="10439400" y="2247733"/>
              <a:ext cx="0" cy="5758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10439400" y="1420531"/>
              <a:ext cx="0" cy="533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Rectangle 62"/>
            <p:cNvSpPr/>
            <p:nvPr/>
          </p:nvSpPr>
          <p:spPr bwMode="auto">
            <a:xfrm>
              <a:off x="9715500" y="3435185"/>
              <a:ext cx="1447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829800" y="3401431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instruction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660982" y="819391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DB2-8FB5-4EF2-B74E-E4317618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BFF8-25C7-4F66-91F9-90FF9CBB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Locks provide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Lock.acquire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wait until lock is free; then mark it as busy</a:t>
            </a:r>
          </a:p>
          <a:p>
            <a:pPr lvl="2"/>
            <a:r>
              <a:rPr lang="en-US" dirty="0"/>
              <a:t>After this returns, we say the calling thread </a:t>
            </a:r>
            <a:r>
              <a:rPr lang="en-US" i="1" dirty="0"/>
              <a:t>holds</a:t>
            </a:r>
            <a:r>
              <a:rPr lang="en-US" dirty="0"/>
              <a:t> the lock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Lock.release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– mark lock as free</a:t>
            </a:r>
          </a:p>
          <a:p>
            <a:pPr lvl="2"/>
            <a:r>
              <a:rPr lang="en-US" dirty="0"/>
              <a:t>Should only be called by a thread that currently holds the lock</a:t>
            </a:r>
          </a:p>
          <a:p>
            <a:pPr lvl="2"/>
            <a:r>
              <a:rPr lang="en-US" dirty="0"/>
              <a:t>After this returns, the calling thread no longer holds the lock</a:t>
            </a:r>
          </a:p>
        </p:txBody>
      </p:sp>
    </p:spTree>
    <p:extLst>
      <p:ext uri="{BB962C8B-B14F-4D97-AF65-F5344CB8AC3E}">
        <p14:creationId xmlns:p14="http://schemas.microsoft.com/office/powerpoint/2010/main" val="39511017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F55A-08FB-4716-A9CB-410F03C3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Locks: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6E8D0-8225-4FCB-9DCF-5D33D02EC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pthread_mutex_init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*mutex,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			     </a:t>
            </a:r>
            <a:r>
              <a:rPr lang="en-US" sz="2200" dirty="0" err="1">
                <a:latin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pthread_mutexattr_t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  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pthread_mutex_unlock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pthread_mutex_t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mutex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You’ll get a chance to use these in Homework 1</a:t>
            </a:r>
          </a:p>
        </p:txBody>
      </p:sp>
    </p:spTree>
    <p:extLst>
      <p:ext uri="{BB962C8B-B14F-4D97-AF65-F5344CB8AC3E}">
        <p14:creationId xmlns:p14="http://schemas.microsoft.com/office/powerpoint/2010/main" val="48251510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B77B-2937-476D-8891-69E58695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20ABC-EBAA-4378-B260-B68480BA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36" y="1295400"/>
            <a:ext cx="5888697" cy="3094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5357026-5C96-40A1-935F-88D26986099A}"/>
              </a:ext>
            </a:extLst>
          </p:cNvPr>
          <p:cNvSpPr/>
          <p:nvPr/>
        </p:nvSpPr>
        <p:spPr>
          <a:xfrm>
            <a:off x="3145106" y="2612523"/>
            <a:ext cx="240030" cy="45720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0A0C-86E4-4732-A5B7-15B977882242}"/>
              </a:ext>
            </a:extLst>
          </p:cNvPr>
          <p:cNvSpPr txBox="1"/>
          <p:nvPr/>
        </p:nvSpPr>
        <p:spPr>
          <a:xfrm>
            <a:off x="1300285" y="2612523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41153319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/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52119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Life of a Process?</a:t>
            </a:r>
          </a:p>
        </p:txBody>
      </p:sp>
      <p:sp>
        <p:nvSpPr>
          <p:cNvPr id="7" name="Block Arc 6"/>
          <p:cNvSpPr/>
          <p:nvPr/>
        </p:nvSpPr>
        <p:spPr bwMode="auto">
          <a:xfrm>
            <a:off x="27813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2499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752619-7E9C-4046-BAC9-BC79B5A601CD}"/>
              </a:ext>
            </a:extLst>
          </p:cNvPr>
          <p:cNvSpPr/>
          <p:nvPr/>
        </p:nvSpPr>
        <p:spPr bwMode="auto">
          <a:xfrm>
            <a:off x="3962400" y="3188732"/>
            <a:ext cx="762000" cy="3810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EAF75A-E641-4836-85C7-5E0F85D4C19E}"/>
              </a:ext>
            </a:extLst>
          </p:cNvPr>
          <p:cNvSpPr/>
          <p:nvPr/>
        </p:nvSpPr>
        <p:spPr bwMode="auto">
          <a:xfrm>
            <a:off x="8311036" y="2988909"/>
            <a:ext cx="762000" cy="3810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9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93980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boots</a:t>
            </a:r>
          </a:p>
          <a:p>
            <a:pPr lvl="1"/>
            <a:r>
              <a:rPr lang="en-US" dirty="0"/>
              <a:t>Often called the “</a:t>
            </a:r>
            <a:r>
              <a:rPr lang="en-US" dirty="0" err="1"/>
              <a:t>init</a:t>
            </a:r>
            <a:r>
              <a:rPr lang="en-US" dirty="0"/>
              <a:t>” process</a:t>
            </a:r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3593802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87102229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0941477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endParaRPr lang="en-US" sz="2800" b="0" dirty="0">
              <a:solidFill>
                <a:srgbClr val="FF0000"/>
              </a:solidFill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3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0116942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63251" y="1066800"/>
            <a:ext cx="8915400" cy="56388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xecution environment with Restricted Rights</a:t>
            </a:r>
          </a:p>
          <a:p>
            <a:pPr lvl="1"/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One or more threads executing in a (protected) Address Space </a:t>
            </a:r>
          </a:p>
          <a:p>
            <a:pPr lvl="1"/>
            <a:r>
              <a:rPr lang="en-US" altLang="en-US" dirty="0"/>
              <a:t>Owns memory (address space), file descriptors, network connections, …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Instance of a running program</a:t>
            </a:r>
          </a:p>
          <a:p>
            <a:pPr lvl="1"/>
            <a:r>
              <a:rPr lang="en-US" altLang="en-US" dirty="0"/>
              <a:t>When you run an executable, it runs in its own process</a:t>
            </a:r>
          </a:p>
          <a:p>
            <a:pPr lvl="1"/>
            <a:r>
              <a:rPr lang="en-US" altLang="en-US" dirty="0"/>
              <a:t>Application: one or more processes working together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OS Protected from them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20200" y="1676400"/>
            <a:ext cx="2608549" cy="33068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75457" y="507902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Single-Threaded Process</a:t>
            </a:r>
          </a:p>
        </p:txBody>
      </p:sp>
    </p:spTree>
    <p:extLst>
      <p:ext uri="{BB962C8B-B14F-4D97-AF65-F5344CB8AC3E}">
        <p14:creationId xmlns:p14="http://schemas.microsoft.com/office/powerpoint/2010/main" val="245417959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752600"/>
            <a:ext cx="10515600" cy="56388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23C2D-CB41-4575-8B4D-B8DE99E7AB3E}"/>
              </a:ext>
            </a:extLst>
          </p:cNvPr>
          <p:cNvSpPr txBox="1"/>
          <p:nvPr/>
        </p:nvSpPr>
        <p:spPr>
          <a:xfrm>
            <a:off x="1219200" y="3657600"/>
            <a:ext cx="922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0" algn="ctr">
              <a:buNone/>
            </a:pPr>
            <a:endParaRPr lang="en-US" sz="2400" dirty="0">
              <a:latin typeface="Gill Sans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Gill Sans"/>
              </a:rPr>
              <a:t>State of original process duplicated in </a:t>
            </a:r>
            <a:r>
              <a:rPr lang="en-US" sz="2400" i="1" dirty="0">
                <a:solidFill>
                  <a:srgbClr val="FF0000"/>
                </a:solidFill>
                <a:latin typeface="Gill Sans"/>
              </a:rPr>
              <a:t>both</a:t>
            </a:r>
            <a:r>
              <a:rPr lang="en-US" sz="2400" dirty="0">
                <a:solidFill>
                  <a:srgbClr val="FF0000"/>
                </a:solidFill>
                <a:latin typeface="Gill Sans"/>
              </a:rPr>
              <a:t> Parent and Child!</a:t>
            </a:r>
          </a:p>
          <a:p>
            <a:pPr lvl="1" algn="ctr"/>
            <a:r>
              <a:rPr lang="en-US" sz="2400" dirty="0">
                <a:solidFill>
                  <a:srgbClr val="FF0000"/>
                </a:solidFill>
                <a:latin typeface="Gill Sans"/>
              </a:rPr>
              <a:t>Address Space (Memory), File Descriptors (covered later), </a:t>
            </a:r>
            <a:r>
              <a:rPr lang="en-US" sz="2400" dirty="0" err="1">
                <a:solidFill>
                  <a:srgbClr val="FF0000"/>
                </a:solidFill>
                <a:latin typeface="Gill Sans"/>
              </a:rPr>
              <a:t>etc</a:t>
            </a:r>
            <a:r>
              <a:rPr lang="en-US" sz="2400" dirty="0">
                <a:solidFill>
                  <a:srgbClr val="FF0000"/>
                </a:solidFill>
                <a:latin typeface="Gill Sans"/>
              </a:rPr>
              <a:t>…</a:t>
            </a:r>
          </a:p>
          <a:p>
            <a:pPr algn="ctr"/>
            <a:endParaRPr lang="en-US" sz="2400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7081659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4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1112391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5944205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0392275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000000"/>
                </a:solidFill>
              </a:rPr>
              <a:t>print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cs typeface="Courier"/>
              </a:rPr>
              <a:t>Would adding the calls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>
                <a:solidFill>
                  <a:srgbClr val="000000"/>
                </a:solidFill>
                <a:cs typeface="Courier"/>
              </a:rPr>
              <a:t> 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867400" y="1143000"/>
            <a:ext cx="6172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Here, 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37608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3224-BB1A-4CF8-A7CF-538704F9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Another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6EBC-8A7B-4EA4-8AE7-E4EA9E8BD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threads, we could call </a:t>
            </a:r>
            <a:r>
              <a:rPr lang="en-US" dirty="0" err="1">
                <a:latin typeface="Consolas" panose="020B0609020204030204" pitchFamily="49" charset="0"/>
              </a:rPr>
              <a:t>pthread_create</a:t>
            </a:r>
            <a:r>
              <a:rPr lang="en-US" dirty="0"/>
              <a:t> to create a new thread executing a separate function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With processes, the equivalent would be spawning a new process executing a different program</a:t>
            </a:r>
          </a:p>
          <a:p>
            <a:endParaRPr lang="en-US" dirty="0"/>
          </a:p>
          <a:p>
            <a:r>
              <a:rPr lang="en-US" dirty="0"/>
              <a:t>How can we do this?</a:t>
            </a:r>
          </a:p>
        </p:txBody>
      </p:sp>
    </p:spTree>
    <p:extLst>
      <p:ext uri="{BB962C8B-B14F-4D97-AF65-F5344CB8AC3E}">
        <p14:creationId xmlns:p14="http://schemas.microsoft.com/office/powerpoint/2010/main" val="369100325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90333948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5503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296781701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63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668000" cy="4495800"/>
          </a:xfrm>
        </p:spPr>
        <p:txBody>
          <a:bodyPr>
            <a:normAutofit/>
          </a:bodyPr>
          <a:lstStyle/>
          <a:p>
            <a:r>
              <a:rPr lang="en-US" dirty="0"/>
              <a:t>Processes (i.e., programs you run) execute in </a:t>
            </a: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pPr lvl="1"/>
            <a:r>
              <a:rPr lang="en-US" dirty="0"/>
              <a:t>To perform privileged actions, processes request services from the OS kernel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Kernel executes in </a:t>
            </a:r>
            <a:r>
              <a:rPr lang="en-US" dirty="0">
                <a:solidFill>
                  <a:srgbClr val="FF0000"/>
                </a:solidFill>
              </a:rPr>
              <a:t>kernel mode</a:t>
            </a:r>
          </a:p>
          <a:p>
            <a:pPr lvl="1"/>
            <a:r>
              <a:rPr lang="en-US" dirty="0"/>
              <a:t>Performs privileged actions to support running processes</a:t>
            </a:r>
          </a:p>
          <a:p>
            <a:pPr lvl="1"/>
            <a:r>
              <a:rPr lang="en-US" dirty="0"/>
              <a:t>… and configures hardware to properly protect them (e.g., address translation)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</p:spTree>
    <p:extLst>
      <p:ext uri="{BB962C8B-B14F-4D97-AF65-F5344CB8AC3E}">
        <p14:creationId xmlns:p14="http://schemas.microsoft.com/office/powerpoint/2010/main" val="426452752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81384581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370788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13CF-4E3C-4E29-A16F-A3D486FB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0D26-8D66-446E-AB9D-AD8780D6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are the OS </a:t>
            </a:r>
            <a:r>
              <a:rPr lang="en-US" b="1" dirty="0"/>
              <a:t>unit of concurrency</a:t>
            </a:r>
          </a:p>
          <a:p>
            <a:pPr lvl="1"/>
            <a:r>
              <a:rPr lang="en-US" dirty="0"/>
              <a:t>Abstraction of a virtual CPU core</a:t>
            </a:r>
            <a:endParaRPr lang="en-US" dirty="0">
              <a:latin typeface="Gill Sans Light"/>
            </a:endParaRPr>
          </a:p>
          <a:p>
            <a:pPr lvl="1"/>
            <a:r>
              <a:rPr lang="en-US" dirty="0">
                <a:latin typeface="Gill Sans Light"/>
              </a:rPr>
              <a:t>Can use </a:t>
            </a:r>
            <a:r>
              <a:rPr lang="en-US" dirty="0" err="1">
                <a:latin typeface="Gill Sans Light"/>
              </a:rPr>
              <a:t>pthread_create</a:t>
            </a:r>
            <a:r>
              <a:rPr lang="en-US" dirty="0">
                <a:latin typeface="Gill Sans Light"/>
                <a:cs typeface="Calibri" panose="020F0502020204030204" pitchFamily="34" charset="0"/>
              </a:rPr>
              <a:t>, etc., to manage threads within a process</a:t>
            </a:r>
          </a:p>
          <a:p>
            <a:pPr lvl="1"/>
            <a:r>
              <a:rPr lang="en-US" dirty="0">
                <a:latin typeface="Gill Sans Light"/>
                <a:cs typeface="Calibri" panose="020F0502020204030204" pitchFamily="34" charset="0"/>
              </a:rPr>
              <a:t>They share data → need synchronization to avoid data races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Gill Sans Light"/>
                <a:cs typeface="Calibri" panose="020F0502020204030204" pitchFamily="34" charset="0"/>
              </a:rPr>
              <a:t>Processes consist of one or more threads in an address space</a:t>
            </a:r>
          </a:p>
          <a:p>
            <a:pPr lvl="1"/>
            <a:r>
              <a:rPr lang="en-US" dirty="0">
                <a:latin typeface="Gill Sans Light"/>
                <a:cs typeface="Calibri" panose="020F0502020204030204" pitchFamily="34" charset="0"/>
              </a:rPr>
              <a:t>Abstraction of the machine: execution environment for a program</a:t>
            </a:r>
          </a:p>
          <a:p>
            <a:pPr lvl="1"/>
            <a:r>
              <a:rPr lang="en-US" dirty="0">
                <a:latin typeface="Gill Sans Light"/>
                <a:cs typeface="Calibri" panose="020F0502020204030204" pitchFamily="34" charset="0"/>
              </a:rPr>
              <a:t>Can use fork, exec, etc. to manage threads within a process</a:t>
            </a:r>
          </a:p>
          <a:p>
            <a:pPr marL="457200" lvl="1" indent="0">
              <a:buNone/>
            </a:pPr>
            <a:endParaRPr lang="en-US" dirty="0">
              <a:latin typeface="Gill Sans Light"/>
              <a:cs typeface="Calibri" panose="020F0502020204030204" pitchFamily="34" charset="0"/>
            </a:endParaRPr>
          </a:p>
          <a:p>
            <a:r>
              <a:rPr lang="en-US" dirty="0">
                <a:latin typeface="Gill Sans Light"/>
                <a:cs typeface="Calibri" panose="020F0502020204030204" pitchFamily="34" charset="0"/>
              </a:rPr>
              <a:t>We saw the role of the OS library</a:t>
            </a:r>
          </a:p>
          <a:p>
            <a:pPr lvl="1"/>
            <a:r>
              <a:rPr lang="en-US" dirty="0">
                <a:latin typeface="Gill Sans Light"/>
                <a:cs typeface="Calibri" panose="020F0502020204030204" pitchFamily="34" charset="0"/>
              </a:rPr>
              <a:t>Provide API to programs</a:t>
            </a:r>
          </a:p>
          <a:p>
            <a:pPr lvl="1"/>
            <a:r>
              <a:rPr lang="en-US" dirty="0">
                <a:latin typeface="Gill Sans Light"/>
                <a:cs typeface="Calibri" panose="020F0502020204030204" pitchFamily="34" charset="0"/>
              </a:rPr>
              <a:t>Interface with the OS to request services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1299367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r>
              <a:rPr lang="en-US" dirty="0"/>
              <a:t>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Should be working on Homework 0 already!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Due Wednesday (27/1)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cs162-xx account, </a:t>
            </a:r>
            <a:r>
              <a:rPr lang="en-US" sz="2400" dirty="0" err="1"/>
              <a:t>Github</a:t>
            </a:r>
            <a:r>
              <a:rPr lang="en-US" sz="2400" dirty="0"/>
              <a:t> account, registration survey</a:t>
            </a:r>
          </a:p>
          <a:p>
            <a:pPr lvl="1"/>
            <a:r>
              <a:rPr lang="en-US" sz="2400" dirty="0"/>
              <a:t>Vagrant and </a:t>
            </a:r>
            <a:r>
              <a:rPr lang="en-US" sz="2400" dirty="0" err="1"/>
              <a:t>VirtualBox</a:t>
            </a:r>
            <a:r>
              <a:rPr lang="en-US" sz="2400" dirty="0"/>
              <a:t> – VM environment for the course</a:t>
            </a:r>
          </a:p>
          <a:p>
            <a:pPr lvl="2"/>
            <a:r>
              <a:rPr lang="en-US" dirty="0"/>
              <a:t>Consistent, managed environment on your machine</a:t>
            </a:r>
          </a:p>
          <a:p>
            <a:pPr lvl="1"/>
            <a:r>
              <a:rPr lang="en-US" sz="2400" dirty="0"/>
              <a:t>Get familiar with all the cs162 tools, submit to </a:t>
            </a:r>
            <a:r>
              <a:rPr lang="en-US" sz="2400" dirty="0" err="1"/>
              <a:t>autograder</a:t>
            </a:r>
            <a:r>
              <a:rPr lang="en-US" sz="2400" dirty="0"/>
              <a:t> via git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2600" dirty="0">
                <a:solidFill>
                  <a:srgbClr val="FF0000"/>
                </a:solidFill>
              </a:rPr>
              <a:t>Start working on Project 0 now! </a:t>
            </a:r>
            <a:r>
              <a:rPr lang="en-US" sz="2600" dirty="0">
                <a:solidFill>
                  <a:srgbClr val="FF0000"/>
                </a:solidFill>
                <a:sym typeface="Symbol" panose="05050102010706020507" pitchFamily="18" charset="2"/>
              </a:rPr>
              <a:t> Due Monday 01/02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To be done on your own – like a homework!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Friday (29/1) is drop day!</a:t>
            </a:r>
            <a:endParaRPr lang="en-US" dirty="0"/>
          </a:p>
          <a:p>
            <a:pPr lvl="1"/>
            <a:r>
              <a:rPr lang="en-US" dirty="0"/>
              <a:t>Very hard to drop afterwards…</a:t>
            </a:r>
          </a:p>
          <a:p>
            <a:pPr lvl="1"/>
            <a:r>
              <a:rPr lang="en-US" dirty="0"/>
              <a:t>Please drop sooner if you are going to anyway </a:t>
            </a:r>
            <a:r>
              <a:rPr lang="en-US" dirty="0">
                <a:sym typeface="Symbol" panose="05050102010706020507" pitchFamily="18" charset="2"/>
              </a:rPr>
              <a:t> Let someone else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3245-1B13-4864-8AA1-B61F31FE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Threads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30DF-8B62-42AE-96AA-4DD8793A2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from before a </a:t>
            </a:r>
            <a:r>
              <a:rPr lang="en-US" i="1" dirty="0"/>
              <a:t>single unique execution context</a:t>
            </a:r>
          </a:p>
          <a:p>
            <a:pPr lvl="1"/>
            <a:r>
              <a:rPr lang="en-US" dirty="0"/>
              <a:t>Describes its representation</a:t>
            </a:r>
          </a:p>
          <a:p>
            <a:pPr lvl="1"/>
            <a:endParaRPr lang="en-US" dirty="0"/>
          </a:p>
          <a:p>
            <a:r>
              <a:rPr lang="en-US" dirty="0"/>
              <a:t>It provides the abstraction of a </a:t>
            </a:r>
            <a:r>
              <a:rPr lang="en-US" i="1" dirty="0"/>
              <a:t>single execution sequence that represents a separately schedulable task</a:t>
            </a:r>
          </a:p>
          <a:p>
            <a:pPr lvl="1"/>
            <a:endParaRPr lang="en-US" dirty="0"/>
          </a:p>
          <a:p>
            <a:r>
              <a:rPr lang="en-US" dirty="0"/>
              <a:t>Threads are a mechanism for </a:t>
            </a:r>
            <a:r>
              <a:rPr lang="en-US" i="1" dirty="0"/>
              <a:t>concurrency </a:t>
            </a:r>
            <a:r>
              <a:rPr lang="en-US" dirty="0"/>
              <a:t>and </a:t>
            </a:r>
            <a:r>
              <a:rPr lang="en-US" i="1" dirty="0"/>
              <a:t>parallelism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Protection is an orthogonal concept</a:t>
            </a:r>
          </a:p>
          <a:p>
            <a:pPr lvl="1"/>
            <a:r>
              <a:rPr lang="en-US" dirty="0"/>
              <a:t>A protection domain can contain one thread or many</a:t>
            </a:r>
          </a:p>
        </p:txBody>
      </p:sp>
    </p:spTree>
    <p:extLst>
      <p:ext uri="{BB962C8B-B14F-4D97-AF65-F5344CB8AC3E}">
        <p14:creationId xmlns:p14="http://schemas.microsoft.com/office/powerpoint/2010/main" val="1140912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2464-30E9-4D6D-A9FB-CBE47AE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must handle multiple things at once</a:t>
            </a:r>
          </a:p>
          <a:p>
            <a:pPr lvl="1"/>
            <a:r>
              <a:rPr lang="en-US" dirty="0"/>
              <a:t>Processes, interrupts, background system maintenance</a:t>
            </a:r>
          </a:p>
          <a:p>
            <a:pPr lvl="1"/>
            <a:endParaRPr lang="en-US" dirty="0"/>
          </a:p>
          <a:p>
            <a:r>
              <a:rPr lang="en-US" dirty="0"/>
              <a:t>Networked servers must handle concurrent requests</a:t>
            </a:r>
          </a:p>
          <a:p>
            <a:endParaRPr lang="en-US" dirty="0"/>
          </a:p>
          <a:p>
            <a:r>
              <a:rPr lang="en-US" dirty="0"/>
              <a:t>Parallel programs must </a:t>
            </a:r>
            <a:r>
              <a:rPr lang="en-US" dirty="0" err="1"/>
              <a:t>parallelise</a:t>
            </a:r>
            <a:r>
              <a:rPr lang="en-US" dirty="0"/>
              <a:t> for performance</a:t>
            </a:r>
          </a:p>
          <a:p>
            <a:endParaRPr lang="en-US" dirty="0"/>
          </a:p>
          <a:p>
            <a:r>
              <a:rPr lang="en-US" dirty="0"/>
              <a:t>Programs with user interface need threading to ensure responsiveness</a:t>
            </a:r>
          </a:p>
          <a:p>
            <a:endParaRPr lang="en-US" dirty="0"/>
          </a:p>
          <a:p>
            <a:r>
              <a:rPr lang="en-US" dirty="0"/>
              <a:t>Network and disk bound programs use threading to hide network/disk latency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Threads</a:t>
            </a:r>
          </a:p>
        </p:txBody>
      </p:sp>
    </p:spTree>
    <p:extLst>
      <p:ext uri="{BB962C8B-B14F-4D97-AF65-F5344CB8AC3E}">
        <p14:creationId xmlns:p14="http://schemas.microsoft.com/office/powerpoint/2010/main" val="982724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5334</Words>
  <Application>Microsoft Office PowerPoint</Application>
  <PresentationFormat>Widescreen</PresentationFormat>
  <Paragraphs>1175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Comic Sans MS</vt:lpstr>
      <vt:lpstr>Consolas</vt:lpstr>
      <vt:lpstr>Courier</vt:lpstr>
      <vt:lpstr>Gill Sans</vt:lpstr>
      <vt:lpstr>Gill Sans Light</vt:lpstr>
      <vt:lpstr>Office</vt:lpstr>
      <vt:lpstr>CS162 Operating Systems and Systems Programming Lecture 3  Abstractions 1: Threads and Processes A quick, programmer’s viewpoint</vt:lpstr>
      <vt:lpstr>Goals for Today: The Thread Abstraction</vt:lpstr>
      <vt:lpstr>Recall: Four Fundamental OS Concepts</vt:lpstr>
      <vt:lpstr>Recall: Illusion of Multiple Processors</vt:lpstr>
      <vt:lpstr>Recall: (Virtual) Address Space</vt:lpstr>
      <vt:lpstr>Recall: Process</vt:lpstr>
      <vt:lpstr>Recall: Dual Mode Operation</vt:lpstr>
      <vt:lpstr>What Threads Are</vt:lpstr>
      <vt:lpstr>Motivation for Threads</vt:lpstr>
      <vt:lpstr>Multiprocessing vs. Multiprogramming</vt:lpstr>
      <vt:lpstr>Concurrency is not Parallelism</vt:lpstr>
      <vt:lpstr>Silly Example for Threads</vt:lpstr>
      <vt:lpstr>Adding Threads</vt:lpstr>
      <vt:lpstr>More Practical Motivation: Compute/IO overlap</vt:lpstr>
      <vt:lpstr>Threads Mask I/O Latency</vt:lpstr>
      <vt:lpstr>Threads Mask I/O Latency</vt:lpstr>
      <vt:lpstr>A Better Example for Threads</vt:lpstr>
      <vt:lpstr>Multithreaded Programs</vt:lpstr>
      <vt:lpstr>System Calls (“Syscalls”)</vt:lpstr>
      <vt:lpstr>OS Library Issues Syscalls</vt:lpstr>
      <vt:lpstr>OS Library API for Threads: pthreads</vt:lpstr>
      <vt:lpstr>Peeking Ahead: System Call Example</vt:lpstr>
      <vt:lpstr>New Idea: Fork-Join Pattern</vt:lpstr>
      <vt:lpstr>pThreads Example</vt:lpstr>
      <vt:lpstr>Shared vs. Per-Thread State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Memory Layout with Two Threads</vt:lpstr>
      <vt:lpstr>INTERLEAVING AND NONDETERMINISM (The beginning of a long discussion!)</vt:lpstr>
      <vt:lpstr>Thread Abstraction</vt:lpstr>
      <vt:lpstr>Possible Executions</vt:lpstr>
      <vt:lpstr>Programmer vs. Processor View</vt:lpstr>
      <vt:lpstr>Correctness with Concurrent Threads</vt:lpstr>
      <vt:lpstr>Race Conditions</vt:lpstr>
      <vt:lpstr>Race Conditions</vt:lpstr>
      <vt:lpstr>Relevant Definitions</vt:lpstr>
      <vt:lpstr>Locks</vt:lpstr>
      <vt:lpstr>OS Library Locks: pthreads</vt:lpstr>
      <vt:lpstr>Our Example</vt:lpstr>
      <vt:lpstr>Processes</vt:lpstr>
      <vt:lpstr>Recall: Life of a Process?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fork_race.c</vt:lpstr>
      <vt:lpstr>Running Another Program</vt:lpstr>
      <vt:lpstr>Process Management API</vt:lpstr>
      <vt:lpstr>fork3.c</vt:lpstr>
      <vt:lpstr>Process Management API</vt:lpstr>
      <vt:lpstr>fork2.c – parent waits for child to finish</vt:lpstr>
      <vt:lpstr>Process Management API</vt:lpstr>
      <vt:lpstr>inf_loop.c</vt:lpstr>
      <vt:lpstr>Conclusion</vt:lpstr>
      <vt:lpstr>Administrivia: 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2021-01-26T22:10:42Z</dcterms:created>
  <dcterms:modified xsi:type="dcterms:W3CDTF">2021-01-26T22:10:51Z</dcterms:modified>
</cp:coreProperties>
</file>