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918" r:id="rId3"/>
    <p:sldId id="838" r:id="rId4"/>
    <p:sldId id="839" r:id="rId5"/>
    <p:sldId id="921" r:id="rId6"/>
    <p:sldId id="922" r:id="rId7"/>
    <p:sldId id="923" r:id="rId8"/>
    <p:sldId id="933" r:id="rId9"/>
    <p:sldId id="932" r:id="rId10"/>
    <p:sldId id="934" r:id="rId11"/>
    <p:sldId id="843" r:id="rId12"/>
    <p:sldId id="844" r:id="rId13"/>
    <p:sldId id="845" r:id="rId14"/>
    <p:sldId id="846" r:id="rId15"/>
    <p:sldId id="847" r:id="rId16"/>
    <p:sldId id="849" r:id="rId17"/>
    <p:sldId id="850" r:id="rId18"/>
    <p:sldId id="851" r:id="rId19"/>
    <p:sldId id="852" r:id="rId20"/>
    <p:sldId id="853" r:id="rId21"/>
    <p:sldId id="854" r:id="rId22"/>
    <p:sldId id="856" r:id="rId23"/>
    <p:sldId id="857" r:id="rId24"/>
    <p:sldId id="858" r:id="rId25"/>
    <p:sldId id="859" r:id="rId26"/>
    <p:sldId id="866" r:id="rId27"/>
    <p:sldId id="860" r:id="rId28"/>
    <p:sldId id="861" r:id="rId29"/>
    <p:sldId id="862" r:id="rId30"/>
    <p:sldId id="863" r:id="rId31"/>
    <p:sldId id="864" r:id="rId32"/>
    <p:sldId id="865" r:id="rId33"/>
    <p:sldId id="867" r:id="rId34"/>
    <p:sldId id="869" r:id="rId35"/>
    <p:sldId id="870" r:id="rId36"/>
    <p:sldId id="871" r:id="rId37"/>
    <p:sldId id="872" r:id="rId38"/>
    <p:sldId id="873" r:id="rId39"/>
    <p:sldId id="874" r:id="rId40"/>
    <p:sldId id="875" r:id="rId41"/>
    <p:sldId id="876" r:id="rId42"/>
    <p:sldId id="877" r:id="rId43"/>
    <p:sldId id="878" r:id="rId44"/>
    <p:sldId id="880" r:id="rId45"/>
    <p:sldId id="931" r:id="rId46"/>
    <p:sldId id="883" r:id="rId47"/>
    <p:sldId id="884" r:id="rId48"/>
    <p:sldId id="885" r:id="rId49"/>
    <p:sldId id="886" r:id="rId50"/>
    <p:sldId id="887" r:id="rId51"/>
    <p:sldId id="888" r:id="rId52"/>
    <p:sldId id="889" r:id="rId53"/>
    <p:sldId id="891" r:id="rId54"/>
    <p:sldId id="892" r:id="rId55"/>
    <p:sldId id="893" r:id="rId56"/>
    <p:sldId id="894" r:id="rId57"/>
    <p:sldId id="895" r:id="rId58"/>
    <p:sldId id="896" r:id="rId59"/>
    <p:sldId id="898" r:id="rId60"/>
    <p:sldId id="899" r:id="rId61"/>
    <p:sldId id="902" r:id="rId62"/>
    <p:sldId id="903" r:id="rId63"/>
    <p:sldId id="905" r:id="rId64"/>
    <p:sldId id="906" r:id="rId65"/>
    <p:sldId id="907" r:id="rId66"/>
    <p:sldId id="909" r:id="rId67"/>
    <p:sldId id="910" r:id="rId68"/>
    <p:sldId id="911" r:id="rId69"/>
    <p:sldId id="913" r:id="rId70"/>
    <p:sldId id="914" r:id="rId71"/>
    <p:sldId id="915" r:id="rId72"/>
    <p:sldId id="916" r:id="rId7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/>
    <p:restoredTop sz="86729" autoAdjust="0"/>
  </p:normalViewPr>
  <p:slideViewPr>
    <p:cSldViewPr>
      <p:cViewPr varScale="1">
        <p:scale>
          <a:sx n="60" d="100"/>
          <a:sy n="60" d="100"/>
        </p:scale>
        <p:origin x="1108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9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3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07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95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71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33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03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08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92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28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66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0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22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2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57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8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06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53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4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46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097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53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375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56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82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2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2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1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63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03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30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65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223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01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63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06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296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2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687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7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510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956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430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64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347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326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816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66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0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903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252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980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235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955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154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324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7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569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095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7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14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521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2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6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610600" y="6552798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7935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28/1/20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UCB Spring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rkanis.de/weblog/2017-01-05-measurements-of-system-call-performance-and-overhead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Terminal_%28OS_X%29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4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Abstractions 2: Files and I/O</a:t>
            </a:r>
            <a:br>
              <a:rPr lang="en-US" sz="3000" dirty="0"/>
            </a:br>
            <a:r>
              <a:rPr lang="en-US" sz="3000" dirty="0"/>
              <a:t>A quick programmer’s viewpoint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Library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12192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12192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12192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46820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26645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26645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26645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3378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39551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39551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39551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4511" y="3987800"/>
            <a:ext cx="6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solidFill>
                  <a:srgbClr val="FF0000"/>
                </a:solidFill>
                <a:latin typeface="Gill Sans Light"/>
              </a:rPr>
              <a:t>libc</a:t>
            </a:r>
            <a:endParaRPr lang="en-US" sz="2000" b="1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6685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D3C-E8FF-45AA-ADDF-C312F135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i="1" dirty="0" err="1"/>
              <a:t>pthread</a:t>
            </a:r>
            <a:r>
              <a:rPr lang="en-US" dirty="0"/>
              <a:t> stand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C60A-E5BB-4E70-BDD1-647FCCAB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library: </a:t>
            </a:r>
            <a:r>
              <a:rPr lang="en-US" dirty="0">
                <a:solidFill>
                  <a:srgbClr val="FF0000"/>
                </a:solidFill>
              </a:rPr>
              <a:t>POSIX</a:t>
            </a:r>
            <a:r>
              <a:rPr lang="en-US" dirty="0"/>
              <a:t> thread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POSIX: P</a:t>
            </a:r>
            <a:r>
              <a:rPr lang="en-US" dirty="0"/>
              <a:t>ortable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perating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nterface (for </a:t>
            </a:r>
            <a:r>
              <a:rPr lang="en-US" dirty="0" err="1"/>
              <a:t>uni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Interface for application programmers (mostly)</a:t>
            </a:r>
          </a:p>
          <a:p>
            <a:pPr lvl="1"/>
            <a:r>
              <a:rPr lang="en-US" dirty="0"/>
              <a:t>Defines the term “Unix,” derived from AT&amp;T Unix</a:t>
            </a:r>
          </a:p>
          <a:p>
            <a:pPr lvl="1"/>
            <a:r>
              <a:rPr lang="en-US" dirty="0"/>
              <a:t>Created to bring order to many Unix-derived OSes, so applications are portable</a:t>
            </a:r>
          </a:p>
          <a:p>
            <a:pPr lvl="2"/>
            <a:r>
              <a:rPr lang="en-US" dirty="0"/>
              <a:t>Partially available on non-Unix OSes, like Windows</a:t>
            </a:r>
          </a:p>
          <a:p>
            <a:pPr lvl="1"/>
            <a:r>
              <a:rPr lang="en-US" dirty="0"/>
              <a:t>Requires standard system call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295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Unix/POSIX Idea: Everything is a “File”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pPr lvl="1"/>
            <a:endParaRPr lang="en-US" dirty="0"/>
          </a:p>
          <a:p>
            <a:r>
              <a:rPr lang="en-US" dirty="0"/>
              <a:t>Based on the system calls </a:t>
            </a:r>
            <a:r>
              <a:rPr lang="en-US" b="1" dirty="0">
                <a:latin typeface="Consolas" panose="020B0609020204030204" pitchFamily="49" charset="0"/>
              </a:rPr>
              <a:t>open()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read()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write()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</a:rPr>
              <a:t>close()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the “Everything is a File” idea was a radical idea when proposed</a:t>
            </a:r>
          </a:p>
          <a:p>
            <a:pPr lvl="1"/>
            <a:r>
              <a:rPr lang="en-US" dirty="0"/>
              <a:t>Dennis Ritchie and Ken Thompson described this idea in their seminal paper on UNIX called “The UNIX Time-Sharing System” from 1974</a:t>
            </a:r>
          </a:p>
          <a:p>
            <a:pPr lvl="1"/>
            <a:endParaRPr lang="en-US" dirty="0"/>
          </a:p>
          <a:p>
            <a:r>
              <a:rPr lang="en-US" dirty="0"/>
              <a:t>Additional: </a:t>
            </a:r>
            <a:r>
              <a:rPr lang="en-US" b="1" dirty="0" err="1">
                <a:latin typeface="Consolas" panose="020B0609020204030204" pitchFamily="49" charset="0"/>
              </a:rPr>
              <a:t>ioctl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for custom configuration that doesn’t quite fit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1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6203-5CDA-44A8-941F-D745581D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1460-44EA-4150-B73C-ECF77EB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File</a:t>
            </a:r>
          </a:p>
          <a:p>
            <a:pPr lvl="1"/>
            <a:r>
              <a:rPr lang="en-US" dirty="0"/>
              <a:t>Named collection of data in a file system</a:t>
            </a:r>
          </a:p>
          <a:p>
            <a:pPr lvl="1"/>
            <a:r>
              <a:rPr lang="en-US" dirty="0"/>
              <a:t>POSIX File data: sequence of bytes</a:t>
            </a:r>
          </a:p>
          <a:p>
            <a:pPr lvl="2"/>
            <a:r>
              <a:rPr lang="en-US" dirty="0"/>
              <a:t>Could be text, binary, serialized objects, …</a:t>
            </a:r>
          </a:p>
          <a:p>
            <a:pPr lvl="1"/>
            <a:r>
              <a:rPr lang="en-US" dirty="0"/>
              <a:t>File Metadata: information about the file</a:t>
            </a:r>
          </a:p>
          <a:p>
            <a:pPr lvl="2"/>
            <a:r>
              <a:rPr lang="en-US" dirty="0"/>
              <a:t>Size, Modification Time, Owner, Security info, Access control</a:t>
            </a:r>
          </a:p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“Folder” containing files &amp; directories</a:t>
            </a:r>
          </a:p>
          <a:p>
            <a:pPr lvl="1"/>
            <a:r>
              <a:rPr lang="en-US" dirty="0" err="1"/>
              <a:t>Hierachical</a:t>
            </a:r>
            <a:r>
              <a:rPr lang="en-US" dirty="0"/>
              <a:t> (graphical) naming</a:t>
            </a:r>
          </a:p>
          <a:p>
            <a:pPr lvl="2"/>
            <a:r>
              <a:rPr lang="en-US" dirty="0"/>
              <a:t>Path through the directory graph</a:t>
            </a:r>
          </a:p>
          <a:p>
            <a:pPr lvl="2"/>
            <a:r>
              <a:rPr lang="en-US" dirty="0"/>
              <a:t>Uniquely identifies a file or directory</a:t>
            </a:r>
          </a:p>
          <a:p>
            <a:pPr lvl="3"/>
            <a:r>
              <a:rPr lang="en-US" dirty="0"/>
              <a:t>/home/ff/cs162/</a:t>
            </a:r>
            <a:r>
              <a:rPr lang="en-US" dirty="0" err="1"/>
              <a:t>public_html</a:t>
            </a:r>
            <a:r>
              <a:rPr lang="en-US" dirty="0"/>
              <a:t>/fa21/index.html</a:t>
            </a:r>
          </a:p>
          <a:p>
            <a:pPr lvl="1"/>
            <a:r>
              <a:rPr lang="en-US" dirty="0"/>
              <a:t>Links and Volumes (later)</a:t>
            </a:r>
          </a:p>
        </p:txBody>
      </p:sp>
    </p:spTree>
    <p:extLst>
      <p:ext uri="{BB962C8B-B14F-4D97-AF65-F5344CB8AC3E}">
        <p14:creationId xmlns:p14="http://schemas.microsoft.com/office/powerpoint/2010/main" val="777547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CA6-E521-4D7D-A752-4D040F2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Processes, File Systems,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F2C4-498B-4582-B164-E410BBAB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566400" cy="5105400"/>
          </a:xfrm>
        </p:spPr>
        <p:txBody>
          <a:bodyPr/>
          <a:lstStyle/>
          <a:p>
            <a:r>
              <a:rPr lang="en-US" b="1" dirty="0"/>
              <a:t>Every process has a </a:t>
            </a:r>
            <a:r>
              <a:rPr lang="en-US" b="1" i="1" dirty="0">
                <a:solidFill>
                  <a:srgbClr val="FF0000"/>
                </a:solidFill>
              </a:rPr>
              <a:t>current working directory </a:t>
            </a:r>
            <a:r>
              <a:rPr lang="en-US" b="1" dirty="0">
                <a:solidFill>
                  <a:srgbClr val="FF0000"/>
                </a:solidFill>
              </a:rPr>
              <a:t>(CWD)</a:t>
            </a:r>
          </a:p>
          <a:p>
            <a:pPr lvl="1">
              <a:tabLst>
                <a:tab pos="2462213" algn="l"/>
              </a:tabLst>
            </a:pPr>
            <a:r>
              <a:rPr lang="en-US" dirty="0"/>
              <a:t>Can be set with system call:  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chdir</a:t>
            </a:r>
            <a:r>
              <a:rPr lang="en-US" sz="2000" dirty="0">
                <a:latin typeface="Consolas" panose="020B0609020204030204" pitchFamily="49" charset="0"/>
              </a:rPr>
              <a:t>(const char *path); //change CWD</a:t>
            </a:r>
          </a:p>
          <a:p>
            <a:pPr lvl="1"/>
            <a:endParaRPr lang="en-US" dirty="0"/>
          </a:p>
          <a:p>
            <a:r>
              <a:rPr lang="en-US" dirty="0"/>
              <a:t>Relative paths are relative to CWD</a:t>
            </a:r>
          </a:p>
          <a:p>
            <a:pPr lvl="1"/>
            <a:r>
              <a:rPr lang="en-US" dirty="0"/>
              <a:t>index.html, ./index.html</a:t>
            </a:r>
          </a:p>
          <a:p>
            <a:pPr lvl="2"/>
            <a:r>
              <a:rPr lang="en-US" dirty="0"/>
              <a:t>Refers to index.html in current working directory</a:t>
            </a:r>
          </a:p>
          <a:p>
            <a:pPr lvl="1"/>
            <a:r>
              <a:rPr lang="en-US" dirty="0"/>
              <a:t>../index.html</a:t>
            </a:r>
          </a:p>
          <a:p>
            <a:pPr lvl="2"/>
            <a:r>
              <a:rPr lang="en-US" dirty="0"/>
              <a:t>Refers to index.html in parent of current working directory</a:t>
            </a:r>
          </a:p>
          <a:p>
            <a:pPr lvl="1"/>
            <a:r>
              <a:rPr lang="en-US" dirty="0"/>
              <a:t>~/index.html, ~cs162/index.html</a:t>
            </a:r>
          </a:p>
          <a:p>
            <a:pPr lvl="2"/>
            <a:r>
              <a:rPr lang="en-US" dirty="0"/>
              <a:t>Refers to index.html in the home directory</a:t>
            </a:r>
          </a:p>
          <a:p>
            <a:pPr lvl="1">
              <a:tabLst>
                <a:tab pos="2462213" algn="l"/>
              </a:tabLst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Absolute paths ignore CWD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oski</a:t>
            </a:r>
            <a:r>
              <a:rPr lang="en-US" dirty="0"/>
              <a:t>/cs162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30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29271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1167906" y="1219200"/>
            <a:ext cx="7129670" cy="149361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480919" y="1703098"/>
            <a:ext cx="371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Gill Sans Light"/>
              </a:rPr>
              <a:t>Focus of today’s lecture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Arrow: Right 5">
            <a:extLst>
              <a:ext uri="{FF2B5EF4-FFF2-40B4-BE49-F238E27FC236}">
                <a16:creationId xmlns:a16="http://schemas.microsoft.com/office/drawing/2014/main" id="{DB606297-6081-4800-8311-2F45BAFDCE3D}"/>
              </a:ext>
            </a:extLst>
          </p:cNvPr>
          <p:cNvSpPr/>
          <p:nvPr/>
        </p:nvSpPr>
        <p:spPr>
          <a:xfrm flipH="1">
            <a:off x="7256691" y="1219200"/>
            <a:ext cx="1049109" cy="5196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7155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1.04167E-6 0.16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5105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High-Level File I/O: Streams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Low-Level File I/O: File Descriptors</a:t>
            </a:r>
          </a:p>
          <a:p>
            <a:endParaRPr lang="en-US" dirty="0"/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endParaRPr lang="en-US" dirty="0"/>
          </a:p>
          <a:p>
            <a:r>
              <a:rPr lang="en-US" dirty="0"/>
              <a:t>Process State for File Descriptors</a:t>
            </a:r>
          </a:p>
          <a:p>
            <a:endParaRPr lang="en-US" dirty="0"/>
          </a:p>
          <a:p>
            <a:r>
              <a:rPr lang="en-US" dirty="0"/>
              <a:t>Common Pitfalls with OS Abstractions</a:t>
            </a:r>
          </a:p>
        </p:txBody>
      </p:sp>
    </p:spTree>
    <p:extLst>
      <p:ext uri="{BB962C8B-B14F-4D97-AF65-F5344CB8AC3E}">
        <p14:creationId xmlns:p14="http://schemas.microsoft.com/office/powerpoint/2010/main" val="2138420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C21E-A93C-4FF1-B306-3FDA99E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 –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2CD-8F0B-4BC2-BFCC-DC9D2429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53" y="762000"/>
            <a:ext cx="10515600" cy="5703625"/>
          </a:xfrm>
        </p:spPr>
        <p:txBody>
          <a:bodyPr/>
          <a:lstStyle/>
          <a:p>
            <a:r>
              <a:rPr lang="en-US" dirty="0"/>
              <a:t>Operates on “streams” – unformatted sequences of bytes (wither text or binary data), with a position: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stream represented by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Error reported by returning a NULL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63D8-FA79-4B46-9EED-DB8AD4309630}"/>
              </a:ext>
            </a:extLst>
          </p:cNvPr>
          <p:cNvSpPr txBox="1"/>
          <p:nvPr/>
        </p:nvSpPr>
        <p:spPr>
          <a:xfrm>
            <a:off x="1471148" y="182880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FILE *</a:t>
            </a:r>
            <a:r>
              <a:rPr lang="en-US" dirty="0" err="1"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*mode );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8F85FB-14DE-43CD-A3C9-0B7945212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05454"/>
              </p:ext>
            </p:extLst>
          </p:nvPr>
        </p:nvGraphicFramePr>
        <p:xfrm>
          <a:off x="1320800" y="2976442"/>
          <a:ext cx="8697468" cy="230671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Mode </a:t>
                      </a:r>
                      <a:r>
                        <a:rPr lang="en-US" sz="1400" baseline="0" dirty="0">
                          <a:latin typeface="Gill Sans Light"/>
                        </a:rPr>
                        <a:t>Text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writing;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appending;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 &amp; writing.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writing; truncated to zero if exists, create otherwise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writing. Created if does not exist. Read from beginning, write as append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07C6397-7629-4F6F-BE46-D7BA9347720E}"/>
              </a:ext>
            </a:extLst>
          </p:cNvPr>
          <p:cNvSpPr/>
          <p:nvPr/>
        </p:nvSpPr>
        <p:spPr>
          <a:xfrm>
            <a:off x="5181600" y="1219200"/>
            <a:ext cx="3753889" cy="321005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054F82-F0F0-4A40-8685-1B62F70C9010}"/>
              </a:ext>
            </a:extLst>
          </p:cNvPr>
          <p:cNvCxnSpPr/>
          <p:nvPr/>
        </p:nvCxnSpPr>
        <p:spPr>
          <a:xfrm flipV="1">
            <a:off x="5963079" y="1482155"/>
            <a:ext cx="0" cy="33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D6AD2D-3D2D-4E1F-BC74-BD1886DD162D}"/>
              </a:ext>
            </a:extLst>
          </p:cNvPr>
          <p:cNvGrpSpPr/>
          <p:nvPr/>
        </p:nvGrpSpPr>
        <p:grpSpPr>
          <a:xfrm>
            <a:off x="2385548" y="2093840"/>
            <a:ext cx="6217920" cy="914400"/>
            <a:chOff x="1524000" y="297180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E3B74-2279-445E-8BC5-64CA99B380AF}"/>
                </a:ext>
              </a:extLst>
            </p:cNvPr>
            <p:cNvSpPr/>
            <p:nvPr/>
          </p:nvSpPr>
          <p:spPr bwMode="auto">
            <a:xfrm>
              <a:off x="6248400" y="29718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9CE898-F8BB-4038-A575-B41AB6720C25}"/>
                </a:ext>
              </a:extLst>
            </p:cNvPr>
            <p:cNvCxnSpPr>
              <a:stCxn id="15" idx="2"/>
            </p:cNvCxnSpPr>
            <p:nvPr/>
          </p:nvCxnSpPr>
          <p:spPr bwMode="auto">
            <a:xfrm flipH="1">
              <a:off x="1524000" y="3276600"/>
              <a:ext cx="51054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55446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75BF-8A5F-4268-8EC1-D60CE1E3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API Standard Streams – 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ED81-A662-4639-ADC4-8BAC1609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Three predefined streams are opened implicitly when the program is executed.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*stdin </a:t>
            </a:r>
            <a:r>
              <a:rPr lang="en-US" dirty="0"/>
              <a:t>– normal source of input, can be redirected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r>
              <a:rPr lang="en-US" sz="2000" dirty="0"/>
              <a:t> </a:t>
            </a:r>
            <a:r>
              <a:rPr lang="en-US" dirty="0"/>
              <a:t>– normal source of output, can also be redirected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*stderr </a:t>
            </a:r>
            <a:r>
              <a:rPr lang="en-US" dirty="0"/>
              <a:t>– diagnostics and errors</a:t>
            </a:r>
          </a:p>
          <a:p>
            <a:endParaRPr lang="en-US" dirty="0"/>
          </a:p>
          <a:p>
            <a:r>
              <a:rPr lang="en-US" dirty="0"/>
              <a:t>STDIN / STDOUT enable composition in Unix</a:t>
            </a:r>
          </a:p>
          <a:p>
            <a:endParaRPr lang="en-US" dirty="0"/>
          </a:p>
          <a:p>
            <a:r>
              <a:rPr lang="en-US" dirty="0"/>
              <a:t>All can be redirected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hello.txt | grep “World!”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cat</a:t>
            </a:r>
            <a:r>
              <a:rPr lang="en-US" dirty="0"/>
              <a:t>’s </a:t>
            </a:r>
            <a:r>
              <a:rPr lang="en-US" b="1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goes to </a:t>
            </a:r>
            <a:r>
              <a:rPr lang="en-US" b="1" dirty="0">
                <a:latin typeface="Consolas" panose="020B0609020204030204" pitchFamily="49" charset="0"/>
              </a:rPr>
              <a:t>grep</a:t>
            </a:r>
            <a:r>
              <a:rPr lang="en-US" dirty="0"/>
              <a:t>’s </a:t>
            </a:r>
            <a:r>
              <a:rPr lang="en-US" b="1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myprog</a:t>
            </a:r>
            <a:r>
              <a:rPr lang="en-US" dirty="0">
                <a:latin typeface="Consolas" panose="020B0609020204030204" pitchFamily="49" charset="0"/>
              </a:rPr>
              <a:t> &gt;output.txt 2&gt;error.txt</a:t>
            </a:r>
          </a:p>
        </p:txBody>
      </p:sp>
    </p:spTree>
    <p:extLst>
      <p:ext uri="{BB962C8B-B14F-4D97-AF65-F5344CB8AC3E}">
        <p14:creationId xmlns:p14="http://schemas.microsoft.com/office/powerpoint/2010/main" val="2102327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	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buf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36083827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Low-Level File I/O: File Descriptors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State for File Descriptors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 Pitfalls with OS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04336-B193-493B-B5E8-C870DD3A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914400"/>
            <a:ext cx="25278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45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Char-by-Char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4904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(“output.txt”, “w”);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c;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(c != EOF)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2000" dirty="0">
                <a:latin typeface="Consolas" panose="020B0609020204030204" pitchFamily="49" charset="0"/>
              </a:rPr>
              <a:t>(output, 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04855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fputc</a:t>
            </a:r>
            <a:r>
              <a:rPr lang="en-US" sz="1800" dirty="0"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fputs</a:t>
            </a:r>
            <a:r>
              <a:rPr lang="en-US" sz="1800" dirty="0"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fgetc</a:t>
            </a:r>
            <a:r>
              <a:rPr lang="en-US" sz="1800" dirty="0"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latin typeface="Consolas" panose="020B0609020204030204" pitchFamily="49" charset="0"/>
              </a:rPr>
              <a:t>fgets</a:t>
            </a:r>
            <a:r>
              <a:rPr lang="en-US" sz="1800" dirty="0"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latin typeface="Consolas" panose="020B0609020204030204" pitchFamily="49" charset="0"/>
              </a:rPr>
              <a:t>buf</a:t>
            </a:r>
            <a:r>
              <a:rPr lang="en-US" sz="1800" dirty="0"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32650370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Block-by-Block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0515600" cy="4904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#define BUFFER_SIZE 1024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("input.txt", "r");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("output.txt", "w");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char buffer[BUFFER_SIZE];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length;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(length &gt;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latin typeface="Consolas" panose="020B0609020204030204" pitchFamily="49" charset="0"/>
              </a:rPr>
              <a:t>(buffer, length,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39638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04C6-A673-4BE9-8E7C-9C3971B7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FF0F-4D71-4B8C-82FD-C0F98B6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1201400" cy="5105400"/>
          </a:xfrm>
        </p:spPr>
        <p:txBody>
          <a:bodyPr/>
          <a:lstStyle/>
          <a:p>
            <a:r>
              <a:rPr lang="en-US" dirty="0"/>
              <a:t>Systems programmers should always be paranoid!</a:t>
            </a:r>
          </a:p>
          <a:p>
            <a:pPr lvl="1"/>
            <a:r>
              <a:rPr lang="en-US" dirty="0"/>
              <a:t>Otherwise you get intermittently buggy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should really be writing things like: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 (input == NULL) {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Prints our string and error msg.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</a:rPr>
              <a:t>(“Failed to open input file”)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Be </a:t>
            </a:r>
            <a:r>
              <a:rPr lang="en-US" b="1" dirty="0"/>
              <a:t>thorough about checking return values!</a:t>
            </a:r>
            <a:endParaRPr lang="en-US" dirty="0"/>
          </a:p>
          <a:p>
            <a:pPr lvl="1"/>
            <a:r>
              <a:rPr lang="en-US" dirty="0"/>
              <a:t>Want failures to be systematically caught and dealt with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7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C4CC-7928-4E67-8A08-338C265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API: Positioning The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1A3-4750-4CDB-8617-46173AE0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20325"/>
            <a:ext cx="10677939" cy="5985275"/>
          </a:xfrm>
        </p:spPr>
        <p:txBody>
          <a:bodyPr/>
          <a:lstStyle/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fseek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(FILE *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long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whence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long 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ftell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*stream)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rewind (FILE *stream)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  <a:tabLst>
                <a:tab pos="1485900" algn="l"/>
              </a:tabLst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Gill Sans Light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fseek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()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, the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offset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 is interpreted based on the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whence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 argument (constants in </a:t>
            </a:r>
            <a:r>
              <a:rPr lang="en-US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):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SEEK_SET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: Then offset interpreted from beginning (position 0)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SEEK_END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: Then offset interpreted backwards from end of file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SEEK_CUR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: Then offset interpreted from current position</a:t>
            </a: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113215-3D8F-4722-AFA5-ABE6461D2719}"/>
              </a:ext>
            </a:extLst>
          </p:cNvPr>
          <p:cNvGrpSpPr/>
          <p:nvPr/>
        </p:nvGrpSpPr>
        <p:grpSpPr>
          <a:xfrm>
            <a:off x="3581400" y="5410200"/>
            <a:ext cx="3753889" cy="655967"/>
            <a:chOff x="4876800" y="1905000"/>
            <a:chExt cx="3753889" cy="655967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30A1D8-D435-4D19-BDFB-4F87BE2C8EB2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771718-1705-4699-8FF6-9FE6C9748D18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AE437C-2A43-4F3B-872E-7FC600E176DD}"/>
              </a:ext>
            </a:extLst>
          </p:cNvPr>
          <p:cNvGrpSpPr/>
          <p:nvPr/>
        </p:nvGrpSpPr>
        <p:grpSpPr>
          <a:xfrm>
            <a:off x="4362609" y="5777870"/>
            <a:ext cx="1935967" cy="687462"/>
            <a:chOff x="2381409" y="3187070"/>
            <a:chExt cx="1935967" cy="687462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A04B8F7-8D62-4947-B4DA-236154068B80}"/>
                </a:ext>
              </a:extLst>
            </p:cNvPr>
            <p:cNvSpPr/>
            <p:nvPr/>
          </p:nvSpPr>
          <p:spPr>
            <a:xfrm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C80EB2-F053-49FD-B911-46CC835C8686}"/>
                </a:ext>
              </a:extLst>
            </p:cNvPr>
            <p:cNvSpPr/>
            <p:nvPr/>
          </p:nvSpPr>
          <p:spPr>
            <a:xfrm>
              <a:off x="2438400" y="3505200"/>
              <a:ext cx="18789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(SEEK_CUR)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256054-71F1-4DBB-8B54-5E28E114E5A3}"/>
              </a:ext>
            </a:extLst>
          </p:cNvPr>
          <p:cNvGrpSpPr/>
          <p:nvPr/>
        </p:nvGrpSpPr>
        <p:grpSpPr>
          <a:xfrm>
            <a:off x="3581400" y="4800600"/>
            <a:ext cx="1813253" cy="613072"/>
            <a:chOff x="2381409" y="2879293"/>
            <a:chExt cx="1813253" cy="61307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2B8842-9C6E-4645-AB61-B560B44E82E1}"/>
                </a:ext>
              </a:extLst>
            </p:cNvPr>
            <p:cNvSpPr/>
            <p:nvPr/>
          </p:nvSpPr>
          <p:spPr>
            <a:xfrm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FD3C45-0785-41EE-9AD7-D810D4A2E693}"/>
                </a:ext>
              </a:extLst>
            </p:cNvPr>
            <p:cNvSpPr/>
            <p:nvPr/>
          </p:nvSpPr>
          <p:spPr>
            <a:xfrm>
              <a:off x="2381409" y="2879293"/>
              <a:ext cx="1813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(SEEK_SET)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8AAB0-042B-4500-9866-E6B02B5A0940}"/>
              </a:ext>
            </a:extLst>
          </p:cNvPr>
          <p:cNvGrpSpPr/>
          <p:nvPr/>
        </p:nvGrpSpPr>
        <p:grpSpPr>
          <a:xfrm>
            <a:off x="6019800" y="4803577"/>
            <a:ext cx="1886991" cy="613072"/>
            <a:chOff x="2076609" y="2879293"/>
            <a:chExt cx="1886991" cy="61307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F3F7AF-1ABA-43DF-923D-2D439F0467FD}"/>
                </a:ext>
              </a:extLst>
            </p:cNvPr>
            <p:cNvSpPr/>
            <p:nvPr/>
          </p:nvSpPr>
          <p:spPr>
            <a:xfrm flipH="1"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D72390-D2E5-483F-9036-F85A9F2F5D66}"/>
                </a:ext>
              </a:extLst>
            </p:cNvPr>
            <p:cNvSpPr/>
            <p:nvPr/>
          </p:nvSpPr>
          <p:spPr>
            <a:xfrm>
              <a:off x="2076609" y="2879293"/>
              <a:ext cx="1886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(SEEK_END)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668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Low-Level File I/O: File Descriptors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endParaRPr lang="en-US" dirty="0"/>
          </a:p>
          <a:p>
            <a:r>
              <a:rPr lang="en-US" dirty="0"/>
              <a:t>Process State for File Descriptors</a:t>
            </a:r>
          </a:p>
          <a:p>
            <a:endParaRPr lang="en-US" dirty="0"/>
          </a:p>
          <a:p>
            <a:r>
              <a:rPr lang="en-US" dirty="0"/>
              <a:t>Common Pitfalls with OS Abstractions</a:t>
            </a:r>
          </a:p>
        </p:txBody>
      </p:sp>
    </p:spTree>
    <p:extLst>
      <p:ext uri="{BB962C8B-B14F-4D97-AF65-F5344CB8AC3E}">
        <p14:creationId xmlns:p14="http://schemas.microsoft.com/office/powerpoint/2010/main" val="378722508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86E1-5515-4269-B185-478E2D6B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Unix I/O Design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0C8C-847C-4E50-95FD-C705C535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Uniformity – everything is a file</a:t>
            </a:r>
          </a:p>
          <a:p>
            <a:pPr lvl="1"/>
            <a:r>
              <a:rPr lang="en-US" dirty="0"/>
              <a:t>file operations, device I/O, and </a:t>
            </a:r>
            <a:r>
              <a:rPr lang="en-US" dirty="0" err="1"/>
              <a:t>interprocess</a:t>
            </a:r>
            <a:r>
              <a:rPr lang="en-US" dirty="0"/>
              <a:t> communication through open, read/write, close</a:t>
            </a:r>
          </a:p>
          <a:p>
            <a:pPr lvl="1"/>
            <a:r>
              <a:rPr lang="en-US" dirty="0"/>
              <a:t>Allows simple composition of programs </a:t>
            </a:r>
          </a:p>
          <a:p>
            <a:pPr lvl="2"/>
            <a:r>
              <a:rPr lang="en-US" dirty="0"/>
              <a:t>find | grep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pPr lvl="2"/>
            <a:endParaRPr lang="en-US" dirty="0"/>
          </a:p>
          <a:p>
            <a:r>
              <a:rPr lang="en-US" dirty="0"/>
              <a:t>Open before use</a:t>
            </a:r>
          </a:p>
          <a:p>
            <a:pPr lvl="1"/>
            <a:r>
              <a:rPr lang="en-US" dirty="0"/>
              <a:t>Provides opportunity for access control and arbitration</a:t>
            </a:r>
          </a:p>
          <a:p>
            <a:pPr lvl="1"/>
            <a:r>
              <a:rPr lang="en-US" dirty="0"/>
              <a:t>Sets up the underlying machinery, i.e., data structures</a:t>
            </a:r>
          </a:p>
          <a:p>
            <a:pPr lvl="1"/>
            <a:endParaRPr lang="en-US" dirty="0"/>
          </a:p>
          <a:p>
            <a:r>
              <a:rPr lang="en-US" dirty="0"/>
              <a:t>Byte-oriented</a:t>
            </a:r>
          </a:p>
          <a:p>
            <a:pPr lvl="1"/>
            <a:r>
              <a:rPr lang="en-US" dirty="0"/>
              <a:t>Even if blocks are transferred, addressing is in bytes</a:t>
            </a:r>
          </a:p>
          <a:p>
            <a:pPr lvl="1"/>
            <a:endParaRPr lang="en-US" dirty="0"/>
          </a:p>
          <a:p>
            <a:r>
              <a:rPr lang="en-US" dirty="0"/>
              <a:t>Kernel buffered reads</a:t>
            </a:r>
          </a:p>
          <a:p>
            <a:pPr lvl="1"/>
            <a:r>
              <a:rPr lang="en-US" dirty="0"/>
              <a:t>Streaming and block devices looks the same, read blocks yielding processor to other task</a:t>
            </a:r>
          </a:p>
          <a:p>
            <a:r>
              <a:rPr lang="en-US" dirty="0"/>
              <a:t>Kernel buffered writes</a:t>
            </a:r>
          </a:p>
          <a:p>
            <a:pPr lvl="1"/>
            <a:r>
              <a:rPr lang="en-US" dirty="0"/>
              <a:t>Completion of out-going transfer decoupled from the application, allowing it to continue</a:t>
            </a:r>
          </a:p>
          <a:p>
            <a:pPr lvl="1"/>
            <a:endParaRPr lang="en-US" dirty="0"/>
          </a:p>
          <a:p>
            <a:r>
              <a:rPr lang="en-US" dirty="0"/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2471145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File I/O: The RAW system-call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93B3-03EE-4BA8-899C-96C5D3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19600"/>
            <a:ext cx="11201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Integer return from </a:t>
            </a:r>
            <a:r>
              <a:rPr lang="en-US" dirty="0">
                <a:latin typeface="Consolas" panose="020B0609020204030204" pitchFamily="49" charset="0"/>
              </a:rPr>
              <a:t>open() </a:t>
            </a:r>
            <a:r>
              <a:rPr lang="en-US" dirty="0"/>
              <a:t>is a </a:t>
            </a:r>
            <a:r>
              <a:rPr lang="en-US" i="1" dirty="0">
                <a:solidFill>
                  <a:srgbClr val="FF0000"/>
                </a:solidFill>
              </a:rPr>
              <a:t>file descriptor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Error indicated by return &lt; 0: </a:t>
            </a:r>
            <a:r>
              <a:rPr lang="en-US" dirty="0">
                <a:solidFill>
                  <a:srgbClr val="FF0000"/>
                </a:solidFill>
              </a:rPr>
              <a:t>the global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errno</a:t>
            </a:r>
            <a:r>
              <a:rPr lang="en-US" dirty="0">
                <a:solidFill>
                  <a:srgbClr val="FF0000"/>
                </a:solidFill>
              </a:rPr>
              <a:t> variable set with error (see man pages)</a:t>
            </a:r>
          </a:p>
          <a:p>
            <a:pPr marL="457200" lvl="1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Operations on </a:t>
            </a:r>
            <a:r>
              <a:rPr lang="en-US" i="1" dirty="0"/>
              <a:t>file descriptors</a:t>
            </a:r>
            <a:r>
              <a:rPr lang="en-US" dirty="0"/>
              <a:t>:</a:t>
            </a:r>
            <a:endParaRPr lang="en-US" i="1" dirty="0"/>
          </a:p>
          <a:p>
            <a:pPr lvl="1"/>
            <a:r>
              <a:rPr lang="en-US" dirty="0"/>
              <a:t>Open system call created an </a:t>
            </a:r>
            <a:r>
              <a:rPr lang="en-US" i="1" dirty="0"/>
              <a:t>open file description </a:t>
            </a:r>
            <a:r>
              <a:rPr lang="en-US" dirty="0"/>
              <a:t>entry in system-wide table of open files</a:t>
            </a:r>
            <a:endParaRPr lang="en-US" i="1" dirty="0"/>
          </a:p>
          <a:p>
            <a:pPr lvl="1"/>
            <a:r>
              <a:rPr lang="en-US" i="1" dirty="0"/>
              <a:t>Open file description</a:t>
            </a:r>
            <a:r>
              <a:rPr lang="en-US" dirty="0"/>
              <a:t> object in the kernel represents an instance of an open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838201" y="848792"/>
            <a:ext cx="82296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flags [,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681AD45-3E6D-42E8-9C28-3A197A56E1A2}"/>
              </a:ext>
            </a:extLst>
          </p:cNvPr>
          <p:cNvSpPr/>
          <p:nvPr/>
        </p:nvSpPr>
        <p:spPr>
          <a:xfrm>
            <a:off x="5299763" y="1971132"/>
            <a:ext cx="1240588" cy="271460"/>
          </a:xfrm>
          <a:prstGeom prst="borderCallout1">
            <a:avLst>
              <a:gd name="adj1" fmla="val 101420"/>
              <a:gd name="adj2" fmla="val 50434"/>
              <a:gd name="adj3" fmla="val 276109"/>
              <a:gd name="adj4" fmla="val 51766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85C42AF-61DF-4443-B09A-6B2F3E786132}"/>
              </a:ext>
            </a:extLst>
          </p:cNvPr>
          <p:cNvSpPr/>
          <p:nvPr/>
        </p:nvSpPr>
        <p:spPr>
          <a:xfrm>
            <a:off x="7083486" y="1987802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207573"/>
              <a:gd name="adj4" fmla="val 133897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8B63-6279-4B9B-A38B-7F3D03643CCD}"/>
              </a:ext>
            </a:extLst>
          </p:cNvPr>
          <p:cNvSpPr txBox="1"/>
          <p:nvPr/>
        </p:nvSpPr>
        <p:spPr>
          <a:xfrm>
            <a:off x="4113957" y="2721527"/>
            <a:ext cx="361220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Access modes (Rd, </a:t>
            </a:r>
            <a:r>
              <a:rPr lang="en-US" sz="1600" dirty="0" err="1">
                <a:latin typeface="Gill Sans Light"/>
              </a:rPr>
              <a:t>Wr</a:t>
            </a:r>
            <a:r>
              <a:rPr lang="en-US" sz="1600" dirty="0">
                <a:latin typeface="Gill Sans Light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Operating modes (Appends,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D5B98-8925-4DA1-869D-0EA0EF76AC14}"/>
              </a:ext>
            </a:extLst>
          </p:cNvPr>
          <p:cNvSpPr txBox="1"/>
          <p:nvPr/>
        </p:nvSpPr>
        <p:spPr>
          <a:xfrm>
            <a:off x="8305800" y="2564062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Gill Sans Light"/>
              </a:rPr>
              <a:t>User|Group|Other</a:t>
            </a:r>
            <a:r>
              <a:rPr lang="en-US" sz="1600" dirty="0">
                <a:latin typeface="Gill Sans Light"/>
              </a:rPr>
              <a:t> X R|W|X</a:t>
            </a:r>
          </a:p>
        </p:txBody>
      </p:sp>
    </p:spTree>
    <p:extLst>
      <p:ext uri="{BB962C8B-B14F-4D97-AF65-F5344CB8AC3E}">
        <p14:creationId xmlns:p14="http://schemas.microsoft.com/office/powerpoint/2010/main" val="2421064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3B43-B099-40AC-A2BF-E1C86D48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Low-Level (pre-opened) Standard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4C57-BE49-4588-9AA1-B7CBEB3F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0820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STDIN_FILENO -  macro has value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STDOUT_FILENO - macro has value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STDERR_FILENO - macro has value 2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Get file descriptor inside FILE *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fileno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(FILE *stream)	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Make FILE * from descriptor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FILE *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char *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opentype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9085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11074400" cy="5715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ourier"/>
              </a:rPr>
              <a:t>Read data from open file using file descriptor:</a:t>
            </a:r>
            <a:br>
              <a:rPr lang="en-US" dirty="0">
                <a:cs typeface="Courier"/>
              </a:rPr>
            </a:b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read 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Reads up to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dirty="0">
                <a:cs typeface="Courier"/>
              </a:rPr>
              <a:t> bytes – </a:t>
            </a:r>
            <a:r>
              <a:rPr lang="en-US" b="1" dirty="0">
                <a:solidFill>
                  <a:srgbClr val="FF0000"/>
                </a:solidFill>
                <a:cs typeface="Courier"/>
              </a:rPr>
              <a:t>might actually read less!</a:t>
            </a:r>
          </a:p>
          <a:p>
            <a:pPr lvl="1"/>
            <a:r>
              <a:rPr lang="en-US" dirty="0">
                <a:cs typeface="Courier"/>
              </a:rPr>
              <a:t>returns bytes read, 0 =&gt; EOF, -1 =&gt; error</a:t>
            </a:r>
            <a:br>
              <a:rPr lang="en-US" dirty="0">
                <a:cs typeface="Courier"/>
              </a:rPr>
            </a:br>
            <a:endParaRPr lang="en-US" dirty="0">
              <a:cs typeface="Courier"/>
            </a:endParaRPr>
          </a:p>
          <a:p>
            <a:r>
              <a:rPr lang="en-US" dirty="0">
                <a:cs typeface="Courier"/>
              </a:rPr>
              <a:t>Write data to open file using file descriptor</a:t>
            </a:r>
            <a:br>
              <a:rPr lang="en-US" dirty="0">
                <a:cs typeface="Courier"/>
              </a:rPr>
            </a:b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write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size)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returns number of bytes written</a:t>
            </a:r>
          </a:p>
          <a:p>
            <a:pPr lvl="1"/>
            <a:endParaRPr lang="en-US" dirty="0">
              <a:cs typeface="Courier"/>
            </a:endParaRPr>
          </a:p>
          <a:p>
            <a:r>
              <a:rPr lang="en-US" dirty="0">
                <a:cs typeface="Courier"/>
              </a:rPr>
              <a:t>Reposition file offset within kernel (this is independent of any position held by high-level FILE descriptor for this file!</a:t>
            </a:r>
            <a:br>
              <a:rPr lang="en-US" dirty="0">
                <a:cs typeface="Courier"/>
              </a:rPr>
            </a:b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lseek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offset, int whence)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0675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86C-86A0-4C97-96EF-C405FEA0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Synchronization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8728-C09B-41E6-BCEA-69E138A3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77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Mutual Exclusion: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Ensuring only one thread does a particular thing at a time (one thread </a:t>
            </a:r>
            <a:r>
              <a:rPr lang="en-US" i="1" dirty="0"/>
              <a:t>excludes</a:t>
            </a:r>
            <a:r>
              <a:rPr lang="en-US" dirty="0"/>
              <a:t> the others)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Critical Section: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Code that exactly one thread can execute at once</a:t>
            </a:r>
          </a:p>
          <a:p>
            <a:pPr lvl="1"/>
            <a:r>
              <a:rPr lang="en-US" dirty="0"/>
              <a:t>Result of mutual exclusion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Lock: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 object only one thread can hold at a time</a:t>
            </a:r>
          </a:p>
          <a:p>
            <a:pPr lvl="1"/>
            <a:r>
              <a:rPr lang="en-US" b="1" dirty="0"/>
              <a:t>Provides</a:t>
            </a:r>
            <a:r>
              <a:rPr lang="en-US" dirty="0"/>
              <a:t> mutual exclusion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Offers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wait until lock is free; then grab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Lock.Release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Unlock, wake up waiters</a:t>
            </a:r>
          </a:p>
        </p:txBody>
      </p:sp>
    </p:spTree>
    <p:extLst>
      <p:ext uri="{BB962C8B-B14F-4D97-AF65-F5344CB8AC3E}">
        <p14:creationId xmlns:p14="http://schemas.microsoft.com/office/powerpoint/2010/main" val="48098622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E521-2ED1-499D-8E0A-47773C84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lowio.c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580F-7C0E-42CE-BEAF-7E8D82B7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char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[1000];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lowio.c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", O_RDONLY, S_IRUSR | S_IWUSR);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err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close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wr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(STDOUT_FILENO,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r>
              <a:rPr lang="en-US" dirty="0">
                <a:cs typeface="Courier"/>
              </a:rPr>
              <a:t>How many bytes does this program read?</a:t>
            </a:r>
          </a:p>
          <a:p>
            <a:r>
              <a:rPr lang="en-US" dirty="0">
                <a:cs typeface="Courier"/>
              </a:rPr>
              <a:t>How many bytes does this program write?</a:t>
            </a:r>
          </a:p>
        </p:txBody>
      </p:sp>
    </p:spTree>
    <p:extLst>
      <p:ext uri="{BB962C8B-B14F-4D97-AF65-F5344CB8AC3E}">
        <p14:creationId xmlns:p14="http://schemas.microsoft.com/office/powerpoint/2010/main" val="1541316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D337-D900-4ACE-A151-43476CA8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2A06-CBCB-4580-BB1A-751DEDB7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Access control check, setup happens here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Least common denominator</a:t>
            </a:r>
          </a:p>
          <a:p>
            <a:pPr lvl="1"/>
            <a:r>
              <a:rPr lang="en-US" dirty="0"/>
              <a:t>OS responsible for hiding the fact that real devices may not work this way (e.g. hard drive stores data in blocks)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2992404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C00-3106-494C-B78F-A6E1CF6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Kernel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68EE-04DF-4F03-980B-772E0B15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Reads are buffered inside kernel</a:t>
            </a:r>
          </a:p>
          <a:p>
            <a:pPr lvl="1"/>
            <a:r>
              <a:rPr lang="en-US" dirty="0"/>
              <a:t>Part of making everything byte-oriented</a:t>
            </a:r>
          </a:p>
          <a:p>
            <a:pPr lvl="1"/>
            <a:r>
              <a:rPr lang="en-US" dirty="0"/>
              <a:t>Process is </a:t>
            </a:r>
            <a:r>
              <a:rPr lang="en-US" b="1" dirty="0"/>
              <a:t>blocked</a:t>
            </a:r>
            <a:r>
              <a:rPr lang="en-US" dirty="0"/>
              <a:t> while waiting for device</a:t>
            </a:r>
          </a:p>
          <a:p>
            <a:pPr lvl="1"/>
            <a:r>
              <a:rPr lang="en-US" dirty="0"/>
              <a:t>Let other processes run while gathering result</a:t>
            </a:r>
          </a:p>
          <a:p>
            <a:r>
              <a:rPr lang="en-US" dirty="0">
                <a:solidFill>
                  <a:srgbClr val="FF0000"/>
                </a:solidFill>
              </a:rPr>
              <a:t>Writes are buffered inside kernel</a:t>
            </a:r>
          </a:p>
          <a:p>
            <a:pPr lvl="1"/>
            <a:r>
              <a:rPr lang="en-US" dirty="0"/>
              <a:t>Complete in background (more later on)</a:t>
            </a:r>
          </a:p>
          <a:p>
            <a:pPr lvl="1"/>
            <a:r>
              <a:rPr lang="en-US" dirty="0"/>
              <a:t>Return to user when data is “handed off” to kernel</a:t>
            </a:r>
          </a:p>
          <a:p>
            <a:pPr lvl="1"/>
            <a:endParaRPr lang="en-US" dirty="0"/>
          </a:p>
          <a:p>
            <a:r>
              <a:rPr lang="en-US" dirty="0"/>
              <a:t>Buffering part of global buffer management and caching for block devices (such as disks)</a:t>
            </a:r>
          </a:p>
        </p:txBody>
      </p:sp>
    </p:spTree>
    <p:extLst>
      <p:ext uri="{BB962C8B-B14F-4D97-AF65-F5344CB8AC3E}">
        <p14:creationId xmlns:p14="http://schemas.microsoft.com/office/powerpoint/2010/main" val="261319228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AE14-3743-4B9E-AF37-5D55C1E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I/O: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57C4-8AA0-401A-B43A-88BFB5BC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Operations specific to terminals, devices, networking, …</a:t>
            </a:r>
            <a:endParaRPr lang="en-US" sz="2000" dirty="0"/>
          </a:p>
          <a:p>
            <a:pPr lvl="1"/>
            <a:r>
              <a:rPr lang="en-US" sz="2000" dirty="0"/>
              <a:t>e.g., </a:t>
            </a:r>
            <a:r>
              <a:rPr lang="en-US" sz="2000" dirty="0" err="1">
                <a:latin typeface="Consolas" panose="020B0609020204030204" pitchFamily="49" charset="0"/>
              </a:rPr>
              <a:t>ioctl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Duplicating descriptors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dup2(int old, int new);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dup(int old);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Pipes – channel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pipe(int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[2]);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Writes to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[1] can be read from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[0]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File Locking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Memory-Mapping Files</a:t>
            </a:r>
          </a:p>
          <a:p>
            <a:endParaRPr lang="en-US" dirty="0"/>
          </a:p>
          <a:p>
            <a:r>
              <a:rPr lang="en-US" dirty="0"/>
              <a:t>Asynchronous I/O</a:t>
            </a:r>
          </a:p>
        </p:txBody>
      </p:sp>
    </p:spTree>
    <p:extLst>
      <p:ext uri="{BB962C8B-B14F-4D97-AF65-F5344CB8AC3E}">
        <p14:creationId xmlns:p14="http://schemas.microsoft.com/office/powerpoint/2010/main" val="2109589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endParaRPr lang="en-US" dirty="0"/>
          </a:p>
          <a:p>
            <a:r>
              <a:rPr lang="en-US" dirty="0"/>
              <a:t>Low-Level File I/O: File Descriptors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How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Why</a:t>
            </a:r>
            <a:r>
              <a:rPr lang="en-US" dirty="0">
                <a:solidFill>
                  <a:srgbClr val="FF0000"/>
                </a:solidFill>
              </a:rPr>
              <a:t> of High-Level File I/O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Process State for File Descriptors</a:t>
            </a:r>
          </a:p>
          <a:p>
            <a:endParaRPr lang="en-US" dirty="0"/>
          </a:p>
          <a:p>
            <a:r>
              <a:rPr lang="en-US" dirty="0"/>
              <a:t>Some Pitfalls with OS Abstractions</a:t>
            </a:r>
          </a:p>
        </p:txBody>
      </p:sp>
    </p:spTree>
    <p:extLst>
      <p:ext uri="{BB962C8B-B14F-4D97-AF65-F5344CB8AC3E}">
        <p14:creationId xmlns:p14="http://schemas.microsoft.com/office/powerpoint/2010/main" val="23676032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3BBEF0-35D9-4544-8C8A-B6CE408A0AA2}"/>
              </a:ext>
            </a:extLst>
          </p:cNvPr>
          <p:cNvGrpSpPr/>
          <p:nvPr/>
        </p:nvGrpSpPr>
        <p:grpSpPr>
          <a:xfrm>
            <a:off x="228600" y="990600"/>
            <a:ext cx="5633484" cy="4568692"/>
            <a:chOff x="1447800" y="1805464"/>
            <a:chExt cx="5077699" cy="3815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8AB41C-ABB6-448F-9C66-F758AA8757D0}"/>
                </a:ext>
              </a:extLst>
            </p:cNvPr>
            <p:cNvSpPr txBox="1"/>
            <p:nvPr/>
          </p:nvSpPr>
          <p:spPr>
            <a:xfrm>
              <a:off x="1447800" y="1805464"/>
              <a:ext cx="2579355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High-Level Operation: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F43254-3594-4DF8-9B09-6F37335A94FE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fread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 Do some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CBFD9E-890D-47F3-B011-820D3C1CF2B1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Do some more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AC76F-D505-433F-893E-C27E19146329}"/>
              </a:ext>
            </a:extLst>
          </p:cNvPr>
          <p:cNvSpPr/>
          <p:nvPr/>
        </p:nvSpPr>
        <p:spPr bwMode="auto">
          <a:xfrm>
            <a:off x="1391892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71BB-1CDA-418A-959C-A16A85615CCA}"/>
              </a:ext>
            </a:extLst>
          </p:cNvPr>
          <p:cNvSpPr/>
          <p:nvPr/>
        </p:nvSpPr>
        <p:spPr>
          <a:xfrm>
            <a:off x="1391892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3CF3E4-FA09-40EF-94E5-22140D638191}"/>
              </a:ext>
            </a:extLst>
          </p:cNvPr>
          <p:cNvGrpSpPr/>
          <p:nvPr/>
        </p:nvGrpSpPr>
        <p:grpSpPr>
          <a:xfrm>
            <a:off x="6018325" y="990600"/>
            <a:ext cx="5633484" cy="4568692"/>
            <a:chOff x="1447800" y="1805464"/>
            <a:chExt cx="5077699" cy="38158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1447800" y="1805464"/>
              <a:ext cx="2527340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Low-Level Operation: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read(…) {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93B647-A304-4BC2-B9A7-87C9F98F096B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7181617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7181617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64786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D35-80B8-4E9D-85D4-76EDAFD9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BC8F-D8E0-4784-A0D5-7870307A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Streams are buffered in user memory:</a:t>
            </a:r>
            <a:br>
              <a:rPr lang="en-US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("Beginning of line ");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 // sleep for 10 seconds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("and end of line\n");</a:t>
            </a:r>
          </a:p>
          <a:p>
            <a:pPr marL="284163" indent="0">
              <a:buNone/>
            </a:pPr>
            <a:r>
              <a:rPr lang="en-US" dirty="0"/>
              <a:t>Prints out everything at once</a:t>
            </a:r>
          </a:p>
          <a:p>
            <a:endParaRPr lang="en-US" dirty="0"/>
          </a:p>
          <a:p>
            <a:r>
              <a:rPr lang="en-US" dirty="0"/>
              <a:t>Operations on file descriptors are visible immediately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write(STDOUT_FILENO, "Beginning of line ", 18);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write("and end of line \n", 16);</a:t>
            </a:r>
          </a:p>
          <a:p>
            <a:pPr marL="284163" indent="0">
              <a:buNone/>
            </a:pPr>
            <a:r>
              <a:rPr lang="en-US" dirty="0"/>
              <a:t>Outputs "Beginning of line" 10 seconds earlier than “and end of line”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6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47FD-3217-42A8-911E-BC2C89CB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C8D0-5364-46B5-8C99-191B9820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240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What’s in the </a:t>
            </a:r>
            <a:r>
              <a:rPr lang="en-US" dirty="0">
                <a:latin typeface="Consolas" panose="020B0609020204030204" pitchFamily="49" charset="0"/>
              </a:rPr>
              <a:t>FILE*</a:t>
            </a:r>
            <a:r>
              <a:rPr lang="en-US" dirty="0"/>
              <a:t> returned by 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File descriptor (from call to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)  &lt;= Need this to interface with the kernel!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Buffer (array)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Lock (in case multiple threads use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 concurrently)</a:t>
            </a:r>
          </a:p>
          <a:p>
            <a:pPr lvl="1"/>
            <a:endParaRPr lang="en-US" dirty="0"/>
          </a:p>
          <a:p>
            <a:r>
              <a:rPr lang="en-US" dirty="0"/>
              <a:t>Of course there’s other stuff in a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too…</a:t>
            </a:r>
          </a:p>
          <a:p>
            <a:r>
              <a:rPr lang="en-US" dirty="0"/>
              <a:t>… but this is useful model to have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Understanding the Linux Kernel book</a:t>
            </a:r>
          </a:p>
          <a:p>
            <a:pPr lvl="1"/>
            <a:r>
              <a:rPr lang="en-US" dirty="0"/>
              <a:t>Nice supplement to main class textbook! Focuses on actual Kernel code.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171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63C7-B840-44D2-8327-6A79896D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Buffering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22D1-192E-498C-A13C-EA0D1051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dirty="0" err="1">
                <a:latin typeface="Consolas" panose="020B0609020204030204" pitchFamily="49" charset="0"/>
              </a:rPr>
              <a:t>fwrite</a:t>
            </a:r>
            <a:r>
              <a:rPr lang="en-US" dirty="0"/>
              <a:t>, what happens to the data you provided?</a:t>
            </a:r>
          </a:p>
          <a:p>
            <a:pPr lvl="1"/>
            <a:r>
              <a:rPr lang="en-US" dirty="0"/>
              <a:t>It gets written to the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’s buffer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’s buffer is full, then it is </a:t>
            </a:r>
            <a:r>
              <a:rPr lang="en-US" i="1" dirty="0"/>
              <a:t>flushed</a:t>
            </a:r>
          </a:p>
          <a:p>
            <a:pPr lvl="2"/>
            <a:r>
              <a:rPr lang="en-US" dirty="0"/>
              <a:t>Which means it’s written to the underlying file descriptor</a:t>
            </a:r>
          </a:p>
          <a:p>
            <a:pPr lvl="1"/>
            <a:r>
              <a:rPr lang="en-US" dirty="0"/>
              <a:t>The C standard library </a:t>
            </a:r>
            <a:r>
              <a:rPr lang="en-US" i="1" dirty="0"/>
              <a:t>may </a:t>
            </a:r>
            <a:r>
              <a:rPr lang="en-US" dirty="0"/>
              <a:t>flush the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more frequently</a:t>
            </a:r>
          </a:p>
          <a:p>
            <a:pPr lvl="2"/>
            <a:r>
              <a:rPr lang="en-US" dirty="0"/>
              <a:t>e.g., if it sees a certain character in the stream</a:t>
            </a:r>
          </a:p>
          <a:p>
            <a:pPr lvl="2"/>
            <a:endParaRPr lang="en-US" dirty="0"/>
          </a:p>
          <a:p>
            <a:r>
              <a:rPr lang="en-US" dirty="0"/>
              <a:t>When you write code, make the weakest possible assumptions about how data is flushed from </a:t>
            </a:r>
            <a:r>
              <a:rPr lang="en-US" dirty="0">
                <a:latin typeface="Consolas" panose="020B0609020204030204" pitchFamily="49" charset="0"/>
              </a:rPr>
              <a:t>FILE</a:t>
            </a:r>
            <a:r>
              <a:rPr lang="en-US" dirty="0"/>
              <a:t> buffers</a:t>
            </a:r>
          </a:p>
        </p:txBody>
      </p:sp>
    </p:spTree>
    <p:extLst>
      <p:ext uri="{BB962C8B-B14F-4D97-AF65-F5344CB8AC3E}">
        <p14:creationId xmlns:p14="http://schemas.microsoft.com/office/powerpoint/2010/main" val="587216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D68D-D2C1-47BA-ADB1-EBEED2F5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CE1-C86E-47AC-89A1-309A184A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66400" cy="51054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x = ‘c’;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FILE* f1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</a:rPr>
              <a:t>(“file.txt”, “w”);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(“b”,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(char), 1, f1);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FILE* f2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</a:rPr>
              <a:t>(“file.txt”, “r”);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(&amp;x,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(char), 1, f2);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The call to </a:t>
            </a:r>
            <a:r>
              <a:rPr lang="en-US" dirty="0" err="1"/>
              <a:t>fread</a:t>
            </a:r>
            <a:r>
              <a:rPr lang="en-US" dirty="0"/>
              <a:t> might see the latest write </a:t>
            </a:r>
            <a:r>
              <a:rPr lang="en-US" dirty="0">
                <a:latin typeface="Consolas" panose="020B0609020204030204" pitchFamily="49" charset="0"/>
              </a:rPr>
              <a:t>‘b’</a:t>
            </a:r>
          </a:p>
          <a:p>
            <a:r>
              <a:rPr lang="en-US" dirty="0"/>
              <a:t>Or it might miss it and see end of file (in which case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will remain </a:t>
            </a:r>
            <a:r>
              <a:rPr lang="en-US" dirty="0">
                <a:latin typeface="Consolas" panose="020B0609020204030204" pitchFamily="49" charset="0"/>
              </a:rPr>
              <a:t>‘c’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8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968A-741B-488C-90E9-21B16BC6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1BEA-D575-4985-A94A-2F89F3B6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117348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Definition: execution environment with</a:t>
            </a:r>
            <a:br>
              <a:rPr lang="en-US" dirty="0"/>
            </a:br>
            <a:r>
              <a:rPr lang="en-US" dirty="0"/>
              <a:t>restricted rights</a:t>
            </a:r>
          </a:p>
          <a:p>
            <a:pPr lvl="1"/>
            <a:r>
              <a:rPr lang="en-US" dirty="0"/>
              <a:t>One or more threads executing in a single</a:t>
            </a:r>
            <a:br>
              <a:rPr lang="en-US" dirty="0"/>
            </a:br>
            <a:r>
              <a:rPr lang="en-US" dirty="0"/>
              <a:t>address space</a:t>
            </a:r>
          </a:p>
          <a:p>
            <a:pPr lvl="1"/>
            <a:r>
              <a:rPr lang="en-US" dirty="0"/>
              <a:t>Owns file descriptors, network connections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Instance of a running program</a:t>
            </a:r>
          </a:p>
          <a:p>
            <a:pPr lvl="1"/>
            <a:r>
              <a:rPr lang="en-US" dirty="0"/>
              <a:t>When you run an executable, it runs in its</a:t>
            </a:r>
            <a:br>
              <a:rPr lang="en-US" dirty="0"/>
            </a:br>
            <a:r>
              <a:rPr lang="en-US" dirty="0"/>
              <a:t>own process</a:t>
            </a:r>
          </a:p>
          <a:p>
            <a:pPr lvl="1"/>
            <a:endParaRPr lang="en-US" dirty="0"/>
          </a:p>
          <a:p>
            <a:r>
              <a:rPr lang="en-US" dirty="0"/>
              <a:t>Protected from each other; OS protected from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 modern OSes, anything that runs outside of the kernel runs in a process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47800"/>
            <a:ext cx="4434187" cy="2632710"/>
          </a:xfrm>
          <a:prstGeom prst="rect">
            <a:avLst/>
          </a:prstGeom>
          <a:noFill/>
          <a:ln w="38100" cmpd="dbl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96557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D68D-D2C1-47BA-ADB1-EBEED2F5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CE1-C86E-47AC-89A1-309A184A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x = ‘c’;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FILE* f1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</a:rPr>
              <a:t>(“file.txt”, “</a:t>
            </a:r>
            <a:r>
              <a:rPr lang="en-US" sz="1800" dirty="0" err="1">
                <a:latin typeface="Consolas" panose="020B0609020204030204" pitchFamily="49" charset="0"/>
              </a:rPr>
              <a:t>wb</a:t>
            </a:r>
            <a:r>
              <a:rPr lang="en-US" sz="1800" dirty="0">
                <a:latin typeface="Consolas" panose="020B0609020204030204" pitchFamily="49" charset="0"/>
              </a:rPr>
              <a:t>”);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(“b”,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(char), 1, f1);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fflush</a:t>
            </a:r>
            <a:r>
              <a:rPr lang="en-US" sz="1800" dirty="0">
                <a:latin typeface="Consolas" panose="020B0609020204030204" pitchFamily="49" charset="0"/>
              </a:rPr>
              <a:t>(f1);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FILE* f2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</a:rPr>
              <a:t>(“file.txt”, “</a:t>
            </a:r>
            <a:r>
              <a:rPr lang="en-US" sz="1800" dirty="0" err="1">
                <a:latin typeface="Consolas" panose="020B0609020204030204" pitchFamily="49" charset="0"/>
              </a:rPr>
              <a:t>rb</a:t>
            </a:r>
            <a:r>
              <a:rPr lang="en-US" sz="1800" dirty="0">
                <a:latin typeface="Consolas" panose="020B0609020204030204" pitchFamily="49" charset="0"/>
              </a:rPr>
              <a:t>”);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(&amp;x,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(char), 1, f2);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the call to </a:t>
            </a:r>
            <a:r>
              <a:rPr lang="en-US" dirty="0" err="1"/>
              <a:t>fread</a:t>
            </a:r>
            <a:r>
              <a:rPr lang="en-US" dirty="0"/>
              <a:t> will definitely see the latest write </a:t>
            </a:r>
            <a:r>
              <a:rPr lang="en-US" dirty="0">
                <a:latin typeface="Consolas" panose="020B0609020204030204" pitchFamily="49" charset="0"/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1983635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9597-52E3-4594-A428-93E19784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Correct Code with </a:t>
            </a:r>
            <a:r>
              <a:rPr lang="en-US" dirty="0">
                <a:latin typeface="Consolas" panose="020B0609020204030204" pitchFamily="49" charset="0"/>
              </a:rPr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A986-F518-47CD-87D0-CA0C0A6D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behave correctly regardless of when C Standard Library flushes its buffer</a:t>
            </a:r>
          </a:p>
          <a:p>
            <a:pPr lvl="1"/>
            <a:r>
              <a:rPr lang="en-US" dirty="0"/>
              <a:t>Add your own calls to </a:t>
            </a:r>
            <a:r>
              <a:rPr lang="en-US" dirty="0" err="1">
                <a:latin typeface="Consolas" panose="020B0609020204030204" pitchFamily="49" charset="0"/>
              </a:rPr>
              <a:t>fflush</a:t>
            </a:r>
            <a:r>
              <a:rPr lang="en-US" dirty="0"/>
              <a:t> so that data is written when you need to</a:t>
            </a:r>
          </a:p>
          <a:p>
            <a:pPr lvl="1"/>
            <a:r>
              <a:rPr lang="en-US" dirty="0"/>
              <a:t>Calls to </a:t>
            </a:r>
            <a:r>
              <a:rPr lang="en-US" dirty="0" err="1">
                <a:latin typeface="Consolas" panose="020B0609020204030204" pitchFamily="49" charset="0"/>
              </a:rPr>
              <a:t>fclose</a:t>
            </a:r>
            <a:r>
              <a:rPr lang="en-US" dirty="0"/>
              <a:t> flush the buffer before deallocating memory and closing the file descriptor</a:t>
            </a:r>
          </a:p>
          <a:p>
            <a:pPr lvl="1"/>
            <a:endParaRPr lang="en-US" dirty="0"/>
          </a:p>
          <a:p>
            <a:r>
              <a:rPr lang="en-US" dirty="0"/>
              <a:t>With the low-level file API, we don’t have this problem</a:t>
            </a:r>
          </a:p>
          <a:p>
            <a:pPr lvl="1"/>
            <a:r>
              <a:rPr lang="en-US" dirty="0"/>
              <a:t>After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completes, data is visible to any subsequent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59909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22DE-66F2-4BF1-B4C0-DD85767B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 in </a:t>
            </a:r>
            <a:r>
              <a:rPr lang="en-US" dirty="0" err="1"/>
              <a:t>Userspace</a:t>
            </a:r>
            <a:r>
              <a:rPr lang="en-US" dirty="0"/>
              <a:t>? Overhead!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768F-5A5C-4FC9-99E7-ED29489DC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09" y="3272971"/>
            <a:ext cx="10982739" cy="2698267"/>
          </a:xfrm>
        </p:spPr>
        <p:txBody>
          <a:bodyPr>
            <a:normAutofit/>
          </a:bodyPr>
          <a:lstStyle/>
          <a:p>
            <a:r>
              <a:rPr lang="en-US" sz="2800" dirty="0" err="1"/>
              <a:t>Syscalls</a:t>
            </a:r>
            <a:r>
              <a:rPr lang="en-US" sz="2800" dirty="0"/>
              <a:t> are 25x more expensive than function calls (~100 ns)</a:t>
            </a:r>
          </a:p>
          <a:p>
            <a:pPr lvl="1"/>
            <a:r>
              <a:rPr lang="en-US" sz="2400" dirty="0"/>
              <a:t>This example about special shared-memory interface to the </a:t>
            </a:r>
            <a:r>
              <a:rPr lang="en-US" sz="2400" dirty="0" err="1">
                <a:latin typeface="Consolas" panose="020B0609020204030204" pitchFamily="49" charset="0"/>
              </a:rPr>
              <a:t>getpid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  <a:r>
              <a:rPr lang="en-US" sz="2400" dirty="0"/>
              <a:t>functionality, but point is the same!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read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US" sz="2800" dirty="0"/>
              <a:t> a file byte by byte? Max throughput of </a:t>
            </a:r>
            <a:r>
              <a:rPr lang="en-US" sz="2800" b="1" dirty="0"/>
              <a:t>~10MB/second</a:t>
            </a:r>
          </a:p>
          <a:p>
            <a:r>
              <a:rPr lang="en-US" sz="2800" dirty="0"/>
              <a:t>With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fgetc</a:t>
            </a:r>
            <a:r>
              <a:rPr lang="en-US" sz="2800" dirty="0"/>
              <a:t>? Keeps up with your SSD</a:t>
            </a:r>
          </a:p>
        </p:txBody>
      </p:sp>
      <p:pic>
        <p:nvPicPr>
          <p:cNvPr id="8" name="Content Placeholder 4">
            <a:hlinkClick r:id="rId3"/>
            <a:extLst>
              <a:ext uri="{FF2B5EF4-FFF2-40B4-BE49-F238E27FC236}">
                <a16:creationId xmlns:a16="http://schemas.microsoft.com/office/drawing/2014/main" id="{3F835BE2-8323-CB46-AE8F-3CC86E4F0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0" y="703385"/>
            <a:ext cx="8584248" cy="24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BD4D-88FE-41FD-8715-EB6B29C5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 in </a:t>
            </a:r>
            <a:r>
              <a:rPr lang="en-US" dirty="0" err="1"/>
              <a:t>Userspace</a:t>
            </a:r>
            <a:r>
              <a:rPr lang="en-US" dirty="0"/>
              <a:t>? Functionality!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23FD-3CED-4A1A-8FDA-DB322E7F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11582400" cy="5105400"/>
          </a:xfrm>
        </p:spPr>
        <p:txBody>
          <a:bodyPr/>
          <a:lstStyle/>
          <a:p>
            <a:r>
              <a:rPr lang="en-US" sz="3200" dirty="0"/>
              <a:t>System call operations less capable</a:t>
            </a:r>
          </a:p>
          <a:p>
            <a:pPr lvl="1"/>
            <a:r>
              <a:rPr lang="en-US" sz="2800" dirty="0"/>
              <a:t>Simplifies operating system</a:t>
            </a:r>
          </a:p>
          <a:p>
            <a:pPr lvl="1"/>
            <a:endParaRPr lang="en-US" sz="2800" dirty="0"/>
          </a:p>
          <a:p>
            <a:r>
              <a:rPr lang="en-US" sz="3200" dirty="0"/>
              <a:t>Example: No “read until new line” operation in kernel</a:t>
            </a:r>
          </a:p>
          <a:p>
            <a:pPr lvl="1"/>
            <a:r>
              <a:rPr lang="en-US" sz="3000" dirty="0"/>
              <a:t>Why?  Kernel </a:t>
            </a:r>
            <a:r>
              <a:rPr lang="en-US" sz="3000" i="1" dirty="0"/>
              <a:t>agnostic</a:t>
            </a:r>
            <a:r>
              <a:rPr lang="en-US" sz="3000" dirty="0"/>
              <a:t> about formatting!</a:t>
            </a:r>
          </a:p>
          <a:p>
            <a:pPr lvl="1"/>
            <a:r>
              <a:rPr lang="en-US" sz="2800" dirty="0"/>
              <a:t>Solution: Make a big read </a:t>
            </a:r>
            <a:r>
              <a:rPr lang="en-US" sz="2800" dirty="0" err="1"/>
              <a:t>syscall</a:t>
            </a:r>
            <a:r>
              <a:rPr lang="en-US" sz="2800" dirty="0"/>
              <a:t>, find first new line in </a:t>
            </a:r>
            <a:r>
              <a:rPr lang="en-US" sz="2800" dirty="0" err="1"/>
              <a:t>userspace</a:t>
            </a:r>
            <a:endParaRPr lang="en-US" sz="2800" dirty="0"/>
          </a:p>
          <a:p>
            <a:pPr lvl="2"/>
            <a:r>
              <a:rPr lang="en-US" sz="2600" dirty="0"/>
              <a:t>i.e. use one of the following high-level options:</a:t>
            </a:r>
            <a:br>
              <a:rPr lang="en-US" sz="2600" dirty="0"/>
            </a:br>
            <a:br>
              <a:rPr lang="en-US" sz="2600" dirty="0"/>
            </a:br>
            <a:r>
              <a:rPr lang="en-US" sz="2200" dirty="0">
                <a:latin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</a:rPr>
              <a:t>fgets</a:t>
            </a:r>
            <a:r>
              <a:rPr lang="en-US" sz="2200" dirty="0">
                <a:latin typeface="Consolas" panose="020B0609020204030204" pitchFamily="49" charset="0"/>
              </a:rPr>
              <a:t>(char *s,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size,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FILE *stream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200" dirty="0" err="1">
                <a:latin typeface="Consolas" panose="020B0609020204030204" pitchFamily="49" charset="0"/>
              </a:rPr>
              <a:t>ssize_t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getline</a:t>
            </a:r>
            <a:r>
              <a:rPr lang="en-US" sz="2200" dirty="0">
                <a:latin typeface="Consolas" panose="020B0609020204030204" pitchFamily="49" charset="0"/>
              </a:rPr>
              <a:t>(char **</a:t>
            </a:r>
            <a:r>
              <a:rPr lang="en-US" sz="2200" dirty="0" err="1">
                <a:latin typeface="Consolas" panose="020B0609020204030204" pitchFamily="49" charset="0"/>
              </a:rPr>
              <a:t>lineptr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</a:rPr>
              <a:t> *n,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FILE *stream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br>
              <a:rPr lang="en-US" sz="2200" dirty="0"/>
            </a:b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43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endParaRPr lang="en-US" dirty="0"/>
          </a:p>
          <a:p>
            <a:r>
              <a:rPr lang="en-US" dirty="0"/>
              <a:t>Low-Level File I/O: File Descriptors</a:t>
            </a:r>
          </a:p>
          <a:p>
            <a:endParaRPr lang="en-US" dirty="0"/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Process State for File Descriptors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Some Pitfalls with OS Abstractions</a:t>
            </a:r>
          </a:p>
        </p:txBody>
      </p:sp>
    </p:spTree>
    <p:extLst>
      <p:ext uri="{BB962C8B-B14F-4D97-AF65-F5344CB8AC3E}">
        <p14:creationId xmlns:p14="http://schemas.microsoft.com/office/powerpoint/2010/main" val="207289258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29271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1167906" y="1219200"/>
            <a:ext cx="7129670" cy="149361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480919" y="1703098"/>
            <a:ext cx="371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Gill Sans Light"/>
              </a:rPr>
              <a:t>Focus of today’s lecture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Arrow: Right 5">
            <a:extLst>
              <a:ext uri="{FF2B5EF4-FFF2-40B4-BE49-F238E27FC236}">
                <a16:creationId xmlns:a16="http://schemas.microsoft.com/office/drawing/2014/main" id="{DB606297-6081-4800-8311-2F45BAFDCE3D}"/>
              </a:ext>
            </a:extLst>
          </p:cNvPr>
          <p:cNvSpPr/>
          <p:nvPr/>
        </p:nvSpPr>
        <p:spPr>
          <a:xfrm flipH="1">
            <a:off x="7256691" y="2286000"/>
            <a:ext cx="1049109" cy="5196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638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Maintained by the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38" y="694592"/>
            <a:ext cx="10566400" cy="5105400"/>
          </a:xfrm>
        </p:spPr>
        <p:txBody>
          <a:bodyPr/>
          <a:lstStyle/>
          <a:p>
            <a:r>
              <a:rPr lang="en-US" dirty="0"/>
              <a:t>Recall: On a successful call to open():</a:t>
            </a:r>
          </a:p>
          <a:p>
            <a:pPr lvl="1"/>
            <a:r>
              <a:rPr lang="en-US" dirty="0"/>
              <a:t>A file descriptor (</a:t>
            </a:r>
            <a:r>
              <a:rPr lang="en-US" dirty="0" err="1"/>
              <a:t>int</a:t>
            </a:r>
            <a:r>
              <a:rPr lang="en-US" dirty="0"/>
              <a:t>) is returned to the user</a:t>
            </a:r>
          </a:p>
          <a:p>
            <a:pPr lvl="1"/>
            <a:r>
              <a:rPr lang="en-US" dirty="0"/>
              <a:t>An open file description is created in the kernel</a:t>
            </a:r>
          </a:p>
          <a:p>
            <a:endParaRPr lang="en-US" dirty="0"/>
          </a:p>
          <a:p>
            <a:r>
              <a:rPr lang="en-US" dirty="0"/>
              <a:t>For each process, kernel maintains mapping from file descriptor to open file description</a:t>
            </a:r>
          </a:p>
          <a:p>
            <a:pPr lvl="1"/>
            <a:r>
              <a:rPr lang="en-US" dirty="0"/>
              <a:t>On future system calls (e.g., read()), kernel looks up </a:t>
            </a:r>
            <a:r>
              <a:rPr lang="en-US" dirty="0">
                <a:solidFill>
                  <a:srgbClr val="FF0000"/>
                </a:solidFill>
              </a:rPr>
              <a:t>open file description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file descriptor </a:t>
            </a:r>
            <a:r>
              <a:rPr lang="en-US" dirty="0"/>
              <a:t>and uses it to service the system call: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800" dirty="0">
                <a:latin typeface="Consolas" panose="020B0609020204030204" pitchFamily="49" charset="0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char buffer2[100];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fd</a:t>
            </a:r>
            <a:r>
              <a:rPr lang="en-US" sz="1800" dirty="0">
                <a:latin typeface="Consolas" panose="020B0609020204030204" pitchFamily="49" charset="0"/>
              </a:rPr>
              <a:t> = open(“foo.txt”, 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read(</a:t>
            </a:r>
            <a:r>
              <a:rPr lang="en-US" sz="1800" dirty="0" err="1">
                <a:latin typeface="Consolas" panose="020B0609020204030204" pitchFamily="49" charset="0"/>
              </a:rPr>
              <a:t>fd</a:t>
            </a:r>
            <a:r>
              <a:rPr lang="en-US" sz="1800" dirty="0">
                <a:latin typeface="Consolas" panose="020B0609020204030204" pitchFamily="49" charset="0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read(</a:t>
            </a:r>
            <a:r>
              <a:rPr lang="en-US" sz="1800" dirty="0" err="1">
                <a:latin typeface="Consolas" panose="020B0609020204030204" pitchFamily="49" charset="0"/>
              </a:rPr>
              <a:t>fd</a:t>
            </a:r>
            <a:r>
              <a:rPr lang="en-US" sz="1800" dirty="0">
                <a:latin typeface="Consolas" panose="020B0609020204030204" pitchFamily="49" charset="0"/>
              </a:rPr>
              <a:t>, buffer2, 100);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34A3A-0AFE-400E-A717-D81D7246A354}"/>
              </a:ext>
            </a:extLst>
          </p:cNvPr>
          <p:cNvSpPr txBox="1"/>
          <p:nvPr/>
        </p:nvSpPr>
        <p:spPr>
          <a:xfrm>
            <a:off x="7023952" y="4568785"/>
            <a:ext cx="4253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ill Sans Light"/>
              </a:rPr>
              <a:t>The kernel remembers that the int it receives (stored in </a:t>
            </a:r>
            <a:r>
              <a:rPr lang="en-US" sz="2000" dirty="0" err="1">
                <a:solidFill>
                  <a:srgbClr val="FF0000"/>
                </a:solidFill>
                <a:latin typeface="Gill Sans Light"/>
              </a:rPr>
              <a:t>fd</a:t>
            </a:r>
            <a:r>
              <a:rPr lang="en-US" sz="2000" dirty="0">
                <a:solidFill>
                  <a:srgbClr val="FF0000"/>
                </a:solidFill>
                <a:latin typeface="Gill Sans Light"/>
              </a:rPr>
              <a:t>) corresponds to foo.txt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96ABD2-E9D7-411A-9802-912BF826CFD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50078" y="5168950"/>
            <a:ext cx="2673874" cy="90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64A8C5-DE02-4AE4-AF65-E117BBB21EB3}"/>
              </a:ext>
            </a:extLst>
          </p:cNvPr>
          <p:cNvSpPr txBox="1"/>
          <p:nvPr/>
        </p:nvSpPr>
        <p:spPr>
          <a:xfrm>
            <a:off x="6700818" y="5769114"/>
            <a:ext cx="4253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ill Sans Light"/>
              </a:rPr>
              <a:t>The kernel picks up where it left off in the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66C4EA-3417-4B34-BBDE-44A35036F37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350078" y="5603518"/>
            <a:ext cx="2350740" cy="581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55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E1A-0EB0-48D7-BB45-A138DC5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Open File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EE0-41E0-4DE9-9A74-06A616AD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9" y="1133571"/>
            <a:ext cx="76365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our purposes, the two most important things are: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Where to find the file data on disk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current position within the file</a:t>
            </a:r>
          </a:p>
        </p:txBody>
      </p:sp>
      <p:pic>
        <p:nvPicPr>
          <p:cNvPr id="8" name="Picture 7" descr="Screen Shot 2014-09-04 at 1.19.45 PM.png">
            <a:extLst>
              <a:ext uri="{FF2B5EF4-FFF2-40B4-BE49-F238E27FC236}">
                <a16:creationId xmlns:a16="http://schemas.microsoft.com/office/drawing/2014/main" id="{0AD2729B-4088-40C0-A907-6F58AF5D01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43" y="695793"/>
            <a:ext cx="3860386" cy="51050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346DB-880B-46F4-99EA-BDC3549EEE06}"/>
              </a:ext>
            </a:extLst>
          </p:cNvPr>
          <p:cNvCxnSpPr>
            <a:cxnSpLocks/>
          </p:cNvCxnSpPr>
          <p:nvPr/>
        </p:nvCxnSpPr>
        <p:spPr>
          <a:xfrm flipV="1">
            <a:off x="5105400" y="2113023"/>
            <a:ext cx="3524106" cy="96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DE189-5B49-4972-8721-0DC7FC65B477}"/>
              </a:ext>
            </a:extLst>
          </p:cNvPr>
          <p:cNvCxnSpPr>
            <a:cxnSpLocks/>
          </p:cNvCxnSpPr>
          <p:nvPr/>
        </p:nvCxnSpPr>
        <p:spPr>
          <a:xfrm>
            <a:off x="5105400" y="3048000"/>
            <a:ext cx="3592858" cy="481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641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64103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1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 animBg="1"/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794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D8CCB4-96BD-4356-AC1F-B65DF9259D3D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25029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pid_t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fork()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75388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3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685497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794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Finally,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close(3)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16D845-D6B8-4D11-BE11-29199256CAB0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779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Closing, let’s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>
                <a:latin typeface="+mn-lt"/>
              </a:rPr>
              <a:t>!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5166118" y="1567574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File descriptor is copied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is aliased</a:t>
            </a:r>
          </a:p>
        </p:txBody>
      </p:sp>
    </p:spTree>
    <p:extLst>
      <p:ext uri="{BB962C8B-B14F-4D97-AF65-F5344CB8AC3E}">
        <p14:creationId xmlns:p14="http://schemas.microsoft.com/office/powerpoint/2010/main" val="215966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100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227180601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200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218948181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249223703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68758163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175D1-02B0-4066-8115-BF240C9A404B}"/>
              </a:ext>
            </a:extLst>
          </p:cNvPr>
          <p:cNvSpPr txBox="1"/>
          <p:nvPr/>
        </p:nvSpPr>
        <p:spPr>
          <a:xfrm>
            <a:off x="5166118" y="1851690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remains alive until no file descriptors in any process refer to it</a:t>
            </a:r>
          </a:p>
        </p:txBody>
      </p:sp>
    </p:spTree>
    <p:extLst>
      <p:ext uri="{BB962C8B-B14F-4D97-AF65-F5344CB8AC3E}">
        <p14:creationId xmlns:p14="http://schemas.microsoft.com/office/powerpoint/2010/main" val="407147731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EDFA-4116-4A22-9742-B8284FF7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371600"/>
            <a:ext cx="10566400" cy="5105400"/>
          </a:xfrm>
        </p:spPr>
        <p:txBody>
          <a:bodyPr/>
          <a:lstStyle/>
          <a:p>
            <a:r>
              <a:rPr lang="en-US" dirty="0"/>
              <a:t>It allows for </a:t>
            </a:r>
            <a:r>
              <a:rPr lang="en-US" i="1" dirty="0"/>
              <a:t>shared resources</a:t>
            </a:r>
            <a:r>
              <a:rPr lang="en-US" dirty="0"/>
              <a:t> between processes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/>
              <a:t>Why is Aliasing the Open File Description a Good Idea?</a:t>
            </a:r>
          </a:p>
        </p:txBody>
      </p:sp>
    </p:spTree>
    <p:extLst>
      <p:ext uri="{BB962C8B-B14F-4D97-AF65-F5344CB8AC3E}">
        <p14:creationId xmlns:p14="http://schemas.microsoft.com/office/powerpoint/2010/main" val="378539063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06C6-CCE7-476B-9F4A-67E17202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2AC5-023F-475C-9F4E-A088BC19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 process, the parent’s and child’s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outputs go to the same terminal</a:t>
            </a:r>
          </a:p>
        </p:txBody>
      </p:sp>
    </p:spTree>
    <p:extLst>
      <p:ext uri="{BB962C8B-B14F-4D97-AF65-F5344CB8AC3E}">
        <p14:creationId xmlns:p14="http://schemas.microsoft.com/office/powerpoint/2010/main" val="29689269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Start new Program with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0214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456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4F68-C087-4A78-9A90-25EC1403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9D72-1713-4B08-AEFC-8F7F62D8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network connections after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endParaRPr lang="en-US" dirty="0"/>
          </a:p>
          <a:p>
            <a:pPr lvl="1"/>
            <a:r>
              <a:rPr lang="en-US" dirty="0"/>
              <a:t>Allows handling each connection in a separate process</a:t>
            </a:r>
          </a:p>
          <a:p>
            <a:pPr lvl="1"/>
            <a:r>
              <a:rPr lang="en-US" dirty="0"/>
              <a:t>We’ll explore this next time</a:t>
            </a:r>
          </a:p>
          <a:p>
            <a:pPr lvl="1"/>
            <a:endParaRPr lang="en-US" dirty="0"/>
          </a:p>
          <a:p>
            <a:r>
              <a:rPr lang="en-US" dirty="0"/>
              <a:t>Shared access to pipes</a:t>
            </a:r>
          </a:p>
          <a:p>
            <a:pPr lvl="1"/>
            <a:r>
              <a:rPr lang="en-US" dirty="0"/>
              <a:t>Useful for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And in writing a shell (Homework 2)</a:t>
            </a:r>
          </a:p>
        </p:txBody>
      </p:sp>
    </p:spTree>
    <p:extLst>
      <p:ext uri="{BB962C8B-B14F-4D97-AF65-F5344CB8AC3E}">
        <p14:creationId xmlns:p14="http://schemas.microsoft.com/office/powerpoint/2010/main" val="141963952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F30E-2452-45A1-833C-9D7378F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Syscalls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dup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dup2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79F4-8648-4BA9-B683-51B211FE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allow you to duplicate the file descriptor</a:t>
            </a:r>
          </a:p>
          <a:p>
            <a:r>
              <a:rPr lang="en-US" dirty="0"/>
              <a:t>But the open file description remains aliased</a:t>
            </a:r>
          </a:p>
        </p:txBody>
      </p:sp>
    </p:spTree>
    <p:extLst>
      <p:ext uri="{BB962C8B-B14F-4D97-AF65-F5344CB8AC3E}">
        <p14:creationId xmlns:p14="http://schemas.microsoft.com/office/powerpoint/2010/main" val="110781705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The File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File I/O: Streams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Low-Level File I/O: File Descriptors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How</a:t>
            </a:r>
            <a:r>
              <a:rPr lang="en-US" dirty="0"/>
              <a:t> and </a:t>
            </a:r>
            <a:r>
              <a:rPr lang="en-US" i="1" dirty="0"/>
              <a:t>Why</a:t>
            </a:r>
            <a:r>
              <a:rPr lang="en-US" dirty="0"/>
              <a:t> of High-Level File I/O</a:t>
            </a:r>
          </a:p>
          <a:p>
            <a:endParaRPr lang="en-US" dirty="0"/>
          </a:p>
          <a:p>
            <a:r>
              <a:rPr lang="en-US" dirty="0"/>
              <a:t>Process State for File Descriptors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Some Pitfalls with OS Abstractions</a:t>
            </a:r>
          </a:p>
        </p:txBody>
      </p:sp>
    </p:spTree>
    <p:extLst>
      <p:ext uri="{BB962C8B-B14F-4D97-AF65-F5344CB8AC3E}">
        <p14:creationId xmlns:p14="http://schemas.microsoft.com/office/powerpoint/2010/main" val="386070516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BC23-A9FF-40D3-83DE-5484B667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in a process that already has multiple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F18DF-373B-4288-8515-2AF4CCFE8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Unless you plan to call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exec()</a:t>
            </a:r>
            <a:r>
              <a:rPr lang="en-US" dirty="0">
                <a:solidFill>
                  <a:schemeClr val="tx1"/>
                </a:solidFill>
              </a:rPr>
              <a:t> in the child process</a:t>
            </a:r>
          </a:p>
        </p:txBody>
      </p:sp>
    </p:spTree>
    <p:extLst>
      <p:ext uri="{BB962C8B-B14F-4D97-AF65-F5344CB8AC3E}">
        <p14:creationId xmlns:p14="http://schemas.microsoft.com/office/powerpoint/2010/main" val="240397883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8298-EBB7-467B-8808-169BF101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in Multithreaded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265A-19FE-4BC4-BC4D-A51207DF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 process always has just a single thread</a:t>
            </a:r>
          </a:p>
          <a:p>
            <a:pPr lvl="1"/>
            <a:r>
              <a:rPr lang="en-US" dirty="0"/>
              <a:t>The thread in which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was called</a:t>
            </a:r>
          </a:p>
          <a:p>
            <a:pPr lvl="1"/>
            <a:endParaRPr lang="en-US" dirty="0"/>
          </a:p>
          <a:p>
            <a:r>
              <a:rPr lang="en-US" dirty="0"/>
              <a:t>The other threads just vanish</a:t>
            </a:r>
          </a:p>
        </p:txBody>
      </p:sp>
    </p:spTree>
    <p:extLst>
      <p:ext uri="{BB962C8B-B14F-4D97-AF65-F5344CB8AC3E}">
        <p14:creationId xmlns:p14="http://schemas.microsoft.com/office/powerpoint/2010/main" val="285827844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A725-D7CE-4DFC-8889-56E04132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Problems with Multithreaded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BD2E-CF2B-436A-8FEC-2B8DC3A6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call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in a multithreaded process, the other threads (the ones that didn’t call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) just vanish</a:t>
            </a:r>
          </a:p>
          <a:p>
            <a:pPr lvl="1"/>
            <a:r>
              <a:rPr lang="en-US" dirty="0"/>
              <a:t>What if one of these threads was holding a lock?</a:t>
            </a:r>
          </a:p>
          <a:p>
            <a:pPr lvl="1"/>
            <a:r>
              <a:rPr lang="en-US" dirty="0"/>
              <a:t>What if one of these threads was in the middle of modifying a data structure?</a:t>
            </a:r>
          </a:p>
          <a:p>
            <a:pPr lvl="1"/>
            <a:r>
              <a:rPr lang="en-US" dirty="0"/>
              <a:t>No cleanup happens!</a:t>
            </a:r>
          </a:p>
          <a:p>
            <a:pPr lvl="1"/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It’s safe if you call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exec()</a:t>
            </a:r>
            <a:r>
              <a:rPr lang="en-US" sz="2800" dirty="0">
                <a:solidFill>
                  <a:srgbClr val="FF0000"/>
                </a:solidFill>
              </a:rPr>
              <a:t> in the child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Replacing the entire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87504199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E286-33DF-4F43-99D6-A4C43E1A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carelessly mix low-level and high-level file 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FF883-01E8-4F08-8146-431B63B5F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44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F251-924A-45ED-9E23-4E5E0A42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 Mixing FILE* and File Descriptors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C5F5-4CFD-4B20-92CB-DAA05400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x[10];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y[10];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FILE* f = </a:t>
            </a:r>
            <a:r>
              <a:rPr lang="en-US" sz="1800" dirty="0" err="1">
                <a:latin typeface="Consolas" panose="020B0609020204030204" pitchFamily="49" charset="0"/>
              </a:rPr>
              <a:t>fopen</a:t>
            </a:r>
            <a:r>
              <a:rPr lang="en-US" sz="1800" dirty="0">
                <a:latin typeface="Consolas" panose="020B0609020204030204" pitchFamily="49" charset="0"/>
              </a:rPr>
              <a:t>(“foo.txt”, “</a:t>
            </a:r>
            <a:r>
              <a:rPr lang="en-US" sz="1800" dirty="0" err="1">
                <a:latin typeface="Consolas" panose="020B0609020204030204" pitchFamily="49" charset="0"/>
              </a:rPr>
              <a:t>rb</a:t>
            </a:r>
            <a:r>
              <a:rPr lang="en-US" sz="1800" dirty="0">
                <a:latin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fd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fileno</a:t>
            </a:r>
            <a:r>
              <a:rPr lang="en-US" sz="1800" dirty="0"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(x, 10, 1, f); // read 10 bytes from f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read(</a:t>
            </a:r>
            <a:r>
              <a:rPr lang="en-US" sz="1800" dirty="0" err="1">
                <a:latin typeface="Consolas" panose="020B0609020204030204" pitchFamily="49" charset="0"/>
              </a:rPr>
              <a:t>fd</a:t>
            </a:r>
            <a:r>
              <a:rPr lang="en-US" sz="1800" dirty="0">
                <a:latin typeface="Consolas" panose="020B0609020204030204" pitchFamily="49" charset="0"/>
              </a:rPr>
              <a:t>, y, 10); // assumes that this returns data starting at offset 10</a:t>
            </a:r>
          </a:p>
          <a:p>
            <a:endParaRPr lang="en-US" dirty="0"/>
          </a:p>
          <a:p>
            <a:r>
              <a:rPr lang="en-US" dirty="0"/>
              <a:t>Which bytes from the file are read into y?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Bytes 0 to 9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Bytes 10 to 19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None of these?</a:t>
            </a:r>
          </a:p>
          <a:p>
            <a:r>
              <a:rPr lang="en-US" dirty="0"/>
              <a:t>Answer: C!  None of the above.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fread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reads a big chunk of file into user-level buffer</a:t>
            </a:r>
          </a:p>
          <a:p>
            <a:pPr lvl="1"/>
            <a:r>
              <a:rPr lang="en-US" dirty="0"/>
              <a:t>Might be all of the file!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83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0799-2EC9-49A7-AB08-43EF267E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with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FILE*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9A92-F4AA-4ACB-ACB0-97DAF5A84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07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panose="020B0609020204030204" pitchFamily="49" charset="0"/>
              </a:rPr>
              <a:t>main() {</a:t>
            </a:r>
          </a:p>
          <a:p>
            <a:endParaRPr lang="en-US" b="0" dirty="0">
              <a:latin typeface="Consolas" panose="020B0609020204030204" pitchFamily="49" charset="0"/>
            </a:endParaRPr>
          </a:p>
          <a:p>
            <a:r>
              <a:rPr lang="en-US" b="0" dirty="0">
                <a:latin typeface="Consolas" panose="020B0609020204030204" pitchFamily="49" charset="0"/>
              </a:rPr>
              <a:t>  …</a:t>
            </a:r>
          </a:p>
          <a:p>
            <a:endParaRPr lang="en-US" b="0" dirty="0">
              <a:latin typeface="Consolas" panose="020B0609020204030204" pitchFamily="49" charset="0"/>
            </a:endParaRPr>
          </a:p>
          <a:p>
            <a:r>
              <a:rPr lang="en-US" b="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87078" y="1513568"/>
            <a:ext cx="1066800" cy="750633"/>
            <a:chOff x="6687078" y="1513568"/>
            <a:chExt cx="1066800" cy="750633"/>
          </a:xfrm>
        </p:grpSpPr>
        <p:sp>
          <p:nvSpPr>
            <p:cNvPr id="15" name="Right Arrow 14"/>
            <p:cNvSpPr/>
            <p:nvPr/>
          </p:nvSpPr>
          <p:spPr bwMode="auto">
            <a:xfrm>
              <a:off x="6687078" y="1803928"/>
              <a:ext cx="1066800" cy="460273"/>
            </a:xfrm>
            <a:prstGeom prst="rightArrow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93373" y="151356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exec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29400" y="4568656"/>
            <a:ext cx="1066800" cy="765344"/>
            <a:chOff x="6553200" y="4568656"/>
            <a:chExt cx="1066800" cy="765344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6553200" y="4873727"/>
              <a:ext cx="1066800" cy="460273"/>
            </a:xfrm>
            <a:prstGeom prst="rightArrow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Comic Sans MS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2328" y="456865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wait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New Program (for instance in Shell)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88644" y="3437276"/>
            <a:ext cx="2216956" cy="1846660"/>
            <a:chOff x="4488644" y="3437276"/>
            <a:chExt cx="2216956" cy="1846660"/>
          </a:xfrm>
        </p:grpSpPr>
        <p:grpSp>
          <p:nvGrpSpPr>
            <p:cNvPr id="12" name="Group 11"/>
            <p:cNvGrpSpPr/>
            <p:nvPr/>
          </p:nvGrpSpPr>
          <p:grpSpPr>
            <a:xfrm>
              <a:off x="4572000" y="3806608"/>
              <a:ext cx="2133600" cy="1477328"/>
              <a:chOff x="3505200" y="4648200"/>
              <a:chExt cx="2133600" cy="1477328"/>
            </a:xfrm>
            <a:solidFill>
              <a:schemeClr val="bg1"/>
            </a:solidFill>
          </p:grpSpPr>
          <p:sp>
            <p:nvSpPr>
              <p:cNvPr id="8" name="TextBox 7"/>
              <p:cNvSpPr txBox="1"/>
              <p:nvPr/>
            </p:nvSpPr>
            <p:spPr>
              <a:xfrm>
                <a:off x="3505200" y="4648200"/>
                <a:ext cx="2133600" cy="1477328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 err="1">
                    <a:latin typeface="Consolas" panose="020B0609020204030204" pitchFamily="49" charset="0"/>
                  </a:rPr>
                  <a:t>pid</a:t>
                </a:r>
                <a:r>
                  <a:rPr lang="en-US" b="0" dirty="0">
                    <a:latin typeface="Consolas" panose="020B0609020204030204" pitchFamily="49" charset="0"/>
                  </a:rPr>
                  <a:t>=fork();</a:t>
                </a:r>
              </a:p>
              <a:p>
                <a:r>
                  <a:rPr lang="en-US" b="0" dirty="0">
                    <a:latin typeface="Consolas" panose="020B0609020204030204" pitchFamily="49" charset="0"/>
                  </a:rPr>
                  <a:t>if (</a:t>
                </a:r>
                <a:r>
                  <a:rPr lang="en-US" b="0" dirty="0" err="1">
                    <a:latin typeface="Consolas" panose="020B0609020204030204" pitchFamily="49" charset="0"/>
                  </a:rPr>
                  <a:t>pid</a:t>
                </a:r>
                <a:r>
                  <a:rPr lang="en-US" b="0" dirty="0">
                    <a:latin typeface="Consolas" panose="020B0609020204030204" pitchFamily="49" charset="0"/>
                  </a:rPr>
                  <a:t>==0)</a:t>
                </a:r>
              </a:p>
              <a:p>
                <a:r>
                  <a:rPr lang="en-US" b="0" dirty="0">
                    <a:latin typeface="Consolas" panose="020B0609020204030204" pitchFamily="49" charset="0"/>
                  </a:rPr>
                  <a:t>  exec(…);</a:t>
                </a:r>
              </a:p>
              <a:p>
                <a:r>
                  <a:rPr lang="en-US" b="0" dirty="0">
                    <a:latin typeface="Consolas" panose="020B0609020204030204" pitchFamily="49" charset="0"/>
                  </a:rPr>
                  <a:t>else</a:t>
                </a:r>
              </a:p>
              <a:p>
                <a:r>
                  <a:rPr lang="en-US" b="0" dirty="0">
                    <a:latin typeface="Consolas" panose="020B0609020204030204" pitchFamily="49" charset="0"/>
                  </a:rPr>
                  <a:t>  wait(&amp;stat)</a:t>
                </a: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3760444" y="5819725"/>
                <a:ext cx="1524083" cy="25146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Comic Sans MS" pitchFamily="66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4DC2E4-5B2C-9E4B-8576-E82C1EDA296C}"/>
                </a:ext>
              </a:extLst>
            </p:cNvPr>
            <p:cNvSpPr txBox="1"/>
            <p:nvPr/>
          </p:nvSpPr>
          <p:spPr>
            <a:xfrm>
              <a:off x="4488644" y="3437276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chemeClr val="accent5">
                      <a:lumMod val="50000"/>
                    </a:schemeClr>
                  </a:solidFill>
                </a:rPr>
                <a:t>parent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45273" y="898688"/>
            <a:ext cx="2160327" cy="1874040"/>
            <a:chOff x="4545273" y="898688"/>
            <a:chExt cx="2160327" cy="18740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0780B-10FD-B247-929D-BAED76044F6C}"/>
                </a:ext>
              </a:extLst>
            </p:cNvPr>
            <p:cNvSpPr txBox="1"/>
            <p:nvPr/>
          </p:nvSpPr>
          <p:spPr>
            <a:xfrm>
              <a:off x="4545273" y="89868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chemeClr val="accent6">
                      <a:lumMod val="75000"/>
                    </a:schemeClr>
                  </a:solidFill>
                </a:rPr>
                <a:t>child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295400"/>
              <a:ext cx="2133600" cy="14773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Consolas" panose="020B0609020204030204" pitchFamily="49" charset="0"/>
                </a:rPr>
                <a:t>pid</a:t>
              </a:r>
              <a:r>
                <a:rPr lang="en-US" b="0" dirty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b="0" dirty="0">
                  <a:latin typeface="Consolas" panose="020B0609020204030204" pitchFamily="49" charset="0"/>
                </a:rPr>
                <a:t>if (</a:t>
              </a:r>
              <a:r>
                <a:rPr lang="en-US" b="0" dirty="0" err="1">
                  <a:latin typeface="Consolas" panose="020B0609020204030204" pitchFamily="49" charset="0"/>
                </a:rPr>
                <a:t>pid</a:t>
              </a:r>
              <a:r>
                <a:rPr lang="en-US" b="0" dirty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b="0" dirty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b="0" dirty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b="0" dirty="0">
                  <a:latin typeface="Consolas" panose="020B0609020204030204" pitchFamily="49" charset="0"/>
                </a:rPr>
                <a:t>  wait(&amp;stat)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62678" y="2069068"/>
            <a:ext cx="1442521" cy="695584"/>
            <a:chOff x="3362678" y="2069068"/>
            <a:chExt cx="1442521" cy="695584"/>
          </a:xfrm>
        </p:grpSpPr>
        <p:sp>
          <p:nvSpPr>
            <p:cNvPr id="13" name="Right Arrow 12"/>
            <p:cNvSpPr/>
            <p:nvPr/>
          </p:nvSpPr>
          <p:spPr bwMode="auto">
            <a:xfrm rot="19408573">
              <a:off x="3362678" y="2304379"/>
              <a:ext cx="1442521" cy="460273"/>
            </a:xfrm>
            <a:prstGeom prst="rightArrow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9445" y="206906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fork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62760" y="4421736"/>
            <a:ext cx="1442521" cy="671996"/>
            <a:chOff x="3362760" y="4421736"/>
            <a:chExt cx="1442521" cy="671996"/>
          </a:xfrm>
        </p:grpSpPr>
        <p:sp>
          <p:nvSpPr>
            <p:cNvPr id="16" name="Right Arrow 15"/>
            <p:cNvSpPr/>
            <p:nvPr/>
          </p:nvSpPr>
          <p:spPr bwMode="auto">
            <a:xfrm rot="2191427" flipV="1">
              <a:off x="3362760" y="4421736"/>
              <a:ext cx="1442521" cy="460273"/>
            </a:xfrm>
            <a:prstGeom prst="rightArrow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9445" y="47244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fork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panose="020B0609020204030204" pitchFamily="49" charset="0"/>
              </a:rPr>
              <a:t>pid</a:t>
            </a:r>
            <a:r>
              <a:rPr lang="en-US" b="0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b="0" dirty="0">
                <a:latin typeface="Consolas" panose="020B0609020204030204" pitchFamily="49" charset="0"/>
              </a:rPr>
              <a:t>if (</a:t>
            </a:r>
            <a:r>
              <a:rPr lang="en-US" b="0" dirty="0" err="1">
                <a:latin typeface="Consolas" panose="020B0609020204030204" pitchFamily="49" charset="0"/>
              </a:rPr>
              <a:t>pid</a:t>
            </a:r>
            <a:r>
              <a:rPr lang="en-US" b="0" dirty="0">
                <a:latin typeface="Consolas" panose="020B0609020204030204" pitchFamily="49" charset="0"/>
              </a:rPr>
              <a:t>==0)</a:t>
            </a:r>
          </a:p>
          <a:p>
            <a:r>
              <a:rPr lang="en-US" b="0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b="0" dirty="0">
                <a:latin typeface="Consolas" panose="020B0609020204030204" pitchFamily="49" charset="0"/>
              </a:rPr>
              <a:t>else</a:t>
            </a:r>
          </a:p>
          <a:p>
            <a:r>
              <a:rPr lang="en-US" b="0" dirty="0">
                <a:latin typeface="Consolas" panose="020B0609020204030204" pitchFamily="49" charset="0"/>
              </a:rPr>
              <a:t>  wait(&amp;stat)</a:t>
            </a:r>
          </a:p>
        </p:txBody>
      </p:sp>
    </p:spTree>
    <p:extLst>
      <p:ext uri="{BB962C8B-B14F-4D97-AF65-F5344CB8AC3E}">
        <p14:creationId xmlns:p14="http://schemas.microsoft.com/office/powerpoint/2010/main" val="1397062829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A2AA-D2A4-4A51-BBA0-0739AA10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Using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FILE*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79B0-D497-48EC-8811-9F1667DB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FILE* f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(“foo.txt”, “w”);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fwrite</a:t>
            </a:r>
            <a:r>
              <a:rPr lang="en-US" sz="2000" dirty="0">
                <a:latin typeface="Consolas" panose="020B0609020204030204" pitchFamily="49" charset="0"/>
              </a:rPr>
              <a:t>(“a”, 1, 1, f);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fork();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After all processes exit, what is in </a:t>
            </a:r>
            <a:r>
              <a:rPr lang="en-US" dirty="0">
                <a:latin typeface="Consolas" panose="020B0609020204030204" pitchFamily="49" charset="0"/>
              </a:rPr>
              <a:t>foo.txt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Could be either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</a:p>
          <a:p>
            <a:r>
              <a:rPr lang="en-US" dirty="0">
                <a:solidFill>
                  <a:srgbClr val="FF0000"/>
                </a:solidFill>
              </a:rPr>
              <a:t>Usually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dirty="0">
                <a:solidFill>
                  <a:srgbClr val="FF0000"/>
                </a:solidFill>
              </a:rPr>
              <a:t> based on what I’ve observed in Linux…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1B1D13-77B7-4105-9572-DC87F73FA66E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1600200"/>
            <a:ext cx="2728570" cy="2633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908FE2-1FE7-4126-87FE-14447D557128}"/>
              </a:ext>
            </a:extLst>
          </p:cNvPr>
          <p:cNvSpPr txBox="1"/>
          <p:nvPr/>
        </p:nvSpPr>
        <p:spPr>
          <a:xfrm>
            <a:off x="7183483" y="1623934"/>
            <a:ext cx="4176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Gill Sans Light"/>
              </a:rPr>
              <a:t>Depends on whether this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FF0000"/>
                </a:solidFill>
                <a:latin typeface="Gill Sans Light"/>
              </a:rPr>
              <a:t>call flushes…</a:t>
            </a:r>
          </a:p>
        </p:txBody>
      </p:sp>
    </p:spTree>
    <p:extLst>
      <p:ext uri="{BB962C8B-B14F-4D97-AF65-F5344CB8AC3E}">
        <p14:creationId xmlns:p14="http://schemas.microsoft.com/office/powerpoint/2010/main" val="1427318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Using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FILE*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5109698" y="1567574"/>
            <a:ext cx="2802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is aliased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But the FILE* buffer is copied!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4845F-D97E-4920-B027-6A9D609ED990}"/>
              </a:ext>
            </a:extLst>
          </p:cNvPr>
          <p:cNvSpPr/>
          <p:nvPr/>
        </p:nvSpPr>
        <p:spPr>
          <a:xfrm>
            <a:off x="3560512" y="1718471"/>
            <a:ext cx="1329872" cy="28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Gill Sans Light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BE5DD-FBF9-49EA-B37B-6082ECAC37B2}"/>
              </a:ext>
            </a:extLst>
          </p:cNvPr>
          <p:cNvSpPr/>
          <p:nvPr/>
        </p:nvSpPr>
        <p:spPr>
          <a:xfrm>
            <a:off x="3553961" y="2014622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FILE* Buffer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F5600C-1A14-443F-A46A-C1EAB9815F6E}"/>
              </a:ext>
            </a:extLst>
          </p:cNvPr>
          <p:cNvSpPr/>
          <p:nvPr/>
        </p:nvSpPr>
        <p:spPr>
          <a:xfrm>
            <a:off x="9177713" y="1718471"/>
            <a:ext cx="1329872" cy="28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Gill Sans Light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0DCF8E-AB0F-4936-81AD-E1E4CA68FA99}"/>
              </a:ext>
            </a:extLst>
          </p:cNvPr>
          <p:cNvSpPr/>
          <p:nvPr/>
        </p:nvSpPr>
        <p:spPr>
          <a:xfrm>
            <a:off x="9171162" y="2014622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FILE* Buffer</a:t>
            </a:r>
          </a:p>
        </p:txBody>
      </p:sp>
    </p:spTree>
    <p:extLst>
      <p:ext uri="{BB962C8B-B14F-4D97-AF65-F5344CB8AC3E}">
        <p14:creationId xmlns:p14="http://schemas.microsoft.com/office/powerpoint/2010/main" val="187559427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301198" y="156837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208620" y="15683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322670" y="195524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362928" y="20328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719663" y="23015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Syscall</a:t>
            </a:r>
            <a:endParaRPr lang="en-US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716696" y="2301549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430591" y="278450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409917" y="26778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520976" y="32983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208620" y="33247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2823313" y="38605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2975713" y="36817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423635" y="38605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300314" y="40392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681213" y="40392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542923" y="41368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524782" y="38441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631418" y="36654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043000" y="10668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444220" y="14572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444220" y="190410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444220" y="2212958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444220" y="288032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444220" y="3325971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482734" y="386503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12" y="43719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76" y="43719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22" y="47444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28" y="50387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99" y="45854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851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1015506" y="1383704"/>
            <a:ext cx="7129670" cy="149361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328519" y="1867602"/>
            <a:ext cx="371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Gill Sans Light"/>
              </a:rPr>
              <a:t>Focus of today’s lecture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441748" y="252616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40636427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1925-2E85-4E50-B2EC-2BA455B6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UNIX System Structure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0A142C-0CD8-42EE-AD23-37D029C8F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66800"/>
            <a:ext cx="7420050" cy="4351338"/>
          </a:xfrm>
        </p:spPr>
      </p:pic>
    </p:spTree>
    <p:extLst>
      <p:ext uri="{BB962C8B-B14F-4D97-AF65-F5344CB8AC3E}">
        <p14:creationId xmlns:p14="http://schemas.microsoft.com/office/powerpoint/2010/main" val="7836664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FDD-7CAE-4AD6-81F0-5F182DE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System Calls (“</a:t>
            </a:r>
            <a:r>
              <a:rPr lang="en-US" dirty="0" err="1"/>
              <a:t>Syscalls</a:t>
            </a:r>
            <a:r>
              <a:rPr lang="en-US" dirty="0"/>
              <a:t>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1CB8-16BB-488F-874A-03C610A00FC7}"/>
              </a:ext>
            </a:extLst>
          </p:cNvPr>
          <p:cNvSpPr/>
          <p:nvPr/>
        </p:nvSpPr>
        <p:spPr>
          <a:xfrm>
            <a:off x="4880437" y="3247285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80341-0BA6-4907-BD07-D427759EC2A2}"/>
              </a:ext>
            </a:extLst>
          </p:cNvPr>
          <p:cNvSpPr txBox="1"/>
          <p:nvPr/>
        </p:nvSpPr>
        <p:spPr>
          <a:xfrm>
            <a:off x="3412805" y="134618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AE-A54D-4C93-8F48-C0F152F9A4F8}"/>
              </a:ext>
            </a:extLst>
          </p:cNvPr>
          <p:cNvSpPr txBox="1"/>
          <p:nvPr/>
        </p:nvSpPr>
        <p:spPr>
          <a:xfrm>
            <a:off x="6133688" y="2036332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2276-381D-45ED-A6BE-F7A8D2C1B670}"/>
              </a:ext>
            </a:extLst>
          </p:cNvPr>
          <p:cNvSpPr txBox="1"/>
          <p:nvPr/>
        </p:nvSpPr>
        <p:spPr>
          <a:xfrm>
            <a:off x="6286088" y="1346189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00C6-3096-41F4-B164-E032B4CACE97}"/>
              </a:ext>
            </a:extLst>
          </p:cNvPr>
          <p:cNvSpPr txBox="1"/>
          <p:nvPr/>
        </p:nvSpPr>
        <p:spPr>
          <a:xfrm>
            <a:off x="3976158" y="214025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46545-D1ED-4349-BE8C-C458F26021D4}"/>
              </a:ext>
            </a:extLst>
          </p:cNvPr>
          <p:cNvSpPr txBox="1"/>
          <p:nvPr/>
        </p:nvSpPr>
        <p:spPr>
          <a:xfrm>
            <a:off x="4996767" y="17700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C8882-924D-4D7B-A83A-7BDA5E0F129E}"/>
              </a:ext>
            </a:extLst>
          </p:cNvPr>
          <p:cNvSpPr txBox="1"/>
          <p:nvPr/>
        </p:nvSpPr>
        <p:spPr>
          <a:xfrm>
            <a:off x="4634272" y="1161523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4B3E-877F-4777-9C5E-894D52DE836F}"/>
              </a:ext>
            </a:extLst>
          </p:cNvPr>
          <p:cNvSpPr txBox="1"/>
          <p:nvPr/>
        </p:nvSpPr>
        <p:spPr>
          <a:xfrm>
            <a:off x="4880437" y="287102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5F5F8-4B31-494E-9318-7F72BBD52929}"/>
              </a:ext>
            </a:extLst>
          </p:cNvPr>
          <p:cNvSpPr txBox="1"/>
          <p:nvPr/>
        </p:nvSpPr>
        <p:spPr>
          <a:xfrm>
            <a:off x="5164873" y="324728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8764D-1D0E-4A79-AD84-5DCD6174E38B}"/>
              </a:ext>
            </a:extLst>
          </p:cNvPr>
          <p:cNvSpPr txBox="1"/>
          <p:nvPr/>
        </p:nvSpPr>
        <p:spPr>
          <a:xfrm>
            <a:off x="5045255" y="38936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CCBE-F14F-4103-B48C-EA0635A35DA4}"/>
              </a:ext>
            </a:extLst>
          </p:cNvPr>
          <p:cNvSpPr txBox="1"/>
          <p:nvPr/>
        </p:nvSpPr>
        <p:spPr>
          <a:xfrm>
            <a:off x="4495338" y="433709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474-563F-4CFF-9D92-19801CE1C824}"/>
              </a:ext>
            </a:extLst>
          </p:cNvPr>
          <p:cNvSpPr txBox="1"/>
          <p:nvPr/>
        </p:nvSpPr>
        <p:spPr>
          <a:xfrm>
            <a:off x="4095708" y="483288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C65B8-9E05-4F52-A734-3C1CE33656A8}"/>
              </a:ext>
            </a:extLst>
          </p:cNvPr>
          <p:cNvSpPr txBox="1"/>
          <p:nvPr/>
        </p:nvSpPr>
        <p:spPr>
          <a:xfrm>
            <a:off x="7328144" y="483288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FF77D-F3C7-4E42-9ADA-44B337DCFAF6}"/>
              </a:ext>
            </a:extLst>
          </p:cNvPr>
          <p:cNvSpPr txBox="1"/>
          <p:nvPr/>
        </p:nvSpPr>
        <p:spPr>
          <a:xfrm>
            <a:off x="5433674" y="483288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EA-2533-471F-933F-28F366CDA1D7}"/>
              </a:ext>
            </a:extLst>
          </p:cNvPr>
          <p:cNvSpPr txBox="1"/>
          <p:nvPr/>
        </p:nvSpPr>
        <p:spPr>
          <a:xfrm>
            <a:off x="2377758" y="572666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8245D-954C-4B09-9D2C-21DA0DFCBEEE}"/>
              </a:ext>
            </a:extLst>
          </p:cNvPr>
          <p:cNvSpPr txBox="1"/>
          <p:nvPr/>
        </p:nvSpPr>
        <p:spPr>
          <a:xfrm>
            <a:off x="4891803" y="572475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38C37-2DEB-4114-8738-FA3621A28B1A}"/>
              </a:ext>
            </a:extLst>
          </p:cNvPr>
          <p:cNvSpPr txBox="1"/>
          <p:nvPr/>
        </p:nvSpPr>
        <p:spPr>
          <a:xfrm>
            <a:off x="6786867" y="56959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DFC6A-D905-4E9F-81BB-E1AEB727B554}"/>
              </a:ext>
            </a:extLst>
          </p:cNvPr>
          <p:cNvSpPr txBox="1"/>
          <p:nvPr/>
        </p:nvSpPr>
        <p:spPr>
          <a:xfrm>
            <a:off x="8330676" y="571035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ADF637-7656-46AF-9A30-5CA8723829E9}"/>
              </a:ext>
            </a:extLst>
          </p:cNvPr>
          <p:cNvSpPr txBox="1"/>
          <p:nvPr/>
        </p:nvSpPr>
        <p:spPr>
          <a:xfrm>
            <a:off x="7328144" y="5698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3A908-D903-4A27-8AC6-036AC5057485}"/>
              </a:ext>
            </a:extLst>
          </p:cNvPr>
          <p:cNvSpPr txBox="1"/>
          <p:nvPr/>
        </p:nvSpPr>
        <p:spPr>
          <a:xfrm>
            <a:off x="8379721" y="508421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116E387-3551-4694-9284-874C8E7DFA53}"/>
              </a:ext>
            </a:extLst>
          </p:cNvPr>
          <p:cNvSpPr/>
          <p:nvPr/>
        </p:nvSpPr>
        <p:spPr>
          <a:xfrm>
            <a:off x="2485984" y="1192821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531B0FD-5B1D-4347-BE4F-9DFD219191EA}"/>
              </a:ext>
            </a:extLst>
          </p:cNvPr>
          <p:cNvSpPr/>
          <p:nvPr/>
        </p:nvSpPr>
        <p:spPr>
          <a:xfrm flipH="1">
            <a:off x="6995992" y="1102846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82C5D-76AF-4CCF-A688-C746BD6157F1}"/>
              </a:ext>
            </a:extLst>
          </p:cNvPr>
          <p:cNvCxnSpPr/>
          <p:nvPr/>
        </p:nvCxnSpPr>
        <p:spPr>
          <a:xfrm>
            <a:off x="4495338" y="2724631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83ADA-7E9F-4F81-9DC1-F38F8EF32F51}"/>
              </a:ext>
            </a:extLst>
          </p:cNvPr>
          <p:cNvCxnSpPr/>
          <p:nvPr/>
        </p:nvCxnSpPr>
        <p:spPr>
          <a:xfrm>
            <a:off x="1692622" y="4794103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81C35B-7B97-485A-8160-A8A1F1ED349C}"/>
              </a:ext>
            </a:extLst>
          </p:cNvPr>
          <p:cNvSpPr txBox="1"/>
          <p:nvPr/>
        </p:nvSpPr>
        <p:spPr>
          <a:xfrm>
            <a:off x="1893778" y="483288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1729B-5551-463D-93E0-00D98612DFD9}"/>
              </a:ext>
            </a:extLst>
          </p:cNvPr>
          <p:cNvSpPr txBox="1"/>
          <p:nvPr/>
        </p:nvSpPr>
        <p:spPr>
          <a:xfrm>
            <a:off x="1893778" y="428497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B2D20-2CA4-4378-BAEF-8609E7EB0E14}"/>
              </a:ext>
            </a:extLst>
          </p:cNvPr>
          <p:cNvSpPr txBox="1"/>
          <p:nvPr/>
        </p:nvSpPr>
        <p:spPr>
          <a:xfrm>
            <a:off x="3176409" y="367182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29114-E826-4F02-8CBB-CF2D39BA46BC}"/>
              </a:ext>
            </a:extLst>
          </p:cNvPr>
          <p:cNvSpPr txBox="1"/>
          <p:nvPr/>
        </p:nvSpPr>
        <p:spPr>
          <a:xfrm>
            <a:off x="3175201" y="31239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C41D6-A86E-41CF-817C-928E49CCDB5D}"/>
              </a:ext>
            </a:extLst>
          </p:cNvPr>
          <p:cNvCxnSpPr/>
          <p:nvPr/>
        </p:nvCxnSpPr>
        <p:spPr>
          <a:xfrm>
            <a:off x="2919269" y="3651933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481E4-6AA3-4765-9FDC-894C1D00C498}"/>
              </a:ext>
            </a:extLst>
          </p:cNvPr>
          <p:cNvSpPr txBox="1"/>
          <p:nvPr/>
        </p:nvSpPr>
        <p:spPr>
          <a:xfrm>
            <a:off x="7389530" y="28701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4AD0D-C5C6-4F04-B487-1F3EFC5A8232}"/>
              </a:ext>
            </a:extLst>
          </p:cNvPr>
          <p:cNvSpPr txBox="1"/>
          <p:nvPr/>
        </p:nvSpPr>
        <p:spPr>
          <a:xfrm>
            <a:off x="7783418" y="222099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30934822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5468</Words>
  <Application>Microsoft Office PowerPoint</Application>
  <PresentationFormat>Widescreen</PresentationFormat>
  <Paragraphs>953</Paragraphs>
  <Slides>72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Comic Sans MS</vt:lpstr>
      <vt:lpstr>Consolas</vt:lpstr>
      <vt:lpstr>Courier</vt:lpstr>
      <vt:lpstr>Gill Sans</vt:lpstr>
      <vt:lpstr>Gill Sans Light</vt:lpstr>
      <vt:lpstr>Office</vt:lpstr>
      <vt:lpstr>CS162 Operating Systems and Systems Programming Lecture 4  Abstractions 2: Files and I/O A quick programmer’s viewpoint</vt:lpstr>
      <vt:lpstr>Goals for Today: The File Abstraction</vt:lpstr>
      <vt:lpstr>Recall: Synchronization between threads</vt:lpstr>
      <vt:lpstr>Recall: Processes</vt:lpstr>
      <vt:lpstr>Recall: Creating Processes</vt:lpstr>
      <vt:lpstr>Recall: Start new Program with exec</vt:lpstr>
      <vt:lpstr>Starting New Program (for instance in Shell)</vt:lpstr>
      <vt:lpstr>Recall: UNIX System Structure</vt:lpstr>
      <vt:lpstr>Recall: System Calls (“Syscalls”)</vt:lpstr>
      <vt:lpstr>Recall: OS Library Issues Syscalls</vt:lpstr>
      <vt:lpstr>What does pthread stand for?</vt:lpstr>
      <vt:lpstr>Unix/POSIX Idea: Everything is a “File”</vt:lpstr>
      <vt:lpstr>The File System Abstraction</vt:lpstr>
      <vt:lpstr>Connecting Processes, File Systems, and Users</vt:lpstr>
      <vt:lpstr>I/O and Storage Layers</vt:lpstr>
      <vt:lpstr>Today: The File Abstraction</vt:lpstr>
      <vt:lpstr>C High-Level File API – Streams</vt:lpstr>
      <vt:lpstr>C API Standard Streams – stdio.h</vt:lpstr>
      <vt:lpstr>C High-Level File API</vt:lpstr>
      <vt:lpstr>C Streams: Char-by-Char I/O</vt:lpstr>
      <vt:lpstr>C High-Level File API</vt:lpstr>
      <vt:lpstr>C Streams: Block-by-Block I/O</vt:lpstr>
      <vt:lpstr>Aside: System Programming</vt:lpstr>
      <vt:lpstr>C High-Level File API: Positioning The Pointer</vt:lpstr>
      <vt:lpstr>Today: The File Abstraction</vt:lpstr>
      <vt:lpstr>Key Unix I/O Design Concepts</vt:lpstr>
      <vt:lpstr>Low-Level File I/O: The RAW system-call interface</vt:lpstr>
      <vt:lpstr>C Low-Level (pre-opened) Standard Descriptors</vt:lpstr>
      <vt:lpstr>Low-Level File API</vt:lpstr>
      <vt:lpstr>Example: lowio.c</vt:lpstr>
      <vt:lpstr>POSIX I/O: Design Patterns</vt:lpstr>
      <vt:lpstr>POSIX I/O: Kernel Buffering</vt:lpstr>
      <vt:lpstr>Low-Level I/O: Other Operations</vt:lpstr>
      <vt:lpstr>Today: The File Abstraction</vt:lpstr>
      <vt:lpstr>High-Level vs. Low-Level File API</vt:lpstr>
      <vt:lpstr>High-Level vs. Low-Level File API</vt:lpstr>
      <vt:lpstr>What’s in a FILE?</vt:lpstr>
      <vt:lpstr>FILE Buffering</vt:lpstr>
      <vt:lpstr>Example</vt:lpstr>
      <vt:lpstr>Example</vt:lpstr>
      <vt:lpstr>Writing Correct Code with FILE</vt:lpstr>
      <vt:lpstr>Why Buffer in Userspace? Overhead!</vt:lpstr>
      <vt:lpstr>Why Buffer in Userspace? Functionality!</vt:lpstr>
      <vt:lpstr>Today: The File Abstraction</vt:lpstr>
      <vt:lpstr>I/O and Storage Layers</vt:lpstr>
      <vt:lpstr>State Maintained by the Kernel</vt:lpstr>
      <vt:lpstr>What’s in an Open File Description?</vt:lpstr>
      <vt:lpstr>Abstract Representation of a Process</vt:lpstr>
      <vt:lpstr>Abstract Representation of a Process</vt:lpstr>
      <vt:lpstr>Abstract Representation of a Process</vt:lpstr>
      <vt:lpstr>Abstract Representation of a Process</vt:lpstr>
      <vt:lpstr>Instead of Closing, let’s fork()!</vt:lpstr>
      <vt:lpstr>Open File Description is Aliased</vt:lpstr>
      <vt:lpstr>Open File Description is Aliased</vt:lpstr>
      <vt:lpstr>Open File Description is Aliased</vt:lpstr>
      <vt:lpstr>File Descriptor is Copied</vt:lpstr>
      <vt:lpstr>File Descriptor is Copied</vt:lpstr>
      <vt:lpstr>Why is Aliasing the Open File Description a Good Idea?</vt:lpstr>
      <vt:lpstr>Example: Shared Terminal Emulator</vt:lpstr>
      <vt:lpstr>Example: Shared Terminal Emulator</vt:lpstr>
      <vt:lpstr>Other Examples</vt:lpstr>
      <vt:lpstr>Other Syscalls: dup and dup2</vt:lpstr>
      <vt:lpstr>Today: The File Abstraction</vt:lpstr>
      <vt:lpstr>Don’t fork() in a process that already has multiple threads</vt:lpstr>
      <vt:lpstr>fork() in Multithreaded Processes</vt:lpstr>
      <vt:lpstr>Possible Problems with Multithreaded fork()</vt:lpstr>
      <vt:lpstr>Don’t carelessly mix low-level and high-level file I/O</vt:lpstr>
      <vt:lpstr>Avoid Mixing FILE* and File Descriptors</vt:lpstr>
      <vt:lpstr>Be careful with fork() and FILE*</vt:lpstr>
      <vt:lpstr>Be Careful Using fork() with FILE*</vt:lpstr>
      <vt:lpstr>Be Careful Using fork() with FILE*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2021-01-29T00:04:24Z</dcterms:created>
  <dcterms:modified xsi:type="dcterms:W3CDTF">2021-01-29T00:04:39Z</dcterms:modified>
</cp:coreProperties>
</file>