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996" r:id="rId3"/>
    <p:sldId id="999" r:id="rId4"/>
    <p:sldId id="939" r:id="rId5"/>
    <p:sldId id="1001" r:id="rId6"/>
    <p:sldId id="998" r:id="rId7"/>
    <p:sldId id="1002" r:id="rId8"/>
    <p:sldId id="1006" r:id="rId9"/>
    <p:sldId id="1007" r:id="rId10"/>
    <p:sldId id="1012" r:id="rId11"/>
    <p:sldId id="1018" r:id="rId12"/>
    <p:sldId id="1008" r:id="rId13"/>
    <p:sldId id="1011" r:id="rId14"/>
    <p:sldId id="1031" r:id="rId15"/>
    <p:sldId id="1030" r:id="rId16"/>
    <p:sldId id="952" r:id="rId17"/>
    <p:sldId id="1009" r:id="rId18"/>
    <p:sldId id="955" r:id="rId19"/>
    <p:sldId id="956" r:id="rId20"/>
    <p:sldId id="957" r:id="rId21"/>
    <p:sldId id="961" r:id="rId22"/>
    <p:sldId id="962" r:id="rId23"/>
    <p:sldId id="969" r:id="rId24"/>
    <p:sldId id="970" r:id="rId25"/>
    <p:sldId id="971" r:id="rId26"/>
    <p:sldId id="972" r:id="rId27"/>
    <p:sldId id="973" r:id="rId28"/>
    <p:sldId id="1022" r:id="rId29"/>
    <p:sldId id="1020" r:id="rId30"/>
    <p:sldId id="1021" r:id="rId31"/>
    <p:sldId id="1023" r:id="rId32"/>
    <p:sldId id="974" r:id="rId33"/>
    <p:sldId id="975" r:id="rId34"/>
    <p:sldId id="1024" r:id="rId35"/>
    <p:sldId id="977" r:id="rId36"/>
    <p:sldId id="978" r:id="rId37"/>
    <p:sldId id="979" r:id="rId38"/>
    <p:sldId id="980" r:id="rId39"/>
    <p:sldId id="1025" r:id="rId40"/>
    <p:sldId id="983" r:id="rId41"/>
    <p:sldId id="984" r:id="rId42"/>
    <p:sldId id="985" r:id="rId43"/>
    <p:sldId id="987" r:id="rId44"/>
    <p:sldId id="988" r:id="rId45"/>
    <p:sldId id="990" r:id="rId46"/>
    <p:sldId id="981" r:id="rId47"/>
    <p:sldId id="991" r:id="rId48"/>
    <p:sldId id="1029" r:id="rId49"/>
    <p:sldId id="995" r:id="rId50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2A40E2"/>
    <a:srgbClr val="F430AB"/>
    <a:srgbClr val="A18623"/>
    <a:srgbClr val="9E7800"/>
    <a:srgbClr val="C49500"/>
    <a:srgbClr val="E6E703"/>
    <a:srgbClr val="72AAAE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6"/>
    <p:restoredTop sz="65157" autoAdjust="0"/>
  </p:normalViewPr>
  <p:slideViewPr>
    <p:cSldViewPr>
      <p:cViewPr varScale="1">
        <p:scale>
          <a:sx n="108" d="100"/>
          <a:sy n="108" d="100"/>
        </p:scale>
        <p:origin x="2720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6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24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4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24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36" tIns="46981" rIns="95636" bIns="46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1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79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28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1470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47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4321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83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79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59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5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85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6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59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5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99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9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3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56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85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09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6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29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1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68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43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725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52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863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11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00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9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103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90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58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29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8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851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1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3974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3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0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7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4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4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991600" y="6552798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5.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68798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2/2/21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UCB Spring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server2_by_mimooh.sv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s://commons.wikimedia.org/wiki/file:server2_by_mimooh.sv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service-names-port-numbers/service-names-port-numbers.x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ana.org/assignments/service-names-port-numbers/service-names-port-numbers.txt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tif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Terminal_%28OS_X%2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95400"/>
            <a:ext cx="9677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5</a:t>
            </a:r>
            <a:br>
              <a:rPr lang="en-US" sz="3000" dirty="0"/>
            </a:br>
            <a:br>
              <a:rPr lang="en-US" sz="3000" dirty="0"/>
            </a:br>
            <a:r>
              <a:rPr lang="en-US" sz="3200" dirty="0"/>
              <a:t>Abstractions 3: IPC, Pipes and Sockets</a:t>
            </a:r>
            <a:br>
              <a:rPr lang="en-US" sz="3200" dirty="0"/>
            </a:br>
            <a:r>
              <a:rPr lang="en-US" sz="3000" dirty="0"/>
              <a:t>A quick programmer’s viewpoint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021D6-9E62-4296-88C9-91E0DA1BCA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Server</a:t>
            </a:r>
            <a:br>
              <a:rPr lang="en-US" sz="1600" b="0" dirty="0">
                <a:latin typeface="Gill Sans"/>
                <a:cs typeface="Gill Sans"/>
              </a:rPr>
            </a:br>
            <a:r>
              <a:rPr lang="en-US" sz="1600" b="0" dirty="0">
                <a:latin typeface="Gill Sans"/>
                <a:cs typeface="Gill Sans"/>
              </a:rPr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51332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551396" y="5877367"/>
            <a:ext cx="7477806" cy="737801"/>
            <a:chOff x="2551396" y="5877367"/>
            <a:chExt cx="7477806" cy="737801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551396" y="5877367"/>
              <a:ext cx="3124199" cy="737801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22225" y="6058356"/>
              <a:ext cx="370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Today: Network Communication</a:t>
              </a:r>
            </a:p>
          </p:txBody>
        </p:sp>
        <p:cxnSp>
          <p:nvCxnSpPr>
            <p:cNvPr id="37" name="Straight Arrow Connector 36"/>
            <p:cNvCxnSpPr>
              <a:stCxn id="4" idx="1"/>
              <a:endCxn id="3" idx="3"/>
            </p:cNvCxnSpPr>
            <p:nvPr/>
          </p:nvCxnSpPr>
          <p:spPr bwMode="auto">
            <a:xfrm flipH="1">
              <a:off x="5675595" y="6243022"/>
              <a:ext cx="646630" cy="3246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 socket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6845728" y="2971800"/>
            <a:ext cx="727349" cy="338554"/>
            <a:chOff x="1406251" y="2959100"/>
            <a:chExt cx="727349" cy="338554"/>
          </a:xfrm>
        </p:grpSpPr>
        <p:sp>
          <p:nvSpPr>
            <p:cNvPr id="103" name="TextBox 10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491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2161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161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161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161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61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117934" y="13716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Server</a:t>
            </a:r>
          </a:p>
          <a:p>
            <a:r>
              <a:rPr lang="en-US" sz="1600" b="0" dirty="0">
                <a:latin typeface="Gill Sans"/>
                <a:cs typeface="Gill Sans"/>
              </a:rPr>
              <a:t>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63309" y="28956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1720" y="4953000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6902" y="1610380"/>
            <a:ext cx="780983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5800" y="1610380"/>
            <a:ext cx="638252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5646" y="3217125"/>
            <a:ext cx="2000356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41694" y="5181601"/>
            <a:ext cx="994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46996" y="5288103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086600" y="34290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80084" y="3886200"/>
            <a:ext cx="1989647" cy="2057400"/>
            <a:chOff x="3256083" y="4038600"/>
            <a:chExt cx="198964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989647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0386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7495720" y="3886200"/>
            <a:ext cx="1051014" cy="1371600"/>
            <a:chOff x="5971720" y="4038600"/>
            <a:chExt cx="1051014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1042273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0386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3429000" y="2209800"/>
            <a:ext cx="1082348" cy="1219200"/>
            <a:chOff x="1905000" y="22098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3302000" y="3886200"/>
            <a:ext cx="1684954" cy="2082800"/>
            <a:chOff x="1778000" y="4064000"/>
            <a:chExt cx="1684954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67065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0640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3424342" y="2819400"/>
            <a:ext cx="952031" cy="371034"/>
            <a:chOff x="1981200" y="3048000"/>
            <a:chExt cx="952031" cy="371034"/>
          </a:xfrm>
        </p:grpSpPr>
        <p:sp>
          <p:nvSpPr>
            <p:cNvPr id="60" name="TextBox 59"/>
            <p:cNvSpPr txBox="1"/>
            <p:nvPr/>
          </p:nvSpPr>
          <p:spPr>
            <a:xfrm>
              <a:off x="2134614" y="3080480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286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1201" y="2209800"/>
            <a:ext cx="1078781" cy="1219200"/>
            <a:chOff x="2997200" y="2209800"/>
            <a:chExt cx="1078781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97174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53334" cy="414754"/>
              <a:chOff x="1981200" y="3048000"/>
              <a:chExt cx="75333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7420677" y="2209800"/>
            <a:ext cx="1163804" cy="1219200"/>
            <a:chOff x="5896676" y="2209800"/>
            <a:chExt cx="1163804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1088760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solidFill>
                    <a:srgbClr val="FF0000"/>
                  </a:solidFill>
                  <a:latin typeface="Gill Sans"/>
                  <a:cs typeface="Gill Sans"/>
                </a:rPr>
                <a:t>    </a:t>
              </a:r>
              <a:r>
                <a:rPr lang="en-US" sz="1600" b="0" dirty="0">
                  <a:solidFill>
                    <a:srgbClr val="FF0000"/>
                  </a:solidFill>
                  <a:latin typeface="Consolas" panose="020B0609020204030204" pitchFamily="49" charset="0"/>
                  <a:cs typeface="Gill Sans"/>
                </a:rPr>
                <a:t>read()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896676" y="2805211"/>
              <a:ext cx="989445" cy="367165"/>
              <a:chOff x="1981200" y="3048000"/>
              <a:chExt cx="989445" cy="36716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172028" y="3076611"/>
                <a:ext cx="7986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8483601" y="2209800"/>
            <a:ext cx="1050661" cy="1219200"/>
            <a:chOff x="6959600" y="2209800"/>
            <a:chExt cx="1050661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9717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2098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53334" cy="414754"/>
              <a:chOff x="1981200" y="3048000"/>
              <a:chExt cx="75333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6009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483601" y="3886200"/>
            <a:ext cx="1378145" cy="1398488"/>
            <a:chOff x="6959600" y="4011711"/>
            <a:chExt cx="1378145" cy="1398488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292341" cy="535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038599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572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737524" cy="825500"/>
              <a:chOff x="3060700" y="1295400"/>
              <a:chExt cx="1737524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726755" cy="289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969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895601" y="609600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535270" y="6096000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551396" y="5877367"/>
            <a:ext cx="7477806" cy="737801"/>
            <a:chOff x="2551396" y="5877367"/>
            <a:chExt cx="7477806" cy="737801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2551396" y="5877367"/>
              <a:ext cx="3124199" cy="737801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22225" y="6058356"/>
              <a:ext cx="370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Today: Network Communication</a:t>
              </a:r>
            </a:p>
          </p:txBody>
        </p:sp>
        <p:cxnSp>
          <p:nvCxnSpPr>
            <p:cNvPr id="37" name="Straight Arrow Connector 36"/>
            <p:cNvCxnSpPr>
              <a:stCxn id="4" idx="1"/>
              <a:endCxn id="3" idx="3"/>
            </p:cNvCxnSpPr>
            <p:nvPr/>
          </p:nvCxnSpPr>
          <p:spPr bwMode="auto">
            <a:xfrm flipH="1">
              <a:off x="5675595" y="6243022"/>
              <a:ext cx="646630" cy="3246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48"/>
          <p:cNvGrpSpPr/>
          <p:nvPr/>
        </p:nvGrpSpPr>
        <p:grpSpPr>
          <a:xfrm>
            <a:off x="5029200" y="2133600"/>
            <a:ext cx="2144968" cy="1295400"/>
            <a:chOff x="5029200" y="2133600"/>
            <a:chExt cx="2144968" cy="1295400"/>
          </a:xfrm>
        </p:grpSpPr>
        <p:grpSp>
          <p:nvGrpSpPr>
            <p:cNvPr id="93" name="Group 92"/>
            <p:cNvGrpSpPr/>
            <p:nvPr/>
          </p:nvGrpSpPr>
          <p:grpSpPr>
            <a:xfrm>
              <a:off x="5029200" y="2133600"/>
              <a:ext cx="2144968" cy="1295400"/>
              <a:chOff x="3505200" y="2133600"/>
              <a:chExt cx="2144968" cy="12954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343400" y="2133600"/>
                <a:ext cx="1306768" cy="757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10.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      socket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b="0" dirty="0">
                    <a:latin typeface="Consolas" panose="020B0609020204030204" pitchFamily="49" charset="0"/>
                    <a:cs typeface="Gill Sans"/>
                  </a:rPr>
                  <a:t>   </a:t>
                </a:r>
                <a:r>
                  <a:rPr lang="en-US" sz="1600" b="0" dirty="0">
                    <a:solidFill>
                      <a:srgbClr val="FF0000"/>
                    </a:solidFill>
                    <a:latin typeface="Consolas" panose="020B0609020204030204" pitchFamily="49" charset="0"/>
                    <a:cs typeface="Gill Sans"/>
                  </a:rPr>
                  <a:t>write()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H="1">
                <a:off x="3505200" y="2133600"/>
                <a:ext cx="942520" cy="1295400"/>
              </a:xfrm>
              <a:prstGeom prst="straightConnector1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2" name="Oval 91"/>
            <p:cNvSpPr/>
            <p:nvPr/>
          </p:nvSpPr>
          <p:spPr bwMode="auto">
            <a:xfrm>
              <a:off x="5348392" y="2810386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40521" y="2873529"/>
              <a:ext cx="798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Flowchart: Magnetic Disk 50"/>
          <p:cNvSpPr/>
          <p:nvPr/>
        </p:nvSpPr>
        <p:spPr bwMode="auto">
          <a:xfrm>
            <a:off x="8851427" y="52024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9094932" y="505009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9003827" y="5334000"/>
            <a:ext cx="304800" cy="446902"/>
          </a:xfrm>
          <a:prstGeom prst="flowChartMagneticDisk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092885" y="3431229"/>
            <a:ext cx="1905000" cy="457200"/>
            <a:chOff x="6781800" y="1066800"/>
            <a:chExt cx="914400" cy="457200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905000" y="762000"/>
            <a:ext cx="8458200" cy="5867400"/>
            <a:chOff x="381000" y="762000"/>
            <a:chExt cx="8458200" cy="5867400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381000" y="762000"/>
              <a:ext cx="8458200" cy="586740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2745627" y="2133600"/>
              <a:ext cx="670560" cy="144780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6705600" y="2133600"/>
              <a:ext cx="670560" cy="1447800"/>
            </a:xfrm>
            <a:prstGeom prst="ellips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4114800" y="838200"/>
              <a:ext cx="1752600" cy="762000"/>
            </a:xfrm>
            <a:prstGeom prst="rect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Gill Sans"/>
                  <a:cs typeface="Gill Sans"/>
                </a:rPr>
                <a:t>Kernel buffer reads</a:t>
              </a:r>
            </a:p>
          </p:txBody>
        </p:sp>
        <p:cxnSp>
          <p:nvCxnSpPr>
            <p:cNvPr id="117" name="Straight Arrow Connector 116"/>
            <p:cNvCxnSpPr>
              <a:stCxn id="116" idx="1"/>
              <a:endCxn id="114" idx="0"/>
            </p:cNvCxnSpPr>
            <p:nvPr/>
          </p:nvCxnSpPr>
          <p:spPr bwMode="auto">
            <a:xfrm flipH="1">
              <a:off x="3080907" y="1219200"/>
              <a:ext cx="1033893" cy="9144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Arrow Connector 117"/>
            <p:cNvCxnSpPr>
              <a:stCxn id="116" idx="3"/>
              <a:endCxn id="115" idx="0"/>
            </p:cNvCxnSpPr>
            <p:nvPr/>
          </p:nvCxnSpPr>
          <p:spPr bwMode="auto">
            <a:xfrm>
              <a:off x="5867400" y="1219200"/>
              <a:ext cx="1173480" cy="9144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834875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762000"/>
            <a:ext cx="11049000" cy="5186065"/>
          </a:xfrm>
        </p:spPr>
        <p:txBody>
          <a:bodyPr/>
          <a:lstStyle/>
          <a:p>
            <a:r>
              <a:rPr lang="en-US" dirty="0"/>
              <a:t>What if processes wish to communicate with one another?</a:t>
            </a:r>
          </a:p>
          <a:p>
            <a:pPr lvl="1"/>
            <a:r>
              <a:rPr lang="en-US" dirty="0"/>
              <a:t>Why?  Shared Task, Cooperative Venture with Security Implications</a:t>
            </a:r>
          </a:p>
          <a:p>
            <a:pPr lvl="1"/>
            <a:endParaRPr lang="en-US" dirty="0"/>
          </a:p>
          <a:p>
            <a:r>
              <a:rPr lang="en-US" dirty="0"/>
              <a:t>Process Abstraction Designed to Discourage Inter-Process Communication!</a:t>
            </a:r>
          </a:p>
          <a:p>
            <a:pPr lvl="1"/>
            <a:r>
              <a:rPr lang="en-US" dirty="0"/>
              <a:t>Prevent one process from interfering with/stealing information from another</a:t>
            </a:r>
          </a:p>
          <a:p>
            <a:pPr lvl="1"/>
            <a:endParaRPr lang="en-US" dirty="0"/>
          </a:p>
          <a:p>
            <a:r>
              <a:rPr lang="en-US" dirty="0"/>
              <a:t>So, must do something special (and agreed upon by both processes)</a:t>
            </a:r>
          </a:p>
          <a:p>
            <a:pPr lvl="1"/>
            <a:r>
              <a:rPr lang="en-US" dirty="0"/>
              <a:t>Must “Punch Hole” in security</a:t>
            </a:r>
          </a:p>
          <a:p>
            <a:pPr lvl="1"/>
            <a:endParaRPr lang="en-US" dirty="0"/>
          </a:p>
          <a:p>
            <a:r>
              <a:rPr lang="en-US" dirty="0"/>
              <a:t>This is called “</a:t>
            </a:r>
            <a:r>
              <a:rPr lang="en-US" dirty="0" err="1"/>
              <a:t>Interprocess</a:t>
            </a:r>
            <a:r>
              <a:rPr lang="en-US" dirty="0"/>
              <a:t> Communication” (or IPC)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Communication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609013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664494" y="2819400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Gill Sans Light"/>
              </a:rPr>
              <a:t>Prog</a:t>
            </a:r>
            <a:r>
              <a:rPr lang="en-US" altLang="en-US" sz="2000" dirty="0">
                <a:latin typeface="Gill Sans Light"/>
              </a:rPr>
              <a:t> 1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307513" y="2819400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Gill Sans Light"/>
              </a:rPr>
              <a:t>Prog</a:t>
            </a:r>
            <a:r>
              <a:rPr lang="en-US" altLang="en-US" sz="2000" dirty="0">
                <a:latin typeface="Gill Sans Light"/>
              </a:rPr>
              <a:t> 2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Space 2</a:t>
            </a:r>
          </a:p>
        </p:txBody>
      </p: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1622425" y="896327"/>
            <a:ext cx="1295400" cy="1828800"/>
            <a:chOff x="672" y="672"/>
            <a:chExt cx="816" cy="1152"/>
          </a:xfrm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6632" name="Group 12"/>
          <p:cNvGrpSpPr>
            <a:grpSpLocks/>
          </p:cNvGrpSpPr>
          <p:nvPr/>
        </p:nvGrpSpPr>
        <p:grpSpPr bwMode="auto">
          <a:xfrm>
            <a:off x="9220200" y="896327"/>
            <a:ext cx="1295400" cy="1828800"/>
            <a:chOff x="672" y="672"/>
            <a:chExt cx="816" cy="1152"/>
          </a:xfrm>
        </p:grpSpPr>
        <p:sp>
          <p:nvSpPr>
            <p:cNvPr id="26663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26664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65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66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6633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6652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>
                  <a:latin typeface="Gill Sans Ligh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6654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1</a:t>
              </a:r>
            </a:p>
          </p:txBody>
        </p:sp>
        <p:sp>
          <p:nvSpPr>
            <p:cNvPr id="26655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heap &amp; </a:t>
              </a:r>
            </a:p>
            <a:p>
              <a:pPr algn="ctr"/>
              <a:r>
                <a:rPr lang="en-US" altLang="en-US">
                  <a:latin typeface="Gill Sans Light"/>
                </a:rPr>
                <a:t>Stacks</a:t>
              </a:r>
            </a:p>
          </p:txBody>
        </p:sp>
        <p:sp>
          <p:nvSpPr>
            <p:cNvPr id="26656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1</a:t>
              </a:r>
            </a:p>
          </p:txBody>
        </p:sp>
        <p:sp>
          <p:nvSpPr>
            <p:cNvPr id="26657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Stack 2</a:t>
              </a:r>
            </a:p>
          </p:txBody>
        </p:sp>
        <p:sp>
          <p:nvSpPr>
            <p:cNvPr id="26658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1</a:t>
              </a:r>
            </a:p>
          </p:txBody>
        </p:sp>
        <p:sp>
          <p:nvSpPr>
            <p:cNvPr id="26659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2</a:t>
              </a:r>
            </a:p>
          </p:txBody>
        </p:sp>
        <p:sp>
          <p:nvSpPr>
            <p:cNvPr id="26660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2</a:t>
              </a:r>
            </a:p>
          </p:txBody>
        </p:sp>
        <p:sp>
          <p:nvSpPr>
            <p:cNvPr id="26661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code</a:t>
              </a:r>
            </a:p>
          </p:txBody>
        </p:sp>
        <p:sp>
          <p:nvSpPr>
            <p:cNvPr id="26662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data</a:t>
              </a:r>
            </a:p>
          </p:txBody>
        </p:sp>
      </p:grp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917825" y="1311275"/>
            <a:ext cx="24765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917825" y="1658327"/>
            <a:ext cx="2476500" cy="16341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959894" y="1920875"/>
            <a:ext cx="2434431" cy="18634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917825" y="1463675"/>
            <a:ext cx="2476500" cy="10667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6689724" y="1143000"/>
            <a:ext cx="2518569" cy="3063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6689725" y="1006474"/>
            <a:ext cx="2530474" cy="73562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6689725" y="2107223"/>
            <a:ext cx="2518568" cy="16424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>
            <a:off x="6689724" y="2496528"/>
            <a:ext cx="2530475" cy="3387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3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8129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Gill Sans Ligh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7070725" y="4968875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Gill Sans Ligh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4267201" y="6091238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Gill Sans Light"/>
              </a:rPr>
              <a:t>Physical Address Space</a:t>
            </a: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7494074" y="1092994"/>
            <a:ext cx="336001" cy="2590800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7583073" y="2099775"/>
            <a:ext cx="293686" cy="1669011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 dirty="0">
                <a:latin typeface="Gill Sans Light"/>
              </a:rPr>
              <a:t>Recall: Processes Protected from each other</a:t>
            </a:r>
            <a:endParaRPr lang="en-US" sz="28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35045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762000"/>
            <a:ext cx="10972800" cy="5186065"/>
          </a:xfrm>
        </p:spPr>
        <p:txBody>
          <a:bodyPr/>
          <a:lstStyle/>
          <a:p>
            <a:r>
              <a:rPr lang="en-US" dirty="0"/>
              <a:t>Producer (writer) and consumer (reader) may be distinct processes</a:t>
            </a:r>
          </a:p>
          <a:p>
            <a:pPr lvl="1"/>
            <a:r>
              <a:rPr lang="en-US" dirty="0"/>
              <a:t>Potentially separated in time</a:t>
            </a:r>
          </a:p>
          <a:p>
            <a:pPr lvl="1"/>
            <a:r>
              <a:rPr lang="en-US" dirty="0"/>
              <a:t>How to allow selective communication?</a:t>
            </a:r>
          </a:p>
          <a:p>
            <a:pPr lvl="1"/>
            <a:endParaRPr lang="en-US" dirty="0"/>
          </a:p>
          <a:p>
            <a:r>
              <a:rPr lang="en-US" dirty="0"/>
              <a:t>Simple option: use a file!</a:t>
            </a:r>
          </a:p>
          <a:p>
            <a:pPr lvl="1"/>
            <a:r>
              <a:rPr lang="en-US" dirty="0"/>
              <a:t>We have already shown how parents and children share file descriptions: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might this be wasteful?</a:t>
            </a:r>
          </a:p>
          <a:p>
            <a:pPr lvl="1"/>
            <a:r>
              <a:rPr lang="en-US" dirty="0"/>
              <a:t>Very expensive if you only want transient communication (non-persistent)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2963" y="3352800"/>
            <a:ext cx="11521191" cy="1680865"/>
            <a:chOff x="442963" y="4643735"/>
            <a:chExt cx="11521191" cy="1680865"/>
          </a:xfrm>
        </p:grpSpPr>
        <p:sp>
          <p:nvSpPr>
            <p:cNvPr id="9" name="Right Arrow 8"/>
            <p:cNvSpPr/>
            <p:nvPr/>
          </p:nvSpPr>
          <p:spPr bwMode="auto">
            <a:xfrm>
              <a:off x="4248713" y="5330305"/>
              <a:ext cx="1105009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6728540" y="5330305"/>
              <a:ext cx="1188370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503613-36DA-4D9F-8614-7983C2EB16C8}"/>
                </a:ext>
              </a:extLst>
            </p:cNvPr>
            <p:cNvSpPr/>
            <p:nvPr/>
          </p:nvSpPr>
          <p:spPr>
            <a:xfrm>
              <a:off x="442963" y="4643735"/>
              <a:ext cx="4668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A6351-8A40-42B0-87E2-6AC5E2FA7D30}"/>
                </a:ext>
              </a:extLst>
            </p:cNvPr>
            <p:cNvSpPr/>
            <p:nvPr/>
          </p:nvSpPr>
          <p:spPr>
            <a:xfrm>
              <a:off x="7345410" y="5862935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BD695E-EDEF-46AF-B4E1-E938344704B9}"/>
                </a:ext>
              </a:extLst>
            </p:cNvPr>
            <p:cNvSpPr/>
            <p:nvPr/>
          </p:nvSpPr>
          <p:spPr>
            <a:xfrm>
              <a:off x="3057791" y="5247593"/>
              <a:ext cx="1201074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CCB54-E4B7-408B-8A80-07AFF7AB11D6}"/>
                </a:ext>
              </a:extLst>
            </p:cNvPr>
            <p:cNvSpPr/>
            <p:nvPr/>
          </p:nvSpPr>
          <p:spPr>
            <a:xfrm>
              <a:off x="7916910" y="5247593"/>
              <a:ext cx="1150890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 B</a:t>
              </a:r>
            </a:p>
          </p:txBody>
        </p:sp>
        <p:sp>
          <p:nvSpPr>
            <p:cNvPr id="11" name="Can 3">
              <a:extLst>
                <a:ext uri="{FF2B5EF4-FFF2-40B4-BE49-F238E27FC236}">
                  <a16:creationId xmlns:a16="http://schemas.microsoft.com/office/drawing/2014/main" id="{B0FC7800-4CEF-4504-A668-77F82B048506}"/>
                </a:ext>
              </a:extLst>
            </p:cNvPr>
            <p:cNvSpPr/>
            <p:nvPr/>
          </p:nvSpPr>
          <p:spPr bwMode="auto">
            <a:xfrm>
              <a:off x="5353722" y="4793210"/>
              <a:ext cx="1351878" cy="1455190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Persistent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242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250360" y="1886927"/>
            <a:ext cx="1287463" cy="39907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54384" y="1920874"/>
            <a:ext cx="1253331" cy="36512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6626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29247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4419600" y="930274"/>
            <a:ext cx="609600" cy="344109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664494" y="3400425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Gill Sans Light"/>
              </a:rPr>
              <a:t>Prog</a:t>
            </a:r>
            <a:r>
              <a:rPr lang="en-US" altLang="en-US" sz="2000" dirty="0">
                <a:latin typeface="Gill Sans Light"/>
              </a:rPr>
              <a:t> 1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Space 1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307513" y="3400425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 err="1">
                <a:latin typeface="Gill Sans Light"/>
              </a:rPr>
              <a:t>Prog</a:t>
            </a:r>
            <a:r>
              <a:rPr lang="en-US" altLang="en-US" sz="2000" dirty="0">
                <a:latin typeface="Gill Sans Light"/>
              </a:rPr>
              <a:t> 2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 dirty="0">
                <a:solidFill>
                  <a:schemeClr val="hlink"/>
                </a:solidFill>
                <a:latin typeface="Gill Sans Light"/>
              </a:rPr>
              <a:t>Space 2</a:t>
            </a:r>
          </a:p>
        </p:txBody>
      </p:sp>
      <p:sp>
        <p:nvSpPr>
          <p:cNvPr id="26652" name="Rectangle 18"/>
          <p:cNvSpPr>
            <a:spLocks noChangeArrowheads="1"/>
          </p:cNvSpPr>
          <p:nvPr/>
        </p:nvSpPr>
        <p:spPr bwMode="auto">
          <a:xfrm>
            <a:off x="5394325" y="777875"/>
            <a:ext cx="1295400" cy="457200"/>
          </a:xfrm>
          <a:prstGeom prst="rect">
            <a:avLst/>
          </a:prstGeom>
          <a:solidFill>
            <a:srgbClr val="00AE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Data 2</a:t>
            </a:r>
          </a:p>
        </p:txBody>
      </p:sp>
      <p:sp>
        <p:nvSpPr>
          <p:cNvPr id="47133" name="Rectangle 19"/>
          <p:cNvSpPr>
            <a:spLocks noChangeArrowheads="1"/>
          </p:cNvSpPr>
          <p:nvPr/>
        </p:nvSpPr>
        <p:spPr bwMode="auto">
          <a:xfrm>
            <a:off x="5394325" y="1235075"/>
            <a:ext cx="1295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/>
          <a:p>
            <a:pPr algn="ctr">
              <a:defRPr/>
            </a:pPr>
            <a:r>
              <a:rPr lang="en-US">
                <a:latin typeface="Gill Sans Light"/>
                <a:ea typeface="Helvetica" charset="0"/>
                <a:cs typeface="Helvetica" charset="0"/>
              </a:rPr>
              <a:t>Stack 1</a:t>
            </a:r>
          </a:p>
        </p:txBody>
      </p:sp>
      <p:sp>
        <p:nvSpPr>
          <p:cNvPr id="26654" name="Rectangle 20"/>
          <p:cNvSpPr>
            <a:spLocks noChangeArrowheads="1"/>
          </p:cNvSpPr>
          <p:nvPr/>
        </p:nvSpPr>
        <p:spPr bwMode="auto">
          <a:xfrm>
            <a:off x="5394325" y="1692275"/>
            <a:ext cx="1295400" cy="457200"/>
          </a:xfrm>
          <a:prstGeom prst="rect">
            <a:avLst/>
          </a:prstGeom>
          <a:solidFill>
            <a:srgbClr val="A0BCFE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Heap 1</a:t>
            </a:r>
          </a:p>
        </p:txBody>
      </p:sp>
      <p:sp>
        <p:nvSpPr>
          <p:cNvPr id="26655" name="Rectangle 21"/>
          <p:cNvSpPr>
            <a:spLocks noChangeArrowheads="1"/>
          </p:cNvSpPr>
          <p:nvPr/>
        </p:nvSpPr>
        <p:spPr bwMode="auto">
          <a:xfrm>
            <a:off x="5394325" y="5791200"/>
            <a:ext cx="1295400" cy="55251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Gill Sans Light"/>
              </a:rPr>
              <a:t>OS heap &amp; </a:t>
            </a:r>
          </a:p>
          <a:p>
            <a:pPr algn="ctr"/>
            <a:r>
              <a:rPr lang="en-US" altLang="en-US" dirty="0">
                <a:latin typeface="Gill Sans Light"/>
              </a:rPr>
              <a:t>Stacks</a:t>
            </a:r>
          </a:p>
        </p:txBody>
      </p:sp>
      <p:sp>
        <p:nvSpPr>
          <p:cNvPr id="26656" name="Rectangle 22"/>
          <p:cNvSpPr>
            <a:spLocks noChangeArrowheads="1"/>
          </p:cNvSpPr>
          <p:nvPr/>
        </p:nvSpPr>
        <p:spPr bwMode="auto">
          <a:xfrm>
            <a:off x="5394325" y="2149475"/>
            <a:ext cx="1295400" cy="457200"/>
          </a:xfrm>
          <a:prstGeom prst="rect">
            <a:avLst/>
          </a:prstGeom>
          <a:solidFill>
            <a:srgbClr val="A0BCFE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Code 1</a:t>
            </a:r>
          </a:p>
        </p:txBody>
      </p:sp>
      <p:sp>
        <p:nvSpPr>
          <p:cNvPr id="26657" name="Rectangle 23"/>
          <p:cNvSpPr>
            <a:spLocks noChangeArrowheads="1"/>
          </p:cNvSpPr>
          <p:nvPr/>
        </p:nvSpPr>
        <p:spPr bwMode="auto">
          <a:xfrm>
            <a:off x="5394325" y="2606675"/>
            <a:ext cx="1295400" cy="457200"/>
          </a:xfrm>
          <a:prstGeom prst="rect">
            <a:avLst/>
          </a:prstGeom>
          <a:solidFill>
            <a:srgbClr val="00AE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Stack 2</a:t>
            </a:r>
          </a:p>
        </p:txBody>
      </p:sp>
      <p:sp>
        <p:nvSpPr>
          <p:cNvPr id="26658" name="Rectangle 24"/>
          <p:cNvSpPr>
            <a:spLocks noChangeArrowheads="1"/>
          </p:cNvSpPr>
          <p:nvPr/>
        </p:nvSpPr>
        <p:spPr bwMode="auto">
          <a:xfrm>
            <a:off x="5394325" y="3063875"/>
            <a:ext cx="1295400" cy="457200"/>
          </a:xfrm>
          <a:prstGeom prst="rect">
            <a:avLst/>
          </a:prstGeom>
          <a:solidFill>
            <a:srgbClr val="A0BCFE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Data 1</a:t>
            </a:r>
          </a:p>
        </p:txBody>
      </p:sp>
      <p:sp>
        <p:nvSpPr>
          <p:cNvPr id="26659" name="Rectangle 25"/>
          <p:cNvSpPr>
            <a:spLocks noChangeArrowheads="1"/>
          </p:cNvSpPr>
          <p:nvPr/>
        </p:nvSpPr>
        <p:spPr bwMode="auto">
          <a:xfrm>
            <a:off x="5394325" y="3521075"/>
            <a:ext cx="1295400" cy="4572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Heap 2</a:t>
            </a:r>
          </a:p>
        </p:txBody>
      </p:sp>
      <p:sp>
        <p:nvSpPr>
          <p:cNvPr id="26660" name="Rectangle 26"/>
          <p:cNvSpPr>
            <a:spLocks noChangeArrowheads="1"/>
          </p:cNvSpPr>
          <p:nvPr/>
        </p:nvSpPr>
        <p:spPr bwMode="auto">
          <a:xfrm>
            <a:off x="5394325" y="3978275"/>
            <a:ext cx="1295400" cy="457200"/>
          </a:xfrm>
          <a:prstGeom prst="rect">
            <a:avLst/>
          </a:prstGeom>
          <a:solidFill>
            <a:srgbClr val="00AE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Code 2</a:t>
            </a:r>
          </a:p>
        </p:txBody>
      </p:sp>
      <p:sp>
        <p:nvSpPr>
          <p:cNvPr id="26661" name="Rectangle 27"/>
          <p:cNvSpPr>
            <a:spLocks noChangeArrowheads="1"/>
          </p:cNvSpPr>
          <p:nvPr/>
        </p:nvSpPr>
        <p:spPr bwMode="auto">
          <a:xfrm>
            <a:off x="5394325" y="4876800"/>
            <a:ext cx="1295400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OS code</a:t>
            </a:r>
          </a:p>
        </p:txBody>
      </p:sp>
      <p:sp>
        <p:nvSpPr>
          <p:cNvPr id="26662" name="Rectangle 28"/>
          <p:cNvSpPr>
            <a:spLocks noChangeArrowheads="1"/>
          </p:cNvSpPr>
          <p:nvPr/>
        </p:nvSpPr>
        <p:spPr bwMode="auto">
          <a:xfrm>
            <a:off x="5394325" y="5334000"/>
            <a:ext cx="1295400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Gill Sans Light"/>
              </a:rPr>
              <a:t>OS data</a:t>
            </a:r>
          </a:p>
        </p:txBody>
      </p:sp>
      <p:sp>
        <p:nvSpPr>
          <p:cNvPr id="26634" name="Line 29"/>
          <p:cNvSpPr>
            <a:spLocks noChangeShapeType="1"/>
          </p:cNvSpPr>
          <p:nvPr/>
        </p:nvSpPr>
        <p:spPr bwMode="auto">
          <a:xfrm>
            <a:off x="2917825" y="1311275"/>
            <a:ext cx="247650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5" name="Line 30"/>
          <p:cNvSpPr>
            <a:spLocks noChangeShapeType="1"/>
          </p:cNvSpPr>
          <p:nvPr/>
        </p:nvSpPr>
        <p:spPr bwMode="auto">
          <a:xfrm>
            <a:off x="2917825" y="1658327"/>
            <a:ext cx="2476500" cy="16341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6" name="Line 31"/>
          <p:cNvSpPr>
            <a:spLocks noChangeShapeType="1"/>
          </p:cNvSpPr>
          <p:nvPr/>
        </p:nvSpPr>
        <p:spPr bwMode="auto">
          <a:xfrm flipV="1">
            <a:off x="2951958" y="1920875"/>
            <a:ext cx="2442368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7" name="Line 32"/>
          <p:cNvSpPr>
            <a:spLocks noChangeShapeType="1"/>
          </p:cNvSpPr>
          <p:nvPr/>
        </p:nvSpPr>
        <p:spPr bwMode="auto">
          <a:xfrm flipV="1">
            <a:off x="2917825" y="1463674"/>
            <a:ext cx="24765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8" name="Line 33"/>
          <p:cNvSpPr>
            <a:spLocks noChangeShapeType="1"/>
          </p:cNvSpPr>
          <p:nvPr/>
        </p:nvSpPr>
        <p:spPr bwMode="auto">
          <a:xfrm flipH="1">
            <a:off x="6689724" y="1143000"/>
            <a:ext cx="2518569" cy="30638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39" name="Line 34"/>
          <p:cNvSpPr>
            <a:spLocks noChangeShapeType="1"/>
          </p:cNvSpPr>
          <p:nvPr/>
        </p:nvSpPr>
        <p:spPr bwMode="auto">
          <a:xfrm flipH="1" flipV="1">
            <a:off x="6689725" y="1006474"/>
            <a:ext cx="2530474" cy="73562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0" name="Line 35"/>
          <p:cNvSpPr>
            <a:spLocks noChangeShapeType="1"/>
          </p:cNvSpPr>
          <p:nvPr/>
        </p:nvSpPr>
        <p:spPr bwMode="auto">
          <a:xfrm flipH="1">
            <a:off x="6689724" y="2504097"/>
            <a:ext cx="2552699" cy="124557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1" name="Line 36"/>
          <p:cNvSpPr>
            <a:spLocks noChangeShapeType="1"/>
          </p:cNvSpPr>
          <p:nvPr/>
        </p:nvSpPr>
        <p:spPr bwMode="auto">
          <a:xfrm flipH="1" flipV="1">
            <a:off x="6689723" y="2835275"/>
            <a:ext cx="2518569" cy="22859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42" name="Rectangle 37"/>
          <p:cNvSpPr>
            <a:spLocks noChangeArrowheads="1"/>
          </p:cNvSpPr>
          <p:nvPr/>
        </p:nvSpPr>
        <p:spPr bwMode="auto">
          <a:xfrm>
            <a:off x="4465637" y="16002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5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6" name="Oval 41"/>
          <p:cNvSpPr>
            <a:spLocks noChangeArrowheads="1"/>
          </p:cNvSpPr>
          <p:nvPr/>
        </p:nvSpPr>
        <p:spPr bwMode="auto">
          <a:xfrm>
            <a:off x="7299325" y="1006474"/>
            <a:ext cx="609600" cy="3292475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auto">
          <a:xfrm>
            <a:off x="1812925" y="5257800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Translation Map 1</a:t>
            </a:r>
          </a:p>
        </p:txBody>
      </p:sp>
      <p:sp>
        <p:nvSpPr>
          <p:cNvPr id="26648" name="Text Box 43"/>
          <p:cNvSpPr txBox="1">
            <a:spLocks noChangeArrowheads="1"/>
          </p:cNvSpPr>
          <p:nvPr/>
        </p:nvSpPr>
        <p:spPr bwMode="auto">
          <a:xfrm>
            <a:off x="7070725" y="5257800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  <a:latin typeface="Gill Sans Light"/>
              </a:rPr>
              <a:t>Translation Map 2</a:t>
            </a:r>
          </a:p>
        </p:txBody>
      </p:sp>
      <p:sp>
        <p:nvSpPr>
          <p:cNvPr id="26649" name="Line 44"/>
          <p:cNvSpPr>
            <a:spLocks noChangeShapeType="1"/>
          </p:cNvSpPr>
          <p:nvPr/>
        </p:nvSpPr>
        <p:spPr bwMode="auto">
          <a:xfrm flipV="1">
            <a:off x="4556125" y="4419600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50" name="Line 45"/>
          <p:cNvSpPr>
            <a:spLocks noChangeShapeType="1"/>
          </p:cNvSpPr>
          <p:nvPr/>
        </p:nvSpPr>
        <p:spPr bwMode="auto">
          <a:xfrm flipH="1" flipV="1">
            <a:off x="7604125" y="4419600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26651" name="Text Box 46"/>
          <p:cNvSpPr txBox="1">
            <a:spLocks noChangeArrowheads="1"/>
          </p:cNvSpPr>
          <p:nvPr/>
        </p:nvSpPr>
        <p:spPr bwMode="auto">
          <a:xfrm>
            <a:off x="6783387" y="6052404"/>
            <a:ext cx="3732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Physical Address Space</a:t>
            </a:r>
          </a:p>
        </p:txBody>
      </p:sp>
      <p:sp>
        <p:nvSpPr>
          <p:cNvPr id="47" name="Oval 2"/>
          <p:cNvSpPr>
            <a:spLocks noChangeArrowheads="1"/>
          </p:cNvSpPr>
          <p:nvPr/>
        </p:nvSpPr>
        <p:spPr bwMode="auto">
          <a:xfrm>
            <a:off x="7494074" y="1092994"/>
            <a:ext cx="336001" cy="2590800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8" name="Oval 2"/>
          <p:cNvSpPr>
            <a:spLocks noChangeArrowheads="1"/>
          </p:cNvSpPr>
          <p:nvPr/>
        </p:nvSpPr>
        <p:spPr bwMode="auto">
          <a:xfrm>
            <a:off x="7583073" y="2099775"/>
            <a:ext cx="293686" cy="1669011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506" y="127304"/>
            <a:ext cx="10515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>
                <a:latin typeface="Gill Sans Light"/>
              </a:rPr>
              <a:t>Shared Memory: Better Option?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896326"/>
            <a:ext cx="1317625" cy="2414221"/>
            <a:chOff x="1600200" y="896326"/>
            <a:chExt cx="1317625" cy="2414221"/>
          </a:xfrm>
          <a:noFill/>
        </p:grpSpPr>
        <p:sp>
          <p:nvSpPr>
            <p:cNvPr id="26667" name="Rectangle 8"/>
            <p:cNvSpPr>
              <a:spLocks noChangeArrowheads="1"/>
            </p:cNvSpPr>
            <p:nvPr/>
          </p:nvSpPr>
          <p:spPr bwMode="auto">
            <a:xfrm>
              <a:off x="1622425" y="896326"/>
              <a:ext cx="1295400" cy="2414221"/>
            </a:xfrm>
            <a:prstGeom prst="rect">
              <a:avLst/>
            </a:prstGeom>
            <a:grpFill/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Data</a:t>
              </a:r>
              <a:br>
                <a:rPr lang="en-US" altLang="en-US" sz="2400" dirty="0">
                  <a:latin typeface="Gill Sans Light"/>
                </a:rPr>
              </a:br>
              <a:r>
                <a:rPr lang="en-US" altLang="en-US" sz="2400" dirty="0">
                  <a:latin typeface="Gill Sans Light"/>
                </a:rPr>
                <a:t>Shared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Stack</a:t>
              </a:r>
            </a:p>
          </p:txBody>
        </p:sp>
        <p:sp>
          <p:nvSpPr>
            <p:cNvPr id="26668" name="Line 9"/>
            <p:cNvSpPr>
              <a:spLocks noChangeShapeType="1"/>
            </p:cNvSpPr>
            <p:nvPr/>
          </p:nvSpPr>
          <p:spPr bwMode="auto">
            <a:xfrm>
              <a:off x="1622425" y="1429727"/>
              <a:ext cx="1295400" cy="0"/>
            </a:xfrm>
            <a:prstGeom prst="line">
              <a:avLst/>
            </a:prstGeom>
            <a:grpFill/>
            <a:ln w="57150">
              <a:solidFill>
                <a:srgbClr val="2A40E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1622425" y="1886927"/>
              <a:ext cx="1295400" cy="0"/>
            </a:xfrm>
            <a:prstGeom prst="line">
              <a:avLst/>
            </a:prstGeom>
            <a:grpFill/>
            <a:ln w="57150">
              <a:solidFill>
                <a:srgbClr val="2A40E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1622425" y="2286000"/>
              <a:ext cx="1295400" cy="0"/>
            </a:xfrm>
            <a:prstGeom prst="line">
              <a:avLst/>
            </a:prstGeom>
            <a:grpFill/>
            <a:ln w="57150">
              <a:solidFill>
                <a:srgbClr val="2A40E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1600200" y="2743200"/>
              <a:ext cx="1295400" cy="0"/>
            </a:xfrm>
            <a:prstGeom prst="line">
              <a:avLst/>
            </a:prstGeom>
            <a:grpFill/>
            <a:ln w="57150">
              <a:solidFill>
                <a:srgbClr val="2A40E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220200" y="896326"/>
            <a:ext cx="1317625" cy="2414221"/>
            <a:chOff x="1600200" y="896326"/>
            <a:chExt cx="1317625" cy="2414221"/>
          </a:xfrm>
          <a:noFill/>
        </p:grpSpPr>
        <p:sp>
          <p:nvSpPr>
            <p:cNvPr id="52" name="Rectangle 8"/>
            <p:cNvSpPr>
              <a:spLocks noChangeArrowheads="1"/>
            </p:cNvSpPr>
            <p:nvPr/>
          </p:nvSpPr>
          <p:spPr bwMode="auto">
            <a:xfrm>
              <a:off x="1622425" y="896326"/>
              <a:ext cx="1295400" cy="2414221"/>
            </a:xfrm>
            <a:prstGeom prst="rect">
              <a:avLst/>
            </a:prstGeom>
            <a:grp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Data</a:t>
              </a:r>
              <a:br>
                <a:rPr lang="en-US" altLang="en-US" sz="2400" dirty="0">
                  <a:latin typeface="Gill Sans Light"/>
                </a:rPr>
              </a:br>
              <a:r>
                <a:rPr lang="en-US" altLang="en-US" sz="2400" dirty="0">
                  <a:latin typeface="Gill Sans Light"/>
                </a:rPr>
                <a:t>Shared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 dirty="0">
                  <a:latin typeface="Gill Sans Light"/>
                </a:rPr>
                <a:t>Stack</a:t>
              </a:r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1622425" y="1429727"/>
              <a:ext cx="1295400" cy="0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>
              <a:off x="1622425" y="1886927"/>
              <a:ext cx="1295400" cy="0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1622425" y="2286000"/>
              <a:ext cx="1295400" cy="0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>
              <a:off x="1600200" y="2743200"/>
              <a:ext cx="1295400" cy="0"/>
            </a:xfrm>
            <a:prstGeom prst="line">
              <a:avLst/>
            </a:prstGeom>
            <a:grp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5394325" y="4449153"/>
            <a:ext cx="1295400" cy="4572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latin typeface="Gill Sans Light"/>
              </a:rPr>
              <a:t>Shared</a:t>
            </a: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>
            <a:off x="2900521" y="2095380"/>
            <a:ext cx="2552700" cy="259458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60" name="Oval 2"/>
          <p:cNvSpPr>
            <a:spLocks noChangeArrowheads="1"/>
          </p:cNvSpPr>
          <p:nvPr/>
        </p:nvSpPr>
        <p:spPr bwMode="auto">
          <a:xfrm>
            <a:off x="4448114" y="1447800"/>
            <a:ext cx="336001" cy="2590800"/>
          </a:xfrm>
          <a:prstGeom prst="ellipse">
            <a:avLst/>
          </a:prstGeom>
          <a:solidFill>
            <a:schemeClr val="accent1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 flipH="1">
            <a:off x="6723856" y="2107222"/>
            <a:ext cx="2484435" cy="257272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62" name="Oval 2"/>
          <p:cNvSpPr>
            <a:spLocks noChangeArrowheads="1"/>
          </p:cNvSpPr>
          <p:nvPr/>
        </p:nvSpPr>
        <p:spPr bwMode="auto">
          <a:xfrm>
            <a:off x="7549710" y="2410437"/>
            <a:ext cx="293686" cy="1669011"/>
          </a:xfrm>
          <a:prstGeom prst="ellipse">
            <a:avLst/>
          </a:prstGeom>
          <a:solidFill>
            <a:schemeClr val="accent2"/>
          </a:solidFill>
          <a:ln w="57150">
            <a:noFill/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63" name="Oval 3"/>
          <p:cNvSpPr>
            <a:spLocks noChangeArrowheads="1"/>
          </p:cNvSpPr>
          <p:nvPr/>
        </p:nvSpPr>
        <p:spPr bwMode="auto">
          <a:xfrm>
            <a:off x="4419600" y="914400"/>
            <a:ext cx="609600" cy="344109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99407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/>
              <a:t>Communication Between Processes (Another Option)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168-7C6B-42DA-A8FA-5103AFF5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87828"/>
            <a:ext cx="10515600" cy="5689172"/>
          </a:xfrm>
        </p:spPr>
        <p:txBody>
          <a:bodyPr/>
          <a:lstStyle/>
          <a:p>
            <a:r>
              <a:rPr lang="en-US" dirty="0"/>
              <a:t>Suppose we ask Kernel to help?</a:t>
            </a:r>
          </a:p>
          <a:p>
            <a:pPr lvl="1"/>
            <a:r>
              <a:rPr lang="en-US" dirty="0"/>
              <a:t>Consider an in-memory queue</a:t>
            </a:r>
          </a:p>
          <a:p>
            <a:pPr lvl="1"/>
            <a:r>
              <a:rPr lang="en-US" dirty="0"/>
              <a:t>Accessed via system calls (for security reasons):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written by A is held in memory until B reads it</a:t>
            </a:r>
          </a:p>
          <a:p>
            <a:pPr lvl="1"/>
            <a:r>
              <a:rPr lang="en-US" dirty="0"/>
              <a:t>Same interface as we use for files!</a:t>
            </a:r>
          </a:p>
          <a:p>
            <a:pPr lvl="1"/>
            <a:r>
              <a:rPr lang="en-US" dirty="0"/>
              <a:t>Internally more efficient, since nothing goes to disk</a:t>
            </a:r>
          </a:p>
          <a:p>
            <a:r>
              <a:rPr lang="en-US" dirty="0"/>
              <a:t>Some questions:</a:t>
            </a:r>
          </a:p>
          <a:p>
            <a:pPr lvl="1"/>
            <a:r>
              <a:rPr lang="en-US" dirty="0"/>
              <a:t>How to set up?</a:t>
            </a:r>
          </a:p>
          <a:p>
            <a:pPr lvl="1"/>
            <a:r>
              <a:rPr lang="en-US" dirty="0"/>
              <a:t>What if A generates data faster than B can consume it?</a:t>
            </a:r>
          </a:p>
          <a:p>
            <a:pPr lvl="1"/>
            <a:r>
              <a:rPr lang="en-US" dirty="0"/>
              <a:t>What if B consumes data faster than A can produce it?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963" y="2057400"/>
            <a:ext cx="11521191" cy="1680865"/>
            <a:chOff x="442963" y="2205335"/>
            <a:chExt cx="11521191" cy="1680865"/>
          </a:xfrm>
        </p:grpSpPr>
        <p:sp>
          <p:nvSpPr>
            <p:cNvPr id="28" name="Right Arrow 27"/>
            <p:cNvSpPr/>
            <p:nvPr/>
          </p:nvSpPr>
          <p:spPr bwMode="auto">
            <a:xfrm>
              <a:off x="6884190" y="2872258"/>
              <a:ext cx="1032719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4258866" y="2872206"/>
              <a:ext cx="922438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503613-36DA-4D9F-8614-7983C2EB16C8}"/>
                </a:ext>
              </a:extLst>
            </p:cNvPr>
            <p:cNvSpPr/>
            <p:nvPr/>
          </p:nvSpPr>
          <p:spPr>
            <a:xfrm>
              <a:off x="442963" y="2205335"/>
              <a:ext cx="4668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A6351-8A40-42B0-87E2-6AC5E2FA7D30}"/>
                </a:ext>
              </a:extLst>
            </p:cNvPr>
            <p:cNvSpPr/>
            <p:nvPr/>
          </p:nvSpPr>
          <p:spPr>
            <a:xfrm>
              <a:off x="7345410" y="3424535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BD695E-EDEF-46AF-B4E1-E938344704B9}"/>
                </a:ext>
              </a:extLst>
            </p:cNvPr>
            <p:cNvSpPr/>
            <p:nvPr/>
          </p:nvSpPr>
          <p:spPr>
            <a:xfrm>
              <a:off x="3057791" y="2789494"/>
              <a:ext cx="1201074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CCB54-E4B7-408B-8A80-07AFF7AB11D6}"/>
                </a:ext>
              </a:extLst>
            </p:cNvPr>
            <p:cNvSpPr/>
            <p:nvPr/>
          </p:nvSpPr>
          <p:spPr>
            <a:xfrm>
              <a:off x="7916910" y="2789494"/>
              <a:ext cx="1150890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B</a:t>
              </a:r>
            </a:p>
          </p:txBody>
        </p:sp>
        <p:sp>
          <p:nvSpPr>
            <p:cNvPr id="26" name="Can 3">
              <a:extLst>
                <a:ext uri="{FF2B5EF4-FFF2-40B4-BE49-F238E27FC236}">
                  <a16:creationId xmlns:a16="http://schemas.microsoft.com/office/drawing/2014/main" id="{B0FC7800-4CEF-4504-A668-77F82B048506}"/>
                </a:ext>
              </a:extLst>
            </p:cNvPr>
            <p:cNvSpPr/>
            <p:nvPr/>
          </p:nvSpPr>
          <p:spPr bwMode="auto">
            <a:xfrm>
              <a:off x="5181303" y="2635004"/>
              <a:ext cx="1676697" cy="86712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In-Memory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781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/>
              <a:t>One example of this pattern: POSIX/Unix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168-7C6B-42DA-A8FA-5103AFF5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87828"/>
            <a:ext cx="11277600" cy="568917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Memory Buffer is finite:</a:t>
            </a:r>
          </a:p>
          <a:p>
            <a:pPr lvl="1"/>
            <a:r>
              <a:rPr lang="en-US" dirty="0"/>
              <a:t>If producer (A) tries to write when buffer full, it </a:t>
            </a:r>
            <a:r>
              <a:rPr lang="en-US" i="1" dirty="0"/>
              <a:t>blocks </a:t>
            </a:r>
            <a:r>
              <a:rPr lang="en-US" dirty="0"/>
              <a:t>(Put sleep until space)</a:t>
            </a:r>
          </a:p>
          <a:p>
            <a:pPr lvl="1"/>
            <a:r>
              <a:rPr lang="en-US" dirty="0"/>
              <a:t>If consumer (B) tries to read when buffer empty, it </a:t>
            </a:r>
            <a:r>
              <a:rPr lang="en-US" i="1" dirty="0"/>
              <a:t>blocks</a:t>
            </a:r>
            <a:r>
              <a:rPr lang="en-US" dirty="0"/>
              <a:t> (Put to sleep until data)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pipe(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fileds</a:t>
            </a:r>
            <a:r>
              <a:rPr lang="en-US" b="1" dirty="0">
                <a:latin typeface="Consolas" panose="020B0609020204030204" pitchFamily="49" charset="0"/>
              </a:rPr>
              <a:t>[2]);</a:t>
            </a:r>
            <a:endParaRPr lang="en-US" dirty="0"/>
          </a:p>
          <a:p>
            <a:pPr lvl="1"/>
            <a:r>
              <a:rPr lang="en-US" dirty="0"/>
              <a:t>Allocates two new file descriptors in the process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Writes to </a:t>
            </a:r>
            <a:r>
              <a:rPr lang="en-US" dirty="0" err="1">
                <a:latin typeface="Consolas" panose="020B0609020204030204" pitchFamily="49" charset="0"/>
              </a:rPr>
              <a:t>fileds</a:t>
            </a:r>
            <a:r>
              <a:rPr lang="en-US" dirty="0">
                <a:latin typeface="Consolas" panose="020B0609020204030204" pitchFamily="49" charset="0"/>
              </a:rPr>
              <a:t>[1]</a:t>
            </a:r>
            <a:r>
              <a:rPr lang="en-US" dirty="0"/>
              <a:t> read from </a:t>
            </a:r>
            <a:r>
              <a:rPr lang="en-US" dirty="0" err="1">
                <a:latin typeface="Consolas" panose="020B0609020204030204" pitchFamily="49" charset="0"/>
              </a:rPr>
              <a:t>fileds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Implemented as a fixed-size queue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2963" y="762000"/>
            <a:ext cx="11521191" cy="1680865"/>
            <a:chOff x="442963" y="762000"/>
            <a:chExt cx="11521191" cy="1680865"/>
          </a:xfrm>
        </p:grpSpPr>
        <p:grpSp>
          <p:nvGrpSpPr>
            <p:cNvPr id="6" name="Group 5"/>
            <p:cNvGrpSpPr/>
            <p:nvPr/>
          </p:nvGrpSpPr>
          <p:grpSpPr>
            <a:xfrm>
              <a:off x="4891045" y="1186533"/>
              <a:ext cx="2173123" cy="865675"/>
              <a:chOff x="4913476" y="2069612"/>
              <a:chExt cx="2173123" cy="865675"/>
            </a:xfrm>
          </p:grpSpPr>
          <p:sp>
            <p:nvSpPr>
              <p:cNvPr id="4" name="Flowchart: Direct Access Storage 3"/>
              <p:cNvSpPr/>
              <p:nvPr/>
            </p:nvSpPr>
            <p:spPr bwMode="auto">
              <a:xfrm flipH="1">
                <a:off x="4913476" y="2069612"/>
                <a:ext cx="2173123" cy="865675"/>
              </a:xfrm>
              <a:prstGeom prst="flowChartMagneticDrum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71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38800" y="2302394"/>
                <a:ext cx="1410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ill Sans Light"/>
                  </a:rPr>
                  <a:t>UNIX Pipe</a:t>
                </a:r>
              </a:p>
            </p:txBody>
          </p:sp>
        </p:grpSp>
        <p:sp>
          <p:nvSpPr>
            <p:cNvPr id="17" name="Right Arrow 16"/>
            <p:cNvSpPr/>
            <p:nvPr/>
          </p:nvSpPr>
          <p:spPr bwMode="auto">
            <a:xfrm>
              <a:off x="4250072" y="1428870"/>
              <a:ext cx="1007727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>
              <a:off x="7084708" y="1421818"/>
              <a:ext cx="832202" cy="381000"/>
            </a:xfrm>
            <a:prstGeom prst="rightArrow">
              <a:avLst/>
            </a:prstGeom>
            <a:solidFill>
              <a:srgbClr val="F430AB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D503613-36DA-4D9F-8614-7983C2EB16C8}"/>
                </a:ext>
              </a:extLst>
            </p:cNvPr>
            <p:cNvSpPr/>
            <p:nvPr/>
          </p:nvSpPr>
          <p:spPr>
            <a:xfrm>
              <a:off x="442963" y="762000"/>
              <a:ext cx="46689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A6351-8A40-42B0-87E2-6AC5E2FA7D30}"/>
                </a:ext>
              </a:extLst>
            </p:cNvPr>
            <p:cNvSpPr/>
            <p:nvPr/>
          </p:nvSpPr>
          <p:spPr>
            <a:xfrm>
              <a:off x="7345410" y="1981200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0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0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BD695E-EDEF-46AF-B4E1-E938344704B9}"/>
                </a:ext>
              </a:extLst>
            </p:cNvPr>
            <p:cNvSpPr/>
            <p:nvPr/>
          </p:nvSpPr>
          <p:spPr>
            <a:xfrm>
              <a:off x="3057791" y="1346159"/>
              <a:ext cx="1201074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2CCB54-E4B7-408B-8A80-07AFF7AB11D6}"/>
                </a:ext>
              </a:extLst>
            </p:cNvPr>
            <p:cNvSpPr/>
            <p:nvPr/>
          </p:nvSpPr>
          <p:spPr>
            <a:xfrm>
              <a:off x="7916910" y="1346159"/>
              <a:ext cx="1150890" cy="54642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Process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31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006F-0EA8-42AA-AEDD-F53E9C7D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14400"/>
            <a:ext cx="10515600" cy="5486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696795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unistd.h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A00FF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"Message in a pipe.\n"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9D206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[BUFSIZE];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-1)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(stderr, 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"Pipe failed.\n"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EXIT_FAILURE;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2D961E"/>
                </a:solidFill>
                <a:latin typeface="Consolas" panose="020B0609020204030204" pitchFamily="49" charset="0"/>
              </a:rPr>
              <a:t>ssize_t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writelen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write(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msg,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(msg)+1);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"Sent: %s [%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, 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]\n"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msg,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(msg)+1,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2D961E"/>
                </a:solidFill>
                <a:latin typeface="Consolas" panose="020B0609020204030204" pitchFamily="49" charset="0"/>
              </a:rPr>
              <a:t>ssize_t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readlen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read(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BUFSIZE);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"Rcvd: %s [%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]\n"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msg,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Single-Process Pipe Example</a:t>
            </a:r>
          </a:p>
        </p:txBody>
      </p:sp>
    </p:spTree>
    <p:extLst>
      <p:ext uri="{BB962C8B-B14F-4D97-AF65-F5344CB8AC3E}">
        <p14:creationId xmlns:p14="http://schemas.microsoft.com/office/powerpoint/2010/main" val="4370963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Pipes </a:t>
            </a:r>
            <a:r>
              <a:rPr lang="en-US" i="1" dirty="0">
                <a:latin typeface="Gill Sans Light"/>
              </a:rPr>
              <a:t>Between</a:t>
            </a:r>
            <a:r>
              <a:rPr lang="en-US" dirty="0">
                <a:latin typeface="Gill Sans Light"/>
              </a:rPr>
              <a:t> Processes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3619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841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286478" y="2892701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13968" y="3398007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6552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6552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997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988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932561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3</a:t>
            </a: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6218851" y="4123730"/>
            <a:ext cx="595193" cy="1451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In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605015" y="918629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Parent Process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838007" y="4123730"/>
            <a:ext cx="2678441" cy="1451397"/>
          </a:xfrm>
          <a:prstGeom prst="curvedConnector4">
            <a:avLst>
              <a:gd name="adj1" fmla="val 23913"/>
              <a:gd name="adj2" fmla="val 11575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3577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6510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6510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954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945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928332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3</a:t>
            </a:r>
          </a:p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312117" y="914400"/>
            <a:ext cx="1895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Child Process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 flipV="1">
            <a:off x="6516448" y="4167287"/>
            <a:ext cx="2961500" cy="1407839"/>
          </a:xfrm>
          <a:prstGeom prst="curvedConnector4">
            <a:avLst>
              <a:gd name="adj1" fmla="val -8722"/>
              <a:gd name="adj2" fmla="val 11623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99766" y="443776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Pipe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76E0046-AAF5-470A-A034-43AF0239BA26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838008" y="4123730"/>
            <a:ext cx="2678440" cy="310819"/>
          </a:xfrm>
          <a:prstGeom prst="curvedConnector4">
            <a:avLst>
              <a:gd name="adj1" fmla="val 27375"/>
              <a:gd name="adj2" fmla="val 173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43E3CF3-2690-49DF-B3D1-61273A0D5AC0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>
            <a:off x="6516448" y="4123731"/>
            <a:ext cx="2961500" cy="317615"/>
          </a:xfrm>
          <a:prstGeom prst="curvedConnector4">
            <a:avLst>
              <a:gd name="adj1" fmla="val -10064"/>
              <a:gd name="adj2" fmla="val 18657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F16932A-06C5-4780-A246-EF32DE141D77}"/>
              </a:ext>
            </a:extLst>
          </p:cNvPr>
          <p:cNvSpPr txBox="1"/>
          <p:nvPr/>
        </p:nvSpPr>
        <p:spPr>
          <a:xfrm>
            <a:off x="564679" y="1143000"/>
            <a:ext cx="151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pipe(…)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fork()</a:t>
            </a:r>
          </a:p>
        </p:txBody>
      </p:sp>
      <p:sp>
        <p:nvSpPr>
          <p:cNvPr id="32" name="Right Arrow 31"/>
          <p:cNvSpPr/>
          <p:nvPr/>
        </p:nvSpPr>
        <p:spPr bwMode="auto">
          <a:xfrm>
            <a:off x="5310244" y="3529528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6951825" y="3505266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6" name="Right Arrow 35"/>
          <p:cNvSpPr/>
          <p:nvPr/>
        </p:nvSpPr>
        <p:spPr bwMode="auto">
          <a:xfrm flipH="1">
            <a:off x="5257800" y="5891662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7" name="Right Arrow 36"/>
          <p:cNvSpPr/>
          <p:nvPr/>
        </p:nvSpPr>
        <p:spPr bwMode="auto">
          <a:xfrm rot="10800000" flipH="1">
            <a:off x="6899381" y="5867400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0811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4" grpId="0"/>
      <p:bldP spid="32" grpId="0" animBg="1"/>
      <p:bldP spid="35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A7CE-EE86-4412-BE13-1C22BD64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Today: IPC and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97E6D-E2A8-4E51-B414-F6BB69EB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Idea: </a:t>
            </a:r>
            <a:r>
              <a:rPr lang="en-US" dirty="0"/>
              <a:t>Communication between processes and</a:t>
            </a:r>
            <a:br>
              <a:rPr lang="en-US" dirty="0"/>
            </a:br>
            <a:r>
              <a:rPr lang="en-US" dirty="0"/>
              <a:t>across the world looks like File I/O</a:t>
            </a:r>
          </a:p>
          <a:p>
            <a:r>
              <a:rPr lang="en-US" dirty="0"/>
              <a:t>Introduce Pipes and Sockets</a:t>
            </a:r>
          </a:p>
          <a:p>
            <a:r>
              <a:rPr lang="en-US" dirty="0"/>
              <a:t>Introduce TCP/IP Connection setup for Webserver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04336-B193-493B-B5E8-C870DD3A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914400"/>
            <a:ext cx="2527819" cy="23368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82662" y="3733800"/>
            <a:ext cx="9465282" cy="2120541"/>
            <a:chOff x="182662" y="3867747"/>
            <a:chExt cx="9465282" cy="2120541"/>
          </a:xfrm>
        </p:grpSpPr>
        <p:grpSp>
          <p:nvGrpSpPr>
            <p:cNvPr id="22" name="Group 21"/>
            <p:cNvGrpSpPr/>
            <p:nvPr/>
          </p:nvGrpSpPr>
          <p:grpSpPr>
            <a:xfrm>
              <a:off x="182662" y="3867747"/>
              <a:ext cx="9465282" cy="2120541"/>
              <a:chOff x="117777" y="1663376"/>
              <a:chExt cx="9465282" cy="2120541"/>
            </a:xfrm>
          </p:grpSpPr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D9B4B69D-93E5-49AB-85FF-AD0ADA007143}"/>
                  </a:ext>
                </a:extLst>
              </p:cNvPr>
              <p:cNvSpPr/>
              <p:nvPr/>
            </p:nvSpPr>
            <p:spPr>
              <a:xfrm>
                <a:off x="4420065" y="2091546"/>
                <a:ext cx="2921441" cy="1159307"/>
              </a:xfrm>
              <a:prstGeom prst="cloud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8D4B934-4D6E-4926-B6A9-84F82FE83049}"/>
                  </a:ext>
                </a:extLst>
              </p:cNvPr>
              <p:cNvSpPr/>
              <p:nvPr/>
            </p:nvSpPr>
            <p:spPr>
              <a:xfrm>
                <a:off x="117777" y="1663376"/>
                <a:ext cx="40976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write(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wfd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wbuf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wlen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);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E898800-31A0-41AA-A267-ECEEB729F14D}"/>
                  </a:ext>
                </a:extLst>
              </p:cNvPr>
              <p:cNvSpPr/>
              <p:nvPr/>
            </p:nvSpPr>
            <p:spPr>
              <a:xfrm>
                <a:off x="4964315" y="3322252"/>
                <a:ext cx="46187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n = read(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rfd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rbuf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, </a:t>
                </a:r>
                <a:r>
                  <a:rPr lang="en-US" sz="2400" b="1" dirty="0" err="1">
                    <a:latin typeface="Consolas" charset="0"/>
                    <a:ea typeface="Consolas" charset="0"/>
                    <a:cs typeface="Consolas" charset="0"/>
                  </a:rPr>
                  <a:t>rmax</a:t>
                </a:r>
                <a:r>
                  <a:rPr lang="en-US" sz="2400" b="1" dirty="0">
                    <a:latin typeface="Consolas" charset="0"/>
                    <a:ea typeface="Consolas" charset="0"/>
                    <a:cs typeface="Consolas" charset="0"/>
                  </a:rPr>
                  <a:t>); </a:t>
                </a:r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309767BE-249F-47D3-9A7A-7D583B9AF6A8}"/>
                  </a:ext>
                </a:extLst>
              </p:cNvPr>
              <p:cNvSpPr/>
              <p:nvPr/>
            </p:nvSpPr>
            <p:spPr>
              <a:xfrm>
                <a:off x="4250616" y="2188574"/>
                <a:ext cx="990135" cy="457815"/>
              </a:xfrm>
              <a:prstGeom prst="cube">
                <a:avLst/>
              </a:prstGeom>
              <a:solidFill>
                <a:srgbClr val="BCFFBC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Gill Sans Light"/>
                  </a:rPr>
                  <a:t>Socket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92EFE0-50D3-4058-BE90-A36DEB2FAA8A}"/>
                  </a:ext>
                </a:extLst>
              </p:cNvPr>
              <p:cNvSpPr/>
              <p:nvPr/>
            </p:nvSpPr>
            <p:spPr>
              <a:xfrm>
                <a:off x="2758085" y="2201241"/>
                <a:ext cx="989338" cy="5464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Gill Sans Light"/>
                  </a:rPr>
                  <a:t>Process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B7AEC5A-F289-414B-A55A-2F146758F3CA}"/>
                  </a:ext>
                </a:extLst>
              </p:cNvPr>
              <p:cNvCxnSpPr>
                <a:stCxn id="27" idx="3"/>
                <a:endCxn id="26" idx="2"/>
              </p:cNvCxnSpPr>
              <p:nvPr/>
            </p:nvCxnSpPr>
            <p:spPr>
              <a:xfrm>
                <a:off x="3747423" y="2474453"/>
                <a:ext cx="503193" cy="255"/>
              </a:xfrm>
              <a:prstGeom prst="straightConnector1">
                <a:avLst/>
              </a:prstGeom>
              <a:ln w="57150"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309767BE-249F-47D3-9A7A-7D583B9AF6A8}"/>
                  </a:ext>
                </a:extLst>
              </p:cNvPr>
              <p:cNvSpPr/>
              <p:nvPr/>
            </p:nvSpPr>
            <p:spPr>
              <a:xfrm>
                <a:off x="6629400" y="2637969"/>
                <a:ext cx="990135" cy="457815"/>
              </a:xfrm>
              <a:prstGeom prst="cube">
                <a:avLst/>
              </a:prstGeom>
              <a:solidFill>
                <a:srgbClr val="BCFFBC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Gill Sans Light"/>
                  </a:rPr>
                  <a:t>Socket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44D4374-BAAF-4C64-BAC8-2943EED0F6F7}"/>
                  </a:ext>
                </a:extLst>
              </p:cNvPr>
              <p:cNvCxnSpPr>
                <a:stCxn id="29" idx="5"/>
                <a:endCxn id="31" idx="1"/>
              </p:cNvCxnSpPr>
              <p:nvPr/>
            </p:nvCxnSpPr>
            <p:spPr>
              <a:xfrm>
                <a:off x="7619535" y="2809650"/>
                <a:ext cx="590397" cy="12922"/>
              </a:xfrm>
              <a:prstGeom prst="straightConnector1">
                <a:avLst/>
              </a:prstGeom>
              <a:ln w="57150"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392EFE0-50D3-4058-BE90-A36DEB2FAA8A}"/>
                  </a:ext>
                </a:extLst>
              </p:cNvPr>
              <p:cNvSpPr/>
              <p:nvPr/>
            </p:nvSpPr>
            <p:spPr>
              <a:xfrm>
                <a:off x="8209932" y="2549360"/>
                <a:ext cx="989338" cy="546424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Gill Sans Light"/>
                  </a:rPr>
                  <a:t>Process</a:t>
                </a:r>
              </a:p>
            </p:txBody>
          </p:sp>
        </p:grpSp>
        <p:sp>
          <p:nvSpPr>
            <p:cNvPr id="32" name="Left-Right Arrow 31"/>
            <p:cNvSpPr/>
            <p:nvPr/>
          </p:nvSpPr>
          <p:spPr bwMode="auto">
            <a:xfrm rot="905306">
              <a:off x="5328290" y="4677074"/>
              <a:ext cx="1343341" cy="381000"/>
            </a:xfrm>
            <a:prstGeom prst="left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10575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B5A1-B0C6-46FA-8211-46B7B1E8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66800"/>
            <a:ext cx="10515600" cy="5309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continuing from earlier </a:t>
            </a:r>
          </a:p>
          <a:p>
            <a:pPr marL="0" indent="0">
              <a:buNone/>
            </a:pPr>
            <a:r>
              <a:rPr lang="en-US" dirty="0">
                <a:solidFill>
                  <a:srgbClr val="2D961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D961E"/>
                </a:solidFill>
                <a:latin typeface="Consolas" panose="020B0609020204030204" pitchFamily="49" charset="0"/>
              </a:rPr>
              <a:t>pid_t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fork()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(stderr, 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"Fork failed.\n"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EXIT_FAILURE;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2D961E"/>
                </a:solidFill>
                <a:latin typeface="Consolas" panose="020B0609020204030204" pitchFamily="49" charset="0"/>
              </a:rPr>
              <a:t>ssize_t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writelen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write(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msglen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"Parent: %s [%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, 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]\n"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msg,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 </a:t>
            </a:r>
            <a:r>
              <a:rPr lang="en-US" dirty="0">
                <a:solidFill>
                  <a:srgbClr val="C2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2D961E"/>
                </a:solidFill>
                <a:latin typeface="Consolas" panose="020B0609020204030204" pitchFamily="49" charset="0"/>
              </a:rPr>
              <a:t>ssize_t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nsolas" panose="020B0609020204030204" pitchFamily="49" charset="0"/>
              </a:rPr>
              <a:t>readlen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=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read(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[0]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BUFSIZE)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"Child Rcvd: %s [%</a:t>
            </a:r>
            <a:r>
              <a:rPr lang="en-US" dirty="0" err="1">
                <a:solidFill>
                  <a:srgbClr val="9D206F"/>
                </a:solidFill>
                <a:latin typeface="Consolas" panose="020B0609020204030204" pitchFamily="49" charset="0"/>
              </a:rPr>
              <a:t>ld</a:t>
            </a:r>
            <a:r>
              <a:rPr lang="en-US" dirty="0">
                <a:solidFill>
                  <a:srgbClr val="9D206F"/>
                </a:solidFill>
                <a:latin typeface="Consolas" panose="020B0609020204030204" pitchFamily="49" charset="0"/>
              </a:rPr>
              <a:t>]\n"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close(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pipe_fd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[1])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/>
              <a:t>Inter-Process Communication (IPC): Parent </a:t>
            </a:r>
            <a:r>
              <a:rPr lang="en-US" dirty="0">
                <a:sym typeface="Symbol" panose="05050102010706020507" pitchFamily="18" charset="2"/>
              </a:rPr>
              <a:t>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56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C23F-F611-4A92-BF51-81DECE61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get EOF on a pipe?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11D1-88EF-49BC-8287-6DB80751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362200"/>
            <a:ext cx="10769600" cy="3505200"/>
          </a:xfrm>
        </p:spPr>
        <p:txBody>
          <a:bodyPr/>
          <a:lstStyle/>
          <a:p>
            <a:r>
              <a:rPr lang="en-US" dirty="0"/>
              <a:t>After last “write” descriptor is closed, pipe is effectively closed:</a:t>
            </a:r>
          </a:p>
          <a:p>
            <a:pPr lvl="1"/>
            <a:r>
              <a:rPr lang="en-US" dirty="0"/>
              <a:t>Reads return only “EOF”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After last “read” descriptor is closed, writes generate SIGPIPE signals:</a:t>
            </a:r>
          </a:p>
          <a:p>
            <a:pPr lvl="1"/>
            <a:r>
              <a:rPr lang="en-US" dirty="0"/>
              <a:t>If process ignores, then the write fails with an “EPIPE” error</a:t>
            </a:r>
          </a:p>
        </p:txBody>
      </p:sp>
    </p:spTree>
    <p:extLst>
      <p:ext uri="{BB962C8B-B14F-4D97-AF65-F5344CB8AC3E}">
        <p14:creationId xmlns:p14="http://schemas.microsoft.com/office/powerpoint/2010/main" val="3386701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EOF on a Pipe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3619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841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286478" y="2892701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13968" y="3398007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6552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6552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997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988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25" y="3932561"/>
            <a:ext cx="31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dirty="0">
              <a:solidFill>
                <a:schemeClr val="accent1">
                  <a:lumMod val="75000"/>
                </a:schemeClr>
              </a:solidFill>
              <a:latin typeface="Gill Sans Light"/>
            </a:endParaRPr>
          </a:p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6218851" y="4123730"/>
            <a:ext cx="595193" cy="14513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In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Gill Sans Light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9186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3577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6510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6510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954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945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679" y="3928332"/>
            <a:ext cx="312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  <a:latin typeface="Gill Sans Light"/>
              </a:rPr>
              <a:t>3</a:t>
            </a:r>
          </a:p>
          <a:p>
            <a:pPr algn="r"/>
            <a:endParaRPr lang="en-US" dirty="0">
              <a:solidFill>
                <a:schemeClr val="accent6"/>
              </a:solidFill>
              <a:latin typeface="Gill Sans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9144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 flipV="1">
            <a:off x="6516448" y="4167287"/>
            <a:ext cx="2961500" cy="1407839"/>
          </a:xfrm>
          <a:prstGeom prst="curvedConnector4">
            <a:avLst>
              <a:gd name="adj1" fmla="val -8722"/>
              <a:gd name="adj2" fmla="val 116238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2317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99766" y="4437769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Pipe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76E0046-AAF5-470A-A034-43AF0239BA26}"/>
              </a:ext>
            </a:extLst>
          </p:cNvPr>
          <p:cNvCxnSpPr>
            <a:cxnSpLocks/>
            <a:endCxn id="18" idx="0"/>
          </p:cNvCxnSpPr>
          <p:nvPr/>
        </p:nvCxnSpPr>
        <p:spPr>
          <a:xfrm flipV="1">
            <a:off x="3838008" y="4123730"/>
            <a:ext cx="2678440" cy="310819"/>
          </a:xfrm>
          <a:prstGeom prst="curvedConnector4">
            <a:avLst>
              <a:gd name="adj1" fmla="val 27375"/>
              <a:gd name="adj2" fmla="val 173548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96C7B4-8948-47E6-88DE-60350170306B}"/>
              </a:ext>
            </a:extLst>
          </p:cNvPr>
          <p:cNvSpPr txBox="1"/>
          <p:nvPr/>
        </p:nvSpPr>
        <p:spPr>
          <a:xfrm>
            <a:off x="564679" y="1143000"/>
            <a:ext cx="1584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pipe(…)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fork()</a:t>
            </a:r>
          </a:p>
          <a:p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close(3)</a:t>
            </a:r>
          </a:p>
          <a:p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close(4)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5AB2FB-C003-4314-9F2A-24F059C3EEC8}"/>
              </a:ext>
            </a:extLst>
          </p:cNvPr>
          <p:cNvSpPr txBox="1"/>
          <p:nvPr/>
        </p:nvSpPr>
        <p:spPr>
          <a:xfrm>
            <a:off x="10718768" y="1287371"/>
            <a:ext cx="1584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6"/>
              </a:solidFill>
              <a:latin typeface="Gill Sans Light"/>
            </a:endParaRPr>
          </a:p>
          <a:p>
            <a:endParaRPr lang="en-US" sz="2400" dirty="0">
              <a:solidFill>
                <a:schemeClr val="accent6"/>
              </a:solidFill>
              <a:latin typeface="Gill Sans Light"/>
            </a:endParaRPr>
          </a:p>
          <a:p>
            <a:r>
              <a:rPr lang="en-US" sz="2400" dirty="0">
                <a:solidFill>
                  <a:schemeClr val="accent4"/>
                </a:solidFill>
                <a:latin typeface="Gill Sans Light"/>
              </a:rPr>
              <a:t>close(4)</a:t>
            </a:r>
          </a:p>
        </p:txBody>
      </p:sp>
      <p:sp>
        <p:nvSpPr>
          <p:cNvPr id="36" name="Right Arrow 35"/>
          <p:cNvSpPr/>
          <p:nvPr/>
        </p:nvSpPr>
        <p:spPr bwMode="auto">
          <a:xfrm>
            <a:off x="5310244" y="3529528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0800000" flipH="1">
            <a:off x="6899381" y="5867400"/>
            <a:ext cx="838200" cy="330144"/>
          </a:xfrm>
          <a:prstGeom prst="rightArrow">
            <a:avLst/>
          </a:prstGeom>
          <a:solidFill>
            <a:srgbClr val="F430A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7581" y="579120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24194306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repeatCount="indefinit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3850-FEF9-4334-A665-155BD526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we have communication, we need a </a:t>
            </a:r>
            <a:r>
              <a:rPr lang="en-US" i="1" dirty="0"/>
              <a:t>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7F27-5735-4ECF-BE55-2E30CB9F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163637"/>
            <a:ext cx="10515600" cy="4530725"/>
          </a:xfrm>
        </p:spPr>
        <p:txBody>
          <a:bodyPr/>
          <a:lstStyle/>
          <a:p>
            <a:r>
              <a:rPr lang="en-US" dirty="0"/>
              <a:t>A protocol is an </a:t>
            </a:r>
            <a:r>
              <a:rPr lang="en-US" dirty="0">
                <a:solidFill>
                  <a:srgbClr val="FF0000"/>
                </a:solidFill>
              </a:rPr>
              <a:t>agreement on how to communicate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Includes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/>
              <a:t>: how a communication is specified &amp; structured</a:t>
            </a:r>
          </a:p>
          <a:p>
            <a:pPr lvl="2"/>
            <a:r>
              <a:rPr lang="en-US" dirty="0"/>
              <a:t>Format, order messages are sent and received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Semantics</a:t>
            </a:r>
            <a:r>
              <a:rPr lang="en-US" dirty="0"/>
              <a:t>: what a communication means</a:t>
            </a:r>
          </a:p>
          <a:p>
            <a:pPr lvl="2"/>
            <a:r>
              <a:rPr lang="en-US" dirty="0"/>
              <a:t>Actions taken when transmitting, receiving, or when a timer expires</a:t>
            </a:r>
          </a:p>
          <a:p>
            <a:pPr lvl="2"/>
            <a:endParaRPr lang="en-US" dirty="0"/>
          </a:p>
          <a:p>
            <a:r>
              <a:rPr lang="en-US" dirty="0"/>
              <a:t>Described formally by a state machine</a:t>
            </a:r>
          </a:p>
          <a:p>
            <a:pPr lvl="1"/>
            <a:r>
              <a:rPr lang="en-US" dirty="0"/>
              <a:t>Often represented as a message transaction diagram</a:t>
            </a:r>
          </a:p>
        </p:txBody>
      </p:sp>
    </p:spTree>
    <p:extLst>
      <p:ext uri="{BB962C8B-B14F-4D97-AF65-F5344CB8AC3E}">
        <p14:creationId xmlns:p14="http://schemas.microsoft.com/office/powerpoint/2010/main" val="32478781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B885-BC88-4155-8364-4F5C955D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Protocols in Human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A1D7-E3DD-4E09-B7C8-3A5F1087C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127"/>
            <a:ext cx="10515600" cy="508187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Telephone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(Pick up / open up the phone)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Listen for a dial tone / see that you have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hear ringing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					</a:t>
            </a:r>
            <a:r>
              <a:rPr lang="en-US" dirty="0" err="1">
                <a:solidFill>
                  <a:schemeClr val="accent1"/>
                </a:solidFill>
              </a:rPr>
              <a:t>Callee</a:t>
            </a:r>
            <a:r>
              <a:rPr lang="en-US" dirty="0">
                <a:solidFill>
                  <a:schemeClr val="accent1"/>
                </a:solidFill>
              </a:rPr>
              <a:t>: “Hello?”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Caller: “Hi, it’s Natacha….”</a:t>
            </a:r>
            <a:br>
              <a:rPr lang="en-US" dirty="0"/>
            </a:br>
            <a:r>
              <a:rPr lang="en-US" dirty="0"/>
              <a:t>Caller: “Hey, do you think … blah blah blah …” pause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					</a:t>
            </a:r>
            <a:r>
              <a:rPr lang="en-US" dirty="0" err="1">
                <a:solidFill>
                  <a:schemeClr val="accent1"/>
                </a:solidFill>
              </a:rPr>
              <a:t>Callee</a:t>
            </a:r>
            <a:r>
              <a:rPr lang="en-US" dirty="0">
                <a:solidFill>
                  <a:schemeClr val="accent1"/>
                </a:solidFill>
              </a:rPr>
              <a:t>: “Yeah, blah blah blah …” </a:t>
            </a:r>
            <a:r>
              <a:rPr lang="en-US" b="1" dirty="0">
                <a:solidFill>
                  <a:schemeClr val="accent1"/>
                </a:solidFill>
              </a:rPr>
              <a:t>pause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Caller: Bye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						</a:t>
            </a:r>
            <a:r>
              <a:rPr lang="en-US" dirty="0" err="1">
                <a:solidFill>
                  <a:schemeClr val="accent1"/>
                </a:solidFill>
              </a:rPr>
              <a:t>Callee</a:t>
            </a:r>
            <a:r>
              <a:rPr lang="en-US" dirty="0">
                <a:solidFill>
                  <a:schemeClr val="accent1"/>
                </a:solidFill>
              </a:rPr>
              <a:t>: Bye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Hang up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E559C4-7CF8-4BE5-996C-53E9DABFEDBA}"/>
              </a:ext>
            </a:extLst>
          </p:cNvPr>
          <p:cNvCxnSpPr>
            <a:cxnSpLocks/>
          </p:cNvCxnSpPr>
          <p:nvPr/>
        </p:nvCxnSpPr>
        <p:spPr>
          <a:xfrm>
            <a:off x="3969106" y="3418260"/>
            <a:ext cx="2314651" cy="194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64CEAA-1656-405C-9C68-B5C4822462D7}"/>
              </a:ext>
            </a:extLst>
          </p:cNvPr>
          <p:cNvCxnSpPr>
            <a:cxnSpLocks/>
          </p:cNvCxnSpPr>
          <p:nvPr/>
        </p:nvCxnSpPr>
        <p:spPr>
          <a:xfrm flipH="1">
            <a:off x="4037993" y="3799044"/>
            <a:ext cx="2245764" cy="226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523B8B-BEA3-432E-BB42-5FFC5DDC6B20}"/>
              </a:ext>
            </a:extLst>
          </p:cNvPr>
          <p:cNvCxnSpPr>
            <a:cxnSpLocks/>
          </p:cNvCxnSpPr>
          <p:nvPr/>
        </p:nvCxnSpPr>
        <p:spPr>
          <a:xfrm>
            <a:off x="2146401" y="4917613"/>
            <a:ext cx="4137356" cy="340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586974-633F-4EEB-B212-6B7A5D7F11CF}"/>
              </a:ext>
            </a:extLst>
          </p:cNvPr>
          <p:cNvCxnSpPr>
            <a:cxnSpLocks/>
          </p:cNvCxnSpPr>
          <p:nvPr/>
        </p:nvCxnSpPr>
        <p:spPr>
          <a:xfrm flipH="1">
            <a:off x="2743200" y="5455001"/>
            <a:ext cx="3540557" cy="225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9EA988-0410-4693-9FBF-7285F72F71E0}"/>
              </a:ext>
            </a:extLst>
          </p:cNvPr>
          <p:cNvCxnSpPr>
            <a:cxnSpLocks/>
          </p:cNvCxnSpPr>
          <p:nvPr/>
        </p:nvCxnSpPr>
        <p:spPr>
          <a:xfrm>
            <a:off x="2684678" y="5783856"/>
            <a:ext cx="3547872" cy="276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9A674D-6C36-4BB0-A862-F8C13C603C58}"/>
              </a:ext>
            </a:extLst>
          </p:cNvPr>
          <p:cNvCxnSpPr>
            <a:cxnSpLocks/>
          </p:cNvCxnSpPr>
          <p:nvPr/>
        </p:nvCxnSpPr>
        <p:spPr>
          <a:xfrm flipH="1">
            <a:off x="2743201" y="6140514"/>
            <a:ext cx="3489349" cy="361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8E5BDD-1159-4CCF-BDEA-0FE20DE3C162}"/>
              </a:ext>
            </a:extLst>
          </p:cNvPr>
          <p:cNvSpPr txBox="1"/>
          <p:nvPr/>
        </p:nvSpPr>
        <p:spPr>
          <a:xfrm>
            <a:off x="2514600" y="1167447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Crooks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737D7-779E-4301-991D-233E480DB234}"/>
              </a:ext>
            </a:extLst>
          </p:cNvPr>
          <p:cNvSpPr txBox="1"/>
          <p:nvPr/>
        </p:nvSpPr>
        <p:spPr>
          <a:xfrm>
            <a:off x="6629400" y="1167447"/>
            <a:ext cx="1162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Joseph</a:t>
            </a:r>
          </a:p>
        </p:txBody>
      </p:sp>
    </p:spTree>
    <p:extLst>
      <p:ext uri="{BB962C8B-B14F-4D97-AF65-F5344CB8AC3E}">
        <p14:creationId xmlns:p14="http://schemas.microsoft.com/office/powerpoint/2010/main" val="1519259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329440" y="4465983"/>
            <a:ext cx="90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846383" y="4465982"/>
            <a:ext cx="163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5189424" y="2337626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5351998" y="3773370"/>
            <a:ext cx="87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196344987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28A7-25DE-47FE-B893-68887A71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Protocols: Cross-Network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8CE0-0927-4294-B2E9-36365B57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5095"/>
            <a:ext cx="10515600" cy="1021867"/>
          </a:xfrm>
        </p:spPr>
        <p:txBody>
          <a:bodyPr/>
          <a:lstStyle/>
          <a:p>
            <a:r>
              <a:rPr lang="en-US" dirty="0"/>
              <a:t>Many clients accessing a common server</a:t>
            </a:r>
          </a:p>
          <a:p>
            <a:r>
              <a:rPr lang="en-US" dirty="0"/>
              <a:t>File servers, www, FTP, databases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27F5E61-3D8E-4979-8400-741B7380B1F5}"/>
              </a:ext>
            </a:extLst>
          </p:cNvPr>
          <p:cNvSpPr/>
          <p:nvPr/>
        </p:nvSpPr>
        <p:spPr>
          <a:xfrm>
            <a:off x="3353817" y="1690688"/>
            <a:ext cx="4630618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3960F2-E075-41B9-8649-B8F7D2C2E278}"/>
              </a:ext>
            </a:extLst>
          </p:cNvPr>
          <p:cNvSpPr/>
          <p:nvPr/>
        </p:nvSpPr>
        <p:spPr>
          <a:xfrm>
            <a:off x="8773520" y="237188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392B80-0B71-4BAB-B9DA-DCA1EE8E2546}"/>
              </a:ext>
            </a:extLst>
          </p:cNvPr>
          <p:cNvSpPr/>
          <p:nvPr/>
        </p:nvSpPr>
        <p:spPr>
          <a:xfrm>
            <a:off x="1092796" y="1505587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5B5A117-0A7E-4F57-852A-C198A00CF7C9}"/>
              </a:ext>
            </a:extLst>
          </p:cNvPr>
          <p:cNvSpPr/>
          <p:nvPr/>
        </p:nvSpPr>
        <p:spPr>
          <a:xfrm>
            <a:off x="1092796" y="2558850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69E62D4-862E-4EC5-95E3-16DFF200F09D}"/>
              </a:ext>
            </a:extLst>
          </p:cNvPr>
          <p:cNvSpPr/>
          <p:nvPr/>
        </p:nvSpPr>
        <p:spPr>
          <a:xfrm>
            <a:off x="1092796" y="4217610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DA78E-8430-439D-8390-7ACFE2E9A233}"/>
              </a:ext>
            </a:extLst>
          </p:cNvPr>
          <p:cNvSpPr txBox="1"/>
          <p:nvPr/>
        </p:nvSpPr>
        <p:spPr>
          <a:xfrm>
            <a:off x="1581866" y="3590512"/>
            <a:ext cx="47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***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B1D9F5-1E1D-46BB-BE53-5460F10FE62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643252" y="1879818"/>
            <a:ext cx="6130268" cy="873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9C998D-D650-4111-9382-810FF4A5D3E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2643252" y="2933081"/>
            <a:ext cx="61302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9987AB-1CC4-444C-8034-40C0B65EAFFE}"/>
              </a:ext>
            </a:extLst>
          </p:cNvPr>
          <p:cNvCxnSpPr>
            <a:cxnSpLocks/>
          </p:cNvCxnSpPr>
          <p:nvPr/>
        </p:nvCxnSpPr>
        <p:spPr>
          <a:xfrm flipV="1">
            <a:off x="2643252" y="3122105"/>
            <a:ext cx="6130268" cy="13471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3128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C04A-66AC-4C3D-80F6-D08D81D20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4A744-7758-45EB-BC65-1D87737FA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990600"/>
            <a:ext cx="5334000" cy="2748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 is “sometimes on”</a:t>
            </a:r>
          </a:p>
          <a:p>
            <a:pPr lvl="1"/>
            <a:r>
              <a:rPr lang="en-US" dirty="0"/>
              <a:t>Sends the server requests for services when interested</a:t>
            </a:r>
          </a:p>
          <a:p>
            <a:pPr lvl="1"/>
            <a:r>
              <a:rPr lang="en-US" dirty="0"/>
              <a:t>E.g., Web browser on laptop/phone</a:t>
            </a:r>
          </a:p>
          <a:p>
            <a:pPr lvl="1"/>
            <a:r>
              <a:rPr lang="en-US" dirty="0"/>
              <a:t>Doesn’t communicate directly with other clients</a:t>
            </a:r>
          </a:p>
          <a:p>
            <a:pPr lvl="1"/>
            <a:r>
              <a:rPr lang="en-US" dirty="0"/>
              <a:t>Needs to know server’s address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55B34-D12F-4B57-988F-BFEDD1C5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90600"/>
            <a:ext cx="5334000" cy="2748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 is “always on”</a:t>
            </a:r>
          </a:p>
          <a:p>
            <a:pPr lvl="1"/>
            <a:r>
              <a:rPr lang="en-US" dirty="0"/>
              <a:t>Services requests from many clients</a:t>
            </a:r>
          </a:p>
          <a:p>
            <a:pPr lvl="1"/>
            <a:r>
              <a:rPr lang="en-US" dirty="0"/>
              <a:t>E.g., Web server for </a:t>
            </a:r>
            <a:r>
              <a:rPr lang="en-US" dirty="0">
                <a:latin typeface="Consolas" panose="020B0609020204030204" pitchFamily="49" charset="0"/>
              </a:rPr>
              <a:t>www.cnn.com</a:t>
            </a:r>
          </a:p>
          <a:p>
            <a:pPr lvl="1"/>
            <a:r>
              <a:rPr lang="en-US" dirty="0"/>
              <a:t>Doesn’t initiate contact with clients</a:t>
            </a:r>
          </a:p>
          <a:p>
            <a:pPr lvl="1"/>
            <a:r>
              <a:rPr lang="en-US" dirty="0"/>
              <a:t>Needs a fixed, well-known address</a:t>
            </a:r>
          </a:p>
        </p:txBody>
      </p:sp>
      <p:pic>
        <p:nvPicPr>
          <p:cNvPr id="8" name="Picture 5" descr="j0292020">
            <a:extLst>
              <a:ext uri="{FF2B5EF4-FFF2-40B4-BE49-F238E27FC236}">
                <a16:creationId xmlns:a16="http://schemas.microsoft.com/office/drawing/2014/main" id="{9F659714-0B34-4ACA-8C8C-97DACA8FB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28" y="3704880"/>
            <a:ext cx="18684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j0285750">
            <a:extLst>
              <a:ext uri="{FF2B5EF4-FFF2-40B4-BE49-F238E27FC236}">
                <a16:creationId xmlns:a16="http://schemas.microsoft.com/office/drawing/2014/main" id="{312A144F-0EF3-449D-A662-CFDACDDED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745" y="3981105"/>
            <a:ext cx="2497137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9">
            <a:extLst>
              <a:ext uri="{FF2B5EF4-FFF2-40B4-BE49-F238E27FC236}">
                <a16:creationId xmlns:a16="http://schemas.microsoft.com/office/drawing/2014/main" id="{5B295146-176B-4594-B1B3-A382DF05C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8792" y="3842671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dirty="0">
                <a:latin typeface="Consolas" panose="020B0609020204030204" pitchFamily="49" charset="0"/>
              </a:rPr>
              <a:t>GET /index.html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40DCF715-4B7D-4EDE-AB5E-C8EA453F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16" y="5211555"/>
            <a:ext cx="4403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ja-JP" altLang="en-US" dirty="0">
                <a:latin typeface="Consolas" panose="020B0609020204030204" pitchFamily="49" charset="0"/>
              </a:rPr>
              <a:t>“</a:t>
            </a:r>
            <a:r>
              <a:rPr lang="en-US" altLang="ja-JP" dirty="0">
                <a:latin typeface="Consolas" panose="020B0609020204030204" pitchFamily="49" charset="0"/>
              </a:rPr>
              <a:t>Site under construction</a:t>
            </a:r>
            <a:r>
              <a:rPr lang="ja-JP" altLang="en-US" dirty="0">
                <a:latin typeface="Consolas" panose="020B0609020204030204" pitchFamily="49" charset="0"/>
              </a:rPr>
              <a:t>”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89D16B-C211-4282-8A21-0FBA83AADE16}"/>
              </a:ext>
            </a:extLst>
          </p:cNvPr>
          <p:cNvCxnSpPr>
            <a:cxnSpLocks/>
          </p:cNvCxnSpPr>
          <p:nvPr/>
        </p:nvCxnSpPr>
        <p:spPr>
          <a:xfrm>
            <a:off x="4038600" y="4389783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CCDB9D-9192-4A48-A77E-CFF3BF28451E}"/>
              </a:ext>
            </a:extLst>
          </p:cNvPr>
          <p:cNvCxnSpPr>
            <a:cxnSpLocks/>
          </p:cNvCxnSpPr>
          <p:nvPr/>
        </p:nvCxnSpPr>
        <p:spPr>
          <a:xfrm flipH="1">
            <a:off x="4038600" y="5171661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04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C15-95BC-45F0-B49A-64CC7F93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Connection?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6377-A9D5-4D5C-B88A-8D58186C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Bidirectional </a:t>
            </a:r>
            <a:r>
              <a:rPr lang="en-US" i="1" dirty="0"/>
              <a:t>stream</a:t>
            </a:r>
            <a:r>
              <a:rPr lang="en-US" dirty="0"/>
              <a:t> of bytes between two processes on possibly different machines</a:t>
            </a:r>
          </a:p>
          <a:p>
            <a:pPr lvl="1"/>
            <a:r>
              <a:rPr lang="en-US" dirty="0"/>
              <a:t>For now, we are discussing “TCP Connections”</a:t>
            </a:r>
          </a:p>
          <a:p>
            <a:endParaRPr lang="en-US" dirty="0"/>
          </a:p>
          <a:p>
            <a:r>
              <a:rPr lang="en-US" dirty="0"/>
              <a:t>Abstractly, a connection between two endpoints A and B consists of:</a:t>
            </a:r>
          </a:p>
          <a:p>
            <a:pPr lvl="1"/>
            <a:r>
              <a:rPr lang="en-US" dirty="0"/>
              <a:t>A queue (bounded buffer) for data sent from A to B</a:t>
            </a:r>
          </a:p>
          <a:p>
            <a:pPr lvl="1"/>
            <a:r>
              <a:rPr lang="en-US" dirty="0"/>
              <a:t>A queue (bounded buffer) for data sent from B to A</a:t>
            </a:r>
          </a:p>
        </p:txBody>
      </p:sp>
    </p:spTree>
    <p:extLst>
      <p:ext uri="{BB962C8B-B14F-4D97-AF65-F5344CB8AC3E}">
        <p14:creationId xmlns:p14="http://schemas.microsoft.com/office/powerpoint/2010/main" val="3581944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/>
              <a:t>The Socket Abstraction: Endpoint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Sockets: Endpoint for Communication</a:t>
            </a:r>
          </a:p>
          <a:p>
            <a:pPr lvl="1"/>
            <a:r>
              <a:rPr lang="en-US" dirty="0"/>
              <a:t>Queues to temporarily hold results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Connection: Two Sockets Connected Over the network</a:t>
            </a:r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Socket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Process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Socket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Process</a:t>
              </a: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7116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ntr" presetSubtype="37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Creating Processes with fork()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11963400" cy="60198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pid_t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fork()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– copy the current process</a:t>
            </a:r>
          </a:p>
          <a:p>
            <a:pPr lvl="1"/>
            <a:r>
              <a:rPr lang="en-US" sz="1800" dirty="0"/>
              <a:t>State of original process </a:t>
            </a:r>
            <a:r>
              <a:rPr lang="en-US" sz="1800" dirty="0">
                <a:solidFill>
                  <a:srgbClr val="FF0000"/>
                </a:solidFill>
              </a:rPr>
              <a:t>duplicated</a:t>
            </a:r>
            <a:r>
              <a:rPr lang="en-US" sz="1800" dirty="0"/>
              <a:t> in</a:t>
            </a:r>
            <a:br>
              <a:rPr lang="en-US" sz="1800" dirty="0"/>
            </a:br>
            <a:r>
              <a:rPr lang="en-US" sz="1800" dirty="0"/>
              <a:t>Parent and Child!</a:t>
            </a:r>
          </a:p>
          <a:p>
            <a:pPr lvl="1"/>
            <a:r>
              <a:rPr lang="en-US" sz="1800" dirty="0"/>
              <a:t>Address Space (Memory), File Descriptors, </a:t>
            </a:r>
            <a:r>
              <a:rPr lang="en-US" sz="1800" dirty="0" err="1"/>
              <a:t>etc</a:t>
            </a:r>
            <a:r>
              <a:rPr lang="en-US" sz="1800" dirty="0"/>
              <a:t>…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Return value from </a:t>
            </a:r>
            <a:r>
              <a:rPr lang="en-US" sz="2000" b="1" dirty="0">
                <a:latin typeface="Consolas" panose="020B0609020204030204" pitchFamily="49" charset="0"/>
              </a:rPr>
              <a:t>fork()</a:t>
            </a:r>
            <a:r>
              <a:rPr lang="en-US" sz="2000" dirty="0"/>
              <a:t>: </a:t>
            </a:r>
            <a:r>
              <a:rPr lang="en-US" sz="2000" dirty="0" err="1"/>
              <a:t>pid</a:t>
            </a:r>
            <a:r>
              <a:rPr lang="en-US" sz="2000" dirty="0"/>
              <a:t> (like an integer)</a:t>
            </a:r>
          </a:p>
          <a:p>
            <a:pPr lvl="1"/>
            <a:r>
              <a:rPr lang="en-US" sz="1800" dirty="0"/>
              <a:t>When &gt; 0: </a:t>
            </a:r>
          </a:p>
          <a:p>
            <a:pPr lvl="2"/>
            <a:r>
              <a:rPr lang="en-US" sz="1800" dirty="0"/>
              <a:t>Running in (original) </a:t>
            </a:r>
            <a:r>
              <a:rPr lang="en-US" sz="1800" dirty="0">
                <a:solidFill>
                  <a:srgbClr val="FF0000"/>
                </a:solidFill>
              </a:rPr>
              <a:t>Parent</a:t>
            </a:r>
            <a:r>
              <a:rPr lang="en-US" sz="1800" dirty="0"/>
              <a:t> process</a:t>
            </a:r>
          </a:p>
          <a:p>
            <a:pPr lvl="2"/>
            <a:r>
              <a:rPr lang="en-US" sz="1800" dirty="0"/>
              <a:t>return value is </a:t>
            </a:r>
            <a:r>
              <a:rPr lang="en-US" sz="1800" dirty="0" err="1">
                <a:solidFill>
                  <a:srgbClr val="FF0000"/>
                </a:solidFill>
              </a:rPr>
              <a:t>pid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of new child</a:t>
            </a:r>
          </a:p>
          <a:p>
            <a:pPr lvl="1"/>
            <a:r>
              <a:rPr lang="en-US" sz="1800" dirty="0"/>
              <a:t>When = 0: </a:t>
            </a:r>
          </a:p>
          <a:p>
            <a:pPr lvl="2"/>
            <a:r>
              <a:rPr lang="en-US" sz="1800" dirty="0"/>
              <a:t>Running in new </a:t>
            </a:r>
            <a:r>
              <a:rPr lang="en-US" sz="1800" dirty="0">
                <a:solidFill>
                  <a:srgbClr val="FF0000"/>
                </a:solidFill>
              </a:rPr>
              <a:t>Child</a:t>
            </a:r>
            <a:r>
              <a:rPr lang="en-US" sz="1800" dirty="0"/>
              <a:t> process</a:t>
            </a:r>
          </a:p>
          <a:p>
            <a:pPr lvl="1"/>
            <a:r>
              <a:rPr lang="en-US" sz="1800" dirty="0"/>
              <a:t>When &lt; 0:</a:t>
            </a:r>
          </a:p>
          <a:p>
            <a:pPr lvl="2"/>
            <a:r>
              <a:rPr lang="en-US" sz="1800" dirty="0"/>
              <a:t>Error!  Must handle somehow</a:t>
            </a:r>
          </a:p>
          <a:p>
            <a:pPr lvl="2"/>
            <a:r>
              <a:rPr lang="en-US" sz="1800" dirty="0"/>
              <a:t>Running in original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 txBox="1">
            <a:spLocks/>
          </p:cNvSpPr>
          <p:nvPr/>
        </p:nvSpPr>
        <p:spPr bwMode="auto">
          <a:xfrm>
            <a:off x="6477000" y="914400"/>
            <a:ext cx="5638800" cy="4114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status;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  <a:b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</a:b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mypid,tcpid,status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600" kern="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600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13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CB3F-5EC3-449D-A0A1-28554891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Sockets: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772-A4F5-4B91-97F1-B4B334BB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Socket:</a:t>
            </a:r>
            <a:r>
              <a:rPr lang="en-US" dirty="0"/>
              <a:t> An abstraction for one endpoint of a network connection</a:t>
            </a:r>
          </a:p>
          <a:p>
            <a:pPr lvl="1"/>
            <a:r>
              <a:rPr lang="en-US" dirty="0"/>
              <a:t>Another mechanism for </a:t>
            </a:r>
            <a:r>
              <a:rPr lang="en-US" b="1" dirty="0"/>
              <a:t>inter-process communication</a:t>
            </a:r>
          </a:p>
          <a:p>
            <a:pPr lvl="1"/>
            <a:r>
              <a:rPr lang="en-US" dirty="0"/>
              <a:t>Most operating systems (Linux, Mac OS X, Windows) provide this, even if they don’t copy rest of UNIX I/O</a:t>
            </a:r>
          </a:p>
          <a:p>
            <a:pPr lvl="1"/>
            <a:r>
              <a:rPr lang="en-US" dirty="0"/>
              <a:t>Standardized by POSIX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Same abstraction for any kind of network</a:t>
            </a:r>
          </a:p>
          <a:p>
            <a:pPr lvl="1"/>
            <a:r>
              <a:rPr lang="en-US" dirty="0"/>
              <a:t>Local (within same machine)</a:t>
            </a:r>
          </a:p>
          <a:p>
            <a:pPr lvl="1"/>
            <a:r>
              <a:rPr lang="en-US" dirty="0"/>
              <a:t>The Internet (TCP/IP, UDP/IP)</a:t>
            </a:r>
          </a:p>
          <a:p>
            <a:pPr lvl="1"/>
            <a:r>
              <a:rPr lang="en-US" dirty="0"/>
              <a:t>Things “no one” uses anymore (OSI, </a:t>
            </a:r>
            <a:r>
              <a:rPr lang="en-US" dirty="0" err="1"/>
              <a:t>Appletalk</a:t>
            </a:r>
            <a:r>
              <a:rPr lang="en-US" dirty="0"/>
              <a:t>, IPX, …)</a:t>
            </a:r>
          </a:p>
        </p:txBody>
      </p:sp>
    </p:spTree>
    <p:extLst>
      <p:ext uri="{BB962C8B-B14F-4D97-AF65-F5344CB8AC3E}">
        <p14:creationId xmlns:p14="http://schemas.microsoft.com/office/powerpoint/2010/main" val="1251989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2140-5A9E-494F-B1AA-F2AD26AF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Sockets: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1F1A-BC01-41F0-8866-E8C3CE94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just like a file with a </a:t>
            </a:r>
            <a:r>
              <a:rPr lang="en-US" b="1" dirty="0"/>
              <a:t>file descriptor</a:t>
            </a:r>
          </a:p>
          <a:p>
            <a:pPr lvl="1"/>
            <a:r>
              <a:rPr lang="en-US" dirty="0"/>
              <a:t>Corresponds to a network connection (</a:t>
            </a:r>
            <a:r>
              <a:rPr lang="en-US" i="1" dirty="0"/>
              <a:t>two</a:t>
            </a:r>
            <a:r>
              <a:rPr lang="en-US" dirty="0"/>
              <a:t> queues)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dirty="0"/>
              <a:t> adds to output queue (queue of data destined for other side)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dirty="0"/>
              <a:t> removes from its input queue (queue of data destined for this side)</a:t>
            </a:r>
          </a:p>
          <a:p>
            <a:pPr lvl="1"/>
            <a:r>
              <a:rPr lang="en-US" dirty="0"/>
              <a:t>Some operations do not work, e.g. </a:t>
            </a:r>
            <a:r>
              <a:rPr lang="en-US" b="1" dirty="0" err="1">
                <a:latin typeface="Consolas" panose="020B0609020204030204" pitchFamily="49" charset="0"/>
              </a:rPr>
              <a:t>lseek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How can we use sockets to support real applications?</a:t>
            </a:r>
          </a:p>
          <a:p>
            <a:pPr lvl="1"/>
            <a:r>
              <a:rPr lang="en-US" dirty="0"/>
              <a:t>A bidirectional byte stream isn’t useful on its own…</a:t>
            </a:r>
          </a:p>
          <a:p>
            <a:pPr lvl="1"/>
            <a:r>
              <a:rPr lang="en-US" dirty="0"/>
              <a:t>May need messaging facility to partition stream into chunks</a:t>
            </a:r>
          </a:p>
          <a:p>
            <a:pPr lvl="1"/>
            <a:r>
              <a:rPr lang="en-US" dirty="0"/>
              <a:t>May need RPC facility to translate one environment to another and provide the abstraction of a function call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370176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262275" y="446598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727248" y="4465982"/>
            <a:ext cx="187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4688876" y="2337626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4688870" y="3773370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657149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>
            <a:extLst>
              <a:ext uri="{FF2B5EF4-FFF2-40B4-BE49-F238E27FC236}">
                <a16:creationId xmlns:a16="http://schemas.microsoft.com/office/drawing/2014/main" id="{B87FD9EE-3340-4411-8DC9-133A54B7AEDA}"/>
              </a:ext>
            </a:extLst>
          </p:cNvPr>
          <p:cNvSpPr/>
          <p:nvPr/>
        </p:nvSpPr>
        <p:spPr>
          <a:xfrm>
            <a:off x="3655805" y="2148598"/>
            <a:ext cx="3990904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49793" y="2185936"/>
            <a:ext cx="803513" cy="32670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629400" y="2694975"/>
            <a:ext cx="812117" cy="21818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A8615-C556-497D-8A14-3E1785D82A88}"/>
              </a:ext>
            </a:extLst>
          </p:cNvPr>
          <p:cNvSpPr/>
          <p:nvPr/>
        </p:nvSpPr>
        <p:spPr>
          <a:xfrm>
            <a:off x="2486394" y="1702568"/>
            <a:ext cx="5570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sockfd,sndbuf,strlen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sndbuf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)+1);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2DF33-907B-4A71-B703-1A2DED13F761}"/>
              </a:ext>
            </a:extLst>
          </p:cNvPr>
          <p:cNvSpPr/>
          <p:nvPr/>
        </p:nvSpPr>
        <p:spPr>
          <a:xfrm>
            <a:off x="7639480" y="1675546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latin typeface="Consolas" panose="020B0609020204030204" pitchFamily="49" charset="0"/>
                <a:cs typeface="Courier"/>
              </a:rPr>
              <a:t>n = read(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279B-769D-4622-B132-6D28D9CFAB38}"/>
              </a:ext>
            </a:extLst>
          </p:cNvPr>
          <p:cNvCxnSpPr>
            <a:stCxn id="45" idx="3"/>
          </p:cNvCxnSpPr>
          <p:nvPr/>
        </p:nvCxnSpPr>
        <p:spPr>
          <a:xfrm>
            <a:off x="3443134" y="2543607"/>
            <a:ext cx="478464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407AB1E-5288-4BC0-993D-4F9BF238D82F}"/>
              </a:ext>
            </a:extLst>
          </p:cNvPr>
          <p:cNvSpPr/>
          <p:nvPr/>
        </p:nvSpPr>
        <p:spPr>
          <a:xfrm>
            <a:off x="7766666" y="2103240"/>
            <a:ext cx="989338" cy="1090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F58B60-1D66-44D0-BD58-634AC9FA557B}"/>
              </a:ext>
            </a:extLst>
          </p:cNvPr>
          <p:cNvCxnSpPr/>
          <p:nvPr/>
        </p:nvCxnSpPr>
        <p:spPr>
          <a:xfrm>
            <a:off x="7315200" y="3048307"/>
            <a:ext cx="425854" cy="44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564B9D-195F-4FC1-A401-54155A31551F}"/>
              </a:ext>
            </a:extLst>
          </p:cNvPr>
          <p:cNvSpPr txBox="1"/>
          <p:nvPr/>
        </p:nvSpPr>
        <p:spPr>
          <a:xfrm>
            <a:off x="1097800" y="76200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 (issues requests)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AC13D-E05A-485F-B4BA-C86774A4CAF4}"/>
              </a:ext>
            </a:extLst>
          </p:cNvPr>
          <p:cNvSpPr txBox="1"/>
          <p:nvPr/>
        </p:nvSpPr>
        <p:spPr>
          <a:xfrm>
            <a:off x="6978858" y="764394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 (services requests)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3376357"/>
            <a:ext cx="989338" cy="20677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CC9D1-F723-43BD-845D-2ACCC0E11786}"/>
              </a:ext>
            </a:extLst>
          </p:cNvPr>
          <p:cNvCxnSpPr/>
          <p:nvPr/>
        </p:nvCxnSpPr>
        <p:spPr>
          <a:xfrm flipH="1">
            <a:off x="3443134" y="5073027"/>
            <a:ext cx="478464" cy="75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CF521-1AFB-41D4-B311-B6809023AAB0}"/>
              </a:ext>
            </a:extLst>
          </p:cNvPr>
          <p:cNvSpPr/>
          <p:nvPr/>
        </p:nvSpPr>
        <p:spPr>
          <a:xfrm>
            <a:off x="7786717" y="425417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397EB-0393-45A5-8CF0-294757F64DC0}"/>
              </a:ext>
            </a:extLst>
          </p:cNvPr>
          <p:cNvCxnSpPr>
            <a:stCxn id="16" idx="1"/>
          </p:cNvCxnSpPr>
          <p:nvPr/>
        </p:nvCxnSpPr>
        <p:spPr>
          <a:xfrm flipH="1">
            <a:off x="7335557" y="4527388"/>
            <a:ext cx="451160" cy="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DDAF2-0BC7-4416-8166-4397DE0D6E61}"/>
              </a:ext>
            </a:extLst>
          </p:cNvPr>
          <p:cNvSpPr/>
          <p:nvPr/>
        </p:nvSpPr>
        <p:spPr>
          <a:xfrm>
            <a:off x="7298333" y="3867090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>
            <a:off x="8154559" y="3193287"/>
            <a:ext cx="266515" cy="108518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BD654-078F-43C1-B8B4-AEB323BED04D}"/>
              </a:ext>
            </a:extLst>
          </p:cNvPr>
          <p:cNvSpPr txBox="1"/>
          <p:nvPr/>
        </p:nvSpPr>
        <p:spPr>
          <a:xfrm>
            <a:off x="8972596" y="33704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>
            <a:off x="2717506" y="3411447"/>
            <a:ext cx="266515" cy="2024398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2362200" y="376613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380C0E2-92B9-4088-AAA0-ADB7602957BA}"/>
              </a:ext>
            </a:extLst>
          </p:cNvPr>
          <p:cNvSpPr/>
          <p:nvPr/>
        </p:nvSpPr>
        <p:spPr>
          <a:xfrm>
            <a:off x="3921598" y="2309464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BE29466-EBD7-4BD6-9DCD-87EF8D1754B1}"/>
              </a:ext>
            </a:extLst>
          </p:cNvPr>
          <p:cNvSpPr/>
          <p:nvPr/>
        </p:nvSpPr>
        <p:spPr>
          <a:xfrm>
            <a:off x="6705600" y="28194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FD4FA8B-4FF4-4639-AC57-E3DE08BD266F}"/>
              </a:ext>
            </a:extLst>
          </p:cNvPr>
          <p:cNvSpPr/>
          <p:nvPr/>
        </p:nvSpPr>
        <p:spPr>
          <a:xfrm>
            <a:off x="6705600" y="42672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C1749D7-5D53-4D75-ABAB-92DB5AB745AA}"/>
              </a:ext>
            </a:extLst>
          </p:cNvPr>
          <p:cNvSpPr/>
          <p:nvPr/>
        </p:nvSpPr>
        <p:spPr>
          <a:xfrm>
            <a:off x="3921598" y="4798998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62000" y="1219200"/>
            <a:ext cx="4837404" cy="1726329"/>
            <a:chOff x="762000" y="1219200"/>
            <a:chExt cx="4837404" cy="1726329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D3E18327-9A2F-4907-96AC-A760D142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082" y="1660629"/>
              <a:ext cx="1258399" cy="12849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80F692-4C0F-4A13-A37A-AF190A0A415F}"/>
                </a:ext>
              </a:extLst>
            </p:cNvPr>
            <p:cNvSpPr/>
            <p:nvPr/>
          </p:nvSpPr>
          <p:spPr>
            <a:xfrm>
              <a:off x="762000" y="1219200"/>
              <a:ext cx="48374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>
                  <a:latin typeface="Consolas" panose="020B0609020204030204" pitchFamily="49" charset="0"/>
                  <a:cs typeface="Courier"/>
                </a:rPr>
                <a:t>fgets</a:t>
              </a:r>
              <a:r>
                <a:rPr lang="en-US" sz="2000" b="1" dirty="0">
                  <a:latin typeface="Consolas" panose="020B0609020204030204" pitchFamily="49" charset="0"/>
                  <a:cs typeface="Courier"/>
                </a:rPr>
                <a:t>(</a:t>
              </a:r>
              <a:r>
                <a:rPr lang="en-US" sz="2000" b="1" dirty="0" err="1">
                  <a:latin typeface="Consolas" panose="020B0609020204030204" pitchFamily="49" charset="0"/>
                  <a:cs typeface="Courier"/>
                </a:rPr>
                <a:t>sndbuf</a:t>
              </a:r>
              <a:r>
                <a:rPr lang="en-US" sz="2000" dirty="0" err="1">
                  <a:latin typeface="Consolas" panose="020B0609020204030204" pitchFamily="49" charset="0"/>
                  <a:cs typeface="Courier"/>
                </a:rPr>
                <a:t>,bufsize</a:t>
              </a:r>
              <a:r>
                <a:rPr lang="en-US" sz="2000" b="1" dirty="0" err="1">
                  <a:latin typeface="Consolas" panose="020B0609020204030204" pitchFamily="49" charset="0"/>
                  <a:cs typeface="Courier"/>
                </a:rPr>
                <a:t>,stdin</a:t>
              </a:r>
              <a:r>
                <a:rPr lang="en-US" sz="2000" b="1" dirty="0">
                  <a:latin typeface="Consolas" panose="020B0609020204030204" pitchFamily="49" charset="0"/>
                  <a:cs typeface="Courier"/>
                </a:rPr>
                <a:t>); 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33" name="Picture 32" descr="imgres.png">
            <a:extLst>
              <a:ext uri="{FF2B5EF4-FFF2-40B4-BE49-F238E27FC236}">
                <a16:creationId xmlns:a16="http://schemas.microsoft.com/office/drawing/2014/main" id="{1005DD79-CE9D-4B7B-AF5A-945AD6845B0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61" y="2924743"/>
            <a:ext cx="948330" cy="822411"/>
          </a:xfrm>
          <a:prstGeom prst="rect">
            <a:avLst/>
          </a:prstGeom>
        </p:spPr>
      </p:pic>
      <p:pic>
        <p:nvPicPr>
          <p:cNvPr id="34" name="Picture 33" descr="imgres.png">
            <a:extLst>
              <a:ext uri="{FF2B5EF4-FFF2-40B4-BE49-F238E27FC236}">
                <a16:creationId xmlns:a16="http://schemas.microsoft.com/office/drawing/2014/main" id="{58A49D54-CF10-4C3B-82C1-570CBB232EF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4" y="5573454"/>
            <a:ext cx="948330" cy="82241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2A4F59-C863-49FC-A3C9-52A490B4EC9C}"/>
              </a:ext>
            </a:extLst>
          </p:cNvPr>
          <p:cNvCxnSpPr>
            <a:stCxn id="22" idx="1"/>
            <a:endCxn id="33" idx="1"/>
          </p:cNvCxnSpPr>
          <p:nvPr/>
        </p:nvCxnSpPr>
        <p:spPr>
          <a:xfrm flipV="1">
            <a:off x="8420735" y="3335949"/>
            <a:ext cx="1326226" cy="170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B54B39-DC98-44DB-88AC-3AFCB04616E3}"/>
              </a:ext>
            </a:extLst>
          </p:cNvPr>
          <p:cNvSpPr txBox="1"/>
          <p:nvPr/>
        </p:nvSpPr>
        <p:spPr>
          <a:xfrm>
            <a:off x="3918056" y="5915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7CAD5-5F22-48BA-B762-B787BC906D31}"/>
              </a:ext>
            </a:extLst>
          </p:cNvPr>
          <p:cNvCxnSpPr>
            <a:cxnSpLocks/>
          </p:cNvCxnSpPr>
          <p:nvPr/>
        </p:nvCxnSpPr>
        <p:spPr>
          <a:xfrm>
            <a:off x="3144058" y="5444074"/>
            <a:ext cx="1387059" cy="471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45">
            <a:extLst>
              <a:ext uri="{FF2B5EF4-FFF2-40B4-BE49-F238E27FC236}">
                <a16:creationId xmlns:a16="http://schemas.microsoft.com/office/drawing/2014/main" id="{14435F38-29AB-4486-9A71-AC0243C5A8FB}"/>
              </a:ext>
            </a:extLst>
          </p:cNvPr>
          <p:cNvSpPr/>
          <p:nvPr/>
        </p:nvSpPr>
        <p:spPr>
          <a:xfrm>
            <a:off x="654413" y="2994114"/>
            <a:ext cx="2351677" cy="330057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70B229D8-6293-4810-8722-AABC35C20F97}"/>
              </a:ext>
            </a:extLst>
          </p:cNvPr>
          <p:cNvSpPr/>
          <p:nvPr/>
        </p:nvSpPr>
        <p:spPr>
          <a:xfrm>
            <a:off x="8326493" y="1371601"/>
            <a:ext cx="3008744" cy="4081360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414995"/>
              <a:gd name="connsiteX1" fmla="*/ 826349 w 2053606"/>
              <a:gd name="connsiteY1" fmla="*/ 2401432 h 2414995"/>
              <a:gd name="connsiteX2" fmla="*/ 1380403 w 2053606"/>
              <a:gd name="connsiteY2" fmla="*/ 2333015 h 2414995"/>
              <a:gd name="connsiteX3" fmla="*/ 1919612 w 2053606"/>
              <a:gd name="connsiteY3" fmla="*/ 2080599 h 2414995"/>
              <a:gd name="connsiteX4" fmla="*/ 2052508 w 2053606"/>
              <a:gd name="connsiteY4" fmla="*/ 1017286 h 2414995"/>
              <a:gd name="connsiteX5" fmla="*/ 1875313 w 2053606"/>
              <a:gd name="connsiteY5" fmla="*/ 116424 h 2414995"/>
              <a:gd name="connsiteX6" fmla="*/ 1151767 w 2053606"/>
              <a:gd name="connsiteY6" fmla="*/ 13046 h 2414995"/>
              <a:gd name="connsiteX7" fmla="*/ 472520 w 2053606"/>
              <a:gd name="connsiteY7" fmla="*/ 131192 h 2414995"/>
              <a:gd name="connsiteX8" fmla="*/ 251026 w 2053606"/>
              <a:gd name="connsiteY8" fmla="*/ 515166 h 2414995"/>
              <a:gd name="connsiteX0" fmla="*/ 0 w 1984480"/>
              <a:gd name="connsiteY0" fmla="*/ 2537978 h 2570071"/>
              <a:gd name="connsiteX1" fmla="*/ 757223 w 1984480"/>
              <a:gd name="connsiteY1" fmla="*/ 2401432 h 2570071"/>
              <a:gd name="connsiteX2" fmla="*/ 1311277 w 1984480"/>
              <a:gd name="connsiteY2" fmla="*/ 2333015 h 2570071"/>
              <a:gd name="connsiteX3" fmla="*/ 1850486 w 1984480"/>
              <a:gd name="connsiteY3" fmla="*/ 2080599 h 2570071"/>
              <a:gd name="connsiteX4" fmla="*/ 1983382 w 1984480"/>
              <a:gd name="connsiteY4" fmla="*/ 1017286 h 2570071"/>
              <a:gd name="connsiteX5" fmla="*/ 1806187 w 1984480"/>
              <a:gd name="connsiteY5" fmla="*/ 116424 h 2570071"/>
              <a:gd name="connsiteX6" fmla="*/ 1082641 w 1984480"/>
              <a:gd name="connsiteY6" fmla="*/ 13046 h 2570071"/>
              <a:gd name="connsiteX7" fmla="*/ 403394 w 1984480"/>
              <a:gd name="connsiteY7" fmla="*/ 131192 h 2570071"/>
              <a:gd name="connsiteX8" fmla="*/ 181900 w 1984480"/>
              <a:gd name="connsiteY8" fmla="*/ 515166 h 2570071"/>
              <a:gd name="connsiteX0" fmla="*/ 0 w 1984480"/>
              <a:gd name="connsiteY0" fmla="*/ 2537978 h 2834267"/>
              <a:gd name="connsiteX1" fmla="*/ 734181 w 1984480"/>
              <a:gd name="connsiteY1" fmla="*/ 2830630 h 2834267"/>
              <a:gd name="connsiteX2" fmla="*/ 1311277 w 1984480"/>
              <a:gd name="connsiteY2" fmla="*/ 2333015 h 2834267"/>
              <a:gd name="connsiteX3" fmla="*/ 1850486 w 1984480"/>
              <a:gd name="connsiteY3" fmla="*/ 2080599 h 2834267"/>
              <a:gd name="connsiteX4" fmla="*/ 1983382 w 1984480"/>
              <a:gd name="connsiteY4" fmla="*/ 1017286 h 2834267"/>
              <a:gd name="connsiteX5" fmla="*/ 1806187 w 1984480"/>
              <a:gd name="connsiteY5" fmla="*/ 116424 h 2834267"/>
              <a:gd name="connsiteX6" fmla="*/ 1082641 w 1984480"/>
              <a:gd name="connsiteY6" fmla="*/ 13046 h 2834267"/>
              <a:gd name="connsiteX7" fmla="*/ 403394 w 1984480"/>
              <a:gd name="connsiteY7" fmla="*/ 131192 h 2834267"/>
              <a:gd name="connsiteX8" fmla="*/ 181900 w 1984480"/>
              <a:gd name="connsiteY8" fmla="*/ 515166 h 2834267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181900 w 1984005"/>
              <a:gd name="connsiteY8" fmla="*/ 515166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13424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39455 h 2831059"/>
              <a:gd name="connsiteX0" fmla="*/ 0 w 1984005"/>
              <a:gd name="connsiteY0" fmla="*/ 2641130 h 2934211"/>
              <a:gd name="connsiteX1" fmla="*/ 734181 w 1984005"/>
              <a:gd name="connsiteY1" fmla="*/ 2933782 h 2934211"/>
              <a:gd name="connsiteX2" fmla="*/ 1495614 w 1984005"/>
              <a:gd name="connsiteY2" fmla="*/ 2576997 h 2934211"/>
              <a:gd name="connsiteX3" fmla="*/ 1850486 w 1984005"/>
              <a:gd name="connsiteY3" fmla="*/ 2183751 h 2934211"/>
              <a:gd name="connsiteX4" fmla="*/ 1983382 w 1984005"/>
              <a:gd name="connsiteY4" fmla="*/ 1120438 h 2934211"/>
              <a:gd name="connsiteX5" fmla="*/ 1806187 w 1984005"/>
              <a:gd name="connsiteY5" fmla="*/ 219576 h 2934211"/>
              <a:gd name="connsiteX6" fmla="*/ 1082641 w 1984005"/>
              <a:gd name="connsiteY6" fmla="*/ 116198 h 2934211"/>
              <a:gd name="connsiteX7" fmla="*/ 152866 w 1984005"/>
              <a:gd name="connsiteY7" fmla="*/ 26094 h 2934211"/>
              <a:gd name="connsiteX8" fmla="*/ 56636 w 1984005"/>
              <a:gd name="connsiteY8" fmla="*/ 442607 h 2934211"/>
              <a:gd name="connsiteX0" fmla="*/ 4021 w 1936782"/>
              <a:gd name="connsiteY0" fmla="*/ 2495740 h 2934320"/>
              <a:gd name="connsiteX1" fmla="*/ 686958 w 1936782"/>
              <a:gd name="connsiteY1" fmla="*/ 2933782 h 2934320"/>
              <a:gd name="connsiteX2" fmla="*/ 1448391 w 1936782"/>
              <a:gd name="connsiteY2" fmla="*/ 2576997 h 2934320"/>
              <a:gd name="connsiteX3" fmla="*/ 1803263 w 1936782"/>
              <a:gd name="connsiteY3" fmla="*/ 2183751 h 2934320"/>
              <a:gd name="connsiteX4" fmla="*/ 1936159 w 1936782"/>
              <a:gd name="connsiteY4" fmla="*/ 1120438 h 2934320"/>
              <a:gd name="connsiteX5" fmla="*/ 1758964 w 1936782"/>
              <a:gd name="connsiteY5" fmla="*/ 219576 h 2934320"/>
              <a:gd name="connsiteX6" fmla="*/ 1035418 w 1936782"/>
              <a:gd name="connsiteY6" fmla="*/ 116198 h 2934320"/>
              <a:gd name="connsiteX7" fmla="*/ 105643 w 1936782"/>
              <a:gd name="connsiteY7" fmla="*/ 26094 h 2934320"/>
              <a:gd name="connsiteX8" fmla="*/ 9413 w 1936782"/>
              <a:gd name="connsiteY8" fmla="*/ 442607 h 2934320"/>
              <a:gd name="connsiteX0" fmla="*/ 15675 w 1948436"/>
              <a:gd name="connsiteY0" fmla="*/ 2495740 h 2934320"/>
              <a:gd name="connsiteX1" fmla="*/ 698612 w 1948436"/>
              <a:gd name="connsiteY1" fmla="*/ 2933782 h 2934320"/>
              <a:gd name="connsiteX2" fmla="*/ 1460045 w 1948436"/>
              <a:gd name="connsiteY2" fmla="*/ 2576997 h 2934320"/>
              <a:gd name="connsiteX3" fmla="*/ 1814917 w 1948436"/>
              <a:gd name="connsiteY3" fmla="*/ 2183751 h 2934320"/>
              <a:gd name="connsiteX4" fmla="*/ 1947813 w 1948436"/>
              <a:gd name="connsiteY4" fmla="*/ 1120438 h 2934320"/>
              <a:gd name="connsiteX5" fmla="*/ 1770618 w 1948436"/>
              <a:gd name="connsiteY5" fmla="*/ 219576 h 2934320"/>
              <a:gd name="connsiteX6" fmla="*/ 1047072 w 1948436"/>
              <a:gd name="connsiteY6" fmla="*/ 116198 h 2934320"/>
              <a:gd name="connsiteX7" fmla="*/ 117297 w 1948436"/>
              <a:gd name="connsiteY7" fmla="*/ 26094 h 2934320"/>
              <a:gd name="connsiteX8" fmla="*/ 3985 w 1948436"/>
              <a:gd name="connsiteY8" fmla="*/ 505820 h 29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436" h="2934320">
                <a:moveTo>
                  <a:pt x="15675" y="2495740"/>
                </a:moveTo>
                <a:cubicBezTo>
                  <a:pt x="26749" y="2607733"/>
                  <a:pt x="457884" y="2920239"/>
                  <a:pt x="698612" y="2933782"/>
                </a:cubicBezTo>
                <a:cubicBezTo>
                  <a:pt x="939340" y="2947325"/>
                  <a:pt x="1273994" y="2702002"/>
                  <a:pt x="1460045" y="2576997"/>
                </a:cubicBezTo>
                <a:cubicBezTo>
                  <a:pt x="1646096" y="2451992"/>
                  <a:pt x="1733622" y="2426511"/>
                  <a:pt x="1814917" y="2183751"/>
                </a:cubicBezTo>
                <a:cubicBezTo>
                  <a:pt x="1896212" y="1940991"/>
                  <a:pt x="1955196" y="1447800"/>
                  <a:pt x="1947813" y="1120438"/>
                </a:cubicBezTo>
                <a:cubicBezTo>
                  <a:pt x="1940430" y="793076"/>
                  <a:pt x="1920742" y="386949"/>
                  <a:pt x="1770618" y="219576"/>
                </a:cubicBezTo>
                <a:cubicBezTo>
                  <a:pt x="1620495" y="52203"/>
                  <a:pt x="1322625" y="148445"/>
                  <a:pt x="1047072" y="116198"/>
                </a:cubicBezTo>
                <a:cubicBezTo>
                  <a:pt x="771519" y="83951"/>
                  <a:pt x="267421" y="-57593"/>
                  <a:pt x="117297" y="26094"/>
                </a:cubicBezTo>
                <a:cubicBezTo>
                  <a:pt x="-32826" y="109781"/>
                  <a:pt x="3985" y="505820"/>
                  <a:pt x="3985" y="50582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22703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8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606770" y="2835114"/>
            <a:ext cx="266515" cy="549203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462864" y="1547287"/>
            <a:ext cx="266515" cy="72093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0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 rot="1053436">
            <a:off x="8094211" y="2098661"/>
            <a:ext cx="266515" cy="1059652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7789701" y="2090318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59" name="Right Arrow 58"/>
          <p:cNvSpPr/>
          <p:nvPr/>
        </p:nvSpPr>
        <p:spPr bwMode="auto">
          <a:xfrm rot="635344">
            <a:off x="4701058" y="2511455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ight Arrow 59"/>
          <p:cNvSpPr/>
          <p:nvPr/>
        </p:nvSpPr>
        <p:spPr bwMode="auto">
          <a:xfrm rot="9956113">
            <a:off x="4659059" y="4555140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E4B10-CC9E-41DA-BCEA-8D4CFB31DDD9}"/>
              </a:ext>
            </a:extLst>
          </p:cNvPr>
          <p:cNvSpPr/>
          <p:nvPr/>
        </p:nvSpPr>
        <p:spPr>
          <a:xfrm>
            <a:off x="2743200" y="3028890"/>
            <a:ext cx="4274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"/>
              </a:rPr>
              <a:t>n = read(</a:t>
            </a:r>
            <a:r>
              <a:rPr lang="en-US" sz="2000" b="1" dirty="0" err="1">
                <a:latin typeface="Consolas" panose="020B0609020204030204" pitchFamily="49" charset="0"/>
                <a:cs typeface="Courier"/>
              </a:rPr>
              <a:t>sockfd,rcvbuf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 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829" y="3527061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</a:rPr>
              <a:t>Client</a:t>
            </a:r>
          </a:p>
          <a:p>
            <a:pPr algn="ctr"/>
            <a:r>
              <a:rPr lang="en-US" sz="1600" b="0" dirty="0">
                <a:latin typeface="Gill Sans Light"/>
              </a:rPr>
              <a:t>Socket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29738" y="3493500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</a:rPr>
              <a:t>Server</a:t>
            </a:r>
          </a:p>
          <a:p>
            <a:pPr algn="ctr"/>
            <a:r>
              <a:rPr lang="en-US" sz="1600" b="0" dirty="0">
                <a:latin typeface="Gill Sans Light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288451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4" grpId="0" animBg="1"/>
      <p:bldP spid="16" grpId="0" animBg="1"/>
      <p:bldP spid="20" grpId="0"/>
      <p:bldP spid="22" grpId="0" animBg="1"/>
      <p:bldP spid="23" grpId="0"/>
      <p:bldP spid="24" grpId="0" animBg="1"/>
      <p:bldP spid="25" grpId="0"/>
      <p:bldP spid="36" grpId="0"/>
      <p:bldP spid="38" grpId="0" animBg="1"/>
      <p:bldP spid="39" grpId="0" animBg="1"/>
      <p:bldP spid="45" grpId="0" animBg="1"/>
      <p:bldP spid="48" grpId="0" animBg="1"/>
      <p:bldP spid="49" grpId="0" animBg="1"/>
      <p:bldP spid="50" grpId="0" animBg="1"/>
      <p:bldP spid="54" grpId="0"/>
      <p:bldP spid="59" grpId="0" animBg="1"/>
      <p:bldP spid="6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client-server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81200" y="762000"/>
            <a:ext cx="9525000" cy="255454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[MAXOUT];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sndbuf,MAXIN,stdin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);		    /* prompt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)+1); /* send (including null terminator)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(rcvbuf,0,MAXOUT);                 /* clear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n=read(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MAXOUT);          /* receive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	    /* echo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33766" y="3955519"/>
            <a:ext cx="7000835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= 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consockfd,reqbuf,MAXREQ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); /*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 /* echo*/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2691495" y="2161346"/>
            <a:ext cx="4863574" cy="3162648"/>
          </a:xfrm>
          <a:custGeom>
            <a:avLst/>
            <a:gdLst>
              <a:gd name="connsiteX0" fmla="*/ 4083817 w 4863574"/>
              <a:gd name="connsiteY0" fmla="*/ 0 h 3162648"/>
              <a:gd name="connsiteX1" fmla="*/ 4572311 w 4863574"/>
              <a:gd name="connsiteY1" fmla="*/ 928036 h 3162648"/>
              <a:gd name="connsiteX2" fmla="*/ 163652 w 4863574"/>
              <a:gd name="connsiteY2" fmla="*/ 2124713 h 3162648"/>
              <a:gd name="connsiteX3" fmla="*/ 871968 w 4863574"/>
              <a:gd name="connsiteY3" fmla="*/ 3162648 h 316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74" h="3162648">
                <a:moveTo>
                  <a:pt x="4083817" y="0"/>
                </a:moveTo>
                <a:cubicBezTo>
                  <a:pt x="4654744" y="286958"/>
                  <a:pt x="5225672" y="573917"/>
                  <a:pt x="4572311" y="928036"/>
                </a:cubicBezTo>
                <a:cubicBezTo>
                  <a:pt x="3918950" y="1282155"/>
                  <a:pt x="780376" y="1752278"/>
                  <a:pt x="163652" y="2124713"/>
                </a:cubicBezTo>
                <a:cubicBezTo>
                  <a:pt x="-453072" y="2497148"/>
                  <a:pt x="871968" y="3162648"/>
                  <a:pt x="871968" y="3162648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8400" y="2057400"/>
            <a:ext cx="4343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5257800"/>
            <a:ext cx="4114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96540" y="5968022"/>
            <a:ext cx="54864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600201" y="2661998"/>
            <a:ext cx="8550629" cy="3434003"/>
          </a:xfrm>
          <a:custGeom>
            <a:avLst/>
            <a:gdLst>
              <a:gd name="connsiteX0" fmla="*/ 7561943 w 8629325"/>
              <a:gd name="connsiteY0" fmla="*/ 3138226 h 3138226"/>
              <a:gd name="connsiteX1" fmla="*/ 8038225 w 8629325"/>
              <a:gd name="connsiteY1" fmla="*/ 2014814 h 3138226"/>
              <a:gd name="connsiteX2" fmla="*/ 442141 w 8629325"/>
              <a:gd name="connsiteY2" fmla="*/ 634972 h 3138226"/>
              <a:gd name="connsiteX3" fmla="*/ 857361 w 8629325"/>
              <a:gd name="connsiteY3" fmla="*/ 0 h 313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325" h="3138226">
                <a:moveTo>
                  <a:pt x="7561943" y="3138226"/>
                </a:moveTo>
                <a:cubicBezTo>
                  <a:pt x="8393401" y="2785124"/>
                  <a:pt x="9224859" y="2432023"/>
                  <a:pt x="8038225" y="2014814"/>
                </a:cubicBezTo>
                <a:cubicBezTo>
                  <a:pt x="6851591" y="1597605"/>
                  <a:pt x="1638952" y="970774"/>
                  <a:pt x="442141" y="634972"/>
                </a:cubicBezTo>
                <a:cubicBezTo>
                  <a:pt x="-754670" y="299170"/>
                  <a:pt x="857361" y="0"/>
                  <a:pt x="857361" y="0"/>
                </a:cubicBezTo>
              </a:path>
            </a:pathLst>
          </a:custGeom>
          <a:ln w="57150" cmpd="sng">
            <a:solidFill>
              <a:srgbClr val="1C31CA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2554167"/>
            <a:ext cx="38862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0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E60F-3F13-4455-AEEF-F268A56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we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A08-3835-4402-BF88-E9E17030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Reliable</a:t>
            </a:r>
          </a:p>
          <a:p>
            <a:pPr lvl="1"/>
            <a:r>
              <a:rPr lang="en-US" dirty="0"/>
              <a:t>Write to a file =&gt; Read it back.  Nothing is lost. </a:t>
            </a:r>
          </a:p>
          <a:p>
            <a:pPr lvl="1"/>
            <a:r>
              <a:rPr lang="en-US" dirty="0"/>
              <a:t>Write to a (TCP) socket =&gt; Read from the other side, same.</a:t>
            </a:r>
          </a:p>
          <a:p>
            <a:pPr lvl="1"/>
            <a:r>
              <a:rPr lang="en-US" dirty="0"/>
              <a:t>Like pipes</a:t>
            </a:r>
          </a:p>
          <a:p>
            <a:r>
              <a:rPr lang="en-US" dirty="0"/>
              <a:t>In order (sequential stream)</a:t>
            </a:r>
          </a:p>
          <a:p>
            <a:pPr lvl="1"/>
            <a:r>
              <a:rPr lang="en-US" dirty="0"/>
              <a:t>Write X then write Y =&gt; read gets X then read gets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ready?</a:t>
            </a:r>
          </a:p>
          <a:p>
            <a:pPr lvl="1"/>
            <a:r>
              <a:rPr lang="en-US" dirty="0"/>
              <a:t>File read gets whatever is there at the time.  </a:t>
            </a:r>
          </a:p>
          <a:p>
            <a:pPr lvl="1"/>
            <a:r>
              <a:rPr lang="en-US" dirty="0"/>
              <a:t>Assumes writing already took place</a:t>
            </a:r>
          </a:p>
          <a:p>
            <a:pPr lvl="1"/>
            <a:r>
              <a:rPr lang="en-US" dirty="0"/>
              <a:t>Blocks if nothing has arrived yet</a:t>
            </a:r>
          </a:p>
          <a:p>
            <a:pPr lvl="1"/>
            <a:r>
              <a:rPr lang="en-US" dirty="0"/>
              <a:t>Like pipes!</a:t>
            </a:r>
          </a:p>
        </p:txBody>
      </p:sp>
    </p:spTree>
    <p:extLst>
      <p:ext uri="{BB962C8B-B14F-4D97-AF65-F5344CB8AC3E}">
        <p14:creationId xmlns:p14="http://schemas.microsoft.com/office/powerpoint/2010/main" val="458158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30C3-72F0-4A10-AC3E-37B33EB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1BA7-2845-4AD4-9578-103A2CF0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1658600" cy="5562600"/>
          </a:xfrm>
        </p:spPr>
        <p:txBody>
          <a:bodyPr>
            <a:normAutofit/>
          </a:bodyPr>
          <a:lstStyle/>
          <a:p>
            <a:r>
              <a:rPr lang="en-US" dirty="0"/>
              <a:t>File systems provide a collection of permanent objects in a structured name space:</a:t>
            </a:r>
          </a:p>
          <a:p>
            <a:pPr lvl="1"/>
            <a:r>
              <a:rPr lang="en-US" dirty="0"/>
              <a:t>Processes open, read/write/close them</a:t>
            </a:r>
          </a:p>
          <a:p>
            <a:pPr lvl="1"/>
            <a:r>
              <a:rPr lang="en-US" dirty="0"/>
              <a:t>Files exist independently of processes</a:t>
            </a:r>
          </a:p>
          <a:p>
            <a:pPr lvl="1"/>
            <a:r>
              <a:rPr lang="en-US" dirty="0"/>
              <a:t>Easy to name what file to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</a:p>
          <a:p>
            <a:r>
              <a:rPr lang="en-US" dirty="0"/>
              <a:t>Pipes: one-way communication between processes on same (physical) machine</a:t>
            </a:r>
          </a:p>
          <a:p>
            <a:pPr lvl="1"/>
            <a:r>
              <a:rPr lang="en-US" dirty="0"/>
              <a:t>Single queue</a:t>
            </a:r>
          </a:p>
          <a:p>
            <a:pPr lvl="1"/>
            <a:r>
              <a:rPr lang="en-US" dirty="0"/>
              <a:t>Created transiently by a call to </a:t>
            </a:r>
            <a:r>
              <a:rPr lang="en-US" dirty="0">
                <a:latin typeface="Consolas" panose="020B0609020204030204" pitchFamily="49" charset="0"/>
              </a:rPr>
              <a:t>pipe()</a:t>
            </a:r>
          </a:p>
          <a:p>
            <a:pPr lvl="1"/>
            <a:r>
              <a:rPr lang="en-US" dirty="0"/>
              <a:t>Passed from parent to children (descriptors inherited from parent process)</a:t>
            </a:r>
          </a:p>
          <a:p>
            <a:r>
              <a:rPr lang="en-US" dirty="0"/>
              <a:t>Sockets: two-way communication between processes on same or different machine</a:t>
            </a:r>
          </a:p>
          <a:p>
            <a:pPr lvl="1"/>
            <a:r>
              <a:rPr lang="en-US" dirty="0"/>
              <a:t>Two queues (one in each direction)</a:t>
            </a:r>
          </a:p>
          <a:p>
            <a:pPr lvl="1"/>
            <a:r>
              <a:rPr lang="en-US" dirty="0"/>
              <a:t>Processes can be on separate machines: no common ancestor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 the objects we are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ing?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independent programs know that others wants to “talk” to them?</a:t>
            </a:r>
          </a:p>
        </p:txBody>
      </p:sp>
    </p:spTree>
    <p:extLst>
      <p:ext uri="{BB962C8B-B14F-4D97-AF65-F5344CB8AC3E}">
        <p14:creationId xmlns:p14="http://schemas.microsoft.com/office/powerpoint/2010/main" val="2673637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220-6C5D-486E-922B-CE5F23D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for Communication over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49CD-EB9E-4D67-8011-622DFF89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Hostname</a:t>
            </a:r>
          </a:p>
          <a:p>
            <a:pPr lvl="1"/>
            <a:r>
              <a:rPr lang="en-US" dirty="0"/>
              <a:t>www.eecs.berkeley.edu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128.32.244.172  (IPv4, 32-bit Integer)</a:t>
            </a:r>
          </a:p>
          <a:p>
            <a:pPr lvl="1"/>
            <a:r>
              <a:rPr lang="en-US" dirty="0"/>
              <a:t>2607:f140:0:81::f (IPv6, 128-bit Integer)</a:t>
            </a:r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0-1023 are “</a:t>
            </a:r>
            <a:r>
              <a:rPr lang="en-US" dirty="0">
                <a:hlinkClick r:id="rId3"/>
              </a:rPr>
              <a:t>well known</a:t>
            </a:r>
            <a:r>
              <a:rPr lang="en-US" dirty="0"/>
              <a:t>” or “system” ports</a:t>
            </a:r>
          </a:p>
          <a:p>
            <a:pPr lvl="2"/>
            <a:r>
              <a:rPr lang="en-US" dirty="0"/>
              <a:t>Superuser privileges to bind to one</a:t>
            </a:r>
          </a:p>
          <a:p>
            <a:pPr lvl="1"/>
            <a:r>
              <a:rPr lang="en-US" dirty="0"/>
              <a:t>1024 – 49151 are “registered” ports (</a:t>
            </a:r>
            <a:r>
              <a:rPr lang="en-US" dirty="0">
                <a:hlinkClick r:id="rId4"/>
              </a:rPr>
              <a:t>registry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−1) are “dynamic” or “private”</a:t>
            </a:r>
          </a:p>
          <a:p>
            <a:pPr lvl="2"/>
            <a:r>
              <a:rPr lang="en-US" dirty="0"/>
              <a:t>Automatically allocated as “ephemeral ports”</a:t>
            </a:r>
          </a:p>
        </p:txBody>
      </p:sp>
    </p:spTree>
    <p:extLst>
      <p:ext uri="{BB962C8B-B14F-4D97-AF65-F5344CB8AC3E}">
        <p14:creationId xmlns:p14="http://schemas.microsoft.com/office/powerpoint/2010/main" val="4278684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Setup over TCP/IP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9744"/>
            <a:ext cx="10515600" cy="272005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Special kind of socket: </a:t>
            </a: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server socket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Has file descriptor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Can’t read or write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Two operations: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listen()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Start allowing clients to connect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accept()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Create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new socket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 for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particular 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247" y="2803270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8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326001" y="1272685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259873" y="1806715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839" y="3393646"/>
            <a:ext cx="1063143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190" y="3318809"/>
            <a:ext cx="988537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07582" y="1136251"/>
            <a:ext cx="565150" cy="950628"/>
          </a:xfrm>
          <a:prstGeom prst="rect">
            <a:avLst/>
          </a:prstGeom>
        </p:spPr>
      </p:pic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10" y="1027906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9" t="11674" r="7255" b="21873"/>
          <a:stretch/>
        </p:blipFill>
        <p:spPr>
          <a:xfrm>
            <a:off x="8221208" y="1868160"/>
            <a:ext cx="1056361" cy="310239"/>
          </a:xfrm>
          <a:prstGeom prst="rect">
            <a:avLst/>
          </a:prstGeom>
        </p:spPr>
      </p:pic>
      <p:sp>
        <p:nvSpPr>
          <p:cNvPr id="17" name="AutoShape 9">
            <a:extLst>
              <a:ext uri="{FF2B5EF4-FFF2-40B4-BE49-F238E27FC236}">
                <a16:creationId xmlns:a16="http://schemas.microsoft.com/office/drawing/2014/main" id="{A9908BBC-303F-49C9-96E7-C549D9B06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737" y="2971381"/>
            <a:ext cx="4479153" cy="491185"/>
          </a:xfrm>
          <a:prstGeom prst="leftRightArrow">
            <a:avLst>
              <a:gd name="adj1" fmla="val 57468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176716" y="2111116"/>
            <a:ext cx="1991758" cy="1572058"/>
            <a:chOff x="6096663" y="1860237"/>
            <a:chExt cx="1991758" cy="1572058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89868" y="1860237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663" y="2552391"/>
              <a:ext cx="1765123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Connection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390" y="2970793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3384934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7" grpId="0" animBg="1"/>
      <p:bldP spid="17" grpId="1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Sockets in concept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request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response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53245" y="3728903"/>
            <a:ext cx="415854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</p:spTree>
    <p:extLst>
      <p:ext uri="{BB962C8B-B14F-4D97-AF65-F5344CB8AC3E}">
        <p14:creationId xmlns:p14="http://schemas.microsoft.com/office/powerpoint/2010/main" val="1425926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  <p:bldP spid="6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86E1-5515-4269-B185-478E2D6B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Key Unix I/O Design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0C8C-847C-4E50-95FD-C705C535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998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Uniformity – Everything Is a File!</a:t>
            </a:r>
          </a:p>
          <a:p>
            <a:pPr lvl="1"/>
            <a:r>
              <a:rPr lang="en-US" dirty="0"/>
              <a:t>file operations, device I/O, and </a:t>
            </a:r>
            <a:r>
              <a:rPr lang="en-US" dirty="0" err="1"/>
              <a:t>interprocess</a:t>
            </a:r>
            <a:r>
              <a:rPr lang="en-US" dirty="0"/>
              <a:t> communication through open, read/write, close</a:t>
            </a:r>
          </a:p>
          <a:p>
            <a:pPr lvl="1"/>
            <a:r>
              <a:rPr lang="en-US" dirty="0"/>
              <a:t>Allows simple composition of programs </a:t>
            </a:r>
          </a:p>
          <a:p>
            <a:pPr lvl="2"/>
            <a:r>
              <a:rPr lang="en-US" dirty="0"/>
              <a:t>find | grep | </a:t>
            </a:r>
            <a:r>
              <a:rPr lang="en-US" dirty="0" err="1"/>
              <a:t>wc</a:t>
            </a:r>
            <a:r>
              <a:rPr lang="en-US" dirty="0"/>
              <a:t> …</a:t>
            </a:r>
          </a:p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Provides opportunity for access control and arbitration</a:t>
            </a:r>
          </a:p>
          <a:p>
            <a:pPr lvl="1"/>
            <a:r>
              <a:rPr lang="en-US" dirty="0"/>
              <a:t>Sets up the underlying machinery, i.e., data structures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Even if blocks are transferred, addressing is in bytes</a:t>
            </a:r>
          </a:p>
          <a:p>
            <a:r>
              <a:rPr lang="en-US" dirty="0">
                <a:solidFill>
                  <a:srgbClr val="FF0000"/>
                </a:solidFill>
              </a:rPr>
              <a:t>Kernel buffered reads</a:t>
            </a:r>
          </a:p>
          <a:p>
            <a:pPr lvl="1"/>
            <a:r>
              <a:rPr lang="en-US" dirty="0"/>
              <a:t>Streaming and block devices looks the same, read blocks yielding processor to other task</a:t>
            </a:r>
          </a:p>
          <a:p>
            <a:r>
              <a:rPr lang="en-US" dirty="0">
                <a:solidFill>
                  <a:srgbClr val="FF0000"/>
                </a:solidFill>
              </a:rPr>
              <a:t>Kernel buffered writes</a:t>
            </a:r>
          </a:p>
          <a:p>
            <a:pPr lvl="1"/>
            <a:r>
              <a:rPr lang="en-US" dirty="0"/>
              <a:t>Completion of out-going transfer decoupled from the application, allowing it to continue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1583257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47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a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Carry out Client-Server protocol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run_client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/* Clean up on termination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Protocol</a:t>
            </a:r>
          </a:p>
        </p:txBody>
      </p:sp>
    </p:spTree>
    <p:extLst>
      <p:ext uri="{BB962C8B-B14F-4D97-AF65-F5344CB8AC3E}">
        <p14:creationId xmlns:p14="http://schemas.microsoft.com/office/powerpoint/2010/main" val="294397352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latin typeface="Consolas" panose="020B0609020204030204" pitchFamily="49" charset="0"/>
              </a:rPr>
              <a:t>setup_address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(v1)</a:t>
            </a:r>
          </a:p>
        </p:txBody>
      </p:sp>
    </p:spTree>
    <p:extLst>
      <p:ext uri="{BB962C8B-B14F-4D97-AF65-F5344CB8AC3E}">
        <p14:creationId xmlns:p14="http://schemas.microsoft.com/office/powerpoint/2010/main" val="58054892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4BC8-05A8-40A1-8182-1B23787D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F3B-07C2-4ECD-B2EB-2051E159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905000"/>
            <a:ext cx="10566400" cy="4114800"/>
          </a:xfrm>
        </p:spPr>
        <p:txBody>
          <a:bodyPr/>
          <a:lstStyle/>
          <a:p>
            <a:r>
              <a:rPr lang="en-US" dirty="0"/>
              <a:t>Sequential</a:t>
            </a:r>
          </a:p>
          <a:p>
            <a:r>
              <a:rPr lang="en-US" dirty="0"/>
              <a:t>Running code from different users in the same process =&gt; no protection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Handle each connection in a separate process</a:t>
            </a:r>
          </a:p>
        </p:txBody>
      </p:sp>
    </p:spTree>
    <p:extLst>
      <p:ext uri="{BB962C8B-B14F-4D97-AF65-F5344CB8AC3E}">
        <p14:creationId xmlns:p14="http://schemas.microsoft.com/office/powerpoint/2010/main" val="41493942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(v2)</a:t>
            </a:r>
          </a:p>
        </p:txBody>
      </p:sp>
    </p:spTree>
    <p:extLst>
      <p:ext uri="{BB962C8B-B14F-4D97-AF65-F5344CB8AC3E}">
        <p14:creationId xmlns:p14="http://schemas.microsoft.com/office/powerpoint/2010/main" val="184328733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A58-D600-44B7-8BD8-2E3FFB2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4F4-5F26-4381-B421-74FF447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in the server:</a:t>
            </a:r>
          </a:p>
          <a:p>
            <a:pPr lvl="1"/>
            <a:r>
              <a:rPr lang="en-US" dirty="0"/>
              <a:t>Listen will queue requests</a:t>
            </a:r>
          </a:p>
          <a:p>
            <a:pPr lvl="1"/>
            <a:r>
              <a:rPr lang="en-US" dirty="0"/>
              <a:t>Buffering present elsewhere</a:t>
            </a:r>
          </a:p>
          <a:p>
            <a:pPr lvl="1"/>
            <a:r>
              <a:rPr lang="en-US" dirty="0"/>
              <a:t>But server waits for each connection to terminate </a:t>
            </a:r>
            <a:r>
              <a:rPr lang="en-US"/>
              <a:t>before servicing </a:t>
            </a:r>
            <a:r>
              <a:rPr lang="en-US" dirty="0"/>
              <a:t>the next</a:t>
            </a:r>
          </a:p>
          <a:p>
            <a:endParaRPr lang="en-US" dirty="0"/>
          </a:p>
          <a:p>
            <a:r>
              <a:rPr lang="en-US" dirty="0"/>
              <a:t>A concurrent server can handle and service a new connection before the previous client disconnects</a:t>
            </a:r>
          </a:p>
        </p:txBody>
      </p:sp>
    </p:spTree>
    <p:extLst>
      <p:ext uri="{BB962C8B-B14F-4D97-AF65-F5344CB8AC3E}">
        <p14:creationId xmlns:p14="http://schemas.microsoft.com/office/powerpoint/2010/main" val="408773105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532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//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(v3)</a:t>
            </a:r>
          </a:p>
        </p:txBody>
      </p:sp>
    </p:spTree>
    <p:extLst>
      <p:ext uri="{BB962C8B-B14F-4D97-AF65-F5344CB8AC3E}">
        <p14:creationId xmlns:p14="http://schemas.microsoft.com/office/powerpoint/2010/main" val="288027222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/>
              </a:rPr>
              <a:t>Connection Setup over TCP/IP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38601"/>
            <a:ext cx="5181600" cy="2471010"/>
          </a:xfrm>
        </p:spPr>
        <p:txBody>
          <a:bodyPr>
            <a:normAutofit fontScale="92500"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247" y="2803270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8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326001" y="1272685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259873" y="1806715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839" y="3393646"/>
            <a:ext cx="1063143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190" y="3318809"/>
            <a:ext cx="988537" cy="36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07582" y="1136251"/>
            <a:ext cx="565150" cy="950628"/>
          </a:xfrm>
          <a:prstGeom prst="rect">
            <a:avLst/>
          </a:prstGeom>
        </p:spPr>
      </p:pic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910" y="1027906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9" t="11674" r="7255" b="21873"/>
          <a:stretch/>
        </p:blipFill>
        <p:spPr>
          <a:xfrm>
            <a:off x="8221208" y="1868160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176716" y="2111116"/>
            <a:ext cx="1991758" cy="1572058"/>
            <a:chOff x="6096663" y="1860237"/>
            <a:chExt cx="1991758" cy="1572058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89868" y="1860237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663" y="2552391"/>
              <a:ext cx="1765123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Connection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390" y="2970793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4038600"/>
            <a:ext cx="5685739" cy="2471011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dirty="0">
                <a:latin typeface="Gill Sans Light"/>
              </a:rPr>
              <a:t>Done by OS during client socket setup</a:t>
            </a:r>
          </a:p>
          <a:p>
            <a:r>
              <a:rPr lang="en-US" dirty="0">
                <a:latin typeface="Gill Sans Light"/>
              </a:rPr>
              <a:t>Server Port often “well known”</a:t>
            </a:r>
          </a:p>
          <a:p>
            <a:pPr lvl="1"/>
            <a:r>
              <a:rPr lang="en-US" dirty="0">
                <a:latin typeface="Gill Sans Light"/>
              </a:rPr>
              <a:t>80 (web), 443 (secure web), 25 (</a:t>
            </a:r>
            <a:r>
              <a:rPr lang="en-US" dirty="0" err="1">
                <a:latin typeface="Gill Sans Light"/>
              </a:rPr>
              <a:t>sendmail</a:t>
            </a:r>
            <a:r>
              <a:rPr lang="en-US" dirty="0">
                <a:latin typeface="Gill Sans Light"/>
              </a:rPr>
              <a:t>), </a:t>
            </a:r>
            <a:r>
              <a:rPr lang="en-US" dirty="0" err="1">
                <a:latin typeface="Gill Sans Light"/>
              </a:rPr>
              <a:t>etc</a:t>
            </a:r>
            <a:endParaRPr lang="en-US" dirty="0">
              <a:latin typeface="Gill Sans Light"/>
            </a:endParaRPr>
          </a:p>
          <a:p>
            <a:pPr lvl="1"/>
            <a:r>
              <a:rPr lang="en-US" dirty="0">
                <a:latin typeface="Gill Sans Light"/>
              </a:rPr>
              <a:t>Well-known ports from 0—1023 </a:t>
            </a:r>
          </a:p>
        </p:txBody>
      </p:sp>
    </p:spTree>
    <p:extLst>
      <p:ext uri="{BB962C8B-B14F-4D97-AF65-F5344CB8AC3E}">
        <p14:creationId xmlns:p14="http://schemas.microsoft.com/office/powerpoint/2010/main" val="2720298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D431-CFB7-411E-BE0B-AF39203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Server without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F147-3D52-4F6C-862D-4BF17545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 a new thread to handle each connection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Main thread initiates new client connections without waiting for previously spawned threads</a:t>
            </a:r>
          </a:p>
          <a:p>
            <a:endParaRPr lang="en-US" dirty="0"/>
          </a:p>
          <a:p>
            <a:r>
              <a:rPr lang="en-US" dirty="0"/>
              <a:t>Why give up the protection of separate processes?</a:t>
            </a:r>
          </a:p>
          <a:p>
            <a:pPr lvl="1"/>
            <a:r>
              <a:rPr lang="en-US" dirty="0"/>
              <a:t>More efficient to create new threads</a:t>
            </a:r>
          </a:p>
          <a:p>
            <a:pPr lvl="1"/>
            <a:r>
              <a:rPr lang="en-US" dirty="0"/>
              <a:t>More efficient to switch between threads</a:t>
            </a:r>
          </a:p>
        </p:txBody>
      </p:sp>
    </p:spTree>
    <p:extLst>
      <p:ext uri="{BB962C8B-B14F-4D97-AF65-F5344CB8AC3E}">
        <p14:creationId xmlns:p14="http://schemas.microsoft.com/office/powerpoint/2010/main" val="188998759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Gill Sans Light"/>
                <a:ea typeface="Gulim" panose="020B0600000101010101" pitchFamily="34" charset="-127"/>
              </a:rPr>
              <a:t>Thread Pools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631157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dirty="0">
              <a:latin typeface="Gill Sans Light"/>
              <a:ea typeface="Gulim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 marL="0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dirty="0">
              <a:latin typeface="Gill Sans Light"/>
              <a:ea typeface="Gulim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Gulim" panose="020B0600000101010101" pitchFamily="34" charset="-127"/>
              </a:rPr>
              <a:t>When service a request, use a thread from the pool. If no thread available, queue request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646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285C-7D2F-48F7-8563-A6EF2631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1235-FEF5-436F-B1F0-127B17EFC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27100"/>
            <a:ext cx="10922000" cy="57912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Interprocess</a:t>
            </a:r>
            <a:r>
              <a:rPr lang="en-US" dirty="0"/>
              <a:t> Communication (IPC)</a:t>
            </a:r>
          </a:p>
          <a:p>
            <a:pPr lvl="1"/>
            <a:r>
              <a:rPr lang="en-US" dirty="0"/>
              <a:t>Communication facility between protected environments (i.e. processes)</a:t>
            </a:r>
          </a:p>
          <a:p>
            <a:pPr lvl="1"/>
            <a:endParaRPr lang="en-US" dirty="0"/>
          </a:p>
          <a:p>
            <a:r>
              <a:rPr lang="en-US" dirty="0"/>
              <a:t>Pipes are an abstraction of a single queue</a:t>
            </a:r>
          </a:p>
          <a:p>
            <a:pPr lvl="1"/>
            <a:r>
              <a:rPr lang="en-US" dirty="0"/>
              <a:t>One end write-only, another end read-only</a:t>
            </a:r>
          </a:p>
          <a:p>
            <a:pPr lvl="1"/>
            <a:r>
              <a:rPr lang="en-US" dirty="0"/>
              <a:t>Used for communication between multiple processes on one machine</a:t>
            </a:r>
          </a:p>
          <a:p>
            <a:pPr lvl="1"/>
            <a:r>
              <a:rPr lang="en-US" dirty="0"/>
              <a:t>File descriptors obtained via inheritance</a:t>
            </a:r>
          </a:p>
          <a:p>
            <a:pPr lvl="1"/>
            <a:endParaRPr lang="en-US" dirty="0"/>
          </a:p>
          <a:p>
            <a:r>
              <a:rPr lang="en-US" dirty="0"/>
              <a:t>Sockets are an abstraction of two queues, one in each direction</a:t>
            </a:r>
          </a:p>
          <a:p>
            <a:pPr lvl="1"/>
            <a:r>
              <a:rPr lang="en-US" dirty="0"/>
              <a:t>Can read or write to either end</a:t>
            </a:r>
          </a:p>
          <a:p>
            <a:pPr lvl="1"/>
            <a:r>
              <a:rPr lang="en-US" dirty="0"/>
              <a:t>Used for communication between multiple processes on different machines</a:t>
            </a:r>
          </a:p>
          <a:p>
            <a:pPr lvl="1"/>
            <a:r>
              <a:rPr lang="en-US" dirty="0"/>
              <a:t>File descriptors obtained via socket/bind/connect/listen/accept</a:t>
            </a:r>
          </a:p>
          <a:p>
            <a:pPr lvl="1"/>
            <a:r>
              <a:rPr lang="en-US" dirty="0"/>
              <a:t>Inheritance of file descriptors on fork() facilitates handling each connection in a separate process</a:t>
            </a:r>
          </a:p>
          <a:p>
            <a:pPr lvl="1"/>
            <a:endParaRPr lang="en-US" dirty="0"/>
          </a:p>
          <a:p>
            <a:r>
              <a:rPr lang="en-US" dirty="0"/>
              <a:t>Both support read/write system calls, just like File I/O</a:t>
            </a:r>
          </a:p>
        </p:txBody>
      </p:sp>
    </p:spTree>
    <p:extLst>
      <p:ext uri="{BB962C8B-B14F-4D97-AF65-F5344CB8AC3E}">
        <p14:creationId xmlns:p14="http://schemas.microsoft.com/office/powerpoint/2010/main" val="30356096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C21E-A93C-4FF1-B306-3FDA99E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 High-Level File API –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2CD-8F0B-4BC2-BFCC-DC9D2429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49575"/>
            <a:ext cx="10515600" cy="5703625"/>
          </a:xfrm>
        </p:spPr>
        <p:txBody>
          <a:bodyPr/>
          <a:lstStyle/>
          <a:p>
            <a:r>
              <a:rPr lang="en-US" sz="2000" dirty="0"/>
              <a:t>Operates on “streams” – unformatted sequences of bytes (wither text or binary data), with a position: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Open stream represented by </a:t>
            </a:r>
            <a:r>
              <a:rPr lang="en-US" sz="2000" dirty="0">
                <a:solidFill>
                  <a:srgbClr val="FF0000"/>
                </a:solidFill>
              </a:rPr>
              <a:t>pointer</a:t>
            </a:r>
            <a:r>
              <a:rPr lang="en-US" sz="2000" dirty="0"/>
              <a:t> to a </a:t>
            </a:r>
            <a:r>
              <a:rPr lang="en-US" sz="2000" dirty="0">
                <a:solidFill>
                  <a:srgbClr val="FF0000"/>
                </a:solidFill>
              </a:rPr>
              <a:t>FILE</a:t>
            </a:r>
            <a:r>
              <a:rPr lang="en-US" sz="2000" dirty="0"/>
              <a:t> data structure</a:t>
            </a:r>
          </a:p>
          <a:p>
            <a:pPr lvl="1"/>
            <a:r>
              <a:rPr lang="en-US" sz="2000" dirty="0"/>
              <a:t>Error reported by returning a NULL pointer</a:t>
            </a:r>
          </a:p>
          <a:p>
            <a:pPr lvl="1"/>
            <a:r>
              <a:rPr lang="en-US" sz="2000" dirty="0"/>
              <a:t>Pointer used in subsequent operations on the stream</a:t>
            </a:r>
          </a:p>
          <a:p>
            <a:pPr lvl="1"/>
            <a:r>
              <a:rPr lang="en-US" sz="2000" dirty="0"/>
              <a:t>Data buffered in user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63D8-FA79-4B46-9EED-DB8AD4309630}"/>
              </a:ext>
            </a:extLst>
          </p:cNvPr>
          <p:cNvSpPr txBox="1"/>
          <p:nvPr/>
        </p:nvSpPr>
        <p:spPr>
          <a:xfrm>
            <a:off x="1471148" y="235327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FILE *</a:t>
            </a:r>
            <a:r>
              <a:rPr lang="en-US" dirty="0" err="1"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*mode );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C6397-7629-4F6F-BE46-D7BA9347720E}"/>
              </a:ext>
            </a:extLst>
          </p:cNvPr>
          <p:cNvSpPr/>
          <p:nvPr/>
        </p:nvSpPr>
        <p:spPr>
          <a:xfrm>
            <a:off x="4343400" y="1679932"/>
            <a:ext cx="3753889" cy="321005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054F82-F0F0-4A40-8685-1B62F70C9010}"/>
              </a:ext>
            </a:extLst>
          </p:cNvPr>
          <p:cNvCxnSpPr/>
          <p:nvPr/>
        </p:nvCxnSpPr>
        <p:spPr>
          <a:xfrm flipV="1">
            <a:off x="5963079" y="2082825"/>
            <a:ext cx="0" cy="33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163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Recall: Low-Level File I/O: The RAW system-call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93B3-03EE-4BA8-899C-96C5D3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581400"/>
            <a:ext cx="112014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Integer return from </a:t>
            </a:r>
            <a:r>
              <a:rPr lang="en-US" dirty="0">
                <a:latin typeface="Consolas" panose="020B0609020204030204" pitchFamily="49" charset="0"/>
              </a:rPr>
              <a:t>open() </a:t>
            </a:r>
            <a:r>
              <a:rPr lang="en-US" dirty="0"/>
              <a:t>is a </a:t>
            </a:r>
            <a:r>
              <a:rPr lang="en-US" i="1" dirty="0">
                <a:solidFill>
                  <a:srgbClr val="FF0000"/>
                </a:solidFill>
              </a:rPr>
              <a:t>file descriptor</a:t>
            </a:r>
          </a:p>
          <a:p>
            <a:pPr lvl="1"/>
            <a:r>
              <a:rPr lang="en-US" i="1" dirty="0"/>
              <a:t>Error indicated by return &lt; 0: </a:t>
            </a:r>
            <a:r>
              <a:rPr lang="en-US" dirty="0"/>
              <a:t>the global </a:t>
            </a:r>
            <a:r>
              <a:rPr lang="en-US" dirty="0" err="1">
                <a:latin typeface="Consolas" panose="020B0609020204030204" pitchFamily="49" charset="0"/>
              </a:rPr>
              <a:t>errno</a:t>
            </a:r>
            <a:r>
              <a:rPr lang="en-US" dirty="0"/>
              <a:t> variable set with error</a:t>
            </a:r>
          </a:p>
          <a:p>
            <a:pPr lvl="1"/>
            <a:r>
              <a:rPr lang="en-US" dirty="0"/>
              <a:t>File Descriptor used in subsequent operations on the file</a:t>
            </a:r>
          </a:p>
          <a:p>
            <a:pPr lvl="1"/>
            <a:endParaRPr lang="en-US" dirty="0"/>
          </a:p>
          <a:p>
            <a:r>
              <a:rPr lang="en-US" dirty="0"/>
              <a:t>Streams (opened with </a:t>
            </a:r>
            <a:r>
              <a:rPr lang="en-US" dirty="0" err="1"/>
              <a:t>fopen</a:t>
            </a:r>
            <a:r>
              <a:rPr lang="en-US" dirty="0"/>
              <a:t>()) have a file descriptor </a:t>
            </a:r>
            <a:r>
              <a:rPr lang="en-US" i="1" dirty="0"/>
              <a:t>inside of them!</a:t>
            </a:r>
          </a:p>
          <a:p>
            <a:pPr lvl="1"/>
            <a:r>
              <a:rPr lang="en-US" dirty="0"/>
              <a:t>Retrievable with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fileno</a:t>
            </a:r>
            <a:r>
              <a:rPr lang="en-US" dirty="0">
                <a:latin typeface="Consolas" panose="020B0609020204030204" pitchFamily="49" charset="0"/>
              </a:rPr>
              <a:t>(FILE *stream)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 internal file descriptor</a:t>
            </a:r>
            <a:endParaRPr lang="en-US" dirty="0"/>
          </a:p>
          <a:p>
            <a:pPr lvl="1"/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838201" y="848792"/>
            <a:ext cx="82296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open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flags [,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close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34069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Representation of a Process (inside kernel!)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64103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Light"/>
              </a:rPr>
              <a:t>and that the result is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200400" y="4422639"/>
            <a:ext cx="8736979" cy="1830226"/>
            <a:chOff x="3200400" y="4422639"/>
            <a:chExt cx="8736979" cy="1830226"/>
          </a:xfrm>
        </p:grpSpPr>
        <p:sp>
          <p:nvSpPr>
            <p:cNvPr id="4" name="TextBox 3"/>
            <p:cNvSpPr txBox="1"/>
            <p:nvPr/>
          </p:nvSpPr>
          <p:spPr>
            <a:xfrm>
              <a:off x="3200400" y="5791200"/>
              <a:ext cx="5632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</a:rPr>
                <a:t>Descriptor Table provides redirection</a:t>
              </a:r>
            </a:p>
          </p:txBody>
        </p:sp>
        <p:sp>
          <p:nvSpPr>
            <p:cNvPr id="5" name="Down Arrow 4"/>
            <p:cNvSpPr/>
            <p:nvPr/>
          </p:nvSpPr>
          <p:spPr bwMode="auto">
            <a:xfrm rot="8821157">
              <a:off x="3717234" y="4422639"/>
              <a:ext cx="304800" cy="1388523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81800" y="5116900"/>
              <a:ext cx="5155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</a:rPr>
                <a:t>Each open file has file description</a:t>
              </a:r>
            </a:p>
          </p:txBody>
        </p:sp>
        <p:sp>
          <p:nvSpPr>
            <p:cNvPr id="23" name="Down Arrow 22"/>
            <p:cNvSpPr/>
            <p:nvPr/>
          </p:nvSpPr>
          <p:spPr bwMode="auto">
            <a:xfrm rot="8821157">
              <a:off x="6918941" y="4437468"/>
              <a:ext cx="304800" cy="764270"/>
            </a:xfrm>
            <a:prstGeom prst="downArrow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01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What Happens on fork()?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5417325"/>
            <a:ext cx="11074400" cy="149927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After fork():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File Descriptors </a:t>
            </a:r>
            <a:r>
              <a:rPr lang="en-US" i="1" dirty="0">
                <a:solidFill>
                  <a:srgbClr val="FF0000"/>
                </a:solidFill>
              </a:rPr>
              <a:t>copied</a:t>
            </a:r>
            <a:r>
              <a:rPr lang="en-US" dirty="0">
                <a:solidFill>
                  <a:srgbClr val="FF0000"/>
                </a:solidFill>
              </a:rPr>
              <a:t>: child has same descriptor table as parent!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File Descriptions </a:t>
            </a:r>
            <a:r>
              <a:rPr lang="en-US" i="1" dirty="0">
                <a:solidFill>
                  <a:srgbClr val="FF0000"/>
                </a:solidFill>
              </a:rPr>
              <a:t>shared</a:t>
            </a:r>
            <a:r>
              <a:rPr lang="en-US" dirty="0">
                <a:solidFill>
                  <a:srgbClr val="FF0000"/>
                </a:solidFill>
              </a:rPr>
              <a:t>: child and parent can both manipulate/change open files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</p:spTree>
    <p:extLst>
      <p:ext uri="{BB962C8B-B14F-4D97-AF65-F5344CB8AC3E}">
        <p14:creationId xmlns:p14="http://schemas.microsoft.com/office/powerpoint/2010/main" val="41653306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standard file descriptors: 0, 1,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605014" y="842429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Parent Process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312115" y="838200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Child Process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3713" y="5588596"/>
            <a:ext cx="3121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0: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stdout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 (terminal output)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1: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stderr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(error output)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2: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stdin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	(terminal input)</a:t>
            </a:r>
          </a:p>
        </p:txBody>
      </p:sp>
    </p:spTree>
    <p:extLst>
      <p:ext uri="{BB962C8B-B14F-4D97-AF65-F5344CB8AC3E}">
        <p14:creationId xmlns:p14="http://schemas.microsoft.com/office/powerpoint/2010/main" val="16396815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4276</Words>
  <Application>Microsoft Office PowerPoint</Application>
  <PresentationFormat>Widescreen</PresentationFormat>
  <Paragraphs>826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Comic Sans MS</vt:lpstr>
      <vt:lpstr>Consolas</vt:lpstr>
      <vt:lpstr>Courier</vt:lpstr>
      <vt:lpstr>Gill Sans</vt:lpstr>
      <vt:lpstr>Gill Sans Light</vt:lpstr>
      <vt:lpstr>Office</vt:lpstr>
      <vt:lpstr>CS162 Operating Systems and Systems Programming Lecture 5  Abstractions 3: IPC, Pipes and Sockets A quick programmer’s viewpoint</vt:lpstr>
      <vt:lpstr>Goals for Today: IPC and Sockets</vt:lpstr>
      <vt:lpstr>Recall: Creating Processes with fork()</vt:lpstr>
      <vt:lpstr>Recall: Key Unix I/O Design Concepts</vt:lpstr>
      <vt:lpstr>Recall: C High-Level File API – Streams</vt:lpstr>
      <vt:lpstr>Recall: Low-Level File I/O: The RAW system-call interface</vt:lpstr>
      <vt:lpstr>Recall: Representation of a Process (inside kernel!)</vt:lpstr>
      <vt:lpstr>Recall: What Happens on fork()?</vt:lpstr>
      <vt:lpstr>Recall standard file descriptors: 0, 1, 2</vt:lpstr>
      <vt:lpstr>Putting it together: web server</vt:lpstr>
      <vt:lpstr>Putting it together: web server</vt:lpstr>
      <vt:lpstr>Today: Communication Between Processes</vt:lpstr>
      <vt:lpstr>Recall: Processes Protected from each other</vt:lpstr>
      <vt:lpstr>Communication Between Processes</vt:lpstr>
      <vt:lpstr>Shared Memory: Better Option?</vt:lpstr>
      <vt:lpstr>Communication Between Processes (Another Option)</vt:lpstr>
      <vt:lpstr>One example of this pattern: POSIX/Unix PIPE</vt:lpstr>
      <vt:lpstr>Single-Process Pipe Example</vt:lpstr>
      <vt:lpstr>Pipes Between Processes</vt:lpstr>
      <vt:lpstr>Inter-Process Communication (IPC): Parent  Child</vt:lpstr>
      <vt:lpstr>When do we get EOF on a pipe?</vt:lpstr>
      <vt:lpstr>EOF on a Pipe</vt:lpstr>
      <vt:lpstr>Once we have communication, we need a protocol</vt:lpstr>
      <vt:lpstr>Examples of Protocols in Human Interaction</vt:lpstr>
      <vt:lpstr>Web Server</vt:lpstr>
      <vt:lpstr>Client-Server Protocols: Cross-Network IPC</vt:lpstr>
      <vt:lpstr>Client-Server Communication</vt:lpstr>
      <vt:lpstr>What is a Network Connection?</vt:lpstr>
      <vt:lpstr>The Socket Abstraction: Endpoint for Communication</vt:lpstr>
      <vt:lpstr>Sockets: More Details</vt:lpstr>
      <vt:lpstr>Sockets: More Details</vt:lpstr>
      <vt:lpstr>Simple Example: Echo Server</vt:lpstr>
      <vt:lpstr>Simple Example: Echo Server</vt:lpstr>
      <vt:lpstr>Echo client-server example</vt:lpstr>
      <vt:lpstr>What Assumptions are we Making?</vt:lpstr>
      <vt:lpstr>Socket Creation</vt:lpstr>
      <vt:lpstr>Namespaces for Communication over IP</vt:lpstr>
      <vt:lpstr>Connection Setup over TCP/IP</vt:lpstr>
      <vt:lpstr>Sockets in concept</vt:lpstr>
      <vt:lpstr>Client Protocol</vt:lpstr>
      <vt:lpstr>Server Protocol (v1)</vt:lpstr>
      <vt:lpstr>What’s wrong here?</vt:lpstr>
      <vt:lpstr>Server Protocol (v2)</vt:lpstr>
      <vt:lpstr>Concurrent Server</vt:lpstr>
      <vt:lpstr>Server Protocol (v3)</vt:lpstr>
      <vt:lpstr>Connection Setup over TCP/IP</vt:lpstr>
      <vt:lpstr>Concurrent Server without Protection</vt:lpstr>
      <vt:lpstr>Thread Pools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2021-02-02T23:24:32Z</dcterms:created>
  <dcterms:modified xsi:type="dcterms:W3CDTF">2021-02-02T23:24:39Z</dcterms:modified>
</cp:coreProperties>
</file>