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1124" r:id="rId3"/>
    <p:sldId id="1031" r:id="rId4"/>
    <p:sldId id="1009" r:id="rId5"/>
    <p:sldId id="1020" r:id="rId6"/>
    <p:sldId id="981" r:id="rId7"/>
    <p:sldId id="984" r:id="rId8"/>
    <p:sldId id="1129" r:id="rId9"/>
    <p:sldId id="1037" r:id="rId10"/>
    <p:sldId id="1043" r:id="rId11"/>
    <p:sldId id="1125" r:id="rId12"/>
    <p:sldId id="1040" r:id="rId13"/>
    <p:sldId id="1100" r:id="rId14"/>
    <p:sldId id="1041" r:id="rId15"/>
    <p:sldId id="1033" r:id="rId16"/>
    <p:sldId id="1044" r:id="rId17"/>
    <p:sldId id="1047" r:id="rId18"/>
    <p:sldId id="1130" r:id="rId19"/>
    <p:sldId id="1128" r:id="rId20"/>
    <p:sldId id="1131" r:id="rId21"/>
    <p:sldId id="1135" r:id="rId22"/>
    <p:sldId id="1048" r:id="rId23"/>
    <p:sldId id="1049" r:id="rId24"/>
    <p:sldId id="1123" r:id="rId25"/>
    <p:sldId id="1050" r:id="rId26"/>
    <p:sldId id="1051" r:id="rId27"/>
    <p:sldId id="1052" r:id="rId28"/>
    <p:sldId id="1053" r:id="rId29"/>
    <p:sldId id="1054" r:id="rId30"/>
    <p:sldId id="1055" r:id="rId31"/>
    <p:sldId id="1056" r:id="rId32"/>
    <p:sldId id="1126" r:id="rId33"/>
    <p:sldId id="1057" r:id="rId34"/>
    <p:sldId id="1058" r:id="rId35"/>
    <p:sldId id="1059" r:id="rId36"/>
    <p:sldId id="1060" r:id="rId37"/>
    <p:sldId id="1061" r:id="rId38"/>
    <p:sldId id="1062" r:id="rId39"/>
    <p:sldId id="1063" r:id="rId40"/>
    <p:sldId id="1065" r:id="rId41"/>
    <p:sldId id="1066" r:id="rId42"/>
    <p:sldId id="1132" r:id="rId43"/>
    <p:sldId id="1102" r:id="rId44"/>
    <p:sldId id="1101" r:id="rId45"/>
    <p:sldId id="1067" r:id="rId46"/>
    <p:sldId id="1068" r:id="rId47"/>
    <p:sldId id="1069" r:id="rId48"/>
    <p:sldId id="1070" r:id="rId49"/>
    <p:sldId id="1071" r:id="rId50"/>
    <p:sldId id="1133" r:id="rId51"/>
    <p:sldId id="1072" r:id="rId52"/>
    <p:sldId id="1104" r:id="rId53"/>
    <p:sldId id="1106" r:id="rId54"/>
    <p:sldId id="1077" r:id="rId55"/>
    <p:sldId id="1073" r:id="rId56"/>
    <p:sldId id="1074" r:id="rId57"/>
    <p:sldId id="1107" r:id="rId58"/>
    <p:sldId id="1109" r:id="rId59"/>
    <p:sldId id="1099" r:id="rId60"/>
    <p:sldId id="1127" r:id="rId61"/>
    <p:sldId id="1134" r:id="rId62"/>
    <p:sldId id="1110" r:id="rId63"/>
    <p:sldId id="1111" r:id="rId64"/>
    <p:sldId id="1112" r:id="rId65"/>
    <p:sldId id="1113" r:id="rId66"/>
    <p:sldId id="1114" r:id="rId67"/>
    <p:sldId id="1115" r:id="rId68"/>
    <p:sldId id="1122" r:id="rId69"/>
    <p:sldId id="1117" r:id="rId70"/>
    <p:sldId id="1118" r:id="rId71"/>
    <p:sldId id="1119" r:id="rId72"/>
    <p:sldId id="1120" r:id="rId73"/>
    <p:sldId id="1098" r:id="rId74"/>
    <p:sldId id="1136" r:id="rId7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5005" autoAdjust="0"/>
  </p:normalViewPr>
  <p:slideViewPr>
    <p:cSldViewPr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2460308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19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62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95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539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5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45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1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268173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79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733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Patterson’s a nice guy, so he gives up the body after using it for awhile and let’s John </a:t>
            </a:r>
            <a:r>
              <a:rPr lang="en-US" altLang="ko-KR" dirty="0" err="1">
                <a:ea typeface="Gulim" panose="020B0600000101010101" pitchFamily="34" charset="-127"/>
              </a:rPr>
              <a:t>Kubitowicz</a:t>
            </a:r>
            <a:r>
              <a:rPr lang="en-US" altLang="ko-KR" dirty="0">
                <a:ea typeface="Gulim" panose="020B0600000101010101" pitchFamily="34" charset="-127"/>
              </a:rPr>
              <a:t> have it.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But </a:t>
            </a:r>
            <a:r>
              <a:rPr lang="en-US" altLang="ko-KR" dirty="0" err="1">
                <a:ea typeface="Gulim" panose="020B0600000101010101" pitchFamily="34" charset="-127"/>
              </a:rPr>
              <a:t>Kubi’s</a:t>
            </a:r>
            <a:r>
              <a:rPr lang="en-US" altLang="ko-KR" dirty="0">
                <a:ea typeface="Gulim" panose="020B0600000101010101" pitchFamily="34" charset="-127"/>
              </a:rPr>
              <a:t> not so nice, so he won’t give up control…</a:t>
            </a:r>
          </a:p>
          <a:p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If you want to wake up for a final, you set your clock, or ask your roommate to pour water over your head – OS does the same</a:t>
            </a:r>
          </a:p>
        </p:txBody>
      </p:sp>
    </p:spTree>
    <p:extLst>
      <p:ext uri="{BB962C8B-B14F-4D97-AF65-F5344CB8AC3E}">
        <p14:creationId xmlns:p14="http://schemas.microsoft.com/office/powerpoint/2010/main" val="4111807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62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452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22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109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395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106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241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141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675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187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733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37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X could be (13, 5, 3)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85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2283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18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650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655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5679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80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388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009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65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44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44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8553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0973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0263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548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5079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39523495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6889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16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13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9" y="8763001"/>
            <a:ext cx="3038475" cy="409575"/>
          </a:xfrm>
          <a:prstGeom prst="rect">
            <a:avLst/>
          </a:prstGeom>
        </p:spPr>
        <p:txBody>
          <a:bodyPr lIns="91427" tIns="45714" rIns="91427" bIns="45714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819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47972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Google Shape;9;p94">
            <a:extLst>
              <a:ext uri="{FF2B5EF4-FFF2-40B4-BE49-F238E27FC236}">
                <a16:creationId xmlns:a16="http://schemas.microsoft.com/office/drawing/2014/main" id="{2F604A00-640A-C84F-9F7F-F5186DF4DCB8}"/>
              </a:ext>
            </a:extLst>
          </p:cNvPr>
          <p:cNvSpPr/>
          <p:nvPr userDrawn="1"/>
        </p:nvSpPr>
        <p:spPr>
          <a:xfrm>
            <a:off x="8001000" y="6551613"/>
            <a:ext cx="888044" cy="30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25" rIns="90475" bIns="44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Lec</a:t>
            </a: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 6.</a:t>
            </a:r>
            <a:fld id="{00000000-1234-1234-1234-123412341234}" type="slidenum">
              <a:rPr lang="en-US" sz="1400" b="0" i="0" u="none" strike="noStrike" cap="none" smtClean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 b="0" i="0" u="none" strike="noStrike" cap="none" dirty="0">
              <a:solidFill>
                <a:srgbClr val="2A40E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0;p94">
            <a:extLst>
              <a:ext uri="{FF2B5EF4-FFF2-40B4-BE49-F238E27FC236}">
                <a16:creationId xmlns:a16="http://schemas.microsoft.com/office/drawing/2014/main" id="{48B417C8-4194-F747-9935-F4CD9E901DA0}"/>
              </a:ext>
            </a:extLst>
          </p:cNvPr>
          <p:cNvSpPr txBox="1"/>
          <p:nvPr userDrawn="1"/>
        </p:nvSpPr>
        <p:spPr>
          <a:xfrm>
            <a:off x="1" y="6550025"/>
            <a:ext cx="732871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2/4/21</a:t>
            </a:r>
            <a:endParaRPr dirty="0"/>
          </a:p>
        </p:txBody>
      </p:sp>
      <p:sp>
        <p:nvSpPr>
          <p:cNvPr id="13" name="Google Shape;12;p94">
            <a:extLst>
              <a:ext uri="{FF2B5EF4-FFF2-40B4-BE49-F238E27FC236}">
                <a16:creationId xmlns:a16="http://schemas.microsoft.com/office/drawing/2014/main" id="{A1F93211-C4DC-374D-B0F5-856FB384D945}"/>
              </a:ext>
            </a:extLst>
          </p:cNvPr>
          <p:cNvSpPr txBox="1"/>
          <p:nvPr userDrawn="1"/>
        </p:nvSpPr>
        <p:spPr>
          <a:xfrm>
            <a:off x="4004418" y="6550025"/>
            <a:ext cx="3440279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Crooks &amp; Joseph CS162 © UCB Spring 2021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c.edu/~anderson/teach/comp790/papers/mars_pathfinder_long_version.html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tterembsw.blogspot.com/2014/09/a-case-study-of-toyota-unintended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6</a:t>
            </a:r>
            <a:br>
              <a:rPr lang="en-US" sz="3000" dirty="0"/>
            </a:br>
            <a:br>
              <a:rPr lang="en-US" sz="3000" dirty="0"/>
            </a:br>
            <a:r>
              <a:rPr lang="en-US" sz="3200" dirty="0"/>
              <a:t>Synchronization 1: Concurrency </a:t>
            </a:r>
            <a:br>
              <a:rPr lang="en-US" sz="3200" dirty="0"/>
            </a:br>
            <a:r>
              <a:rPr lang="en-US" sz="3200" dirty="0"/>
              <a:t>and Mutual Exclusion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February 4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Profs. Natacha Crooks and Anthony D. Joseph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400"/>
            <a:ext cx="7353300" cy="594518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Context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134982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385C098-5F2C-BB42-B59D-046AFC41502B}"/>
              </a:ext>
            </a:extLst>
          </p:cNvPr>
          <p:cNvGrpSpPr/>
          <p:nvPr/>
        </p:nvGrpSpPr>
        <p:grpSpPr>
          <a:xfrm>
            <a:off x="1219200" y="1356518"/>
            <a:ext cx="8385295" cy="4968083"/>
            <a:chOff x="538909" y="1752599"/>
            <a:chExt cx="8385295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3200400" y="1752599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3283898" y="6309003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Privilege Level: 0 - sys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538909" y="6347835"/>
              <a:ext cx="276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Gill Sans Light"/>
                </a:rPr>
                <a:t>Privilege Level: 3 - user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6161909" y="6347835"/>
              <a:ext cx="2762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Gill Sans Light"/>
                </a:rPr>
                <a:t>Privilege Level: 3 - user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3728291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6623891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3728291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6623891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6647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charset="0"/>
              </a:rPr>
              <a:t>Lifecycle of a Process or Thread</a:t>
            </a: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905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>
                <a:ea typeface="Gulim" charset="0"/>
              </a:rPr>
              <a:t>:  The process/thread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>
                <a:ea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>
                <a:ea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>
                <a:ea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>
                <a:ea typeface="Gulim" charset="0"/>
              </a:rPr>
              <a:t>:  The process has finished execution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2819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5022850" y="1476376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4876800" y="2454275"/>
            <a:ext cx="507636" cy="781647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 rot="176822">
            <a:off x="6651625" y="2449687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 rot="189247">
            <a:off x="4103689" y="1317405"/>
            <a:ext cx="814386" cy="528638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7123113" y="1323180"/>
            <a:ext cx="933034" cy="519114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2819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6391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8056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5391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5035550" y="2400301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5029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6397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4321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5022434" y="1452563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9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uiExpand="1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228600"/>
            <a:ext cx="7429500" cy="1325563"/>
          </a:xfrm>
        </p:spPr>
        <p:txBody>
          <a:bodyPr/>
          <a:lstStyle/>
          <a:p>
            <a:r>
              <a:rPr lang="en-US" altLang="en-US" dirty="0"/>
              <a:t>Scheduling: All About Queues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38300" y="4691062"/>
            <a:ext cx="8610600" cy="1905000"/>
          </a:xfrm>
        </p:spPr>
        <p:txBody>
          <a:bodyPr/>
          <a:lstStyle/>
          <a:p>
            <a:r>
              <a:rPr lang="en-US" altLang="en-US" dirty="0"/>
              <a:t>PCBs move from queue to queue</a:t>
            </a:r>
          </a:p>
          <a:p>
            <a:r>
              <a:rPr lang="en-US" altLang="en-US" b="1" dirty="0"/>
              <a:t>Scheduling:</a:t>
            </a:r>
            <a:r>
              <a:rPr lang="en-US" altLang="en-US" dirty="0"/>
              <a:t> which order to remove from queue</a:t>
            </a:r>
          </a:p>
          <a:p>
            <a:pPr lvl="1"/>
            <a:r>
              <a:rPr lang="en-US" altLang="en-US" dirty="0"/>
              <a:t>Much more on this soon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2971800" y="914400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160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Ready Queue And Various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610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Process not running 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 PCB </a:t>
            </a:r>
            <a:r>
              <a:rPr lang="en-US" altLang="ko-KR" sz="2000" dirty="0">
                <a:ea typeface="Gulim" panose="020B0600000101010101" pitchFamily="34" charset="-127"/>
              </a:rPr>
              <a:t>is in some scheduler queue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Separate queue for each device/signal/condition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Each queue can have a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3779838" y="1931988"/>
            <a:ext cx="6400800" cy="1524000"/>
            <a:chOff x="1432" y="527"/>
            <a:chExt cx="4032" cy="96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864"/>
              <a:chOff x="2208" y="528"/>
              <a:chExt cx="672" cy="1008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9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864"/>
              <a:chOff x="2208" y="528"/>
              <a:chExt cx="672" cy="1008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864"/>
              <a:chOff x="2208" y="528"/>
              <a:chExt cx="672" cy="1008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16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5" name="Group 42"/>
            <p:cNvGrpSpPr>
              <a:grpSpLocks/>
            </p:cNvGrpSpPr>
            <p:nvPr/>
          </p:nvGrpSpPr>
          <p:grpSpPr bwMode="auto">
            <a:xfrm>
              <a:off x="5272" y="623"/>
              <a:ext cx="192" cy="192"/>
              <a:chOff x="2448" y="2016"/>
              <a:chExt cx="192" cy="192"/>
            </a:xfrm>
          </p:grpSpPr>
          <p:sp>
            <p:nvSpPr>
              <p:cNvPr id="16481" name="Line 2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2" name="Line 26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3" name="Line 27"/>
              <p:cNvSpPr>
                <a:spLocks noChangeShapeType="1"/>
              </p:cNvSpPr>
              <p:nvPr/>
            </p:nvSpPr>
            <p:spPr bwMode="auto">
              <a:xfrm>
                <a:off x="2520" y="220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4" name="Line 4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81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3779838" y="5132388"/>
            <a:ext cx="2362200" cy="1371600"/>
            <a:chOff x="1432" y="2543"/>
            <a:chExt cx="1488" cy="864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43"/>
              <a:ext cx="1008" cy="864"/>
              <a:chOff x="1680" y="2544"/>
              <a:chExt cx="1008" cy="912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912"/>
                <a:chOff x="2208" y="528"/>
                <a:chExt cx="672" cy="1008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8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62" name="Group 89"/>
              <p:cNvGrpSpPr>
                <a:grpSpLocks/>
              </p:cNvGrpSpPr>
              <p:nvPr/>
            </p:nvGrpSpPr>
            <p:grpSpPr bwMode="auto">
              <a:xfrm>
                <a:off x="2304" y="2640"/>
                <a:ext cx="384" cy="192"/>
                <a:chOff x="2304" y="2640"/>
                <a:chExt cx="384" cy="192"/>
              </a:xfrm>
            </p:grpSpPr>
            <p:grpSp>
              <p:nvGrpSpPr>
                <p:cNvPr id="16463" name="Group 74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646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</p:grpSp>
            <p:sp>
              <p:nvSpPr>
                <p:cNvPr id="16464" name="Line 7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 flipV="1">
              <a:off x="1432" y="2639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1432" y="2687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9" name="Group 135"/>
          <p:cNvGrpSpPr>
            <a:grpSpLocks/>
          </p:cNvGrpSpPr>
          <p:nvPr/>
        </p:nvGrpSpPr>
        <p:grpSpPr bwMode="auto">
          <a:xfrm>
            <a:off x="3703638" y="4522788"/>
            <a:ext cx="685800" cy="685800"/>
            <a:chOff x="1384" y="2159"/>
            <a:chExt cx="432" cy="432"/>
          </a:xfrm>
        </p:grpSpPr>
        <p:grpSp>
          <p:nvGrpSpPr>
            <p:cNvPr id="16444" name="Group 90"/>
            <p:cNvGrpSpPr>
              <a:grpSpLocks/>
            </p:cNvGrpSpPr>
            <p:nvPr/>
          </p:nvGrpSpPr>
          <p:grpSpPr bwMode="auto">
            <a:xfrm>
              <a:off x="1432" y="2159"/>
              <a:ext cx="384" cy="192"/>
              <a:chOff x="2304" y="2640"/>
              <a:chExt cx="384" cy="192"/>
            </a:xfrm>
          </p:grpSpPr>
          <p:grpSp>
            <p:nvGrpSpPr>
              <p:cNvPr id="16452" name="Group 91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54" name="Line 92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5" name="Line 93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6" name="Line 94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7" name="Line 95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53" name="Line 9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45" name="Group 97"/>
            <p:cNvGrpSpPr>
              <a:grpSpLocks/>
            </p:cNvGrpSpPr>
            <p:nvPr/>
          </p:nvGrpSpPr>
          <p:grpSpPr bwMode="auto">
            <a:xfrm>
              <a:off x="1384" y="2399"/>
              <a:ext cx="384" cy="192"/>
              <a:chOff x="2304" y="2640"/>
              <a:chExt cx="384" cy="192"/>
            </a:xfrm>
          </p:grpSpPr>
          <p:grpSp>
            <p:nvGrpSpPr>
              <p:cNvPr id="16446" name="Group 98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48" name="Line 99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49" name="Line 100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0" name="Line 101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1" name="Line 102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3779838" y="3608388"/>
            <a:ext cx="5638800" cy="1600200"/>
            <a:chOff x="1432" y="1583"/>
            <a:chExt cx="3552" cy="1008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824" y="1583"/>
              <a:ext cx="624" cy="864"/>
              <a:chOff x="2208" y="528"/>
              <a:chExt cx="672" cy="1008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448" y="167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3"/>
              <a:ext cx="1008" cy="864"/>
              <a:chOff x="3984" y="2064"/>
              <a:chExt cx="1008" cy="91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912"/>
                <a:chOff x="2208" y="528"/>
                <a:chExt cx="672" cy="1008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3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32" name="Group 60"/>
              <p:cNvGrpSpPr>
                <a:grpSpLocks/>
              </p:cNvGrpSpPr>
              <p:nvPr/>
            </p:nvGrpSpPr>
            <p:grpSpPr bwMode="auto">
              <a:xfrm>
                <a:off x="4800" y="2160"/>
                <a:ext cx="192" cy="192"/>
                <a:chOff x="2448" y="2016"/>
                <a:chExt cx="192" cy="192"/>
              </a:xfrm>
            </p:grpSpPr>
            <p:sp>
              <p:nvSpPr>
                <p:cNvPr id="16434" name="Line 6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5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6" name="Line 6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7" name="Line 6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816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3703638" y="2846388"/>
            <a:ext cx="685800" cy="685800"/>
            <a:chOff x="1384" y="1103"/>
            <a:chExt cx="432" cy="432"/>
          </a:xfrm>
        </p:grpSpPr>
        <p:grpSp>
          <p:nvGrpSpPr>
            <p:cNvPr id="16412" name="Group 109"/>
            <p:cNvGrpSpPr>
              <a:grpSpLocks/>
            </p:cNvGrpSpPr>
            <p:nvPr/>
          </p:nvGrpSpPr>
          <p:grpSpPr bwMode="auto">
            <a:xfrm>
              <a:off x="1432" y="1103"/>
              <a:ext cx="384" cy="192"/>
              <a:chOff x="2304" y="2640"/>
              <a:chExt cx="384" cy="192"/>
            </a:xfrm>
          </p:grpSpPr>
          <p:grpSp>
            <p:nvGrpSpPr>
              <p:cNvPr id="16420" name="Group 110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22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3" name="Line 11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4" name="Line 11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5" name="Line 11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21" name="Line 1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13" name="Group 116"/>
            <p:cNvGrpSpPr>
              <a:grpSpLocks/>
            </p:cNvGrpSpPr>
            <p:nvPr/>
          </p:nvGrpSpPr>
          <p:grpSpPr bwMode="auto">
            <a:xfrm>
              <a:off x="1384" y="1343"/>
              <a:ext cx="384" cy="192"/>
              <a:chOff x="2304" y="2640"/>
              <a:chExt cx="384" cy="192"/>
            </a:xfrm>
          </p:grpSpPr>
          <p:grpSp>
            <p:nvGrpSpPr>
              <p:cNvPr id="16414" name="Group 117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16" name="Line 118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7" name="Line 119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8" name="Line 120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9" name="Line 12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15" name="Line 1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703389" y="1905000"/>
            <a:ext cx="2076451" cy="3989388"/>
            <a:chOff x="124" y="510"/>
            <a:chExt cx="1308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01" y="510"/>
              <a:ext cx="5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Ready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164" y="105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USB</a:t>
              </a:r>
            </a:p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164" y="153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164" y="2063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24" y="2591"/>
              <a:ext cx="6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Ether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Netwk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1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28800" y="3863096"/>
            <a:ext cx="8610600" cy="2537704"/>
          </a:xfrm>
        </p:spPr>
        <p:txBody>
          <a:bodyPr>
            <a:normAutofit/>
          </a:bodyPr>
          <a:lstStyle/>
          <a:p>
            <a:r>
              <a:rPr lang="en-US" dirty="0"/>
              <a:t>Scheduling: Mechanism for deciding which processes/threads receive the CPU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/>
              <a:t>Real-time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455257"/>
            <a:ext cx="4724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readyProcesses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(PCBs) ) {</a:t>
            </a:r>
          </a:p>
          <a:p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nextPCB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selectProcess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(PCBs);</a:t>
            </a:r>
          </a:p>
          <a:p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   run(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nextPCB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0" dirty="0" err="1">
                <a:latin typeface="Consolas" panose="020B0609020204030204" pitchFamily="49" charset="0"/>
                <a:cs typeface="Consolas" panose="020B0609020204030204" pitchFamily="49" charset="0"/>
              </a:rPr>
              <a:t>run_idle_process</a:t>
            </a:r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914401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67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475" y="152400"/>
            <a:ext cx="865505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Recall: Single 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Threads encapsulate concurrency: “Active” component</a:t>
            </a:r>
          </a:p>
          <a:p>
            <a:r>
              <a:rPr lang="en-US" dirty="0"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 dirty="0">
                <a:ea typeface="MS PGothic" charset="0"/>
              </a:rPr>
              <a:t>Keeps buggy program from trashing the system</a:t>
            </a:r>
          </a:p>
          <a:p>
            <a:r>
              <a:rPr lang="en-US" dirty="0"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 dirty="0"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22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Shared vs. Per-Thread State</a:t>
            </a:r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12" r="-812"/>
          <a:stretch/>
        </p:blipFill>
        <p:spPr>
          <a:xfrm>
            <a:off x="457200" y="914400"/>
            <a:ext cx="8839200" cy="5105400"/>
          </a:xfrm>
        </p:spPr>
      </p:pic>
    </p:spTree>
    <p:extLst>
      <p:ext uri="{BB962C8B-B14F-4D97-AF65-F5344CB8AC3E}">
        <p14:creationId xmlns:p14="http://schemas.microsoft.com/office/powerpoint/2010/main" val="7572279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The Core of Concurrency: the 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Conceptually, the scheduling loop of the operating system looks as follows: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This is an </a:t>
            </a:r>
            <a:r>
              <a:rPr lang="en-US" altLang="ko-KR" i="1" dirty="0">
                <a:ea typeface="Gulim" panose="020B0600000101010101" pitchFamily="34" charset="-127"/>
              </a:rPr>
              <a:t>infinite</a:t>
            </a:r>
            <a:r>
              <a:rPr lang="en-US" altLang="ko-KR" dirty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803703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52665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0454"/>
            <a:ext cx="11277600" cy="6019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Homework 1 due Wed 2/10</a:t>
            </a:r>
          </a:p>
          <a:p>
            <a:r>
              <a:rPr lang="en-US" dirty="0">
                <a:solidFill>
                  <a:schemeClr val="tx2"/>
                </a:solidFill>
              </a:rPr>
              <a:t>Project 1 in full swing! (Design doc due Tue 2/9)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We expect that your design document will give intuitions behind your designs, not just a dump of pseudo-code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Think of this you are in a company and your TA is you manager</a:t>
            </a:r>
          </a:p>
          <a:p>
            <a:r>
              <a:rPr lang="en-US" dirty="0">
                <a:solidFill>
                  <a:schemeClr val="tx2"/>
                </a:solidFill>
              </a:rPr>
              <a:t>Paradox: need code for design document? 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Not full code, just enough prove you have thought through complexities of design</a:t>
            </a:r>
          </a:p>
          <a:p>
            <a:r>
              <a:rPr lang="en-US" dirty="0">
                <a:solidFill>
                  <a:schemeClr val="tx2"/>
                </a:solidFill>
              </a:rPr>
              <a:t>Should be attending your permanent discussion section!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Remember to turn on your camera in Zoom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Discussion section attendance is mandatory</a:t>
            </a:r>
          </a:p>
          <a:p>
            <a:r>
              <a:rPr lang="en-US" dirty="0">
                <a:solidFill>
                  <a:srgbClr val="FF0000"/>
                </a:solidFill>
              </a:rPr>
              <a:t>Midterm 1</a:t>
            </a:r>
            <a:r>
              <a:rPr lang="en-US">
                <a:solidFill>
                  <a:srgbClr val="FF0000"/>
                </a:solidFill>
              </a:rPr>
              <a:t>: Thu </a:t>
            </a:r>
            <a:r>
              <a:rPr lang="en-US" dirty="0">
                <a:solidFill>
                  <a:srgbClr val="FF0000"/>
                </a:solidFill>
              </a:rPr>
              <a:t>February 18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5-6:30PM (Two weeks from today!)</a:t>
            </a:r>
          </a:p>
          <a:p>
            <a:pPr lvl="1"/>
            <a:r>
              <a:rPr lang="en-US" dirty="0"/>
              <a:t>Video Proctored, Use of computer to answer questions</a:t>
            </a:r>
          </a:p>
          <a:p>
            <a:pPr lvl="1"/>
            <a:r>
              <a:rPr lang="en-US" dirty="0"/>
              <a:t>More details as we get closer to exam</a:t>
            </a:r>
          </a:p>
        </p:txBody>
      </p:sp>
    </p:spTree>
    <p:extLst>
      <p:ext uri="{BB962C8B-B14F-4D97-AF65-F5344CB8AC3E}">
        <p14:creationId xmlns:p14="http://schemas.microsoft.com/office/powerpoint/2010/main" val="2410116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Today: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10896600" cy="5410200"/>
          </a:xfrm>
        </p:spPr>
        <p:txBody>
          <a:bodyPr/>
          <a:lstStyle/>
          <a:p>
            <a:r>
              <a:rPr lang="en-US" dirty="0"/>
              <a:t>How does an OS provide concurrency through threads?</a:t>
            </a:r>
          </a:p>
          <a:p>
            <a:pPr lvl="1"/>
            <a:r>
              <a:rPr lang="en-US" dirty="0"/>
              <a:t>Brief discussion of process/thread states and scheduling</a:t>
            </a:r>
          </a:p>
          <a:p>
            <a:pPr lvl="1"/>
            <a:r>
              <a:rPr lang="en-US" dirty="0"/>
              <a:t>High-level discussion of how stacks contribute to concurrency</a:t>
            </a:r>
          </a:p>
          <a:p>
            <a:r>
              <a:rPr lang="en-US" dirty="0"/>
              <a:t>Introduce needs for synchronization</a:t>
            </a:r>
          </a:p>
          <a:p>
            <a:r>
              <a:rPr lang="en-US" dirty="0"/>
              <a:t>Discussion of Locks and Semaphores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04336-B193-493B-B5E8-C870DD3A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581" y="838200"/>
            <a:ext cx="2527819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5363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980347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The Core of Concurrency: the 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Conceptually, the scheduling loop of the operating system looks as follows:</a:t>
            </a:r>
            <a:br>
              <a:rPr lang="en-US" altLang="ko-KR" dirty="0">
                <a:ea typeface="Gulim" panose="020B0600000101010101" pitchFamily="34" charset="-127"/>
              </a:rPr>
            </a:br>
            <a:endParaRPr lang="en-US" altLang="ko-KR" dirty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This is an </a:t>
            </a:r>
            <a:r>
              <a:rPr lang="en-US" altLang="ko-KR" i="1" dirty="0">
                <a:ea typeface="Gulim" panose="020B0600000101010101" pitchFamily="34" charset="-127"/>
              </a:rPr>
              <a:t>infinite</a:t>
            </a:r>
            <a:r>
              <a:rPr lang="en-US" altLang="ko-KR" dirty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16586624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Consider first portion: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>
                <a:ea typeface="Gulim" panose="020B0600000101010101" pitchFamily="34" charset="-127"/>
              </a:rPr>
              <a:t>etc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>
                <a:ea typeface="Gulim" panose="020B0600000101010101" pitchFamily="34" charset="-127"/>
              </a:rPr>
              <a:t>preempted</a:t>
            </a:r>
            <a:endParaRPr lang="en-US" altLang="ko-KR" dirty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446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534400" cy="54102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Thread executes a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</a:t>
            </a:r>
            <a:r>
              <a:rPr lang="en-US" altLang="ko-KR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ComputeNextDigit</a:t>
            </a: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115541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A20E-2D48-4075-A178-B5A3DD85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POSIX API for Threads: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69DC-F260-44FC-B2A7-202D721A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5156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			 void 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pthread_yield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(void);   </a:t>
            </a:r>
            <a:b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sched_yield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(void);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Current thread </a:t>
            </a:r>
            <a:r>
              <a:rPr lang="en-US" i="1" dirty="0">
                <a:solidFill>
                  <a:srgbClr val="FF0000"/>
                </a:solidFill>
              </a:rPr>
              <a:t>yields</a:t>
            </a:r>
            <a:r>
              <a:rPr lang="en-US" dirty="0">
                <a:solidFill>
                  <a:srgbClr val="FF0000"/>
                </a:solidFill>
              </a:rPr>
              <a:t> (gives up) CPU so that another thread can run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run_new_thread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PickNewThread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curThread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ThreadHouseKeeping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>
                <a:ea typeface="Gulim" panose="020B0600000101010101" pitchFamily="34" charset="-127"/>
              </a:rPr>
              <a:t>regs</a:t>
            </a:r>
            <a:r>
              <a:rPr lang="en-US" altLang="ko-KR" dirty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5334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5335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7542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3433505" y="1435101"/>
            <a:ext cx="3870585" cy="1522413"/>
            <a:chOff x="1202" y="1056"/>
            <a:chExt cx="2446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138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What Do the Stacks Look Like?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506" y="838200"/>
            <a:ext cx="3810000" cy="5486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    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5980906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4056858" y="1562100"/>
            <a:ext cx="2533651" cy="3009900"/>
            <a:chOff x="2436" y="984"/>
            <a:chExt cx="1596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6" y="1344"/>
              <a:ext cx="252" cy="1152"/>
              <a:chOff x="4599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239" y="1262"/>
                <a:ext cx="97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b="0" dirty="0">
                    <a:latin typeface="Gill Sans" panose="020B0A02020104020203" pitchFamily="34" charset="77"/>
                    <a:ea typeface="Consolas" charset="0"/>
                    <a:cs typeface="Consolas" panose="020B0609020204030204" pitchFamily="49" charset="0"/>
                  </a:rPr>
                  <a:t>Stack </a:t>
                </a:r>
                <a:r>
                  <a:rPr lang="en-US" altLang="ko-KR" sz="2000" b="0" dirty="0">
                    <a:latin typeface="Gill Sans" panose="020B0A02020104020203" pitchFamily="34" charset="77"/>
                    <a:ea typeface="Gill Sans" charset="0"/>
                    <a:cs typeface="Consolas" panose="020B0609020204030204" pitchFamily="49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6971506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4304507" y="5343526"/>
            <a:ext cx="5144293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91199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366606" grpId="1" animBg="1"/>
      <p:bldP spid="22" grpId="0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sz="3000" dirty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tCur,tNew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 /*return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addr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>
              <a:solidFill>
                <a:schemeClr val="accent2"/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solidFill>
                  <a:srgbClr val="53FB25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CPU.r7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CPU.r0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return; /* Return to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1968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11125199" cy="6019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Cautionary tale: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What happened?  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488613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AC8E-F693-AD41-8C92-AE7ACE7D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Aren't we still switching contexts?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A701-B82A-2A48-BB59-869A9711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43936"/>
            <a:ext cx="11582400" cy="2461664"/>
          </a:xfrm>
        </p:spPr>
        <p:txBody>
          <a:bodyPr>
            <a:normAutofit/>
          </a:bodyPr>
          <a:lstStyle/>
          <a:p>
            <a:r>
              <a:rPr lang="en-US" sz="2000" dirty="0"/>
              <a:t>Yes, but </a:t>
            </a:r>
            <a:r>
              <a:rPr lang="en-US" sz="2000" dirty="0">
                <a:solidFill>
                  <a:srgbClr val="FF0000"/>
                </a:solidFill>
              </a:rPr>
              <a:t>much cheaper </a:t>
            </a:r>
            <a:r>
              <a:rPr lang="en-US" sz="2000" dirty="0"/>
              <a:t>than switching processes</a:t>
            </a:r>
          </a:p>
          <a:p>
            <a:pPr lvl="1"/>
            <a:r>
              <a:rPr lang="en-US" sz="1800" dirty="0"/>
              <a:t>No need to change address space</a:t>
            </a:r>
          </a:p>
          <a:p>
            <a:r>
              <a:rPr lang="en-US" sz="2000" dirty="0"/>
              <a:t>Some numbers from Linux:</a:t>
            </a:r>
          </a:p>
          <a:p>
            <a:pPr lvl="1"/>
            <a:r>
              <a:rPr lang="en-US" sz="1800" dirty="0"/>
              <a:t>Frequency of context switch: 10-100ms</a:t>
            </a:r>
          </a:p>
          <a:p>
            <a:pPr lvl="1"/>
            <a:r>
              <a:rPr lang="en-US" sz="1800" dirty="0"/>
              <a:t>Switching between processes: 3-4 </a:t>
            </a:r>
            <a:r>
              <a:rPr lang="en-US" sz="1800" dirty="0" err="1"/>
              <a:t>μsec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Switching between threads: 100 ns</a:t>
            </a:r>
          </a:p>
          <a:p>
            <a:r>
              <a:rPr lang="en-US" sz="2000" dirty="0"/>
              <a:t>Even cheaper: switch threads (using “yield”) in user-space!</a:t>
            </a:r>
          </a:p>
          <a:p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8086" y="1570463"/>
            <a:ext cx="4495800" cy="2544519"/>
            <a:chOff x="335303" y="3932481"/>
            <a:chExt cx="4495800" cy="254451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D917D89-AE76-4173-A3EB-B1C1B3254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" t="25420" r="540" b="25180"/>
            <a:stretch>
              <a:fillRect/>
            </a:stretch>
          </p:blipFill>
          <p:spPr bwMode="auto">
            <a:xfrm>
              <a:off x="335303" y="3932481"/>
              <a:ext cx="4495800" cy="168116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CBB50054-8986-41A2-8986-FCD0F58A4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125" y="5646003"/>
              <a:ext cx="258615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Simple One-to-One</a:t>
              </a:r>
            </a:p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Threading Model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70443" y="805342"/>
            <a:ext cx="2895600" cy="3357265"/>
            <a:chOff x="5370443" y="3260232"/>
            <a:chExt cx="2895600" cy="335726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A1455B3-67C1-4C7F-97C1-58735D1E5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2" t="1207" r="12682" b="1208"/>
            <a:stretch>
              <a:fillRect/>
            </a:stretch>
          </p:blipFill>
          <p:spPr bwMode="auto">
            <a:xfrm>
              <a:off x="5370443" y="3260232"/>
              <a:ext cx="2895600" cy="283845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D02273D2-3699-4481-83B0-2718BD467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7893" y="6155832"/>
              <a:ext cx="186070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Many-to-One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10600" y="805342"/>
            <a:ext cx="3276600" cy="3385840"/>
            <a:chOff x="8610600" y="3260232"/>
            <a:chExt cx="3276600" cy="338584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1554D32-3359-4A4D-8FA4-E93B41C59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" t="838" r="6912" b="838"/>
            <a:stretch>
              <a:fillRect/>
            </a:stretch>
          </p:blipFill>
          <p:spPr bwMode="auto">
            <a:xfrm>
              <a:off x="8610600" y="3260232"/>
              <a:ext cx="3276600" cy="285432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5A42E076-6DAC-4952-9BA6-5930554A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1499" y="6184407"/>
              <a:ext cx="20473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Many-to-Many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1409" y="762000"/>
            <a:ext cx="4980191" cy="3352982"/>
            <a:chOff x="48626" y="3124018"/>
            <a:chExt cx="4980191" cy="33529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D5272B-F9AA-4E44-9952-950BED58CB04}"/>
                </a:ext>
              </a:extLst>
            </p:cNvPr>
            <p:cNvSpPr/>
            <p:nvPr/>
          </p:nvSpPr>
          <p:spPr>
            <a:xfrm>
              <a:off x="48626" y="3147464"/>
              <a:ext cx="4980191" cy="332953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AF7E6-C47D-4B87-8551-9217B09801CE}"/>
                </a:ext>
              </a:extLst>
            </p:cNvPr>
            <p:cNvSpPr txBox="1"/>
            <p:nvPr/>
          </p:nvSpPr>
          <p:spPr>
            <a:xfrm>
              <a:off x="192806" y="3124018"/>
              <a:ext cx="4638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What we are talking about</a:t>
              </a:r>
              <a:br>
                <a:rPr lang="en-US" sz="2400" b="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2400" b="0" dirty="0">
                  <a:solidFill>
                    <a:srgbClr val="FF0000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 Today’s lecture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024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4B38-E2F1-4367-9E61-BFF1D0E5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Inter-Process Communication (IPC)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1A69-75E1-4697-B677-DB72AAC0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to create communication channel between distinct processes</a:t>
            </a:r>
          </a:p>
          <a:p>
            <a:pPr lvl="1"/>
            <a:r>
              <a:rPr lang="en-US" dirty="0"/>
              <a:t>Same or different machines, same or different programming language…</a:t>
            </a:r>
          </a:p>
          <a:p>
            <a:endParaRPr lang="en-US" dirty="0"/>
          </a:p>
          <a:p>
            <a:r>
              <a:rPr lang="en-US" dirty="0"/>
              <a:t>Requires serialization format understood by both</a:t>
            </a:r>
          </a:p>
          <a:p>
            <a:r>
              <a:rPr lang="en-US" dirty="0"/>
              <a:t>Failure in one process isolated from the other</a:t>
            </a:r>
          </a:p>
          <a:p>
            <a:pPr lvl="1"/>
            <a:r>
              <a:rPr lang="en-US" dirty="0"/>
              <a:t>Sharing is done in a controlled way through IPC</a:t>
            </a:r>
          </a:p>
          <a:p>
            <a:pPr lvl="1"/>
            <a:r>
              <a:rPr lang="en-US" dirty="0"/>
              <a:t>Still have to be careful handling what is received via IPC</a:t>
            </a:r>
          </a:p>
          <a:p>
            <a:pPr lvl="1"/>
            <a:endParaRPr lang="en-US" dirty="0"/>
          </a:p>
          <a:p>
            <a:r>
              <a:rPr lang="en-US" dirty="0"/>
              <a:t>Later in the term: Many uses and interaction patterns</a:t>
            </a:r>
          </a:p>
          <a:p>
            <a:pPr lvl="1"/>
            <a:r>
              <a:rPr lang="en-US" dirty="0"/>
              <a:t>Logging process, window management, …</a:t>
            </a:r>
          </a:p>
          <a:p>
            <a:pPr lvl="1"/>
            <a:r>
              <a:rPr lang="en-US" dirty="0"/>
              <a:t>Potentially allows us to move some system functions outside </a:t>
            </a:r>
            <a:br>
              <a:rPr lang="en-US" dirty="0"/>
            </a:br>
            <a:r>
              <a:rPr lang="en-US" dirty="0"/>
              <a:t>of kernel to </a:t>
            </a:r>
            <a:r>
              <a:rPr lang="en-US" dirty="0" err="1"/>
              <a:t>userspace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8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Threads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114800" y="5334000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46101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49530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 dirty="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7467600" y="723900"/>
            <a:ext cx="37338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Same process:  </a:t>
            </a:r>
            <a:r>
              <a:rPr lang="en-US" sz="2400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Different proc.: </a:t>
            </a:r>
            <a:r>
              <a:rPr lang="en-US" sz="2400" b="1" dirty="0">
                <a:ea typeface="ＭＳ Ｐゴシック" charset="-128"/>
              </a:rPr>
              <a:t>high</a:t>
            </a:r>
            <a:endParaRPr lang="en-US" sz="2400" dirty="0">
              <a:ea typeface="ＭＳ Ｐゴシック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Same proc: </a:t>
            </a:r>
            <a:r>
              <a:rPr lang="en-US" sz="2400" b="1" dirty="0">
                <a:ea typeface="ＭＳ Ｐゴシック" charset="-128"/>
              </a:rPr>
              <a:t>low</a:t>
            </a:r>
            <a:endParaRPr lang="en-US" sz="2400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Different proc: </a:t>
            </a:r>
            <a:r>
              <a:rPr lang="en-US" sz="2400" b="1" dirty="0">
                <a:ea typeface="ＭＳ Ｐゴシック" charset="-128"/>
              </a:rPr>
              <a:t>high</a:t>
            </a:r>
            <a:endParaRPr lang="en-US" sz="240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Same proc: </a:t>
            </a:r>
            <a:r>
              <a:rPr lang="en-US" sz="2400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Different proc: </a:t>
            </a:r>
            <a:r>
              <a:rPr lang="en-US" sz="2400" b="1" dirty="0">
                <a:ea typeface="ＭＳ Ｐゴシック" charset="-128"/>
              </a:rPr>
              <a:t>high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ＭＳ Ｐゴシック" charset="-128"/>
              </a:rPr>
              <a:t>Parallelism: </a:t>
            </a:r>
            <a:r>
              <a:rPr lang="en-US" b="1" dirty="0">
                <a:ea typeface="ＭＳ Ｐゴシック" charset="-128"/>
              </a:rPr>
              <a:t>no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ea typeface="ＭＳ Ｐゴシック" charset="-128"/>
            </a:endParaRP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24620527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Threads</a:t>
            </a: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47281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 flipH="1">
            <a:off x="2968110" y="4724400"/>
            <a:ext cx="16419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6113704" y="4698940"/>
            <a:ext cx="1219200" cy="685800"/>
          </a:xfrm>
          <a:prstGeom prst="wedgeRectCallout">
            <a:avLst>
              <a:gd name="adj1" fmla="val -91057"/>
              <a:gd name="adj2" fmla="val 172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dirty="0">
                <a:latin typeface="Gill Sans Light"/>
                <a:cs typeface="Gill Sans Light"/>
              </a:rPr>
              <a:t>4</a:t>
            </a:r>
            <a:r>
              <a:rPr lang="en-US" b="0" dirty="0">
                <a:latin typeface="Gill Sans Light"/>
                <a:cs typeface="Gill Sans Light"/>
              </a:rPr>
              <a:t> threads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5AE9D0-05DA-2E43-9A9A-0BF220EB15E1}"/>
              </a:ext>
            </a:extLst>
          </p:cNvPr>
          <p:cNvSpPr/>
          <p:nvPr/>
        </p:nvSpPr>
        <p:spPr bwMode="auto">
          <a:xfrm>
            <a:off x="361581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2D8FF9-D88C-3445-8F67-4D3CDC367C33}"/>
              </a:ext>
            </a:extLst>
          </p:cNvPr>
          <p:cNvSpPr/>
          <p:nvPr/>
        </p:nvSpPr>
        <p:spPr bwMode="auto">
          <a:xfrm>
            <a:off x="476250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2C669E-8057-5141-A1C8-557C8C16E114}"/>
              </a:ext>
            </a:extLst>
          </p:cNvPr>
          <p:cNvSpPr/>
          <p:nvPr/>
        </p:nvSpPr>
        <p:spPr bwMode="auto">
          <a:xfrm>
            <a:off x="590919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2F084A93-4232-E548-8D8C-B4BF4E7CFAAA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 flipH="1">
            <a:off x="4111110" y="4724401"/>
            <a:ext cx="49899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84DDE51C-3742-2547-B237-D8158404B844}"/>
              </a:ext>
            </a:extLst>
          </p:cNvPr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4610100" y="4724401"/>
            <a:ext cx="64770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C1FC75E1-CF80-594D-888D-5AD38E189075}"/>
              </a:ext>
            </a:extLst>
          </p:cNvPr>
          <p:cNvCxnSpPr>
            <a:cxnSpLocks noChangeShapeType="1"/>
            <a:stCxn id="47" idx="4"/>
            <a:endCxn id="52" idx="0"/>
          </p:cNvCxnSpPr>
          <p:nvPr/>
        </p:nvCxnSpPr>
        <p:spPr bwMode="auto">
          <a:xfrm>
            <a:off x="4610100" y="4724400"/>
            <a:ext cx="17943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41CCA5-A071-6242-A622-410AE7D0FB33}"/>
              </a:ext>
            </a:extLst>
          </p:cNvPr>
          <p:cNvSpPr/>
          <p:nvPr/>
        </p:nvSpPr>
        <p:spPr>
          <a:xfrm>
            <a:off x="3695169" y="4890324"/>
            <a:ext cx="1950409" cy="23412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A11355D5-2870-FF47-8758-2C5879F0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723900"/>
            <a:ext cx="44196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Same process:  </a:t>
            </a:r>
            <a:r>
              <a:rPr lang="en-US" sz="2400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Different proc.: </a:t>
            </a:r>
            <a:r>
              <a:rPr lang="en-US" sz="2400" b="1" dirty="0">
                <a:ea typeface="ＭＳ Ｐゴシック" charset="-128"/>
              </a:rPr>
              <a:t>high</a:t>
            </a:r>
            <a:endParaRPr lang="en-US" sz="2400" dirty="0">
              <a:ea typeface="ＭＳ Ｐゴシック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Same proc: </a:t>
            </a:r>
            <a:r>
              <a:rPr lang="en-US" sz="2400" b="1" dirty="0">
                <a:ea typeface="ＭＳ Ｐゴシック" charset="-128"/>
              </a:rPr>
              <a:t>low</a:t>
            </a:r>
            <a:endParaRPr lang="en-US" sz="2400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Different proc: </a:t>
            </a:r>
            <a:r>
              <a:rPr lang="en-US" sz="2400" b="1" dirty="0">
                <a:ea typeface="ＭＳ Ｐゴシック" charset="-128"/>
              </a:rPr>
              <a:t>high</a:t>
            </a:r>
            <a:endParaRPr lang="en-US" sz="240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Same proc: </a:t>
            </a:r>
            <a:r>
              <a:rPr lang="en-US" sz="2400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Different </a:t>
            </a:r>
            <a:r>
              <a:rPr lang="en-US" sz="2400" dirty="0" err="1">
                <a:ea typeface="ＭＳ Ｐゴシック" charset="-128"/>
              </a:rPr>
              <a:t>proc</a:t>
            </a:r>
            <a:r>
              <a:rPr lang="en-US" sz="2400" dirty="0">
                <a:ea typeface="ＭＳ Ｐゴシック" charset="-128"/>
              </a:rPr>
              <a:t>, </a:t>
            </a:r>
            <a:br>
              <a:rPr lang="en-US" sz="2400" dirty="0">
                <a:ea typeface="ＭＳ Ｐゴシック" charset="-128"/>
              </a:rPr>
            </a:br>
            <a:r>
              <a:rPr lang="en-US" sz="2400" dirty="0">
                <a:ea typeface="ＭＳ Ｐゴシック" charset="-128"/>
              </a:rPr>
              <a:t>simultaneous core: </a:t>
            </a:r>
            <a:r>
              <a:rPr lang="en-US" sz="2400" b="1" dirty="0">
                <a:ea typeface="ＭＳ Ｐゴシック" charset="-128"/>
              </a:rPr>
              <a:t>medium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ea typeface="ＭＳ Ｐゴシック" charset="-128"/>
              </a:rPr>
              <a:t>Different </a:t>
            </a:r>
            <a:r>
              <a:rPr lang="en-US" sz="2400" dirty="0" err="1">
                <a:ea typeface="ＭＳ Ｐゴシック" charset="-128"/>
              </a:rPr>
              <a:t>proc</a:t>
            </a:r>
            <a:r>
              <a:rPr lang="en-US" sz="2400" dirty="0">
                <a:ea typeface="ＭＳ Ｐゴシック" charset="-128"/>
              </a:rPr>
              <a:t>,</a:t>
            </a:r>
            <a:br>
              <a:rPr lang="en-US" sz="2400" dirty="0">
                <a:ea typeface="ＭＳ Ｐゴシック" charset="-128"/>
              </a:rPr>
            </a:br>
            <a:r>
              <a:rPr lang="en-US" sz="2400" dirty="0">
                <a:ea typeface="ＭＳ Ｐゴシック" charset="-128"/>
              </a:rPr>
              <a:t>offloaded core: high</a:t>
            </a:r>
            <a:endParaRPr lang="en-US" sz="2400" b="1" dirty="0">
              <a:ea typeface="ＭＳ Ｐゴシック" charset="-128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ＭＳ Ｐゴシック" charset="-128"/>
              </a:rPr>
              <a:t>Parallelism: </a:t>
            </a:r>
            <a:r>
              <a:rPr lang="en-US" b="1" dirty="0">
                <a:ea typeface="ＭＳ Ｐゴシック" charset="-128"/>
              </a:rPr>
              <a:t>yes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41563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en-US">
                <a:latin typeface="Gill Sans Light"/>
              </a:rPr>
              <a:t>Simultaneous MultiThreading/Hyperthreading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83236"/>
            <a:ext cx="10134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Hardware scheduling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Superscalar processors can execute multiple </a:t>
            </a:r>
            <a:br>
              <a:rPr lang="en-US" altLang="en-US" dirty="0">
                <a:latin typeface="Gill Sans Light"/>
              </a:rPr>
            </a:br>
            <a:r>
              <a:rPr lang="en-US" altLang="en-US" dirty="0">
                <a:latin typeface="Gill Sans Light"/>
              </a:rPr>
              <a:t>instructions 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>
                <a:latin typeface="Gill Sans Light"/>
              </a:rPr>
              <a:t>Hyperthreading</a:t>
            </a:r>
            <a:r>
              <a:rPr lang="en-US" altLang="en-US" dirty="0">
                <a:latin typeface="Gill Sans Light"/>
              </a:rPr>
              <a:t> duplicates register state to make a</a:t>
            </a:r>
            <a:br>
              <a:rPr lang="en-US" altLang="en-US" dirty="0">
                <a:latin typeface="Gill Sans Light"/>
              </a:rPr>
            </a:br>
            <a:r>
              <a:rPr lang="en-US" altLang="en-US" dirty="0">
                <a:latin typeface="Gill Sans Light"/>
              </a:rPr>
              <a:t>second “thread,” allowing 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Can schedule each thread 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But, sub-linear speedup!</a:t>
            </a:r>
          </a:p>
          <a:p>
            <a:pPr lvl="1">
              <a:lnSpc>
                <a:spcPct val="100000"/>
              </a:lnSpc>
            </a:pPr>
            <a:endParaRPr lang="en-US" altLang="en-US" dirty="0">
              <a:latin typeface="Gill Sans Light"/>
            </a:endParaRPr>
          </a:p>
          <a:p>
            <a:pPr lvl="1">
              <a:lnSpc>
                <a:spcPct val="100000"/>
              </a:lnSpc>
            </a:pPr>
            <a:endParaRPr lang="en-US" altLang="en-US" dirty="0">
              <a:latin typeface="Gill Sans Light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Original technique called “Simultaneous Multithreading”</a:t>
            </a:r>
            <a:endParaRPr lang="en-US" altLang="ja-JP" dirty="0">
              <a:latin typeface="Gill Sans Ligh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Gill Sans Light"/>
                <a:hlinkClick r:id="rId3"/>
              </a:rPr>
              <a:t>http://www.cs.washington.edu/research/smt/index.html</a:t>
            </a:r>
            <a:r>
              <a:rPr lang="en-US" altLang="en-US" dirty="0">
                <a:latin typeface="Gill Sans Ligh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Gill Sans Light"/>
              </a:rPr>
              <a:t>SPARC, Pentium 4/Xeon (“</a:t>
            </a:r>
            <a:r>
              <a:rPr lang="en-US" altLang="ja-JP" dirty="0" err="1">
                <a:latin typeface="Gill Sans Light"/>
              </a:rPr>
              <a:t>Hyperthreading</a:t>
            </a:r>
            <a:r>
              <a:rPr lang="en-US" altLang="en-US" dirty="0">
                <a:latin typeface="Gill Sans Light"/>
              </a:rPr>
              <a:t>”</a:t>
            </a:r>
            <a:r>
              <a:rPr lang="en-US" altLang="ja-JP" dirty="0">
                <a:latin typeface="Gill Sans Ligh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>
              <a:latin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86600" y="7620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 Light"/>
                </a:rPr>
                <a:t>Colored blocks show </a:t>
              </a:r>
            </a:p>
            <a:p>
              <a:pPr algn="ctr"/>
              <a:r>
                <a:rPr lang="en-US" altLang="en-US" sz="2000" b="0" dirty="0">
                  <a:latin typeface="Gill Sans Light"/>
                </a:rPr>
                <a:t>instructions executed</a:t>
              </a:r>
            </a:p>
            <a:p>
              <a:endParaRPr lang="en-US" altLang="en-US" sz="20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61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4043104" y="1828801"/>
            <a:ext cx="3870585" cy="1522413"/>
            <a:chOff x="1202" y="1056"/>
            <a:chExt cx="2446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What happens when thread blocks on I/O?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3505200"/>
            <a:ext cx="8077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What happens when a thread requests a block of data from the file system?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User code invokes a system call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Read operation is initiated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Run new thread/switch</a:t>
            </a:r>
          </a:p>
          <a:p>
            <a:pPr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Thread communication similar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Wait for Signal/Join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Gulim" panose="020B0600000101010101" pitchFamily="34" charset="-127"/>
              </a:rPr>
              <a:t>Networking</a:t>
            </a:r>
          </a:p>
          <a:p>
            <a:pPr lvl="1">
              <a:lnSpc>
                <a:spcPct val="80000"/>
              </a:lnSpc>
            </a:pPr>
            <a:endParaRPr lang="ko-KR" altLang="en-US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932488" y="965200"/>
            <a:ext cx="1981200" cy="6096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932488" y="1574800"/>
            <a:ext cx="1981200" cy="5334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read</a:t>
            </a:r>
          </a:p>
        </p:txBody>
      </p: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8075613" y="1377369"/>
            <a:ext cx="369874" cy="1661107"/>
            <a:chOff x="4606" y="816"/>
            <a:chExt cx="234" cy="1152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17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External Events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14400"/>
            <a:ext cx="7924800" cy="57912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Could the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>
                <a:ea typeface="Gulim" panose="020B0600000101010101" pitchFamily="34" charset="-127"/>
              </a:rPr>
              <a:t> program grab all resources and never release the processor?</a:t>
            </a:r>
          </a:p>
          <a:p>
            <a:pPr lvl="2"/>
            <a:r>
              <a:rPr lang="en-US" altLang="ko-KR" dirty="0">
                <a:ea typeface="Gulim" panose="020B0600000101010101" pitchFamily="34" charset="-127"/>
              </a:rPr>
              <a:t>What if it didn’t print to console?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Must find way that dispatcher can regain control!</a:t>
            </a:r>
          </a:p>
          <a:p>
            <a:pPr lvl="4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Answer: utilize external events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Interrupts: signals from hardware or software that stop the running code and jump to kernel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Timer: like an alarm clock that goes off every some milliseconds</a:t>
            </a:r>
          </a:p>
          <a:p>
            <a:pPr lvl="4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If we make sure that external events occur </a:t>
            </a:r>
            <a:br>
              <a:rPr lang="en-US" altLang="ko-KR" dirty="0">
                <a:ea typeface="Gulim" panose="020B0600000101010101" pitchFamily="34" charset="-127"/>
              </a:rPr>
            </a:br>
            <a:r>
              <a:rPr lang="en-US" altLang="ko-KR" dirty="0">
                <a:ea typeface="Gulim" panose="020B0600000101010101" pitchFamily="34" charset="-127"/>
              </a:rPr>
              <a:t>frequently enough, can ensure dispatcher runs</a:t>
            </a:r>
          </a:p>
          <a:p>
            <a:pPr lvl="1"/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945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828801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805364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7202488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720014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7381876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7178676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6327776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6021389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7308851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620000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656264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893176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8288338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839200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5116513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4495801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962401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4038601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2362200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2362200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748464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4546601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971800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4203700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667001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8458206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64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2693989" y="1227943"/>
            <a:ext cx="26574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add 	$r1,$r2,$r3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 	$r4,$r1,#4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slli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 	$r4,$r4,#2</a:t>
            </a:r>
          </a:p>
          <a:p>
            <a:pPr algn="l"/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 rot="-391188">
            <a:off x="4946319" y="1213342"/>
            <a:ext cx="2219325" cy="1016000"/>
            <a:chOff x="2093" y="908"/>
            <a:chExt cx="1398" cy="640"/>
          </a:xfrm>
        </p:grpSpPr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rot="-2286349">
              <a:off x="2093" y="1301"/>
              <a:ext cx="139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2" name="Text Box 10"/>
            <p:cNvSpPr txBox="1">
              <a:spLocks noChangeArrowheads="1"/>
            </p:cNvSpPr>
            <p:nvPr/>
          </p:nvSpPr>
          <p:spPr bwMode="auto">
            <a:xfrm rot="19313651">
              <a:off x="2140" y="908"/>
              <a:ext cx="117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PC saved</a:t>
              </a: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Disable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</p:grpSp>
      <p:grpSp>
        <p:nvGrpSpPr>
          <p:cNvPr id="380946" name="Group 18"/>
          <p:cNvGrpSpPr>
            <a:grpSpLocks/>
          </p:cNvGrpSpPr>
          <p:nvPr/>
        </p:nvGrpSpPr>
        <p:grpSpPr bwMode="auto">
          <a:xfrm rot="483410">
            <a:off x="4851760" y="3721036"/>
            <a:ext cx="2286000" cy="923926"/>
            <a:chOff x="2064" y="2472"/>
            <a:chExt cx="1440" cy="582"/>
          </a:xfrm>
        </p:grpSpPr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 rot="2461539" flipH="1">
              <a:off x="2064" y="268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 rot="2461539">
              <a:off x="2190" y="2472"/>
              <a:ext cx="113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Restore PC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Enable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</p:grpSp>
      <p:grpSp>
        <p:nvGrpSpPr>
          <p:cNvPr id="380952" name="Group 24"/>
          <p:cNvGrpSpPr>
            <a:grpSpLocks/>
          </p:cNvGrpSpPr>
          <p:nvPr/>
        </p:nvGrpSpPr>
        <p:grpSpPr bwMode="auto">
          <a:xfrm>
            <a:off x="6838953" y="587375"/>
            <a:ext cx="3670302" cy="4770438"/>
            <a:chOff x="3398" y="380"/>
            <a:chExt cx="2312" cy="3005"/>
          </a:xfrm>
        </p:grpSpPr>
        <p:sp>
          <p:nvSpPr>
            <p:cNvPr id="28686" name="Text Box 4"/>
            <p:cNvSpPr txBox="1">
              <a:spLocks noChangeArrowheads="1"/>
            </p:cNvSpPr>
            <p:nvPr/>
          </p:nvSpPr>
          <p:spPr bwMode="auto">
            <a:xfrm>
              <a:off x="3398" y="380"/>
              <a:ext cx="1980" cy="3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Raise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(set mask)</a:t>
              </a:r>
            </a:p>
            <a:p>
              <a:pPr algn="l"/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Reenable</a:t>
              </a: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Save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Dispatch to Handler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</a:p>
            <a:p>
              <a:pPr algn="l"/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Transfer Network Packet 	from hardware</a:t>
              </a:r>
              <a:b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to Kernel Buffers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Clear current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(clear Mask)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RTI</a:t>
              </a:r>
            </a:p>
          </p:txBody>
        </p:sp>
        <p:sp>
          <p:nvSpPr>
            <p:cNvPr id="28687" name="AutoShape 13"/>
            <p:cNvSpPr>
              <a:spLocks/>
            </p:cNvSpPr>
            <p:nvPr/>
          </p:nvSpPr>
          <p:spPr bwMode="auto">
            <a:xfrm>
              <a:off x="5182" y="605"/>
              <a:ext cx="288" cy="2496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 rot="16200000">
              <a:off x="4714" y="1765"/>
              <a:ext cx="1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ko-KR" altLang="en-US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altLang="ko-KR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Interrupt Handler”</a:t>
              </a:r>
            </a:p>
          </p:txBody>
        </p:sp>
      </p:grpSp>
      <p:sp>
        <p:nvSpPr>
          <p:cNvPr id="28678" name="Rectangle 15"/>
          <p:cNvSpPr>
            <a:spLocks noGrp="1" noChangeArrowheads="1"/>
          </p:cNvSpPr>
          <p:nvPr>
            <p:ph type="title"/>
          </p:nvPr>
        </p:nvSpPr>
        <p:spPr>
          <a:xfrm>
            <a:off x="2289176" y="227013"/>
            <a:ext cx="7540625" cy="3683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Example: Network Interrupt</a:t>
            </a:r>
          </a:p>
        </p:txBody>
      </p:sp>
      <p:sp>
        <p:nvSpPr>
          <p:cNvPr id="38094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844675" y="5221288"/>
            <a:ext cx="8534400" cy="1524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An interrupt is a hardware-invoked context switch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separate step to choose what to run next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Always run the interrupt handler immediately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1600201" y="1541463"/>
            <a:ext cx="3794127" cy="2546352"/>
            <a:chOff x="100" y="971"/>
            <a:chExt cx="2390" cy="1604"/>
          </a:xfrm>
        </p:grpSpPr>
        <p:grpSp>
          <p:nvGrpSpPr>
            <p:cNvPr id="28682" name="Group 20"/>
            <p:cNvGrpSpPr>
              <a:grpSpLocks/>
            </p:cNvGrpSpPr>
            <p:nvPr/>
          </p:nvGrpSpPr>
          <p:grpSpPr bwMode="auto">
            <a:xfrm>
              <a:off x="100" y="971"/>
              <a:ext cx="725" cy="1604"/>
              <a:chOff x="121" y="971"/>
              <a:chExt cx="725" cy="1604"/>
            </a:xfrm>
          </p:grpSpPr>
          <p:sp>
            <p:nvSpPr>
              <p:cNvPr id="28684" name="AutoShape 5"/>
              <p:cNvSpPr>
                <a:spLocks noChangeArrowheads="1"/>
              </p:cNvSpPr>
              <p:nvPr/>
            </p:nvSpPr>
            <p:spPr bwMode="auto">
              <a:xfrm>
                <a:off x="396" y="1565"/>
                <a:ext cx="450" cy="480"/>
              </a:xfrm>
              <a:prstGeom prst="rightArrow">
                <a:avLst>
                  <a:gd name="adj1" fmla="val 37500"/>
                  <a:gd name="adj2" fmla="val 59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685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-535" y="1627"/>
                <a:ext cx="16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2A40E2"/>
                    </a:solidFill>
                    <a:latin typeface="Gill Sans" charset="0"/>
                    <a:ea typeface="Gill Sans" charset="0"/>
                    <a:cs typeface="Gill Sans" charset="0"/>
                  </a:rPr>
                  <a:t>External Interrupt</a:t>
                </a:r>
              </a:p>
            </p:txBody>
          </p:sp>
        </p:grpSp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816" y="1638"/>
              <a:ext cx="1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Pipeline Flush</a:t>
              </a:r>
            </a:p>
          </p:txBody>
        </p:sp>
      </p:grp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2693989" y="2967281"/>
            <a:ext cx="265747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$r2,0($r4)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$r3,4($r4)</a:t>
            </a:r>
          </a:p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add	$r2,$r2,$r3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8($r4),$r2</a:t>
            </a:r>
          </a:p>
          <a:p>
            <a:pPr>
              <a:lnSpc>
                <a:spcPct val="50000"/>
              </a:lnSpc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...</a:t>
            </a:r>
            <a:endParaRPr lang="en-US" altLang="ko-KR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76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47" grpId="0" build="p"/>
      <p:bldP spid="3809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5" y="838200"/>
            <a:ext cx="8229600" cy="5773738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3448052" y="1752601"/>
            <a:ext cx="4330702" cy="1776413"/>
            <a:chOff x="1104" y="576"/>
            <a:chExt cx="2728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4" y="736"/>
              <a:ext cx="2352" cy="959"/>
              <a:chOff x="1289" y="1056"/>
              <a:chExt cx="235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89" y="1152"/>
                <a:ext cx="66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196" y="1273"/>
                <a:ext cx="1053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82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How do we initialize TCB and Stack?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1488" y="762000"/>
            <a:ext cx="8839200" cy="3581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Initialize Register fields of TCB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Stack pointer made to point at stack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PC return address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OS (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asm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 routine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Two 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arg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registers (a0 and a1) initialized to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fcnPtr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fcnArgPtr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, respectively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Initialize stack data?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No. Important part of stack frame is in registers (</a:t>
            </a: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Think of stack frame as just before body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really gets started</a:t>
            </a:r>
          </a:p>
        </p:txBody>
      </p:sp>
      <p:grpSp>
        <p:nvGrpSpPr>
          <p:cNvPr id="392213" name="Group 21"/>
          <p:cNvGrpSpPr>
            <a:grpSpLocks/>
          </p:cNvGrpSpPr>
          <p:nvPr/>
        </p:nvGrpSpPr>
        <p:grpSpPr bwMode="auto">
          <a:xfrm>
            <a:off x="3657602" y="4056061"/>
            <a:ext cx="3819027" cy="2287585"/>
            <a:chOff x="2169" y="2658"/>
            <a:chExt cx="1705" cy="1441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169" y="2752"/>
              <a:ext cx="1344" cy="22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ko-KR" sz="2400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2361" y="3808"/>
              <a:ext cx="7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Initial Stack</a:t>
              </a:r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3657" y="2658"/>
              <a:ext cx="217" cy="1238"/>
              <a:chOff x="4608" y="709"/>
              <a:chExt cx="218" cy="1363"/>
            </a:xfrm>
          </p:grpSpPr>
          <p:sp>
            <p:nvSpPr>
              <p:cNvPr id="15368" name="Text Box 7"/>
              <p:cNvSpPr txBox="1">
                <a:spLocks noChangeArrowheads="1"/>
              </p:cNvSpPr>
              <p:nvPr/>
            </p:nvSpPr>
            <p:spPr bwMode="auto">
              <a:xfrm rot="5400000">
                <a:off x="4041" y="1287"/>
                <a:ext cx="1363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15369" name="Line 8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7275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1525" y="5203825"/>
            <a:ext cx="7407275" cy="15240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334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3348040" y="757238"/>
            <a:ext cx="2700339" cy="3732212"/>
            <a:chOff x="1149" y="505"/>
            <a:chExt cx="1701" cy="2351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84" y="505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6692900" y="3505200"/>
            <a:ext cx="2146300" cy="965200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2734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/>
              <a:t>Recall: POSIX/Unix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168-7C6B-42DA-A8FA-5103AFF5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87828"/>
            <a:ext cx="11277600" cy="568917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Memory Buffer is finite:</a:t>
            </a:r>
          </a:p>
          <a:p>
            <a:pPr lvl="1"/>
            <a:r>
              <a:rPr lang="en-US" dirty="0"/>
              <a:t>If producer (A) tries to write when buffer full, it </a:t>
            </a:r>
            <a:r>
              <a:rPr lang="en-US" i="1" dirty="0"/>
              <a:t>blocks </a:t>
            </a:r>
            <a:r>
              <a:rPr lang="en-US" dirty="0"/>
              <a:t>(Put sleep until space)</a:t>
            </a:r>
          </a:p>
          <a:p>
            <a:pPr lvl="1"/>
            <a:r>
              <a:rPr lang="en-US" dirty="0"/>
              <a:t>If consumer (B) tries to read when buffer empty, it </a:t>
            </a:r>
            <a:r>
              <a:rPr lang="en-US" i="1" dirty="0"/>
              <a:t>blocks</a:t>
            </a:r>
            <a:r>
              <a:rPr lang="en-US" dirty="0"/>
              <a:t> (Put to sleep until data)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pipe(int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lvl="1"/>
            <a:r>
              <a:rPr lang="en-US" dirty="0"/>
              <a:t>Allocates two new file descriptors in the process</a:t>
            </a:r>
          </a:p>
          <a:p>
            <a:pPr lvl="1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Writes to </a:t>
            </a:r>
            <a:r>
              <a:rPr lang="en-US" dirty="0" err="1">
                <a:latin typeface="Consolas" panose="020B0609020204030204" pitchFamily="49" charset="0"/>
              </a:rPr>
              <a:t>fileds</a:t>
            </a:r>
            <a:r>
              <a:rPr lang="en-US" dirty="0">
                <a:latin typeface="Consolas" panose="020B0609020204030204" pitchFamily="49" charset="0"/>
              </a:rPr>
              <a:t>[1]</a:t>
            </a:r>
            <a:r>
              <a:rPr lang="en-US" dirty="0"/>
              <a:t> read from </a:t>
            </a:r>
            <a:r>
              <a:rPr lang="en-US" dirty="0" err="1">
                <a:latin typeface="Consolas" panose="020B0609020204030204" pitchFamily="49" charset="0"/>
              </a:rPr>
              <a:t>fileds</a:t>
            </a:r>
            <a:r>
              <a:rPr lang="en-US" dirty="0">
                <a:latin typeface="Consolas" panose="020B0609020204030204" pitchFamily="49" charset="0"/>
              </a:rPr>
              <a:t>[0]</a:t>
            </a:r>
          </a:p>
          <a:p>
            <a:pPr lvl="1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Implemented as a fixed-size queue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2963" y="762000"/>
            <a:ext cx="11521191" cy="1680865"/>
            <a:chOff x="442963" y="762000"/>
            <a:chExt cx="11521191" cy="1680865"/>
          </a:xfrm>
        </p:grpSpPr>
        <p:grpSp>
          <p:nvGrpSpPr>
            <p:cNvPr id="6" name="Group 5"/>
            <p:cNvGrpSpPr/>
            <p:nvPr/>
          </p:nvGrpSpPr>
          <p:grpSpPr>
            <a:xfrm>
              <a:off x="4891045" y="1186533"/>
              <a:ext cx="2173123" cy="865675"/>
              <a:chOff x="4913476" y="2069612"/>
              <a:chExt cx="2173123" cy="865675"/>
            </a:xfrm>
          </p:grpSpPr>
          <p:sp>
            <p:nvSpPr>
              <p:cNvPr id="4" name="Flowchart: Direct Access Storage 3"/>
              <p:cNvSpPr/>
              <p:nvPr/>
            </p:nvSpPr>
            <p:spPr bwMode="auto">
              <a:xfrm flipH="1">
                <a:off x="4913476" y="2069612"/>
                <a:ext cx="2173123" cy="865675"/>
              </a:xfrm>
              <a:prstGeom prst="flowChartMagneticDrum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38800" y="2302394"/>
                <a:ext cx="14109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ill Sans Light"/>
                  </a:rPr>
                  <a:t>UNIX Pipe</a:t>
                </a: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>
              <a:off x="4250072" y="1428870"/>
              <a:ext cx="1007727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>
              <a:off x="7084708" y="1421818"/>
              <a:ext cx="832202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503613-36DA-4D9F-8614-7983C2EB16C8}"/>
                </a:ext>
              </a:extLst>
            </p:cNvPr>
            <p:cNvSpPr/>
            <p:nvPr/>
          </p:nvSpPr>
          <p:spPr>
            <a:xfrm>
              <a:off x="442963" y="762000"/>
              <a:ext cx="4668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A6351-8A40-42B0-87E2-6AC5E2FA7D30}"/>
                </a:ext>
              </a:extLst>
            </p:cNvPr>
            <p:cNvSpPr/>
            <p:nvPr/>
          </p:nvSpPr>
          <p:spPr>
            <a:xfrm>
              <a:off x="7345410" y="1981200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BD695E-EDEF-46AF-B4E1-E938344704B9}"/>
                </a:ext>
              </a:extLst>
            </p:cNvPr>
            <p:cNvSpPr/>
            <p:nvPr/>
          </p:nvSpPr>
          <p:spPr>
            <a:xfrm>
              <a:off x="3057791" y="1346159"/>
              <a:ext cx="1201074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2CCB54-E4B7-408B-8A80-07AFF7AB11D6}"/>
                </a:ext>
              </a:extLst>
            </p:cNvPr>
            <p:cNvSpPr/>
            <p:nvPr/>
          </p:nvSpPr>
          <p:spPr>
            <a:xfrm>
              <a:off x="7916910" y="1346159"/>
              <a:ext cx="1150890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531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886700" cy="37290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a thread get started?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DDEA-CFF4-C541-8E65-D191EC87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419600"/>
            <a:ext cx="8763000" cy="22467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do we make a </a:t>
            </a:r>
            <a:r>
              <a:rPr lang="en-US" b="1" i="1" dirty="0"/>
              <a:t>new</a:t>
            </a:r>
            <a:r>
              <a:rPr lang="en-US" i="1" dirty="0"/>
              <a:t> </a:t>
            </a:r>
            <a:r>
              <a:rPr lang="en-US" dirty="0"/>
              <a:t>thread?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Setup TCB/kernel thread to point at new user stack and </a:t>
            </a:r>
            <a:r>
              <a:rPr lang="en-US" dirty="0" err="1">
                <a:solidFill>
                  <a:srgbClr val="FF0000"/>
                </a:solidFill>
              </a:rPr>
              <a:t>ThreadRoot</a:t>
            </a:r>
            <a:r>
              <a:rPr lang="en-US" dirty="0">
                <a:solidFill>
                  <a:srgbClr val="FF0000"/>
                </a:solidFill>
              </a:rPr>
              <a:t>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Put pointers to start function and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 in registers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This depends heavily on the calling convention (i.e., RISC-V vs x86)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really starts the new thread</a:t>
            </a:r>
          </a:p>
          <a:p>
            <a:endParaRPr lang="en-US" dirty="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793329" y="4112821"/>
            <a:ext cx="1438274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881188" y="661597"/>
            <a:ext cx="2624139" cy="3451225"/>
            <a:chOff x="1149" y="682"/>
            <a:chExt cx="1653" cy="2174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36" y="682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4639471" y="3346864"/>
            <a:ext cx="2146300" cy="782638"/>
            <a:chOff x="3256" y="2323"/>
            <a:chExt cx="1352" cy="493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09" y="2323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F9976A-0395-424C-B799-10A712ADA530}"/>
              </a:ext>
            </a:extLst>
          </p:cNvPr>
          <p:cNvSpPr txBox="1"/>
          <p:nvPr/>
        </p:nvSpPr>
        <p:spPr>
          <a:xfrm>
            <a:off x="5089526" y="885095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SetupNewThread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regs.sp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newStackPtr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regs.retpc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ThreadRoot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].regs.r0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fcnPtr</a:t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].regs.r1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fcnArgPtr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FFA1B5B-26C4-B84D-808E-53EE555A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048148"/>
            <a:ext cx="1981201" cy="40005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endParaRPr lang="en-US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8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30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does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 look like?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60426"/>
            <a:ext cx="10149685" cy="5845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>
                <a:ea typeface="굴림" panose="020B0600000101010101" pitchFamily="34" charset="-127"/>
              </a:rPr>
              <a:t>is the root for the thread routine: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fcnPTR,fcnArgPtr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DoStartupHousekeeping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UserModeSwitch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Call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Startup Housekeeping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Includes things like recording start time of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Other statistics</a:t>
            </a:r>
            <a:endParaRPr lang="en-US" altLang="ko-KR" sz="1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Stack will grow and shrink with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execution of thread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Final return from thread returns into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 which calls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>
                <a:ea typeface="굴림" panose="020B0600000101010101" pitchFamily="34" charset="-127"/>
              </a:rPr>
              <a:t>wake up sleeping threads</a:t>
            </a:r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7924800" y="1219200"/>
            <a:ext cx="2835276" cy="2235202"/>
            <a:chOff x="2136" y="2657"/>
            <a:chExt cx="1786" cy="1408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136" y="3774"/>
              <a:ext cx="1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31" y="2657"/>
              <a:ext cx="291" cy="1238"/>
              <a:chOff x="4577" y="708"/>
              <a:chExt cx="292" cy="1363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041" y="1244"/>
                <a:ext cx="136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579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Thread Code</a:t>
              </a:r>
              <a:b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*</a:t>
              </a:r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fcnPtr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58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5747502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4080-7A91-4777-BB80-B3BEAE71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with Concurrent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C161-BF1C-4843-A836-CF22453C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Non-determinism:</a:t>
            </a:r>
          </a:p>
          <a:p>
            <a:pPr lvl="1"/>
            <a:r>
              <a:rPr lang="en-US" dirty="0"/>
              <a:t>Scheduler can run threads in </a:t>
            </a:r>
            <a:r>
              <a:rPr lang="en-US" b="1" dirty="0"/>
              <a:t>any order</a:t>
            </a:r>
          </a:p>
          <a:p>
            <a:pPr lvl="1"/>
            <a:r>
              <a:rPr lang="en-US" dirty="0"/>
              <a:t>Scheduler can switch threads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This can make testing very difficult</a:t>
            </a:r>
          </a:p>
          <a:p>
            <a:r>
              <a:rPr lang="en-US" i="1" dirty="0"/>
              <a:t>Independent Threads</a:t>
            </a:r>
          </a:p>
          <a:p>
            <a:pPr lvl="1"/>
            <a:r>
              <a:rPr lang="en-US" dirty="0"/>
              <a:t>No state shared with other threads</a:t>
            </a:r>
          </a:p>
          <a:p>
            <a:pPr lvl="1"/>
            <a:r>
              <a:rPr lang="en-US" dirty="0"/>
              <a:t>Deterministic, reproducible conditions</a:t>
            </a:r>
          </a:p>
          <a:p>
            <a:r>
              <a:rPr lang="en-US" i="1" dirty="0"/>
              <a:t>Cooperating Threads</a:t>
            </a:r>
          </a:p>
          <a:p>
            <a:pPr lvl="1"/>
            <a:r>
              <a:rPr lang="en-US" dirty="0"/>
              <a:t>Shared state between multiple threads</a:t>
            </a:r>
          </a:p>
          <a:p>
            <a:r>
              <a:rPr lang="en-US" b="1" dirty="0"/>
              <a:t>Goal: Correctness by Design</a:t>
            </a:r>
          </a:p>
        </p:txBody>
      </p:sp>
    </p:spTree>
    <p:extLst>
      <p:ext uri="{BB962C8B-B14F-4D97-AF65-F5344CB8AC3E}">
        <p14:creationId xmlns:p14="http://schemas.microsoft.com/office/powerpoint/2010/main" val="2588954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Possible Executions</a:t>
            </a:r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" r="4148"/>
          <a:stretch/>
        </p:blipFill>
        <p:spPr>
          <a:xfrm>
            <a:off x="2286000" y="1066800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0156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ATM Bank Server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8988" y="4897438"/>
            <a:ext cx="79248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ATM server problem: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Service a set of requests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Do so without corrupting database</a:t>
            </a:r>
          </a:p>
          <a:p>
            <a:pPr lvl="1">
              <a:lnSpc>
                <a:spcPct val="80000"/>
              </a:lnSpc>
            </a:pPr>
            <a:r>
              <a:rPr lang="en-US" altLang="ko-KR">
                <a:ea typeface="굴림" panose="020B0600000101010101" pitchFamily="34" charset="-127"/>
              </a:rPr>
              <a:t>Don’t hand out too much money</a:t>
            </a:r>
          </a:p>
        </p:txBody>
      </p:sp>
      <p:grpSp>
        <p:nvGrpSpPr>
          <p:cNvPr id="14340" name="Group 11"/>
          <p:cNvGrpSpPr>
            <a:grpSpLocks/>
          </p:cNvGrpSpPr>
          <p:nvPr/>
        </p:nvGrpSpPr>
        <p:grpSpPr bwMode="auto">
          <a:xfrm>
            <a:off x="2743200" y="838200"/>
            <a:ext cx="1219200" cy="1219200"/>
            <a:chOff x="3456" y="960"/>
            <a:chExt cx="1056" cy="1056"/>
          </a:xfrm>
        </p:grpSpPr>
        <p:sp>
          <p:nvSpPr>
            <p:cNvPr id="14380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82" name="Rectangle 10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1" name="Group 16"/>
          <p:cNvGrpSpPr>
            <a:grpSpLocks/>
          </p:cNvGrpSpPr>
          <p:nvPr/>
        </p:nvGrpSpPr>
        <p:grpSpPr bwMode="auto">
          <a:xfrm>
            <a:off x="3200400" y="3276600"/>
            <a:ext cx="1219200" cy="1219200"/>
            <a:chOff x="3456" y="960"/>
            <a:chExt cx="1056" cy="1056"/>
          </a:xfrm>
        </p:grpSpPr>
        <p:sp>
          <p:nvSpPr>
            <p:cNvPr id="14377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18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9" name="Rectangle 19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42" name="Group 20"/>
          <p:cNvGrpSpPr>
            <a:grpSpLocks/>
          </p:cNvGrpSpPr>
          <p:nvPr/>
        </p:nvGrpSpPr>
        <p:grpSpPr bwMode="auto">
          <a:xfrm>
            <a:off x="8763000" y="2286000"/>
            <a:ext cx="1219200" cy="1219200"/>
            <a:chOff x="3456" y="960"/>
            <a:chExt cx="1056" cy="1056"/>
          </a:xfrm>
        </p:grpSpPr>
        <p:sp>
          <p:nvSpPr>
            <p:cNvPr id="14374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Rectangle 2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6" name="Rectangle 2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3" name="tower"/>
          <p:cNvSpPr>
            <a:spLocks noEditPoints="1" noChangeArrowheads="1"/>
          </p:cNvSpPr>
          <p:nvPr/>
        </p:nvSpPr>
        <p:spPr bwMode="auto">
          <a:xfrm>
            <a:off x="56388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ower"/>
          <p:cNvSpPr>
            <a:spLocks noEditPoints="1" noChangeArrowheads="1"/>
          </p:cNvSpPr>
          <p:nvPr/>
        </p:nvSpPr>
        <p:spPr bwMode="auto">
          <a:xfrm>
            <a:off x="6096001" y="10668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tower"/>
          <p:cNvSpPr>
            <a:spLocks noEditPoints="1" noChangeArrowheads="1"/>
          </p:cNvSpPr>
          <p:nvPr/>
        </p:nvSpPr>
        <p:spPr bwMode="auto">
          <a:xfrm>
            <a:off x="6553201" y="914400"/>
            <a:ext cx="904875" cy="1809750"/>
          </a:xfrm>
          <a:custGeom>
            <a:avLst/>
            <a:gdLst>
              <a:gd name="T0" fmla="*/ 0 w 21600"/>
              <a:gd name="T1" fmla="*/ 182986 h 21600"/>
              <a:gd name="T2" fmla="*/ 279171 w 21600"/>
              <a:gd name="T3" fmla="*/ 0 h 21600"/>
              <a:gd name="T4" fmla="*/ 452438 w 21600"/>
              <a:gd name="T5" fmla="*/ 0 h 21600"/>
              <a:gd name="T6" fmla="*/ 904875 w 21600"/>
              <a:gd name="T7" fmla="*/ 0 h 21600"/>
              <a:gd name="T8" fmla="*/ 904875 w 21600"/>
              <a:gd name="T9" fmla="*/ 976008 h 21600"/>
              <a:gd name="T10" fmla="*/ 904875 w 21600"/>
              <a:gd name="T11" fmla="*/ 1626764 h 21600"/>
              <a:gd name="T12" fmla="*/ 635340 w 21600"/>
              <a:gd name="T13" fmla="*/ 1809750 h 21600"/>
              <a:gd name="T14" fmla="*/ 442802 w 21600"/>
              <a:gd name="T15" fmla="*/ 1809750 h 21600"/>
              <a:gd name="T16" fmla="*/ 0 w 21600"/>
              <a:gd name="T17" fmla="*/ 1809750 h 21600"/>
              <a:gd name="T18" fmla="*/ 0 w 21600"/>
              <a:gd name="T19" fmla="*/ 965870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346" name="Group 40"/>
          <p:cNvGrpSpPr>
            <a:grpSpLocks/>
          </p:cNvGrpSpPr>
          <p:nvPr/>
        </p:nvGrpSpPr>
        <p:grpSpPr bwMode="auto">
          <a:xfrm>
            <a:off x="6096000" y="3962400"/>
            <a:ext cx="1219200" cy="1219200"/>
            <a:chOff x="3456" y="960"/>
            <a:chExt cx="1056" cy="1056"/>
          </a:xfrm>
        </p:grpSpPr>
        <p:sp>
          <p:nvSpPr>
            <p:cNvPr id="14371" name="phone3"/>
            <p:cNvSpPr>
              <a:spLocks noEditPoints="1" noChangeArrowheads="1"/>
            </p:cNvSpPr>
            <p:nvPr/>
          </p:nvSpPr>
          <p:spPr bwMode="auto">
            <a:xfrm>
              <a:off x="3456" y="960"/>
              <a:ext cx="1056" cy="1056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0 h 21600"/>
                <a:gd name="T4" fmla="*/ 1056 w 21600"/>
                <a:gd name="T5" fmla="*/ 0 h 21600"/>
                <a:gd name="T6" fmla="*/ 1056 w 21600"/>
                <a:gd name="T7" fmla="*/ 528 h 21600"/>
                <a:gd name="T8" fmla="*/ 1056 w 21600"/>
                <a:gd name="T9" fmla="*/ 1056 h 21600"/>
                <a:gd name="T10" fmla="*/ 528 w 21600"/>
                <a:gd name="T11" fmla="*/ 1056 h 21600"/>
                <a:gd name="T12" fmla="*/ 0 w 21600"/>
                <a:gd name="T13" fmla="*/ 1056 h 21600"/>
                <a:gd name="T14" fmla="*/ 0 w 21600"/>
                <a:gd name="T15" fmla="*/ 52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5 w 21600"/>
                <a:gd name="T25" fmla="*/ 23523 h 21600"/>
                <a:gd name="T26" fmla="*/ 21395 w 21600"/>
                <a:gd name="T27" fmla="*/ 4048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Rectangle 42"/>
            <p:cNvSpPr>
              <a:spLocks noChangeArrowheads="1"/>
            </p:cNvSpPr>
            <p:nvPr/>
          </p:nvSpPr>
          <p:spPr bwMode="auto">
            <a:xfrm>
              <a:off x="3504" y="1008"/>
              <a:ext cx="384" cy="960"/>
            </a:xfrm>
            <a:prstGeom prst="rect">
              <a:avLst/>
            </a:prstGeom>
            <a:solidFill>
              <a:srgbClr val="91A2D3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73" name="Rectangle 43"/>
            <p:cNvSpPr>
              <a:spLocks noChangeArrowheads="1"/>
            </p:cNvSpPr>
            <p:nvPr/>
          </p:nvSpPr>
          <p:spPr bwMode="auto">
            <a:xfrm>
              <a:off x="3552" y="1776"/>
              <a:ext cx="288" cy="96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7" name="Freeform 44"/>
          <p:cNvSpPr>
            <a:spLocks/>
          </p:cNvSpPr>
          <p:nvPr/>
        </p:nvSpPr>
        <p:spPr bwMode="auto">
          <a:xfrm>
            <a:off x="3962400" y="11176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Freeform 49"/>
          <p:cNvSpPr>
            <a:spLocks/>
          </p:cNvSpPr>
          <p:nvPr/>
        </p:nvSpPr>
        <p:spPr bwMode="auto">
          <a:xfrm rot="10800000">
            <a:off x="3962400" y="15240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49" name="Group 54"/>
          <p:cNvGrpSpPr>
            <a:grpSpLocks/>
          </p:cNvGrpSpPr>
          <p:nvPr/>
        </p:nvGrpSpPr>
        <p:grpSpPr bwMode="auto">
          <a:xfrm>
            <a:off x="4114800" y="1600200"/>
            <a:ext cx="914400" cy="914400"/>
            <a:chOff x="1584" y="1200"/>
            <a:chExt cx="576" cy="576"/>
          </a:xfrm>
        </p:grpSpPr>
        <p:sp>
          <p:nvSpPr>
            <p:cNvPr id="14368" name="Freeform 5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5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51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0" name="Freeform 55"/>
          <p:cNvSpPr>
            <a:spLocks/>
          </p:cNvSpPr>
          <p:nvPr/>
        </p:nvSpPr>
        <p:spPr bwMode="auto">
          <a:xfrm rot="1001955">
            <a:off x="7391401" y="2057400"/>
            <a:ext cx="1444625" cy="330200"/>
          </a:xfrm>
          <a:custGeom>
            <a:avLst/>
            <a:gdLst>
              <a:gd name="T0" fmla="*/ 0 w 1008"/>
              <a:gd name="T1" fmla="*/ 177800 h 208"/>
              <a:gd name="T2" fmla="*/ 756708 w 1008"/>
              <a:gd name="T3" fmla="*/ 25400 h 208"/>
              <a:gd name="T4" fmla="*/ 144462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1" name="Freeform 58"/>
          <p:cNvSpPr>
            <a:spLocks/>
          </p:cNvSpPr>
          <p:nvPr/>
        </p:nvSpPr>
        <p:spPr bwMode="auto">
          <a:xfrm rot="-9965838">
            <a:off x="7389814" y="2416175"/>
            <a:ext cx="1374775" cy="330200"/>
          </a:xfrm>
          <a:custGeom>
            <a:avLst/>
            <a:gdLst>
              <a:gd name="T0" fmla="*/ 0 w 1008"/>
              <a:gd name="T1" fmla="*/ 177800 h 208"/>
              <a:gd name="T2" fmla="*/ 720120 w 1008"/>
              <a:gd name="T3" fmla="*/ 25400 h 208"/>
              <a:gd name="T4" fmla="*/ 1374775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2" name="Group 59"/>
          <p:cNvGrpSpPr>
            <a:grpSpLocks/>
          </p:cNvGrpSpPr>
          <p:nvPr/>
        </p:nvGrpSpPr>
        <p:grpSpPr bwMode="auto">
          <a:xfrm>
            <a:off x="7467600" y="2514600"/>
            <a:ext cx="914400" cy="914400"/>
            <a:chOff x="1584" y="1200"/>
            <a:chExt cx="576" cy="576"/>
          </a:xfrm>
        </p:grpSpPr>
        <p:sp>
          <p:nvSpPr>
            <p:cNvPr id="14365" name="Freeform 60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61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62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3" name="Freeform 63"/>
          <p:cNvSpPr>
            <a:spLocks/>
          </p:cNvSpPr>
          <p:nvPr/>
        </p:nvSpPr>
        <p:spPr bwMode="auto">
          <a:xfrm rot="5100375">
            <a:off x="6288088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4" name="Freeform 64"/>
          <p:cNvSpPr>
            <a:spLocks/>
          </p:cNvSpPr>
          <p:nvPr/>
        </p:nvSpPr>
        <p:spPr bwMode="auto">
          <a:xfrm rot="-5699625">
            <a:off x="5994400" y="3149600"/>
            <a:ext cx="1447800" cy="330200"/>
          </a:xfrm>
          <a:custGeom>
            <a:avLst/>
            <a:gdLst>
              <a:gd name="T0" fmla="*/ 0 w 1008"/>
              <a:gd name="T1" fmla="*/ 177800 h 208"/>
              <a:gd name="T2" fmla="*/ 758371 w 1008"/>
              <a:gd name="T3" fmla="*/ 25400 h 208"/>
              <a:gd name="T4" fmla="*/ 14478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5" name="Group 65"/>
          <p:cNvGrpSpPr>
            <a:grpSpLocks/>
          </p:cNvGrpSpPr>
          <p:nvPr/>
        </p:nvGrpSpPr>
        <p:grpSpPr bwMode="auto">
          <a:xfrm>
            <a:off x="6019800" y="2895600"/>
            <a:ext cx="914400" cy="914400"/>
            <a:chOff x="1584" y="1200"/>
            <a:chExt cx="576" cy="576"/>
          </a:xfrm>
        </p:grpSpPr>
        <p:sp>
          <p:nvSpPr>
            <p:cNvPr id="14362" name="Freeform 66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67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68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56" name="Freeform 69"/>
          <p:cNvSpPr>
            <a:spLocks/>
          </p:cNvSpPr>
          <p:nvPr/>
        </p:nvSpPr>
        <p:spPr bwMode="auto">
          <a:xfrm rot="-2311332">
            <a:off x="4114800" y="27432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7" name="Freeform 70"/>
          <p:cNvSpPr>
            <a:spLocks/>
          </p:cNvSpPr>
          <p:nvPr/>
        </p:nvSpPr>
        <p:spPr bwMode="auto">
          <a:xfrm rot="8288181">
            <a:off x="4267200" y="2971800"/>
            <a:ext cx="1676400" cy="330200"/>
          </a:xfrm>
          <a:custGeom>
            <a:avLst/>
            <a:gdLst>
              <a:gd name="T0" fmla="*/ 0 w 1008"/>
              <a:gd name="T1" fmla="*/ 177800 h 208"/>
              <a:gd name="T2" fmla="*/ 878114 w 1008"/>
              <a:gd name="T3" fmla="*/ 25400 h 208"/>
              <a:gd name="T4" fmla="*/ 1676400 w 1008"/>
              <a:gd name="T5" fmla="*/ 330200 h 2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208">
                <a:moveTo>
                  <a:pt x="0" y="112"/>
                </a:moveTo>
                <a:cubicBezTo>
                  <a:pt x="180" y="56"/>
                  <a:pt x="360" y="0"/>
                  <a:pt x="528" y="16"/>
                </a:cubicBezTo>
                <a:cubicBezTo>
                  <a:pt x="696" y="32"/>
                  <a:pt x="852" y="120"/>
                  <a:pt x="1008" y="20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4358" name="Group 71"/>
          <p:cNvGrpSpPr>
            <a:grpSpLocks/>
          </p:cNvGrpSpPr>
          <p:nvPr/>
        </p:nvGrpSpPr>
        <p:grpSpPr bwMode="auto">
          <a:xfrm>
            <a:off x="4724400" y="3048000"/>
            <a:ext cx="914400" cy="914400"/>
            <a:chOff x="1584" y="1200"/>
            <a:chExt cx="576" cy="576"/>
          </a:xfrm>
        </p:grpSpPr>
        <p:sp>
          <p:nvSpPr>
            <p:cNvPr id="14359" name="Freeform 72"/>
            <p:cNvSpPr>
              <a:spLocks/>
            </p:cNvSpPr>
            <p:nvPr/>
          </p:nvSpPr>
          <p:spPr bwMode="auto">
            <a:xfrm>
              <a:off x="1584" y="120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73"/>
            <p:cNvSpPr>
              <a:spLocks/>
            </p:cNvSpPr>
            <p:nvPr/>
          </p:nvSpPr>
          <p:spPr bwMode="auto">
            <a:xfrm>
              <a:off x="1824" y="1248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74"/>
            <p:cNvSpPr>
              <a:spLocks/>
            </p:cNvSpPr>
            <p:nvPr/>
          </p:nvSpPr>
          <p:spPr bwMode="auto">
            <a:xfrm>
              <a:off x="1680" y="1440"/>
              <a:ext cx="336" cy="336"/>
            </a:xfrm>
            <a:custGeom>
              <a:avLst/>
              <a:gdLst>
                <a:gd name="T0" fmla="*/ 144 w 1326"/>
                <a:gd name="T1" fmla="*/ 69 h 1327"/>
                <a:gd name="T2" fmla="*/ 126 w 1326"/>
                <a:gd name="T3" fmla="*/ 74 h 1327"/>
                <a:gd name="T4" fmla="*/ 108 w 1326"/>
                <a:gd name="T5" fmla="*/ 90 h 1327"/>
                <a:gd name="T6" fmla="*/ 100 w 1326"/>
                <a:gd name="T7" fmla="*/ 108 h 1327"/>
                <a:gd name="T8" fmla="*/ 99 w 1326"/>
                <a:gd name="T9" fmla="*/ 128 h 1327"/>
                <a:gd name="T10" fmla="*/ 106 w 1326"/>
                <a:gd name="T11" fmla="*/ 148 h 1327"/>
                <a:gd name="T12" fmla="*/ 119 w 1326"/>
                <a:gd name="T13" fmla="*/ 162 h 1327"/>
                <a:gd name="T14" fmla="*/ 136 w 1326"/>
                <a:gd name="T15" fmla="*/ 171 h 1327"/>
                <a:gd name="T16" fmla="*/ 157 w 1326"/>
                <a:gd name="T17" fmla="*/ 179 h 1327"/>
                <a:gd name="T18" fmla="*/ 177 w 1326"/>
                <a:gd name="T19" fmla="*/ 187 h 1327"/>
                <a:gd name="T20" fmla="*/ 188 w 1326"/>
                <a:gd name="T21" fmla="*/ 197 h 1327"/>
                <a:gd name="T22" fmla="*/ 191 w 1326"/>
                <a:gd name="T23" fmla="*/ 216 h 1327"/>
                <a:gd name="T24" fmla="*/ 179 w 1326"/>
                <a:gd name="T25" fmla="*/ 231 h 1327"/>
                <a:gd name="T26" fmla="*/ 160 w 1326"/>
                <a:gd name="T27" fmla="*/ 234 h 1327"/>
                <a:gd name="T28" fmla="*/ 144 w 1326"/>
                <a:gd name="T29" fmla="*/ 228 h 1327"/>
                <a:gd name="T30" fmla="*/ 133 w 1326"/>
                <a:gd name="T31" fmla="*/ 216 h 1327"/>
                <a:gd name="T32" fmla="*/ 128 w 1326"/>
                <a:gd name="T33" fmla="*/ 201 h 1327"/>
                <a:gd name="T34" fmla="*/ 98 w 1326"/>
                <a:gd name="T35" fmla="*/ 193 h 1327"/>
                <a:gd name="T36" fmla="*/ 129 w 1326"/>
                <a:gd name="T37" fmla="*/ 245 h 1327"/>
                <a:gd name="T38" fmla="*/ 138 w 1326"/>
                <a:gd name="T39" fmla="*/ 254 h 1327"/>
                <a:gd name="T40" fmla="*/ 148 w 1326"/>
                <a:gd name="T41" fmla="*/ 290 h 1327"/>
                <a:gd name="T42" fmla="*/ 187 w 1326"/>
                <a:gd name="T43" fmla="*/ 260 h 1327"/>
                <a:gd name="T44" fmla="*/ 205 w 1326"/>
                <a:gd name="T45" fmla="*/ 252 h 1327"/>
                <a:gd name="T46" fmla="*/ 219 w 1326"/>
                <a:gd name="T47" fmla="*/ 238 h 1327"/>
                <a:gd name="T48" fmla="*/ 226 w 1326"/>
                <a:gd name="T49" fmla="*/ 219 h 1327"/>
                <a:gd name="T50" fmla="*/ 227 w 1326"/>
                <a:gd name="T51" fmla="*/ 200 h 1327"/>
                <a:gd name="T52" fmla="*/ 222 w 1326"/>
                <a:gd name="T53" fmla="*/ 183 h 1327"/>
                <a:gd name="T54" fmla="*/ 215 w 1326"/>
                <a:gd name="T55" fmla="*/ 171 h 1327"/>
                <a:gd name="T56" fmla="*/ 205 w 1326"/>
                <a:gd name="T57" fmla="*/ 163 h 1327"/>
                <a:gd name="T58" fmla="*/ 192 w 1326"/>
                <a:gd name="T59" fmla="*/ 156 h 1327"/>
                <a:gd name="T60" fmla="*/ 177 w 1326"/>
                <a:gd name="T61" fmla="*/ 149 h 1327"/>
                <a:gd name="T62" fmla="*/ 155 w 1326"/>
                <a:gd name="T63" fmla="*/ 141 h 1327"/>
                <a:gd name="T64" fmla="*/ 137 w 1326"/>
                <a:gd name="T65" fmla="*/ 127 h 1327"/>
                <a:gd name="T66" fmla="*/ 136 w 1326"/>
                <a:gd name="T67" fmla="*/ 110 h 1327"/>
                <a:gd name="T68" fmla="*/ 147 w 1326"/>
                <a:gd name="T69" fmla="*/ 99 h 1327"/>
                <a:gd name="T70" fmla="*/ 167 w 1326"/>
                <a:gd name="T71" fmla="*/ 98 h 1327"/>
                <a:gd name="T72" fmla="*/ 179 w 1326"/>
                <a:gd name="T73" fmla="*/ 104 h 1327"/>
                <a:gd name="T74" fmla="*/ 187 w 1326"/>
                <a:gd name="T75" fmla="*/ 113 h 1327"/>
                <a:gd name="T76" fmla="*/ 193 w 1326"/>
                <a:gd name="T77" fmla="*/ 128 h 1327"/>
                <a:gd name="T78" fmla="*/ 223 w 1326"/>
                <a:gd name="T79" fmla="*/ 72 h 1327"/>
                <a:gd name="T80" fmla="*/ 191 w 1326"/>
                <a:gd name="T81" fmla="*/ 81 h 1327"/>
                <a:gd name="T82" fmla="*/ 183 w 1326"/>
                <a:gd name="T83" fmla="*/ 75 h 1327"/>
                <a:gd name="T84" fmla="*/ 157 w 1326"/>
                <a:gd name="T85" fmla="*/ 41 h 1327"/>
                <a:gd name="T86" fmla="*/ 147 w 1326"/>
                <a:gd name="T87" fmla="*/ 1 h 1327"/>
                <a:gd name="T88" fmla="*/ 164 w 1326"/>
                <a:gd name="T89" fmla="*/ 0 h 1327"/>
                <a:gd name="T90" fmla="*/ 218 w 1326"/>
                <a:gd name="T91" fmla="*/ 8 h 1327"/>
                <a:gd name="T92" fmla="*/ 275 w 1326"/>
                <a:gd name="T93" fmla="*/ 38 h 1327"/>
                <a:gd name="T94" fmla="*/ 316 w 1326"/>
                <a:gd name="T95" fmla="*/ 88 h 1327"/>
                <a:gd name="T96" fmla="*/ 335 w 1326"/>
                <a:gd name="T97" fmla="*/ 151 h 1327"/>
                <a:gd name="T98" fmla="*/ 328 w 1326"/>
                <a:gd name="T99" fmla="*/ 218 h 1327"/>
                <a:gd name="T100" fmla="*/ 298 w 1326"/>
                <a:gd name="T101" fmla="*/ 275 h 1327"/>
                <a:gd name="T102" fmla="*/ 248 w 1326"/>
                <a:gd name="T103" fmla="*/ 316 h 1327"/>
                <a:gd name="T104" fmla="*/ 185 w 1326"/>
                <a:gd name="T105" fmla="*/ 335 h 1327"/>
                <a:gd name="T106" fmla="*/ 118 w 1326"/>
                <a:gd name="T107" fmla="*/ 329 h 1327"/>
                <a:gd name="T108" fmla="*/ 61 w 1326"/>
                <a:gd name="T109" fmla="*/ 298 h 1327"/>
                <a:gd name="T110" fmla="*/ 20 w 1326"/>
                <a:gd name="T111" fmla="*/ 248 h 1327"/>
                <a:gd name="T112" fmla="*/ 1 w 1326"/>
                <a:gd name="T113" fmla="*/ 185 h 1327"/>
                <a:gd name="T114" fmla="*/ 6 w 1326"/>
                <a:gd name="T115" fmla="*/ 124 h 1327"/>
                <a:gd name="T116" fmla="*/ 30 w 1326"/>
                <a:gd name="T117" fmla="*/ 72 h 1327"/>
                <a:gd name="T118" fmla="*/ 69 w 1326"/>
                <a:gd name="T119" fmla="*/ 32 h 1327"/>
                <a:gd name="T120" fmla="*/ 121 w 1326"/>
                <a:gd name="T121" fmla="*/ 7 h 13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326" h="1327">
                  <a:moveTo>
                    <a:pt x="619" y="163"/>
                  </a:moveTo>
                  <a:lnTo>
                    <a:pt x="585" y="163"/>
                  </a:lnTo>
                  <a:lnTo>
                    <a:pt x="585" y="269"/>
                  </a:lnTo>
                  <a:lnTo>
                    <a:pt x="570" y="272"/>
                  </a:lnTo>
                  <a:lnTo>
                    <a:pt x="553" y="275"/>
                  </a:lnTo>
                  <a:lnTo>
                    <a:pt x="535" y="279"/>
                  </a:lnTo>
                  <a:lnTo>
                    <a:pt x="516" y="286"/>
                  </a:lnTo>
                  <a:lnTo>
                    <a:pt x="496" y="294"/>
                  </a:lnTo>
                  <a:lnTo>
                    <a:pt x="476" y="306"/>
                  </a:lnTo>
                  <a:lnTo>
                    <a:pt x="457" y="320"/>
                  </a:lnTo>
                  <a:lnTo>
                    <a:pt x="438" y="339"/>
                  </a:lnTo>
                  <a:lnTo>
                    <a:pt x="425" y="356"/>
                  </a:lnTo>
                  <a:lnTo>
                    <a:pt x="415" y="373"/>
                  </a:lnTo>
                  <a:lnTo>
                    <a:pt x="406" y="391"/>
                  </a:lnTo>
                  <a:lnTo>
                    <a:pt x="399" y="409"/>
                  </a:lnTo>
                  <a:lnTo>
                    <a:pt x="394" y="426"/>
                  </a:lnTo>
                  <a:lnTo>
                    <a:pt x="390" y="444"/>
                  </a:lnTo>
                  <a:lnTo>
                    <a:pt x="389" y="462"/>
                  </a:lnTo>
                  <a:lnTo>
                    <a:pt x="388" y="480"/>
                  </a:lnTo>
                  <a:lnTo>
                    <a:pt x="389" y="504"/>
                  </a:lnTo>
                  <a:lnTo>
                    <a:pt x="392" y="527"/>
                  </a:lnTo>
                  <a:lnTo>
                    <a:pt x="399" y="548"/>
                  </a:lnTo>
                  <a:lnTo>
                    <a:pt x="407" y="567"/>
                  </a:lnTo>
                  <a:lnTo>
                    <a:pt x="417" y="583"/>
                  </a:lnTo>
                  <a:lnTo>
                    <a:pt x="428" y="599"/>
                  </a:lnTo>
                  <a:lnTo>
                    <a:pt x="440" y="613"/>
                  </a:lnTo>
                  <a:lnTo>
                    <a:pt x="454" y="627"/>
                  </a:lnTo>
                  <a:lnTo>
                    <a:pt x="470" y="638"/>
                  </a:lnTo>
                  <a:lnTo>
                    <a:pt x="485" y="649"/>
                  </a:lnTo>
                  <a:lnTo>
                    <a:pt x="502" y="657"/>
                  </a:lnTo>
                  <a:lnTo>
                    <a:pt x="520" y="666"/>
                  </a:lnTo>
                  <a:lnTo>
                    <a:pt x="537" y="674"/>
                  </a:lnTo>
                  <a:lnTo>
                    <a:pt x="555" y="682"/>
                  </a:lnTo>
                  <a:lnTo>
                    <a:pt x="573" y="688"/>
                  </a:lnTo>
                  <a:lnTo>
                    <a:pt x="590" y="695"/>
                  </a:lnTo>
                  <a:lnTo>
                    <a:pt x="618" y="706"/>
                  </a:lnTo>
                  <a:lnTo>
                    <a:pt x="642" y="715"/>
                  </a:lnTo>
                  <a:lnTo>
                    <a:pt x="663" y="724"/>
                  </a:lnTo>
                  <a:lnTo>
                    <a:pt x="682" y="732"/>
                  </a:lnTo>
                  <a:lnTo>
                    <a:pt x="697" y="739"/>
                  </a:lnTo>
                  <a:lnTo>
                    <a:pt x="711" y="747"/>
                  </a:lnTo>
                  <a:lnTo>
                    <a:pt x="722" y="756"/>
                  </a:lnTo>
                  <a:lnTo>
                    <a:pt x="731" y="765"/>
                  </a:lnTo>
                  <a:lnTo>
                    <a:pt x="740" y="779"/>
                  </a:lnTo>
                  <a:lnTo>
                    <a:pt x="747" y="796"/>
                  </a:lnTo>
                  <a:lnTo>
                    <a:pt x="753" y="813"/>
                  </a:lnTo>
                  <a:lnTo>
                    <a:pt x="754" y="831"/>
                  </a:lnTo>
                  <a:lnTo>
                    <a:pt x="752" y="854"/>
                  </a:lnTo>
                  <a:lnTo>
                    <a:pt x="745" y="873"/>
                  </a:lnTo>
                  <a:lnTo>
                    <a:pt x="734" y="890"/>
                  </a:lnTo>
                  <a:lnTo>
                    <a:pt x="721" y="903"/>
                  </a:lnTo>
                  <a:lnTo>
                    <a:pt x="705" y="913"/>
                  </a:lnTo>
                  <a:lnTo>
                    <a:pt x="687" y="921"/>
                  </a:lnTo>
                  <a:lnTo>
                    <a:pt x="669" y="925"/>
                  </a:lnTo>
                  <a:lnTo>
                    <a:pt x="650" y="926"/>
                  </a:lnTo>
                  <a:lnTo>
                    <a:pt x="632" y="925"/>
                  </a:lnTo>
                  <a:lnTo>
                    <a:pt x="616" y="922"/>
                  </a:lnTo>
                  <a:lnTo>
                    <a:pt x="599" y="916"/>
                  </a:lnTo>
                  <a:lnTo>
                    <a:pt x="584" y="910"/>
                  </a:lnTo>
                  <a:lnTo>
                    <a:pt x="569" y="901"/>
                  </a:lnTo>
                  <a:lnTo>
                    <a:pt x="556" y="891"/>
                  </a:lnTo>
                  <a:lnTo>
                    <a:pt x="545" y="879"/>
                  </a:lnTo>
                  <a:lnTo>
                    <a:pt x="535" y="866"/>
                  </a:lnTo>
                  <a:lnTo>
                    <a:pt x="526" y="852"/>
                  </a:lnTo>
                  <a:lnTo>
                    <a:pt x="520" y="838"/>
                  </a:lnTo>
                  <a:lnTo>
                    <a:pt x="514" y="823"/>
                  </a:lnTo>
                  <a:lnTo>
                    <a:pt x="510" y="809"/>
                  </a:lnTo>
                  <a:lnTo>
                    <a:pt x="506" y="795"/>
                  </a:lnTo>
                  <a:lnTo>
                    <a:pt x="504" y="782"/>
                  </a:lnTo>
                  <a:lnTo>
                    <a:pt x="502" y="770"/>
                  </a:lnTo>
                  <a:lnTo>
                    <a:pt x="501" y="761"/>
                  </a:lnTo>
                  <a:lnTo>
                    <a:pt x="387" y="761"/>
                  </a:lnTo>
                  <a:lnTo>
                    <a:pt x="387" y="1024"/>
                  </a:lnTo>
                  <a:lnTo>
                    <a:pt x="500" y="1024"/>
                  </a:lnTo>
                  <a:lnTo>
                    <a:pt x="502" y="957"/>
                  </a:lnTo>
                  <a:lnTo>
                    <a:pt x="510" y="968"/>
                  </a:lnTo>
                  <a:lnTo>
                    <a:pt x="518" y="977"/>
                  </a:lnTo>
                  <a:lnTo>
                    <a:pt x="526" y="987"/>
                  </a:lnTo>
                  <a:lnTo>
                    <a:pt x="535" y="995"/>
                  </a:lnTo>
                  <a:lnTo>
                    <a:pt x="545" y="1002"/>
                  </a:lnTo>
                  <a:lnTo>
                    <a:pt x="556" y="1009"/>
                  </a:lnTo>
                  <a:lnTo>
                    <a:pt x="569" y="1016"/>
                  </a:lnTo>
                  <a:lnTo>
                    <a:pt x="585" y="1021"/>
                  </a:lnTo>
                  <a:lnTo>
                    <a:pt x="585" y="1145"/>
                  </a:lnTo>
                  <a:lnTo>
                    <a:pt x="702" y="1145"/>
                  </a:lnTo>
                  <a:lnTo>
                    <a:pt x="702" y="1034"/>
                  </a:lnTo>
                  <a:lnTo>
                    <a:pt x="719" y="1032"/>
                  </a:lnTo>
                  <a:lnTo>
                    <a:pt x="738" y="1028"/>
                  </a:lnTo>
                  <a:lnTo>
                    <a:pt x="756" y="1022"/>
                  </a:lnTo>
                  <a:lnTo>
                    <a:pt x="775" y="1016"/>
                  </a:lnTo>
                  <a:lnTo>
                    <a:pt x="791" y="1008"/>
                  </a:lnTo>
                  <a:lnTo>
                    <a:pt x="809" y="997"/>
                  </a:lnTo>
                  <a:lnTo>
                    <a:pt x="824" y="985"/>
                  </a:lnTo>
                  <a:lnTo>
                    <a:pt x="840" y="970"/>
                  </a:lnTo>
                  <a:lnTo>
                    <a:pt x="852" y="956"/>
                  </a:lnTo>
                  <a:lnTo>
                    <a:pt x="863" y="939"/>
                  </a:lnTo>
                  <a:lnTo>
                    <a:pt x="873" y="922"/>
                  </a:lnTo>
                  <a:lnTo>
                    <a:pt x="881" y="904"/>
                  </a:lnTo>
                  <a:lnTo>
                    <a:pt x="887" y="884"/>
                  </a:lnTo>
                  <a:lnTo>
                    <a:pt x="892" y="863"/>
                  </a:lnTo>
                  <a:lnTo>
                    <a:pt x="895" y="842"/>
                  </a:lnTo>
                  <a:lnTo>
                    <a:pt x="896" y="821"/>
                  </a:lnTo>
                  <a:lnTo>
                    <a:pt x="895" y="805"/>
                  </a:lnTo>
                  <a:lnTo>
                    <a:pt x="894" y="788"/>
                  </a:lnTo>
                  <a:lnTo>
                    <a:pt x="891" y="771"/>
                  </a:lnTo>
                  <a:lnTo>
                    <a:pt x="887" y="755"/>
                  </a:lnTo>
                  <a:lnTo>
                    <a:pt x="883" y="738"/>
                  </a:lnTo>
                  <a:lnTo>
                    <a:pt x="876" y="723"/>
                  </a:lnTo>
                  <a:lnTo>
                    <a:pt x="870" y="709"/>
                  </a:lnTo>
                  <a:lnTo>
                    <a:pt x="862" y="696"/>
                  </a:lnTo>
                  <a:lnTo>
                    <a:pt x="854" y="686"/>
                  </a:lnTo>
                  <a:lnTo>
                    <a:pt x="847" y="676"/>
                  </a:lnTo>
                  <a:lnTo>
                    <a:pt x="838" y="667"/>
                  </a:lnTo>
                  <a:lnTo>
                    <a:pt x="829" y="659"/>
                  </a:lnTo>
                  <a:lnTo>
                    <a:pt x="819" y="651"/>
                  </a:lnTo>
                  <a:lnTo>
                    <a:pt x="808" y="643"/>
                  </a:lnTo>
                  <a:lnTo>
                    <a:pt x="797" y="636"/>
                  </a:lnTo>
                  <a:lnTo>
                    <a:pt x="785" y="629"/>
                  </a:lnTo>
                  <a:lnTo>
                    <a:pt x="771" y="622"/>
                  </a:lnTo>
                  <a:lnTo>
                    <a:pt x="758" y="615"/>
                  </a:lnTo>
                  <a:lnTo>
                    <a:pt x="744" y="610"/>
                  </a:lnTo>
                  <a:lnTo>
                    <a:pt x="729" y="603"/>
                  </a:lnTo>
                  <a:lnTo>
                    <a:pt x="713" y="597"/>
                  </a:lnTo>
                  <a:lnTo>
                    <a:pt x="697" y="590"/>
                  </a:lnTo>
                  <a:lnTo>
                    <a:pt x="680" y="582"/>
                  </a:lnTo>
                  <a:lnTo>
                    <a:pt x="662" y="576"/>
                  </a:lnTo>
                  <a:lnTo>
                    <a:pt x="636" y="566"/>
                  </a:lnTo>
                  <a:lnTo>
                    <a:pt x="611" y="555"/>
                  </a:lnTo>
                  <a:lnTo>
                    <a:pt x="589" y="544"/>
                  </a:lnTo>
                  <a:lnTo>
                    <a:pt x="569" y="531"/>
                  </a:lnTo>
                  <a:lnTo>
                    <a:pt x="553" y="518"/>
                  </a:lnTo>
                  <a:lnTo>
                    <a:pt x="541" y="503"/>
                  </a:lnTo>
                  <a:lnTo>
                    <a:pt x="533" y="485"/>
                  </a:lnTo>
                  <a:lnTo>
                    <a:pt x="529" y="464"/>
                  </a:lnTo>
                  <a:lnTo>
                    <a:pt x="531" y="451"/>
                  </a:lnTo>
                  <a:lnTo>
                    <a:pt x="535" y="436"/>
                  </a:lnTo>
                  <a:lnTo>
                    <a:pt x="543" y="423"/>
                  </a:lnTo>
                  <a:lnTo>
                    <a:pt x="553" y="410"/>
                  </a:lnTo>
                  <a:lnTo>
                    <a:pt x="566" y="400"/>
                  </a:lnTo>
                  <a:lnTo>
                    <a:pt x="582" y="391"/>
                  </a:lnTo>
                  <a:lnTo>
                    <a:pt x="602" y="386"/>
                  </a:lnTo>
                  <a:lnTo>
                    <a:pt x="624" y="383"/>
                  </a:lnTo>
                  <a:lnTo>
                    <a:pt x="643" y="384"/>
                  </a:lnTo>
                  <a:lnTo>
                    <a:pt x="660" y="387"/>
                  </a:lnTo>
                  <a:lnTo>
                    <a:pt x="674" y="391"/>
                  </a:lnTo>
                  <a:lnTo>
                    <a:pt x="687" y="397"/>
                  </a:lnTo>
                  <a:lnTo>
                    <a:pt x="697" y="403"/>
                  </a:lnTo>
                  <a:lnTo>
                    <a:pt x="706" y="409"/>
                  </a:lnTo>
                  <a:lnTo>
                    <a:pt x="714" y="415"/>
                  </a:lnTo>
                  <a:lnTo>
                    <a:pt x="719" y="421"/>
                  </a:lnTo>
                  <a:lnTo>
                    <a:pt x="731" y="434"/>
                  </a:lnTo>
                  <a:lnTo>
                    <a:pt x="739" y="447"/>
                  </a:lnTo>
                  <a:lnTo>
                    <a:pt x="747" y="463"/>
                  </a:lnTo>
                  <a:lnTo>
                    <a:pt x="753" y="477"/>
                  </a:lnTo>
                  <a:lnTo>
                    <a:pt x="757" y="492"/>
                  </a:lnTo>
                  <a:lnTo>
                    <a:pt x="760" y="507"/>
                  </a:lnTo>
                  <a:lnTo>
                    <a:pt x="763" y="520"/>
                  </a:lnTo>
                  <a:lnTo>
                    <a:pt x="765" y="534"/>
                  </a:lnTo>
                  <a:lnTo>
                    <a:pt x="881" y="534"/>
                  </a:lnTo>
                  <a:lnTo>
                    <a:pt x="881" y="285"/>
                  </a:lnTo>
                  <a:lnTo>
                    <a:pt x="767" y="285"/>
                  </a:lnTo>
                  <a:lnTo>
                    <a:pt x="765" y="337"/>
                  </a:lnTo>
                  <a:lnTo>
                    <a:pt x="758" y="328"/>
                  </a:lnTo>
                  <a:lnTo>
                    <a:pt x="753" y="321"/>
                  </a:lnTo>
                  <a:lnTo>
                    <a:pt x="746" y="314"/>
                  </a:lnTo>
                  <a:lnTo>
                    <a:pt x="739" y="307"/>
                  </a:lnTo>
                  <a:lnTo>
                    <a:pt x="732" y="302"/>
                  </a:lnTo>
                  <a:lnTo>
                    <a:pt x="723" y="296"/>
                  </a:lnTo>
                  <a:lnTo>
                    <a:pt x="713" y="290"/>
                  </a:lnTo>
                  <a:lnTo>
                    <a:pt x="702" y="285"/>
                  </a:lnTo>
                  <a:lnTo>
                    <a:pt x="702" y="163"/>
                  </a:lnTo>
                  <a:lnTo>
                    <a:pt x="619" y="163"/>
                  </a:lnTo>
                  <a:lnTo>
                    <a:pt x="533" y="13"/>
                  </a:lnTo>
                  <a:lnTo>
                    <a:pt x="548" y="10"/>
                  </a:lnTo>
                  <a:lnTo>
                    <a:pt x="565" y="7"/>
                  </a:lnTo>
                  <a:lnTo>
                    <a:pt x="580" y="5"/>
                  </a:lnTo>
                  <a:lnTo>
                    <a:pt x="597" y="3"/>
                  </a:lnTo>
                  <a:lnTo>
                    <a:pt x="613" y="2"/>
                  </a:lnTo>
                  <a:lnTo>
                    <a:pt x="630" y="1"/>
                  </a:lnTo>
                  <a:lnTo>
                    <a:pt x="647" y="0"/>
                  </a:lnTo>
                  <a:lnTo>
                    <a:pt x="663" y="0"/>
                  </a:lnTo>
                  <a:lnTo>
                    <a:pt x="731" y="3"/>
                  </a:lnTo>
                  <a:lnTo>
                    <a:pt x="797" y="13"/>
                  </a:lnTo>
                  <a:lnTo>
                    <a:pt x="860" y="30"/>
                  </a:lnTo>
                  <a:lnTo>
                    <a:pt x="921" y="52"/>
                  </a:lnTo>
                  <a:lnTo>
                    <a:pt x="979" y="79"/>
                  </a:lnTo>
                  <a:lnTo>
                    <a:pt x="1033" y="114"/>
                  </a:lnTo>
                  <a:lnTo>
                    <a:pt x="1085" y="151"/>
                  </a:lnTo>
                  <a:lnTo>
                    <a:pt x="1132" y="194"/>
                  </a:lnTo>
                  <a:lnTo>
                    <a:pt x="1175" y="241"/>
                  </a:lnTo>
                  <a:lnTo>
                    <a:pt x="1212" y="293"/>
                  </a:lnTo>
                  <a:lnTo>
                    <a:pt x="1246" y="347"/>
                  </a:lnTo>
                  <a:lnTo>
                    <a:pt x="1274" y="405"/>
                  </a:lnTo>
                  <a:lnTo>
                    <a:pt x="1296" y="466"/>
                  </a:lnTo>
                  <a:lnTo>
                    <a:pt x="1313" y="529"/>
                  </a:lnTo>
                  <a:lnTo>
                    <a:pt x="1323" y="596"/>
                  </a:lnTo>
                  <a:lnTo>
                    <a:pt x="1326" y="663"/>
                  </a:lnTo>
                  <a:lnTo>
                    <a:pt x="1323" y="730"/>
                  </a:lnTo>
                  <a:lnTo>
                    <a:pt x="1313" y="797"/>
                  </a:lnTo>
                  <a:lnTo>
                    <a:pt x="1296" y="861"/>
                  </a:lnTo>
                  <a:lnTo>
                    <a:pt x="1274" y="922"/>
                  </a:lnTo>
                  <a:lnTo>
                    <a:pt x="1246" y="980"/>
                  </a:lnTo>
                  <a:lnTo>
                    <a:pt x="1212" y="1034"/>
                  </a:lnTo>
                  <a:lnTo>
                    <a:pt x="1175" y="1085"/>
                  </a:lnTo>
                  <a:lnTo>
                    <a:pt x="1132" y="1133"/>
                  </a:lnTo>
                  <a:lnTo>
                    <a:pt x="1085" y="1176"/>
                  </a:lnTo>
                  <a:lnTo>
                    <a:pt x="1033" y="1214"/>
                  </a:lnTo>
                  <a:lnTo>
                    <a:pt x="979" y="1247"/>
                  </a:lnTo>
                  <a:lnTo>
                    <a:pt x="921" y="1275"/>
                  </a:lnTo>
                  <a:lnTo>
                    <a:pt x="860" y="1298"/>
                  </a:lnTo>
                  <a:lnTo>
                    <a:pt x="797" y="1314"/>
                  </a:lnTo>
                  <a:lnTo>
                    <a:pt x="731" y="1324"/>
                  </a:lnTo>
                  <a:lnTo>
                    <a:pt x="663" y="1327"/>
                  </a:lnTo>
                  <a:lnTo>
                    <a:pt x="596" y="1324"/>
                  </a:lnTo>
                  <a:lnTo>
                    <a:pt x="529" y="1314"/>
                  </a:lnTo>
                  <a:lnTo>
                    <a:pt x="466" y="1298"/>
                  </a:lnTo>
                  <a:lnTo>
                    <a:pt x="406" y="1275"/>
                  </a:lnTo>
                  <a:lnTo>
                    <a:pt x="347" y="1247"/>
                  </a:lnTo>
                  <a:lnTo>
                    <a:pt x="293" y="1214"/>
                  </a:lnTo>
                  <a:lnTo>
                    <a:pt x="241" y="1176"/>
                  </a:lnTo>
                  <a:lnTo>
                    <a:pt x="195" y="1133"/>
                  </a:lnTo>
                  <a:lnTo>
                    <a:pt x="152" y="1085"/>
                  </a:lnTo>
                  <a:lnTo>
                    <a:pt x="114" y="1034"/>
                  </a:lnTo>
                  <a:lnTo>
                    <a:pt x="80" y="980"/>
                  </a:lnTo>
                  <a:lnTo>
                    <a:pt x="52" y="922"/>
                  </a:lnTo>
                  <a:lnTo>
                    <a:pt x="30" y="861"/>
                  </a:lnTo>
                  <a:lnTo>
                    <a:pt x="14" y="797"/>
                  </a:lnTo>
                  <a:lnTo>
                    <a:pt x="4" y="730"/>
                  </a:lnTo>
                  <a:lnTo>
                    <a:pt x="0" y="663"/>
                  </a:lnTo>
                  <a:lnTo>
                    <a:pt x="2" y="603"/>
                  </a:lnTo>
                  <a:lnTo>
                    <a:pt x="10" y="546"/>
                  </a:lnTo>
                  <a:lnTo>
                    <a:pt x="23" y="489"/>
                  </a:lnTo>
                  <a:lnTo>
                    <a:pt x="41" y="434"/>
                  </a:lnTo>
                  <a:lnTo>
                    <a:pt x="62" y="382"/>
                  </a:lnTo>
                  <a:lnTo>
                    <a:pt x="89" y="332"/>
                  </a:lnTo>
                  <a:lnTo>
                    <a:pt x="118" y="285"/>
                  </a:lnTo>
                  <a:lnTo>
                    <a:pt x="153" y="240"/>
                  </a:lnTo>
                  <a:lnTo>
                    <a:pt x="190" y="199"/>
                  </a:lnTo>
                  <a:lnTo>
                    <a:pt x="231" y="160"/>
                  </a:lnTo>
                  <a:lnTo>
                    <a:pt x="274" y="126"/>
                  </a:lnTo>
                  <a:lnTo>
                    <a:pt x="322" y="95"/>
                  </a:lnTo>
                  <a:lnTo>
                    <a:pt x="370" y="67"/>
                  </a:lnTo>
                  <a:lnTo>
                    <a:pt x="422" y="45"/>
                  </a:lnTo>
                  <a:lnTo>
                    <a:pt x="476" y="26"/>
                  </a:lnTo>
                  <a:lnTo>
                    <a:pt x="533" y="13"/>
                  </a:lnTo>
                  <a:lnTo>
                    <a:pt x="619" y="163"/>
                  </a:lnTo>
                  <a:close/>
                </a:path>
              </a:pathLst>
            </a:custGeom>
            <a:solidFill>
              <a:srgbClr val="53FB2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17213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ATM bank server 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762000"/>
            <a:ext cx="9982199" cy="59436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we wanted to implement a server process to handle requests from an ATM network: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while 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ReceiveRequest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(&amp;op, &amp;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&amp;amount);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ProcessRequest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(op,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if (op == deposit) 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else if …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could we speed this up?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More than one request being processed at once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Event driven (overlap computation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Multiple threads (multi-</a:t>
            </a:r>
            <a:r>
              <a:rPr lang="en-US" altLang="ko-KR" dirty="0" err="1">
                <a:ea typeface="굴림" panose="020B0600000101010101" pitchFamily="34" charset="-127"/>
              </a:rPr>
              <a:t>proc</a:t>
            </a:r>
            <a:r>
              <a:rPr lang="en-US" altLang="ko-KR" dirty="0">
                <a:ea typeface="굴림" panose="020B0600000101010101" pitchFamily="34" charset="-127"/>
              </a:rPr>
              <a:t>, or overlap comp and I/O)</a:t>
            </a:r>
          </a:p>
          <a:p>
            <a:pPr lvl="1">
              <a:lnSpc>
                <a:spcPct val="75000"/>
              </a:lnSpc>
              <a:spcBef>
                <a:spcPct val="2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278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Event Driven Version of ATM server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9372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we only had one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Still like to overlap I/O with computation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Without threads, we would have to rewrite in event-driven style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BankServer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while(TRUE)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event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WaitForNextEvent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ATMRequest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StartOnRequest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AcctAvail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ContinueRequest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else if (event ==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AcctStored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   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FinishRequest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   }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missed a blocking I/O step?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we have to split code into hundreds of pieces which could be blocking?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technique is used for graphical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26437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Can Threads Make This Easier?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01687"/>
            <a:ext cx="10210800" cy="5980113"/>
          </a:xfrm>
        </p:spPr>
        <p:txBody>
          <a:bodyPr/>
          <a:lstStyle/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Threads yield overlapped I/O and computation without “deconstructing” code into non-blocking fragments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One thread per request</a:t>
            </a: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Requests proceeds to completion, blocking as required: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, amount) {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May use disk I/O */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(acct); 		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/* Involves disk I/O */</a:t>
            </a:r>
            <a:b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Unfortunately, shared state can get corrupted: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1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2</a:t>
            </a:r>
            <a:br>
              <a:rPr lang="en-US" altLang="ko-KR" sz="2000" u="sng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load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add r1, amount2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add r1, amount1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store r1, acct-&gt;balance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u="sng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42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Problem is at the Lowest Level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4214"/>
            <a:ext cx="11658600" cy="6022975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Most of the time, threads are working on separate data, so scheduling doesn’t matter: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sz="2800" dirty="0"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1;	y = 2;	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However, what about (Initially, y = 12):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1;	y = 2;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y+1;	y = y*2;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What are the possible values of x?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600" dirty="0">
                <a:ea typeface="굴림" panose="020B0600000101010101" pitchFamily="34" charset="-127"/>
              </a:rPr>
              <a:t>Or, what are the possible values of x below?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solidFill>
                  <a:schemeClr val="hlink"/>
                </a:solidFill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2228850" algn="ctr"/>
                <a:tab pos="55483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	x = 1;	x = 2;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X could be 1 or 2 (non-deterministic!)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Could even be 3 for serial processors: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2228850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Thread A writes 0001, B writes 0010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→ scheduling order ABABABBA yields 3!</a:t>
            </a:r>
          </a:p>
        </p:txBody>
      </p:sp>
    </p:spTree>
    <p:extLst>
      <p:ext uri="{BB962C8B-B14F-4D97-AF65-F5344CB8AC3E}">
        <p14:creationId xmlns:p14="http://schemas.microsoft.com/office/powerpoint/2010/main" val="1806774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8B71-E4E7-49A5-948E-3B6D8A9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/>
              <a:t>Recall: Socket Endpoint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678-5D24-4CA6-AF9A-B8C9BBAF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0922000" cy="5715000"/>
          </a:xfrm>
        </p:spPr>
        <p:txBody>
          <a:bodyPr/>
          <a:lstStyle/>
          <a:p>
            <a:r>
              <a:rPr lang="en-US" b="1" dirty="0"/>
              <a:t>Key Idea:</a:t>
            </a:r>
            <a:r>
              <a:rPr lang="en-US" dirty="0"/>
              <a:t> Communication across the world looks like File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Sockets: Bidirectional Endpoint for Communication</a:t>
            </a:r>
          </a:p>
          <a:p>
            <a:pPr lvl="1"/>
            <a:r>
              <a:rPr lang="en-US" dirty="0"/>
              <a:t>Queues to temporarily hold results</a:t>
            </a:r>
          </a:p>
          <a:p>
            <a:pPr lvl="1"/>
            <a:r>
              <a:rPr lang="en-US" dirty="0"/>
              <a:t>Queues are NOT Pipes!</a:t>
            </a:r>
          </a:p>
          <a:p>
            <a:r>
              <a:rPr lang="en-US" dirty="0"/>
              <a:t>Connection: Two Sockets Connected Over the network </a:t>
            </a:r>
            <a:r>
              <a:rPr lang="en-US" dirty="0">
                <a:sym typeface="Symbol" panose="05050102010706020507" pitchFamily="18" charset="2"/>
              </a:rPr>
              <a:t> IPC over network!</a:t>
            </a:r>
            <a:endParaRPr lang="en-US" dirty="0"/>
          </a:p>
          <a:p>
            <a:pPr lvl="1"/>
            <a:r>
              <a:rPr lang="en-US" dirty="0"/>
              <a:t>How to </a:t>
            </a:r>
            <a:r>
              <a:rPr lang="en-US" b="1" dirty="0"/>
              <a:t>open()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What is the namespace?</a:t>
            </a:r>
          </a:p>
          <a:p>
            <a:pPr lvl="1"/>
            <a:r>
              <a:rPr lang="en-US" dirty="0"/>
              <a:t>How are they connected in time?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2662" y="1430986"/>
            <a:ext cx="11826675" cy="1999653"/>
            <a:chOff x="117777" y="1663376"/>
            <a:chExt cx="11826675" cy="1999653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9B4B69D-93E5-49AB-85FF-AD0ADA007143}"/>
                </a:ext>
              </a:extLst>
            </p:cNvPr>
            <p:cNvSpPr/>
            <p:nvPr/>
          </p:nvSpPr>
          <p:spPr>
            <a:xfrm>
              <a:off x="4420065" y="2091546"/>
              <a:ext cx="2921441" cy="115930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D4B934-4D6E-4926-B6A9-84F82FE83049}"/>
                </a:ext>
              </a:extLst>
            </p:cNvPr>
            <p:cNvSpPr/>
            <p:nvPr/>
          </p:nvSpPr>
          <p:spPr>
            <a:xfrm>
              <a:off x="117777" y="1663376"/>
              <a:ext cx="40976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98800-31A0-41AA-A267-ECEEB729F14D}"/>
                </a:ext>
              </a:extLst>
            </p:cNvPr>
            <p:cNvSpPr/>
            <p:nvPr/>
          </p:nvSpPr>
          <p:spPr>
            <a:xfrm>
              <a:off x="7325708" y="3201364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4250616" y="2188574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Socket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2758085" y="2201241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Process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AEC5A-F289-414B-A55A-2F146758F3CA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>
              <a:off x="3747423" y="2474453"/>
              <a:ext cx="503193" cy="255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6629400" y="2637969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Socket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4D4374-BAAF-4C64-BAC8-2943EED0F6F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7619535" y="2809650"/>
              <a:ext cx="590397" cy="1292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8209932" y="2549360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Process</a:t>
              </a:r>
            </a:p>
          </p:txBody>
        </p:sp>
      </p:grpSp>
      <p:sp>
        <p:nvSpPr>
          <p:cNvPr id="27" name="Left-Right Arrow 26"/>
          <p:cNvSpPr/>
          <p:nvPr/>
        </p:nvSpPr>
        <p:spPr bwMode="auto">
          <a:xfrm rot="905306">
            <a:off x="5328290" y="2240313"/>
            <a:ext cx="1343341" cy="3810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7116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9349699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Atomic Operations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20970"/>
            <a:ext cx="10895012" cy="59435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To understand a concurrent program, we need to know what the underlying indivisible operations are!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dirty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It is </a:t>
            </a:r>
            <a:r>
              <a:rPr lang="en-US" altLang="ko-KR" i="1" dirty="0">
                <a:ea typeface="굴림" panose="020B0600000101010101" pitchFamily="34" charset="-127"/>
              </a:rPr>
              <a:t>indivisible: </a:t>
            </a:r>
            <a:r>
              <a:rPr lang="en-US" altLang="ko-KR" dirty="0">
                <a:ea typeface="굴림" panose="020B0600000101010101" pitchFamily="34" charset="-127"/>
              </a:rPr>
              <a:t>it cannot be stopped in the middle and state cannot be modified by someone else in the middle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Fundamental building block – if no atomic operations, then have no way for threads to work together</a:t>
            </a: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 most machines, memory references and assignments (i.e. loads and stores) of words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Consequently – weird example that produces “3” on previous slide can’t happen</a:t>
            </a:r>
            <a:endParaRPr lang="en-US" altLang="ko-KR" sz="11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Many instructions are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Double-precision floating point store often not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VAX and IBM 360 had an instruction to copy a whole array</a:t>
            </a:r>
          </a:p>
          <a:p>
            <a:pPr>
              <a:lnSpc>
                <a:spcPct val="100000"/>
              </a:lnSpc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066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11353800" cy="57912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 before entering critical section and before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Unlock</a:t>
            </a:r>
            <a:r>
              <a:rPr lang="en-US" altLang="ko-KR" dirty="0">
                <a:ea typeface="굴림" panose="020B0600000101010101" pitchFamily="34" charset="-127"/>
              </a:rPr>
              <a:t> 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Wait</a:t>
            </a:r>
            <a:r>
              <a:rPr lang="en-US" altLang="ko-KR" dirty="0">
                <a:ea typeface="굴림" panose="020B0600000101010101" pitchFamily="34" charset="-127"/>
              </a:rPr>
              <a:t>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r>
              <a:rPr lang="en-US" dirty="0"/>
              <a:t>Locks need to be allocated and initialized: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structure Lock 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	or	</a:t>
            </a:r>
            <a:r>
              <a:rPr lang="en-US" dirty="0" err="1">
                <a:latin typeface="Consolas" panose="020B0609020204030204" pitchFamily="49" charset="0"/>
              </a:rPr>
              <a:t>pthread_mutex_t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lock_init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)  	or 	</a:t>
            </a:r>
            <a:r>
              <a:rPr lang="en-US" dirty="0" err="1">
                <a:latin typeface="Consolas" panose="020B0609020204030204" pitchFamily="49" charset="0"/>
              </a:rPr>
              <a:t>mylock</a:t>
            </a:r>
            <a:r>
              <a:rPr lang="en-US" dirty="0">
                <a:latin typeface="Consolas" panose="020B0609020204030204" pitchFamily="49" charset="0"/>
              </a:rPr>
              <a:t> = PTHREAD_MUTEX_INITIALIZER;</a:t>
            </a:r>
          </a:p>
          <a:p>
            <a:r>
              <a:rPr lang="en-US" dirty="0"/>
              <a:t>Locks 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acquire(&amp;</a:t>
            </a:r>
            <a:r>
              <a:rPr lang="en-US" dirty="0" err="1">
                <a:solidFill>
                  <a:srgbClr val="FF0000"/>
                </a:solidFill>
              </a:rPr>
              <a:t>mylock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– wait until lock is free; then mark it as busy</a:t>
            </a:r>
          </a:p>
          <a:p>
            <a:pPr lvl="2"/>
            <a:r>
              <a:rPr lang="en-US" dirty="0"/>
              <a:t>After this returns, we say the calling thread </a:t>
            </a:r>
            <a:r>
              <a:rPr lang="en-US" i="1" dirty="0"/>
              <a:t>holds</a:t>
            </a:r>
            <a:r>
              <a:rPr lang="en-US" dirty="0"/>
              <a:t> the 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release(&amp;</a:t>
            </a:r>
            <a:r>
              <a:rPr lang="en-US" dirty="0" err="1">
                <a:solidFill>
                  <a:srgbClr val="FF0000"/>
                </a:solidFill>
              </a:rPr>
              <a:t>mylock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– mark lock as free</a:t>
            </a:r>
          </a:p>
          <a:p>
            <a:pPr lvl="2"/>
            <a:r>
              <a:rPr lang="en-US" dirty="0"/>
              <a:t>Should only be called by a thread that currently holds the lock</a:t>
            </a:r>
          </a:p>
          <a:p>
            <a:pPr lvl="2"/>
            <a:r>
              <a:rPr lang="en-US" dirty="0"/>
              <a:t>After this returns, the calling thread no longer holds the lock</a:t>
            </a:r>
          </a:p>
        </p:txBody>
      </p:sp>
      <p:pic>
        <p:nvPicPr>
          <p:cNvPr id="4" name="Picture 9" descr="MCj03078320000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914400"/>
            <a:ext cx="1749897" cy="211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219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C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685800"/>
            <a:ext cx="11087100" cy="61722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Identify critical sections (atomic instruction sequences) and add locking: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amount) {</a:t>
            </a:r>
          </a:p>
          <a:p>
            <a:pPr indent="0">
              <a:lnSpc>
                <a:spcPct val="95000"/>
              </a:lnSpc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 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Wait if someone else in critical section!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(acct); 		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  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Release someone into critical section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spcBef>
                <a:spcPts val="2400"/>
              </a:spcBef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ea typeface="굴림" panose="020B0600000101010101" pitchFamily="34" charset="-127"/>
              </a:rPr>
              <a:t>Must use SAME lock (</a:t>
            </a:r>
            <a:r>
              <a:rPr lang="en-US" altLang="ko-KR" sz="2200" dirty="0" err="1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200" dirty="0">
                <a:ea typeface="굴림" panose="020B0600000101010101" pitchFamily="34" charset="-127"/>
              </a:rPr>
              <a:t>) with all the methods </a:t>
            </a:r>
            <a:br>
              <a:rPr lang="en-US" altLang="ko-KR" sz="2200" dirty="0">
                <a:ea typeface="굴림" panose="020B0600000101010101" pitchFamily="34" charset="-127"/>
              </a:rPr>
            </a:br>
            <a:r>
              <a:rPr lang="en-US" altLang="ko-KR" sz="2200" dirty="0">
                <a:ea typeface="굴림" panose="020B0600000101010101" pitchFamily="34" charset="-127"/>
              </a:rPr>
              <a:t>(Withdraw, etc…)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Shared with all threads!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0696" y="4271080"/>
            <a:ext cx="1176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105711" y="4781836"/>
            <a:ext cx="1610283" cy="918975"/>
            <a:chOff x="3574680" y="5127826"/>
            <a:chExt cx="1610283" cy="873831"/>
          </a:xfrm>
        </p:grpSpPr>
        <p:sp>
          <p:nvSpPr>
            <p:cNvPr id="14" name="Freeform 13"/>
            <p:cNvSpPr/>
            <p:nvPr/>
          </p:nvSpPr>
          <p:spPr bwMode="auto">
            <a:xfrm rot="1170167" flipH="1">
              <a:off x="4420296" y="5127826"/>
              <a:ext cx="764667" cy="688979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4680" y="5650468"/>
              <a:ext cx="1176348" cy="35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A</a:t>
              </a: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Fix banking problem with Locks!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04190" y="3135109"/>
            <a:ext cx="1978018" cy="817658"/>
            <a:chOff x="1758713" y="3704465"/>
            <a:chExt cx="1978018" cy="1081481"/>
          </a:xfrm>
        </p:grpSpPr>
        <p:sp>
          <p:nvSpPr>
            <p:cNvPr id="5" name="Freeform 4"/>
            <p:cNvSpPr/>
            <p:nvPr/>
          </p:nvSpPr>
          <p:spPr bwMode="auto">
            <a:xfrm>
              <a:off x="2936434" y="3889131"/>
              <a:ext cx="800297" cy="896815"/>
            </a:xfrm>
            <a:custGeom>
              <a:avLst/>
              <a:gdLst>
                <a:gd name="connsiteX0" fmla="*/ 0 w 800297"/>
                <a:gd name="connsiteY0" fmla="*/ 0 h 896815"/>
                <a:gd name="connsiteX1" fmla="*/ 219808 w 800297"/>
                <a:gd name="connsiteY1" fmla="*/ 17584 h 896815"/>
                <a:gd name="connsiteX2" fmla="*/ 298938 w 800297"/>
                <a:gd name="connsiteY2" fmla="*/ 26377 h 896815"/>
                <a:gd name="connsiteX3" fmla="*/ 325315 w 800297"/>
                <a:gd name="connsiteY3" fmla="*/ 96715 h 896815"/>
                <a:gd name="connsiteX4" fmla="*/ 334108 w 800297"/>
                <a:gd name="connsiteY4" fmla="*/ 439615 h 896815"/>
                <a:gd name="connsiteX5" fmla="*/ 351692 w 800297"/>
                <a:gd name="connsiteY5" fmla="*/ 501161 h 896815"/>
                <a:gd name="connsiteX6" fmla="*/ 386861 w 800297"/>
                <a:gd name="connsiteY6" fmla="*/ 518746 h 896815"/>
                <a:gd name="connsiteX7" fmla="*/ 422031 w 800297"/>
                <a:gd name="connsiteY7" fmla="*/ 553915 h 896815"/>
                <a:gd name="connsiteX8" fmla="*/ 483577 w 800297"/>
                <a:gd name="connsiteY8" fmla="*/ 589084 h 896815"/>
                <a:gd name="connsiteX9" fmla="*/ 509954 w 800297"/>
                <a:gd name="connsiteY9" fmla="*/ 606669 h 896815"/>
                <a:gd name="connsiteX10" fmla="*/ 553915 w 800297"/>
                <a:gd name="connsiteY10" fmla="*/ 615461 h 896815"/>
                <a:gd name="connsiteX11" fmla="*/ 615461 w 800297"/>
                <a:gd name="connsiteY11" fmla="*/ 659423 h 896815"/>
                <a:gd name="connsiteX12" fmla="*/ 650631 w 800297"/>
                <a:gd name="connsiteY12" fmla="*/ 677008 h 896815"/>
                <a:gd name="connsiteX13" fmla="*/ 677008 w 800297"/>
                <a:gd name="connsiteY13" fmla="*/ 703384 h 896815"/>
                <a:gd name="connsiteX14" fmla="*/ 729761 w 800297"/>
                <a:gd name="connsiteY14" fmla="*/ 738554 h 896815"/>
                <a:gd name="connsiteX15" fmla="*/ 756138 w 800297"/>
                <a:gd name="connsiteY15" fmla="*/ 764931 h 896815"/>
                <a:gd name="connsiteX16" fmla="*/ 791308 w 800297"/>
                <a:gd name="connsiteY16" fmla="*/ 817684 h 896815"/>
                <a:gd name="connsiteX17" fmla="*/ 800100 w 800297"/>
                <a:gd name="connsiteY17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297" h="896815">
                  <a:moveTo>
                    <a:pt x="0" y="0"/>
                  </a:moveTo>
                  <a:lnTo>
                    <a:pt x="219808" y="17584"/>
                  </a:lnTo>
                  <a:cubicBezTo>
                    <a:pt x="246244" y="19917"/>
                    <a:pt x="277707" y="10453"/>
                    <a:pt x="298938" y="26377"/>
                  </a:cubicBezTo>
                  <a:cubicBezTo>
                    <a:pt x="318970" y="41401"/>
                    <a:pt x="316523" y="73269"/>
                    <a:pt x="325315" y="96715"/>
                  </a:cubicBezTo>
                  <a:cubicBezTo>
                    <a:pt x="328246" y="211015"/>
                    <a:pt x="328796" y="325401"/>
                    <a:pt x="334108" y="439615"/>
                  </a:cubicBezTo>
                  <a:cubicBezTo>
                    <a:pt x="334119" y="439854"/>
                    <a:pt x="347538" y="497006"/>
                    <a:pt x="351692" y="501161"/>
                  </a:cubicBezTo>
                  <a:cubicBezTo>
                    <a:pt x="360960" y="510429"/>
                    <a:pt x="376376" y="510882"/>
                    <a:pt x="386861" y="518746"/>
                  </a:cubicBezTo>
                  <a:cubicBezTo>
                    <a:pt x="400124" y="528693"/>
                    <a:pt x="409443" y="543126"/>
                    <a:pt x="422031" y="553915"/>
                  </a:cubicBezTo>
                  <a:cubicBezTo>
                    <a:pt x="443456" y="572279"/>
                    <a:pt x="458624" y="574825"/>
                    <a:pt x="483577" y="589084"/>
                  </a:cubicBezTo>
                  <a:cubicBezTo>
                    <a:pt x="492752" y="594327"/>
                    <a:pt x="500060" y="602959"/>
                    <a:pt x="509954" y="606669"/>
                  </a:cubicBezTo>
                  <a:cubicBezTo>
                    <a:pt x="523946" y="611916"/>
                    <a:pt x="539261" y="612530"/>
                    <a:pt x="553915" y="615461"/>
                  </a:cubicBezTo>
                  <a:cubicBezTo>
                    <a:pt x="569001" y="626775"/>
                    <a:pt x="597471" y="649143"/>
                    <a:pt x="615461" y="659423"/>
                  </a:cubicBezTo>
                  <a:cubicBezTo>
                    <a:pt x="626841" y="665926"/>
                    <a:pt x="639965" y="669390"/>
                    <a:pt x="650631" y="677008"/>
                  </a:cubicBezTo>
                  <a:cubicBezTo>
                    <a:pt x="660749" y="684235"/>
                    <a:pt x="667193" y="695750"/>
                    <a:pt x="677008" y="703384"/>
                  </a:cubicBezTo>
                  <a:cubicBezTo>
                    <a:pt x="693690" y="716359"/>
                    <a:pt x="714817" y="723610"/>
                    <a:pt x="729761" y="738554"/>
                  </a:cubicBezTo>
                  <a:cubicBezTo>
                    <a:pt x="738553" y="747346"/>
                    <a:pt x="748504" y="755116"/>
                    <a:pt x="756138" y="764931"/>
                  </a:cubicBezTo>
                  <a:cubicBezTo>
                    <a:pt x="769113" y="781613"/>
                    <a:pt x="791308" y="817684"/>
                    <a:pt x="791308" y="817684"/>
                  </a:cubicBezTo>
                  <a:cubicBezTo>
                    <a:pt x="802399" y="873141"/>
                    <a:pt x="800100" y="846702"/>
                    <a:pt x="800100" y="89681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8713" y="3704465"/>
              <a:ext cx="1176348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84077" y="3206271"/>
            <a:ext cx="2044778" cy="746495"/>
            <a:chOff x="4038600" y="3598956"/>
            <a:chExt cx="2044778" cy="1186990"/>
          </a:xfrm>
        </p:grpSpPr>
        <p:sp>
          <p:nvSpPr>
            <p:cNvPr id="6" name="Freeform 5"/>
            <p:cNvSpPr/>
            <p:nvPr/>
          </p:nvSpPr>
          <p:spPr bwMode="auto">
            <a:xfrm>
              <a:off x="4038600" y="3651564"/>
              <a:ext cx="808892" cy="1134382"/>
            </a:xfrm>
            <a:custGeom>
              <a:avLst/>
              <a:gdLst>
                <a:gd name="connsiteX0" fmla="*/ 808892 w 808892"/>
                <a:gd name="connsiteY0" fmla="*/ 79305 h 1134382"/>
                <a:gd name="connsiteX1" fmla="*/ 580292 w 808892"/>
                <a:gd name="connsiteY1" fmla="*/ 174 h 1134382"/>
                <a:gd name="connsiteX2" fmla="*/ 509954 w 808892"/>
                <a:gd name="connsiteY2" fmla="*/ 8966 h 1134382"/>
                <a:gd name="connsiteX3" fmla="*/ 448407 w 808892"/>
                <a:gd name="connsiteY3" fmla="*/ 44136 h 1134382"/>
                <a:gd name="connsiteX4" fmla="*/ 386861 w 808892"/>
                <a:gd name="connsiteY4" fmla="*/ 114474 h 1134382"/>
                <a:gd name="connsiteX5" fmla="*/ 342900 w 808892"/>
                <a:gd name="connsiteY5" fmla="*/ 263943 h 1134382"/>
                <a:gd name="connsiteX6" fmla="*/ 334107 w 808892"/>
                <a:gd name="connsiteY6" fmla="*/ 395828 h 1134382"/>
                <a:gd name="connsiteX7" fmla="*/ 325315 w 808892"/>
                <a:gd name="connsiteY7" fmla="*/ 879405 h 1134382"/>
                <a:gd name="connsiteX8" fmla="*/ 272561 w 808892"/>
                <a:gd name="connsiteY8" fmla="*/ 896989 h 1134382"/>
                <a:gd name="connsiteX9" fmla="*/ 246184 w 808892"/>
                <a:gd name="connsiteY9" fmla="*/ 905782 h 1134382"/>
                <a:gd name="connsiteX10" fmla="*/ 211015 w 808892"/>
                <a:gd name="connsiteY10" fmla="*/ 932159 h 1134382"/>
                <a:gd name="connsiteX11" fmla="*/ 175846 w 808892"/>
                <a:gd name="connsiteY11" fmla="*/ 940951 h 1134382"/>
                <a:gd name="connsiteX12" fmla="*/ 149469 w 808892"/>
                <a:gd name="connsiteY12" fmla="*/ 967328 h 1134382"/>
                <a:gd name="connsiteX13" fmla="*/ 140677 w 808892"/>
                <a:gd name="connsiteY13" fmla="*/ 993705 h 1134382"/>
                <a:gd name="connsiteX14" fmla="*/ 87923 w 808892"/>
                <a:gd name="connsiteY14" fmla="*/ 1011289 h 1134382"/>
                <a:gd name="connsiteX15" fmla="*/ 79131 w 808892"/>
                <a:gd name="connsiteY15" fmla="*/ 1037666 h 1134382"/>
                <a:gd name="connsiteX16" fmla="*/ 35169 w 808892"/>
                <a:gd name="connsiteY16" fmla="*/ 1090420 h 1134382"/>
                <a:gd name="connsiteX17" fmla="*/ 8792 w 808892"/>
                <a:gd name="connsiteY17" fmla="*/ 1108005 h 1134382"/>
                <a:gd name="connsiteX18" fmla="*/ 0 w 808892"/>
                <a:gd name="connsiteY18" fmla="*/ 1134382 h 113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8892" h="1134382">
                  <a:moveTo>
                    <a:pt x="808892" y="79305"/>
                  </a:moveTo>
                  <a:cubicBezTo>
                    <a:pt x="756051" y="57547"/>
                    <a:pt x="651035" y="4336"/>
                    <a:pt x="580292" y="174"/>
                  </a:cubicBezTo>
                  <a:cubicBezTo>
                    <a:pt x="556704" y="-1214"/>
                    <a:pt x="533400" y="6035"/>
                    <a:pt x="509954" y="8966"/>
                  </a:cubicBezTo>
                  <a:cubicBezTo>
                    <a:pt x="488454" y="19716"/>
                    <a:pt x="467049" y="28601"/>
                    <a:pt x="448407" y="44136"/>
                  </a:cubicBezTo>
                  <a:cubicBezTo>
                    <a:pt x="424624" y="63956"/>
                    <a:pt x="405859" y="90728"/>
                    <a:pt x="386861" y="114474"/>
                  </a:cubicBezTo>
                  <a:cubicBezTo>
                    <a:pt x="352842" y="216532"/>
                    <a:pt x="367227" y="166631"/>
                    <a:pt x="342900" y="263943"/>
                  </a:cubicBezTo>
                  <a:cubicBezTo>
                    <a:pt x="339969" y="307905"/>
                    <a:pt x="335365" y="351787"/>
                    <a:pt x="334107" y="395828"/>
                  </a:cubicBezTo>
                  <a:cubicBezTo>
                    <a:pt x="329503" y="556981"/>
                    <a:pt x="344966" y="719388"/>
                    <a:pt x="325315" y="879405"/>
                  </a:cubicBezTo>
                  <a:cubicBezTo>
                    <a:pt x="323056" y="897803"/>
                    <a:pt x="290146" y="891127"/>
                    <a:pt x="272561" y="896989"/>
                  </a:cubicBezTo>
                  <a:lnTo>
                    <a:pt x="246184" y="905782"/>
                  </a:lnTo>
                  <a:cubicBezTo>
                    <a:pt x="234461" y="914574"/>
                    <a:pt x="224122" y="925606"/>
                    <a:pt x="211015" y="932159"/>
                  </a:cubicBezTo>
                  <a:cubicBezTo>
                    <a:pt x="200207" y="937563"/>
                    <a:pt x="186338" y="934956"/>
                    <a:pt x="175846" y="940951"/>
                  </a:cubicBezTo>
                  <a:cubicBezTo>
                    <a:pt x="165050" y="947120"/>
                    <a:pt x="158261" y="958536"/>
                    <a:pt x="149469" y="967328"/>
                  </a:cubicBezTo>
                  <a:cubicBezTo>
                    <a:pt x="146538" y="976120"/>
                    <a:pt x="148219" y="988318"/>
                    <a:pt x="140677" y="993705"/>
                  </a:cubicBezTo>
                  <a:cubicBezTo>
                    <a:pt x="125594" y="1004479"/>
                    <a:pt x="87923" y="1011289"/>
                    <a:pt x="87923" y="1011289"/>
                  </a:cubicBezTo>
                  <a:cubicBezTo>
                    <a:pt x="84992" y="1020081"/>
                    <a:pt x="83276" y="1029377"/>
                    <a:pt x="79131" y="1037666"/>
                  </a:cubicBezTo>
                  <a:cubicBezTo>
                    <a:pt x="69251" y="1057426"/>
                    <a:pt x="51836" y="1076531"/>
                    <a:pt x="35169" y="1090420"/>
                  </a:cubicBezTo>
                  <a:cubicBezTo>
                    <a:pt x="27051" y="1097185"/>
                    <a:pt x="17584" y="1102143"/>
                    <a:pt x="8792" y="1108005"/>
                  </a:cubicBezTo>
                  <a:lnTo>
                    <a:pt x="0" y="113438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38" y="3598956"/>
              <a:ext cx="1184940" cy="587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88002" y="2667000"/>
            <a:ext cx="1184940" cy="1256458"/>
            <a:chOff x="3064202" y="3083681"/>
            <a:chExt cx="1184940" cy="1484695"/>
          </a:xfrm>
        </p:grpSpPr>
        <p:sp>
          <p:nvSpPr>
            <p:cNvPr id="7" name="Freeform 6"/>
            <p:cNvSpPr/>
            <p:nvPr/>
          </p:nvSpPr>
          <p:spPr bwMode="auto">
            <a:xfrm>
              <a:off x="3656672" y="3516204"/>
              <a:ext cx="277582" cy="1052172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4202" y="3083681"/>
              <a:ext cx="1184940" cy="436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B</a:t>
              </a: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2105711" y="4838219"/>
            <a:ext cx="1709298" cy="8289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81400" y="4959474"/>
            <a:ext cx="1184940" cy="846871"/>
            <a:chOff x="3885272" y="5275783"/>
            <a:chExt cx="1184940" cy="758057"/>
          </a:xfrm>
        </p:grpSpPr>
        <p:sp>
          <p:nvSpPr>
            <p:cNvPr id="31" name="Freeform 30"/>
            <p:cNvSpPr/>
            <p:nvPr/>
          </p:nvSpPr>
          <p:spPr bwMode="auto">
            <a:xfrm>
              <a:off x="4262552" y="5275783"/>
              <a:ext cx="361950" cy="479923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5272" y="5703241"/>
              <a:ext cx="1184940" cy="33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B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6611" y="1597762"/>
            <a:ext cx="6288206" cy="764438"/>
            <a:chOff x="1366611" y="1717140"/>
            <a:chExt cx="6288206" cy="813254"/>
          </a:xfrm>
        </p:grpSpPr>
        <p:grpSp>
          <p:nvGrpSpPr>
            <p:cNvPr id="4" name="Group 3"/>
            <p:cNvGrpSpPr/>
            <p:nvPr/>
          </p:nvGrpSpPr>
          <p:grpSpPr>
            <a:xfrm>
              <a:off x="5105400" y="1772678"/>
              <a:ext cx="2549417" cy="741922"/>
              <a:chOff x="5562600" y="2971800"/>
              <a:chExt cx="2549417" cy="990600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215344" y="3156401"/>
                <a:ext cx="1896673" cy="56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64680" y="3923459"/>
            <a:ext cx="4931520" cy="997927"/>
            <a:chOff x="3221880" y="4224379"/>
            <a:chExt cx="4931520" cy="997927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314636" y="4541647"/>
              <a:ext cx="1986479" cy="393471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21880" y="4224379"/>
              <a:ext cx="4931520" cy="997927"/>
              <a:chOff x="3221880" y="4224379"/>
              <a:chExt cx="4931520" cy="9979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2020" y="4224379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acquire(&amp;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294602" y="4578431"/>
                <a:ext cx="0" cy="34140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3221880" y="4852974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release(&amp;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330706" y="4549075"/>
                <a:ext cx="2822694" cy="400110"/>
                <a:chOff x="5935053" y="3218652"/>
                <a:chExt cx="2822694" cy="520144"/>
              </a:xfrm>
            </p:grpSpPr>
            <p:sp>
              <p:nvSpPr>
                <p:cNvPr id="24" name="Right Brace 23"/>
                <p:cNvSpPr/>
                <p:nvPr/>
              </p:nvSpPr>
              <p:spPr bwMode="auto">
                <a:xfrm>
                  <a:off x="5935053" y="3225322"/>
                  <a:ext cx="386253" cy="506802"/>
                </a:xfrm>
                <a:prstGeom prst="rightBrac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316053" y="3218652"/>
                  <a:ext cx="2441694" cy="520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Critical Section</a:t>
                  </a:r>
                </a:p>
              </p:txBody>
            </p:sp>
          </p:grpSp>
        </p:grpSp>
      </p:grpSp>
      <p:sp>
        <p:nvSpPr>
          <p:cNvPr id="9" name="TextBox 8"/>
          <p:cNvSpPr txBox="1"/>
          <p:nvPr/>
        </p:nvSpPr>
        <p:spPr>
          <a:xfrm>
            <a:off x="7896591" y="372736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 Light"/>
              </a:rPr>
              <a:t>Threads serialized by lock</a:t>
            </a:r>
            <a:br>
              <a:rPr lang="en-US" sz="2400" b="0" dirty="0">
                <a:latin typeface="Gill Sans Light"/>
              </a:rPr>
            </a:br>
            <a:r>
              <a:rPr lang="en-US" sz="2400" b="0" dirty="0">
                <a:latin typeface="Gill Sans Light"/>
              </a:rPr>
              <a:t>through critical section.</a:t>
            </a:r>
          </a:p>
          <a:p>
            <a:r>
              <a:rPr lang="en-US" sz="2400" b="0" dirty="0">
                <a:latin typeface="Gill Sans Light"/>
              </a:rPr>
              <a:t>Only one thread at a time</a:t>
            </a:r>
          </a:p>
        </p:txBody>
      </p:sp>
    </p:spTree>
    <p:extLst>
      <p:ext uri="{BB962C8B-B14F-4D97-AF65-F5344CB8AC3E}">
        <p14:creationId xmlns:p14="http://schemas.microsoft.com/office/powerpoint/2010/main" val="255620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6771" grpId="0" uiExpand="1" build="p"/>
      <p:bldP spid="22" grpId="0" animBg="1"/>
      <p:bldP spid="22" grpId="1" animBg="1"/>
      <p:bldP spid="33" grpId="0" animBg="1"/>
      <p:bldP spid="33" grpId="1" animBg="1"/>
      <p:bldP spid="34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Definitions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115062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Synchronization</a:t>
            </a:r>
            <a:r>
              <a:rPr lang="en-US" altLang="ko-KR" dirty="0">
                <a:ea typeface="굴림" panose="020B0600000101010101" pitchFamily="34" charset="-127"/>
              </a:rPr>
              <a:t>: using atomic operations to ensure cooperation between threads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For now, only loads and stores are atomic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We are going to show that its hard to build anything useful with only reads and writes</a:t>
            </a:r>
          </a:p>
          <a:p>
            <a:pPr lvl="1">
              <a:lnSpc>
                <a:spcPct val="100000"/>
              </a:lnSpc>
            </a:pPr>
            <a:endParaRPr lang="en-US" altLang="ko-KR" sz="12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  <a:r>
              <a:rPr lang="en-US" altLang="ko-KR" dirty="0">
                <a:ea typeface="굴림" panose="020B0600000101010101" pitchFamily="34" charset="-127"/>
              </a:rPr>
              <a:t>: ensuring that only one thread does a particular thing at a time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thread </a:t>
            </a:r>
            <a:r>
              <a:rPr lang="en-US" altLang="ko-KR" i="1" dirty="0">
                <a:ea typeface="굴림" panose="020B0600000101010101" pitchFamily="34" charset="-127"/>
              </a:rPr>
              <a:t>excludes</a:t>
            </a:r>
            <a:r>
              <a:rPr lang="en-US" altLang="ko-KR" dirty="0">
                <a:ea typeface="굴림" panose="020B0600000101010101" pitchFamily="34" charset="-127"/>
              </a:rPr>
              <a:t> the other while doing its task</a:t>
            </a:r>
          </a:p>
          <a:p>
            <a:pPr lvl="1">
              <a:lnSpc>
                <a:spcPct val="100000"/>
              </a:lnSpc>
            </a:pPr>
            <a:endParaRPr lang="en-US" altLang="ko-KR" sz="10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>
                <a:ea typeface="굴림" panose="020B0600000101010101" pitchFamily="34" charset="-127"/>
              </a:rPr>
              <a:t>: piece of code that only one thread can execute at once. Only one thread at a time will get into this section of code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Critical section is the result of mutual exclusion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Critical section and mutual exclusion are two ways of describing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1988510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Another Concurrent Program Example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109200" cy="5878512"/>
          </a:xfrm>
        </p:spPr>
        <p:txBody>
          <a:bodyPr/>
          <a:lstStyle/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Two threads, A and B, compete with each other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One tries to increment a shared counter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The other tries to decrement the counter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&lt; 10)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&gt; -10)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+ 1;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– 1;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(“A wins!”);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(“B wins!”);</a:t>
            </a:r>
            <a:endParaRPr lang="en-US" altLang="ko-KR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Assume that memory loads and stores are atomic, but incrementing and decrementing are </a:t>
            </a:r>
            <a:r>
              <a:rPr lang="en-US" altLang="ko-KR" i="1" dirty="0">
                <a:solidFill>
                  <a:schemeClr val="hlink"/>
                </a:solidFill>
                <a:ea typeface="굴림" panose="020B0600000101010101" pitchFamily="34" charset="-127"/>
              </a:rPr>
              <a:t>not</a:t>
            </a:r>
            <a:r>
              <a:rPr lang="en-US" altLang="ko-KR" dirty="0">
                <a:ea typeface="굴림" panose="020B0600000101010101" pitchFamily="34" charset="-127"/>
              </a:rPr>
              <a:t> atomic 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No difference between: “</a:t>
            </a:r>
            <a:r>
              <a:rPr lang="en-US" altLang="ko-KR" dirty="0" err="1">
                <a:ea typeface="굴림" panose="020B0600000101010101" pitchFamily="34" charset="-127"/>
              </a:rPr>
              <a:t>i</a:t>
            </a:r>
            <a:r>
              <a:rPr lang="en-US" altLang="ko-KR" dirty="0">
                <a:ea typeface="굴림" panose="020B0600000101010101" pitchFamily="34" charset="-127"/>
              </a:rPr>
              <a:t>=i+1” and “</a:t>
            </a:r>
            <a:r>
              <a:rPr lang="en-US" altLang="ko-KR" dirty="0" err="1">
                <a:ea typeface="굴림" panose="020B0600000101010101" pitchFamily="34" charset="-127"/>
              </a:rPr>
              <a:t>i</a:t>
            </a:r>
            <a:r>
              <a:rPr lang="en-US" altLang="ko-KR" dirty="0">
                <a:ea typeface="굴림" panose="020B0600000101010101" pitchFamily="34" charset="-127"/>
              </a:rPr>
              <a:t>++” 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Same instruction sequence, the ++ operator is just syntactic sugar 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Who wins? Could be either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Is it guaranteed that someone wins? Why or why not?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What if both threads have their own CPU running at same speed? 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Is it guaranteed that it goes on forever?</a:t>
            </a:r>
          </a:p>
        </p:txBody>
      </p:sp>
    </p:spTree>
    <p:extLst>
      <p:ext uri="{BB962C8B-B14F-4D97-AF65-F5344CB8AC3E}">
        <p14:creationId xmlns:p14="http://schemas.microsoft.com/office/powerpoint/2010/main" val="102594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Hand Simulation Multiprocessor Example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56492"/>
            <a:ext cx="10896600" cy="604910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Inner loop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r1=0	load	 r1, 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		r1=0	load r1, 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r1=1	add 	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		r1=-1	sub r1, r1, 1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]=1	store r1, 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</a:t>
            </a:r>
          </a:p>
          <a:p>
            <a:pPr>
              <a:lnSpc>
                <a:spcPct val="50000"/>
              </a:lnSpc>
              <a:spcBef>
                <a:spcPct val="20000"/>
              </a:spcBef>
              <a:spcAft>
                <a:spcPts val="600"/>
              </a:spcAft>
              <a:buNone/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		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]=-1	store r1, M[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]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Hand Simulation: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And we’re off.  A gets off to an early start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B says “</a:t>
            </a:r>
            <a:r>
              <a:rPr lang="en-US" altLang="ko-KR" dirty="0" err="1">
                <a:ea typeface="굴림" panose="020B0600000101010101" pitchFamily="34" charset="-127"/>
              </a:rPr>
              <a:t>hmph</a:t>
            </a:r>
            <a:r>
              <a:rPr lang="en-US" altLang="ko-KR" dirty="0">
                <a:ea typeface="굴림" panose="020B0600000101010101" pitchFamily="34" charset="-127"/>
              </a:rPr>
              <a:t>, better go fast” and tries really hard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 goes ahead and writes “1”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B goes and writes “-1”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 says “HUH??? I could have sworn I put a 1 there”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Uncontrolled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race condition</a:t>
            </a:r>
            <a:r>
              <a:rPr lang="en-US" altLang="ko-KR" dirty="0">
                <a:ea typeface="굴림" panose="020B0600000101010101" pitchFamily="34" charset="-127"/>
              </a:rPr>
              <a:t>: two threads attempting to access same data </a:t>
            </a:r>
            <a:r>
              <a:rPr lang="en-US" altLang="ko-KR" i="1" dirty="0">
                <a:ea typeface="굴림" panose="020B0600000101010101" pitchFamily="34" charset="-127"/>
              </a:rPr>
              <a:t>simultaneously </a:t>
            </a:r>
            <a:r>
              <a:rPr lang="en-US" altLang="ko-KR" dirty="0">
                <a:ea typeface="굴림" panose="020B0600000101010101" pitchFamily="34" charset="-127"/>
              </a:rPr>
              <a:t>with one of them performing a write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Here “simultaneous” is defined even with one CPU as “could access at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same time if only there were two CPUs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00050" algn="l"/>
                <a:tab pos="1603375" algn="l"/>
                <a:tab pos="2405063" algn="ctr"/>
                <a:tab pos="4510088" algn="l"/>
                <a:tab pos="5773738" algn="l"/>
                <a:tab pos="6513513" algn="ctr"/>
              </a:tabLst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548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So – does this fix it?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50888"/>
            <a:ext cx="10820400" cy="5878512"/>
          </a:xfrm>
        </p:spPr>
        <p:txBody>
          <a:bodyPr/>
          <a:lstStyle/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Put locks around increment/decrement: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&lt; 10)	while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&gt; -10)</a:t>
            </a:r>
          </a:p>
          <a:p>
            <a:pPr>
              <a:spcBef>
                <a:spcPts val="0"/>
              </a:spcBef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  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	   acquire(&amp;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+ 1;	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– 1;</a:t>
            </a:r>
          </a:p>
          <a:p>
            <a:pPr>
              <a:spcBef>
                <a:spcPts val="0"/>
              </a:spcBef>
              <a:buNone/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  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	   release(&amp;</a:t>
            </a:r>
            <a:r>
              <a:rPr lang="en-US" altLang="ko-KR" sz="2000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  <a:b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(“A wins!”);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printf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(“B wins!”);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What does this do?  Is it better???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Each increment or decrement operation is now atomic. 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Good!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Technically, no race conditions, since lock prevents simultaneous reads/writes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Program is likely still broken. 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Not so good…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May or may not be what you intended (probably not)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Still unclear who wins – it is a nondeterministic result: different on each run</a:t>
            </a:r>
          </a:p>
          <a:p>
            <a:pPr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When might something like this make sense?</a:t>
            </a:r>
          </a:p>
          <a:p>
            <a:pPr lvl="1">
              <a:tabLst>
                <a:tab pos="1541463" algn="l"/>
                <a:tab pos="2517775" algn="ctr"/>
                <a:tab pos="4684713" algn="l"/>
                <a:tab pos="55991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each thread needed to get a unique integer for some reason</a:t>
            </a:r>
          </a:p>
        </p:txBody>
      </p:sp>
    </p:spTree>
    <p:extLst>
      <p:ext uri="{BB962C8B-B14F-4D97-AF65-F5344CB8AC3E}">
        <p14:creationId xmlns:p14="http://schemas.microsoft.com/office/powerpoint/2010/main" val="3181414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Red-Black tree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1354" y="4262806"/>
            <a:ext cx="11605846" cy="2442794"/>
          </a:xfrm>
        </p:spPr>
        <p:txBody>
          <a:bodyPr>
            <a:normAutofit/>
          </a:bodyPr>
          <a:lstStyle/>
          <a:p>
            <a:r>
              <a:rPr lang="en-US" sz="2000" dirty="0"/>
              <a:t>Here, the Lock is associated with the root of the tree</a:t>
            </a:r>
          </a:p>
          <a:p>
            <a:pPr lvl="1"/>
            <a:r>
              <a:rPr lang="en-US" sz="2000" dirty="0"/>
              <a:t>Restricts parallelism but makes sure that tree </a:t>
            </a:r>
            <a:r>
              <a:rPr lang="en-US" sz="2000" i="1" dirty="0"/>
              <a:t>always</a:t>
            </a:r>
            <a:r>
              <a:rPr lang="en-US" sz="2000" dirty="0"/>
              <a:t> consistent</a:t>
            </a:r>
          </a:p>
          <a:p>
            <a:pPr lvl="1"/>
            <a:r>
              <a:rPr lang="en-US" sz="2000" dirty="0"/>
              <a:t>No races at the operation level</a:t>
            </a:r>
          </a:p>
          <a:p>
            <a:r>
              <a:rPr lang="en-US" sz="2000" dirty="0"/>
              <a:t>Threads are exchange information through a consistent data structure</a:t>
            </a:r>
          </a:p>
          <a:p>
            <a:r>
              <a:rPr lang="en-US" sz="2000" dirty="0"/>
              <a:t>Could you make it faster with one lock per node?  Perhaps, but must be careful!</a:t>
            </a:r>
          </a:p>
          <a:p>
            <a:pPr lvl="1"/>
            <a:r>
              <a:rPr lang="en-US" sz="2000" dirty="0"/>
              <a:t>Need to define invariants that are always true despite many simultaneous threads…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4F368BDF-6CFF-46F7-B7EC-0CBC637E75F0}"/>
              </a:ext>
            </a:extLst>
          </p:cNvPr>
          <p:cNvSpPr txBox="1">
            <a:spLocks/>
          </p:cNvSpPr>
          <p:nvPr/>
        </p:nvSpPr>
        <p:spPr bwMode="auto">
          <a:xfrm>
            <a:off x="609600" y="762000"/>
            <a:ext cx="2743200" cy="4351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u="sng" kern="0" dirty="0"/>
              <a:t>Thread A</a:t>
            </a:r>
          </a:p>
          <a:p>
            <a:pPr marL="0" indent="0">
              <a:buFontTx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Insert(3) {</a:t>
            </a:r>
          </a:p>
          <a:p>
            <a:pPr marL="0" indent="0">
              <a:buFontTx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acquire(&amp;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 err="1">
                <a:latin typeface="Consolas" panose="020B0609020204030204" pitchFamily="49" charset="0"/>
              </a:rPr>
              <a:t>Tree.Insert</a:t>
            </a:r>
            <a:r>
              <a:rPr lang="en-US" sz="1800" kern="0" dirty="0">
                <a:latin typeface="Consolas" panose="020B0609020204030204" pitchFamily="49" charset="0"/>
              </a:rPr>
              <a:t>(3)</a:t>
            </a:r>
          </a:p>
          <a:p>
            <a:pPr marL="0" indent="0">
              <a:buFontTx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 descr="A screen shot of a football ball&#10;&#10;Description automatically generated">
            <a:extLst>
              <a:ext uri="{FF2B5EF4-FFF2-40B4-BE49-F238E27FC236}">
                <a16:creationId xmlns:a16="http://schemas.microsoft.com/office/drawing/2014/main" id="{8267D675-3BF6-44FF-A0D6-7C0EFDE2F5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72" y="984766"/>
            <a:ext cx="5628351" cy="2708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68E81C-97AA-48BF-8BF4-3B76BCD0B7E5}"/>
              </a:ext>
            </a:extLst>
          </p:cNvPr>
          <p:cNvSpPr txBox="1"/>
          <p:nvPr/>
        </p:nvSpPr>
        <p:spPr>
          <a:xfrm>
            <a:off x="3876487" y="3749910"/>
            <a:ext cx="387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Tree-Based Set Data Structure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06B593ED-CFF1-4634-9A09-A67FE55F853B}"/>
              </a:ext>
            </a:extLst>
          </p:cNvPr>
          <p:cNvSpPr txBox="1">
            <a:spLocks/>
          </p:cNvSpPr>
          <p:nvPr/>
        </p:nvSpPr>
        <p:spPr>
          <a:xfrm>
            <a:off x="9144000" y="762000"/>
            <a:ext cx="2819400" cy="48232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u="sng" kern="0" dirty="0"/>
              <a:t>Thread B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Insert(4) {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  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acquire(&amp;</a:t>
            </a:r>
            <a:r>
              <a:rPr lang="en-US" sz="1800" b="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  </a:t>
            </a:r>
            <a:r>
              <a:rPr lang="en-US" sz="1800" b="0" kern="0" dirty="0" err="1">
                <a:latin typeface="Consolas" panose="020B0609020204030204" pitchFamily="49" charset="0"/>
              </a:rPr>
              <a:t>Tree.insert</a:t>
            </a:r>
            <a:r>
              <a:rPr lang="en-US" sz="1800" b="0" kern="0" dirty="0">
                <a:latin typeface="Consolas" panose="020B0609020204030204" pitchFamily="49" charset="0"/>
              </a:rPr>
              <a:t>(4)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  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b="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Get(6) {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  acquire(&amp;</a:t>
            </a:r>
            <a:r>
              <a:rPr lang="en-US" sz="1800" b="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  </a:t>
            </a:r>
            <a:r>
              <a:rPr lang="en-US" sz="1800" b="0" kern="0" dirty="0" err="1">
                <a:latin typeface="Consolas" panose="020B0609020204030204" pitchFamily="49" charset="0"/>
              </a:rPr>
              <a:t>Tree.search</a:t>
            </a:r>
            <a:r>
              <a:rPr lang="en-US" sz="1800" b="0" kern="0" dirty="0">
                <a:latin typeface="Consolas" panose="020B0609020204030204" pitchFamily="49" charset="0"/>
              </a:rPr>
              <a:t>(6)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  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b="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697433"/>
            <a:ext cx="108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ill Sans Light"/>
              </a:rPr>
              <a:t>treelock</a:t>
            </a:r>
            <a:endParaRPr lang="en-US" dirty="0">
              <a:latin typeface="Gill Sans Ligh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591626" y="925998"/>
            <a:ext cx="818574" cy="29320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6651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5">
            <a:extLst>
              <a:ext uri="{FF2B5EF4-FFF2-40B4-BE49-F238E27FC236}">
                <a16:creationId xmlns:a16="http://schemas.microsoft.com/office/drawing/2014/main" id="{426DCCBB-E01F-7F46-8ACA-3A6ADE2B7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r="774"/>
          <a:stretch/>
        </p:blipFill>
        <p:spPr bwMode="auto">
          <a:xfrm>
            <a:off x="8534400" y="1594647"/>
            <a:ext cx="3581400" cy="341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CC0D7-9A22-4ADE-8F35-FEBD241A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is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C9B1-721F-4636-8E78-464CC9D7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1277600" cy="5562600"/>
          </a:xfrm>
        </p:spPr>
        <p:txBody>
          <a:bodyPr>
            <a:normAutofit/>
          </a:bodyPr>
          <a:lstStyle/>
          <a:p>
            <a:r>
              <a:rPr lang="en-US" dirty="0"/>
              <a:t>Even for practicing engineers trying to write mission-critical, bulletproof code!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Threaded programs must work for all </a:t>
            </a:r>
            <a:r>
              <a:rPr lang="en-US" altLang="ko-KR" dirty="0" err="1">
                <a:ea typeface="굴림" panose="020B0600000101010101" pitchFamily="34" charset="-127"/>
              </a:rPr>
              <a:t>interleavings</a:t>
            </a:r>
            <a:r>
              <a:rPr lang="en-US" altLang="ko-KR" dirty="0">
                <a:ea typeface="굴림" panose="020B0600000101010101" pitchFamily="34" charset="-127"/>
              </a:rPr>
              <a:t> of thread instruction sequences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Cooperating threads inherently non-deterministic and non-reproducible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Really hard to debug unless carefully designed!</a:t>
            </a:r>
            <a:endParaRPr lang="en-US" dirty="0"/>
          </a:p>
          <a:p>
            <a:r>
              <a:rPr lang="en-US" dirty="0"/>
              <a:t>Therac-25: Radiation Therapy Machine with Unintended </a:t>
            </a:r>
            <a:br>
              <a:rPr lang="en-US" dirty="0"/>
            </a:br>
            <a:r>
              <a:rPr lang="en-US" dirty="0"/>
              <a:t>Overdoses (reading on course site)</a:t>
            </a:r>
          </a:p>
          <a:p>
            <a:pPr lvl="1"/>
            <a:r>
              <a:rPr lang="en-US" dirty="0"/>
              <a:t>Concurrency errors caused the death of a number</a:t>
            </a:r>
            <a:br>
              <a:rPr lang="en-US" dirty="0"/>
            </a:br>
            <a:r>
              <a:rPr lang="en-US" dirty="0"/>
              <a:t>of patients by misconfiguring the radiation production</a:t>
            </a:r>
          </a:p>
          <a:p>
            <a:pPr lvl="1"/>
            <a:r>
              <a:rPr lang="en-US" dirty="0"/>
              <a:t>Improper synchronization between input from operators</a:t>
            </a:r>
            <a:br>
              <a:rPr lang="en-US" dirty="0"/>
            </a:br>
            <a:r>
              <a:rPr lang="en-US" dirty="0"/>
              <a:t>and positioning software</a:t>
            </a:r>
          </a:p>
          <a:p>
            <a:r>
              <a:rPr lang="en-US" dirty="0"/>
              <a:t>Mars Pathfinder Priority Inversion (</a:t>
            </a:r>
            <a:r>
              <a:rPr lang="en-US" dirty="0">
                <a:hlinkClick r:id="rId3"/>
              </a:rPr>
              <a:t>JPL Account</a:t>
            </a:r>
            <a:r>
              <a:rPr lang="en-US" dirty="0"/>
              <a:t>)</a:t>
            </a:r>
          </a:p>
          <a:p>
            <a:r>
              <a:rPr lang="en-US" dirty="0"/>
              <a:t>Toyota Uncontrolled Acceleration (</a:t>
            </a:r>
            <a:r>
              <a:rPr lang="en-US" dirty="0">
                <a:hlinkClick r:id="rId4"/>
              </a:rPr>
              <a:t>CMU Talk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256.6K Lines of C Code, ~9-11K global variables</a:t>
            </a:r>
          </a:p>
          <a:p>
            <a:pPr lvl="1"/>
            <a:r>
              <a:rPr lang="en-US" dirty="0"/>
              <a:t>Inconsistent mutual exclusion on reads/writes</a:t>
            </a:r>
          </a:p>
        </p:txBody>
      </p:sp>
    </p:spTree>
    <p:extLst>
      <p:ext uri="{BB962C8B-B14F-4D97-AF65-F5344CB8AC3E}">
        <p14:creationId xmlns:p14="http://schemas.microsoft.com/office/powerpoint/2010/main" val="1995164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Connection Setup over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583" y="787774"/>
            <a:ext cx="5181600" cy="2471010"/>
          </a:xfrm>
        </p:spPr>
        <p:txBody>
          <a:bodyPr>
            <a:normAutofit fontScale="92500"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065" y="2803270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8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436819" y="1272685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5370691" y="1806715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2657" y="3393646"/>
            <a:ext cx="1063143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008" y="3318809"/>
            <a:ext cx="988537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818400" y="1136251"/>
            <a:ext cx="565150" cy="950628"/>
          </a:xfrm>
          <a:prstGeom prst="rect">
            <a:avLst/>
          </a:prstGeom>
        </p:spPr>
      </p:pic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728" y="1027906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10332026" y="1868160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9287534" y="2111116"/>
            <a:ext cx="1991758" cy="1572058"/>
            <a:chOff x="6096663" y="1860237"/>
            <a:chExt cx="1991758" cy="1572058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89868" y="1860237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663" y="2552391"/>
              <a:ext cx="1765123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Connection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208" y="2970793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583" y="4038600"/>
            <a:ext cx="5685739" cy="247101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dirty="0">
                <a:latin typeface="Gill Sans Light"/>
              </a:rPr>
              <a:t>Done by OS during client socket setup</a:t>
            </a:r>
          </a:p>
          <a:p>
            <a:r>
              <a:rPr lang="en-US" dirty="0">
                <a:latin typeface="Gill Sans Light"/>
              </a:rPr>
              <a:t>Server Port often “well known”</a:t>
            </a:r>
          </a:p>
          <a:p>
            <a:pPr lvl="1"/>
            <a:r>
              <a:rPr lang="en-US" dirty="0">
                <a:latin typeface="Gill Sans Light"/>
              </a:rPr>
              <a:t>80 (web), 443 (secure web), 25 (</a:t>
            </a:r>
            <a:r>
              <a:rPr lang="en-US" dirty="0" err="1">
                <a:latin typeface="Gill Sans Light"/>
              </a:rPr>
              <a:t>sendmail</a:t>
            </a:r>
            <a:r>
              <a:rPr lang="en-US" dirty="0">
                <a:latin typeface="Gill Sans Light"/>
              </a:rPr>
              <a:t>), </a:t>
            </a:r>
            <a:r>
              <a:rPr lang="en-US" dirty="0" err="1">
                <a:latin typeface="Gill Sans Light"/>
              </a:rPr>
              <a:t>etc</a:t>
            </a:r>
            <a:endParaRPr lang="en-US" dirty="0">
              <a:latin typeface="Gill Sans Light"/>
            </a:endParaRPr>
          </a:p>
          <a:p>
            <a:pPr lvl="1"/>
            <a:r>
              <a:rPr lang="en-US" dirty="0">
                <a:latin typeface="Gill Sans Light"/>
              </a:rPr>
              <a:t>Well-known ports from 0—1023 </a:t>
            </a:r>
          </a:p>
        </p:txBody>
      </p:sp>
    </p:spTree>
    <p:extLst>
      <p:ext uri="{BB962C8B-B14F-4D97-AF65-F5344CB8AC3E}">
        <p14:creationId xmlns:p14="http://schemas.microsoft.com/office/powerpoint/2010/main" val="2720298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698292"/>
            <a:ext cx="11658600" cy="6007308"/>
          </a:xfrm>
        </p:spPr>
        <p:txBody>
          <a:bodyPr>
            <a:normAutofit/>
          </a:bodyPr>
          <a:lstStyle/>
          <a:p>
            <a:r>
              <a:rPr lang="en-US" dirty="0"/>
              <a:t>Concurrency accomplished by multiplexing CPU time:</a:t>
            </a:r>
          </a:p>
          <a:p>
            <a:pPr lvl="1"/>
            <a:r>
              <a:rPr lang="en-US" dirty="0"/>
              <a:t>Unloading current thread (PC, registers)</a:t>
            </a:r>
          </a:p>
          <a:p>
            <a:pPr lvl="1"/>
            <a:r>
              <a:rPr lang="en-US" dirty="0"/>
              <a:t>Loading new thread (PC, registers)</a:t>
            </a:r>
          </a:p>
          <a:p>
            <a:pPr lvl="1"/>
            <a:r>
              <a:rPr lang="en-US" dirty="0"/>
              <a:t>Such </a:t>
            </a:r>
            <a:r>
              <a:rPr lang="en-US" dirty="0">
                <a:solidFill>
                  <a:srgbClr val="FF0000"/>
                </a:solidFill>
              </a:rPr>
              <a:t>context switching</a:t>
            </a:r>
            <a:r>
              <a:rPr lang="en-US" dirty="0"/>
              <a:t> may be voluntary (yield(), I/O) or involuntary (interrupts)</a:t>
            </a:r>
          </a:p>
          <a:p>
            <a:r>
              <a:rPr lang="en-US" dirty="0"/>
              <a:t>TCB + Stacks hold complete state of thread for restarting</a:t>
            </a:r>
          </a:p>
          <a:p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dirty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Synchronization</a:t>
            </a:r>
            <a:r>
              <a:rPr lang="en-US" altLang="ko-KR" dirty="0">
                <a:ea typeface="굴림" panose="020B0600000101010101" pitchFamily="34" charset="-127"/>
              </a:rPr>
              <a:t>: using atomic operations to ensure cooperation between threads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  <a:r>
              <a:rPr lang="en-US" altLang="ko-KR" dirty="0">
                <a:ea typeface="굴림" panose="020B0600000101010101" pitchFamily="34" charset="-127"/>
              </a:rPr>
              <a:t>: ensuring that only one thread does a particular thing at a time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thread </a:t>
            </a:r>
            <a:r>
              <a:rPr lang="en-US" altLang="ko-KR" i="1" dirty="0">
                <a:ea typeface="굴림" panose="020B0600000101010101" pitchFamily="34" charset="-127"/>
              </a:rPr>
              <a:t>excludes</a:t>
            </a:r>
            <a:r>
              <a:rPr lang="en-US" altLang="ko-KR" dirty="0">
                <a:ea typeface="굴림" panose="020B0600000101010101" pitchFamily="34" charset="-127"/>
              </a:rPr>
              <a:t> the other while doing its task</a:t>
            </a:r>
            <a:endParaRPr lang="en-US" altLang="ko-KR" sz="10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>
                <a:ea typeface="굴림" panose="020B0600000101010101" pitchFamily="34" charset="-127"/>
              </a:rPr>
              <a:t>: piece of code that only one thread can execute at once. Only one thread at a time will get into this section of code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Locks: synchronization mechanism for enforcing mutual exclusion 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critical sections to construct atomic operations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7289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075165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Producer-Consumer with a Bounded Buffer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Producer(s) put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Consumer(s) take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Others: Web servers, Routers, 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2795380"/>
            <a:ext cx="2028471" cy="21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1166355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0FA3-ED5E-894D-8B92-0CE3686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102429"/>
            <a:ext cx="7886700" cy="3074534"/>
          </a:xfrm>
        </p:spPr>
        <p:txBody>
          <a:bodyPr/>
          <a:lstStyle/>
          <a:p>
            <a:r>
              <a:rPr lang="en-US" dirty="0"/>
              <a:t>Insert: write &amp; bump write </a:t>
            </a:r>
            <a:r>
              <a:rPr lang="en-US" dirty="0" err="1"/>
              <a:t>ptr</a:t>
            </a:r>
            <a:r>
              <a:rPr lang="en-US" dirty="0"/>
              <a:t> (enqueue)</a:t>
            </a:r>
          </a:p>
          <a:p>
            <a:r>
              <a:rPr lang="en-US" dirty="0"/>
              <a:t>Remove: read &amp; bump read </a:t>
            </a:r>
            <a:r>
              <a:rPr lang="en-US" dirty="0" err="1"/>
              <a:t>ptr</a:t>
            </a:r>
            <a:r>
              <a:rPr lang="en-US" dirty="0"/>
              <a:t> (dequeue)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How to tell if Full (on insert) Empty (on remove)?</a:t>
            </a:r>
          </a:p>
          <a:p>
            <a:r>
              <a:rPr lang="en-US" i="1" dirty="0">
                <a:solidFill>
                  <a:srgbClr val="FF0000"/>
                </a:solidFill>
              </a:rPr>
              <a:t>And what do you do if it is?</a:t>
            </a:r>
          </a:p>
          <a:p>
            <a:r>
              <a:rPr lang="en-US" i="1" dirty="0">
                <a:solidFill>
                  <a:srgbClr val="FF0000"/>
                </a:solidFill>
              </a:rPr>
              <a:t>What needs to be atomic?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D329-23D2-3341-BA18-42D19EFF5E5F}"/>
              </a:ext>
            </a:extLst>
          </p:cNvPr>
          <p:cNvSpPr/>
          <p:nvPr/>
        </p:nvSpPr>
        <p:spPr>
          <a:xfrm>
            <a:off x="2152650" y="1273353"/>
            <a:ext cx="401955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US" dirty="0">
              <a:solidFill>
                <a:srgbClr val="C200F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write_index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read_index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&lt;type&gt;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" pitchFamily="2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[BUFSIZE];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38674-364D-4A44-9700-36D6BFFB2AB3}"/>
              </a:ext>
            </a:extLst>
          </p:cNvPr>
          <p:cNvSpPr/>
          <p:nvPr/>
        </p:nvSpPr>
        <p:spPr>
          <a:xfrm>
            <a:off x="7815944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6D3F-0950-3049-A27E-80947BD39B5C}"/>
              </a:ext>
            </a:extLst>
          </p:cNvPr>
          <p:cNvSpPr/>
          <p:nvPr/>
        </p:nvSpPr>
        <p:spPr>
          <a:xfrm>
            <a:off x="8074091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47A4B-ACC0-6847-AB31-6DB7989A5ED3}"/>
              </a:ext>
            </a:extLst>
          </p:cNvPr>
          <p:cNvSpPr/>
          <p:nvPr/>
        </p:nvSpPr>
        <p:spPr>
          <a:xfrm>
            <a:off x="8332238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188BE-8667-A84A-9F3C-AF5000AC070C}"/>
              </a:ext>
            </a:extLst>
          </p:cNvPr>
          <p:cNvSpPr/>
          <p:nvPr/>
        </p:nvSpPr>
        <p:spPr>
          <a:xfrm>
            <a:off x="8590385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54DD3-EF7A-6345-94E4-2640C53CC864}"/>
              </a:ext>
            </a:extLst>
          </p:cNvPr>
          <p:cNvSpPr/>
          <p:nvPr/>
        </p:nvSpPr>
        <p:spPr>
          <a:xfrm>
            <a:off x="8848532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79EDA-B846-F141-A053-342F9D17E0A6}"/>
              </a:ext>
            </a:extLst>
          </p:cNvPr>
          <p:cNvSpPr/>
          <p:nvPr/>
        </p:nvSpPr>
        <p:spPr>
          <a:xfrm>
            <a:off x="9106679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A2F-4452-E642-8459-8A7F145DA660}"/>
              </a:ext>
            </a:extLst>
          </p:cNvPr>
          <p:cNvSpPr/>
          <p:nvPr/>
        </p:nvSpPr>
        <p:spPr>
          <a:xfrm>
            <a:off x="9364826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85F3-27CC-8348-8E97-754D5E5C0237}"/>
              </a:ext>
            </a:extLst>
          </p:cNvPr>
          <p:cNvSpPr/>
          <p:nvPr/>
        </p:nvSpPr>
        <p:spPr>
          <a:xfrm>
            <a:off x="9622975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49F5F-E40E-C640-9C24-6E7179650A1A}"/>
              </a:ext>
            </a:extLst>
          </p:cNvPr>
          <p:cNvGrpSpPr/>
          <p:nvPr/>
        </p:nvGrpSpPr>
        <p:grpSpPr>
          <a:xfrm rot="5400000">
            <a:off x="7229151" y="1129777"/>
            <a:ext cx="508521" cy="609600"/>
            <a:chOff x="7405397" y="1665515"/>
            <a:chExt cx="508521" cy="60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9D6A9-D813-A14F-9370-E5550B3E826C}"/>
                </a:ext>
              </a:extLst>
            </p:cNvPr>
            <p:cNvSpPr/>
            <p:nvPr/>
          </p:nvSpPr>
          <p:spPr>
            <a:xfrm>
              <a:off x="7405397" y="1665515"/>
              <a:ext cx="25037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77780-287C-FE4A-844A-A474759BBAA6}"/>
                </a:ext>
              </a:extLst>
            </p:cNvPr>
            <p:cNvSpPr/>
            <p:nvPr/>
          </p:nvSpPr>
          <p:spPr>
            <a:xfrm>
              <a:off x="7663546" y="1665515"/>
              <a:ext cx="250372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F26987-FF22-3243-A0D2-F96410C29C41}"/>
              </a:ext>
            </a:extLst>
          </p:cNvPr>
          <p:cNvSpPr txBox="1"/>
          <p:nvPr/>
        </p:nvSpPr>
        <p:spPr>
          <a:xfrm>
            <a:off x="7299947" y="1099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09C29-A3C7-2740-8115-6E07C8C4C39A}"/>
              </a:ext>
            </a:extLst>
          </p:cNvPr>
          <p:cNvSpPr txBox="1"/>
          <p:nvPr/>
        </p:nvSpPr>
        <p:spPr>
          <a:xfrm>
            <a:off x="7321782" y="13447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74A79C-934D-BB4A-B02E-0793E479041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>
            <a:off x="7788211" y="1305504"/>
            <a:ext cx="411066" cy="59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FC1B27-CB32-7944-ABC5-FCB6095E3DF1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>
            <a:off x="7788212" y="1563652"/>
            <a:ext cx="1701801" cy="3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32F8EE-B602-9D4F-ABAF-6C91A91BC51F}"/>
              </a:ext>
            </a:extLst>
          </p:cNvPr>
          <p:cNvSpPr txBox="1"/>
          <p:nvPr/>
        </p:nvSpPr>
        <p:spPr>
          <a:xfrm>
            <a:off x="9320735" y="206878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Courier" pitchFamily="2" charset="0"/>
              </a:rPr>
              <a:t>d</a:t>
            </a:r>
            <a:r>
              <a:rPr lang="en-US" sz="1100" b="0" baseline="-25000" dirty="0">
                <a:latin typeface="Courier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E41C6-0C90-EF4D-9495-5047A860EE6B}"/>
              </a:ext>
            </a:extLst>
          </p:cNvPr>
          <p:cNvSpPr txBox="1"/>
          <p:nvPr/>
        </p:nvSpPr>
        <p:spPr>
          <a:xfrm>
            <a:off x="9517970" y="2068782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Courier" pitchFamily="2" charset="0"/>
              </a:rPr>
              <a:t>d</a:t>
            </a:r>
            <a:r>
              <a:rPr lang="en-US" sz="1100" b="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3454-5D1C-034F-985D-972936CB1D4C}"/>
              </a:ext>
            </a:extLst>
          </p:cNvPr>
          <p:cNvSpPr txBox="1"/>
          <p:nvPr/>
        </p:nvSpPr>
        <p:spPr>
          <a:xfrm>
            <a:off x="7715460" y="2068782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Courier" pitchFamily="2" charset="0"/>
              </a:rPr>
              <a:t>d</a:t>
            </a:r>
            <a:r>
              <a:rPr lang="en-US" sz="1100" b="0" baseline="-25000" dirty="0">
                <a:latin typeface="Courier" pitchFamily="2" charset="0"/>
              </a:rPr>
              <a:t>i+2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194382"/>
            <a:ext cx="8991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Circular Buffer Data Structure (sequential case)</a:t>
            </a:r>
          </a:p>
        </p:txBody>
      </p:sp>
    </p:spTree>
    <p:extLst>
      <p:ext uri="{BB962C8B-B14F-4D97-AF65-F5344CB8AC3E}">
        <p14:creationId xmlns:p14="http://schemas.microsoft.com/office/powerpoint/2010/main" val="1644797908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36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985890" y="1522274"/>
            <a:ext cx="738671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{}; // Wait for a free slot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985890" y="3693656"/>
            <a:ext cx="73867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{}; // Wait for arrival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53744" y="2645561"/>
            <a:ext cx="5002058" cy="1244037"/>
            <a:chOff x="3929744" y="2645560"/>
            <a:chExt cx="5002058" cy="1244037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35728" y="349771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65157" y="2841502"/>
              <a:ext cx="3866645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" panose="020B0A02020104020203" pitchFamily="34" charset="77"/>
                </a:rPr>
                <a:t>Will we ever come out of the wait loop?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Buffer – first cut</a:t>
            </a:r>
          </a:p>
        </p:txBody>
      </p:sp>
    </p:spTree>
    <p:extLst>
      <p:ext uri="{BB962C8B-B14F-4D97-AF65-F5344CB8AC3E}">
        <p14:creationId xmlns:p14="http://schemas.microsoft.com/office/powerpoint/2010/main" val="1782985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1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524000" y="1522274"/>
            <a:ext cx="8991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524000" y="3693656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29754" y="2569736"/>
            <a:ext cx="5619246" cy="1569660"/>
            <a:chOff x="3905754" y="2569736"/>
            <a:chExt cx="5619246" cy="1569660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05754" y="360087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29200" y="2569736"/>
              <a:ext cx="4495800" cy="1569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" panose="020B0A02020104020203" pitchFamily="34" charset="77"/>
                </a:rPr>
                <a:t>What happens when one is waiting for the other?</a:t>
              </a:r>
            </a:p>
            <a:p>
              <a:r>
                <a:rPr lang="en-US" sz="2400" b="0" dirty="0">
                  <a:latin typeface="Gill Sans" panose="020B0A02020104020203" pitchFamily="34" charset="77"/>
                </a:rPr>
                <a:t> - Multiple cores ?</a:t>
              </a:r>
            </a:p>
            <a:p>
              <a:r>
                <a:rPr lang="en-US" sz="2400" b="0" dirty="0">
                  <a:latin typeface="Gill Sans" panose="020B0A02020104020203" pitchFamily="34" charset="77"/>
                </a:rPr>
                <a:t> - Single core 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Buffer – 2</a:t>
            </a:r>
            <a:r>
              <a:rPr lang="en-US" baseline="30000" dirty="0"/>
              <a:t>nd</a:t>
            </a:r>
            <a:r>
              <a:rPr lang="en-US" dirty="0"/>
              <a:t> cut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255370" y="-121860"/>
            <a:ext cx="1336431" cy="1569660"/>
            <a:chOff x="7595371" y="-22830"/>
            <a:chExt cx="1336431" cy="1569660"/>
          </a:xfrm>
        </p:grpSpPr>
        <p:pic>
          <p:nvPicPr>
            <p:cNvPr id="11" name="Picture 9" descr="MCj0285432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371" y="117281"/>
              <a:ext cx="1336431" cy="128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31242" y="-22830"/>
              <a:ext cx="1107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  <a:sym typeface="Symbol" panose="05050102010706020507" pitchFamily="18" charset="2"/>
                </a:rPr>
                <a:t>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856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049000" cy="5867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UNIX is pretty stable now, but up until about mid-80s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(10 years after started), systems running UNIX would crash every week or so – concurrency bugs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lecture and the next presents a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839097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>
                <a:ea typeface="굴림" panose="020B0600000101010101" pitchFamily="34" charset="-127"/>
              </a:rPr>
              <a:t>Dijkstra</a:t>
            </a:r>
            <a:r>
              <a:rPr lang="en-US" altLang="ko-KR" dirty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of this as the signal()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Note that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stands for “</a:t>
            </a:r>
            <a:r>
              <a:rPr lang="en-US" altLang="ko-KR" i="1" dirty="0" err="1">
                <a:ea typeface="굴림" panose="020B0600000101010101" pitchFamily="34" charset="-127"/>
              </a:rPr>
              <a:t>proberen</a:t>
            </a:r>
            <a:r>
              <a:rPr lang="en-US" altLang="ko-KR" i="1" dirty="0">
                <a:ea typeface="굴림" panose="020B0600000101010101" pitchFamily="34" charset="-127"/>
              </a:rPr>
              <a:t>” </a:t>
            </a:r>
            <a:r>
              <a:rPr lang="en-US" altLang="ko-KR" dirty="0">
                <a:ea typeface="굴림" panose="020B0600000101010101" pitchFamily="34" charset="-127"/>
              </a:rPr>
              <a:t>(to test) and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stands for “</a:t>
            </a:r>
            <a:r>
              <a:rPr lang="en-US" altLang="ko-KR" i="1" dirty="0" err="1">
                <a:ea typeface="굴림" panose="020B0600000101010101" pitchFamily="34" charset="-127"/>
              </a:rPr>
              <a:t>verhogen</a:t>
            </a:r>
            <a:r>
              <a:rPr lang="en-US" altLang="ko-KR" i="1" dirty="0">
                <a:ea typeface="굴림" panose="020B0600000101010101" pitchFamily="34" charset="-127"/>
              </a:rPr>
              <a:t>”</a:t>
            </a:r>
            <a:r>
              <a:rPr lang="en-US" altLang="ko-KR" dirty="0">
                <a:ea typeface="굴림" panose="020B0600000101010101" pitchFamily="34" charset="-127"/>
              </a:rPr>
              <a:t> (to increment) in Dutch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28601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00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800" cy="5638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like integers, except: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Thread going to sleep in P won’t miss wakeup from V – even if both happen at same time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POSIX adds ability to read value, but technically not part of proper interface!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25146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6096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3276600" y="4800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533599" y="5943600"/>
            <a:ext cx="111460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1069093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44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5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56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60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67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7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Semaphore” or “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mutex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”.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exclusion, just like a lock: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// 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2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thread 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terminate: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5257800" y="52578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16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C055-2F05-4B09-8E7E-A4136A86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30"/>
            <a:ext cx="10515600" cy="5408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Create socket to listen for client connections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</a:rPr>
              <a:t>port_name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addrinfo</a:t>
            </a:r>
            <a:r>
              <a:rPr lang="en-US" dirty="0">
                <a:latin typeface="Consolas" panose="020B0609020204030204" pitchFamily="49" charset="0"/>
              </a:rPr>
              <a:t> *server = </a:t>
            </a:r>
            <a:r>
              <a:rPr lang="en-US" dirty="0" err="1">
                <a:latin typeface="Consolas" panose="020B0609020204030204" pitchFamily="49" charset="0"/>
              </a:rPr>
              <a:t>setup_address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port_name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server_socket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dirty="0">
                <a:latin typeface="Consolas" panose="020B0609020204030204" pitchFamily="49" charset="0"/>
              </a:rPr>
              <a:t>(server-&gt;</a:t>
            </a:r>
            <a:r>
              <a:rPr lang="en-US" dirty="0" err="1">
                <a:latin typeface="Consolas" panose="020B0609020204030204" pitchFamily="49" charset="0"/>
              </a:rPr>
              <a:t>ai_family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server-&gt;</a:t>
            </a:r>
            <a:r>
              <a:rPr lang="en-US" dirty="0" err="1">
                <a:latin typeface="Consolas" panose="020B0609020204030204" pitchFamily="49" charset="0"/>
              </a:rPr>
              <a:t>ai_socktype</a:t>
            </a:r>
            <a:r>
              <a:rPr lang="en-US" dirty="0">
                <a:latin typeface="Consolas" panose="020B0609020204030204" pitchFamily="49" charset="0"/>
              </a:rPr>
              <a:t>, server-&gt;</a:t>
            </a:r>
            <a:r>
              <a:rPr lang="en-US" dirty="0" err="1">
                <a:latin typeface="Consolas" panose="020B0609020204030204" pitchFamily="49" charset="0"/>
              </a:rPr>
              <a:t>ai_protocol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Bind socket to specific port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server_socket</a:t>
            </a:r>
            <a:r>
              <a:rPr lang="en-US" dirty="0">
                <a:latin typeface="Consolas" panose="020B0609020204030204" pitchFamily="49" charset="0"/>
              </a:rPr>
              <a:t>, server-&gt;</a:t>
            </a:r>
            <a:r>
              <a:rPr lang="en-US" dirty="0" err="1">
                <a:latin typeface="Consolas" panose="020B0609020204030204" pitchFamily="49" charset="0"/>
              </a:rPr>
              <a:t>ai_addr</a:t>
            </a:r>
            <a:r>
              <a:rPr lang="en-US" dirty="0">
                <a:latin typeface="Consolas" panose="020B0609020204030204" pitchFamily="49" charset="0"/>
              </a:rPr>
              <a:t>, server-&gt;</a:t>
            </a:r>
            <a:r>
              <a:rPr lang="en-US" dirty="0" err="1">
                <a:latin typeface="Consolas" panose="020B0609020204030204" pitchFamily="49" charset="0"/>
              </a:rPr>
              <a:t>ai_addrlen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Start listening for new client connections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server_socket</a:t>
            </a:r>
            <a:r>
              <a:rPr lang="en-US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int </a:t>
            </a:r>
            <a:r>
              <a:rPr lang="en-US" dirty="0" err="1">
                <a:latin typeface="Consolas" panose="020B0609020204030204" pitchFamily="49" charset="0"/>
              </a:rPr>
              <a:t>conn_socket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server_socket</a:t>
            </a:r>
            <a:r>
              <a:rPr lang="en-US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serve_client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conn_socket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conn_socket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server_socket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Server Protocol (v1)</a:t>
            </a:r>
          </a:p>
        </p:txBody>
      </p:sp>
    </p:spTree>
    <p:extLst>
      <p:ext uri="{BB962C8B-B14F-4D97-AF65-F5344CB8AC3E}">
        <p14:creationId xmlns:p14="http://schemas.microsoft.com/office/powerpoint/2010/main" val="58054892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668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Revisit Bounded Buffer: 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6" y="696913"/>
            <a:ext cx="10385424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General rule of thumb: 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644098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0671" y="762000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4012525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latin typeface="Consolas" panose="020B0609020204030204" pitchFamily="49" charset="0"/>
              </a:rPr>
              <a:t>fullSlots</a:t>
            </a:r>
            <a:r>
              <a:rPr lang="en-US" sz="2200" b="0" dirty="0">
                <a:latin typeface="Gill Sans Light"/>
              </a:rPr>
              <a:t> signals coke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" y="5397281"/>
            <a:ext cx="151515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Consolas" panose="020B0609020204030204" pitchFamily="49" charset="0"/>
              </a:rPr>
              <a:t>emptySlots</a:t>
            </a:r>
            <a:r>
              <a:rPr lang="en-US" b="0" dirty="0">
                <a:latin typeface="Gill Sans Light"/>
              </a:rPr>
              <a:t> </a:t>
            </a:r>
          </a:p>
          <a:p>
            <a:r>
              <a:rPr lang="en-US" b="0" dirty="0">
                <a:latin typeface="Gill Sans Light"/>
              </a:rPr>
              <a:t>signals space</a:t>
            </a: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094971" y="2487612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790960" y="2787444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Full Solution to Bounded Buffer (coke machine)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419600" y="3605212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90960" y="483898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10242" y="3048000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>
                  <a:latin typeface="Gill Sans Light"/>
                </a:rPr>
                <a:t>Critical sections using </a:t>
              </a:r>
              <a:r>
                <a:rPr lang="en-US" sz="2200" b="0" dirty="0" err="1">
                  <a:latin typeface="Gill Sans Light"/>
                </a:rPr>
                <a:t>mutex</a:t>
              </a:r>
              <a:r>
                <a:rPr lang="en-US" sz="2200" b="0" dirty="0">
                  <a:latin typeface="Gill Sans Light"/>
                </a:rPr>
                <a:t> protect integrity of the queue</a:t>
              </a: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718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Producer does: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Consumer does: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Yes!  Can cause deadlock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No, except that it might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affect scheduling efficiency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What if we have 2 producers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 2 consumers?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1263698" y="356479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1524000" y="4437464"/>
            <a:ext cx="4114800" cy="66432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196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6200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772400" y="23622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23622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58674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170920" y="3287340"/>
            <a:ext cx="4116079" cy="3733800"/>
            <a:chOff x="5332720" y="3287340"/>
            <a:chExt cx="4116079" cy="3733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2720" y="3287340"/>
              <a:ext cx="4116079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lIns="90478" tIns="44445" rIns="90478" bIns="44445"/>
            <a:lstStyle>
              <a:lvl1pPr marL="2857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Producer(item) {</a:t>
              </a:r>
              <a:b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 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Enqueue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(item);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Consumer() {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item =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Dequeue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return item;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endPara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endParaRPr>
            </a:p>
          </p:txBody>
        </p:sp>
        <p:sp>
          <p:nvSpPr>
            <p:cNvPr id="2" name="Arc 1"/>
            <p:cNvSpPr/>
            <p:nvPr/>
          </p:nvSpPr>
          <p:spPr bwMode="auto">
            <a:xfrm rot="10505001">
              <a:off x="5484889" y="3620561"/>
              <a:ext cx="750265" cy="341290"/>
            </a:xfrm>
            <a:prstGeom prst="arc">
              <a:avLst>
                <a:gd name="adj1" fmla="val 15642640"/>
                <a:gd name="adj2" fmla="val 6441015"/>
              </a:avLst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039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 bldLvl="2"/>
      <p:bldP spid="465924" grpId="0" uiExpand="1" animBg="1"/>
      <p:bldP spid="465925" grpId="0" uiExpand="1" animBg="1"/>
      <p:bldP spid="6" grpId="0" animBg="1"/>
      <p:bldP spid="7" grpId="0" animBg="1"/>
      <p:bldP spid="8" grpId="0" animBg="1"/>
      <p:bldP spid="9" grpId="0" animBg="1"/>
      <p:bldP spid="11" grpId="0" uiExpan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143000" y="4038600"/>
            <a:ext cx="9525000" cy="2133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Need to provide primitives useful at user-level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Talk about how to structure programs so that they are correct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Under any scheduling and number of processors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39344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698292"/>
            <a:ext cx="11658600" cy="60073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Concurrency accomplished by multiplexing CPU time:</a:t>
            </a:r>
          </a:p>
          <a:p>
            <a:pPr lvl="1"/>
            <a:r>
              <a:rPr lang="en-US" dirty="0"/>
              <a:t>Unloading current thread (PC, registers)</a:t>
            </a:r>
          </a:p>
          <a:p>
            <a:pPr lvl="1"/>
            <a:r>
              <a:rPr lang="en-US" dirty="0"/>
              <a:t>Loading new thread (PC, registers)</a:t>
            </a:r>
          </a:p>
          <a:p>
            <a:pPr lvl="1"/>
            <a:r>
              <a:rPr lang="en-US" dirty="0"/>
              <a:t>Such </a:t>
            </a:r>
            <a:r>
              <a:rPr lang="en-US" dirty="0">
                <a:solidFill>
                  <a:srgbClr val="FF0000"/>
                </a:solidFill>
              </a:rPr>
              <a:t>context switching</a:t>
            </a:r>
            <a:r>
              <a:rPr lang="en-US" dirty="0"/>
              <a:t> may be voluntary (yield(), I/O) or involuntary (interrupts)</a:t>
            </a:r>
          </a:p>
          <a:p>
            <a:r>
              <a:rPr lang="en-US" dirty="0"/>
              <a:t>TCB + Stacks hold complete state of thread for restarting</a:t>
            </a:r>
          </a:p>
          <a:p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Atomic Operation</a:t>
            </a:r>
            <a:r>
              <a:rPr lang="en-US" altLang="ko-KR" dirty="0">
                <a:ea typeface="굴림" panose="020B0600000101010101" pitchFamily="34" charset="-127"/>
              </a:rPr>
              <a:t>: an operation that always runs to completion or not at all</a:t>
            </a:r>
          </a:p>
          <a:p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Synchronization</a:t>
            </a:r>
            <a:r>
              <a:rPr lang="en-US" altLang="ko-KR" dirty="0">
                <a:ea typeface="굴림" panose="020B0600000101010101" pitchFamily="34" charset="-127"/>
              </a:rPr>
              <a:t>: using atomic operations to ensure cooperation between threads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  <a:r>
              <a:rPr lang="en-US" altLang="ko-KR" dirty="0">
                <a:ea typeface="굴림" panose="020B0600000101010101" pitchFamily="34" charset="-127"/>
              </a:rPr>
              <a:t>: ensuring that only one thread does a particular thing at a time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thread </a:t>
            </a:r>
            <a:r>
              <a:rPr lang="en-US" altLang="ko-KR" i="1" dirty="0">
                <a:ea typeface="굴림" panose="020B0600000101010101" pitchFamily="34" charset="-127"/>
              </a:rPr>
              <a:t>excludes</a:t>
            </a:r>
            <a:r>
              <a:rPr lang="en-US" altLang="ko-KR" dirty="0">
                <a:ea typeface="굴림" panose="020B0600000101010101" pitchFamily="34" charset="-127"/>
              </a:rPr>
              <a:t> the other while doing its task</a:t>
            </a:r>
            <a:endParaRPr lang="en-US" altLang="ko-KR" sz="10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>
                <a:ea typeface="굴림" panose="020B0600000101010101" pitchFamily="34" charset="-127"/>
              </a:rPr>
              <a:t>: piece of code that only one thread can execute at once. Only one thread at a time will get into this section of code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Locks: synchronization mechanism for enforcing mutual exclusion 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critical sections to construct atomic operations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Semaphores: synchronization mechanism for enforcing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resource constraints 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238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6144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88" y="762000"/>
            <a:ext cx="7162800" cy="5638800"/>
          </a:xfrm>
        </p:spPr>
        <p:txBody>
          <a:bodyPr>
            <a:normAutofit/>
          </a:bodyPr>
          <a:lstStyle/>
          <a:p>
            <a:r>
              <a:rPr lang="en-US" dirty="0"/>
              <a:t>Kernel represents each process as a process control block (PCB)</a:t>
            </a:r>
          </a:p>
          <a:p>
            <a:pPr lvl="1"/>
            <a:r>
              <a:rPr lang="en-US" dirty="0"/>
              <a:t>Status (running, ready, blocked, …)</a:t>
            </a:r>
          </a:p>
          <a:p>
            <a:pPr lvl="1"/>
            <a:r>
              <a:rPr lang="en-US" dirty="0"/>
              <a:t>Register state (when not ready)</a:t>
            </a:r>
          </a:p>
          <a:p>
            <a:pPr lvl="1"/>
            <a:r>
              <a:rPr lang="en-US" dirty="0"/>
              <a:t>Process ID (PID), User, Executable, Priority, …</a:t>
            </a:r>
          </a:p>
          <a:p>
            <a:pPr lvl="1"/>
            <a:r>
              <a:rPr lang="en-US" dirty="0"/>
              <a:t>Execution time, …</a:t>
            </a:r>
          </a:p>
          <a:p>
            <a:pPr lvl="1"/>
            <a:r>
              <a:rPr lang="en-US" dirty="0"/>
              <a:t>Memory space, translation, …</a:t>
            </a:r>
          </a:p>
          <a:p>
            <a:r>
              <a:rPr lang="en-US" dirty="0"/>
              <a:t>Kernel </a:t>
            </a:r>
            <a:r>
              <a:rPr lang="en-US" i="1" dirty="0"/>
              <a:t>Scheduler</a:t>
            </a:r>
            <a:r>
              <a:rPr lang="en-US" dirty="0"/>
              <a:t> maintains a data structure containing the PCBs	</a:t>
            </a:r>
          </a:p>
          <a:p>
            <a:pPr lvl="1"/>
            <a:r>
              <a:rPr lang="en-US" dirty="0"/>
              <a:t>Give out CPU to different processes</a:t>
            </a:r>
          </a:p>
          <a:p>
            <a:pPr lvl="1"/>
            <a:r>
              <a:rPr lang="en-US" dirty="0"/>
              <a:t>This is a Policy 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391400" y="914401"/>
            <a:ext cx="4038599" cy="4271962"/>
            <a:chOff x="3631" y="768"/>
            <a:chExt cx="2544" cy="269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631" y="3168"/>
              <a:ext cx="25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 Control Block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Processes: The Process Control Block</a:t>
            </a:r>
          </a:p>
        </p:txBody>
      </p:sp>
    </p:spTree>
    <p:extLst>
      <p:ext uri="{BB962C8B-B14F-4D97-AF65-F5344CB8AC3E}">
        <p14:creationId xmlns:p14="http://schemas.microsoft.com/office/powerpoint/2010/main" val="2009704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67674</TotalTime>
  <Pages>60</Pages>
  <Words>7362</Words>
  <Application>Microsoft Macintosh PowerPoint</Application>
  <PresentationFormat>Widescreen</PresentationFormat>
  <Paragraphs>1056</Paragraphs>
  <Slides>74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Helvetica</vt:lpstr>
      <vt:lpstr>Office</vt:lpstr>
      <vt:lpstr>CS162 Operating Systems and Systems Programming Lecture 6  Synchronization 1: Concurrency  and Mutual Exclusion</vt:lpstr>
      <vt:lpstr>Goals for Today: Synchronization</vt:lpstr>
      <vt:lpstr>Recall: Inter-Process Communication (IPC)</vt:lpstr>
      <vt:lpstr>Recall: POSIX/Unix PIPE</vt:lpstr>
      <vt:lpstr>Recall: Socket Endpoint for Communication</vt:lpstr>
      <vt:lpstr>Recall: Connection Setup over TCP/IP</vt:lpstr>
      <vt:lpstr>Recall: Server Protocol (v1)</vt:lpstr>
      <vt:lpstr>PowerPoint Presentation</vt:lpstr>
      <vt:lpstr>Multiplexing Processes: The Process Control Block</vt:lpstr>
      <vt:lpstr>Context Switch</vt:lpstr>
      <vt:lpstr>Lifecycle of a Process or Thread</vt:lpstr>
      <vt:lpstr>Scheduling: All About Queues</vt:lpstr>
      <vt:lpstr>Ready Queue And Various I/O Device Queues</vt:lpstr>
      <vt:lpstr>Scheduler</vt:lpstr>
      <vt:lpstr>Recall: Single and Multithreaded Processes</vt:lpstr>
      <vt:lpstr>Recall: Shared vs. Per-Thread State</vt:lpstr>
      <vt:lpstr>The Core of Concurrency: the Dispatch Loop</vt:lpstr>
      <vt:lpstr>PowerPoint Presentation</vt:lpstr>
      <vt:lpstr>Administrivia</vt:lpstr>
      <vt:lpstr>PowerPoint Presentation</vt:lpstr>
      <vt:lpstr>The Core of Concurrency: the Dispatch Loop</vt:lpstr>
      <vt:lpstr>Running a Thread</vt:lpstr>
      <vt:lpstr>Internal Events</vt:lpstr>
      <vt:lpstr>Recall: POSIX API for Threads: pthreads</vt:lpstr>
      <vt:lpstr>Stack for Yielding Thread</vt:lpstr>
      <vt:lpstr>What Do the Stacks Look Like?</vt:lpstr>
      <vt:lpstr>Saving/Restoring State (Often Called “Context Switch)</vt:lpstr>
      <vt:lpstr>Switch Details (continued)</vt:lpstr>
      <vt:lpstr>Aren't we still switching contexts?</vt:lpstr>
      <vt:lpstr>Processes vs. Threads</vt:lpstr>
      <vt:lpstr>Processes vs. Threads</vt:lpstr>
      <vt:lpstr>Simultaneous MultiThreading/Hyperthreading</vt:lpstr>
      <vt:lpstr>What happens when thread blocks on I/O?</vt:lpstr>
      <vt:lpstr>External Events</vt:lpstr>
      <vt:lpstr>Interrupt Controller</vt:lpstr>
      <vt:lpstr>Example: Network Interrupt</vt:lpstr>
      <vt:lpstr>Use of Timer Interrupt to Return Control</vt:lpstr>
      <vt:lpstr>How do we initialize TCB and Stack?</vt:lpstr>
      <vt:lpstr>How does Thread get started?</vt:lpstr>
      <vt:lpstr>How does a thread get started?</vt:lpstr>
      <vt:lpstr>What does ThreadRoot() look like?</vt:lpstr>
      <vt:lpstr>PowerPoint Presentation</vt:lpstr>
      <vt:lpstr>Correctness with Concurrent Threads?</vt:lpstr>
      <vt:lpstr>Recall: Possible Executions</vt:lpstr>
      <vt:lpstr>ATM Bank Server</vt:lpstr>
      <vt:lpstr>ATM bank server example</vt:lpstr>
      <vt:lpstr>Event Driven Version of ATM server</vt:lpstr>
      <vt:lpstr>Can Threads Make This Easier?</vt:lpstr>
      <vt:lpstr>Problem is at the Lowest Level</vt:lpstr>
      <vt:lpstr>PowerPoint Presentation</vt:lpstr>
      <vt:lpstr>Atomic Operations</vt:lpstr>
      <vt:lpstr>Recall: Locks</vt:lpstr>
      <vt:lpstr>Fix banking problem with Locks!</vt:lpstr>
      <vt:lpstr>Recall: Definitions</vt:lpstr>
      <vt:lpstr>Another Concurrent Program Example</vt:lpstr>
      <vt:lpstr>Hand Simulation Multiprocessor Example</vt:lpstr>
      <vt:lpstr>So – does this fix it?</vt:lpstr>
      <vt:lpstr>Recall: Red-Black tree example</vt:lpstr>
      <vt:lpstr>Concurrency is Hard!</vt:lpstr>
      <vt:lpstr>Conclusion</vt:lpstr>
      <vt:lpstr>PowerPoint Presentation</vt:lpstr>
      <vt:lpstr>Producer-Consumer with a Bounded Buffer</vt:lpstr>
      <vt:lpstr>Circular Buffer Data Structure (sequential case)</vt:lpstr>
      <vt:lpstr>Circular Buffer – first cut</vt:lpstr>
      <vt:lpstr>Circular Buffer – 2nd cut</vt:lpstr>
      <vt:lpstr>Higher-level Primitives than Locks</vt:lpstr>
      <vt:lpstr>Recall: Semaphores</vt:lpstr>
      <vt:lpstr>Semaphores Like Integers Except…</vt:lpstr>
      <vt:lpstr>Two Uses of Semaphores</vt:lpstr>
      <vt:lpstr>Revisit Bounded Buffer: Correctness constraints for solution</vt:lpstr>
      <vt:lpstr>Full Solution to Bounded Buffer (coke machine)</vt:lpstr>
      <vt:lpstr>Discussion about Solution</vt:lpstr>
      <vt:lpstr>Where are we going with synchronization?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823</cp:revision>
  <cp:lastPrinted>2020-09-16T21:26:49Z</cp:lastPrinted>
  <dcterms:created xsi:type="dcterms:W3CDTF">1995-08-12T11:37:26Z</dcterms:created>
  <dcterms:modified xsi:type="dcterms:W3CDTF">2021-02-02T17:41:29Z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