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256" r:id="rId2"/>
    <p:sldId id="1051" r:id="rId3"/>
    <p:sldId id="1135" r:id="rId4"/>
    <p:sldId id="1136" r:id="rId5"/>
    <p:sldId id="1137" r:id="rId6"/>
    <p:sldId id="1138" r:id="rId7"/>
    <p:sldId id="1106" r:id="rId8"/>
    <p:sldId id="1122" r:id="rId9"/>
    <p:sldId id="1124" r:id="rId10"/>
    <p:sldId id="1125" r:id="rId11"/>
    <p:sldId id="1126" r:id="rId12"/>
    <p:sldId id="1127" r:id="rId13"/>
    <p:sldId id="1177" r:id="rId14"/>
    <p:sldId id="1128" r:id="rId15"/>
    <p:sldId id="1129" r:id="rId16"/>
    <p:sldId id="1130" r:id="rId17"/>
    <p:sldId id="1131" r:id="rId18"/>
    <p:sldId id="1132" r:id="rId19"/>
    <p:sldId id="1133" r:id="rId20"/>
    <p:sldId id="1134" r:id="rId21"/>
    <p:sldId id="1178" r:id="rId22"/>
    <p:sldId id="1176" r:id="rId23"/>
    <p:sldId id="1179" r:id="rId24"/>
    <p:sldId id="1098" r:id="rId25"/>
    <p:sldId id="1076" r:id="rId26"/>
    <p:sldId id="1078" r:id="rId27"/>
    <p:sldId id="1079" r:id="rId28"/>
    <p:sldId id="1080" r:id="rId29"/>
    <p:sldId id="1081" r:id="rId30"/>
    <p:sldId id="1082" r:id="rId31"/>
    <p:sldId id="1083" r:id="rId32"/>
    <p:sldId id="1084" r:id="rId33"/>
    <p:sldId id="1085" r:id="rId34"/>
    <p:sldId id="1086" r:id="rId35"/>
    <p:sldId id="1087" r:id="rId36"/>
    <p:sldId id="1088" r:id="rId37"/>
    <p:sldId id="1089" r:id="rId38"/>
    <p:sldId id="1090" r:id="rId39"/>
    <p:sldId id="1091" r:id="rId40"/>
    <p:sldId id="1092" r:id="rId41"/>
    <p:sldId id="1174" r:id="rId42"/>
    <p:sldId id="1093" r:id="rId43"/>
    <p:sldId id="1094" r:id="rId44"/>
    <p:sldId id="1180" r:id="rId45"/>
    <p:sldId id="1095" r:id="rId46"/>
    <p:sldId id="1096" r:id="rId47"/>
    <p:sldId id="1097" r:id="rId48"/>
    <p:sldId id="1140" r:id="rId49"/>
    <p:sldId id="1141" r:id="rId50"/>
    <p:sldId id="1142" r:id="rId51"/>
    <p:sldId id="1143" r:id="rId52"/>
    <p:sldId id="1144" r:id="rId53"/>
    <p:sldId id="1145" r:id="rId54"/>
    <p:sldId id="1146" r:id="rId55"/>
    <p:sldId id="1147" r:id="rId56"/>
    <p:sldId id="1159" r:id="rId57"/>
    <p:sldId id="1160" r:id="rId58"/>
    <p:sldId id="1161" r:id="rId59"/>
    <p:sldId id="1162" r:id="rId60"/>
    <p:sldId id="1163" r:id="rId61"/>
    <p:sldId id="1164" r:id="rId62"/>
    <p:sldId id="1181" r:id="rId63"/>
    <p:sldId id="1165" r:id="rId64"/>
    <p:sldId id="1166" r:id="rId65"/>
    <p:sldId id="1167" r:id="rId66"/>
    <p:sldId id="1168" r:id="rId67"/>
    <p:sldId id="1169" r:id="rId68"/>
    <p:sldId id="1170" r:id="rId69"/>
    <p:sldId id="1182" r:id="rId70"/>
    <p:sldId id="1149" r:id="rId71"/>
    <p:sldId id="1150" r:id="rId72"/>
    <p:sldId id="1175" r:id="rId73"/>
    <p:sldId id="1183" r:id="rId74"/>
    <p:sldId id="1151" r:id="rId75"/>
    <p:sldId id="1152" r:id="rId76"/>
    <p:sldId id="1153" r:id="rId77"/>
    <p:sldId id="1154" r:id="rId78"/>
    <p:sldId id="1155" r:id="rId79"/>
    <p:sldId id="1156" r:id="rId80"/>
    <p:sldId id="1157" r:id="rId81"/>
    <p:sldId id="1158" r:id="rId82"/>
    <p:sldId id="1171" r:id="rId83"/>
    <p:sldId id="1172" r:id="rId84"/>
    <p:sldId id="1173" r:id="rId85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69"/>
    <p:restoredTop sz="95005" autoAdjust="0"/>
  </p:normalViewPr>
  <p:slideViewPr>
    <p:cSldViewPr>
      <p:cViewPr varScale="1">
        <p:scale>
          <a:sx n="128" d="100"/>
          <a:sy n="128" d="100"/>
        </p:scale>
        <p:origin x="84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6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1" tIns="46981" rIns="92281" bIns="46981">
            <a:spAutoFit/>
          </a:bodyPr>
          <a:lstStyle/>
          <a:p>
            <a:pPr algn="ctr" defTabSz="917242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242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4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81" tIns="46981" rIns="92281" bIns="46981">
            <a:spAutoFit/>
          </a:bodyPr>
          <a:lstStyle/>
          <a:p>
            <a:pPr algn="ctr" defTabSz="917242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242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1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36" tIns="46981" rIns="95636" bIns="469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7" tIns="45705" rIns="91407" bIns="45705"/>
          <a:lstStyle/>
          <a:p>
            <a:fld id="{BB7440CD-BA39-A148-AE3A-F33EF3E7FD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98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7" tIns="45705" rIns="91407" bIns="45705"/>
          <a:lstStyle/>
          <a:p>
            <a:fld id="{BB7440CD-BA39-A148-AE3A-F33EF3E7FD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62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521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45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012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461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750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13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577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39" y="8763001"/>
            <a:ext cx="3038475" cy="409575"/>
          </a:xfrm>
          <a:prstGeom prst="rect">
            <a:avLst/>
          </a:prstGeom>
        </p:spPr>
        <p:txBody>
          <a:bodyPr lIns="91427" tIns="45714" rIns="91427" bIns="45714"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7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595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162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You’re sitting in class, hot day, milk does a body good. Go home, no milk, so go to store</a:t>
            </a:r>
          </a:p>
          <a:p>
            <a:r>
              <a:rPr lang="en-US" altLang="en-US"/>
              <a:t>Roommate leaves class late because prof is more long-winded than I am. Has same idea, but result is too much milk!</a:t>
            </a:r>
          </a:p>
          <a:p>
            <a:r>
              <a:rPr lang="en-US" altLang="en-US"/>
              <a:t>Problem: two cooperating threads, not cooperating properly</a:t>
            </a:r>
          </a:p>
        </p:txBody>
      </p:sp>
    </p:spTree>
    <p:extLst>
      <p:ext uri="{BB962C8B-B14F-4D97-AF65-F5344CB8AC3E}">
        <p14:creationId xmlns:p14="http://schemas.microsoft.com/office/powerpoint/2010/main" val="584378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979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445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* This</a:t>
            </a:r>
            <a:r>
              <a:rPr lang="en-US" altLang="en-US" baseline="0" dirty="0"/>
              <a:t> is a fate worse than failure! Code that usually works is way worse than outright broken code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9623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* This</a:t>
            </a:r>
            <a:r>
              <a:rPr lang="en-US" altLang="en-US" baseline="0" dirty="0"/>
              <a:t> is a fate worse than failure! Code that usually works is way worse than outright broken code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3600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* This</a:t>
            </a:r>
            <a:r>
              <a:rPr lang="en-US" altLang="en-US" baseline="0" dirty="0"/>
              <a:t> is a fate worse than failure! Code that usually works is way worse than outright broken code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2484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3271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592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562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96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288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24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498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091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4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360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203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819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8659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61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763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3105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086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25643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5622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4716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35173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749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6547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6578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095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56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6324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657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454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561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623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783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30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21" tIns="45711" rIns="91421" bIns="45711"/>
          <a:lstStyle/>
          <a:p>
            <a:fld id="{BB7440CD-BA39-A148-AE3A-F33EF3E7FD3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418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9092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9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9007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21" tIns="45711" rIns="91421" bIns="45711"/>
          <a:lstStyle/>
          <a:p>
            <a:fld id="{7FE697C0-5B50-7944-9EB6-688F19C305C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421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241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835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5577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589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98504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54831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0768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8475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301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1813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58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998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7" tIns="45705" rIns="91407" bIns="45705"/>
          <a:lstStyle/>
          <a:p>
            <a:fld id="{BB7440CD-BA39-A148-AE3A-F33EF3E7FD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7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8" name="Google Shape;9;p94">
            <a:extLst>
              <a:ext uri="{FF2B5EF4-FFF2-40B4-BE49-F238E27FC236}">
                <a16:creationId xmlns:a16="http://schemas.microsoft.com/office/drawing/2014/main" id="{81D57FBB-A53E-874B-ACCB-B09AFB773D0E}"/>
              </a:ext>
            </a:extLst>
          </p:cNvPr>
          <p:cNvSpPr/>
          <p:nvPr userDrawn="1"/>
        </p:nvSpPr>
        <p:spPr>
          <a:xfrm>
            <a:off x="8001000" y="6551613"/>
            <a:ext cx="888044" cy="30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25" rIns="90475" bIns="44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 err="1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Lec</a:t>
            </a: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 7.</a:t>
            </a:r>
            <a:fld id="{00000000-1234-1234-1234-123412341234}" type="slidenum">
              <a:rPr lang="en-US" sz="1400" b="0" i="0" u="none" strike="noStrike" cap="none" smtClean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400" b="0" i="0" u="none" strike="noStrike" cap="none" dirty="0">
              <a:solidFill>
                <a:srgbClr val="2A40E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10;p94">
            <a:extLst>
              <a:ext uri="{FF2B5EF4-FFF2-40B4-BE49-F238E27FC236}">
                <a16:creationId xmlns:a16="http://schemas.microsoft.com/office/drawing/2014/main" id="{6D2A6504-22B7-CF49-BE8B-5E652343860E}"/>
              </a:ext>
            </a:extLst>
          </p:cNvPr>
          <p:cNvSpPr txBox="1"/>
          <p:nvPr userDrawn="1"/>
        </p:nvSpPr>
        <p:spPr>
          <a:xfrm>
            <a:off x="1" y="6550025"/>
            <a:ext cx="732871" cy="30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2/9/21</a:t>
            </a:r>
            <a:endParaRPr dirty="0"/>
          </a:p>
        </p:txBody>
      </p:sp>
      <p:sp>
        <p:nvSpPr>
          <p:cNvPr id="10" name="Google Shape;12;p94">
            <a:extLst>
              <a:ext uri="{FF2B5EF4-FFF2-40B4-BE49-F238E27FC236}">
                <a16:creationId xmlns:a16="http://schemas.microsoft.com/office/drawing/2014/main" id="{1EB8C5AE-4EB5-BF44-B711-A3124AFC7F17}"/>
              </a:ext>
            </a:extLst>
          </p:cNvPr>
          <p:cNvSpPr txBox="1"/>
          <p:nvPr userDrawn="1"/>
        </p:nvSpPr>
        <p:spPr>
          <a:xfrm>
            <a:off x="4004418" y="6550025"/>
            <a:ext cx="3440279" cy="30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A40E2"/>
                </a:solidFill>
                <a:latin typeface="Gill Sans"/>
                <a:ea typeface="Gill Sans"/>
                <a:cs typeface="Gill Sans"/>
                <a:sym typeface="Gill Sans"/>
              </a:rPr>
              <a:t>Crooks &amp; Joseph CS162 © UCB Spring 2021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arkanis.de/weblog/2017-01-05-measurements-of-system-call-performance-and-overhead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dept-info.labri.fr/~denis/Enseignement/2008-IR/Articles/01-futex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7</a:t>
            </a:r>
            <a:br>
              <a:rPr lang="en-US" sz="3000" dirty="0"/>
            </a:br>
            <a:br>
              <a:rPr lang="en-US" sz="3000" dirty="0"/>
            </a:br>
            <a:r>
              <a:rPr lang="en-US" sz="3200" dirty="0"/>
              <a:t>Synchronization 2: Semaphores (</a:t>
            </a:r>
            <a:r>
              <a:rPr lang="en-US" sz="3200" dirty="0" err="1"/>
              <a:t>Con’t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Lock Implementation, Atomic Instructions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lvl="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February 9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  <a:p>
            <a:pPr marL="285750" lvl="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Profs. Natacha Crooks and Anthony D. Joseph</a:t>
            </a:r>
          </a:p>
          <a:p>
            <a:pPr marL="285750" lvl="0" indent="-28575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http://cs162.eecs.Berkeley.edu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0FA3-ED5E-894D-8B92-0CE36865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3102429"/>
            <a:ext cx="7886700" cy="3074534"/>
          </a:xfrm>
        </p:spPr>
        <p:txBody>
          <a:bodyPr/>
          <a:lstStyle/>
          <a:p>
            <a:r>
              <a:rPr lang="en-US" dirty="0"/>
              <a:t>Insert: write &amp; bump write </a:t>
            </a:r>
            <a:r>
              <a:rPr lang="en-US" dirty="0" err="1"/>
              <a:t>ptr</a:t>
            </a:r>
            <a:r>
              <a:rPr lang="en-US" dirty="0"/>
              <a:t> (enqueue)</a:t>
            </a:r>
          </a:p>
          <a:p>
            <a:r>
              <a:rPr lang="en-US" dirty="0"/>
              <a:t>Remove: read &amp; bump read </a:t>
            </a:r>
            <a:r>
              <a:rPr lang="en-US" dirty="0" err="1"/>
              <a:t>ptr</a:t>
            </a:r>
            <a:r>
              <a:rPr lang="en-US" dirty="0"/>
              <a:t> (dequeue)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How to tell if Full (on insert) Empty (on remove)?</a:t>
            </a:r>
          </a:p>
          <a:p>
            <a:r>
              <a:rPr lang="en-US" i="1" dirty="0">
                <a:solidFill>
                  <a:srgbClr val="FF0000"/>
                </a:solidFill>
              </a:rPr>
              <a:t>And what do you do if it is?</a:t>
            </a:r>
          </a:p>
          <a:p>
            <a:r>
              <a:rPr lang="en-US" i="1" dirty="0">
                <a:solidFill>
                  <a:srgbClr val="FF0000"/>
                </a:solidFill>
              </a:rPr>
              <a:t>What needs to be atomic?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1D329-23D2-3341-BA18-42D19EFF5E5F}"/>
              </a:ext>
            </a:extLst>
          </p:cNvPr>
          <p:cNvSpPr/>
          <p:nvPr/>
        </p:nvSpPr>
        <p:spPr>
          <a:xfrm>
            <a:off x="2152650" y="1273353"/>
            <a:ext cx="4019550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{</a:t>
            </a:r>
            <a:endParaRPr lang="en-US" dirty="0">
              <a:solidFill>
                <a:srgbClr val="C200FF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write_index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read_index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&lt;type&gt;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*</a:t>
            </a:r>
            <a:r>
              <a:rPr lang="en-US" dirty="0">
                <a:solidFill>
                  <a:srgbClr val="C1651C"/>
                </a:solidFill>
                <a:latin typeface="Courier" pitchFamily="2" charset="0"/>
              </a:rPr>
              <a:t>entries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[BUFSIZE];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}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buf_t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2D961E"/>
              </a:solidFill>
              <a:effectLst/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38674-364D-4A44-9700-36D6BFFB2AB3}"/>
              </a:ext>
            </a:extLst>
          </p:cNvPr>
          <p:cNvSpPr/>
          <p:nvPr/>
        </p:nvSpPr>
        <p:spPr>
          <a:xfrm>
            <a:off x="7815944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56D3F-0950-3049-A27E-80947BD39B5C}"/>
              </a:ext>
            </a:extLst>
          </p:cNvPr>
          <p:cNvSpPr/>
          <p:nvPr/>
        </p:nvSpPr>
        <p:spPr>
          <a:xfrm>
            <a:off x="8074091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347A4B-ACC0-6847-AB31-6DB7989A5ED3}"/>
              </a:ext>
            </a:extLst>
          </p:cNvPr>
          <p:cNvSpPr/>
          <p:nvPr/>
        </p:nvSpPr>
        <p:spPr>
          <a:xfrm>
            <a:off x="8332238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188BE-8667-A84A-9F3C-AF5000AC070C}"/>
              </a:ext>
            </a:extLst>
          </p:cNvPr>
          <p:cNvSpPr/>
          <p:nvPr/>
        </p:nvSpPr>
        <p:spPr>
          <a:xfrm>
            <a:off x="8590385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54DD3-EF7A-6345-94E4-2640C53CC864}"/>
              </a:ext>
            </a:extLst>
          </p:cNvPr>
          <p:cNvSpPr/>
          <p:nvPr/>
        </p:nvSpPr>
        <p:spPr>
          <a:xfrm>
            <a:off x="8848532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479EDA-B846-F141-A053-342F9D17E0A6}"/>
              </a:ext>
            </a:extLst>
          </p:cNvPr>
          <p:cNvSpPr/>
          <p:nvPr/>
        </p:nvSpPr>
        <p:spPr>
          <a:xfrm>
            <a:off x="9106679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ECA2F-4452-E642-8459-8A7F145DA660}"/>
              </a:ext>
            </a:extLst>
          </p:cNvPr>
          <p:cNvSpPr/>
          <p:nvPr/>
        </p:nvSpPr>
        <p:spPr>
          <a:xfrm>
            <a:off x="9364826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185F3-27CC-8348-8E97-754D5E5C0237}"/>
              </a:ext>
            </a:extLst>
          </p:cNvPr>
          <p:cNvSpPr/>
          <p:nvPr/>
        </p:nvSpPr>
        <p:spPr>
          <a:xfrm>
            <a:off x="9622975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D49F5F-E40E-C640-9C24-6E7179650A1A}"/>
              </a:ext>
            </a:extLst>
          </p:cNvPr>
          <p:cNvGrpSpPr/>
          <p:nvPr/>
        </p:nvGrpSpPr>
        <p:grpSpPr>
          <a:xfrm rot="5400000">
            <a:off x="7229151" y="1129777"/>
            <a:ext cx="508521" cy="609600"/>
            <a:chOff x="7405397" y="1665515"/>
            <a:chExt cx="508521" cy="609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99D6A9-D813-A14F-9370-E5550B3E826C}"/>
                </a:ext>
              </a:extLst>
            </p:cNvPr>
            <p:cNvSpPr/>
            <p:nvPr/>
          </p:nvSpPr>
          <p:spPr>
            <a:xfrm>
              <a:off x="7405397" y="1665515"/>
              <a:ext cx="250372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677780-287C-FE4A-844A-A474759BBAA6}"/>
                </a:ext>
              </a:extLst>
            </p:cNvPr>
            <p:cNvSpPr/>
            <p:nvPr/>
          </p:nvSpPr>
          <p:spPr>
            <a:xfrm>
              <a:off x="7663546" y="1665515"/>
              <a:ext cx="250372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8F26987-FF22-3243-A0D2-F96410C29C41}"/>
              </a:ext>
            </a:extLst>
          </p:cNvPr>
          <p:cNvSpPr txBox="1"/>
          <p:nvPr/>
        </p:nvSpPr>
        <p:spPr>
          <a:xfrm>
            <a:off x="7299947" y="10994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09C29-A3C7-2740-8115-6E07C8C4C39A}"/>
              </a:ext>
            </a:extLst>
          </p:cNvPr>
          <p:cNvSpPr txBox="1"/>
          <p:nvPr/>
        </p:nvSpPr>
        <p:spPr>
          <a:xfrm>
            <a:off x="7321782" y="134477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574A79C-934D-BB4A-B02E-0793E479041E}"/>
              </a:ext>
            </a:extLst>
          </p:cNvPr>
          <p:cNvCxnSpPr>
            <a:cxnSpLocks/>
            <a:stCxn id="14" idx="0"/>
            <a:endCxn id="6" idx="0"/>
          </p:cNvCxnSpPr>
          <p:nvPr/>
        </p:nvCxnSpPr>
        <p:spPr>
          <a:xfrm>
            <a:off x="7788211" y="1305504"/>
            <a:ext cx="411066" cy="591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9FC1B27-CB32-7944-ABC5-FCB6095E3DF1}"/>
              </a:ext>
            </a:extLst>
          </p:cNvPr>
          <p:cNvCxnSpPr>
            <a:cxnSpLocks/>
            <a:stCxn id="15" idx="0"/>
            <a:endCxn id="12" idx="0"/>
          </p:cNvCxnSpPr>
          <p:nvPr/>
        </p:nvCxnSpPr>
        <p:spPr>
          <a:xfrm>
            <a:off x="7788212" y="1563652"/>
            <a:ext cx="1701801" cy="33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32F8EE-B602-9D4F-ABAF-6C91A91BC51F}"/>
              </a:ext>
            </a:extLst>
          </p:cNvPr>
          <p:cNvSpPr txBox="1"/>
          <p:nvPr/>
        </p:nvSpPr>
        <p:spPr>
          <a:xfrm>
            <a:off x="9320735" y="2068782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d</a:t>
            </a:r>
            <a:r>
              <a:rPr lang="en-US" sz="1100" baseline="-25000" dirty="0">
                <a:latin typeface="Courier" pitchFamily="2" charset="0"/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3E41C6-0C90-EF4D-9495-5047A860EE6B}"/>
              </a:ext>
            </a:extLst>
          </p:cNvPr>
          <p:cNvSpPr txBox="1"/>
          <p:nvPr/>
        </p:nvSpPr>
        <p:spPr>
          <a:xfrm>
            <a:off x="9517970" y="2068782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d</a:t>
            </a:r>
            <a:r>
              <a:rPr lang="en-US" sz="1100" baseline="-25000" dirty="0">
                <a:latin typeface="Courier" pitchFamily="2" charset="0"/>
              </a:rPr>
              <a:t>i+1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C93454-5D1C-034F-985D-972936CB1D4C}"/>
              </a:ext>
            </a:extLst>
          </p:cNvPr>
          <p:cNvSpPr txBox="1"/>
          <p:nvPr/>
        </p:nvSpPr>
        <p:spPr>
          <a:xfrm>
            <a:off x="7715460" y="2068782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" pitchFamily="2" charset="0"/>
              </a:rPr>
              <a:t>d</a:t>
            </a:r>
            <a:r>
              <a:rPr lang="en-US" sz="1100" baseline="-25000" dirty="0">
                <a:latin typeface="Courier" pitchFamily="2" charset="0"/>
              </a:rPr>
              <a:t>i+2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00200" y="194382"/>
            <a:ext cx="89916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Circular Buffer Data Structure (sequential case)</a:t>
            </a:r>
          </a:p>
        </p:txBody>
      </p:sp>
    </p:spTree>
    <p:extLst>
      <p:ext uri="{BB962C8B-B14F-4D97-AF65-F5344CB8AC3E}">
        <p14:creationId xmlns:p14="http://schemas.microsoft.com/office/powerpoint/2010/main" val="30843724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782536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985890" y="1522274"/>
            <a:ext cx="738671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{}; // Wait for a free slot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985890" y="3693656"/>
            <a:ext cx="738671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{}; // Wait for arrival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53744" y="2645561"/>
            <a:ext cx="5002058" cy="1244037"/>
            <a:chOff x="3929744" y="2645560"/>
            <a:chExt cx="5002058" cy="1244037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35728" y="349771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65157" y="2841502"/>
              <a:ext cx="3866645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0" dirty="0">
                  <a:latin typeface="Gill Sans" panose="020B0A02020104020203" pitchFamily="34" charset="77"/>
                </a:rPr>
                <a:t>Will we ever come out of the wait loop?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Buffer – first cut</a:t>
            </a:r>
          </a:p>
        </p:txBody>
      </p:sp>
    </p:spTree>
    <p:extLst>
      <p:ext uri="{BB962C8B-B14F-4D97-AF65-F5344CB8AC3E}">
        <p14:creationId xmlns:p14="http://schemas.microsoft.com/office/powerpoint/2010/main" val="678039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1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524000" y="1522274"/>
            <a:ext cx="89916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524000" y="3693656"/>
            <a:ext cx="9144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724400" y="2569736"/>
            <a:ext cx="5182782" cy="1569660"/>
            <a:chOff x="3905754" y="2569736"/>
            <a:chExt cx="5182782" cy="1569660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05754" y="360087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29200" y="2569736"/>
              <a:ext cx="4059336" cy="15696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0" dirty="0">
                  <a:latin typeface="Gill Sans" panose="020B0A02020104020203" pitchFamily="34" charset="77"/>
                </a:rPr>
                <a:t>What happens when one is waiting for the other?</a:t>
              </a:r>
            </a:p>
            <a:p>
              <a:r>
                <a:rPr lang="en-US" sz="2400" b="0" dirty="0">
                  <a:latin typeface="Gill Sans" panose="020B0A02020104020203" pitchFamily="34" charset="77"/>
                </a:rPr>
                <a:t> - Multiple cores ?</a:t>
              </a:r>
            </a:p>
            <a:p>
              <a:r>
                <a:rPr lang="en-US" sz="2400" b="0" dirty="0">
                  <a:latin typeface="Gill Sans" panose="020B0A02020104020203" pitchFamily="34" charset="77"/>
                </a:rPr>
                <a:t> - Single core 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Buffer – 2</a:t>
            </a:r>
            <a:r>
              <a:rPr lang="en-US" baseline="30000" dirty="0"/>
              <a:t>nd</a:t>
            </a:r>
            <a:r>
              <a:rPr lang="en-US" dirty="0"/>
              <a:t> cut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999784" y="2556123"/>
            <a:ext cx="1336431" cy="1569660"/>
            <a:chOff x="7595371" y="-22830"/>
            <a:chExt cx="1336431" cy="1569660"/>
          </a:xfrm>
        </p:grpSpPr>
        <p:pic>
          <p:nvPicPr>
            <p:cNvPr id="11" name="Picture 9" descr="MCj0285432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5371" y="117281"/>
              <a:ext cx="1336431" cy="1289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731242" y="-22830"/>
              <a:ext cx="11079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FF0000"/>
                  </a:solidFill>
                  <a:sym typeface="Symbol" panose="05050102010706020507" pitchFamily="18" charset="2"/>
                </a:rPr>
                <a:t>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1875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017977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Higher-level Primitives than Locks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11049000" cy="58674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What is right abstraction for synchronizing threads that share memory?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Want as high a level primitive as possible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Good primitives and practices important!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Since execution is not entirely sequential, really hard to find bugs, since they happen rarely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UNIX is pretty stable now, but up until about mid-80s (10 years after started), systems running UNIX would crash every week or so – concurrency bugs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Synchronization is a way of coordinating multiple concurrent activities that are using shared state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This lecture and the next presents some ways of structuring sharing</a:t>
            </a:r>
          </a:p>
        </p:txBody>
      </p:sp>
    </p:spTree>
    <p:extLst>
      <p:ext uri="{BB962C8B-B14F-4D97-AF65-F5344CB8AC3E}">
        <p14:creationId xmlns:p14="http://schemas.microsoft.com/office/powerpoint/2010/main" val="1741611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591800" cy="5638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Semaphores are a kind of generalized lock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First defined by </a:t>
            </a:r>
            <a:r>
              <a:rPr lang="en-US" altLang="ko-KR" dirty="0" err="1">
                <a:ea typeface="굴림" panose="020B0600000101010101" pitchFamily="34" charset="-127"/>
              </a:rPr>
              <a:t>Dijkstra</a:t>
            </a:r>
            <a:r>
              <a:rPr lang="en-US" altLang="ko-KR" dirty="0">
                <a:ea typeface="굴림" panose="020B0600000101010101" pitchFamily="34" charset="-127"/>
              </a:rPr>
              <a:t> in late 60s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Main synchronization primitive used in original UNIX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Definition: a Semaphore has a non-negative integer value and supports the following two operations: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Down()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P()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an atomic operation that waits for semaphore to become positive, then decrements it by 1 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Think of this as the wait() operation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Up()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V()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an atomic operation that increments the semaphore by 1, waking up a waiting P, if any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of this as the signal() operation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Note that 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P()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stands for “</a:t>
            </a:r>
            <a:r>
              <a:rPr lang="en-US" altLang="ko-KR" i="1" dirty="0" err="1">
                <a:ea typeface="굴림" panose="020B0600000101010101" pitchFamily="34" charset="-127"/>
              </a:rPr>
              <a:t>proberen</a:t>
            </a:r>
            <a:r>
              <a:rPr lang="en-US" altLang="ko-KR" i="1" dirty="0">
                <a:ea typeface="굴림" panose="020B0600000101010101" pitchFamily="34" charset="-127"/>
              </a:rPr>
              <a:t>” </a:t>
            </a:r>
            <a:r>
              <a:rPr lang="en-US" altLang="ko-KR" dirty="0">
                <a:ea typeface="굴림" panose="020B0600000101010101" pitchFamily="34" charset="-127"/>
              </a:rPr>
              <a:t>(to test) and 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V()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stands for “</a:t>
            </a:r>
            <a:r>
              <a:rPr lang="en-US" altLang="ko-KR" i="1" dirty="0" err="1">
                <a:ea typeface="굴림" panose="020B0600000101010101" pitchFamily="34" charset="-127"/>
              </a:rPr>
              <a:t>verhogen</a:t>
            </a:r>
            <a:r>
              <a:rPr lang="en-US" altLang="ko-KR" i="1" dirty="0">
                <a:ea typeface="굴림" panose="020B0600000101010101" pitchFamily="34" charset="-127"/>
              </a:rPr>
              <a:t>”</a:t>
            </a:r>
            <a:r>
              <a:rPr lang="en-US" altLang="ko-KR" dirty="0">
                <a:ea typeface="굴림" panose="020B0600000101010101" pitchFamily="34" charset="-127"/>
              </a:rPr>
              <a:t> (to increment) in Dutch</a:t>
            </a:r>
          </a:p>
        </p:txBody>
      </p:sp>
      <p:pic>
        <p:nvPicPr>
          <p:cNvPr id="24580" name="Picture 20" descr="MCj036416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1" y="228601"/>
            <a:ext cx="4730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2851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23622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 Like Integers Except…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353800" cy="56388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 are like integers, except: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No negative values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Only operations allowed are P and V – can’t read or write value, except initially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Operations must be atomic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Two P’s together can’t decrement value below zero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Thread going to sleep in P won’t miss wakeup from V – even if both happen at same time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POSIX adds ability to read value, but technically not part of proper interface!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Semaphore from railway analogy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Here is a semaphore initialized to 2 for resource control:</a:t>
            </a: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11" name="Group 11"/>
          <p:cNvGrpSpPr>
            <a:grpSpLocks/>
          </p:cNvGrpSpPr>
          <p:nvPr/>
        </p:nvGrpSpPr>
        <p:grpSpPr bwMode="auto">
          <a:xfrm>
            <a:off x="2514600" y="4800600"/>
            <a:ext cx="7239000" cy="1447800"/>
            <a:chOff x="672" y="3024"/>
            <a:chExt cx="4560" cy="912"/>
          </a:xfrm>
        </p:grpSpPr>
        <p:sp>
          <p:nvSpPr>
            <p:cNvPr id="25621" name="Line 12"/>
            <p:cNvSpPr>
              <a:spLocks noChangeShapeType="1"/>
            </p:cNvSpPr>
            <p:nvPr/>
          </p:nvSpPr>
          <p:spPr bwMode="auto">
            <a:xfrm>
              <a:off x="672" y="3648"/>
              <a:ext cx="139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2" name="Line 13"/>
            <p:cNvSpPr>
              <a:spLocks noChangeShapeType="1"/>
            </p:cNvSpPr>
            <p:nvPr/>
          </p:nvSpPr>
          <p:spPr bwMode="auto">
            <a:xfrm>
              <a:off x="2496" y="34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3" name="Line 14"/>
            <p:cNvSpPr>
              <a:spLocks noChangeShapeType="1"/>
            </p:cNvSpPr>
            <p:nvPr/>
          </p:nvSpPr>
          <p:spPr bwMode="auto">
            <a:xfrm>
              <a:off x="2496" y="3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4" name="Freeform 15"/>
            <p:cNvSpPr>
              <a:spLocks/>
            </p:cNvSpPr>
            <p:nvPr/>
          </p:nvSpPr>
          <p:spPr bwMode="auto">
            <a:xfrm>
              <a:off x="2016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5" name="Freeform 16"/>
            <p:cNvSpPr>
              <a:spLocks/>
            </p:cNvSpPr>
            <p:nvPr/>
          </p:nvSpPr>
          <p:spPr bwMode="auto">
            <a:xfrm flipV="1">
              <a:off x="2016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6" name="Freeform 17"/>
            <p:cNvSpPr>
              <a:spLocks/>
            </p:cNvSpPr>
            <p:nvPr/>
          </p:nvSpPr>
          <p:spPr bwMode="auto">
            <a:xfrm flipH="1">
              <a:off x="3888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7" name="Freeform 18"/>
            <p:cNvSpPr>
              <a:spLocks/>
            </p:cNvSpPr>
            <p:nvPr/>
          </p:nvSpPr>
          <p:spPr bwMode="auto">
            <a:xfrm flipH="1" flipV="1">
              <a:off x="3888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8" name="Line 19"/>
            <p:cNvSpPr>
              <a:spLocks noChangeShapeType="1"/>
            </p:cNvSpPr>
            <p:nvPr/>
          </p:nvSpPr>
          <p:spPr bwMode="auto">
            <a:xfrm>
              <a:off x="4320" y="3648"/>
              <a:ext cx="91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25629" name="Picture 20" descr="MCj03641660000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24"/>
              <a:ext cx="2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6096000" y="4572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3" name="Text Box 23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3276600" y="4800600"/>
            <a:ext cx="1143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6" name="Text Box 26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60960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3533599" y="5943600"/>
            <a:ext cx="111460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</p:spTree>
    <p:extLst>
      <p:ext uri="{BB962C8B-B14F-4D97-AF65-F5344CB8AC3E}">
        <p14:creationId xmlns:p14="http://schemas.microsoft.com/office/powerpoint/2010/main" val="3946589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7 -0.04467 C 0.12644 -0.04028 0.20612 -0.03565 0.25105 -0.04467 C 0.29597 -0.0537 0.28165 -0.09028 0.3168 -0.0993 C 0.35196 -0.10833 0.40691 -0.10393 0.46198 -0.0993 " pathEditMode="fixed" rAng="0" ptsTypes="AAAA">
                                      <p:cBhvr>
                                        <p:cTn id="44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55" y="-275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7 -0.03079 C 0.11602 -0.02963 0.18256 -0.02824 0.22748 -0.02708 C 0.2724 -0.02592 0.29623 -0.03379 0.31928 -0.02338 C 0.34245 -0.01296 0.34206 0.02546 0.36589 0.03496 C 0.38959 0.04445 0.42579 0.03889 0.46185 0.03334 " pathEditMode="fixed" rAng="0" ptsTypes="AAAAA">
                                      <p:cBhvr>
                                        <p:cTn id="50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12" y="354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56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73 -0.08889 C 0.52657 -0.09329 0.5974 -0.09745 0.63529 -0.09074 C 0.67305 -0.08403 0.66524 -0.05741 0.68321 -0.04884 C 0.70105 -0.04028 0.69336 -0.04051 0.7431 -0.03958 C 0.79271 -0.03866 0.93178 -0.04259 0.98139 -0.04329 " pathEditMode="fixed" rAng="0" ptsTypes="AAAAA">
                                      <p:cBhvr>
                                        <p:cTn id="60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76" y="217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48 -0.03333 C 0.22084 -0.02847 0.24219 -0.02338 0.26251 -0.03333 C 0.28282 -0.04329 0.28803 -0.08356 0.32136 -0.09352 C 0.35469 -0.10347 0.40847 -0.09861 0.46251 -0.09352 " pathEditMode="fixed" rAng="0" ptsTypes="AAAA">
                                      <p:cBhvr>
                                        <p:cTn id="67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1" y="-303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77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3" grpId="0" animBg="1"/>
      <p:bldP spid="512004" grpId="0" animBg="1"/>
      <p:bldP spid="512005" grpId="0" animBg="1"/>
      <p:bldP spid="512008" grpId="0" build="p"/>
      <p:bldP spid="512021" grpId="0" animBg="1"/>
      <p:bldP spid="512023" grpId="0" animBg="1"/>
      <p:bldP spid="512024" grpId="0" animBg="1"/>
      <p:bldP spid="512026" grpId="0" animBg="1"/>
      <p:bldP spid="5120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Two Uses of Semaphores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10820400" cy="6172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Mutual Exclusion (initial value = 1)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Also called “Binary Semaphore” or “</a:t>
            </a:r>
            <a:r>
              <a:rPr lang="en-US" altLang="ko-KR" dirty="0" err="1">
                <a:latin typeface="Gill Sans Light"/>
                <a:ea typeface="굴림" charset="0"/>
                <a:cs typeface="Gill Sans Light"/>
              </a:rPr>
              <a:t>mutex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”.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Can be used for mutual exclusion, just like a lock: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// Critical section goes here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Scheduling Constraints (initial value = 0)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Allow thread 1 to wait for a signal from thread 2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thread 2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schedules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thread 1 when a given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event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occurs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Example: suppose you had to implement </a:t>
            </a:r>
            <a:r>
              <a:rPr lang="en-US" altLang="ko-KR" dirty="0" err="1">
                <a:latin typeface="Gill Sans Light"/>
                <a:ea typeface="굴림" charset="0"/>
                <a:cs typeface="Gill Sans Light"/>
              </a:rPr>
              <a:t>ThreadJoin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which must wait for thread to terminate: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	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ThreadJoin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ThreadFinish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 flipV="1">
            <a:off x="5257800" y="5257800"/>
            <a:ext cx="533400" cy="990600"/>
          </a:xfrm>
          <a:prstGeom prst="curvedRightArrow">
            <a:avLst>
              <a:gd name="adj1" fmla="val 24994"/>
              <a:gd name="adj2" fmla="val 49997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789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106680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Revisit Bounded Buffer: Correctness constraints for 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176" y="696913"/>
            <a:ext cx="10385424" cy="601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Correctness Constraints: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Consumer must wait for producer to fill buffers, if none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Producer must wait for consumer to empty buffers, if all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Only one thread can manipulate buffer queue at a time (mutual exclusion)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Remember why we need mutual exclusion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Because computers are stupid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Imagine if in real life: the delivery person is filling the machine and somebody comes up and tries to stick their money into the machine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General rule of thumb: 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Use a separate semaphore for each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fullBuffers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; // consumer’s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emptyBuffers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;// producer’s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Semaphore mutex;       //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42492056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4071" y="966788"/>
            <a:ext cx="9740900" cy="5662612"/>
          </a:xfrm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0; 	// Initially, no coke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bufSize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Initially,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num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empty slots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1;	// No one using machine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space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(item);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Tell consumers there is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more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Check if there’s a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tell producer need more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return item;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4217313"/>
            <a:ext cx="337143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latin typeface="Consolas" panose="020B0609020204030204" pitchFamily="49" charset="0"/>
              </a:rPr>
              <a:t>fullSlots</a:t>
            </a:r>
            <a:r>
              <a:rPr lang="en-US" sz="2200" b="0" dirty="0">
                <a:latin typeface="Gill Sans Light"/>
              </a:rPr>
              <a:t> signals coke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" y="5157788"/>
            <a:ext cx="1895071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 err="1">
                <a:latin typeface="Consolas" panose="020B0609020204030204" pitchFamily="49" charset="0"/>
              </a:rPr>
              <a:t>emptySlots</a:t>
            </a:r>
            <a:r>
              <a:rPr lang="en-US" sz="2200" b="0" dirty="0">
                <a:latin typeface="Gill Sans Light"/>
              </a:rPr>
              <a:t> </a:t>
            </a:r>
          </a:p>
          <a:p>
            <a:r>
              <a:rPr lang="en-US" sz="2200" b="0" dirty="0">
                <a:latin typeface="Gill Sans Light"/>
              </a:rPr>
              <a:t>signals space</a:t>
            </a:r>
          </a:p>
        </p:txBody>
      </p:sp>
      <p:sp>
        <p:nvSpPr>
          <p:cNvPr id="5" name="Curved Right Arrow 4"/>
          <p:cNvSpPr>
            <a:spLocks noChangeArrowheads="1"/>
          </p:cNvSpPr>
          <p:nvPr/>
        </p:nvSpPr>
        <p:spPr bwMode="auto">
          <a:xfrm flipV="1">
            <a:off x="1628371" y="2692400"/>
            <a:ext cx="723900" cy="3251200"/>
          </a:xfrm>
          <a:prstGeom prst="curvedRightArrow">
            <a:avLst>
              <a:gd name="adj1" fmla="val 25014"/>
              <a:gd name="adj2" fmla="val 50006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324360" y="2992232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Full Solution to Bounded Buffer (coke machine)</a:t>
            </a: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>
            <a:off x="4953000" y="3810000"/>
            <a:ext cx="381000" cy="1143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24360" y="5043770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743642" y="3048000"/>
            <a:ext cx="2376886" cy="2209799"/>
            <a:chOff x="9243614" y="3080238"/>
            <a:chExt cx="2429640" cy="2209799"/>
          </a:xfrm>
        </p:grpSpPr>
        <p:sp>
          <p:nvSpPr>
            <p:cNvPr id="4" name="TextBox 3"/>
            <p:cNvSpPr txBox="1"/>
            <p:nvPr/>
          </p:nvSpPr>
          <p:spPr>
            <a:xfrm>
              <a:off x="9321535" y="3468997"/>
              <a:ext cx="2351719" cy="14465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b="0" dirty="0">
                  <a:latin typeface="Gill Sans Light"/>
                </a:rPr>
                <a:t>Critical sections using </a:t>
              </a:r>
              <a:r>
                <a:rPr lang="en-US" sz="2200" b="0" dirty="0" err="1">
                  <a:latin typeface="Gill Sans Light"/>
                </a:rPr>
                <a:t>mutex</a:t>
              </a:r>
              <a:r>
                <a:rPr lang="en-US" sz="2200" b="0" dirty="0">
                  <a:latin typeface="Gill Sans Light"/>
                </a:rPr>
                <a:t> protect integrity of the queue</a:t>
              </a:r>
            </a:p>
          </p:txBody>
        </p:sp>
        <p:sp>
          <p:nvSpPr>
            <p:cNvPr id="10" name="Bent Arrow 9"/>
            <p:cNvSpPr/>
            <p:nvPr/>
          </p:nvSpPr>
          <p:spPr bwMode="auto">
            <a:xfrm rot="10800000">
              <a:off x="9243614" y="4864793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Bent Arrow 11"/>
            <p:cNvSpPr/>
            <p:nvPr/>
          </p:nvSpPr>
          <p:spPr bwMode="auto">
            <a:xfrm rot="10800000" flipV="1">
              <a:off x="9243614" y="3080238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0" y="762000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1177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9" grpId="0" animBg="1"/>
      <p:bldP spid="16" grpId="0" animBg="1"/>
      <p:bldP spid="5" grpId="0" animBg="1"/>
      <p:bldP spid="3" grpId="0" animBg="1"/>
      <p:bldP spid="2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Recall: Multithreaded Stack Example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3810000" cy="5486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	    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A() {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B()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r>
              <a:rPr lang="en-US" altLang="ko-KR" dirty="0">
                <a:ea typeface="Gulim" panose="020B0600000101010101" pitchFamily="34" charset="-127"/>
              </a:rPr>
              <a:t>Suppose we have 2 threads: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6172200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4249739" y="1562100"/>
            <a:ext cx="2532063" cy="3009900"/>
            <a:chOff x="2437" y="984"/>
            <a:chExt cx="1595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071" y="984"/>
              <a:ext cx="7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37" y="1344"/>
              <a:ext cx="252" cy="1152"/>
              <a:chOff x="4598" y="816"/>
              <a:chExt cx="252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57" y="1262"/>
                <a:ext cx="113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000" dirty="0">
                    <a:latin typeface="Consolas" charset="0"/>
                    <a:ea typeface="Consolas" charset="0"/>
                    <a:cs typeface="Consolas" charset="0"/>
                  </a:rPr>
                  <a:t>Stack </a:t>
                </a: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7162800" y="15494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39" y="976"/>
              <a:ext cx="7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68D1C425-8AE5-614A-9EFB-68101E25797B}"/>
              </a:ext>
            </a:extLst>
          </p:cNvPr>
          <p:cNvSpPr txBox="1">
            <a:spLocks noChangeArrowheads="1"/>
          </p:cNvSpPr>
          <p:nvPr/>
        </p:nvSpPr>
        <p:spPr>
          <a:xfrm>
            <a:off x="4495801" y="5343526"/>
            <a:ext cx="5144293" cy="105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ko-KR" b="0" dirty="0">
                <a:latin typeface="Gill Sans Light"/>
                <a:ea typeface="Consolas" charset="0"/>
                <a:cs typeface="Consolas" panose="020B0609020204030204" pitchFamily="49" charset="0"/>
              </a:rPr>
              <a:t>Thread S's switch returns to Thread T's (and vice versa)</a:t>
            </a:r>
          </a:p>
        </p:txBody>
      </p:sp>
      <p:sp>
        <p:nvSpPr>
          <p:cNvPr id="23" name="AutoShape 14">
            <a:extLst>
              <a:ext uri="{FF2B5EF4-FFF2-40B4-BE49-F238E27FC236}">
                <a16:creationId xmlns:a16="http://schemas.microsoft.com/office/drawing/2014/main" id="{BF913E49-B133-4143-970D-66400D63EF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982493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606" grpId="0" animBg="1"/>
      <p:bldP spid="366606" grpId="1" animBg="1"/>
      <p:bldP spid="22" grpId="0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Discussion about Solution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90600"/>
            <a:ext cx="10058400" cy="56388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Why asymmetry?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Producer does: 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Consumer does: 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Is order of P’s important?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Yes!  Can cause deadlock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Is order of V’s important?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No, except that it might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affect scheduling efficiency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What if we have 2 producers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or 2 consumers?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Do we need to change anything?</a:t>
            </a:r>
          </a:p>
          <a:p>
            <a:pPr lvl="1"/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1263698" y="356479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1524000" y="4437464"/>
            <a:ext cx="4114800" cy="664321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419600" y="6858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Decrease # of empty slots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7620000" y="6858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Increase # of occupied slots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772400" y="2362200"/>
            <a:ext cx="1752600" cy="685800"/>
          </a:xfrm>
          <a:prstGeom prst="wedgeRectCallout">
            <a:avLst>
              <a:gd name="adj1" fmla="val -9741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Increase # of empty slots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257800" y="2362200"/>
            <a:ext cx="1752600" cy="685800"/>
          </a:xfrm>
          <a:prstGeom prst="wedgeRectCallout">
            <a:avLst>
              <a:gd name="adj1" fmla="val -37838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Decrease # of occupied slots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24000" y="586740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6170920" y="3287340"/>
            <a:ext cx="4116079" cy="3733800"/>
            <a:chOff x="5332720" y="3287340"/>
            <a:chExt cx="4116079" cy="37338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2720" y="3287340"/>
              <a:ext cx="4116079" cy="373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lIns="90478" tIns="44445" rIns="90478" bIns="44445"/>
            <a:lstStyle>
              <a:lvl1pPr marL="285750" indent="-28575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  <a:t>  Producer(item) {</a:t>
              </a:r>
              <a:b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 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emptySlots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Enqueue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(item);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fullSlots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}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Consumer() {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fullSlots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item =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Dequeue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emptySlots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return item;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}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endPara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endParaRPr>
            </a:p>
          </p:txBody>
        </p:sp>
        <p:sp>
          <p:nvSpPr>
            <p:cNvPr id="2" name="Arc 1"/>
            <p:cNvSpPr/>
            <p:nvPr/>
          </p:nvSpPr>
          <p:spPr bwMode="auto">
            <a:xfrm rot="10505001">
              <a:off x="5484889" y="3620561"/>
              <a:ext cx="750265" cy="341290"/>
            </a:xfrm>
            <a:prstGeom prst="arc">
              <a:avLst>
                <a:gd name="adj1" fmla="val 15642640"/>
                <a:gd name="adj2" fmla="val 6441015"/>
              </a:avLst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1964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 bldLvl="2"/>
      <p:bldP spid="465924" grpId="0" uiExpand="1" animBg="1"/>
      <p:bldP spid="465925" grpId="0" uiExpand="1" animBg="1"/>
      <p:bldP spid="6" grpId="0" animBg="1"/>
      <p:bldP spid="7" grpId="0" animBg="1"/>
      <p:bldP spid="8" grpId="0" animBg="1"/>
      <p:bldP spid="9" grpId="0" animBg="1"/>
      <p:bldP spid="11" grpId="0" uiExpan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296467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00454"/>
            <a:ext cx="11277600" cy="6019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Midterm 1: Thu February 18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, 5-6:30PM (9 days from today!)</a:t>
            </a:r>
          </a:p>
          <a:p>
            <a:pPr lvl="1"/>
            <a:r>
              <a:rPr lang="en-US" dirty="0"/>
              <a:t>Video Proctored, Use of computer to answer questions</a:t>
            </a:r>
          </a:p>
          <a:p>
            <a:pPr lvl="1"/>
            <a:r>
              <a:rPr lang="en-US" dirty="0"/>
              <a:t>More details as we get closer to exam</a:t>
            </a:r>
          </a:p>
          <a:p>
            <a:r>
              <a:rPr lang="en-US" dirty="0"/>
              <a:t>Midterm topics:</a:t>
            </a:r>
          </a:p>
          <a:p>
            <a:pPr lvl="1"/>
            <a:r>
              <a:rPr lang="en-US" dirty="0"/>
              <a:t>Everything up to lecture 9 – lecture will be released early</a:t>
            </a:r>
          </a:p>
          <a:p>
            <a:pPr lvl="1"/>
            <a:r>
              <a:rPr lang="en-US" dirty="0"/>
              <a:t>Homework 1 and Project 1 (high-level design</a:t>
            </a:r>
            <a:r>
              <a:rPr lang="en-US"/>
              <a:t>) are </a:t>
            </a:r>
            <a:r>
              <a:rPr lang="en-US" dirty="0"/>
              <a:t>fair game</a:t>
            </a:r>
          </a:p>
          <a:p>
            <a:r>
              <a:rPr lang="en-US" dirty="0"/>
              <a:t>Midterm Review: Tuesday February 16</a:t>
            </a:r>
            <a:r>
              <a:rPr lang="en-US" baseline="30000" dirty="0"/>
              <a:t>th</a:t>
            </a:r>
            <a:r>
              <a:rPr lang="en-US" dirty="0"/>
              <a:t>, 5-7pm </a:t>
            </a:r>
          </a:p>
          <a:p>
            <a:pPr lvl="1"/>
            <a:r>
              <a:rPr lang="en-US" dirty="0"/>
              <a:t>Details TBA </a:t>
            </a:r>
          </a:p>
        </p:txBody>
      </p:sp>
    </p:spTree>
    <p:extLst>
      <p:ext uri="{BB962C8B-B14F-4D97-AF65-F5344CB8AC3E}">
        <p14:creationId xmlns:p14="http://schemas.microsoft.com/office/powerpoint/2010/main" val="2665238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9526519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1752600" y="7620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Higher-level </a:t>
                </a:r>
                <a:b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API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1534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95400" y="4038600"/>
            <a:ext cx="9220200" cy="21336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We are going to implement various higher-level synchronization primitives using atomic operations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Everything is pretty painful if only atomic primitives are load and store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Need to provide primitives useful at user-level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3276600" y="30480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Load/Store    Disable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Ints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Test&amp;Set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Compare&amp;Swap</a:t>
            </a:r>
            <a:endParaRPr lang="en-US" alt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3276600" y="16002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3276600" y="7620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Shared Programs</a:t>
            </a:r>
          </a:p>
        </p:txBody>
      </p:sp>
    </p:spTree>
    <p:extLst>
      <p:ext uri="{BB962C8B-B14F-4D97-AF65-F5344CB8AC3E}">
        <p14:creationId xmlns:p14="http://schemas.microsoft.com/office/powerpoint/2010/main" val="39344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4" grpId="0" animBg="1"/>
      <p:bldP spid="436232" grpId="0" animBg="1"/>
      <p:bldP spid="4362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3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Motivating Example: “Too Much Milk”</a:t>
            </a:r>
          </a:p>
        </p:txBody>
      </p:sp>
      <p:sp>
        <p:nvSpPr>
          <p:cNvPr id="422976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7315200" cy="52578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Great thing about OS’s – analogy between problems in OS and problems in real life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Help you understand real life problems better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But, computers are much stupider than people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Example: People need to coordinate:</a:t>
            </a: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422984" name="Group 72"/>
          <p:cNvGrpSpPr>
            <a:grpSpLocks/>
          </p:cNvGrpSpPr>
          <p:nvPr/>
        </p:nvGrpSpPr>
        <p:grpSpPr bwMode="auto">
          <a:xfrm>
            <a:off x="381000" y="5530851"/>
            <a:ext cx="8610600" cy="365125"/>
            <a:chOff x="192" y="3484"/>
            <a:chExt cx="5424" cy="230"/>
          </a:xfrm>
        </p:grpSpPr>
        <p:sp>
          <p:nvSpPr>
            <p:cNvPr id="25647" name="Rectangle 28"/>
            <p:cNvSpPr>
              <a:spLocks noChangeArrowheads="1"/>
            </p:cNvSpPr>
            <p:nvPr/>
          </p:nvSpPr>
          <p:spPr bwMode="auto">
            <a:xfrm>
              <a:off x="3264" y="348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home, put milk away</a:t>
              </a:r>
            </a:p>
          </p:txBody>
        </p:sp>
        <p:sp>
          <p:nvSpPr>
            <p:cNvPr id="25648" name="Rectangle 27"/>
            <p:cNvSpPr>
              <a:spLocks noChangeArrowheads="1"/>
            </p:cNvSpPr>
            <p:nvPr/>
          </p:nvSpPr>
          <p:spPr bwMode="auto">
            <a:xfrm>
              <a:off x="1008" y="348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49" name="Rectangle 26"/>
            <p:cNvSpPr>
              <a:spLocks noChangeArrowheads="1"/>
            </p:cNvSpPr>
            <p:nvPr/>
          </p:nvSpPr>
          <p:spPr bwMode="auto">
            <a:xfrm>
              <a:off x="192" y="348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3:30</a:t>
              </a:r>
            </a:p>
          </p:txBody>
        </p:sp>
      </p:grpSp>
      <p:grpSp>
        <p:nvGrpSpPr>
          <p:cNvPr id="422983" name="Group 71"/>
          <p:cNvGrpSpPr>
            <a:grpSpLocks/>
          </p:cNvGrpSpPr>
          <p:nvPr/>
        </p:nvGrpSpPr>
        <p:grpSpPr bwMode="auto">
          <a:xfrm>
            <a:off x="381000" y="5165726"/>
            <a:ext cx="8610600" cy="365125"/>
            <a:chOff x="192" y="3254"/>
            <a:chExt cx="5424" cy="230"/>
          </a:xfrm>
        </p:grpSpPr>
        <p:sp>
          <p:nvSpPr>
            <p:cNvPr id="25644" name="Rectangle 25"/>
            <p:cNvSpPr>
              <a:spLocks noChangeArrowheads="1"/>
            </p:cNvSpPr>
            <p:nvPr/>
          </p:nvSpPr>
          <p:spPr bwMode="auto">
            <a:xfrm>
              <a:off x="3264" y="325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Buy milk</a:t>
              </a:r>
            </a:p>
          </p:txBody>
        </p:sp>
        <p:sp>
          <p:nvSpPr>
            <p:cNvPr id="25645" name="Rectangle 24"/>
            <p:cNvSpPr>
              <a:spLocks noChangeArrowheads="1"/>
            </p:cNvSpPr>
            <p:nvPr/>
          </p:nvSpPr>
          <p:spPr bwMode="auto">
            <a:xfrm>
              <a:off x="1008" y="325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46" name="Rectangle 23"/>
            <p:cNvSpPr>
              <a:spLocks noChangeArrowheads="1"/>
            </p:cNvSpPr>
            <p:nvPr/>
          </p:nvSpPr>
          <p:spPr bwMode="auto">
            <a:xfrm>
              <a:off x="192" y="325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3:25</a:t>
              </a:r>
            </a:p>
          </p:txBody>
        </p:sp>
      </p:grpSp>
      <p:grpSp>
        <p:nvGrpSpPr>
          <p:cNvPr id="422982" name="Group 70"/>
          <p:cNvGrpSpPr>
            <a:grpSpLocks/>
          </p:cNvGrpSpPr>
          <p:nvPr/>
        </p:nvGrpSpPr>
        <p:grpSpPr bwMode="auto">
          <a:xfrm>
            <a:off x="381000" y="4800601"/>
            <a:ext cx="8610600" cy="365125"/>
            <a:chOff x="192" y="3024"/>
            <a:chExt cx="5424" cy="230"/>
          </a:xfrm>
        </p:grpSpPr>
        <p:sp>
          <p:nvSpPr>
            <p:cNvPr id="25641" name="Rectangle 22"/>
            <p:cNvSpPr>
              <a:spLocks noChangeArrowheads="1"/>
            </p:cNvSpPr>
            <p:nvPr/>
          </p:nvSpPr>
          <p:spPr bwMode="auto">
            <a:xfrm>
              <a:off x="3264" y="302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at store</a:t>
              </a:r>
            </a:p>
          </p:txBody>
        </p:sp>
        <p:sp>
          <p:nvSpPr>
            <p:cNvPr id="25642" name="Rectangle 21"/>
            <p:cNvSpPr>
              <a:spLocks noChangeArrowheads="1"/>
            </p:cNvSpPr>
            <p:nvPr/>
          </p:nvSpPr>
          <p:spPr bwMode="auto">
            <a:xfrm>
              <a:off x="1008" y="302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home, put milk away</a:t>
              </a:r>
            </a:p>
          </p:txBody>
        </p:sp>
        <p:sp>
          <p:nvSpPr>
            <p:cNvPr id="25643" name="Rectangle 20"/>
            <p:cNvSpPr>
              <a:spLocks noChangeArrowheads="1"/>
            </p:cNvSpPr>
            <p:nvPr/>
          </p:nvSpPr>
          <p:spPr bwMode="auto">
            <a:xfrm>
              <a:off x="192" y="302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3:20</a:t>
              </a:r>
            </a:p>
          </p:txBody>
        </p:sp>
      </p:grpSp>
      <p:grpSp>
        <p:nvGrpSpPr>
          <p:cNvPr id="422981" name="Group 69"/>
          <p:cNvGrpSpPr>
            <a:grpSpLocks/>
          </p:cNvGrpSpPr>
          <p:nvPr/>
        </p:nvGrpSpPr>
        <p:grpSpPr bwMode="auto">
          <a:xfrm>
            <a:off x="381000" y="4435476"/>
            <a:ext cx="8610600" cy="365125"/>
            <a:chOff x="192" y="2794"/>
            <a:chExt cx="5424" cy="230"/>
          </a:xfrm>
        </p:grpSpPr>
        <p:sp>
          <p:nvSpPr>
            <p:cNvPr id="25638" name="Rectangle 19"/>
            <p:cNvSpPr>
              <a:spLocks noChangeArrowheads="1"/>
            </p:cNvSpPr>
            <p:nvPr/>
          </p:nvSpPr>
          <p:spPr bwMode="auto">
            <a:xfrm>
              <a:off x="3264" y="279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Leave for store</a:t>
              </a:r>
            </a:p>
          </p:txBody>
        </p:sp>
        <p:sp>
          <p:nvSpPr>
            <p:cNvPr id="25639" name="Rectangle 18"/>
            <p:cNvSpPr>
              <a:spLocks noChangeArrowheads="1"/>
            </p:cNvSpPr>
            <p:nvPr/>
          </p:nvSpPr>
          <p:spPr bwMode="auto">
            <a:xfrm>
              <a:off x="1008" y="279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Buy milk</a:t>
              </a:r>
            </a:p>
          </p:txBody>
        </p:sp>
        <p:sp>
          <p:nvSpPr>
            <p:cNvPr id="25640" name="Rectangle 17"/>
            <p:cNvSpPr>
              <a:spLocks noChangeArrowheads="1"/>
            </p:cNvSpPr>
            <p:nvPr/>
          </p:nvSpPr>
          <p:spPr bwMode="auto">
            <a:xfrm>
              <a:off x="192" y="279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3:15</a:t>
              </a:r>
            </a:p>
          </p:txBody>
        </p:sp>
      </p:grpSp>
      <p:grpSp>
        <p:nvGrpSpPr>
          <p:cNvPr id="422986" name="Group 74"/>
          <p:cNvGrpSpPr>
            <a:grpSpLocks/>
          </p:cNvGrpSpPr>
          <p:nvPr/>
        </p:nvGrpSpPr>
        <p:grpSpPr bwMode="auto">
          <a:xfrm>
            <a:off x="381000" y="3705226"/>
            <a:ext cx="8610600" cy="365125"/>
            <a:chOff x="192" y="2334"/>
            <a:chExt cx="5424" cy="230"/>
          </a:xfrm>
        </p:grpSpPr>
        <p:sp>
          <p:nvSpPr>
            <p:cNvPr id="25635" name="Rectangle 13"/>
            <p:cNvSpPr>
              <a:spLocks noChangeArrowheads="1"/>
            </p:cNvSpPr>
            <p:nvPr/>
          </p:nvSpPr>
          <p:spPr bwMode="auto">
            <a:xfrm>
              <a:off x="3264" y="233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36" name="Rectangle 12"/>
            <p:cNvSpPr>
              <a:spLocks noChangeArrowheads="1"/>
            </p:cNvSpPr>
            <p:nvPr/>
          </p:nvSpPr>
          <p:spPr bwMode="auto">
            <a:xfrm>
              <a:off x="1008" y="233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Leave for store</a:t>
              </a:r>
            </a:p>
          </p:txBody>
        </p:sp>
        <p:sp>
          <p:nvSpPr>
            <p:cNvPr id="25637" name="Rectangle 11"/>
            <p:cNvSpPr>
              <a:spLocks noChangeArrowheads="1"/>
            </p:cNvSpPr>
            <p:nvPr/>
          </p:nvSpPr>
          <p:spPr bwMode="auto">
            <a:xfrm>
              <a:off x="192" y="233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3:05</a:t>
              </a:r>
            </a:p>
          </p:txBody>
        </p:sp>
      </p:grpSp>
      <p:grpSp>
        <p:nvGrpSpPr>
          <p:cNvPr id="422985" name="Group 73"/>
          <p:cNvGrpSpPr>
            <a:grpSpLocks/>
          </p:cNvGrpSpPr>
          <p:nvPr/>
        </p:nvGrpSpPr>
        <p:grpSpPr bwMode="auto">
          <a:xfrm>
            <a:off x="381000" y="3340101"/>
            <a:ext cx="8610600" cy="365125"/>
            <a:chOff x="192" y="2104"/>
            <a:chExt cx="5424" cy="230"/>
          </a:xfrm>
        </p:grpSpPr>
        <p:sp>
          <p:nvSpPr>
            <p:cNvPr id="25632" name="Rectangle 10"/>
            <p:cNvSpPr>
              <a:spLocks noChangeArrowheads="1"/>
            </p:cNvSpPr>
            <p:nvPr/>
          </p:nvSpPr>
          <p:spPr bwMode="auto">
            <a:xfrm>
              <a:off x="3264" y="210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33" name="Rectangle 9"/>
            <p:cNvSpPr>
              <a:spLocks noChangeArrowheads="1"/>
            </p:cNvSpPr>
            <p:nvPr/>
          </p:nvSpPr>
          <p:spPr bwMode="auto">
            <a:xfrm>
              <a:off x="1008" y="210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Look in Fridge. Out of milk</a:t>
              </a:r>
            </a:p>
          </p:txBody>
        </p:sp>
        <p:sp>
          <p:nvSpPr>
            <p:cNvPr id="25634" name="Rectangle 8"/>
            <p:cNvSpPr>
              <a:spLocks noChangeArrowheads="1"/>
            </p:cNvSpPr>
            <p:nvPr/>
          </p:nvSpPr>
          <p:spPr bwMode="auto">
            <a:xfrm>
              <a:off x="192" y="210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3:00</a:t>
              </a:r>
            </a:p>
          </p:txBody>
        </p:sp>
      </p:grpSp>
      <p:grpSp>
        <p:nvGrpSpPr>
          <p:cNvPr id="422980" name="Group 68"/>
          <p:cNvGrpSpPr>
            <a:grpSpLocks/>
          </p:cNvGrpSpPr>
          <p:nvPr/>
        </p:nvGrpSpPr>
        <p:grpSpPr bwMode="auto">
          <a:xfrm>
            <a:off x="381000" y="4070351"/>
            <a:ext cx="8610600" cy="365125"/>
            <a:chOff x="192" y="2564"/>
            <a:chExt cx="5424" cy="230"/>
          </a:xfrm>
        </p:grpSpPr>
        <p:sp>
          <p:nvSpPr>
            <p:cNvPr id="25628" name="Rectangle 16"/>
            <p:cNvSpPr>
              <a:spLocks noChangeArrowheads="1"/>
            </p:cNvSpPr>
            <p:nvPr/>
          </p:nvSpPr>
          <p:spPr bwMode="auto">
            <a:xfrm>
              <a:off x="3264" y="256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Look in Fridge. Out of milk</a:t>
              </a:r>
            </a:p>
          </p:txBody>
        </p:sp>
        <p:sp>
          <p:nvSpPr>
            <p:cNvPr id="25629" name="Rectangle 15"/>
            <p:cNvSpPr>
              <a:spLocks noChangeArrowheads="1"/>
            </p:cNvSpPr>
            <p:nvPr/>
          </p:nvSpPr>
          <p:spPr bwMode="auto">
            <a:xfrm>
              <a:off x="1008" y="256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at store</a:t>
              </a:r>
            </a:p>
          </p:txBody>
        </p:sp>
        <p:sp>
          <p:nvSpPr>
            <p:cNvPr id="25630" name="Rectangle 14"/>
            <p:cNvSpPr>
              <a:spLocks noChangeArrowheads="1"/>
            </p:cNvSpPr>
            <p:nvPr/>
          </p:nvSpPr>
          <p:spPr bwMode="auto">
            <a:xfrm>
              <a:off x="192" y="256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3:10</a:t>
              </a:r>
            </a:p>
          </p:txBody>
        </p:sp>
        <p:sp>
          <p:nvSpPr>
            <p:cNvPr id="25631" name="Line 33"/>
            <p:cNvSpPr>
              <a:spLocks noChangeShapeType="1"/>
            </p:cNvSpPr>
            <p:nvPr/>
          </p:nvSpPr>
          <p:spPr bwMode="auto">
            <a:xfrm>
              <a:off x="192" y="279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22987" name="Group 75"/>
          <p:cNvGrpSpPr>
            <a:grpSpLocks/>
          </p:cNvGrpSpPr>
          <p:nvPr/>
        </p:nvGrpSpPr>
        <p:grpSpPr bwMode="auto">
          <a:xfrm>
            <a:off x="381000" y="2974975"/>
            <a:ext cx="8610600" cy="2921000"/>
            <a:chOff x="192" y="1874"/>
            <a:chExt cx="5424" cy="1840"/>
          </a:xfrm>
        </p:grpSpPr>
        <p:sp>
          <p:nvSpPr>
            <p:cNvPr id="25613" name="Rectangle 7"/>
            <p:cNvSpPr>
              <a:spLocks noChangeArrowheads="1"/>
            </p:cNvSpPr>
            <p:nvPr/>
          </p:nvSpPr>
          <p:spPr bwMode="auto">
            <a:xfrm>
              <a:off x="3264" y="187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Person B</a:t>
              </a:r>
            </a:p>
          </p:txBody>
        </p:sp>
        <p:sp>
          <p:nvSpPr>
            <p:cNvPr id="25614" name="Rectangle 6"/>
            <p:cNvSpPr>
              <a:spLocks noChangeArrowheads="1"/>
            </p:cNvSpPr>
            <p:nvPr/>
          </p:nvSpPr>
          <p:spPr bwMode="auto">
            <a:xfrm>
              <a:off x="1008" y="187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Person A</a:t>
              </a:r>
            </a:p>
          </p:txBody>
        </p:sp>
        <p:sp>
          <p:nvSpPr>
            <p:cNvPr id="25615" name="Rectangle 5"/>
            <p:cNvSpPr>
              <a:spLocks noChangeArrowheads="1"/>
            </p:cNvSpPr>
            <p:nvPr/>
          </p:nvSpPr>
          <p:spPr bwMode="auto">
            <a:xfrm>
              <a:off x="192" y="187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  <p:sp>
          <p:nvSpPr>
            <p:cNvPr id="25616" name="Line 29"/>
            <p:cNvSpPr>
              <a:spLocks noChangeShapeType="1"/>
            </p:cNvSpPr>
            <p:nvPr/>
          </p:nvSpPr>
          <p:spPr bwMode="auto">
            <a:xfrm>
              <a:off x="192" y="187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7" name="Line 30"/>
            <p:cNvSpPr>
              <a:spLocks noChangeShapeType="1"/>
            </p:cNvSpPr>
            <p:nvPr/>
          </p:nvSpPr>
          <p:spPr bwMode="auto">
            <a:xfrm>
              <a:off x="192" y="2104"/>
              <a:ext cx="54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8" name="Line 31"/>
            <p:cNvSpPr>
              <a:spLocks noChangeShapeType="1"/>
            </p:cNvSpPr>
            <p:nvPr/>
          </p:nvSpPr>
          <p:spPr bwMode="auto">
            <a:xfrm>
              <a:off x="192" y="233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9" name="Line 32"/>
            <p:cNvSpPr>
              <a:spLocks noChangeShapeType="1"/>
            </p:cNvSpPr>
            <p:nvPr/>
          </p:nvSpPr>
          <p:spPr bwMode="auto">
            <a:xfrm>
              <a:off x="192" y="256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0" name="Line 34"/>
            <p:cNvSpPr>
              <a:spLocks noChangeShapeType="1"/>
            </p:cNvSpPr>
            <p:nvPr/>
          </p:nvSpPr>
          <p:spPr bwMode="auto">
            <a:xfrm>
              <a:off x="192" y="302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1" name="Line 35"/>
            <p:cNvSpPr>
              <a:spLocks noChangeShapeType="1"/>
            </p:cNvSpPr>
            <p:nvPr/>
          </p:nvSpPr>
          <p:spPr bwMode="auto">
            <a:xfrm>
              <a:off x="192" y="325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2" name="Line 36"/>
            <p:cNvSpPr>
              <a:spLocks noChangeShapeType="1"/>
            </p:cNvSpPr>
            <p:nvPr/>
          </p:nvSpPr>
          <p:spPr bwMode="auto">
            <a:xfrm>
              <a:off x="192" y="348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3" name="Line 37"/>
            <p:cNvSpPr>
              <a:spLocks noChangeShapeType="1"/>
            </p:cNvSpPr>
            <p:nvPr/>
          </p:nvSpPr>
          <p:spPr bwMode="auto">
            <a:xfrm>
              <a:off x="192" y="371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4" name="Line 38"/>
            <p:cNvSpPr>
              <a:spLocks noChangeShapeType="1"/>
            </p:cNvSpPr>
            <p:nvPr/>
          </p:nvSpPr>
          <p:spPr bwMode="auto">
            <a:xfrm>
              <a:off x="192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5" name="Line 39"/>
            <p:cNvSpPr>
              <a:spLocks noChangeShapeType="1"/>
            </p:cNvSpPr>
            <p:nvPr/>
          </p:nvSpPr>
          <p:spPr bwMode="auto">
            <a:xfrm>
              <a:off x="1008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6" name="Line 40"/>
            <p:cNvSpPr>
              <a:spLocks noChangeShapeType="1"/>
            </p:cNvSpPr>
            <p:nvPr/>
          </p:nvSpPr>
          <p:spPr bwMode="auto">
            <a:xfrm>
              <a:off x="3264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7" name="Line 41"/>
            <p:cNvSpPr>
              <a:spLocks noChangeShapeType="1"/>
            </p:cNvSpPr>
            <p:nvPr/>
          </p:nvSpPr>
          <p:spPr bwMode="auto">
            <a:xfrm>
              <a:off x="5616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pic>
        <p:nvPicPr>
          <p:cNvPr id="25612" name="Picture 65" descr="MCj0250767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838200"/>
            <a:ext cx="137953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084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7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What is a lock?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10896600" cy="5943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: prevents someone from doing something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 before entering critical section and before accessing shared data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Unlock</a:t>
            </a:r>
            <a:r>
              <a:rPr lang="en-US" altLang="ko-KR" dirty="0">
                <a:ea typeface="굴림" panose="020B0600000101010101" pitchFamily="34" charset="-127"/>
              </a:rPr>
              <a:t> when leaving, after accessing shared data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Wait</a:t>
            </a:r>
            <a:r>
              <a:rPr lang="en-US" altLang="ko-KR" dirty="0">
                <a:ea typeface="굴림" panose="020B0600000101010101" pitchFamily="34" charset="-127"/>
              </a:rPr>
              <a:t> if locked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For example: fix the milk problem by putting a key on the refrigerator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Lock it and take key if you are going to go buy milk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Fixes too much: roommate angry if only wants OJ</a:t>
            </a:r>
          </a:p>
          <a:p>
            <a:pPr lvl="1"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Of Course – We don’t know how to make a lock yet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Let’s see if we can answer this question!</a:t>
            </a:r>
          </a:p>
        </p:txBody>
      </p:sp>
      <p:pic>
        <p:nvPicPr>
          <p:cNvPr id="427017" name="Picture 9" descr="MCj0307832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990600"/>
            <a:ext cx="94773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7019" name="Group 11"/>
          <p:cNvGrpSpPr>
            <a:grpSpLocks/>
          </p:cNvGrpSpPr>
          <p:nvPr/>
        </p:nvGrpSpPr>
        <p:grpSpPr bwMode="auto">
          <a:xfrm>
            <a:off x="3352800" y="3962400"/>
            <a:ext cx="4648200" cy="1524000"/>
            <a:chOff x="1536" y="3024"/>
            <a:chExt cx="3216" cy="1148"/>
          </a:xfrm>
        </p:grpSpPr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1536" y="3072"/>
              <a:ext cx="826" cy="1075"/>
              <a:chOff x="3852" y="3024"/>
              <a:chExt cx="826" cy="1075"/>
            </a:xfrm>
          </p:grpSpPr>
          <p:pic>
            <p:nvPicPr>
              <p:cNvPr id="27657" name="Picture 4" descr="MCHH01153_0000[1]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6" y="3024"/>
                <a:ext cx="742" cy="1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58" name="Picture 5" descr="MCj03078320000[1]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184148">
                <a:off x="3893" y="3213"/>
                <a:ext cx="545" cy="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7655" name="Picture 7" descr="MCj02392010000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3024"/>
              <a:ext cx="827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6" name="AutoShape 10"/>
            <p:cNvSpPr>
              <a:spLocks noChangeArrowheads="1"/>
            </p:cNvSpPr>
            <p:nvPr/>
          </p:nvSpPr>
          <p:spPr bwMode="auto">
            <a:xfrm rot="596657">
              <a:off x="3072" y="3120"/>
              <a:ext cx="1680" cy="624"/>
            </a:xfrm>
            <a:prstGeom prst="wedgeEllipseCallout">
              <a:avLst>
                <a:gd name="adj1" fmla="val -43750"/>
                <a:gd name="adj2" fmla="val 700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#$@%@#$@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425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Too Much Milk: Correctness Properties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10160000" cy="5105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Need to be careful about correctness of concurrent programs, since non-deterministic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Impulse is to start coding first, then when it doesn’t work, pull hair out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Instead, think first, then code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Always write down behavior first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What are the correctness properties for the “Too much milk” problem???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Never more than one person buys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Someone buys if needed</a:t>
            </a:r>
          </a:p>
          <a:p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First attempt: Restrict ourselves to use only atomic load and store operations as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42639173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10363200" cy="5922964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Don’t buy if note (wait)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Suppose a computer tries this (remember, only memory read/write are atomic):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leave Note;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remove note;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</p:txBody>
      </p:sp>
      <p:grpSp>
        <p:nvGrpSpPr>
          <p:cNvPr id="429069" name="Group 13"/>
          <p:cNvGrpSpPr>
            <a:grpSpLocks/>
          </p:cNvGrpSpPr>
          <p:nvPr/>
        </p:nvGrpSpPr>
        <p:grpSpPr bwMode="auto">
          <a:xfrm>
            <a:off x="5791200" y="2514600"/>
            <a:ext cx="1676400" cy="1503363"/>
            <a:chOff x="3504" y="1584"/>
            <a:chExt cx="1056" cy="947"/>
          </a:xfrm>
        </p:grpSpPr>
        <p:pic>
          <p:nvPicPr>
            <p:cNvPr id="29701" name="Picture 8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Milk: Solution #1</a:t>
            </a:r>
          </a:p>
        </p:txBody>
      </p:sp>
    </p:spTree>
    <p:extLst>
      <p:ext uri="{BB962C8B-B14F-4D97-AF65-F5344CB8AC3E}">
        <p14:creationId xmlns:p14="http://schemas.microsoft.com/office/powerpoint/2010/main" val="2851785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Milk: Solution #1</a:t>
            </a:r>
          </a:p>
        </p:txBody>
      </p:sp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746125"/>
            <a:ext cx="10160000" cy="6035675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Don’t buy if note (wait)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Suppose a computer tries this (remember, only memory read/write are atomic):</a:t>
            </a: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		 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	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	   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   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     leave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buy Milk;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remove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					      leave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	      	      buy Milk;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                               remove Note;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   		   }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}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15509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Use of Timer Interrupt to Return Control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3575" y="838200"/>
            <a:ext cx="8229600" cy="5773738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Solution to our dispatcher problem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Use the timer interrupt to force scheduling decisions</a:t>
            </a: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Timer Interrupt routine:</a:t>
            </a:r>
          </a:p>
          <a:p>
            <a:pPr marL="0" indent="0">
              <a:buNone/>
            </a:pP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TimerInterrupt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DoPeriodicHouseKeeping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run_new_thread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}</a:t>
            </a:r>
          </a:p>
        </p:txBody>
      </p:sp>
      <p:grpSp>
        <p:nvGrpSpPr>
          <p:cNvPr id="381966" name="Group 14"/>
          <p:cNvGrpSpPr>
            <a:grpSpLocks/>
          </p:cNvGrpSpPr>
          <p:nvPr/>
        </p:nvGrpSpPr>
        <p:grpSpPr bwMode="auto">
          <a:xfrm>
            <a:off x="3448052" y="1752601"/>
            <a:ext cx="4330702" cy="1776413"/>
            <a:chOff x="1104" y="576"/>
            <a:chExt cx="2728" cy="1119"/>
          </a:xfrm>
        </p:grpSpPr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2208" y="57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Some Routine</a:t>
              </a:r>
            </a:p>
          </p:txBody>
        </p:sp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1104" y="736"/>
              <a:ext cx="2352" cy="959"/>
              <a:chOff x="1289" y="1056"/>
              <a:chExt cx="2359" cy="1056"/>
            </a:xfrm>
          </p:grpSpPr>
          <p:sp>
            <p:nvSpPr>
              <p:cNvPr id="29706" name="Rectangle 6"/>
              <p:cNvSpPr>
                <a:spLocks noChangeArrowheads="1"/>
              </p:cNvSpPr>
              <p:nvPr/>
            </p:nvSpPr>
            <p:spPr bwMode="auto">
              <a:xfrm flipV="1">
                <a:off x="2400" y="1584"/>
                <a:ext cx="1248" cy="240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run_new_thread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7" name="Rectangle 7"/>
              <p:cNvSpPr>
                <a:spLocks noChangeArrowheads="1"/>
              </p:cNvSpPr>
              <p:nvPr/>
            </p:nvSpPr>
            <p:spPr bwMode="auto">
              <a:xfrm flipV="1">
                <a:off x="2400" y="1248"/>
                <a:ext cx="1248" cy="336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TimerInterrupt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8" name="Arc 8"/>
              <p:cNvSpPr>
                <a:spLocks/>
              </p:cNvSpPr>
              <p:nvPr/>
            </p:nvSpPr>
            <p:spPr bwMode="auto">
              <a:xfrm flipH="1">
                <a:off x="2112" y="1056"/>
                <a:ext cx="288" cy="384"/>
              </a:xfrm>
              <a:custGeom>
                <a:avLst/>
                <a:gdLst>
                  <a:gd name="T0" fmla="*/ 0 w 21600"/>
                  <a:gd name="T1" fmla="*/ 0 h 43068"/>
                  <a:gd name="T2" fmla="*/ 0 w 21600"/>
                  <a:gd name="T3" fmla="*/ 3 h 43068"/>
                  <a:gd name="T4" fmla="*/ 0 w 21600"/>
                  <a:gd name="T5" fmla="*/ 2 h 430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</a:path>
                  <a:path w="21600" h="430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Text Box 9"/>
              <p:cNvSpPr txBox="1">
                <a:spLocks noChangeArrowheads="1"/>
              </p:cNvSpPr>
              <p:nvPr/>
            </p:nvSpPr>
            <p:spPr bwMode="auto">
              <a:xfrm>
                <a:off x="1289" y="1152"/>
                <a:ext cx="660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29710" name="Rectangle 10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248" cy="288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nsolas" charset="0"/>
                    <a:ea typeface="Consolas" charset="0"/>
                    <a:cs typeface="Consolas" charset="0"/>
                  </a:rPr>
                  <a:t>switch</a:t>
                </a:r>
              </a:p>
            </p:txBody>
          </p:sp>
        </p:grpSp>
        <p:grpSp>
          <p:nvGrpSpPr>
            <p:cNvPr id="29703" name="Group 11"/>
            <p:cNvGrpSpPr>
              <a:grpSpLocks/>
            </p:cNvGrpSpPr>
            <p:nvPr/>
          </p:nvGrpSpPr>
          <p:grpSpPr bwMode="auto">
            <a:xfrm>
              <a:off x="3599" y="627"/>
              <a:ext cx="233" cy="1046"/>
              <a:chOff x="4606" y="816"/>
              <a:chExt cx="234" cy="1152"/>
            </a:xfrm>
          </p:grpSpPr>
          <p:sp>
            <p:nvSpPr>
              <p:cNvPr id="29704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196" y="1273"/>
                <a:ext cx="1053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29705" name="Line 13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7515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069" name="Group 13"/>
          <p:cNvGrpSpPr>
            <a:grpSpLocks/>
          </p:cNvGrpSpPr>
          <p:nvPr/>
        </p:nvGrpSpPr>
        <p:grpSpPr bwMode="auto">
          <a:xfrm>
            <a:off x="6934200" y="2667001"/>
            <a:ext cx="1676400" cy="1503363"/>
            <a:chOff x="3504" y="1584"/>
            <a:chExt cx="1056" cy="947"/>
          </a:xfrm>
        </p:grpSpPr>
        <p:pic>
          <p:nvPicPr>
            <p:cNvPr id="29701" name="Picture 8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Milk: Solution #1</a:t>
            </a:r>
          </a:p>
        </p:txBody>
      </p:sp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47700" y="797341"/>
            <a:ext cx="10896600" cy="6035675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Don’t buy if note (wait)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Suppose a computer tries this (remember, only memory read/write are atomic):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leave Note;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remove note;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lnSpc>
                <a:spcPct val="5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Result?  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Still too much milk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but only occasionally!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Thread can get context switched after checking milk and note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but before buying milk!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Solution makes problem worse since fails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intermittently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Makes it really hard to debug…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Must work despite what the dispatcher does!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endParaRPr lang="ko-KR" altLang="en-US" dirty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575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Milk: Solution #1½ 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9906000" cy="5959475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Clearly the Note is not quite blocking enough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Let’s try to fix this by placing note first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Another try at previous solution: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leave Note;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		if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			remove Note;</a:t>
            </a:r>
            <a:b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happens here?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Well, with human, probably nothing bad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With computer: no one ever buys milk</a:t>
            </a:r>
          </a:p>
        </p:txBody>
      </p:sp>
      <p:pic>
        <p:nvPicPr>
          <p:cNvPr id="432135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76400"/>
            <a:ext cx="2227263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196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 Solution #2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199"/>
            <a:ext cx="9982200" cy="57705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How about labeled notes?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Now we can leave note before checking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Algorithm looks like this: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leave note A;	leave note B;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B) {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noNoteA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 buy Milk;	      buy Milk;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}		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remove note A;	remove note B;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Does this work?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Possible for neither thread to buy milk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Context switches at exactly the wrong times can lead each to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think that the other is going to buy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Really insidious: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Extremely unlikely</a:t>
            </a:r>
            <a:r>
              <a:rPr lang="en-US" altLang="ko-KR" dirty="0">
                <a:ea typeface="굴림" panose="020B0600000101010101" pitchFamily="34" charset="-127"/>
              </a:rPr>
              <a:t> this would happen, but will at worse possible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Probably something like this in UNIX</a:t>
            </a:r>
          </a:p>
        </p:txBody>
      </p:sp>
    </p:spTree>
    <p:extLst>
      <p:ext uri="{BB962C8B-B14F-4D97-AF65-F5344CB8AC3E}">
        <p14:creationId xmlns:p14="http://schemas.microsoft.com/office/powerpoint/2010/main" val="2687952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Too Much Milk Solution #2: problem!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5029200"/>
            <a:ext cx="7010400" cy="1295400"/>
          </a:xfrm>
        </p:spPr>
        <p:txBody>
          <a:bodyPr/>
          <a:lstStyle/>
          <a:p>
            <a:r>
              <a:rPr lang="en-US" altLang="ko-KR" i="1">
                <a:ea typeface="굴림" panose="020B0600000101010101" pitchFamily="34" charset="-127"/>
              </a:rPr>
              <a:t>I’m</a:t>
            </a:r>
            <a:r>
              <a:rPr lang="en-US" altLang="ko-KR">
                <a:ea typeface="굴림" panose="020B0600000101010101" pitchFamily="34" charset="-127"/>
              </a:rPr>
              <a:t> not getting milk, </a:t>
            </a:r>
            <a:r>
              <a:rPr lang="en-US" altLang="ko-KR" i="1">
                <a:ea typeface="굴림" panose="020B0600000101010101" pitchFamily="34" charset="-127"/>
              </a:rPr>
              <a:t>You’re</a:t>
            </a:r>
            <a:r>
              <a:rPr lang="en-US" altLang="ko-KR">
                <a:ea typeface="굴림" panose="020B0600000101010101" pitchFamily="34" charset="-127"/>
              </a:rPr>
              <a:t> getting milk</a:t>
            </a:r>
          </a:p>
          <a:p>
            <a:r>
              <a:rPr lang="en-US" altLang="ko-KR">
                <a:solidFill>
                  <a:schemeClr val="hlink"/>
                </a:solidFill>
                <a:ea typeface="굴림" panose="020B0600000101010101" pitchFamily="34" charset="-127"/>
              </a:rPr>
              <a:t>This kind of lockup is called “starvation!”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7086600" y="1295400"/>
            <a:ext cx="2514600" cy="2438400"/>
            <a:chOff x="3504" y="1584"/>
            <a:chExt cx="1056" cy="947"/>
          </a:xfrm>
        </p:grpSpPr>
        <p:pic>
          <p:nvPicPr>
            <p:cNvPr id="32774" name="Picture 5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77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914401"/>
            <a:ext cx="32099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349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Too Much Milk Solution #3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5300" y="668338"/>
            <a:ext cx="8686800" cy="61896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Here is a possible two-note solution: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leave note A;	leave note B;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while (note B) {\\X 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do nothing;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      buy milk;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remove note B;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remove note A;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Does this work?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Yes</a:t>
            </a:r>
            <a:r>
              <a:rPr lang="en-US" altLang="ko-KR" dirty="0">
                <a:ea typeface="굴림" panose="020B0600000101010101" pitchFamily="34" charset="-127"/>
              </a:rPr>
              <a:t>. Both can guarantee that: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It is safe to buy, 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Other will buy, ok to quit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At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If no note B, safe for A to buy,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Otherwise wait to find out what will happen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At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If no note A, safe for B to buy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Otherwise, A is either buying or waiting for B to quit</a:t>
            </a:r>
          </a:p>
        </p:txBody>
      </p:sp>
    </p:spTree>
    <p:extLst>
      <p:ext uri="{BB962C8B-B14F-4D97-AF65-F5344CB8AC3E}">
        <p14:creationId xmlns:p14="http://schemas.microsoft.com/office/powerpoint/2010/main" val="2531031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2438400" y="1565872"/>
            <a:ext cx="2743200" cy="3391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705600" y="1565872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41843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38400" y="1586140"/>
            <a:ext cx="2743200" cy="130946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705600" y="1565871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666027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38400" y="1586140"/>
            <a:ext cx="2743200" cy="130946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3886200"/>
            <a:ext cx="2743200" cy="1447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705600" y="1565871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81800" y="3429000"/>
            <a:ext cx="2743200" cy="304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733800" y="2971800"/>
            <a:ext cx="0" cy="8382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3733800" y="297900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0" dirty="0">
                <a:latin typeface="Gill Sans Light"/>
                <a:cs typeface="Gill Sans Light"/>
              </a:rPr>
              <a:t>Wait for note B to be removed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cxnSp>
        <p:nvCxnSpPr>
          <p:cNvPr id="16" name="Straight Arrow Connector 15"/>
          <p:cNvCxnSpPr>
            <a:stCxn id="7" idx="1"/>
          </p:cNvCxnSpPr>
          <p:nvPr/>
        </p:nvCxnSpPr>
        <p:spPr bwMode="auto">
          <a:xfrm flipH="1">
            <a:off x="5181600" y="3581400"/>
            <a:ext cx="16002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56617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05600" y="1565872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623854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1600200"/>
            <a:ext cx="2743200" cy="216793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38400" y="2286000"/>
            <a:ext cx="2743200" cy="12954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1405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A3CFDF3-9C4B-1041-B420-7796D64F6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965200"/>
            <a:ext cx="5333999" cy="3012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4A6403-F55B-F944-A600-7FA604E74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265" y="152400"/>
            <a:ext cx="8131470" cy="533400"/>
          </a:xfrm>
        </p:spPr>
        <p:txBody>
          <a:bodyPr/>
          <a:lstStyle/>
          <a:p>
            <a:r>
              <a:rPr lang="en-US" dirty="0"/>
              <a:t>Hardware Context Switch Support in 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0E095-75A1-2C45-83DA-F4D9DB6A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85800"/>
            <a:ext cx="5518485" cy="5410200"/>
          </a:xfrm>
        </p:spPr>
        <p:txBody>
          <a:bodyPr/>
          <a:lstStyle/>
          <a:p>
            <a:r>
              <a:rPr lang="en-US" dirty="0" err="1"/>
              <a:t>Syscall</a:t>
            </a:r>
            <a:r>
              <a:rPr lang="en-US" dirty="0"/>
              <a:t>/</a:t>
            </a:r>
            <a:r>
              <a:rPr lang="en-US" dirty="0" err="1"/>
              <a:t>Intr</a:t>
            </a:r>
            <a:r>
              <a:rPr lang="en-US" dirty="0"/>
              <a:t> (U </a:t>
            </a:r>
            <a:r>
              <a:rPr lang="en-US" dirty="0">
                <a:sym typeface="Wingdings" pitchFamily="2" charset="2"/>
              </a:rPr>
              <a:t> K)</a:t>
            </a:r>
            <a:endParaRPr lang="en-US" dirty="0"/>
          </a:p>
          <a:p>
            <a:pPr lvl="1"/>
            <a:r>
              <a:rPr lang="en-US" sz="2000" dirty="0"/>
              <a:t>PL 3 </a:t>
            </a:r>
            <a:r>
              <a:rPr lang="en-US" sz="2000" dirty="0">
                <a:sym typeface="Wingdings" pitchFamily="2" charset="2"/>
              </a:rPr>
              <a:t> 0; </a:t>
            </a:r>
          </a:p>
          <a:p>
            <a:pPr lvl="1"/>
            <a:r>
              <a:rPr lang="en-US" sz="2000" dirty="0">
                <a:sym typeface="Wingdings" pitchFamily="2" charset="2"/>
              </a:rPr>
              <a:t>TSS  EFLAGS, CS:EIP; </a:t>
            </a:r>
          </a:p>
          <a:p>
            <a:pPr lvl="1"/>
            <a:r>
              <a:rPr lang="en-US" sz="2000" dirty="0">
                <a:sym typeface="Wingdings" pitchFamily="2" charset="2"/>
              </a:rPr>
              <a:t>SS:ESP  k-thread stack (TSS PL 0); </a:t>
            </a:r>
          </a:p>
          <a:p>
            <a:pPr lvl="1"/>
            <a:r>
              <a:rPr lang="en-US" sz="2000" dirty="0">
                <a:sym typeface="Wingdings" pitchFamily="2" charset="2"/>
              </a:rPr>
              <a:t>push (old) SS:ESP onto (new) k-stack</a:t>
            </a:r>
          </a:p>
          <a:p>
            <a:pPr lvl="1"/>
            <a:r>
              <a:rPr lang="en-US" sz="2000" dirty="0">
                <a:sym typeface="Wingdings" pitchFamily="2" charset="2"/>
              </a:rPr>
              <a:t>push (old) </a:t>
            </a:r>
            <a:r>
              <a:rPr lang="en-US" sz="2000" dirty="0" err="1">
                <a:sym typeface="Wingdings" pitchFamily="2" charset="2"/>
              </a:rPr>
              <a:t>eflags</a:t>
            </a:r>
            <a:r>
              <a:rPr lang="en-US" sz="2000" dirty="0">
                <a:sym typeface="Wingdings" pitchFamily="2" charset="2"/>
              </a:rPr>
              <a:t>, </a:t>
            </a:r>
            <a:r>
              <a:rPr lang="en-US" sz="2000" dirty="0" err="1">
                <a:sym typeface="Wingdings" pitchFamily="2" charset="2"/>
              </a:rPr>
              <a:t>cs:eip</a:t>
            </a:r>
            <a:r>
              <a:rPr lang="en-US" sz="2000" dirty="0">
                <a:sym typeface="Wingdings" pitchFamily="2" charset="2"/>
              </a:rPr>
              <a:t>, &lt;err&gt;</a:t>
            </a:r>
          </a:p>
          <a:p>
            <a:pPr lvl="1"/>
            <a:r>
              <a:rPr lang="en-US" sz="2000" dirty="0">
                <a:sym typeface="Wingdings" pitchFamily="2" charset="2"/>
              </a:rPr>
              <a:t>CS:EIP  &lt;k target handler&gt;</a:t>
            </a:r>
          </a:p>
          <a:p>
            <a:r>
              <a:rPr lang="en-US" dirty="0">
                <a:sym typeface="Wingdings" pitchFamily="2" charset="2"/>
              </a:rPr>
              <a:t>Then</a:t>
            </a:r>
          </a:p>
          <a:p>
            <a:pPr lvl="1"/>
            <a:r>
              <a:rPr lang="en-US" sz="2000" i="1" dirty="0">
                <a:sym typeface="Wingdings" pitchFamily="2" charset="2"/>
              </a:rPr>
              <a:t>Handler then saves other regs, </a:t>
            </a:r>
            <a:r>
              <a:rPr lang="en-US" sz="2000" i="1" dirty="0" err="1">
                <a:sym typeface="Wingdings" pitchFamily="2" charset="2"/>
              </a:rPr>
              <a:t>etc</a:t>
            </a:r>
            <a:endParaRPr lang="en-US" sz="2000" i="1" dirty="0">
              <a:sym typeface="Wingdings" pitchFamily="2" charset="2"/>
            </a:endParaRPr>
          </a:p>
          <a:p>
            <a:pPr lvl="1"/>
            <a:r>
              <a:rPr lang="en-US" sz="2000" i="1" dirty="0">
                <a:sym typeface="Wingdings" pitchFamily="2" charset="2"/>
              </a:rPr>
              <a:t>Does all its works, possibly choosing other threads, changing PTBR (CR3)</a:t>
            </a:r>
          </a:p>
          <a:p>
            <a:pPr lvl="1"/>
            <a:r>
              <a:rPr lang="en-US" sz="2000" dirty="0">
                <a:sym typeface="Wingdings" pitchFamily="2" charset="2"/>
              </a:rPr>
              <a:t>kernel thread has set up user GPRs</a:t>
            </a:r>
            <a:endParaRPr lang="en-US" sz="2000" i="1" dirty="0">
              <a:sym typeface="Wingdings" pitchFamily="2" charset="2"/>
            </a:endParaRPr>
          </a:p>
          <a:p>
            <a:r>
              <a:rPr lang="en-US" dirty="0" err="1"/>
              <a:t>iret</a:t>
            </a:r>
            <a:r>
              <a:rPr lang="en-US" dirty="0"/>
              <a:t>  (K </a:t>
            </a:r>
            <a:r>
              <a:rPr lang="en-US" dirty="0">
                <a:sym typeface="Wingdings" pitchFamily="2" charset="2"/>
              </a:rPr>
              <a:t> U)</a:t>
            </a:r>
            <a:endParaRPr lang="en-US" sz="1600" dirty="0"/>
          </a:p>
          <a:p>
            <a:pPr lvl="1"/>
            <a:r>
              <a:rPr lang="en-US" sz="2000" dirty="0"/>
              <a:t>PL 0 </a:t>
            </a:r>
            <a:r>
              <a:rPr lang="en-US" sz="2000" dirty="0">
                <a:sym typeface="Wingdings" pitchFamily="2" charset="2"/>
              </a:rPr>
              <a:t> 3; </a:t>
            </a:r>
          </a:p>
          <a:p>
            <a:pPr lvl="1"/>
            <a:r>
              <a:rPr lang="en-US" sz="2000" dirty="0" err="1">
                <a:sym typeface="Wingdings" pitchFamily="2" charset="2"/>
              </a:rPr>
              <a:t>Eflags</a:t>
            </a:r>
            <a:r>
              <a:rPr lang="en-US" sz="2000" dirty="0">
                <a:sym typeface="Wingdings" pitchFamily="2" charset="2"/>
              </a:rPr>
              <a:t>, CS:EIP  popped off k-stack</a:t>
            </a:r>
          </a:p>
          <a:p>
            <a:pPr lvl="1"/>
            <a:r>
              <a:rPr lang="en-US" sz="2000" dirty="0">
                <a:sym typeface="Wingdings" pitchFamily="2" charset="2"/>
              </a:rPr>
              <a:t>SS:ESP  popped off k-stack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7F542-7A70-D446-ABF4-CF0AFBC33876}"/>
              </a:ext>
            </a:extLst>
          </p:cNvPr>
          <p:cNvSpPr txBox="1"/>
          <p:nvPr/>
        </p:nvSpPr>
        <p:spPr>
          <a:xfrm>
            <a:off x="5410200" y="5917816"/>
            <a:ext cx="3256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Gill Sans" panose="020B0A02020104020203" pitchFamily="34" charset="77"/>
              </a:rPr>
              <a:t>pg</a:t>
            </a:r>
            <a:r>
              <a:rPr lang="en-US" sz="1400" b="0" dirty="0">
                <a:latin typeface="Gill Sans" panose="020B0A02020104020203" pitchFamily="34" charset="77"/>
              </a:rPr>
              <a:t> 2,942 of 4,922 of x86 reference manual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680FF-7977-DE42-9BC2-E609BBA10B6E}"/>
              </a:ext>
            </a:extLst>
          </p:cNvPr>
          <p:cNvSpPr txBox="1"/>
          <p:nvPr/>
        </p:nvSpPr>
        <p:spPr>
          <a:xfrm>
            <a:off x="5536710" y="6285468"/>
            <a:ext cx="238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highlight>
                  <a:srgbClr val="FFFF00"/>
                </a:highlight>
                <a:latin typeface="Gill Sans" panose="020B0A02020104020203" pitchFamily="34" charset="77"/>
              </a:rPr>
              <a:t>Pintos: </a:t>
            </a:r>
            <a:r>
              <a:rPr lang="en-US" b="0" dirty="0" err="1">
                <a:highlight>
                  <a:srgbClr val="FFFF00"/>
                </a:highlight>
                <a:latin typeface="Gill Sans" panose="020B0A02020104020203" pitchFamily="34" charset="77"/>
              </a:rPr>
              <a:t>tss.c</a:t>
            </a:r>
            <a:r>
              <a:rPr lang="en-US" b="0" dirty="0">
                <a:highlight>
                  <a:srgbClr val="FFFF00"/>
                </a:highlight>
                <a:latin typeface="Gill Sans" panose="020B0A02020104020203" pitchFamily="34" charset="77"/>
              </a:rPr>
              <a:t>, </a:t>
            </a:r>
            <a:r>
              <a:rPr lang="en-US" b="0" dirty="0" err="1">
                <a:highlight>
                  <a:srgbClr val="FFFF00"/>
                </a:highlight>
                <a:latin typeface="Gill Sans" panose="020B0A02020104020203" pitchFamily="34" charset="77"/>
              </a:rPr>
              <a:t>intr-stubs.S</a:t>
            </a:r>
            <a:endParaRPr lang="en-US" b="0" dirty="0">
              <a:highlight>
                <a:srgbClr val="FFFF00"/>
              </a:highlight>
              <a:latin typeface="Gill Sans" panose="020B0A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88425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1600200"/>
            <a:ext cx="2743200" cy="216793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38400" y="2286000"/>
            <a:ext cx="2743200" cy="12954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38400" y="4267200"/>
            <a:ext cx="2743200" cy="3810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38400" y="5257800"/>
            <a:ext cx="2743200" cy="3810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before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810000" y="3609314"/>
            <a:ext cx="0" cy="6096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10000" y="3578344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 b="0" dirty="0">
                <a:latin typeface="Gill Sans Light"/>
                <a:cs typeface="Gill Sans Light"/>
              </a:rPr>
              <a:t>Wait for note B to be removed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5181600" y="3581400"/>
            <a:ext cx="1524000" cy="685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998985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9A2A10-8C73-4BF2-B0D8-1544BEC5C7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This Generalizes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Threads…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9A2A10-8C73-4BF2-B0D8-1544BEC5C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2B072-D74D-43AF-9C32-F12610D09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Leslie </a:t>
            </a:r>
            <a:r>
              <a:rPr lang="en-US" dirty="0" err="1"/>
              <a:t>Lamport’s</a:t>
            </a:r>
            <a:r>
              <a:rPr lang="en-US" dirty="0"/>
              <a:t> “Bakery Algorithm” (1974)</a:t>
            </a:r>
          </a:p>
          <a:p>
            <a:endParaRPr lang="en-US" dirty="0"/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279D2F-603E-4548-8F44-B114CE173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1690688"/>
            <a:ext cx="4834819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035741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Solution #3 discussion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736600"/>
            <a:ext cx="10287000" cy="612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Our solution protects a single “Critical-Section” piece of code for each thread: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if 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noMilk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 {	</a:t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 		   buy milk;	</a:t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	}	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Solution #3 works, but it is really unsatisfactory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Really complex – even for this simple an example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Hard to convince yourself that this really works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A’s code is different from B’s – what if lots of threads?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Code would have to be slightly different for each thread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While A is waiting, it is consuming CPU time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latin typeface="Gill Sans Light"/>
                <a:ea typeface="굴림" charset="0"/>
                <a:cs typeface="Gill Sans Light"/>
              </a:rPr>
              <a:t>This is called “busy-waiting”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There must be a better way!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Have hardware provide higher-level primitives than </a:t>
            </a:r>
            <a:br>
              <a:rPr lang="en-US" altLang="ko-KR" dirty="0">
                <a:latin typeface="Gill Sans Light"/>
                <a:ea typeface="굴림" charset="0"/>
                <a:cs typeface="Gill Sans Light"/>
              </a:rPr>
            </a:b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atomic load &amp; store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Build even higher-level programming abstractions on this </a:t>
            </a:r>
            <a:br>
              <a:rPr lang="en-US" altLang="ko-KR" dirty="0">
                <a:latin typeface="Gill Sans Light"/>
                <a:ea typeface="굴림" charset="0"/>
                <a:cs typeface="Gill Sans Light"/>
              </a:rPr>
            </a:b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hardware support</a:t>
            </a:r>
          </a:p>
        </p:txBody>
      </p:sp>
    </p:spTree>
    <p:extLst>
      <p:ext uri="{BB962C8B-B14F-4D97-AF65-F5344CB8AC3E}">
        <p14:creationId xmlns:p14="http://schemas.microsoft.com/office/powerpoint/2010/main" val="3531929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Too Much Milk: Solution #4?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736600"/>
            <a:ext cx="10387012" cy="6197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Recall our target lock interface: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acquire(&amp;</a:t>
            </a:r>
            <a:r>
              <a:rPr lang="en-US" altLang="ko-KR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>
                <a:ea typeface="굴림" panose="020B0600000101010101" pitchFamily="34" charset="-127"/>
              </a:rPr>
              <a:t> – wait until lock is free, then grab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release(&amp;</a:t>
            </a:r>
            <a:r>
              <a:rPr lang="en-US" altLang="ko-KR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– Unlock, waking up anyone waiting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These must be atomic operations – if two threads are waiting for the lock and both see it is free, only one succeeds to grab the lock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Then, our milk problem is easy: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   buy milk;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5411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085991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Back to: How to Implement Locks?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668311"/>
            <a:ext cx="10058400" cy="57927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sz="2800" dirty="0">
                <a:ea typeface="굴림" panose="020B0600000101010101" pitchFamily="34" charset="-127"/>
              </a:rPr>
              <a:t>: prevents someone from doing something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Lock before entering critical section and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before accessing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Unlock when leaving, after accessing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Wait if locked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Should </a:t>
            </a:r>
            <a:r>
              <a:rPr lang="en-US" altLang="ko-KR" i="1" dirty="0">
                <a:solidFill>
                  <a:schemeClr val="hlink"/>
                </a:solidFill>
                <a:ea typeface="굴림" panose="020B0600000101010101" pitchFamily="34" charset="-127"/>
              </a:rPr>
              <a:t>sleep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if waiting for a long time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Atomic Load/Store: yields a solution like Milk #3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Pretty complex and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Hardware Lock instruction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Is this a good idea?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What about putting a task to sleep?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is the interface between the hardware and scheduler?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Complexity?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Done in the Intel 432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feature makes HW more complex and slow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  <p:pic>
        <p:nvPicPr>
          <p:cNvPr id="442372" name="Picture 4" descr="MCj0307832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531" y="1066801"/>
            <a:ext cx="94773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399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687049"/>
            <a:ext cx="100584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can we build multi-instruction atomic operations?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Recall: dispatcher gets control in two ways.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Internal: Thread does something to relinquish the CPU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External: Interrupts cause dispatcher to take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On a uniprocessor, can avoid context-switching by: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Avoiding internal events (although virtual memory tricky)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Preventing external events by disabling interrupts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Consequently, naïve Implementation of locks: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LockAcquire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{ disable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Ints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 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{ enable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Ints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 }</a:t>
            </a:r>
            <a:endParaRPr lang="en-US" altLang="ko-KR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Problems with this approach: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Can’t let user do this!</a:t>
            </a:r>
            <a:r>
              <a:rPr lang="en-US" altLang="ko-KR" dirty="0">
                <a:ea typeface="굴림" panose="020B0600000101010101" pitchFamily="34" charset="-127"/>
              </a:rPr>
              <a:t> Consider following: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LockAcquire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While(TRUE) {;}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Real-Time system—no guarantees on timing!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Critical Sections might be arbitrarily long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happens with I/O or other important events?	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“Reactor about to meltdown. Help?”</a:t>
            </a:r>
          </a:p>
        </p:txBody>
      </p:sp>
      <p:pic>
        <p:nvPicPr>
          <p:cNvPr id="444420" name="Picture 4" descr="MCj0104966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10000"/>
            <a:ext cx="1825625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Naïve use of Interrupt Enable/Disable</a:t>
            </a:r>
          </a:p>
        </p:txBody>
      </p:sp>
    </p:spTree>
    <p:extLst>
      <p:ext uri="{BB962C8B-B14F-4D97-AF65-F5344CB8AC3E}">
        <p14:creationId xmlns:p14="http://schemas.microsoft.com/office/powerpoint/2010/main" val="17664014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sz="2900" dirty="0">
                <a:ea typeface="굴림" panose="020B0600000101010101" pitchFamily="34" charset="-127"/>
              </a:rPr>
              <a:t>Better Implementation of Locks by Disabling Interrupts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676401" y="1981200"/>
            <a:ext cx="4581525" cy="38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900" b="0" dirty="0" err="1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value = FREE;</a:t>
            </a:r>
          </a:p>
          <a:p>
            <a:pPr algn="l"/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// Enable interrupts?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value = BUSY;</a:t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6019800" y="2057400"/>
            <a:ext cx="4648200" cy="384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Release()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(anyone on wait queue)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value = FREE;</a:t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45459" name="Group 19"/>
          <p:cNvGrpSpPr>
            <a:grpSpLocks/>
          </p:cNvGrpSpPr>
          <p:nvPr/>
        </p:nvGrpSpPr>
        <p:grpSpPr bwMode="auto">
          <a:xfrm>
            <a:off x="4419600" y="1828800"/>
            <a:ext cx="609600" cy="685800"/>
            <a:chOff x="1776" y="912"/>
            <a:chExt cx="476" cy="576"/>
          </a:xfrm>
        </p:grpSpPr>
        <p:sp>
          <p:nvSpPr>
            <p:cNvPr id="12295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8305800" cy="826294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Key idea: maintain a lock variable and impose mutual exclusion only during operations on that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63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5" grpId="0"/>
      <p:bldP spid="445446" grpId="0"/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New Lock Implementation: Discussion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106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Why do we need to disable interrupts at all?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Avoid interruption between checking and setting lock value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Otherwise two threads could think that they both have lock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Note: unlike previous solution, the critical section (inside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Acquire()</a:t>
            </a:r>
            <a:r>
              <a:rPr lang="en-US" altLang="ko-KR" dirty="0">
                <a:ea typeface="굴림" panose="020B0600000101010101" pitchFamily="34" charset="-127"/>
              </a:rPr>
              <a:t>) is very short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User of lock can take as long as they like in their own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critical section: doesn’t impact global machine behavior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Critical interrupts taken in time!</a:t>
            </a:r>
          </a:p>
        </p:txBody>
      </p:sp>
      <p:grpSp>
        <p:nvGrpSpPr>
          <p:cNvPr id="446473" name="Group 9"/>
          <p:cNvGrpSpPr>
            <a:grpSpLocks/>
          </p:cNvGrpSpPr>
          <p:nvPr/>
        </p:nvGrpSpPr>
        <p:grpSpPr bwMode="auto">
          <a:xfrm>
            <a:off x="3276601" y="1676400"/>
            <a:ext cx="6475415" cy="3308350"/>
            <a:chOff x="1104" y="1056"/>
            <a:chExt cx="4079" cy="2084"/>
          </a:xfrm>
        </p:grpSpPr>
        <p:sp>
          <p:nvSpPr>
            <p:cNvPr id="13317" name="Text Box 4"/>
            <p:cNvSpPr txBox="1">
              <a:spLocks noChangeArrowheads="1"/>
            </p:cNvSpPr>
            <p:nvPr/>
          </p:nvSpPr>
          <p:spPr bwMode="auto">
            <a:xfrm>
              <a:off x="1104" y="1056"/>
              <a:ext cx="2886" cy="2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Acquire() {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disable interrupts;</a:t>
              </a:r>
              <a:br>
                <a:rPr lang="en-US" altLang="en-US" sz="1900" b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if (value == BUSY) {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	put thread on wait queue;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	Go to sleep();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	// Enable interrupts?</a:t>
              </a:r>
              <a:b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 else {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value = BUSY;</a:t>
              </a:r>
              <a:br>
                <a:rPr lang="en-US" altLang="en-US" sz="1900" b="0" dirty="0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enable interrupts;</a:t>
              </a:r>
              <a:b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grpSp>
          <p:nvGrpSpPr>
            <p:cNvPr id="13318" name="Group 8"/>
            <p:cNvGrpSpPr>
              <a:grpSpLocks/>
            </p:cNvGrpSpPr>
            <p:nvPr/>
          </p:nvGrpSpPr>
          <p:grpSpPr bwMode="auto">
            <a:xfrm>
              <a:off x="3792" y="1488"/>
              <a:ext cx="1391" cy="1200"/>
              <a:chOff x="3811" y="2112"/>
              <a:chExt cx="1391" cy="1200"/>
            </a:xfrm>
          </p:grpSpPr>
          <p:sp>
            <p:nvSpPr>
              <p:cNvPr id="13319" name="AutoShape 6"/>
              <p:cNvSpPr>
                <a:spLocks/>
              </p:cNvSpPr>
              <p:nvPr/>
            </p:nvSpPr>
            <p:spPr bwMode="auto">
              <a:xfrm>
                <a:off x="3811" y="2112"/>
                <a:ext cx="336" cy="1200"/>
              </a:xfrm>
              <a:prstGeom prst="rightBrace">
                <a:avLst>
                  <a:gd name="adj1" fmla="val 29762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320" name="Text Box 7"/>
              <p:cNvSpPr txBox="1">
                <a:spLocks noChangeArrowheads="1"/>
              </p:cNvSpPr>
              <p:nvPr/>
            </p:nvSpPr>
            <p:spPr bwMode="auto">
              <a:xfrm>
                <a:off x="4224" y="2393"/>
                <a:ext cx="978" cy="6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3200" b="0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Critical</a:t>
                </a:r>
              </a:p>
              <a:p>
                <a:r>
                  <a:rPr lang="en-US" altLang="en-US" sz="3200" b="0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Section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8014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48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144">
            <a:extLst>
              <a:ext uri="{FF2B5EF4-FFF2-40B4-BE49-F238E27FC236}">
                <a16:creationId xmlns:a16="http://schemas.microsoft.com/office/drawing/2014/main" id="{85A649A4-EFD6-854D-81BB-1F6B3E9FE1C3}"/>
              </a:ext>
            </a:extLst>
          </p:cNvPr>
          <p:cNvSpPr/>
          <p:nvPr/>
        </p:nvSpPr>
        <p:spPr bwMode="auto">
          <a:xfrm>
            <a:off x="1066800" y="2924433"/>
            <a:ext cx="8583827" cy="2718487"/>
          </a:xfrm>
          <a:custGeom>
            <a:avLst/>
            <a:gdLst>
              <a:gd name="connsiteX0" fmla="*/ 7364627 w 8583827"/>
              <a:gd name="connsiteY0" fmla="*/ 790833 h 2718487"/>
              <a:gd name="connsiteX1" fmla="*/ 7771027 w 8583827"/>
              <a:gd name="connsiteY1" fmla="*/ 790833 h 2718487"/>
              <a:gd name="connsiteX2" fmla="*/ 8201811 w 8583827"/>
              <a:gd name="connsiteY2" fmla="*/ 790833 h 2718487"/>
              <a:gd name="connsiteX3" fmla="*/ 8583827 w 8583827"/>
              <a:gd name="connsiteY3" fmla="*/ 790833 h 2718487"/>
              <a:gd name="connsiteX4" fmla="*/ 8583827 w 8583827"/>
              <a:gd name="connsiteY4" fmla="*/ 1422456 h 2718487"/>
              <a:gd name="connsiteX5" fmla="*/ 8583827 w 8583827"/>
              <a:gd name="connsiteY5" fmla="*/ 2036202 h 2718487"/>
              <a:gd name="connsiteX6" fmla="*/ 8583827 w 8583827"/>
              <a:gd name="connsiteY6" fmla="*/ 2578444 h 2718487"/>
              <a:gd name="connsiteX7" fmla="*/ 7839895 w 8583827"/>
              <a:gd name="connsiteY7" fmla="*/ 2578444 h 2718487"/>
              <a:gd name="connsiteX8" fmla="*/ 7267640 w 8583827"/>
              <a:gd name="connsiteY8" fmla="*/ 2578444 h 2718487"/>
              <a:gd name="connsiteX9" fmla="*/ 6952900 w 8583827"/>
              <a:gd name="connsiteY9" fmla="*/ 2578444 h 2718487"/>
              <a:gd name="connsiteX10" fmla="*/ 6294806 w 8583827"/>
              <a:gd name="connsiteY10" fmla="*/ 2578444 h 2718487"/>
              <a:gd name="connsiteX11" fmla="*/ 5980066 w 8583827"/>
              <a:gd name="connsiteY11" fmla="*/ 2578444 h 2718487"/>
              <a:gd name="connsiteX12" fmla="*/ 5407811 w 8583827"/>
              <a:gd name="connsiteY12" fmla="*/ 2578444 h 2718487"/>
              <a:gd name="connsiteX13" fmla="*/ 4663879 w 8583827"/>
              <a:gd name="connsiteY13" fmla="*/ 2578444 h 2718487"/>
              <a:gd name="connsiteX14" fmla="*/ 3919948 w 8583827"/>
              <a:gd name="connsiteY14" fmla="*/ 2578444 h 2718487"/>
              <a:gd name="connsiteX15" fmla="*/ 3261854 w 8583827"/>
              <a:gd name="connsiteY15" fmla="*/ 2578444 h 2718487"/>
              <a:gd name="connsiteX16" fmla="*/ 2775437 w 8583827"/>
              <a:gd name="connsiteY16" fmla="*/ 2578444 h 2718487"/>
              <a:gd name="connsiteX17" fmla="*/ 2460697 w 8583827"/>
              <a:gd name="connsiteY17" fmla="*/ 2578444 h 2718487"/>
              <a:gd name="connsiteX18" fmla="*/ 1974280 w 8583827"/>
              <a:gd name="connsiteY18" fmla="*/ 2578444 h 2718487"/>
              <a:gd name="connsiteX19" fmla="*/ 1316187 w 8583827"/>
              <a:gd name="connsiteY19" fmla="*/ 2578444 h 2718487"/>
              <a:gd name="connsiteX20" fmla="*/ 572255 w 8583827"/>
              <a:gd name="connsiteY20" fmla="*/ 2578444 h 2718487"/>
              <a:gd name="connsiteX21" fmla="*/ 0 w 8583827"/>
              <a:gd name="connsiteY21" fmla="*/ 2578444 h 2718487"/>
              <a:gd name="connsiteX22" fmla="*/ 0 w 8583827"/>
              <a:gd name="connsiteY22" fmla="*/ 2718487 h 2718487"/>
              <a:gd name="connsiteX23" fmla="*/ 0 w 8583827"/>
              <a:gd name="connsiteY23" fmla="*/ 2211366 h 2718487"/>
              <a:gd name="connsiteX24" fmla="*/ 0 w 8583827"/>
              <a:gd name="connsiteY24" fmla="*/ 1723027 h 2718487"/>
              <a:gd name="connsiteX25" fmla="*/ 0 w 8583827"/>
              <a:gd name="connsiteY25" fmla="*/ 1309817 h 2718487"/>
              <a:gd name="connsiteX26" fmla="*/ 0 w 8583827"/>
              <a:gd name="connsiteY26" fmla="*/ 840260 h 2718487"/>
              <a:gd name="connsiteX27" fmla="*/ 156519 w 8583827"/>
              <a:gd name="connsiteY27" fmla="*/ 840260 h 2718487"/>
              <a:gd name="connsiteX28" fmla="*/ 668583 w 8583827"/>
              <a:gd name="connsiteY28" fmla="*/ 840260 h 2718487"/>
              <a:gd name="connsiteX29" fmla="*/ 1201983 w 8583827"/>
              <a:gd name="connsiteY29" fmla="*/ 840260 h 2718487"/>
              <a:gd name="connsiteX30" fmla="*/ 1714047 w 8583827"/>
              <a:gd name="connsiteY30" fmla="*/ 840260 h 2718487"/>
              <a:gd name="connsiteX31" fmla="*/ 2290119 w 8583827"/>
              <a:gd name="connsiteY31" fmla="*/ 840260 h 2718487"/>
              <a:gd name="connsiteX32" fmla="*/ 2290119 w 8583827"/>
              <a:gd name="connsiteY32" fmla="*/ 505227 h 2718487"/>
              <a:gd name="connsiteX33" fmla="*/ 2290119 w 8583827"/>
              <a:gd name="connsiteY33" fmla="*/ 156519 h 2718487"/>
              <a:gd name="connsiteX34" fmla="*/ 2800709 w 8583827"/>
              <a:gd name="connsiteY34" fmla="*/ 156519 h 2718487"/>
              <a:gd name="connsiteX35" fmla="*/ 3210304 w 8583827"/>
              <a:gd name="connsiteY35" fmla="*/ 156519 h 2718487"/>
              <a:gd name="connsiteX36" fmla="*/ 3821890 w 8583827"/>
              <a:gd name="connsiteY36" fmla="*/ 156519 h 2718487"/>
              <a:gd name="connsiteX37" fmla="*/ 4382978 w 8583827"/>
              <a:gd name="connsiteY37" fmla="*/ 156519 h 2718487"/>
              <a:gd name="connsiteX38" fmla="*/ 4994565 w 8583827"/>
              <a:gd name="connsiteY38" fmla="*/ 156519 h 2718487"/>
              <a:gd name="connsiteX39" fmla="*/ 5555653 w 8583827"/>
              <a:gd name="connsiteY39" fmla="*/ 156519 h 2718487"/>
              <a:gd name="connsiteX40" fmla="*/ 6167239 w 8583827"/>
              <a:gd name="connsiteY40" fmla="*/ 156519 h 2718487"/>
              <a:gd name="connsiteX41" fmla="*/ 6778826 w 8583827"/>
              <a:gd name="connsiteY41" fmla="*/ 156519 h 2718487"/>
              <a:gd name="connsiteX42" fmla="*/ 7339914 w 8583827"/>
              <a:gd name="connsiteY42" fmla="*/ 156519 h 2718487"/>
              <a:gd name="connsiteX43" fmla="*/ 7339914 w 8583827"/>
              <a:gd name="connsiteY43" fmla="*/ 0 h 2718487"/>
              <a:gd name="connsiteX44" fmla="*/ 7352271 w 8583827"/>
              <a:gd name="connsiteY44" fmla="*/ 395417 h 2718487"/>
              <a:gd name="connsiteX45" fmla="*/ 7364627 w 8583827"/>
              <a:gd name="connsiteY45" fmla="*/ 790833 h 271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8583827" h="2718487" fill="none" extrusionOk="0">
                <a:moveTo>
                  <a:pt x="7364627" y="790833"/>
                </a:moveTo>
                <a:cubicBezTo>
                  <a:pt x="7454116" y="751545"/>
                  <a:pt x="7664465" y="804350"/>
                  <a:pt x="7771027" y="790833"/>
                </a:cubicBezTo>
                <a:cubicBezTo>
                  <a:pt x="7877589" y="777316"/>
                  <a:pt x="8001504" y="813290"/>
                  <a:pt x="8201811" y="790833"/>
                </a:cubicBezTo>
                <a:cubicBezTo>
                  <a:pt x="8402118" y="768376"/>
                  <a:pt x="8494468" y="796573"/>
                  <a:pt x="8583827" y="790833"/>
                </a:cubicBezTo>
                <a:cubicBezTo>
                  <a:pt x="8641930" y="980021"/>
                  <a:pt x="8572030" y="1266852"/>
                  <a:pt x="8583827" y="1422456"/>
                </a:cubicBezTo>
                <a:cubicBezTo>
                  <a:pt x="8595624" y="1578060"/>
                  <a:pt x="8555095" y="1837274"/>
                  <a:pt x="8583827" y="2036202"/>
                </a:cubicBezTo>
                <a:cubicBezTo>
                  <a:pt x="8612559" y="2235130"/>
                  <a:pt x="8541771" y="2369891"/>
                  <a:pt x="8583827" y="2578444"/>
                </a:cubicBezTo>
                <a:cubicBezTo>
                  <a:pt x="8288181" y="2628546"/>
                  <a:pt x="8069741" y="2524868"/>
                  <a:pt x="7839895" y="2578444"/>
                </a:cubicBezTo>
                <a:cubicBezTo>
                  <a:pt x="7610049" y="2632020"/>
                  <a:pt x="7487335" y="2533227"/>
                  <a:pt x="7267640" y="2578444"/>
                </a:cubicBezTo>
                <a:cubicBezTo>
                  <a:pt x="7047945" y="2623661"/>
                  <a:pt x="7087281" y="2574354"/>
                  <a:pt x="6952900" y="2578444"/>
                </a:cubicBezTo>
                <a:cubicBezTo>
                  <a:pt x="6818519" y="2582534"/>
                  <a:pt x="6433429" y="2500178"/>
                  <a:pt x="6294806" y="2578444"/>
                </a:cubicBezTo>
                <a:cubicBezTo>
                  <a:pt x="6156183" y="2656710"/>
                  <a:pt x="6115902" y="2564438"/>
                  <a:pt x="5980066" y="2578444"/>
                </a:cubicBezTo>
                <a:cubicBezTo>
                  <a:pt x="5844230" y="2592450"/>
                  <a:pt x="5600534" y="2534854"/>
                  <a:pt x="5407811" y="2578444"/>
                </a:cubicBezTo>
                <a:cubicBezTo>
                  <a:pt x="5215089" y="2622034"/>
                  <a:pt x="4879569" y="2532558"/>
                  <a:pt x="4663879" y="2578444"/>
                </a:cubicBezTo>
                <a:cubicBezTo>
                  <a:pt x="4448189" y="2624330"/>
                  <a:pt x="4177159" y="2554223"/>
                  <a:pt x="3919948" y="2578444"/>
                </a:cubicBezTo>
                <a:cubicBezTo>
                  <a:pt x="3662737" y="2602665"/>
                  <a:pt x="3436196" y="2552800"/>
                  <a:pt x="3261854" y="2578444"/>
                </a:cubicBezTo>
                <a:cubicBezTo>
                  <a:pt x="3087512" y="2604088"/>
                  <a:pt x="2976891" y="2553972"/>
                  <a:pt x="2775437" y="2578444"/>
                </a:cubicBezTo>
                <a:cubicBezTo>
                  <a:pt x="2573983" y="2602916"/>
                  <a:pt x="2567998" y="2547010"/>
                  <a:pt x="2460697" y="2578444"/>
                </a:cubicBezTo>
                <a:cubicBezTo>
                  <a:pt x="2353396" y="2609878"/>
                  <a:pt x="2135111" y="2530590"/>
                  <a:pt x="1974280" y="2578444"/>
                </a:cubicBezTo>
                <a:cubicBezTo>
                  <a:pt x="1813449" y="2626298"/>
                  <a:pt x="1521994" y="2507487"/>
                  <a:pt x="1316187" y="2578444"/>
                </a:cubicBezTo>
                <a:cubicBezTo>
                  <a:pt x="1110380" y="2649401"/>
                  <a:pt x="915720" y="2500872"/>
                  <a:pt x="572255" y="2578444"/>
                </a:cubicBezTo>
                <a:cubicBezTo>
                  <a:pt x="228790" y="2656016"/>
                  <a:pt x="276958" y="2567890"/>
                  <a:pt x="0" y="2578444"/>
                </a:cubicBezTo>
                <a:cubicBezTo>
                  <a:pt x="14861" y="2640600"/>
                  <a:pt x="-5980" y="2659060"/>
                  <a:pt x="0" y="2718487"/>
                </a:cubicBezTo>
                <a:cubicBezTo>
                  <a:pt x="-25441" y="2591595"/>
                  <a:pt x="54796" y="2320331"/>
                  <a:pt x="0" y="2211366"/>
                </a:cubicBezTo>
                <a:cubicBezTo>
                  <a:pt x="-54796" y="2102401"/>
                  <a:pt x="25934" y="1959090"/>
                  <a:pt x="0" y="1723027"/>
                </a:cubicBezTo>
                <a:cubicBezTo>
                  <a:pt x="-25934" y="1486964"/>
                  <a:pt x="37098" y="1456633"/>
                  <a:pt x="0" y="1309817"/>
                </a:cubicBezTo>
                <a:cubicBezTo>
                  <a:pt x="-37098" y="1163001"/>
                  <a:pt x="41136" y="1012201"/>
                  <a:pt x="0" y="840260"/>
                </a:cubicBezTo>
                <a:cubicBezTo>
                  <a:pt x="46629" y="840096"/>
                  <a:pt x="123872" y="857921"/>
                  <a:pt x="156519" y="840260"/>
                </a:cubicBezTo>
                <a:cubicBezTo>
                  <a:pt x="340142" y="803783"/>
                  <a:pt x="465825" y="865453"/>
                  <a:pt x="668583" y="840260"/>
                </a:cubicBezTo>
                <a:cubicBezTo>
                  <a:pt x="871341" y="815067"/>
                  <a:pt x="996505" y="861796"/>
                  <a:pt x="1201983" y="840260"/>
                </a:cubicBezTo>
                <a:cubicBezTo>
                  <a:pt x="1407461" y="818724"/>
                  <a:pt x="1520139" y="848477"/>
                  <a:pt x="1714047" y="840260"/>
                </a:cubicBezTo>
                <a:cubicBezTo>
                  <a:pt x="1907955" y="832043"/>
                  <a:pt x="2073742" y="900040"/>
                  <a:pt x="2290119" y="840260"/>
                </a:cubicBezTo>
                <a:cubicBezTo>
                  <a:pt x="2264000" y="732151"/>
                  <a:pt x="2321381" y="611008"/>
                  <a:pt x="2290119" y="505227"/>
                </a:cubicBezTo>
                <a:cubicBezTo>
                  <a:pt x="2258857" y="399446"/>
                  <a:pt x="2293882" y="288384"/>
                  <a:pt x="2290119" y="156519"/>
                </a:cubicBezTo>
                <a:cubicBezTo>
                  <a:pt x="2508382" y="130194"/>
                  <a:pt x="2666759" y="166684"/>
                  <a:pt x="2800709" y="156519"/>
                </a:cubicBezTo>
                <a:cubicBezTo>
                  <a:pt x="2934659" y="146354"/>
                  <a:pt x="3093536" y="167699"/>
                  <a:pt x="3210304" y="156519"/>
                </a:cubicBezTo>
                <a:cubicBezTo>
                  <a:pt x="3327072" y="145339"/>
                  <a:pt x="3584223" y="195563"/>
                  <a:pt x="3821890" y="156519"/>
                </a:cubicBezTo>
                <a:cubicBezTo>
                  <a:pt x="4059557" y="117475"/>
                  <a:pt x="4174410" y="159828"/>
                  <a:pt x="4382978" y="156519"/>
                </a:cubicBezTo>
                <a:cubicBezTo>
                  <a:pt x="4591546" y="153210"/>
                  <a:pt x="4757775" y="202296"/>
                  <a:pt x="4994565" y="156519"/>
                </a:cubicBezTo>
                <a:cubicBezTo>
                  <a:pt x="5231355" y="110742"/>
                  <a:pt x="5310222" y="161103"/>
                  <a:pt x="5555653" y="156519"/>
                </a:cubicBezTo>
                <a:cubicBezTo>
                  <a:pt x="5801084" y="151935"/>
                  <a:pt x="5947111" y="160907"/>
                  <a:pt x="6167239" y="156519"/>
                </a:cubicBezTo>
                <a:cubicBezTo>
                  <a:pt x="6387367" y="152131"/>
                  <a:pt x="6524023" y="215296"/>
                  <a:pt x="6778826" y="156519"/>
                </a:cubicBezTo>
                <a:cubicBezTo>
                  <a:pt x="7033629" y="97742"/>
                  <a:pt x="7142942" y="203163"/>
                  <a:pt x="7339914" y="156519"/>
                </a:cubicBezTo>
                <a:cubicBezTo>
                  <a:pt x="7328736" y="101210"/>
                  <a:pt x="7350606" y="67433"/>
                  <a:pt x="7339914" y="0"/>
                </a:cubicBezTo>
                <a:cubicBezTo>
                  <a:pt x="7380085" y="170547"/>
                  <a:pt x="7332098" y="203590"/>
                  <a:pt x="7352271" y="395417"/>
                </a:cubicBezTo>
                <a:cubicBezTo>
                  <a:pt x="7372443" y="587244"/>
                  <a:pt x="7343299" y="601148"/>
                  <a:pt x="7364627" y="790833"/>
                </a:cubicBezTo>
                <a:close/>
              </a:path>
              <a:path w="8583827" h="2718487" stroke="0" extrusionOk="0">
                <a:moveTo>
                  <a:pt x="7364627" y="790833"/>
                </a:moveTo>
                <a:cubicBezTo>
                  <a:pt x="7513244" y="765056"/>
                  <a:pt x="7591377" y="799915"/>
                  <a:pt x="7758835" y="790833"/>
                </a:cubicBezTo>
                <a:cubicBezTo>
                  <a:pt x="7926293" y="781751"/>
                  <a:pt x="7951720" y="793683"/>
                  <a:pt x="8128659" y="790833"/>
                </a:cubicBezTo>
                <a:cubicBezTo>
                  <a:pt x="8305598" y="787983"/>
                  <a:pt x="8467000" y="835209"/>
                  <a:pt x="8583827" y="790833"/>
                </a:cubicBezTo>
                <a:cubicBezTo>
                  <a:pt x="8644702" y="1017456"/>
                  <a:pt x="8521705" y="1171014"/>
                  <a:pt x="8583827" y="1368827"/>
                </a:cubicBezTo>
                <a:cubicBezTo>
                  <a:pt x="8645949" y="1566640"/>
                  <a:pt x="8578832" y="1663807"/>
                  <a:pt x="8583827" y="1928945"/>
                </a:cubicBezTo>
                <a:cubicBezTo>
                  <a:pt x="8588822" y="2194083"/>
                  <a:pt x="8535619" y="2364028"/>
                  <a:pt x="8583827" y="2578444"/>
                </a:cubicBezTo>
                <a:cubicBezTo>
                  <a:pt x="8358085" y="2581890"/>
                  <a:pt x="8273486" y="2527546"/>
                  <a:pt x="8011572" y="2578444"/>
                </a:cubicBezTo>
                <a:cubicBezTo>
                  <a:pt x="7749658" y="2629342"/>
                  <a:pt x="7634626" y="2542451"/>
                  <a:pt x="7267640" y="2578444"/>
                </a:cubicBezTo>
                <a:cubicBezTo>
                  <a:pt x="6900654" y="2614437"/>
                  <a:pt x="7031278" y="2574924"/>
                  <a:pt x="6952900" y="2578444"/>
                </a:cubicBezTo>
                <a:cubicBezTo>
                  <a:pt x="6874522" y="2581964"/>
                  <a:pt x="6655294" y="2545431"/>
                  <a:pt x="6380645" y="2578444"/>
                </a:cubicBezTo>
                <a:cubicBezTo>
                  <a:pt x="6105997" y="2611457"/>
                  <a:pt x="6030796" y="2546122"/>
                  <a:pt x="5808390" y="2578444"/>
                </a:cubicBezTo>
                <a:cubicBezTo>
                  <a:pt x="5585984" y="2610766"/>
                  <a:pt x="5432784" y="2572805"/>
                  <a:pt x="5321973" y="2578444"/>
                </a:cubicBezTo>
                <a:cubicBezTo>
                  <a:pt x="5211162" y="2584083"/>
                  <a:pt x="4809562" y="2512752"/>
                  <a:pt x="4578041" y="2578444"/>
                </a:cubicBezTo>
                <a:cubicBezTo>
                  <a:pt x="4346520" y="2644136"/>
                  <a:pt x="4104351" y="2525652"/>
                  <a:pt x="3834109" y="2578444"/>
                </a:cubicBezTo>
                <a:cubicBezTo>
                  <a:pt x="3563867" y="2631236"/>
                  <a:pt x="3517079" y="2547740"/>
                  <a:pt x="3433531" y="2578444"/>
                </a:cubicBezTo>
                <a:cubicBezTo>
                  <a:pt x="3349983" y="2609148"/>
                  <a:pt x="3119371" y="2520073"/>
                  <a:pt x="2861276" y="2578444"/>
                </a:cubicBezTo>
                <a:cubicBezTo>
                  <a:pt x="2603181" y="2636815"/>
                  <a:pt x="2446356" y="2496424"/>
                  <a:pt x="2117344" y="2578444"/>
                </a:cubicBezTo>
                <a:cubicBezTo>
                  <a:pt x="1788332" y="2660464"/>
                  <a:pt x="1755770" y="2519402"/>
                  <a:pt x="1545089" y="2578444"/>
                </a:cubicBezTo>
                <a:cubicBezTo>
                  <a:pt x="1334409" y="2637486"/>
                  <a:pt x="1309055" y="2574667"/>
                  <a:pt x="1230349" y="2578444"/>
                </a:cubicBezTo>
                <a:cubicBezTo>
                  <a:pt x="1151643" y="2582221"/>
                  <a:pt x="935042" y="2534727"/>
                  <a:pt x="829770" y="2578444"/>
                </a:cubicBezTo>
                <a:cubicBezTo>
                  <a:pt x="724498" y="2622161"/>
                  <a:pt x="400095" y="2492409"/>
                  <a:pt x="0" y="2578444"/>
                </a:cubicBezTo>
                <a:cubicBezTo>
                  <a:pt x="5030" y="2613387"/>
                  <a:pt x="-11606" y="2669068"/>
                  <a:pt x="0" y="2718487"/>
                </a:cubicBezTo>
                <a:cubicBezTo>
                  <a:pt x="-24643" y="2602806"/>
                  <a:pt x="20196" y="2413975"/>
                  <a:pt x="0" y="2248930"/>
                </a:cubicBezTo>
                <a:cubicBezTo>
                  <a:pt x="-20196" y="2083885"/>
                  <a:pt x="12709" y="1915117"/>
                  <a:pt x="0" y="1779374"/>
                </a:cubicBezTo>
                <a:cubicBezTo>
                  <a:pt x="-12709" y="1643631"/>
                  <a:pt x="49797" y="1417368"/>
                  <a:pt x="0" y="1309817"/>
                </a:cubicBezTo>
                <a:cubicBezTo>
                  <a:pt x="-49797" y="1202266"/>
                  <a:pt x="4145" y="981881"/>
                  <a:pt x="0" y="840260"/>
                </a:cubicBezTo>
                <a:cubicBezTo>
                  <a:pt x="56960" y="822798"/>
                  <a:pt x="80831" y="844371"/>
                  <a:pt x="156519" y="840260"/>
                </a:cubicBezTo>
                <a:cubicBezTo>
                  <a:pt x="291765" y="801310"/>
                  <a:pt x="527183" y="878799"/>
                  <a:pt x="647247" y="840260"/>
                </a:cubicBezTo>
                <a:cubicBezTo>
                  <a:pt x="767311" y="801721"/>
                  <a:pt x="920036" y="855823"/>
                  <a:pt x="1116639" y="840260"/>
                </a:cubicBezTo>
                <a:cubicBezTo>
                  <a:pt x="1313242" y="824697"/>
                  <a:pt x="1551483" y="883176"/>
                  <a:pt x="1671375" y="840260"/>
                </a:cubicBezTo>
                <a:cubicBezTo>
                  <a:pt x="1791267" y="797344"/>
                  <a:pt x="2088826" y="903505"/>
                  <a:pt x="2290119" y="840260"/>
                </a:cubicBezTo>
                <a:cubicBezTo>
                  <a:pt x="2280887" y="718077"/>
                  <a:pt x="2324055" y="630366"/>
                  <a:pt x="2290119" y="491552"/>
                </a:cubicBezTo>
                <a:cubicBezTo>
                  <a:pt x="2256183" y="352738"/>
                  <a:pt x="2314422" y="306704"/>
                  <a:pt x="2290119" y="156519"/>
                </a:cubicBezTo>
                <a:cubicBezTo>
                  <a:pt x="2449853" y="102237"/>
                  <a:pt x="2550554" y="200437"/>
                  <a:pt x="2750211" y="156519"/>
                </a:cubicBezTo>
                <a:cubicBezTo>
                  <a:pt x="2949868" y="112601"/>
                  <a:pt x="3053490" y="197305"/>
                  <a:pt x="3159806" y="156519"/>
                </a:cubicBezTo>
                <a:cubicBezTo>
                  <a:pt x="3266123" y="115733"/>
                  <a:pt x="3467498" y="203197"/>
                  <a:pt x="3619898" y="156519"/>
                </a:cubicBezTo>
                <a:cubicBezTo>
                  <a:pt x="3772298" y="109841"/>
                  <a:pt x="4003150" y="197345"/>
                  <a:pt x="4130489" y="156519"/>
                </a:cubicBezTo>
                <a:cubicBezTo>
                  <a:pt x="4257828" y="115693"/>
                  <a:pt x="4520338" y="180821"/>
                  <a:pt x="4691577" y="156519"/>
                </a:cubicBezTo>
                <a:cubicBezTo>
                  <a:pt x="4862816" y="132217"/>
                  <a:pt x="4947938" y="211654"/>
                  <a:pt x="5151670" y="156519"/>
                </a:cubicBezTo>
                <a:cubicBezTo>
                  <a:pt x="5355402" y="101384"/>
                  <a:pt x="5571128" y="178754"/>
                  <a:pt x="5813754" y="156519"/>
                </a:cubicBezTo>
                <a:cubicBezTo>
                  <a:pt x="6056380" y="134284"/>
                  <a:pt x="6100881" y="211021"/>
                  <a:pt x="6374842" y="156519"/>
                </a:cubicBezTo>
                <a:cubicBezTo>
                  <a:pt x="6648803" y="102017"/>
                  <a:pt x="7093082" y="185012"/>
                  <a:pt x="7339914" y="156519"/>
                </a:cubicBezTo>
                <a:cubicBezTo>
                  <a:pt x="7324031" y="98978"/>
                  <a:pt x="7342698" y="60721"/>
                  <a:pt x="7339914" y="0"/>
                </a:cubicBezTo>
                <a:cubicBezTo>
                  <a:pt x="7383508" y="150291"/>
                  <a:pt x="7318348" y="310059"/>
                  <a:pt x="7352271" y="395417"/>
                </a:cubicBezTo>
                <a:cubicBezTo>
                  <a:pt x="7386194" y="480775"/>
                  <a:pt x="7324439" y="604922"/>
                  <a:pt x="7364627" y="790833"/>
                </a:cubicBezTo>
                <a:close/>
              </a:path>
            </a:pathLst>
          </a:cu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7364627 w 8583827"/>
                      <a:gd name="connsiteY0" fmla="*/ 790833 h 2718487"/>
                      <a:gd name="connsiteX1" fmla="*/ 8583827 w 8583827"/>
                      <a:gd name="connsiteY1" fmla="*/ 790833 h 2718487"/>
                      <a:gd name="connsiteX2" fmla="*/ 8583827 w 8583827"/>
                      <a:gd name="connsiteY2" fmla="*/ 2578444 h 2718487"/>
                      <a:gd name="connsiteX3" fmla="*/ 0 w 8583827"/>
                      <a:gd name="connsiteY3" fmla="*/ 2578444 h 2718487"/>
                      <a:gd name="connsiteX4" fmla="*/ 0 w 8583827"/>
                      <a:gd name="connsiteY4" fmla="*/ 2718487 h 2718487"/>
                      <a:gd name="connsiteX5" fmla="*/ 0 w 8583827"/>
                      <a:gd name="connsiteY5" fmla="*/ 840260 h 2718487"/>
                      <a:gd name="connsiteX6" fmla="*/ 156519 w 8583827"/>
                      <a:gd name="connsiteY6" fmla="*/ 840260 h 2718487"/>
                      <a:gd name="connsiteX7" fmla="*/ 2290119 w 8583827"/>
                      <a:gd name="connsiteY7" fmla="*/ 840260 h 2718487"/>
                      <a:gd name="connsiteX8" fmla="*/ 2290119 w 8583827"/>
                      <a:gd name="connsiteY8" fmla="*/ 156519 h 2718487"/>
                      <a:gd name="connsiteX9" fmla="*/ 7339914 w 8583827"/>
                      <a:gd name="connsiteY9" fmla="*/ 156519 h 2718487"/>
                      <a:gd name="connsiteX10" fmla="*/ 7339914 w 8583827"/>
                      <a:gd name="connsiteY10" fmla="*/ 0 h 2718487"/>
                      <a:gd name="connsiteX11" fmla="*/ 7364627 w 8583827"/>
                      <a:gd name="connsiteY11" fmla="*/ 790833 h 2718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583827" h="2718487">
                        <a:moveTo>
                          <a:pt x="7364627" y="790833"/>
                        </a:moveTo>
                        <a:lnTo>
                          <a:pt x="8583827" y="790833"/>
                        </a:lnTo>
                        <a:lnTo>
                          <a:pt x="8583827" y="2578444"/>
                        </a:lnTo>
                        <a:lnTo>
                          <a:pt x="0" y="2578444"/>
                        </a:lnTo>
                        <a:lnTo>
                          <a:pt x="0" y="2718487"/>
                        </a:lnTo>
                        <a:lnTo>
                          <a:pt x="0" y="840260"/>
                        </a:lnTo>
                        <a:lnTo>
                          <a:pt x="156519" y="840260"/>
                        </a:lnTo>
                        <a:lnTo>
                          <a:pt x="2290119" y="840260"/>
                        </a:lnTo>
                        <a:lnTo>
                          <a:pt x="2290119" y="156519"/>
                        </a:lnTo>
                        <a:lnTo>
                          <a:pt x="7339914" y="156519"/>
                        </a:lnTo>
                        <a:lnTo>
                          <a:pt x="7339914" y="0"/>
                        </a:lnTo>
                        <a:lnTo>
                          <a:pt x="7364627" y="790833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 dirty="0">
              <a:latin typeface="Gill Sans" panose="020B0A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E3D51-8715-824C-B29E-DA8984E0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dirty="0"/>
              <a:t>Pintos: Kernel Crossing on </a:t>
            </a:r>
            <a:r>
              <a:rPr lang="en-US" dirty="0" err="1"/>
              <a:t>Syscall</a:t>
            </a:r>
            <a:r>
              <a:rPr lang="en-US" dirty="0"/>
              <a:t> or Interrupt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6B4CF-8B5E-DC4D-BFF9-970F3C7B9EF9}"/>
              </a:ext>
            </a:extLst>
          </p:cNvPr>
          <p:cNvSpPr txBox="1"/>
          <p:nvPr/>
        </p:nvSpPr>
        <p:spPr>
          <a:xfrm>
            <a:off x="1286896" y="1405613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A02020104020203" pitchFamily="34" charset="77"/>
              </a:rPr>
              <a:t>user</a:t>
            </a:r>
          </a:p>
          <a:p>
            <a:r>
              <a:rPr lang="en-US" b="0" dirty="0">
                <a:latin typeface="Gill Sans" panose="020B0A02020104020203" pitchFamily="34" charset="77"/>
              </a:rPr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38DFA5-E545-1141-AC87-DD2396098B10}"/>
              </a:ext>
            </a:extLst>
          </p:cNvPr>
          <p:cNvSpPr/>
          <p:nvPr/>
        </p:nvSpPr>
        <p:spPr bwMode="auto">
          <a:xfrm>
            <a:off x="1229498" y="2052883"/>
            <a:ext cx="799601" cy="874931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B4544-CB9C-8448-9B97-03F93542672C}"/>
              </a:ext>
            </a:extLst>
          </p:cNvPr>
          <p:cNvSpPr/>
          <p:nvPr/>
        </p:nvSpPr>
        <p:spPr bwMode="auto">
          <a:xfrm>
            <a:off x="2272035" y="1677471"/>
            <a:ext cx="799601" cy="1250343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6CF60-1D4B-4C4D-8E55-717E89E71D78}"/>
              </a:ext>
            </a:extLst>
          </p:cNvPr>
          <p:cNvSpPr txBox="1"/>
          <p:nvPr/>
        </p:nvSpPr>
        <p:spPr>
          <a:xfrm>
            <a:off x="2310198" y="1074392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A02020104020203" pitchFamily="34" charset="77"/>
              </a:rPr>
              <a:t>user</a:t>
            </a:r>
          </a:p>
          <a:p>
            <a:r>
              <a:rPr lang="en-US" b="0" dirty="0">
                <a:latin typeface="Gill Sans" panose="020B0A02020104020203" pitchFamily="34" charset="77"/>
              </a:rPr>
              <a:t>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C9EEDC-5B12-5345-99CF-4D5F20CDE45B}"/>
              </a:ext>
            </a:extLst>
          </p:cNvPr>
          <p:cNvSpPr/>
          <p:nvPr/>
        </p:nvSpPr>
        <p:spPr bwMode="auto">
          <a:xfrm>
            <a:off x="2145956" y="4112542"/>
            <a:ext cx="987552" cy="8404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CF4C19-E64A-D54E-92B3-EE814985DA1B}"/>
              </a:ext>
            </a:extLst>
          </p:cNvPr>
          <p:cNvSpPr/>
          <p:nvPr/>
        </p:nvSpPr>
        <p:spPr bwMode="auto">
          <a:xfrm>
            <a:off x="1231557" y="4100186"/>
            <a:ext cx="799601" cy="490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D35298-022E-6E41-94DB-6ACB4D7C09AF}"/>
              </a:ext>
            </a:extLst>
          </p:cNvPr>
          <p:cNvSpPr/>
          <p:nvPr/>
        </p:nvSpPr>
        <p:spPr bwMode="auto">
          <a:xfrm>
            <a:off x="2272131" y="3824487"/>
            <a:ext cx="799406" cy="1306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6B48F-EA3C-0243-81D6-E6CD8159128C}"/>
              </a:ext>
            </a:extLst>
          </p:cNvPr>
          <p:cNvSpPr txBox="1"/>
          <p:nvPr/>
        </p:nvSpPr>
        <p:spPr>
          <a:xfrm>
            <a:off x="2390347" y="3766773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" panose="020B0A02020104020203" pitchFamily="34" charset="77"/>
              </a:rPr>
              <a:t>PTBR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719FF2-596F-604C-9D4E-989A62C9F9D0}"/>
              </a:ext>
            </a:extLst>
          </p:cNvPr>
          <p:cNvSpPr/>
          <p:nvPr/>
        </p:nvSpPr>
        <p:spPr bwMode="auto">
          <a:xfrm>
            <a:off x="2146054" y="4962554"/>
            <a:ext cx="987552" cy="4527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A144A2-0BDC-3042-87ED-21097EBA3F1F}"/>
              </a:ext>
            </a:extLst>
          </p:cNvPr>
          <p:cNvSpPr txBox="1"/>
          <p:nvPr/>
        </p:nvSpPr>
        <p:spPr>
          <a:xfrm>
            <a:off x="2425613" y="518014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Gill Sans" panose="020B0A02020104020203" pitchFamily="34" charset="77"/>
              </a:rPr>
              <a:t>TCB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5E74B-24DA-B54B-B6BC-072155358B0B}"/>
              </a:ext>
            </a:extLst>
          </p:cNvPr>
          <p:cNvSpPr txBox="1"/>
          <p:nvPr/>
        </p:nvSpPr>
        <p:spPr>
          <a:xfrm>
            <a:off x="1264241" y="4639389"/>
            <a:ext cx="76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A02020104020203" pitchFamily="34" charset="77"/>
              </a:rPr>
              <a:t>kernel</a:t>
            </a:r>
          </a:p>
          <a:p>
            <a:r>
              <a:rPr lang="en-US" b="0" dirty="0">
                <a:latin typeface="Gill Sans" panose="020B0A02020104020203" pitchFamily="34" charset="77"/>
              </a:rPr>
              <a:t>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26C4E4-657B-2D4B-A44E-372E5E3183FF}"/>
              </a:ext>
            </a:extLst>
          </p:cNvPr>
          <p:cNvSpPr txBox="1"/>
          <p:nvPr/>
        </p:nvSpPr>
        <p:spPr>
          <a:xfrm>
            <a:off x="2246076" y="5477470"/>
            <a:ext cx="789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A02020104020203" pitchFamily="34" charset="77"/>
              </a:rPr>
              <a:t>kernel</a:t>
            </a:r>
          </a:p>
          <a:p>
            <a:r>
              <a:rPr lang="en-US" b="0" dirty="0">
                <a:latin typeface="Gill Sans" panose="020B0A02020104020203" pitchFamily="34" charset="77"/>
              </a:rPr>
              <a:t>thread</a:t>
            </a:r>
          </a:p>
          <a:p>
            <a:r>
              <a:rPr lang="en-US" b="0" dirty="0">
                <a:latin typeface="Gill Sans" panose="020B0A02020104020203" pitchFamily="34" charset="77"/>
              </a:rPr>
              <a:t>stack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BCFB84-E8D6-8A49-A6AA-F535A6BBA4AE}"/>
              </a:ext>
            </a:extLst>
          </p:cNvPr>
          <p:cNvSpPr/>
          <p:nvPr/>
        </p:nvSpPr>
        <p:spPr bwMode="auto">
          <a:xfrm>
            <a:off x="3670053" y="3834072"/>
            <a:ext cx="799406" cy="1306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096250-90AC-604D-9352-8D05481B7AE8}"/>
              </a:ext>
            </a:extLst>
          </p:cNvPr>
          <p:cNvSpPr txBox="1"/>
          <p:nvPr/>
        </p:nvSpPr>
        <p:spPr>
          <a:xfrm>
            <a:off x="3788269" y="377635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" panose="020B0A02020104020203" pitchFamily="34" charset="77"/>
              </a:rPr>
              <a:t>PTBR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4A700F90-AC80-2248-9D0A-DDBFE819F2D3}"/>
              </a:ext>
            </a:extLst>
          </p:cNvPr>
          <p:cNvSpPr/>
          <p:nvPr/>
        </p:nvSpPr>
        <p:spPr bwMode="auto">
          <a:xfrm>
            <a:off x="1898821" y="2784390"/>
            <a:ext cx="494270" cy="378941"/>
          </a:xfrm>
          <a:custGeom>
            <a:avLst/>
            <a:gdLst>
              <a:gd name="connsiteX0" fmla="*/ 494270 w 494270"/>
              <a:gd name="connsiteY0" fmla="*/ 378941 h 378941"/>
              <a:gd name="connsiteX1" fmla="*/ 74140 w 494270"/>
              <a:gd name="connsiteY1" fmla="*/ 304800 h 378941"/>
              <a:gd name="connsiteX2" fmla="*/ 172994 w 494270"/>
              <a:gd name="connsiteY2" fmla="*/ 189470 h 378941"/>
              <a:gd name="connsiteX3" fmla="*/ 0 w 494270"/>
              <a:gd name="connsiteY3" fmla="*/ 0 h 37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70" h="378941">
                <a:moveTo>
                  <a:pt x="494270" y="378941"/>
                </a:moveTo>
                <a:cubicBezTo>
                  <a:pt x="310978" y="357659"/>
                  <a:pt x="127686" y="336378"/>
                  <a:pt x="74140" y="304800"/>
                </a:cubicBezTo>
                <a:cubicBezTo>
                  <a:pt x="20594" y="273222"/>
                  <a:pt x="185351" y="240270"/>
                  <a:pt x="172994" y="189470"/>
                </a:cubicBezTo>
                <a:cubicBezTo>
                  <a:pt x="160637" y="138670"/>
                  <a:pt x="80318" y="69335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E8C160B6-CD1E-844F-A3CC-3C95B3FADEF9}"/>
              </a:ext>
            </a:extLst>
          </p:cNvPr>
          <p:cNvSpPr/>
          <p:nvPr/>
        </p:nvSpPr>
        <p:spPr bwMode="auto">
          <a:xfrm>
            <a:off x="2912075" y="2315267"/>
            <a:ext cx="374066" cy="1056728"/>
          </a:xfrm>
          <a:custGeom>
            <a:avLst/>
            <a:gdLst>
              <a:gd name="connsiteX0" fmla="*/ 82378 w 374066"/>
              <a:gd name="connsiteY0" fmla="*/ 1021057 h 1056728"/>
              <a:gd name="connsiteX1" fmla="*/ 247135 w 374066"/>
              <a:gd name="connsiteY1" fmla="*/ 1021057 h 1056728"/>
              <a:gd name="connsiteX2" fmla="*/ 362465 w 374066"/>
              <a:gd name="connsiteY2" fmla="*/ 650355 h 1056728"/>
              <a:gd name="connsiteX3" fmla="*/ 354227 w 374066"/>
              <a:gd name="connsiteY3" fmla="*/ 246701 h 1056728"/>
              <a:gd name="connsiteX4" fmla="*/ 222422 w 374066"/>
              <a:gd name="connsiteY4" fmla="*/ 24279 h 1056728"/>
              <a:gd name="connsiteX5" fmla="*/ 0 w 374066"/>
              <a:gd name="connsiteY5" fmla="*/ 16041 h 105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066" h="1056728">
                <a:moveTo>
                  <a:pt x="82378" y="1021057"/>
                </a:moveTo>
                <a:cubicBezTo>
                  <a:pt x="141416" y="1051949"/>
                  <a:pt x="200454" y="1082841"/>
                  <a:pt x="247135" y="1021057"/>
                </a:cubicBezTo>
                <a:cubicBezTo>
                  <a:pt x="293816" y="959273"/>
                  <a:pt x="344616" y="779414"/>
                  <a:pt x="362465" y="650355"/>
                </a:cubicBezTo>
                <a:cubicBezTo>
                  <a:pt x="380314" y="521296"/>
                  <a:pt x="377567" y="351047"/>
                  <a:pt x="354227" y="246701"/>
                </a:cubicBezTo>
                <a:cubicBezTo>
                  <a:pt x="330887" y="142355"/>
                  <a:pt x="281460" y="62722"/>
                  <a:pt x="222422" y="24279"/>
                </a:cubicBezTo>
                <a:cubicBezTo>
                  <a:pt x="163384" y="-14164"/>
                  <a:pt x="81692" y="938"/>
                  <a:pt x="0" y="1604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8A7F2C-004F-6D44-AAB5-E88CA8F6D440}"/>
              </a:ext>
            </a:extLst>
          </p:cNvPr>
          <p:cNvGrpSpPr/>
          <p:nvPr/>
        </p:nvGrpSpPr>
        <p:grpSpPr>
          <a:xfrm>
            <a:off x="1956486" y="3061277"/>
            <a:ext cx="2854974" cy="1466737"/>
            <a:chOff x="1029730" y="3061276"/>
            <a:chExt cx="2854974" cy="146673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B3661D-05E6-5D47-B8AA-3826887EB674}"/>
                </a:ext>
              </a:extLst>
            </p:cNvPr>
            <p:cNvGrpSpPr/>
            <p:nvPr/>
          </p:nvGrpSpPr>
          <p:grpSpPr>
            <a:xfrm>
              <a:off x="2743297" y="3061276"/>
              <a:ext cx="799406" cy="620396"/>
              <a:chOff x="1295399" y="2961004"/>
              <a:chExt cx="799406" cy="620396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CC924B1-FC96-AA42-B3E3-4E54FCFE9C08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FF3B5FB-8010-C643-BEDE-5D3FA36CC276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8977BB-36DB-9749-ADF1-D1F632E7FCFC}"/>
                  </a:ext>
                </a:extLst>
              </p:cNvPr>
              <p:cNvSpPr txBox="1"/>
              <p:nvPr/>
            </p:nvSpPr>
            <p:spPr>
              <a:xfrm>
                <a:off x="1347891" y="2961004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53E762-A039-8E47-A49A-A08F0A581F89}"/>
                  </a:ext>
                </a:extLst>
              </p:cNvPr>
              <p:cNvSpPr txBox="1"/>
              <p:nvPr/>
            </p:nvSpPr>
            <p:spPr>
              <a:xfrm>
                <a:off x="1347361" y="3114873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ABF37D6-223F-4A42-B00A-5175FC0F4938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9623F6E-BD88-874A-87BE-053EFA7D8BE5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A6DE78B-6D97-2C4B-A162-9E3A5DB6578F}"/>
                </a:ext>
              </a:extLst>
            </p:cNvPr>
            <p:cNvSpPr/>
            <p:nvPr/>
          </p:nvSpPr>
          <p:spPr bwMode="auto">
            <a:xfrm>
              <a:off x="3476368" y="3317905"/>
              <a:ext cx="408336" cy="1210108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12C31F-E40E-8246-B828-D9EE0F9C59E9}"/>
                </a:ext>
              </a:extLst>
            </p:cNvPr>
            <p:cNvSpPr/>
            <p:nvPr/>
          </p:nvSpPr>
          <p:spPr bwMode="auto">
            <a:xfrm>
              <a:off x="1029730" y="3208172"/>
              <a:ext cx="1779373" cy="1166120"/>
            </a:xfrm>
            <a:custGeom>
              <a:avLst/>
              <a:gdLst>
                <a:gd name="connsiteX0" fmla="*/ 1779373 w 1779373"/>
                <a:gd name="connsiteY0" fmla="*/ 4585 h 1166120"/>
                <a:gd name="connsiteX1" fmla="*/ 1458097 w 1779373"/>
                <a:gd name="connsiteY1" fmla="*/ 144628 h 1166120"/>
                <a:gd name="connsiteX2" fmla="*/ 1408670 w 1779373"/>
                <a:gd name="connsiteY2" fmla="*/ 960174 h 1166120"/>
                <a:gd name="connsiteX3" fmla="*/ 0 w 1779373"/>
                <a:gd name="connsiteY3" fmla="*/ 1166120 h 116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9373" h="1166120">
                  <a:moveTo>
                    <a:pt x="1779373" y="4585"/>
                  </a:moveTo>
                  <a:cubicBezTo>
                    <a:pt x="1649627" y="-5026"/>
                    <a:pt x="1519881" y="-14637"/>
                    <a:pt x="1458097" y="144628"/>
                  </a:cubicBezTo>
                  <a:cubicBezTo>
                    <a:pt x="1396313" y="303893"/>
                    <a:pt x="1651686" y="789925"/>
                    <a:pt x="1408670" y="960174"/>
                  </a:cubicBezTo>
                  <a:cubicBezTo>
                    <a:pt x="1165654" y="1130423"/>
                    <a:pt x="582827" y="1148271"/>
                    <a:pt x="0" y="116612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F22DAFA-12D0-4841-995E-1F6E252E931F}"/>
              </a:ext>
            </a:extLst>
          </p:cNvPr>
          <p:cNvCxnSpPr>
            <a:cxnSpLocks/>
          </p:cNvCxnSpPr>
          <p:nvPr/>
        </p:nvCxnSpPr>
        <p:spPr bwMode="auto">
          <a:xfrm>
            <a:off x="2272035" y="2209800"/>
            <a:ext cx="7996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173A1AB-DD59-C24E-A73B-E39E3A07DF54}"/>
              </a:ext>
            </a:extLst>
          </p:cNvPr>
          <p:cNvGrpSpPr/>
          <p:nvPr/>
        </p:nvGrpSpPr>
        <p:grpSpPr>
          <a:xfrm>
            <a:off x="3669957" y="4137659"/>
            <a:ext cx="799601" cy="394055"/>
            <a:chOff x="2743200" y="4137658"/>
            <a:chExt cx="799601" cy="39405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BAFEF38-3B99-BD40-8D4A-9DE97C961B25}"/>
                </a:ext>
              </a:extLst>
            </p:cNvPr>
            <p:cNvSpPr/>
            <p:nvPr/>
          </p:nvSpPr>
          <p:spPr bwMode="auto">
            <a:xfrm>
              <a:off x="2743297" y="432100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9B6E3B-BCB1-A040-8D50-A78006A1DC83}"/>
                </a:ext>
              </a:extLst>
            </p:cNvPr>
            <p:cNvSpPr txBox="1"/>
            <p:nvPr/>
          </p:nvSpPr>
          <p:spPr>
            <a:xfrm>
              <a:off x="2795927" y="4137658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41C988-4A49-1E48-A63B-E6112A67614F}"/>
                </a:ext>
              </a:extLst>
            </p:cNvPr>
            <p:cNvSpPr txBox="1"/>
            <p:nvPr/>
          </p:nvSpPr>
          <p:spPr>
            <a:xfrm>
              <a:off x="2795790" y="4270103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C5F4072-2C5A-024F-997D-34076D131E13}"/>
                </a:ext>
              </a:extLst>
            </p:cNvPr>
            <p:cNvSpPr/>
            <p:nvPr/>
          </p:nvSpPr>
          <p:spPr bwMode="auto">
            <a:xfrm>
              <a:off x="2743297" y="420531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5BB0FA4-F278-3747-B6AA-33E0C7FFCA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43200" y="4495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3593756" y="1687055"/>
            <a:ext cx="990600" cy="3779676"/>
            <a:chOff x="2667000" y="1687055"/>
            <a:chExt cx="990600" cy="377967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DD8F49B-A9E8-AC43-93BB-DEA9586DF472}"/>
                </a:ext>
              </a:extLst>
            </p:cNvPr>
            <p:cNvSpPr/>
            <p:nvPr/>
          </p:nvSpPr>
          <p:spPr bwMode="auto">
            <a:xfrm>
              <a:off x="2667000" y="4122127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004A5B7-206D-8F45-B65C-8E8BC9D83577}"/>
                </a:ext>
              </a:extLst>
            </p:cNvPr>
            <p:cNvSpPr/>
            <p:nvPr/>
          </p:nvSpPr>
          <p:spPr bwMode="auto">
            <a:xfrm>
              <a:off x="2667000" y="4972139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1827D3-2218-424E-B7D2-02EC44DC2439}"/>
                </a:ext>
              </a:extLst>
            </p:cNvPr>
            <p:cNvSpPr txBox="1"/>
            <p:nvPr/>
          </p:nvSpPr>
          <p:spPr>
            <a:xfrm>
              <a:off x="2896778" y="5189732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solidFill>
                    <a:schemeClr val="accent1">
                      <a:lumMod val="50000"/>
                    </a:schemeClr>
                  </a:solidFill>
                  <a:latin typeface="Gill Sans" panose="020B0A02020104020203" pitchFamily="34" charset="77"/>
                </a:rPr>
                <a:t>TCB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D87064E-0275-8A49-BA70-1BBE33CC1D92}"/>
                </a:ext>
              </a:extLst>
            </p:cNvPr>
            <p:cNvGrpSpPr/>
            <p:nvPr/>
          </p:nvGrpSpPr>
          <p:grpSpPr>
            <a:xfrm>
              <a:off x="2743200" y="1687055"/>
              <a:ext cx="799601" cy="1250343"/>
              <a:chOff x="2743200" y="1687055"/>
              <a:chExt cx="799601" cy="125034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2709D0-4716-DA42-AC89-667333D9DF7F}"/>
                  </a:ext>
                </a:extLst>
              </p:cNvPr>
              <p:cNvSpPr/>
              <p:nvPr/>
            </p:nvSpPr>
            <p:spPr bwMode="auto">
              <a:xfrm>
                <a:off x="2743200" y="1687055"/>
                <a:ext cx="799601" cy="1250343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Arial" charset="0"/>
                </a:endParaRP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D7B63BC-1361-7249-8E98-8F0B9608E66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743200" y="2209800"/>
                <a:ext cx="79960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3CBBAF-78A6-E949-A8C4-1799FF00DB7D}"/>
              </a:ext>
            </a:extLst>
          </p:cNvPr>
          <p:cNvSpPr txBox="1"/>
          <p:nvPr/>
        </p:nvSpPr>
        <p:spPr>
          <a:xfrm rot="16200000">
            <a:off x="2444427" y="5051887"/>
            <a:ext cx="17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panose="020B0A02020104020203" pitchFamily="34" charset="77"/>
              </a:rPr>
              <a:t>syscall</a:t>
            </a:r>
            <a:r>
              <a:rPr lang="en-US" b="0" dirty="0">
                <a:solidFill>
                  <a:srgbClr val="FF0000"/>
                </a:solidFill>
                <a:latin typeface="Gill Sans" panose="020B0A02020104020203" pitchFamily="34" charset="77"/>
              </a:rPr>
              <a:t> / interrupt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1EDBBA-C6F8-E646-A373-31C8571E23B6}"/>
              </a:ext>
            </a:extLst>
          </p:cNvPr>
          <p:cNvGrpSpPr/>
          <p:nvPr/>
        </p:nvGrpSpPr>
        <p:grpSpPr>
          <a:xfrm>
            <a:off x="4662513" y="1687055"/>
            <a:ext cx="1687930" cy="3779676"/>
            <a:chOff x="3735756" y="1687055"/>
            <a:chExt cx="1687930" cy="377967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C053E64-A4D6-FC4B-99E4-3E6029FF00E9}"/>
                </a:ext>
              </a:extLst>
            </p:cNvPr>
            <p:cNvSpPr/>
            <p:nvPr/>
          </p:nvSpPr>
          <p:spPr bwMode="auto">
            <a:xfrm>
              <a:off x="4282182" y="1687055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087BECC-8ABF-AE42-9DA3-D405B58BB8BB}"/>
                </a:ext>
              </a:extLst>
            </p:cNvPr>
            <p:cNvGrpSpPr/>
            <p:nvPr/>
          </p:nvGrpSpPr>
          <p:grpSpPr>
            <a:xfrm>
              <a:off x="4282279" y="3062858"/>
              <a:ext cx="799406" cy="618814"/>
              <a:chOff x="1295399" y="2962586"/>
              <a:chExt cx="799406" cy="61881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F2EF460-71E9-1A42-B537-E820E285C937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17705C8-24E3-8748-8261-1C5CFEA04695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rgbClr val="FF9B9B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D0C8A7-54CC-F345-887D-12A07B2FA7A2}"/>
                  </a:ext>
                </a:extLst>
              </p:cNvPr>
              <p:cNvSpPr txBox="1"/>
              <p:nvPr/>
            </p:nvSpPr>
            <p:spPr>
              <a:xfrm>
                <a:off x="1347892" y="2962586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AF52A51-358D-574A-BC31-4A1C82B2D1FF}"/>
                  </a:ext>
                </a:extLst>
              </p:cNvPr>
              <p:cNvSpPr txBox="1"/>
              <p:nvPr/>
            </p:nvSpPr>
            <p:spPr>
              <a:xfrm>
                <a:off x="1347892" y="3113060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177E2FF-4CD6-5B4C-A12A-67CE15FDE8D6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DD596F0-2CC8-8A4C-B3AE-B8B320F83BB2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DA8C4ED-FA78-6241-92B1-AE3FC9DE1253}"/>
                </a:ext>
              </a:extLst>
            </p:cNvPr>
            <p:cNvSpPr/>
            <p:nvPr/>
          </p:nvSpPr>
          <p:spPr bwMode="auto">
            <a:xfrm>
              <a:off x="4205982" y="4122127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E2906B5-2A05-6D4A-8436-F1D5EB7D5543}"/>
                </a:ext>
              </a:extLst>
            </p:cNvPr>
            <p:cNvSpPr/>
            <p:nvPr/>
          </p:nvSpPr>
          <p:spPr bwMode="auto">
            <a:xfrm>
              <a:off x="4282279" y="3834072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D0DCF28-842F-2B46-B722-E61242116795}"/>
                </a:ext>
              </a:extLst>
            </p:cNvPr>
            <p:cNvSpPr txBox="1"/>
            <p:nvPr/>
          </p:nvSpPr>
          <p:spPr>
            <a:xfrm>
              <a:off x="4400495" y="3776358"/>
              <a:ext cx="5068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" panose="020B0A02020104020203" pitchFamily="34" charset="77"/>
                </a:rPr>
                <a:t>PTBR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013F611-7359-994E-B074-62304F83BA1A}"/>
                </a:ext>
              </a:extLst>
            </p:cNvPr>
            <p:cNvSpPr/>
            <p:nvPr/>
          </p:nvSpPr>
          <p:spPr bwMode="auto">
            <a:xfrm>
              <a:off x="4205982" y="4972139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BAC136-A3D8-7447-8615-86BE295D61C2}"/>
                </a:ext>
              </a:extLst>
            </p:cNvPr>
            <p:cNvSpPr txBox="1"/>
            <p:nvPr/>
          </p:nvSpPr>
          <p:spPr>
            <a:xfrm>
              <a:off x="4435760" y="5189732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solidFill>
                    <a:schemeClr val="accent1">
                      <a:lumMod val="50000"/>
                    </a:schemeClr>
                  </a:solidFill>
                  <a:latin typeface="Gill Sans" panose="020B0A02020104020203" pitchFamily="34" charset="77"/>
                </a:rPr>
                <a:t>TCB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FB59A9-EDDC-2C4E-98A9-F938C23FAE6B}"/>
                </a:ext>
              </a:extLst>
            </p:cNvPr>
            <p:cNvSpPr/>
            <p:nvPr/>
          </p:nvSpPr>
          <p:spPr bwMode="auto">
            <a:xfrm>
              <a:off x="4282279" y="432100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3B3474B-36CD-8348-9069-80228BDF1B0C}"/>
                </a:ext>
              </a:extLst>
            </p:cNvPr>
            <p:cNvSpPr txBox="1"/>
            <p:nvPr/>
          </p:nvSpPr>
          <p:spPr>
            <a:xfrm>
              <a:off x="4334772" y="4137744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67AA72C-C1FA-AB40-A341-6710820C7CA1}"/>
                </a:ext>
              </a:extLst>
            </p:cNvPr>
            <p:cNvSpPr txBox="1"/>
            <p:nvPr/>
          </p:nvSpPr>
          <p:spPr>
            <a:xfrm>
              <a:off x="4334772" y="4269085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46FF603-ED63-2D4E-B389-D05FBFBA1126}"/>
                </a:ext>
              </a:extLst>
            </p:cNvPr>
            <p:cNvSpPr/>
            <p:nvPr/>
          </p:nvSpPr>
          <p:spPr bwMode="auto">
            <a:xfrm>
              <a:off x="4282279" y="420531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E985FC88-8CB2-7D4D-9CFB-D83583DAD497}"/>
                </a:ext>
              </a:extLst>
            </p:cNvPr>
            <p:cNvSpPr/>
            <p:nvPr/>
          </p:nvSpPr>
          <p:spPr bwMode="auto">
            <a:xfrm>
              <a:off x="5015350" y="3317904"/>
              <a:ext cx="408336" cy="1531815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0C9CDE-DD85-954C-882A-2030D0A1F4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2182" y="48006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FBAAD4-8D80-E746-88BC-256CC899B0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2182" y="2209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483DDF8-30B7-3644-93E3-635610E8EB09}"/>
                </a:ext>
              </a:extLst>
            </p:cNvPr>
            <p:cNvSpPr/>
            <p:nvPr/>
          </p:nvSpPr>
          <p:spPr bwMode="auto">
            <a:xfrm>
              <a:off x="4282279" y="4619134"/>
              <a:ext cx="799406" cy="13063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376A0F5-1120-F346-B1F5-0B5D885830BB}"/>
                </a:ext>
              </a:extLst>
            </p:cNvPr>
            <p:cNvSpPr/>
            <p:nvPr/>
          </p:nvSpPr>
          <p:spPr bwMode="auto">
            <a:xfrm>
              <a:off x="4282279" y="4478412"/>
              <a:ext cx="799406" cy="1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8F54D91-B45D-0D47-ABE1-72ECBA6D38DB}"/>
                </a:ext>
              </a:extLst>
            </p:cNvPr>
            <p:cNvSpPr txBox="1"/>
            <p:nvPr/>
          </p:nvSpPr>
          <p:spPr>
            <a:xfrm rot="16200000">
              <a:off x="3601969" y="4929045"/>
              <a:ext cx="606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panose="020B0A02020104020203" pitchFamily="34" charset="77"/>
                </a:rPr>
                <a:t>saves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9E3355A-8CAB-7E49-B5AC-A8E0C0CD8E25}"/>
              </a:ext>
            </a:extLst>
          </p:cNvPr>
          <p:cNvGrpSpPr/>
          <p:nvPr/>
        </p:nvGrpSpPr>
        <p:grpSpPr>
          <a:xfrm>
            <a:off x="7081581" y="1661017"/>
            <a:ext cx="1280515" cy="3779676"/>
            <a:chOff x="6154824" y="1661017"/>
            <a:chExt cx="1280515" cy="3779676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953B2F4-B7BD-F242-A833-338CE31BB906}"/>
                </a:ext>
              </a:extLst>
            </p:cNvPr>
            <p:cNvSpPr/>
            <p:nvPr/>
          </p:nvSpPr>
          <p:spPr bwMode="auto">
            <a:xfrm>
              <a:off x="6231024" y="1661017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13CA2A8-4DE9-FE4D-9655-9A93535CB310}"/>
                </a:ext>
              </a:extLst>
            </p:cNvPr>
            <p:cNvSpPr/>
            <p:nvPr/>
          </p:nvSpPr>
          <p:spPr bwMode="auto">
            <a:xfrm>
              <a:off x="6154824" y="4096089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2CC0F5F-6438-5043-8458-1C60F7E02BB5}"/>
                </a:ext>
              </a:extLst>
            </p:cNvPr>
            <p:cNvSpPr/>
            <p:nvPr/>
          </p:nvSpPr>
          <p:spPr bwMode="auto">
            <a:xfrm>
              <a:off x="6231121" y="380803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2CB7B2F-44FA-8649-A1DC-3C02767BDAC7}"/>
                </a:ext>
              </a:extLst>
            </p:cNvPr>
            <p:cNvSpPr txBox="1"/>
            <p:nvPr/>
          </p:nvSpPr>
          <p:spPr>
            <a:xfrm>
              <a:off x="6349337" y="3750320"/>
              <a:ext cx="5068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" panose="020B0A02020104020203" pitchFamily="34" charset="77"/>
                </a:rPr>
                <a:t>PTBR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6B5292D-CCE6-8E4C-BAED-02371C55C940}"/>
                </a:ext>
              </a:extLst>
            </p:cNvPr>
            <p:cNvSpPr/>
            <p:nvPr/>
          </p:nvSpPr>
          <p:spPr bwMode="auto">
            <a:xfrm>
              <a:off x="6154824" y="4946101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9C69E81-0FD7-6A4B-A0E8-E8CC65C4E164}"/>
                </a:ext>
              </a:extLst>
            </p:cNvPr>
            <p:cNvSpPr txBox="1"/>
            <p:nvPr/>
          </p:nvSpPr>
          <p:spPr>
            <a:xfrm>
              <a:off x="6384602" y="5163694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panose="020B0A02020104020203" pitchFamily="34" charset="77"/>
                </a:rPr>
                <a:t>TCB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0E35F6D-8359-0342-AF7E-0EAFB873D604}"/>
                </a:ext>
              </a:extLst>
            </p:cNvPr>
            <p:cNvSpPr/>
            <p:nvPr/>
          </p:nvSpPr>
          <p:spPr bwMode="auto">
            <a:xfrm>
              <a:off x="6231121" y="4294966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AFAE287-49EB-8545-95D6-0E53102FC09A}"/>
                </a:ext>
              </a:extLst>
            </p:cNvPr>
            <p:cNvSpPr txBox="1"/>
            <p:nvPr/>
          </p:nvSpPr>
          <p:spPr>
            <a:xfrm>
              <a:off x="6283614" y="4085696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CA35ABA-6879-A44E-92E1-3A8464C4610D}"/>
                </a:ext>
              </a:extLst>
            </p:cNvPr>
            <p:cNvSpPr txBox="1"/>
            <p:nvPr/>
          </p:nvSpPr>
          <p:spPr>
            <a:xfrm>
              <a:off x="6283614" y="4237391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0BA5D41-BF4E-DA43-BF0E-B72A419183D4}"/>
                </a:ext>
              </a:extLst>
            </p:cNvPr>
            <p:cNvSpPr/>
            <p:nvPr/>
          </p:nvSpPr>
          <p:spPr bwMode="auto">
            <a:xfrm>
              <a:off x="6231121" y="4179272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B3856BC-7F4F-B148-B49F-7C821E6B0F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56504" y="4491088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D644164-0F71-CC4F-B72D-B31D316D52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31024" y="2183762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C18B9AD-022F-A24F-93F9-C444A608FDDF}"/>
                </a:ext>
              </a:extLst>
            </p:cNvPr>
            <p:cNvGrpSpPr/>
            <p:nvPr/>
          </p:nvGrpSpPr>
          <p:grpSpPr>
            <a:xfrm>
              <a:off x="6230999" y="3073975"/>
              <a:ext cx="799406" cy="606076"/>
              <a:chOff x="1295399" y="2975324"/>
              <a:chExt cx="799406" cy="606076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5452364-44F9-534F-A503-05BC9DA63E51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E51B0B3-82A3-D748-BC2F-9952967E36F5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FE1BC08-64F6-D146-A56D-F0D1D41B022C}"/>
                  </a:ext>
                </a:extLst>
              </p:cNvPr>
              <p:cNvSpPr txBox="1"/>
              <p:nvPr/>
            </p:nvSpPr>
            <p:spPr>
              <a:xfrm>
                <a:off x="1347892" y="2975324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040AFDD-3C4C-7945-9249-DD0136B6D7AD}"/>
                  </a:ext>
                </a:extLst>
              </p:cNvPr>
              <p:cNvSpPr txBox="1"/>
              <p:nvPr/>
            </p:nvSpPr>
            <p:spPr>
              <a:xfrm>
                <a:off x="1347892" y="3105353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5AE38C4-63C2-9C4B-AF54-6CC7F5ED7FD1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08ADF4B-6BB3-A843-BED2-24E16BAA2648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A83BB106-A14C-C347-B010-6E9F50804708}"/>
                </a:ext>
              </a:extLst>
            </p:cNvPr>
            <p:cNvSpPr/>
            <p:nvPr/>
          </p:nvSpPr>
          <p:spPr bwMode="auto">
            <a:xfrm>
              <a:off x="7027003" y="3329195"/>
              <a:ext cx="408336" cy="1210108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90DEF45-90E3-F849-9DFD-A1905BC90801}"/>
              </a:ext>
            </a:extLst>
          </p:cNvPr>
          <p:cNvSpPr txBox="1"/>
          <p:nvPr/>
        </p:nvSpPr>
        <p:spPr>
          <a:xfrm rot="16200000" flipH="1">
            <a:off x="7681341" y="4932887"/>
            <a:ext cx="129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panose="020B0A02020104020203" pitchFamily="34" charset="77"/>
              </a:rPr>
              <a:t>iret</a:t>
            </a:r>
            <a:endParaRPr lang="en-US" b="0" dirty="0">
              <a:solidFill>
                <a:srgbClr val="FF0000"/>
              </a:solidFill>
              <a:latin typeface="Gill Sans" panose="020B0A02020104020203" pitchFamily="34" charset="77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203B0F-DC66-2D46-9C93-02C0F4C8F787}"/>
              </a:ext>
            </a:extLst>
          </p:cNvPr>
          <p:cNvGrpSpPr/>
          <p:nvPr/>
        </p:nvGrpSpPr>
        <p:grpSpPr>
          <a:xfrm>
            <a:off x="8470557" y="1633188"/>
            <a:ext cx="1121541" cy="3779676"/>
            <a:chOff x="7543800" y="1633188"/>
            <a:chExt cx="1121541" cy="377967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2DF9196-9ED4-FA4C-96BF-BB14EDA8DD1A}"/>
                </a:ext>
              </a:extLst>
            </p:cNvPr>
            <p:cNvSpPr/>
            <p:nvPr/>
          </p:nvSpPr>
          <p:spPr bwMode="auto">
            <a:xfrm>
              <a:off x="7651234" y="1633188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accent5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4F7AEA7-4591-3D44-A095-3D54815C3F1C}"/>
                </a:ext>
              </a:extLst>
            </p:cNvPr>
            <p:cNvGrpSpPr/>
            <p:nvPr/>
          </p:nvGrpSpPr>
          <p:grpSpPr>
            <a:xfrm>
              <a:off x="7651331" y="3026497"/>
              <a:ext cx="799406" cy="601308"/>
              <a:chOff x="1295399" y="2980092"/>
              <a:chExt cx="799406" cy="601308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F8B8EE2-40A3-E74A-BB47-5ED949AC830F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996F594-A7C2-8241-ABF3-61538BD2C759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9DDCCFA-3FA8-554C-B49A-A13545A3950F}"/>
                  </a:ext>
                </a:extLst>
              </p:cNvPr>
              <p:cNvSpPr txBox="1"/>
              <p:nvPr/>
            </p:nvSpPr>
            <p:spPr>
              <a:xfrm>
                <a:off x="1347892" y="2980092"/>
                <a:ext cx="69442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5">
                        <a:lumMod val="50000"/>
                      </a:schemeClr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18647A6-E8E2-F248-88CE-5099589E5AF1}"/>
                  </a:ext>
                </a:extLst>
              </p:cNvPr>
              <p:cNvSpPr txBox="1"/>
              <p:nvPr/>
            </p:nvSpPr>
            <p:spPr>
              <a:xfrm>
                <a:off x="1347892" y="3120985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5">
                        <a:lumMod val="50000"/>
                      </a:schemeClr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B527C41-9D51-E042-B6FA-9A13F663D127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solidFill>
                    <a:schemeClr val="accent5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9E296EB-9596-3E46-8F0E-2DDA06A65C70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BE306BA-ED7F-504D-9157-7C1A19D76D1D}"/>
                </a:ext>
              </a:extLst>
            </p:cNvPr>
            <p:cNvSpPr/>
            <p:nvPr/>
          </p:nvSpPr>
          <p:spPr bwMode="auto">
            <a:xfrm>
              <a:off x="7543800" y="4068260"/>
              <a:ext cx="987552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CD7910A-0DE4-CD44-9F92-73105DF9CE8F}"/>
                </a:ext>
              </a:extLst>
            </p:cNvPr>
            <p:cNvSpPr/>
            <p:nvPr/>
          </p:nvSpPr>
          <p:spPr bwMode="auto">
            <a:xfrm>
              <a:off x="7651331" y="3780205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9FB7EB3-F7C6-8E44-86FB-66BD3079A5F1}"/>
                </a:ext>
              </a:extLst>
            </p:cNvPr>
            <p:cNvSpPr txBox="1"/>
            <p:nvPr/>
          </p:nvSpPr>
          <p:spPr>
            <a:xfrm>
              <a:off x="7769547" y="3722491"/>
              <a:ext cx="5068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" panose="020B0A02020104020203" pitchFamily="34" charset="77"/>
                </a:rPr>
                <a:t>PTBR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2E23EFA-BAF1-B04D-95E0-DAD235812B8F}"/>
                </a:ext>
              </a:extLst>
            </p:cNvPr>
            <p:cNvSpPr/>
            <p:nvPr/>
          </p:nvSpPr>
          <p:spPr bwMode="auto">
            <a:xfrm>
              <a:off x="7543898" y="4918272"/>
              <a:ext cx="987552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BAC5EAD-1998-3049-89C9-2E4AF0A6C2E6}"/>
                </a:ext>
              </a:extLst>
            </p:cNvPr>
            <p:cNvSpPr txBox="1"/>
            <p:nvPr/>
          </p:nvSpPr>
          <p:spPr>
            <a:xfrm>
              <a:off x="7804812" y="5135865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panose="020B0A02020104020203" pitchFamily="34" charset="77"/>
                </a:rPr>
                <a:t>TCB</a:t>
              </a: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D02B7AC1-12A2-F14A-A83A-97060C44AF0B}"/>
                </a:ext>
              </a:extLst>
            </p:cNvPr>
            <p:cNvSpPr/>
            <p:nvPr/>
          </p:nvSpPr>
          <p:spPr bwMode="auto">
            <a:xfrm>
              <a:off x="8291275" y="2270985"/>
              <a:ext cx="374066" cy="1056728"/>
            </a:xfrm>
            <a:custGeom>
              <a:avLst/>
              <a:gdLst>
                <a:gd name="connsiteX0" fmla="*/ 82378 w 374066"/>
                <a:gd name="connsiteY0" fmla="*/ 1021057 h 1056728"/>
                <a:gd name="connsiteX1" fmla="*/ 247135 w 374066"/>
                <a:gd name="connsiteY1" fmla="*/ 1021057 h 1056728"/>
                <a:gd name="connsiteX2" fmla="*/ 362465 w 374066"/>
                <a:gd name="connsiteY2" fmla="*/ 650355 h 1056728"/>
                <a:gd name="connsiteX3" fmla="*/ 354227 w 374066"/>
                <a:gd name="connsiteY3" fmla="*/ 246701 h 1056728"/>
                <a:gd name="connsiteX4" fmla="*/ 222422 w 374066"/>
                <a:gd name="connsiteY4" fmla="*/ 24279 h 1056728"/>
                <a:gd name="connsiteX5" fmla="*/ 0 w 374066"/>
                <a:gd name="connsiteY5" fmla="*/ 16041 h 105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066" h="1056728">
                  <a:moveTo>
                    <a:pt x="82378" y="1021057"/>
                  </a:moveTo>
                  <a:cubicBezTo>
                    <a:pt x="141416" y="1051949"/>
                    <a:pt x="200454" y="1082841"/>
                    <a:pt x="247135" y="1021057"/>
                  </a:cubicBezTo>
                  <a:cubicBezTo>
                    <a:pt x="293816" y="959273"/>
                    <a:pt x="344616" y="779414"/>
                    <a:pt x="362465" y="650355"/>
                  </a:cubicBezTo>
                  <a:cubicBezTo>
                    <a:pt x="380314" y="521296"/>
                    <a:pt x="377567" y="351047"/>
                    <a:pt x="354227" y="246701"/>
                  </a:cubicBezTo>
                  <a:cubicBezTo>
                    <a:pt x="330887" y="142355"/>
                    <a:pt x="281460" y="62722"/>
                    <a:pt x="222422" y="24279"/>
                  </a:cubicBezTo>
                  <a:cubicBezTo>
                    <a:pt x="163384" y="-14164"/>
                    <a:pt x="81692" y="938"/>
                    <a:pt x="0" y="1604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086631-4E4F-3F44-9AF1-DA752BD886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1234" y="2165518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F9B417-0659-D647-B9BA-BB3D12191A6C}"/>
              </a:ext>
            </a:extLst>
          </p:cNvPr>
          <p:cNvGrpSpPr/>
          <p:nvPr/>
        </p:nvGrpSpPr>
        <p:grpSpPr>
          <a:xfrm>
            <a:off x="6234237" y="3832326"/>
            <a:ext cx="835124" cy="1565340"/>
            <a:chOff x="5307481" y="3832325"/>
            <a:chExt cx="835124" cy="156534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0E854C-7496-0741-A556-46EE1E290EA5}"/>
                </a:ext>
              </a:extLst>
            </p:cNvPr>
            <p:cNvSpPr txBox="1"/>
            <p:nvPr/>
          </p:nvSpPr>
          <p:spPr>
            <a:xfrm rot="16200000">
              <a:off x="4947767" y="4699397"/>
              <a:ext cx="10579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panose="020B0A02020104020203" pitchFamily="34" charset="77"/>
                </a:rPr>
                <a:t>processing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AB7C3B7-6F70-A448-8C40-1CEE0212BE78}"/>
                </a:ext>
              </a:extLst>
            </p:cNvPr>
            <p:cNvSpPr txBox="1"/>
            <p:nvPr/>
          </p:nvSpPr>
          <p:spPr>
            <a:xfrm rot="16200000">
              <a:off x="5196608" y="4439768"/>
              <a:ext cx="1553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panose="020B0A02020104020203" pitchFamily="34" charset="77"/>
                </a:rPr>
                <a:t>ready to resume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D6165F6-2EB8-394A-BA39-DE02573F8A69}"/>
                </a:ext>
              </a:extLst>
            </p:cNvPr>
            <p:cNvSpPr txBox="1"/>
            <p:nvPr/>
          </p:nvSpPr>
          <p:spPr>
            <a:xfrm>
              <a:off x="5488891" y="483195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panose="020B0A02020104020203" pitchFamily="34" charset="77"/>
                </a:rPr>
                <a:t>…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0780B40-E646-F34C-8107-EB7F074C8441}"/>
              </a:ext>
            </a:extLst>
          </p:cNvPr>
          <p:cNvGrpSpPr/>
          <p:nvPr/>
        </p:nvGrpSpPr>
        <p:grpSpPr>
          <a:xfrm>
            <a:off x="2272131" y="3061982"/>
            <a:ext cx="799406" cy="610105"/>
            <a:chOff x="1295399" y="2971295"/>
            <a:chExt cx="799406" cy="610105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6EB6B20-B811-9947-A8E9-DBFC02592824}"/>
                </a:ext>
              </a:extLst>
            </p:cNvPr>
            <p:cNvSpPr/>
            <p:nvPr/>
          </p:nvSpPr>
          <p:spPr bwMode="auto">
            <a:xfrm>
              <a:off x="1295399" y="316369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3AA28DD-1A95-BD41-AA37-14956BA4B60C}"/>
                </a:ext>
              </a:extLst>
            </p:cNvPr>
            <p:cNvSpPr/>
            <p:nvPr/>
          </p:nvSpPr>
          <p:spPr bwMode="auto">
            <a:xfrm>
              <a:off x="1295399" y="3450766"/>
              <a:ext cx="799406" cy="13063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81644A7A-4D3A-B84C-8598-F71483347401}"/>
                </a:ext>
              </a:extLst>
            </p:cNvPr>
            <p:cNvSpPr txBox="1"/>
            <p:nvPr/>
          </p:nvSpPr>
          <p:spPr>
            <a:xfrm>
              <a:off x="1347892" y="2971295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2FA5290-6245-7B4A-9435-C06D9C300B74}"/>
                </a:ext>
              </a:extLst>
            </p:cNvPr>
            <p:cNvSpPr txBox="1"/>
            <p:nvPr/>
          </p:nvSpPr>
          <p:spPr>
            <a:xfrm>
              <a:off x="1347892" y="3103587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DA6690-C561-364C-9C32-4C2E4D0930FB}"/>
                </a:ext>
              </a:extLst>
            </p:cNvPr>
            <p:cNvSpPr/>
            <p:nvPr/>
          </p:nvSpPr>
          <p:spPr bwMode="auto">
            <a:xfrm>
              <a:off x="1295399" y="3310044"/>
              <a:ext cx="799406" cy="1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accent5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6B4292E-F474-774C-AB73-68C468ABD445}"/>
                </a:ext>
              </a:extLst>
            </p:cNvPr>
            <p:cNvSpPr/>
            <p:nvPr/>
          </p:nvSpPr>
          <p:spPr bwMode="auto">
            <a:xfrm>
              <a:off x="1295399" y="304800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49" name="Right Arrow 148"/>
          <p:cNvSpPr/>
          <p:nvPr/>
        </p:nvSpPr>
        <p:spPr bwMode="auto">
          <a:xfrm>
            <a:off x="3486062" y="746554"/>
            <a:ext cx="2738449" cy="457200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Gill Sans Ligh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983387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91" grpId="0"/>
      <p:bldP spid="1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Before Putting thread on the wait queue?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4" name="Group 8"/>
          <p:cNvGrpSpPr>
            <a:grpSpLocks/>
          </p:cNvGrpSpPr>
          <p:nvPr/>
        </p:nvGrpSpPr>
        <p:grpSpPr bwMode="auto">
          <a:xfrm>
            <a:off x="2952681" y="1838325"/>
            <a:ext cx="3335407" cy="460800"/>
            <a:chOff x="1022" y="1344"/>
            <a:chExt cx="1858" cy="256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1022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3696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Release can check the queue and not wake up thread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4" name="Group 8"/>
          <p:cNvGrpSpPr>
            <a:grpSpLocks/>
          </p:cNvGrpSpPr>
          <p:nvPr/>
        </p:nvGrpSpPr>
        <p:grpSpPr bwMode="auto">
          <a:xfrm>
            <a:off x="2952681" y="1838325"/>
            <a:ext cx="3335407" cy="460800"/>
            <a:chOff x="1022" y="1344"/>
            <a:chExt cx="1858" cy="256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1022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7532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After putting the thread on the wait queue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5" name="Group 9"/>
          <p:cNvGrpSpPr>
            <a:grpSpLocks/>
          </p:cNvGrpSpPr>
          <p:nvPr/>
        </p:nvGrpSpPr>
        <p:grpSpPr bwMode="auto">
          <a:xfrm>
            <a:off x="2952481" y="2092325"/>
            <a:ext cx="3335604" cy="460800"/>
            <a:chOff x="1021" y="1344"/>
            <a:chExt cx="1859" cy="256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021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9609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After putting the thread on the wait queue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Misses wakeup and still holds lock (deadlock!)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5" name="Group 9"/>
          <p:cNvGrpSpPr>
            <a:grpSpLocks/>
          </p:cNvGrpSpPr>
          <p:nvPr/>
        </p:nvGrpSpPr>
        <p:grpSpPr bwMode="auto">
          <a:xfrm>
            <a:off x="2952481" y="2092325"/>
            <a:ext cx="3335604" cy="460800"/>
            <a:chOff x="1021" y="1344"/>
            <a:chExt cx="1859" cy="256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021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4660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After putting the thread on the wait queue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Misses wakeup and still holds lock (deadlock!)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Want to put it after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sleep()</a:t>
            </a:r>
            <a:r>
              <a:rPr lang="en-US" altLang="ko-KR" dirty="0">
                <a:ea typeface="굴림" panose="020B0600000101010101" pitchFamily="34" charset="-127"/>
              </a:rPr>
              <a:t>. But – how?</a:t>
            </a:r>
          </a:p>
          <a:p>
            <a:pPr lvl="1"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8" name="Group 12"/>
          <p:cNvGrpSpPr>
            <a:grpSpLocks/>
          </p:cNvGrpSpPr>
          <p:nvPr/>
        </p:nvGrpSpPr>
        <p:grpSpPr bwMode="auto">
          <a:xfrm>
            <a:off x="2952481" y="2371725"/>
            <a:ext cx="3335604" cy="460800"/>
            <a:chOff x="1021" y="1344"/>
            <a:chExt cx="1859" cy="256"/>
          </a:xfrm>
        </p:grpSpPr>
        <p:sp>
          <p:nvSpPr>
            <p:cNvPr id="14345" name="Text Box 13"/>
            <p:cNvSpPr txBox="1">
              <a:spLocks noChangeArrowheads="1"/>
            </p:cNvSpPr>
            <p:nvPr/>
          </p:nvSpPr>
          <p:spPr bwMode="auto">
            <a:xfrm>
              <a:off x="1021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6" name="Line 14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8828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How to Re-enable After Sleep()?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86800" cy="60833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In scheduler, since interrupts are disabled when you call sleep: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Responsibility of the next thread to re-enable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When the sleeping thread wakes up, returns to acquire and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re-enables interrupts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u="sng" dirty="0">
                <a:ea typeface="굴림" panose="020B0600000101010101" pitchFamily="34" charset="-127"/>
              </a:rPr>
              <a:t>Thread A</a:t>
            </a: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ea typeface="굴림" panose="020B0600000101010101" pitchFamily="34" charset="-127"/>
              </a:rPr>
              <a:t>Thread B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disable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sleep return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enable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disable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sleep return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enable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</a:p>
        </p:txBody>
      </p:sp>
      <p:grpSp>
        <p:nvGrpSpPr>
          <p:cNvPr id="450569" name="Group 9"/>
          <p:cNvGrpSpPr>
            <a:grpSpLocks/>
          </p:cNvGrpSpPr>
          <p:nvPr/>
        </p:nvGrpSpPr>
        <p:grpSpPr bwMode="auto">
          <a:xfrm>
            <a:off x="4953001" y="3257557"/>
            <a:ext cx="1449388" cy="830264"/>
            <a:chOff x="2160" y="2068"/>
            <a:chExt cx="913" cy="523"/>
          </a:xfrm>
        </p:grpSpPr>
        <p:sp>
          <p:nvSpPr>
            <p:cNvPr id="16392" name="Line 5"/>
            <p:cNvSpPr>
              <a:spLocks noChangeShapeType="1"/>
            </p:cNvSpPr>
            <p:nvPr/>
          </p:nvSpPr>
          <p:spPr bwMode="auto">
            <a:xfrm>
              <a:off x="2160" y="2256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 rot="537817">
              <a:off x="2332" y="2068"/>
              <a:ext cx="74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  <p:grpSp>
        <p:nvGrpSpPr>
          <p:cNvPr id="450570" name="Group 10"/>
          <p:cNvGrpSpPr>
            <a:grpSpLocks/>
          </p:cNvGrpSpPr>
          <p:nvPr/>
        </p:nvGrpSpPr>
        <p:grpSpPr bwMode="auto">
          <a:xfrm>
            <a:off x="5257800" y="5086359"/>
            <a:ext cx="1447800" cy="830264"/>
            <a:chOff x="2400" y="3154"/>
            <a:chExt cx="912" cy="523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1" name="Text Box 8"/>
            <p:cNvSpPr txBox="1">
              <a:spLocks noChangeArrowheads="1"/>
            </p:cNvSpPr>
            <p:nvPr/>
          </p:nvSpPr>
          <p:spPr bwMode="auto">
            <a:xfrm rot="21085516">
              <a:off x="2406" y="3154"/>
              <a:ext cx="74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5424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" name="Oval 21"/>
          <p:cNvSpPr/>
          <p:nvPr/>
        </p:nvSpPr>
        <p:spPr>
          <a:xfrm>
            <a:off x="4063517" y="2422988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In-Kernel Lock: Simulation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Value: 0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10924" y="972774"/>
            <a:ext cx="86754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waiters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83024" y="972774"/>
            <a:ext cx="79316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owner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05001" y="138010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Running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sp>
        <p:nvSpPr>
          <p:cNvPr id="38" name="Freeform 37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05801" y="138326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B05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38061197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 animBg="1"/>
      <p:bldP spid="2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In-Kernel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63517" y="2422988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63517" y="3715060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sp>
        <p:nvSpPr>
          <p:cNvPr id="34" name="Freeform 33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905001" y="138010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Running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Value: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10924" y="972774"/>
            <a:ext cx="86754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waiters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83024" y="972774"/>
            <a:ext cx="79316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owner</a:t>
            </a:r>
          </a:p>
        </p:txBody>
      </p:sp>
      <p:sp>
        <p:nvSpPr>
          <p:cNvPr id="27" name="Freeform 2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05801" y="138326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B05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3275839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5" name="Freeform 24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63517" y="2422988"/>
            <a:ext cx="189139" cy="1711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63517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72204" y="2984555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H="1" flipV="1">
            <a:off x="7391399" y="2133601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B</a:t>
            </a: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In-Kernel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sp>
        <p:nvSpPr>
          <p:cNvPr id="39" name="Freeform 38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05001" y="138010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Running</a:t>
            </a:r>
          </a:p>
        </p:txBody>
      </p:sp>
      <p:sp>
        <p:nvSpPr>
          <p:cNvPr id="44" name="Freeform 43"/>
          <p:cNvSpPr/>
          <p:nvPr/>
        </p:nvSpPr>
        <p:spPr>
          <a:xfrm flipH="1">
            <a:off x="2982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305801" y="138326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Running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Value: 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010924" y="972774"/>
            <a:ext cx="86754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waiters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83024" y="972774"/>
            <a:ext cx="79316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owner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5801" y="138326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B05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5001" y="13716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B05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3176171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9" grpId="0" animBg="1"/>
      <p:bldP spid="40" grpId="0"/>
      <p:bldP spid="44" grpId="0" animBg="1"/>
      <p:bldP spid="45" grpId="0"/>
      <p:bldP spid="32" grpId="0"/>
      <p:bldP spid="3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211662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309888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11662" y="2370649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57101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57101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B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In-Kernel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3" name="Freeform 32"/>
          <p:cNvSpPr/>
          <p:nvPr/>
        </p:nvSpPr>
        <p:spPr>
          <a:xfrm flipH="1">
            <a:off x="2982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05801" y="138326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Running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2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248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5726847" y="1327833"/>
            <a:ext cx="2458468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16347 w 2458468"/>
              <a:gd name="connsiteY0" fmla="*/ 0 h 502443"/>
              <a:gd name="connsiteX1" fmla="*/ 320984 w 2458468"/>
              <a:gd name="connsiteY1" fmla="*/ 310419 h 502443"/>
              <a:gd name="connsiteX2" fmla="*/ 1090880 w 2458468"/>
              <a:gd name="connsiteY2" fmla="*/ 460573 h 502443"/>
              <a:gd name="connsiteX3" fmla="*/ 2458468 w 2458468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8468" h="502443">
                <a:moveTo>
                  <a:pt x="16347" y="0"/>
                </a:moveTo>
                <a:cubicBezTo>
                  <a:pt x="-59243" y="170970"/>
                  <a:pt x="141895" y="233657"/>
                  <a:pt x="320984" y="310419"/>
                </a:cubicBezTo>
                <a:cubicBezTo>
                  <a:pt x="500073" y="387181"/>
                  <a:pt x="1090880" y="460573"/>
                  <a:pt x="1090880" y="460573"/>
                </a:cubicBezTo>
                <a:lnTo>
                  <a:pt x="2458468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961363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flipH="1" flipV="1">
            <a:off x="3200400" y="3184246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967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1" y="138010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Running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Value: 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010924" y="972774"/>
            <a:ext cx="86754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waiters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83024" y="972774"/>
            <a:ext cx="79316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owner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05801" y="1383268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C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05001" y="13716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B05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622609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37" grpId="0" animBg="1"/>
      <p:bldP spid="6" grpId="0" animBg="1"/>
      <p:bldP spid="6" grpId="1" animBg="1"/>
      <p:bldP spid="33" grpId="0" animBg="1"/>
      <p:bldP spid="35" grpId="0"/>
      <p:bldP spid="40" grpId="0" animBg="1"/>
      <p:bldP spid="45" grpId="0" animBg="1"/>
      <p:bldP spid="50" grpId="0"/>
      <p:bldP spid="47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144">
            <a:extLst>
              <a:ext uri="{FF2B5EF4-FFF2-40B4-BE49-F238E27FC236}">
                <a16:creationId xmlns:a16="http://schemas.microsoft.com/office/drawing/2014/main" id="{85A649A4-EFD6-854D-81BB-1F6B3E9FE1C3}"/>
              </a:ext>
            </a:extLst>
          </p:cNvPr>
          <p:cNvSpPr/>
          <p:nvPr/>
        </p:nvSpPr>
        <p:spPr bwMode="auto">
          <a:xfrm>
            <a:off x="1066800" y="2924433"/>
            <a:ext cx="8583827" cy="2718487"/>
          </a:xfrm>
          <a:custGeom>
            <a:avLst/>
            <a:gdLst>
              <a:gd name="connsiteX0" fmla="*/ 7364627 w 8583827"/>
              <a:gd name="connsiteY0" fmla="*/ 790833 h 2718487"/>
              <a:gd name="connsiteX1" fmla="*/ 7771027 w 8583827"/>
              <a:gd name="connsiteY1" fmla="*/ 790833 h 2718487"/>
              <a:gd name="connsiteX2" fmla="*/ 8201811 w 8583827"/>
              <a:gd name="connsiteY2" fmla="*/ 790833 h 2718487"/>
              <a:gd name="connsiteX3" fmla="*/ 8583827 w 8583827"/>
              <a:gd name="connsiteY3" fmla="*/ 790833 h 2718487"/>
              <a:gd name="connsiteX4" fmla="*/ 8583827 w 8583827"/>
              <a:gd name="connsiteY4" fmla="*/ 1422456 h 2718487"/>
              <a:gd name="connsiteX5" fmla="*/ 8583827 w 8583827"/>
              <a:gd name="connsiteY5" fmla="*/ 2036202 h 2718487"/>
              <a:gd name="connsiteX6" fmla="*/ 8583827 w 8583827"/>
              <a:gd name="connsiteY6" fmla="*/ 2578444 h 2718487"/>
              <a:gd name="connsiteX7" fmla="*/ 7839895 w 8583827"/>
              <a:gd name="connsiteY7" fmla="*/ 2578444 h 2718487"/>
              <a:gd name="connsiteX8" fmla="*/ 7267640 w 8583827"/>
              <a:gd name="connsiteY8" fmla="*/ 2578444 h 2718487"/>
              <a:gd name="connsiteX9" fmla="*/ 6952900 w 8583827"/>
              <a:gd name="connsiteY9" fmla="*/ 2578444 h 2718487"/>
              <a:gd name="connsiteX10" fmla="*/ 6294806 w 8583827"/>
              <a:gd name="connsiteY10" fmla="*/ 2578444 h 2718487"/>
              <a:gd name="connsiteX11" fmla="*/ 5980066 w 8583827"/>
              <a:gd name="connsiteY11" fmla="*/ 2578444 h 2718487"/>
              <a:gd name="connsiteX12" fmla="*/ 5407811 w 8583827"/>
              <a:gd name="connsiteY12" fmla="*/ 2578444 h 2718487"/>
              <a:gd name="connsiteX13" fmla="*/ 4663879 w 8583827"/>
              <a:gd name="connsiteY13" fmla="*/ 2578444 h 2718487"/>
              <a:gd name="connsiteX14" fmla="*/ 3919948 w 8583827"/>
              <a:gd name="connsiteY14" fmla="*/ 2578444 h 2718487"/>
              <a:gd name="connsiteX15" fmla="*/ 3261854 w 8583827"/>
              <a:gd name="connsiteY15" fmla="*/ 2578444 h 2718487"/>
              <a:gd name="connsiteX16" fmla="*/ 2775437 w 8583827"/>
              <a:gd name="connsiteY16" fmla="*/ 2578444 h 2718487"/>
              <a:gd name="connsiteX17" fmla="*/ 2460697 w 8583827"/>
              <a:gd name="connsiteY17" fmla="*/ 2578444 h 2718487"/>
              <a:gd name="connsiteX18" fmla="*/ 1974280 w 8583827"/>
              <a:gd name="connsiteY18" fmla="*/ 2578444 h 2718487"/>
              <a:gd name="connsiteX19" fmla="*/ 1316187 w 8583827"/>
              <a:gd name="connsiteY19" fmla="*/ 2578444 h 2718487"/>
              <a:gd name="connsiteX20" fmla="*/ 572255 w 8583827"/>
              <a:gd name="connsiteY20" fmla="*/ 2578444 h 2718487"/>
              <a:gd name="connsiteX21" fmla="*/ 0 w 8583827"/>
              <a:gd name="connsiteY21" fmla="*/ 2578444 h 2718487"/>
              <a:gd name="connsiteX22" fmla="*/ 0 w 8583827"/>
              <a:gd name="connsiteY22" fmla="*/ 2718487 h 2718487"/>
              <a:gd name="connsiteX23" fmla="*/ 0 w 8583827"/>
              <a:gd name="connsiteY23" fmla="*/ 2211366 h 2718487"/>
              <a:gd name="connsiteX24" fmla="*/ 0 w 8583827"/>
              <a:gd name="connsiteY24" fmla="*/ 1723027 h 2718487"/>
              <a:gd name="connsiteX25" fmla="*/ 0 w 8583827"/>
              <a:gd name="connsiteY25" fmla="*/ 1309817 h 2718487"/>
              <a:gd name="connsiteX26" fmla="*/ 0 w 8583827"/>
              <a:gd name="connsiteY26" fmla="*/ 840260 h 2718487"/>
              <a:gd name="connsiteX27" fmla="*/ 156519 w 8583827"/>
              <a:gd name="connsiteY27" fmla="*/ 840260 h 2718487"/>
              <a:gd name="connsiteX28" fmla="*/ 668583 w 8583827"/>
              <a:gd name="connsiteY28" fmla="*/ 840260 h 2718487"/>
              <a:gd name="connsiteX29" fmla="*/ 1201983 w 8583827"/>
              <a:gd name="connsiteY29" fmla="*/ 840260 h 2718487"/>
              <a:gd name="connsiteX30" fmla="*/ 1714047 w 8583827"/>
              <a:gd name="connsiteY30" fmla="*/ 840260 h 2718487"/>
              <a:gd name="connsiteX31" fmla="*/ 2290119 w 8583827"/>
              <a:gd name="connsiteY31" fmla="*/ 840260 h 2718487"/>
              <a:gd name="connsiteX32" fmla="*/ 2290119 w 8583827"/>
              <a:gd name="connsiteY32" fmla="*/ 505227 h 2718487"/>
              <a:gd name="connsiteX33" fmla="*/ 2290119 w 8583827"/>
              <a:gd name="connsiteY33" fmla="*/ 156519 h 2718487"/>
              <a:gd name="connsiteX34" fmla="*/ 2800709 w 8583827"/>
              <a:gd name="connsiteY34" fmla="*/ 156519 h 2718487"/>
              <a:gd name="connsiteX35" fmla="*/ 3210304 w 8583827"/>
              <a:gd name="connsiteY35" fmla="*/ 156519 h 2718487"/>
              <a:gd name="connsiteX36" fmla="*/ 3821890 w 8583827"/>
              <a:gd name="connsiteY36" fmla="*/ 156519 h 2718487"/>
              <a:gd name="connsiteX37" fmla="*/ 4382978 w 8583827"/>
              <a:gd name="connsiteY37" fmla="*/ 156519 h 2718487"/>
              <a:gd name="connsiteX38" fmla="*/ 4994565 w 8583827"/>
              <a:gd name="connsiteY38" fmla="*/ 156519 h 2718487"/>
              <a:gd name="connsiteX39" fmla="*/ 5555653 w 8583827"/>
              <a:gd name="connsiteY39" fmla="*/ 156519 h 2718487"/>
              <a:gd name="connsiteX40" fmla="*/ 6167239 w 8583827"/>
              <a:gd name="connsiteY40" fmla="*/ 156519 h 2718487"/>
              <a:gd name="connsiteX41" fmla="*/ 6778826 w 8583827"/>
              <a:gd name="connsiteY41" fmla="*/ 156519 h 2718487"/>
              <a:gd name="connsiteX42" fmla="*/ 7339914 w 8583827"/>
              <a:gd name="connsiteY42" fmla="*/ 156519 h 2718487"/>
              <a:gd name="connsiteX43" fmla="*/ 7339914 w 8583827"/>
              <a:gd name="connsiteY43" fmla="*/ 0 h 2718487"/>
              <a:gd name="connsiteX44" fmla="*/ 7352271 w 8583827"/>
              <a:gd name="connsiteY44" fmla="*/ 395417 h 2718487"/>
              <a:gd name="connsiteX45" fmla="*/ 7364627 w 8583827"/>
              <a:gd name="connsiteY45" fmla="*/ 790833 h 271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8583827" h="2718487" fill="none" extrusionOk="0">
                <a:moveTo>
                  <a:pt x="7364627" y="790833"/>
                </a:moveTo>
                <a:cubicBezTo>
                  <a:pt x="7454116" y="751545"/>
                  <a:pt x="7664465" y="804350"/>
                  <a:pt x="7771027" y="790833"/>
                </a:cubicBezTo>
                <a:cubicBezTo>
                  <a:pt x="7877589" y="777316"/>
                  <a:pt x="8001504" y="813290"/>
                  <a:pt x="8201811" y="790833"/>
                </a:cubicBezTo>
                <a:cubicBezTo>
                  <a:pt x="8402118" y="768376"/>
                  <a:pt x="8494468" y="796573"/>
                  <a:pt x="8583827" y="790833"/>
                </a:cubicBezTo>
                <a:cubicBezTo>
                  <a:pt x="8641930" y="980021"/>
                  <a:pt x="8572030" y="1266852"/>
                  <a:pt x="8583827" y="1422456"/>
                </a:cubicBezTo>
                <a:cubicBezTo>
                  <a:pt x="8595624" y="1578060"/>
                  <a:pt x="8555095" y="1837274"/>
                  <a:pt x="8583827" y="2036202"/>
                </a:cubicBezTo>
                <a:cubicBezTo>
                  <a:pt x="8612559" y="2235130"/>
                  <a:pt x="8541771" y="2369891"/>
                  <a:pt x="8583827" y="2578444"/>
                </a:cubicBezTo>
                <a:cubicBezTo>
                  <a:pt x="8288181" y="2628546"/>
                  <a:pt x="8069741" y="2524868"/>
                  <a:pt x="7839895" y="2578444"/>
                </a:cubicBezTo>
                <a:cubicBezTo>
                  <a:pt x="7610049" y="2632020"/>
                  <a:pt x="7487335" y="2533227"/>
                  <a:pt x="7267640" y="2578444"/>
                </a:cubicBezTo>
                <a:cubicBezTo>
                  <a:pt x="7047945" y="2623661"/>
                  <a:pt x="7087281" y="2574354"/>
                  <a:pt x="6952900" y="2578444"/>
                </a:cubicBezTo>
                <a:cubicBezTo>
                  <a:pt x="6818519" y="2582534"/>
                  <a:pt x="6433429" y="2500178"/>
                  <a:pt x="6294806" y="2578444"/>
                </a:cubicBezTo>
                <a:cubicBezTo>
                  <a:pt x="6156183" y="2656710"/>
                  <a:pt x="6115902" y="2564438"/>
                  <a:pt x="5980066" y="2578444"/>
                </a:cubicBezTo>
                <a:cubicBezTo>
                  <a:pt x="5844230" y="2592450"/>
                  <a:pt x="5600534" y="2534854"/>
                  <a:pt x="5407811" y="2578444"/>
                </a:cubicBezTo>
                <a:cubicBezTo>
                  <a:pt x="5215089" y="2622034"/>
                  <a:pt x="4879569" y="2532558"/>
                  <a:pt x="4663879" y="2578444"/>
                </a:cubicBezTo>
                <a:cubicBezTo>
                  <a:pt x="4448189" y="2624330"/>
                  <a:pt x="4177159" y="2554223"/>
                  <a:pt x="3919948" y="2578444"/>
                </a:cubicBezTo>
                <a:cubicBezTo>
                  <a:pt x="3662737" y="2602665"/>
                  <a:pt x="3436196" y="2552800"/>
                  <a:pt x="3261854" y="2578444"/>
                </a:cubicBezTo>
                <a:cubicBezTo>
                  <a:pt x="3087512" y="2604088"/>
                  <a:pt x="2976891" y="2553972"/>
                  <a:pt x="2775437" y="2578444"/>
                </a:cubicBezTo>
                <a:cubicBezTo>
                  <a:pt x="2573983" y="2602916"/>
                  <a:pt x="2567998" y="2547010"/>
                  <a:pt x="2460697" y="2578444"/>
                </a:cubicBezTo>
                <a:cubicBezTo>
                  <a:pt x="2353396" y="2609878"/>
                  <a:pt x="2135111" y="2530590"/>
                  <a:pt x="1974280" y="2578444"/>
                </a:cubicBezTo>
                <a:cubicBezTo>
                  <a:pt x="1813449" y="2626298"/>
                  <a:pt x="1521994" y="2507487"/>
                  <a:pt x="1316187" y="2578444"/>
                </a:cubicBezTo>
                <a:cubicBezTo>
                  <a:pt x="1110380" y="2649401"/>
                  <a:pt x="915720" y="2500872"/>
                  <a:pt x="572255" y="2578444"/>
                </a:cubicBezTo>
                <a:cubicBezTo>
                  <a:pt x="228790" y="2656016"/>
                  <a:pt x="276958" y="2567890"/>
                  <a:pt x="0" y="2578444"/>
                </a:cubicBezTo>
                <a:cubicBezTo>
                  <a:pt x="14861" y="2640600"/>
                  <a:pt x="-5980" y="2659060"/>
                  <a:pt x="0" y="2718487"/>
                </a:cubicBezTo>
                <a:cubicBezTo>
                  <a:pt x="-25441" y="2591595"/>
                  <a:pt x="54796" y="2320331"/>
                  <a:pt x="0" y="2211366"/>
                </a:cubicBezTo>
                <a:cubicBezTo>
                  <a:pt x="-54796" y="2102401"/>
                  <a:pt x="25934" y="1959090"/>
                  <a:pt x="0" y="1723027"/>
                </a:cubicBezTo>
                <a:cubicBezTo>
                  <a:pt x="-25934" y="1486964"/>
                  <a:pt x="37098" y="1456633"/>
                  <a:pt x="0" y="1309817"/>
                </a:cubicBezTo>
                <a:cubicBezTo>
                  <a:pt x="-37098" y="1163001"/>
                  <a:pt x="41136" y="1012201"/>
                  <a:pt x="0" y="840260"/>
                </a:cubicBezTo>
                <a:cubicBezTo>
                  <a:pt x="46629" y="840096"/>
                  <a:pt x="123872" y="857921"/>
                  <a:pt x="156519" y="840260"/>
                </a:cubicBezTo>
                <a:cubicBezTo>
                  <a:pt x="340142" y="803783"/>
                  <a:pt x="465825" y="865453"/>
                  <a:pt x="668583" y="840260"/>
                </a:cubicBezTo>
                <a:cubicBezTo>
                  <a:pt x="871341" y="815067"/>
                  <a:pt x="996505" y="861796"/>
                  <a:pt x="1201983" y="840260"/>
                </a:cubicBezTo>
                <a:cubicBezTo>
                  <a:pt x="1407461" y="818724"/>
                  <a:pt x="1520139" y="848477"/>
                  <a:pt x="1714047" y="840260"/>
                </a:cubicBezTo>
                <a:cubicBezTo>
                  <a:pt x="1907955" y="832043"/>
                  <a:pt x="2073742" y="900040"/>
                  <a:pt x="2290119" y="840260"/>
                </a:cubicBezTo>
                <a:cubicBezTo>
                  <a:pt x="2264000" y="732151"/>
                  <a:pt x="2321381" y="611008"/>
                  <a:pt x="2290119" y="505227"/>
                </a:cubicBezTo>
                <a:cubicBezTo>
                  <a:pt x="2258857" y="399446"/>
                  <a:pt x="2293882" y="288384"/>
                  <a:pt x="2290119" y="156519"/>
                </a:cubicBezTo>
                <a:cubicBezTo>
                  <a:pt x="2508382" y="130194"/>
                  <a:pt x="2666759" y="166684"/>
                  <a:pt x="2800709" y="156519"/>
                </a:cubicBezTo>
                <a:cubicBezTo>
                  <a:pt x="2934659" y="146354"/>
                  <a:pt x="3093536" y="167699"/>
                  <a:pt x="3210304" y="156519"/>
                </a:cubicBezTo>
                <a:cubicBezTo>
                  <a:pt x="3327072" y="145339"/>
                  <a:pt x="3584223" y="195563"/>
                  <a:pt x="3821890" y="156519"/>
                </a:cubicBezTo>
                <a:cubicBezTo>
                  <a:pt x="4059557" y="117475"/>
                  <a:pt x="4174410" y="159828"/>
                  <a:pt x="4382978" y="156519"/>
                </a:cubicBezTo>
                <a:cubicBezTo>
                  <a:pt x="4591546" y="153210"/>
                  <a:pt x="4757775" y="202296"/>
                  <a:pt x="4994565" y="156519"/>
                </a:cubicBezTo>
                <a:cubicBezTo>
                  <a:pt x="5231355" y="110742"/>
                  <a:pt x="5310222" y="161103"/>
                  <a:pt x="5555653" y="156519"/>
                </a:cubicBezTo>
                <a:cubicBezTo>
                  <a:pt x="5801084" y="151935"/>
                  <a:pt x="5947111" y="160907"/>
                  <a:pt x="6167239" y="156519"/>
                </a:cubicBezTo>
                <a:cubicBezTo>
                  <a:pt x="6387367" y="152131"/>
                  <a:pt x="6524023" y="215296"/>
                  <a:pt x="6778826" y="156519"/>
                </a:cubicBezTo>
                <a:cubicBezTo>
                  <a:pt x="7033629" y="97742"/>
                  <a:pt x="7142942" y="203163"/>
                  <a:pt x="7339914" y="156519"/>
                </a:cubicBezTo>
                <a:cubicBezTo>
                  <a:pt x="7328736" y="101210"/>
                  <a:pt x="7350606" y="67433"/>
                  <a:pt x="7339914" y="0"/>
                </a:cubicBezTo>
                <a:cubicBezTo>
                  <a:pt x="7380085" y="170547"/>
                  <a:pt x="7332098" y="203590"/>
                  <a:pt x="7352271" y="395417"/>
                </a:cubicBezTo>
                <a:cubicBezTo>
                  <a:pt x="7372443" y="587244"/>
                  <a:pt x="7343299" y="601148"/>
                  <a:pt x="7364627" y="790833"/>
                </a:cubicBezTo>
                <a:close/>
              </a:path>
              <a:path w="8583827" h="2718487" stroke="0" extrusionOk="0">
                <a:moveTo>
                  <a:pt x="7364627" y="790833"/>
                </a:moveTo>
                <a:cubicBezTo>
                  <a:pt x="7513244" y="765056"/>
                  <a:pt x="7591377" y="799915"/>
                  <a:pt x="7758835" y="790833"/>
                </a:cubicBezTo>
                <a:cubicBezTo>
                  <a:pt x="7926293" y="781751"/>
                  <a:pt x="7951720" y="793683"/>
                  <a:pt x="8128659" y="790833"/>
                </a:cubicBezTo>
                <a:cubicBezTo>
                  <a:pt x="8305598" y="787983"/>
                  <a:pt x="8467000" y="835209"/>
                  <a:pt x="8583827" y="790833"/>
                </a:cubicBezTo>
                <a:cubicBezTo>
                  <a:pt x="8644702" y="1017456"/>
                  <a:pt x="8521705" y="1171014"/>
                  <a:pt x="8583827" y="1368827"/>
                </a:cubicBezTo>
                <a:cubicBezTo>
                  <a:pt x="8645949" y="1566640"/>
                  <a:pt x="8578832" y="1663807"/>
                  <a:pt x="8583827" y="1928945"/>
                </a:cubicBezTo>
                <a:cubicBezTo>
                  <a:pt x="8588822" y="2194083"/>
                  <a:pt x="8535619" y="2364028"/>
                  <a:pt x="8583827" y="2578444"/>
                </a:cubicBezTo>
                <a:cubicBezTo>
                  <a:pt x="8358085" y="2581890"/>
                  <a:pt x="8273486" y="2527546"/>
                  <a:pt x="8011572" y="2578444"/>
                </a:cubicBezTo>
                <a:cubicBezTo>
                  <a:pt x="7749658" y="2629342"/>
                  <a:pt x="7634626" y="2542451"/>
                  <a:pt x="7267640" y="2578444"/>
                </a:cubicBezTo>
                <a:cubicBezTo>
                  <a:pt x="6900654" y="2614437"/>
                  <a:pt x="7031278" y="2574924"/>
                  <a:pt x="6952900" y="2578444"/>
                </a:cubicBezTo>
                <a:cubicBezTo>
                  <a:pt x="6874522" y="2581964"/>
                  <a:pt x="6655294" y="2545431"/>
                  <a:pt x="6380645" y="2578444"/>
                </a:cubicBezTo>
                <a:cubicBezTo>
                  <a:pt x="6105997" y="2611457"/>
                  <a:pt x="6030796" y="2546122"/>
                  <a:pt x="5808390" y="2578444"/>
                </a:cubicBezTo>
                <a:cubicBezTo>
                  <a:pt x="5585984" y="2610766"/>
                  <a:pt x="5432784" y="2572805"/>
                  <a:pt x="5321973" y="2578444"/>
                </a:cubicBezTo>
                <a:cubicBezTo>
                  <a:pt x="5211162" y="2584083"/>
                  <a:pt x="4809562" y="2512752"/>
                  <a:pt x="4578041" y="2578444"/>
                </a:cubicBezTo>
                <a:cubicBezTo>
                  <a:pt x="4346520" y="2644136"/>
                  <a:pt x="4104351" y="2525652"/>
                  <a:pt x="3834109" y="2578444"/>
                </a:cubicBezTo>
                <a:cubicBezTo>
                  <a:pt x="3563867" y="2631236"/>
                  <a:pt x="3517079" y="2547740"/>
                  <a:pt x="3433531" y="2578444"/>
                </a:cubicBezTo>
                <a:cubicBezTo>
                  <a:pt x="3349983" y="2609148"/>
                  <a:pt x="3119371" y="2520073"/>
                  <a:pt x="2861276" y="2578444"/>
                </a:cubicBezTo>
                <a:cubicBezTo>
                  <a:pt x="2603181" y="2636815"/>
                  <a:pt x="2446356" y="2496424"/>
                  <a:pt x="2117344" y="2578444"/>
                </a:cubicBezTo>
                <a:cubicBezTo>
                  <a:pt x="1788332" y="2660464"/>
                  <a:pt x="1755770" y="2519402"/>
                  <a:pt x="1545089" y="2578444"/>
                </a:cubicBezTo>
                <a:cubicBezTo>
                  <a:pt x="1334409" y="2637486"/>
                  <a:pt x="1309055" y="2574667"/>
                  <a:pt x="1230349" y="2578444"/>
                </a:cubicBezTo>
                <a:cubicBezTo>
                  <a:pt x="1151643" y="2582221"/>
                  <a:pt x="935042" y="2534727"/>
                  <a:pt x="829770" y="2578444"/>
                </a:cubicBezTo>
                <a:cubicBezTo>
                  <a:pt x="724498" y="2622161"/>
                  <a:pt x="400095" y="2492409"/>
                  <a:pt x="0" y="2578444"/>
                </a:cubicBezTo>
                <a:cubicBezTo>
                  <a:pt x="5030" y="2613387"/>
                  <a:pt x="-11606" y="2669068"/>
                  <a:pt x="0" y="2718487"/>
                </a:cubicBezTo>
                <a:cubicBezTo>
                  <a:pt x="-24643" y="2602806"/>
                  <a:pt x="20196" y="2413975"/>
                  <a:pt x="0" y="2248930"/>
                </a:cubicBezTo>
                <a:cubicBezTo>
                  <a:pt x="-20196" y="2083885"/>
                  <a:pt x="12709" y="1915117"/>
                  <a:pt x="0" y="1779374"/>
                </a:cubicBezTo>
                <a:cubicBezTo>
                  <a:pt x="-12709" y="1643631"/>
                  <a:pt x="49797" y="1417368"/>
                  <a:pt x="0" y="1309817"/>
                </a:cubicBezTo>
                <a:cubicBezTo>
                  <a:pt x="-49797" y="1202266"/>
                  <a:pt x="4145" y="981881"/>
                  <a:pt x="0" y="840260"/>
                </a:cubicBezTo>
                <a:cubicBezTo>
                  <a:pt x="56960" y="822798"/>
                  <a:pt x="80831" y="844371"/>
                  <a:pt x="156519" y="840260"/>
                </a:cubicBezTo>
                <a:cubicBezTo>
                  <a:pt x="291765" y="801310"/>
                  <a:pt x="527183" y="878799"/>
                  <a:pt x="647247" y="840260"/>
                </a:cubicBezTo>
                <a:cubicBezTo>
                  <a:pt x="767311" y="801721"/>
                  <a:pt x="920036" y="855823"/>
                  <a:pt x="1116639" y="840260"/>
                </a:cubicBezTo>
                <a:cubicBezTo>
                  <a:pt x="1313242" y="824697"/>
                  <a:pt x="1551483" y="883176"/>
                  <a:pt x="1671375" y="840260"/>
                </a:cubicBezTo>
                <a:cubicBezTo>
                  <a:pt x="1791267" y="797344"/>
                  <a:pt x="2088826" y="903505"/>
                  <a:pt x="2290119" y="840260"/>
                </a:cubicBezTo>
                <a:cubicBezTo>
                  <a:pt x="2280887" y="718077"/>
                  <a:pt x="2324055" y="630366"/>
                  <a:pt x="2290119" y="491552"/>
                </a:cubicBezTo>
                <a:cubicBezTo>
                  <a:pt x="2256183" y="352738"/>
                  <a:pt x="2314422" y="306704"/>
                  <a:pt x="2290119" y="156519"/>
                </a:cubicBezTo>
                <a:cubicBezTo>
                  <a:pt x="2449853" y="102237"/>
                  <a:pt x="2550554" y="200437"/>
                  <a:pt x="2750211" y="156519"/>
                </a:cubicBezTo>
                <a:cubicBezTo>
                  <a:pt x="2949868" y="112601"/>
                  <a:pt x="3053490" y="197305"/>
                  <a:pt x="3159806" y="156519"/>
                </a:cubicBezTo>
                <a:cubicBezTo>
                  <a:pt x="3266123" y="115733"/>
                  <a:pt x="3467498" y="203197"/>
                  <a:pt x="3619898" y="156519"/>
                </a:cubicBezTo>
                <a:cubicBezTo>
                  <a:pt x="3772298" y="109841"/>
                  <a:pt x="4003150" y="197345"/>
                  <a:pt x="4130489" y="156519"/>
                </a:cubicBezTo>
                <a:cubicBezTo>
                  <a:pt x="4257828" y="115693"/>
                  <a:pt x="4520338" y="180821"/>
                  <a:pt x="4691577" y="156519"/>
                </a:cubicBezTo>
                <a:cubicBezTo>
                  <a:pt x="4862816" y="132217"/>
                  <a:pt x="4947938" y="211654"/>
                  <a:pt x="5151670" y="156519"/>
                </a:cubicBezTo>
                <a:cubicBezTo>
                  <a:pt x="5355402" y="101384"/>
                  <a:pt x="5571128" y="178754"/>
                  <a:pt x="5813754" y="156519"/>
                </a:cubicBezTo>
                <a:cubicBezTo>
                  <a:pt x="6056380" y="134284"/>
                  <a:pt x="6100881" y="211021"/>
                  <a:pt x="6374842" y="156519"/>
                </a:cubicBezTo>
                <a:cubicBezTo>
                  <a:pt x="6648803" y="102017"/>
                  <a:pt x="7093082" y="185012"/>
                  <a:pt x="7339914" y="156519"/>
                </a:cubicBezTo>
                <a:cubicBezTo>
                  <a:pt x="7324031" y="98978"/>
                  <a:pt x="7342698" y="60721"/>
                  <a:pt x="7339914" y="0"/>
                </a:cubicBezTo>
                <a:cubicBezTo>
                  <a:pt x="7383508" y="150291"/>
                  <a:pt x="7318348" y="310059"/>
                  <a:pt x="7352271" y="395417"/>
                </a:cubicBezTo>
                <a:cubicBezTo>
                  <a:pt x="7386194" y="480775"/>
                  <a:pt x="7324439" y="604922"/>
                  <a:pt x="7364627" y="790833"/>
                </a:cubicBezTo>
                <a:close/>
              </a:path>
            </a:pathLst>
          </a:cu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7364627 w 8583827"/>
                      <a:gd name="connsiteY0" fmla="*/ 790833 h 2718487"/>
                      <a:gd name="connsiteX1" fmla="*/ 8583827 w 8583827"/>
                      <a:gd name="connsiteY1" fmla="*/ 790833 h 2718487"/>
                      <a:gd name="connsiteX2" fmla="*/ 8583827 w 8583827"/>
                      <a:gd name="connsiteY2" fmla="*/ 2578444 h 2718487"/>
                      <a:gd name="connsiteX3" fmla="*/ 0 w 8583827"/>
                      <a:gd name="connsiteY3" fmla="*/ 2578444 h 2718487"/>
                      <a:gd name="connsiteX4" fmla="*/ 0 w 8583827"/>
                      <a:gd name="connsiteY4" fmla="*/ 2718487 h 2718487"/>
                      <a:gd name="connsiteX5" fmla="*/ 0 w 8583827"/>
                      <a:gd name="connsiteY5" fmla="*/ 840260 h 2718487"/>
                      <a:gd name="connsiteX6" fmla="*/ 156519 w 8583827"/>
                      <a:gd name="connsiteY6" fmla="*/ 840260 h 2718487"/>
                      <a:gd name="connsiteX7" fmla="*/ 2290119 w 8583827"/>
                      <a:gd name="connsiteY7" fmla="*/ 840260 h 2718487"/>
                      <a:gd name="connsiteX8" fmla="*/ 2290119 w 8583827"/>
                      <a:gd name="connsiteY8" fmla="*/ 156519 h 2718487"/>
                      <a:gd name="connsiteX9" fmla="*/ 7339914 w 8583827"/>
                      <a:gd name="connsiteY9" fmla="*/ 156519 h 2718487"/>
                      <a:gd name="connsiteX10" fmla="*/ 7339914 w 8583827"/>
                      <a:gd name="connsiteY10" fmla="*/ 0 h 2718487"/>
                      <a:gd name="connsiteX11" fmla="*/ 7364627 w 8583827"/>
                      <a:gd name="connsiteY11" fmla="*/ 790833 h 2718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583827" h="2718487">
                        <a:moveTo>
                          <a:pt x="7364627" y="790833"/>
                        </a:moveTo>
                        <a:lnTo>
                          <a:pt x="8583827" y="790833"/>
                        </a:lnTo>
                        <a:lnTo>
                          <a:pt x="8583827" y="2578444"/>
                        </a:lnTo>
                        <a:lnTo>
                          <a:pt x="0" y="2578444"/>
                        </a:lnTo>
                        <a:lnTo>
                          <a:pt x="0" y="2718487"/>
                        </a:lnTo>
                        <a:lnTo>
                          <a:pt x="0" y="840260"/>
                        </a:lnTo>
                        <a:lnTo>
                          <a:pt x="156519" y="840260"/>
                        </a:lnTo>
                        <a:lnTo>
                          <a:pt x="2290119" y="840260"/>
                        </a:lnTo>
                        <a:lnTo>
                          <a:pt x="2290119" y="156519"/>
                        </a:lnTo>
                        <a:lnTo>
                          <a:pt x="7339914" y="156519"/>
                        </a:lnTo>
                        <a:lnTo>
                          <a:pt x="7339914" y="0"/>
                        </a:lnTo>
                        <a:lnTo>
                          <a:pt x="7364627" y="790833"/>
                        </a:ln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E3D51-8715-824C-B29E-DA8984E0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Pintos: Context Switch – Scheduling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6B4CF-8B5E-DC4D-BFF9-970F3C7B9EF9}"/>
              </a:ext>
            </a:extLst>
          </p:cNvPr>
          <p:cNvSpPr txBox="1"/>
          <p:nvPr/>
        </p:nvSpPr>
        <p:spPr>
          <a:xfrm>
            <a:off x="1286896" y="1405613"/>
            <a:ext cx="63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A02020104020203" pitchFamily="34" charset="77"/>
              </a:rPr>
              <a:t>user</a:t>
            </a:r>
          </a:p>
          <a:p>
            <a:r>
              <a:rPr lang="en-US" b="0" dirty="0">
                <a:latin typeface="Gill Sans" panose="020B0A02020104020203" pitchFamily="34" charset="77"/>
              </a:rPr>
              <a:t>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38DFA5-E545-1141-AC87-DD2396098B10}"/>
              </a:ext>
            </a:extLst>
          </p:cNvPr>
          <p:cNvSpPr/>
          <p:nvPr/>
        </p:nvSpPr>
        <p:spPr bwMode="auto">
          <a:xfrm>
            <a:off x="1229498" y="2052883"/>
            <a:ext cx="799601" cy="874931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B4544-CB9C-8448-9B97-03F93542672C}"/>
              </a:ext>
            </a:extLst>
          </p:cNvPr>
          <p:cNvSpPr/>
          <p:nvPr/>
        </p:nvSpPr>
        <p:spPr bwMode="auto">
          <a:xfrm>
            <a:off x="2272035" y="1677471"/>
            <a:ext cx="799601" cy="1250343"/>
          </a:xfrm>
          <a:prstGeom prst="rect">
            <a:avLst/>
          </a:prstGeom>
          <a:noFill/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6CF60-1D4B-4C4D-8E55-717E89E71D78}"/>
              </a:ext>
            </a:extLst>
          </p:cNvPr>
          <p:cNvSpPr txBox="1"/>
          <p:nvPr/>
        </p:nvSpPr>
        <p:spPr>
          <a:xfrm>
            <a:off x="2310198" y="1074392"/>
            <a:ext cx="65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A02020104020203" pitchFamily="34" charset="77"/>
              </a:rPr>
              <a:t>user</a:t>
            </a:r>
          </a:p>
          <a:p>
            <a:r>
              <a:rPr lang="en-US" b="0" dirty="0">
                <a:latin typeface="Gill Sans" panose="020B0A02020104020203" pitchFamily="34" charset="77"/>
              </a:rPr>
              <a:t>stack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780B40-E646-F34C-8107-EB7F074C8441}"/>
              </a:ext>
            </a:extLst>
          </p:cNvPr>
          <p:cNvGrpSpPr/>
          <p:nvPr/>
        </p:nvGrpSpPr>
        <p:grpSpPr>
          <a:xfrm>
            <a:off x="2272131" y="3091191"/>
            <a:ext cx="799406" cy="580897"/>
            <a:chOff x="1295399" y="3000503"/>
            <a:chExt cx="799406" cy="5808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EB6B20-B811-9947-A8E9-DBFC02592824}"/>
                </a:ext>
              </a:extLst>
            </p:cNvPr>
            <p:cNvSpPr/>
            <p:nvPr/>
          </p:nvSpPr>
          <p:spPr bwMode="auto">
            <a:xfrm>
              <a:off x="1295399" y="316369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AA28DD-1A95-BD41-AA37-14956BA4B60C}"/>
                </a:ext>
              </a:extLst>
            </p:cNvPr>
            <p:cNvSpPr/>
            <p:nvPr/>
          </p:nvSpPr>
          <p:spPr bwMode="auto">
            <a:xfrm>
              <a:off x="1295399" y="3450766"/>
              <a:ext cx="799406" cy="13063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644A7A-4D3A-B84C-8598-F71483347401}"/>
                </a:ext>
              </a:extLst>
            </p:cNvPr>
            <p:cNvSpPr txBox="1"/>
            <p:nvPr/>
          </p:nvSpPr>
          <p:spPr>
            <a:xfrm>
              <a:off x="1347892" y="3000503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FA5290-6245-7B4A-9435-C06D9C300B74}"/>
                </a:ext>
              </a:extLst>
            </p:cNvPr>
            <p:cNvSpPr txBox="1"/>
            <p:nvPr/>
          </p:nvSpPr>
          <p:spPr>
            <a:xfrm>
              <a:off x="1347892" y="3152903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DA6690-C561-364C-9C32-4C2E4D0930FB}"/>
                </a:ext>
              </a:extLst>
            </p:cNvPr>
            <p:cNvSpPr/>
            <p:nvPr/>
          </p:nvSpPr>
          <p:spPr bwMode="auto">
            <a:xfrm>
              <a:off x="1295399" y="3310044"/>
              <a:ext cx="799406" cy="1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solidFill>
                  <a:schemeClr val="accent5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6B4292E-F474-774C-AB73-68C468ABD445}"/>
                </a:ext>
              </a:extLst>
            </p:cNvPr>
            <p:cNvSpPr/>
            <p:nvPr/>
          </p:nvSpPr>
          <p:spPr bwMode="auto">
            <a:xfrm>
              <a:off x="1295399" y="304800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6C9EEDC-5B12-5345-99CF-4D5F20CDE45B}"/>
              </a:ext>
            </a:extLst>
          </p:cNvPr>
          <p:cNvSpPr/>
          <p:nvPr/>
        </p:nvSpPr>
        <p:spPr bwMode="auto">
          <a:xfrm>
            <a:off x="2145956" y="4112542"/>
            <a:ext cx="987552" cy="8404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CF4C19-E64A-D54E-92B3-EE814985DA1B}"/>
              </a:ext>
            </a:extLst>
          </p:cNvPr>
          <p:cNvSpPr/>
          <p:nvPr/>
        </p:nvSpPr>
        <p:spPr bwMode="auto">
          <a:xfrm>
            <a:off x="1231557" y="4100186"/>
            <a:ext cx="799601" cy="490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D35298-022E-6E41-94DB-6ACB4D7C09AF}"/>
              </a:ext>
            </a:extLst>
          </p:cNvPr>
          <p:cNvSpPr/>
          <p:nvPr/>
        </p:nvSpPr>
        <p:spPr bwMode="auto">
          <a:xfrm>
            <a:off x="2272131" y="3824487"/>
            <a:ext cx="799406" cy="1306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6B48F-EA3C-0243-81D6-E6CD8159128C}"/>
              </a:ext>
            </a:extLst>
          </p:cNvPr>
          <p:cNvSpPr txBox="1"/>
          <p:nvPr/>
        </p:nvSpPr>
        <p:spPr>
          <a:xfrm>
            <a:off x="2390347" y="3766773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" panose="020B0A02020104020203" pitchFamily="34" charset="77"/>
              </a:rPr>
              <a:t>PTBR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719FF2-596F-604C-9D4E-989A62C9F9D0}"/>
              </a:ext>
            </a:extLst>
          </p:cNvPr>
          <p:cNvSpPr/>
          <p:nvPr/>
        </p:nvSpPr>
        <p:spPr bwMode="auto">
          <a:xfrm>
            <a:off x="2146054" y="4962554"/>
            <a:ext cx="987552" cy="4527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A144A2-0BDC-3042-87ED-21097EBA3F1F}"/>
              </a:ext>
            </a:extLst>
          </p:cNvPr>
          <p:cNvSpPr txBox="1"/>
          <p:nvPr/>
        </p:nvSpPr>
        <p:spPr>
          <a:xfrm>
            <a:off x="2425613" y="518014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Gill Sans" panose="020B0A02020104020203" pitchFamily="34" charset="77"/>
              </a:rPr>
              <a:t>TCB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5E74B-24DA-B54B-B6BC-072155358B0B}"/>
              </a:ext>
            </a:extLst>
          </p:cNvPr>
          <p:cNvSpPr txBox="1"/>
          <p:nvPr/>
        </p:nvSpPr>
        <p:spPr>
          <a:xfrm>
            <a:off x="1264241" y="4639389"/>
            <a:ext cx="76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A02020104020203" pitchFamily="34" charset="77"/>
              </a:rPr>
              <a:t>kernel</a:t>
            </a:r>
          </a:p>
          <a:p>
            <a:r>
              <a:rPr lang="en-US" b="0" dirty="0">
                <a:latin typeface="Gill Sans" panose="020B0A02020104020203" pitchFamily="34" charset="77"/>
              </a:rPr>
              <a:t>code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26C4E4-657B-2D4B-A44E-372E5E3183FF}"/>
              </a:ext>
            </a:extLst>
          </p:cNvPr>
          <p:cNvSpPr txBox="1"/>
          <p:nvPr/>
        </p:nvSpPr>
        <p:spPr>
          <a:xfrm>
            <a:off x="2246076" y="5477470"/>
            <a:ext cx="789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A02020104020203" pitchFamily="34" charset="77"/>
              </a:rPr>
              <a:t>kernel</a:t>
            </a:r>
          </a:p>
          <a:p>
            <a:r>
              <a:rPr lang="en-US" b="0" dirty="0">
                <a:latin typeface="Gill Sans" panose="020B0A02020104020203" pitchFamily="34" charset="77"/>
              </a:rPr>
              <a:t>thread</a:t>
            </a:r>
          </a:p>
          <a:p>
            <a:r>
              <a:rPr lang="en-US" b="0" dirty="0">
                <a:latin typeface="Gill Sans" panose="020B0A02020104020203" pitchFamily="34" charset="77"/>
              </a:rPr>
              <a:t>stack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D8F49B-A9E8-AC43-93BB-DEA9586DF472}"/>
              </a:ext>
            </a:extLst>
          </p:cNvPr>
          <p:cNvSpPr/>
          <p:nvPr/>
        </p:nvSpPr>
        <p:spPr bwMode="auto">
          <a:xfrm>
            <a:off x="3593756" y="4122127"/>
            <a:ext cx="990600" cy="84045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BCFB84-E8D6-8A49-A6AA-F535A6BBA4AE}"/>
              </a:ext>
            </a:extLst>
          </p:cNvPr>
          <p:cNvSpPr/>
          <p:nvPr/>
        </p:nvSpPr>
        <p:spPr bwMode="auto">
          <a:xfrm>
            <a:off x="3670053" y="3834072"/>
            <a:ext cx="799406" cy="13063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096250-90AC-604D-9352-8D05481B7AE8}"/>
              </a:ext>
            </a:extLst>
          </p:cNvPr>
          <p:cNvSpPr txBox="1"/>
          <p:nvPr/>
        </p:nvSpPr>
        <p:spPr>
          <a:xfrm>
            <a:off x="3788269" y="3776358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" panose="020B0A02020104020203" pitchFamily="34" charset="77"/>
              </a:rPr>
              <a:t>PTBR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04A5B7-206D-8F45-B65C-8E8BC9D83577}"/>
              </a:ext>
            </a:extLst>
          </p:cNvPr>
          <p:cNvSpPr/>
          <p:nvPr/>
        </p:nvSpPr>
        <p:spPr bwMode="auto">
          <a:xfrm>
            <a:off x="3593756" y="4972139"/>
            <a:ext cx="990600" cy="45278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1827D3-2218-424E-B7D2-02EC44DC2439}"/>
              </a:ext>
            </a:extLst>
          </p:cNvPr>
          <p:cNvSpPr txBox="1"/>
          <p:nvPr/>
        </p:nvSpPr>
        <p:spPr>
          <a:xfrm>
            <a:off x="3823535" y="5189733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Gill Sans" panose="020B0A02020104020203" pitchFamily="34" charset="77"/>
              </a:rPr>
              <a:t>TCB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4A700F90-AC80-2248-9D0A-DDBFE819F2D3}"/>
              </a:ext>
            </a:extLst>
          </p:cNvPr>
          <p:cNvSpPr/>
          <p:nvPr/>
        </p:nvSpPr>
        <p:spPr bwMode="auto">
          <a:xfrm>
            <a:off x="1898821" y="2784390"/>
            <a:ext cx="494270" cy="378941"/>
          </a:xfrm>
          <a:custGeom>
            <a:avLst/>
            <a:gdLst>
              <a:gd name="connsiteX0" fmla="*/ 494270 w 494270"/>
              <a:gd name="connsiteY0" fmla="*/ 378941 h 378941"/>
              <a:gd name="connsiteX1" fmla="*/ 74140 w 494270"/>
              <a:gd name="connsiteY1" fmla="*/ 304800 h 378941"/>
              <a:gd name="connsiteX2" fmla="*/ 172994 w 494270"/>
              <a:gd name="connsiteY2" fmla="*/ 189470 h 378941"/>
              <a:gd name="connsiteX3" fmla="*/ 0 w 494270"/>
              <a:gd name="connsiteY3" fmla="*/ 0 h 37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70" h="378941">
                <a:moveTo>
                  <a:pt x="494270" y="378941"/>
                </a:moveTo>
                <a:cubicBezTo>
                  <a:pt x="310978" y="357659"/>
                  <a:pt x="127686" y="336378"/>
                  <a:pt x="74140" y="304800"/>
                </a:cubicBezTo>
                <a:cubicBezTo>
                  <a:pt x="20594" y="273222"/>
                  <a:pt x="185351" y="240270"/>
                  <a:pt x="172994" y="189470"/>
                </a:cubicBezTo>
                <a:cubicBezTo>
                  <a:pt x="160637" y="138670"/>
                  <a:pt x="80318" y="69335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E8C160B6-CD1E-844F-A3CC-3C95B3FADEF9}"/>
              </a:ext>
            </a:extLst>
          </p:cNvPr>
          <p:cNvSpPr/>
          <p:nvPr/>
        </p:nvSpPr>
        <p:spPr bwMode="auto">
          <a:xfrm>
            <a:off x="2912075" y="2315267"/>
            <a:ext cx="374066" cy="1056728"/>
          </a:xfrm>
          <a:custGeom>
            <a:avLst/>
            <a:gdLst>
              <a:gd name="connsiteX0" fmla="*/ 82378 w 374066"/>
              <a:gd name="connsiteY0" fmla="*/ 1021057 h 1056728"/>
              <a:gd name="connsiteX1" fmla="*/ 247135 w 374066"/>
              <a:gd name="connsiteY1" fmla="*/ 1021057 h 1056728"/>
              <a:gd name="connsiteX2" fmla="*/ 362465 w 374066"/>
              <a:gd name="connsiteY2" fmla="*/ 650355 h 1056728"/>
              <a:gd name="connsiteX3" fmla="*/ 354227 w 374066"/>
              <a:gd name="connsiteY3" fmla="*/ 246701 h 1056728"/>
              <a:gd name="connsiteX4" fmla="*/ 222422 w 374066"/>
              <a:gd name="connsiteY4" fmla="*/ 24279 h 1056728"/>
              <a:gd name="connsiteX5" fmla="*/ 0 w 374066"/>
              <a:gd name="connsiteY5" fmla="*/ 16041 h 105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066" h="1056728">
                <a:moveTo>
                  <a:pt x="82378" y="1021057"/>
                </a:moveTo>
                <a:cubicBezTo>
                  <a:pt x="141416" y="1051949"/>
                  <a:pt x="200454" y="1082841"/>
                  <a:pt x="247135" y="1021057"/>
                </a:cubicBezTo>
                <a:cubicBezTo>
                  <a:pt x="293816" y="959273"/>
                  <a:pt x="344616" y="779414"/>
                  <a:pt x="362465" y="650355"/>
                </a:cubicBezTo>
                <a:cubicBezTo>
                  <a:pt x="380314" y="521296"/>
                  <a:pt x="377567" y="351047"/>
                  <a:pt x="354227" y="246701"/>
                </a:cubicBezTo>
                <a:cubicBezTo>
                  <a:pt x="330887" y="142355"/>
                  <a:pt x="281460" y="62722"/>
                  <a:pt x="222422" y="24279"/>
                </a:cubicBezTo>
                <a:cubicBezTo>
                  <a:pt x="163384" y="-14164"/>
                  <a:pt x="81692" y="938"/>
                  <a:pt x="0" y="16041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8A7F2C-004F-6D44-AAB5-E88CA8F6D440}"/>
              </a:ext>
            </a:extLst>
          </p:cNvPr>
          <p:cNvGrpSpPr/>
          <p:nvPr/>
        </p:nvGrpSpPr>
        <p:grpSpPr>
          <a:xfrm>
            <a:off x="1956486" y="3091191"/>
            <a:ext cx="2854974" cy="1436823"/>
            <a:chOff x="1029730" y="3091190"/>
            <a:chExt cx="2854974" cy="143682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B3661D-05E6-5D47-B8AA-3826887EB674}"/>
                </a:ext>
              </a:extLst>
            </p:cNvPr>
            <p:cNvGrpSpPr/>
            <p:nvPr/>
          </p:nvGrpSpPr>
          <p:grpSpPr>
            <a:xfrm>
              <a:off x="2743297" y="3091190"/>
              <a:ext cx="799406" cy="590482"/>
              <a:chOff x="1295399" y="2990918"/>
              <a:chExt cx="799406" cy="59048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CC924B1-FC96-AA42-B3E3-4E54FCFE9C08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FF3B5FB-8010-C643-BEDE-5D3FA36CC276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8977BB-36DB-9749-ADF1-D1F632E7FCFC}"/>
                  </a:ext>
                </a:extLst>
              </p:cNvPr>
              <p:cNvSpPr txBox="1"/>
              <p:nvPr/>
            </p:nvSpPr>
            <p:spPr>
              <a:xfrm>
                <a:off x="1347892" y="299091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53E762-A039-8E47-A49A-A08F0A581F89}"/>
                  </a:ext>
                </a:extLst>
              </p:cNvPr>
              <p:cNvSpPr txBox="1"/>
              <p:nvPr/>
            </p:nvSpPr>
            <p:spPr>
              <a:xfrm>
                <a:off x="1347892" y="314331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ABF37D6-223F-4A42-B00A-5175FC0F4938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9623F6E-BD88-874A-87BE-053EFA7D8BE5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0A6DE78B-6D97-2C4B-A162-9E3A5DB6578F}"/>
                </a:ext>
              </a:extLst>
            </p:cNvPr>
            <p:cNvSpPr/>
            <p:nvPr/>
          </p:nvSpPr>
          <p:spPr bwMode="auto">
            <a:xfrm>
              <a:off x="3476368" y="3317905"/>
              <a:ext cx="408336" cy="1210108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212C31F-E40E-8246-B828-D9EE0F9C59E9}"/>
                </a:ext>
              </a:extLst>
            </p:cNvPr>
            <p:cNvSpPr/>
            <p:nvPr/>
          </p:nvSpPr>
          <p:spPr bwMode="auto">
            <a:xfrm>
              <a:off x="1029730" y="3208172"/>
              <a:ext cx="1779373" cy="1166120"/>
            </a:xfrm>
            <a:custGeom>
              <a:avLst/>
              <a:gdLst>
                <a:gd name="connsiteX0" fmla="*/ 1779373 w 1779373"/>
                <a:gd name="connsiteY0" fmla="*/ 4585 h 1166120"/>
                <a:gd name="connsiteX1" fmla="*/ 1458097 w 1779373"/>
                <a:gd name="connsiteY1" fmla="*/ 144628 h 1166120"/>
                <a:gd name="connsiteX2" fmla="*/ 1408670 w 1779373"/>
                <a:gd name="connsiteY2" fmla="*/ 960174 h 1166120"/>
                <a:gd name="connsiteX3" fmla="*/ 0 w 1779373"/>
                <a:gd name="connsiteY3" fmla="*/ 1166120 h 1166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9373" h="1166120">
                  <a:moveTo>
                    <a:pt x="1779373" y="4585"/>
                  </a:moveTo>
                  <a:cubicBezTo>
                    <a:pt x="1649627" y="-5026"/>
                    <a:pt x="1519881" y="-14637"/>
                    <a:pt x="1458097" y="144628"/>
                  </a:cubicBezTo>
                  <a:cubicBezTo>
                    <a:pt x="1396313" y="303893"/>
                    <a:pt x="1651686" y="789925"/>
                    <a:pt x="1408670" y="960174"/>
                  </a:cubicBezTo>
                  <a:cubicBezTo>
                    <a:pt x="1165654" y="1130423"/>
                    <a:pt x="582827" y="1148271"/>
                    <a:pt x="0" y="116612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F22DAFA-12D0-4841-995E-1F6E252E931F}"/>
              </a:ext>
            </a:extLst>
          </p:cNvPr>
          <p:cNvCxnSpPr>
            <a:cxnSpLocks/>
          </p:cNvCxnSpPr>
          <p:nvPr/>
        </p:nvCxnSpPr>
        <p:spPr bwMode="auto">
          <a:xfrm>
            <a:off x="2272035" y="2209800"/>
            <a:ext cx="7996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173A1AB-DD59-C24E-A73B-E39E3A07DF54}"/>
              </a:ext>
            </a:extLst>
          </p:cNvPr>
          <p:cNvGrpSpPr/>
          <p:nvPr/>
        </p:nvGrpSpPr>
        <p:grpSpPr>
          <a:xfrm>
            <a:off x="3669957" y="4157990"/>
            <a:ext cx="799601" cy="414010"/>
            <a:chOff x="2743200" y="4157990"/>
            <a:chExt cx="799601" cy="4140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BAFEF38-3B99-BD40-8D4A-9DE97C961B25}"/>
                </a:ext>
              </a:extLst>
            </p:cNvPr>
            <p:cNvSpPr/>
            <p:nvPr/>
          </p:nvSpPr>
          <p:spPr bwMode="auto">
            <a:xfrm>
              <a:off x="2743297" y="432100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9B6E3B-BCB1-A040-8D50-A78006A1DC83}"/>
                </a:ext>
              </a:extLst>
            </p:cNvPr>
            <p:cNvSpPr txBox="1"/>
            <p:nvPr/>
          </p:nvSpPr>
          <p:spPr>
            <a:xfrm>
              <a:off x="2795790" y="4157990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41C988-4A49-1E48-A63B-E6112A67614F}"/>
                </a:ext>
              </a:extLst>
            </p:cNvPr>
            <p:cNvSpPr txBox="1"/>
            <p:nvPr/>
          </p:nvSpPr>
          <p:spPr>
            <a:xfrm>
              <a:off x="2795790" y="4310390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C5F4072-2C5A-024F-997D-34076D131E13}"/>
                </a:ext>
              </a:extLst>
            </p:cNvPr>
            <p:cNvSpPr/>
            <p:nvPr/>
          </p:nvSpPr>
          <p:spPr bwMode="auto">
            <a:xfrm>
              <a:off x="2743297" y="420531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5BB0FA4-F278-3747-B6AA-33E0C7FFCA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43200" y="4495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D87064E-0275-8A49-BA70-1BBE33CC1D92}"/>
              </a:ext>
            </a:extLst>
          </p:cNvPr>
          <p:cNvGrpSpPr/>
          <p:nvPr/>
        </p:nvGrpSpPr>
        <p:grpSpPr>
          <a:xfrm>
            <a:off x="3669957" y="1687056"/>
            <a:ext cx="799601" cy="1250343"/>
            <a:chOff x="2743200" y="1687055"/>
            <a:chExt cx="799601" cy="125034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D2709D0-4716-DA42-AC89-667333D9DF7F}"/>
                </a:ext>
              </a:extLst>
            </p:cNvPr>
            <p:cNvSpPr/>
            <p:nvPr/>
          </p:nvSpPr>
          <p:spPr bwMode="auto">
            <a:xfrm>
              <a:off x="2743200" y="1687055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D7B63BC-1361-7249-8E98-8F0B9608E6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43200" y="2209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3CBBAF-78A6-E949-A8C4-1799FF00DB7D}"/>
              </a:ext>
            </a:extLst>
          </p:cNvPr>
          <p:cNvSpPr txBox="1"/>
          <p:nvPr/>
        </p:nvSpPr>
        <p:spPr>
          <a:xfrm rot="16200000">
            <a:off x="2444427" y="5051887"/>
            <a:ext cx="179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panose="020B0A02020104020203" pitchFamily="34" charset="77"/>
              </a:rPr>
              <a:t>syscall</a:t>
            </a:r>
            <a:r>
              <a:rPr lang="en-US" b="0" dirty="0">
                <a:solidFill>
                  <a:srgbClr val="FF0000"/>
                </a:solidFill>
                <a:latin typeface="Gill Sans" panose="020B0A02020104020203" pitchFamily="34" charset="77"/>
              </a:rPr>
              <a:t> / interrupt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1EDBBA-C6F8-E646-A373-31C8571E23B6}"/>
              </a:ext>
            </a:extLst>
          </p:cNvPr>
          <p:cNvGrpSpPr/>
          <p:nvPr/>
        </p:nvGrpSpPr>
        <p:grpSpPr>
          <a:xfrm>
            <a:off x="4662513" y="1687055"/>
            <a:ext cx="1687930" cy="3779676"/>
            <a:chOff x="3735756" y="1687055"/>
            <a:chExt cx="1687930" cy="377967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C053E64-A4D6-FC4B-99E4-3E6029FF00E9}"/>
                </a:ext>
              </a:extLst>
            </p:cNvPr>
            <p:cNvSpPr/>
            <p:nvPr/>
          </p:nvSpPr>
          <p:spPr bwMode="auto">
            <a:xfrm>
              <a:off x="4282182" y="1687055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087BECC-8ABF-AE42-9DA3-D405B58BB8BB}"/>
                </a:ext>
              </a:extLst>
            </p:cNvPr>
            <p:cNvGrpSpPr/>
            <p:nvPr/>
          </p:nvGrpSpPr>
          <p:grpSpPr>
            <a:xfrm>
              <a:off x="4282279" y="3091190"/>
              <a:ext cx="799406" cy="590482"/>
              <a:chOff x="1295399" y="2990918"/>
              <a:chExt cx="799406" cy="590482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F2EF460-71E9-1A42-B537-E820E285C937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17705C8-24E3-8748-8261-1C5CFEA04695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rgbClr val="FF9B9B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D0C8A7-54CC-F345-887D-12A07B2FA7A2}"/>
                  </a:ext>
                </a:extLst>
              </p:cNvPr>
              <p:cNvSpPr txBox="1"/>
              <p:nvPr/>
            </p:nvSpPr>
            <p:spPr>
              <a:xfrm>
                <a:off x="1347892" y="299091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AF52A51-358D-574A-BC31-4A1C82B2D1FF}"/>
                  </a:ext>
                </a:extLst>
              </p:cNvPr>
              <p:cNvSpPr txBox="1"/>
              <p:nvPr/>
            </p:nvSpPr>
            <p:spPr>
              <a:xfrm>
                <a:off x="1347892" y="3143318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177E2FF-4CD6-5B4C-A12A-67CE15FDE8D6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DD596F0-2CC8-8A4C-B3AE-B8B320F83BB2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DA8C4ED-FA78-6241-92B1-AE3FC9DE1253}"/>
                </a:ext>
              </a:extLst>
            </p:cNvPr>
            <p:cNvSpPr/>
            <p:nvPr/>
          </p:nvSpPr>
          <p:spPr bwMode="auto">
            <a:xfrm>
              <a:off x="4205982" y="4122127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E2906B5-2A05-6D4A-8436-F1D5EB7D5543}"/>
                </a:ext>
              </a:extLst>
            </p:cNvPr>
            <p:cNvSpPr/>
            <p:nvPr/>
          </p:nvSpPr>
          <p:spPr bwMode="auto">
            <a:xfrm>
              <a:off x="4282279" y="3834072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D0DCF28-842F-2B46-B722-E61242116795}"/>
                </a:ext>
              </a:extLst>
            </p:cNvPr>
            <p:cNvSpPr txBox="1"/>
            <p:nvPr/>
          </p:nvSpPr>
          <p:spPr>
            <a:xfrm>
              <a:off x="4400495" y="3776358"/>
              <a:ext cx="5068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" panose="020B0A02020104020203" pitchFamily="34" charset="77"/>
                </a:rPr>
                <a:t>PTBR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013F611-7359-994E-B074-62304F83BA1A}"/>
                </a:ext>
              </a:extLst>
            </p:cNvPr>
            <p:cNvSpPr/>
            <p:nvPr/>
          </p:nvSpPr>
          <p:spPr bwMode="auto">
            <a:xfrm>
              <a:off x="4205982" y="4972139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BAC136-A3D8-7447-8615-86BE295D61C2}"/>
                </a:ext>
              </a:extLst>
            </p:cNvPr>
            <p:cNvSpPr txBox="1"/>
            <p:nvPr/>
          </p:nvSpPr>
          <p:spPr>
            <a:xfrm>
              <a:off x="4435760" y="5189732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solidFill>
                    <a:schemeClr val="accent1">
                      <a:lumMod val="50000"/>
                    </a:schemeClr>
                  </a:solidFill>
                  <a:latin typeface="Gill Sans" panose="020B0A02020104020203" pitchFamily="34" charset="77"/>
                </a:rPr>
                <a:t>TCB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FB59A9-EDDC-2C4E-98A9-F938C23FAE6B}"/>
                </a:ext>
              </a:extLst>
            </p:cNvPr>
            <p:cNvSpPr/>
            <p:nvPr/>
          </p:nvSpPr>
          <p:spPr bwMode="auto">
            <a:xfrm>
              <a:off x="4282279" y="432100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3B3474B-36CD-8348-9069-80228BDF1B0C}"/>
                </a:ext>
              </a:extLst>
            </p:cNvPr>
            <p:cNvSpPr txBox="1"/>
            <p:nvPr/>
          </p:nvSpPr>
          <p:spPr>
            <a:xfrm>
              <a:off x="4334772" y="4157990"/>
              <a:ext cx="69442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cs:eip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67AA72C-C1FA-AB40-A341-6710820C7CA1}"/>
                </a:ext>
              </a:extLst>
            </p:cNvPr>
            <p:cNvSpPr txBox="1"/>
            <p:nvPr/>
          </p:nvSpPr>
          <p:spPr>
            <a:xfrm>
              <a:off x="4334772" y="4310390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5">
                      <a:lumMod val="50000"/>
                    </a:schemeClr>
                  </a:solidFill>
                  <a:latin typeface="Courier" pitchFamily="2" charset="0"/>
                </a:rPr>
                <a:t>ss:esp</a:t>
              </a:r>
              <a:endParaRPr lang="en-US" sz="1100" dirty="0">
                <a:solidFill>
                  <a:schemeClr val="accent5">
                    <a:lumMod val="50000"/>
                  </a:schemeClr>
                </a:solidFill>
                <a:latin typeface="Courier" pitchFamily="2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46FF603-ED63-2D4E-B389-D05FBFBA1126}"/>
                </a:ext>
              </a:extLst>
            </p:cNvPr>
            <p:cNvSpPr/>
            <p:nvPr/>
          </p:nvSpPr>
          <p:spPr bwMode="auto">
            <a:xfrm>
              <a:off x="4282279" y="4205310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E985FC88-8CB2-7D4D-9CFB-D83583DAD497}"/>
                </a:ext>
              </a:extLst>
            </p:cNvPr>
            <p:cNvSpPr/>
            <p:nvPr/>
          </p:nvSpPr>
          <p:spPr bwMode="auto">
            <a:xfrm>
              <a:off x="5015350" y="3317904"/>
              <a:ext cx="408336" cy="1531815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0C9CDE-DD85-954C-882A-2030D0A1F4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2182" y="48006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FBAAD4-8D80-E746-88BC-256CC899B0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2182" y="2209800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483DDF8-30B7-3644-93E3-635610E8EB09}"/>
                </a:ext>
              </a:extLst>
            </p:cNvPr>
            <p:cNvSpPr/>
            <p:nvPr/>
          </p:nvSpPr>
          <p:spPr bwMode="auto">
            <a:xfrm>
              <a:off x="4282279" y="4619134"/>
              <a:ext cx="799406" cy="13063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376A0F5-1120-F346-B1F5-0B5D885830BB}"/>
                </a:ext>
              </a:extLst>
            </p:cNvPr>
            <p:cNvSpPr/>
            <p:nvPr/>
          </p:nvSpPr>
          <p:spPr bwMode="auto">
            <a:xfrm>
              <a:off x="4282279" y="4478412"/>
              <a:ext cx="799406" cy="1306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8F54D91-B45D-0D47-ABE1-72ECBA6D38DB}"/>
                </a:ext>
              </a:extLst>
            </p:cNvPr>
            <p:cNvSpPr txBox="1"/>
            <p:nvPr/>
          </p:nvSpPr>
          <p:spPr>
            <a:xfrm rot="16200000">
              <a:off x="3601969" y="4929045"/>
              <a:ext cx="606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panose="020B0A02020104020203" pitchFamily="34" charset="77"/>
                </a:rPr>
                <a:t>saves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90DEF45-90E3-F849-9DFD-A1905BC90801}"/>
              </a:ext>
            </a:extLst>
          </p:cNvPr>
          <p:cNvSpPr txBox="1"/>
          <p:nvPr/>
        </p:nvSpPr>
        <p:spPr>
          <a:xfrm rot="16200000" flipH="1">
            <a:off x="7681341" y="4932887"/>
            <a:ext cx="129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FF0000"/>
                </a:solidFill>
                <a:latin typeface="Gill Sans" panose="020B0A02020104020203" pitchFamily="34" charset="77"/>
              </a:rPr>
              <a:t>iret</a:t>
            </a:r>
            <a:endParaRPr lang="en-US" b="0" dirty="0">
              <a:solidFill>
                <a:srgbClr val="FF0000"/>
              </a:solidFill>
              <a:latin typeface="Gill Sans" panose="020B0A02020104020203" pitchFamily="34" charset="77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203B0F-DC66-2D46-9C93-02C0F4C8F787}"/>
              </a:ext>
            </a:extLst>
          </p:cNvPr>
          <p:cNvGrpSpPr/>
          <p:nvPr/>
        </p:nvGrpSpPr>
        <p:grpSpPr>
          <a:xfrm>
            <a:off x="8470557" y="1633188"/>
            <a:ext cx="1121541" cy="3779676"/>
            <a:chOff x="7543800" y="1633188"/>
            <a:chExt cx="1121541" cy="377967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2DF9196-9ED4-FA4C-96BF-BB14EDA8DD1A}"/>
                </a:ext>
              </a:extLst>
            </p:cNvPr>
            <p:cNvSpPr/>
            <p:nvPr/>
          </p:nvSpPr>
          <p:spPr bwMode="auto">
            <a:xfrm>
              <a:off x="7651234" y="1633188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4F7AEA7-4591-3D44-A095-3D54815C3F1C}"/>
                </a:ext>
              </a:extLst>
            </p:cNvPr>
            <p:cNvGrpSpPr/>
            <p:nvPr/>
          </p:nvGrpSpPr>
          <p:grpSpPr>
            <a:xfrm>
              <a:off x="7651331" y="3026497"/>
              <a:ext cx="799406" cy="601308"/>
              <a:chOff x="1295399" y="2980092"/>
              <a:chExt cx="799406" cy="601308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F8B8EE2-40A3-E74A-BB47-5ED949AC830F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996F594-A7C2-8241-ABF3-61538BD2C759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rgbClr val="75FF7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9DDCCFA-3FA8-554C-B49A-A13545A3950F}"/>
                  </a:ext>
                </a:extLst>
              </p:cNvPr>
              <p:cNvSpPr txBox="1"/>
              <p:nvPr/>
            </p:nvSpPr>
            <p:spPr>
              <a:xfrm>
                <a:off x="1347892" y="2980092"/>
                <a:ext cx="694421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2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chemeClr val="accent2"/>
                  </a:solidFill>
                  <a:latin typeface="Courier" pitchFamily="2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18647A6-E8E2-F248-88CE-5099589E5AF1}"/>
                  </a:ext>
                </a:extLst>
              </p:cNvPr>
              <p:cNvSpPr txBox="1"/>
              <p:nvPr/>
            </p:nvSpPr>
            <p:spPr>
              <a:xfrm>
                <a:off x="1347892" y="3120985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chemeClr val="accent2"/>
                    </a:solidFill>
                    <a:latin typeface="Courier" pitchFamily="2" charset="0"/>
                  </a:rPr>
                  <a:t>ss:esp</a:t>
                </a:r>
                <a:endParaRPr lang="en-US" sz="1100" dirty="0">
                  <a:solidFill>
                    <a:schemeClr val="accent2"/>
                  </a:solidFill>
                  <a:latin typeface="Courier" pitchFamily="2" charset="0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5B527C41-9D51-E042-B6FA-9A13F663D127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solidFill>
                    <a:schemeClr val="accent5">
                      <a:lumMod val="50000"/>
                    </a:schemeClr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9E296EB-9596-3E46-8F0E-2DDA06A65C70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BE306BA-ED7F-504D-9157-7C1A19D76D1D}"/>
                </a:ext>
              </a:extLst>
            </p:cNvPr>
            <p:cNvSpPr/>
            <p:nvPr/>
          </p:nvSpPr>
          <p:spPr bwMode="auto">
            <a:xfrm>
              <a:off x="7543800" y="4068260"/>
              <a:ext cx="987552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CD7910A-0DE4-CD44-9F92-73105DF9CE8F}"/>
                </a:ext>
              </a:extLst>
            </p:cNvPr>
            <p:cNvSpPr/>
            <p:nvPr/>
          </p:nvSpPr>
          <p:spPr bwMode="auto">
            <a:xfrm>
              <a:off x="7651331" y="3780205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9FB7EB3-F7C6-8E44-86FB-66BD3079A5F1}"/>
                </a:ext>
              </a:extLst>
            </p:cNvPr>
            <p:cNvSpPr txBox="1"/>
            <p:nvPr/>
          </p:nvSpPr>
          <p:spPr>
            <a:xfrm>
              <a:off x="7769547" y="3722491"/>
              <a:ext cx="537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" panose="020B0A02020104020203" pitchFamily="34" charset="77"/>
                </a:rPr>
                <a:t>PTBR’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2E23EFA-BAF1-B04D-95E0-DAD235812B8F}"/>
                </a:ext>
              </a:extLst>
            </p:cNvPr>
            <p:cNvSpPr/>
            <p:nvPr/>
          </p:nvSpPr>
          <p:spPr bwMode="auto">
            <a:xfrm>
              <a:off x="7543898" y="4918272"/>
              <a:ext cx="987552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BAC5EAD-1998-3049-89C9-2E4AF0A6C2E6}"/>
                </a:ext>
              </a:extLst>
            </p:cNvPr>
            <p:cNvSpPr txBox="1"/>
            <p:nvPr/>
          </p:nvSpPr>
          <p:spPr>
            <a:xfrm>
              <a:off x="7804812" y="5135865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solidFill>
                    <a:schemeClr val="accent2"/>
                  </a:solidFill>
                  <a:latin typeface="Gill Sans" panose="020B0A02020104020203" pitchFamily="34" charset="77"/>
                </a:rPr>
                <a:t>TCB</a:t>
              </a: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D02B7AC1-12A2-F14A-A83A-97060C44AF0B}"/>
                </a:ext>
              </a:extLst>
            </p:cNvPr>
            <p:cNvSpPr/>
            <p:nvPr/>
          </p:nvSpPr>
          <p:spPr bwMode="auto">
            <a:xfrm>
              <a:off x="8291275" y="2270985"/>
              <a:ext cx="374066" cy="1056728"/>
            </a:xfrm>
            <a:custGeom>
              <a:avLst/>
              <a:gdLst>
                <a:gd name="connsiteX0" fmla="*/ 82378 w 374066"/>
                <a:gd name="connsiteY0" fmla="*/ 1021057 h 1056728"/>
                <a:gd name="connsiteX1" fmla="*/ 247135 w 374066"/>
                <a:gd name="connsiteY1" fmla="*/ 1021057 h 1056728"/>
                <a:gd name="connsiteX2" fmla="*/ 362465 w 374066"/>
                <a:gd name="connsiteY2" fmla="*/ 650355 h 1056728"/>
                <a:gd name="connsiteX3" fmla="*/ 354227 w 374066"/>
                <a:gd name="connsiteY3" fmla="*/ 246701 h 1056728"/>
                <a:gd name="connsiteX4" fmla="*/ 222422 w 374066"/>
                <a:gd name="connsiteY4" fmla="*/ 24279 h 1056728"/>
                <a:gd name="connsiteX5" fmla="*/ 0 w 374066"/>
                <a:gd name="connsiteY5" fmla="*/ 16041 h 105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066" h="1056728">
                  <a:moveTo>
                    <a:pt x="82378" y="1021057"/>
                  </a:moveTo>
                  <a:cubicBezTo>
                    <a:pt x="141416" y="1051949"/>
                    <a:pt x="200454" y="1082841"/>
                    <a:pt x="247135" y="1021057"/>
                  </a:cubicBezTo>
                  <a:cubicBezTo>
                    <a:pt x="293816" y="959273"/>
                    <a:pt x="344616" y="779414"/>
                    <a:pt x="362465" y="650355"/>
                  </a:cubicBezTo>
                  <a:cubicBezTo>
                    <a:pt x="380314" y="521296"/>
                    <a:pt x="377567" y="351047"/>
                    <a:pt x="354227" y="246701"/>
                  </a:cubicBezTo>
                  <a:cubicBezTo>
                    <a:pt x="330887" y="142355"/>
                    <a:pt x="281460" y="62722"/>
                    <a:pt x="222422" y="24279"/>
                  </a:cubicBezTo>
                  <a:cubicBezTo>
                    <a:pt x="163384" y="-14164"/>
                    <a:pt x="81692" y="938"/>
                    <a:pt x="0" y="1604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086631-4E4F-3F44-9AF1-DA752BD886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1234" y="2165518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0F9B417-0659-D647-B9BA-BB3D12191A6C}"/>
              </a:ext>
            </a:extLst>
          </p:cNvPr>
          <p:cNvGrpSpPr/>
          <p:nvPr/>
        </p:nvGrpSpPr>
        <p:grpSpPr>
          <a:xfrm>
            <a:off x="6234237" y="3832326"/>
            <a:ext cx="835124" cy="1565340"/>
            <a:chOff x="5307481" y="3832325"/>
            <a:chExt cx="835124" cy="156534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0E854C-7496-0741-A556-46EE1E290EA5}"/>
                </a:ext>
              </a:extLst>
            </p:cNvPr>
            <p:cNvSpPr txBox="1"/>
            <p:nvPr/>
          </p:nvSpPr>
          <p:spPr>
            <a:xfrm rot="16200000">
              <a:off x="4947767" y="4699397"/>
              <a:ext cx="10579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panose="020B0A02020104020203" pitchFamily="34" charset="77"/>
                </a:rPr>
                <a:t>processing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AB7C3B7-6F70-A448-8C40-1CEE0212BE78}"/>
                </a:ext>
              </a:extLst>
            </p:cNvPr>
            <p:cNvSpPr txBox="1"/>
            <p:nvPr/>
          </p:nvSpPr>
          <p:spPr>
            <a:xfrm rot="16200000">
              <a:off x="5196608" y="4439768"/>
              <a:ext cx="1553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panose="020B0A02020104020203" pitchFamily="34" charset="77"/>
                </a:rPr>
                <a:t>ready to resume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D6165F6-2EB8-394A-BA39-DE02573F8A69}"/>
                </a:ext>
              </a:extLst>
            </p:cNvPr>
            <p:cNvSpPr txBox="1"/>
            <p:nvPr/>
          </p:nvSpPr>
          <p:spPr>
            <a:xfrm>
              <a:off x="5488891" y="483195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panose="020B0A02020104020203" pitchFamily="34" charset="77"/>
                </a:rPr>
                <a:t>…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A76BDAB-A8A1-8A49-B7B7-A15C28D40EC6}"/>
              </a:ext>
            </a:extLst>
          </p:cNvPr>
          <p:cNvSpPr txBox="1"/>
          <p:nvPr/>
        </p:nvSpPr>
        <p:spPr>
          <a:xfrm rot="16200000">
            <a:off x="6137267" y="294610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CC3333"/>
                </a:solidFill>
                <a:latin typeface="Gill Sans" panose="020B0A02020104020203" pitchFamily="34" charset="77"/>
              </a:rPr>
              <a:t>Schedule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63361" y="5484675"/>
            <a:ext cx="2185919" cy="717437"/>
            <a:chOff x="4636605" y="5484674"/>
            <a:chExt cx="2185919" cy="717437"/>
          </a:xfrm>
        </p:grpSpPr>
        <p:sp>
          <p:nvSpPr>
            <p:cNvPr id="46" name="Curved Up Arrow 45">
              <a:extLst>
                <a:ext uri="{FF2B5EF4-FFF2-40B4-BE49-F238E27FC236}">
                  <a16:creationId xmlns:a16="http://schemas.microsoft.com/office/drawing/2014/main" id="{A29BA8FA-B27E-2740-AA06-534AA29871AF}"/>
                </a:ext>
              </a:extLst>
            </p:cNvPr>
            <p:cNvSpPr/>
            <p:nvPr/>
          </p:nvSpPr>
          <p:spPr bwMode="auto">
            <a:xfrm>
              <a:off x="5161317" y="5484674"/>
              <a:ext cx="1188020" cy="376881"/>
            </a:xfrm>
            <a:prstGeom prst="curvedUp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panose="020B0A02020104020203" pitchFamily="34" charset="7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A204082-66FF-6244-A6E3-DCC6BACA406E}"/>
                </a:ext>
              </a:extLst>
            </p:cNvPr>
            <p:cNvSpPr txBox="1"/>
            <p:nvPr/>
          </p:nvSpPr>
          <p:spPr>
            <a:xfrm>
              <a:off x="4636605" y="5832779"/>
              <a:ext cx="2185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panose="020B0A02020104020203" pitchFamily="34" charset="77"/>
                </a:rPr>
                <a:t>switch kernel threads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081581" y="1041855"/>
            <a:ext cx="1280515" cy="4398838"/>
            <a:chOff x="6154824" y="1041855"/>
            <a:chExt cx="1280515" cy="4398838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3953B2F4-B7BD-F242-A833-338CE31BB906}"/>
                </a:ext>
              </a:extLst>
            </p:cNvPr>
            <p:cNvSpPr/>
            <p:nvPr/>
          </p:nvSpPr>
          <p:spPr bwMode="auto">
            <a:xfrm>
              <a:off x="6231024" y="1661017"/>
              <a:ext cx="799601" cy="1250343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13CA2A8-4DE9-FE4D-9655-9A93535CB310}"/>
                </a:ext>
              </a:extLst>
            </p:cNvPr>
            <p:cNvSpPr/>
            <p:nvPr/>
          </p:nvSpPr>
          <p:spPr bwMode="auto">
            <a:xfrm>
              <a:off x="6154824" y="4096089"/>
              <a:ext cx="990600" cy="840458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2CC0F5F-6438-5043-8458-1C60F7E02BB5}"/>
                </a:ext>
              </a:extLst>
            </p:cNvPr>
            <p:cNvSpPr/>
            <p:nvPr/>
          </p:nvSpPr>
          <p:spPr bwMode="auto">
            <a:xfrm>
              <a:off x="6231121" y="3808034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2CB7B2F-44FA-8649-A1DC-3C02767BDAC7}"/>
                </a:ext>
              </a:extLst>
            </p:cNvPr>
            <p:cNvSpPr txBox="1"/>
            <p:nvPr/>
          </p:nvSpPr>
          <p:spPr>
            <a:xfrm>
              <a:off x="6349337" y="3750320"/>
              <a:ext cx="537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" panose="020B0A02020104020203" pitchFamily="34" charset="77"/>
                </a:rPr>
                <a:t>PTBR’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6B5292D-CCE6-8E4C-BAED-02371C55C940}"/>
                </a:ext>
              </a:extLst>
            </p:cNvPr>
            <p:cNvSpPr/>
            <p:nvPr/>
          </p:nvSpPr>
          <p:spPr bwMode="auto">
            <a:xfrm>
              <a:off x="6154824" y="4946101"/>
              <a:ext cx="990600" cy="45278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9C69E81-0FD7-6A4B-A0E8-E8CC65C4E164}"/>
                </a:ext>
              </a:extLst>
            </p:cNvPr>
            <p:cNvSpPr txBox="1"/>
            <p:nvPr/>
          </p:nvSpPr>
          <p:spPr>
            <a:xfrm>
              <a:off x="6384602" y="5163694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solidFill>
                    <a:schemeClr val="accent2"/>
                  </a:solidFill>
                  <a:latin typeface="Gill Sans" panose="020B0A02020104020203" pitchFamily="34" charset="77"/>
                </a:rPr>
                <a:t>TCB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0E35F6D-8359-0342-AF7E-0EAFB873D604}"/>
                </a:ext>
              </a:extLst>
            </p:cNvPr>
            <p:cNvSpPr/>
            <p:nvPr/>
          </p:nvSpPr>
          <p:spPr bwMode="auto">
            <a:xfrm>
              <a:off x="6231121" y="4294966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AFAE287-49EB-8545-95D6-0E53102FC09A}"/>
                </a:ext>
              </a:extLst>
            </p:cNvPr>
            <p:cNvSpPr txBox="1"/>
            <p:nvPr/>
          </p:nvSpPr>
          <p:spPr>
            <a:xfrm>
              <a:off x="6283614" y="4114800"/>
              <a:ext cx="7793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2"/>
                  </a:solidFill>
                  <a:latin typeface="Courier" pitchFamily="2" charset="0"/>
                </a:rPr>
                <a:t>cs:eip</a:t>
              </a:r>
              <a:r>
                <a:rPr lang="en-US" sz="1100" dirty="0">
                  <a:solidFill>
                    <a:schemeClr val="accent2"/>
                  </a:solidFill>
                  <a:latin typeface="Courier" pitchFamily="2" charset="0"/>
                </a:rPr>
                <a:t>’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CA35ABA-6879-A44E-92E1-3A8464C4610D}"/>
                </a:ext>
              </a:extLst>
            </p:cNvPr>
            <p:cNvSpPr txBox="1"/>
            <p:nvPr/>
          </p:nvSpPr>
          <p:spPr>
            <a:xfrm>
              <a:off x="6283614" y="4267200"/>
              <a:ext cx="779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>
                  <a:solidFill>
                    <a:schemeClr val="accent2"/>
                  </a:solidFill>
                  <a:latin typeface="Courier" pitchFamily="2" charset="0"/>
                </a:rPr>
                <a:t>ss:esp</a:t>
              </a:r>
              <a:r>
                <a:rPr lang="en-US" sz="1100" dirty="0">
                  <a:solidFill>
                    <a:schemeClr val="accent2"/>
                  </a:solidFill>
                  <a:latin typeface="Courier" pitchFamily="2" charset="0"/>
                </a:rPr>
                <a:t>’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0BA5D41-BF4E-DA43-BF0E-B72A419183D4}"/>
                </a:ext>
              </a:extLst>
            </p:cNvPr>
            <p:cNvSpPr/>
            <p:nvPr/>
          </p:nvSpPr>
          <p:spPr bwMode="auto">
            <a:xfrm>
              <a:off x="6231121" y="4179272"/>
              <a:ext cx="799406" cy="1306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B3856BC-7F4F-B148-B49F-7C821E6B0F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56504" y="4491088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D644164-0F71-CC4F-B72D-B31D316D52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31024" y="2183762"/>
              <a:ext cx="7996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C18B9AD-022F-A24F-93F9-C444A608FDDF}"/>
                </a:ext>
              </a:extLst>
            </p:cNvPr>
            <p:cNvGrpSpPr/>
            <p:nvPr/>
          </p:nvGrpSpPr>
          <p:grpSpPr>
            <a:xfrm>
              <a:off x="6230999" y="3102697"/>
              <a:ext cx="831874" cy="577354"/>
              <a:chOff x="1295399" y="3004046"/>
              <a:chExt cx="831874" cy="577354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5452364-44F9-534F-A503-05BC9DA63E51}"/>
                  </a:ext>
                </a:extLst>
              </p:cNvPr>
              <p:cNvSpPr/>
              <p:nvPr/>
            </p:nvSpPr>
            <p:spPr bwMode="auto">
              <a:xfrm>
                <a:off x="1295399" y="3163694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AE51B0B3-82A3-D748-BC2F-9952967E36F5}"/>
                  </a:ext>
                </a:extLst>
              </p:cNvPr>
              <p:cNvSpPr/>
              <p:nvPr/>
            </p:nvSpPr>
            <p:spPr bwMode="auto">
              <a:xfrm>
                <a:off x="1295399" y="3450766"/>
                <a:ext cx="799406" cy="13063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FE1BC08-64F6-D146-A56D-F0D1D41B022C}"/>
                  </a:ext>
                </a:extLst>
              </p:cNvPr>
              <p:cNvSpPr txBox="1"/>
              <p:nvPr/>
            </p:nvSpPr>
            <p:spPr>
              <a:xfrm>
                <a:off x="1347892" y="3004046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cs:eip</a:t>
                </a:r>
                <a:endParaRPr lang="en-US" sz="1100" dirty="0">
                  <a:solidFill>
                    <a:srgbClr val="FF0000"/>
                  </a:solidFill>
                  <a:latin typeface="Courier" pitchFamily="2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040AFDD-3C4C-7945-9249-DD0136B6D7AD}"/>
                  </a:ext>
                </a:extLst>
              </p:cNvPr>
              <p:cNvSpPr txBox="1"/>
              <p:nvPr/>
            </p:nvSpPr>
            <p:spPr>
              <a:xfrm>
                <a:off x="1347892" y="3144939"/>
                <a:ext cx="77938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>
                    <a:solidFill>
                      <a:srgbClr val="FF0000"/>
                    </a:solidFill>
                    <a:latin typeface="Courier" pitchFamily="2" charset="0"/>
                  </a:rPr>
                  <a:t>ss:esp</a:t>
                </a:r>
                <a:r>
                  <a:rPr lang="en-US" sz="1100" dirty="0">
                    <a:solidFill>
                      <a:srgbClr val="FF0000"/>
                    </a:solidFill>
                    <a:latin typeface="Courier" pitchFamily="2" charset="0"/>
                  </a:rPr>
                  <a:t>’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5AE38C4-63C2-9C4B-AF54-6CC7F5ED7FD1}"/>
                  </a:ext>
                </a:extLst>
              </p:cNvPr>
              <p:cNvSpPr/>
              <p:nvPr/>
            </p:nvSpPr>
            <p:spPr bwMode="auto">
              <a:xfrm>
                <a:off x="1295399" y="3310044"/>
                <a:ext cx="799406" cy="130634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C08ADF4B-6BB3-A843-BED2-24E16BAA2648}"/>
                  </a:ext>
                </a:extLst>
              </p:cNvPr>
              <p:cNvSpPr/>
              <p:nvPr/>
            </p:nvSpPr>
            <p:spPr bwMode="auto">
              <a:xfrm>
                <a:off x="1295399" y="3048000"/>
                <a:ext cx="799406" cy="130634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A83BB106-A14C-C347-B010-6E9F50804708}"/>
                </a:ext>
              </a:extLst>
            </p:cNvPr>
            <p:cNvSpPr/>
            <p:nvPr/>
          </p:nvSpPr>
          <p:spPr bwMode="auto">
            <a:xfrm>
              <a:off x="7027003" y="3329195"/>
              <a:ext cx="408336" cy="1210108"/>
            </a:xfrm>
            <a:custGeom>
              <a:avLst/>
              <a:gdLst>
                <a:gd name="connsiteX0" fmla="*/ 0 w 408336"/>
                <a:gd name="connsiteY0" fmla="*/ 18419 h 1240802"/>
                <a:gd name="connsiteX1" fmla="*/ 172994 w 408336"/>
                <a:gd name="connsiteY1" fmla="*/ 59609 h 1240802"/>
                <a:gd name="connsiteX2" fmla="*/ 378940 w 408336"/>
                <a:gd name="connsiteY2" fmla="*/ 512690 h 1240802"/>
                <a:gd name="connsiteX3" fmla="*/ 370702 w 408336"/>
                <a:gd name="connsiteY3" fmla="*/ 1130527 h 1240802"/>
                <a:gd name="connsiteX4" fmla="*/ 41189 w 408336"/>
                <a:gd name="connsiteY4" fmla="*/ 1237619 h 124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336" h="1240802">
                  <a:moveTo>
                    <a:pt x="0" y="18419"/>
                  </a:moveTo>
                  <a:cubicBezTo>
                    <a:pt x="54918" y="-2175"/>
                    <a:pt x="109837" y="-22769"/>
                    <a:pt x="172994" y="59609"/>
                  </a:cubicBezTo>
                  <a:cubicBezTo>
                    <a:pt x="236151" y="141987"/>
                    <a:pt x="345989" y="334204"/>
                    <a:pt x="378940" y="512690"/>
                  </a:cubicBezTo>
                  <a:cubicBezTo>
                    <a:pt x="411891" y="691176"/>
                    <a:pt x="426994" y="1009706"/>
                    <a:pt x="370702" y="1130527"/>
                  </a:cubicBezTo>
                  <a:cubicBezTo>
                    <a:pt x="314410" y="1251348"/>
                    <a:pt x="177799" y="1244483"/>
                    <a:pt x="41189" y="12376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707B5FF-DFFF-6049-9336-B5CCD5AF5880}"/>
                </a:ext>
              </a:extLst>
            </p:cNvPr>
            <p:cNvSpPr txBox="1"/>
            <p:nvPr/>
          </p:nvSpPr>
          <p:spPr>
            <a:xfrm>
              <a:off x="6311544" y="1041855"/>
              <a:ext cx="6591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panose="020B0A02020104020203" pitchFamily="34" charset="77"/>
                </a:rPr>
                <a:t>user’</a:t>
              </a:r>
            </a:p>
            <a:p>
              <a:r>
                <a:rPr lang="en-US" b="0" dirty="0">
                  <a:latin typeface="Gill Sans" panose="020B0A02020104020203" pitchFamily="34" charset="77"/>
                </a:rPr>
                <a:t>stack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4BD64D2-C9FD-D844-8A4A-0DCE4FCD4244}"/>
              </a:ext>
            </a:extLst>
          </p:cNvPr>
          <p:cNvSpPr txBox="1"/>
          <p:nvPr/>
        </p:nvSpPr>
        <p:spPr>
          <a:xfrm>
            <a:off x="5949306" y="6280541"/>
            <a:ext cx="160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highlight>
                  <a:srgbClr val="FFFF00"/>
                </a:highlight>
                <a:latin typeface="Gill Sans" panose="020B0A02020104020203" pitchFamily="34" charset="77"/>
              </a:rPr>
              <a:t>Pintos: </a:t>
            </a:r>
            <a:r>
              <a:rPr lang="en-US" b="0" dirty="0" err="1">
                <a:highlight>
                  <a:srgbClr val="FFFF00"/>
                </a:highlight>
                <a:latin typeface="Gill Sans" panose="020B0A02020104020203" pitchFamily="34" charset="77"/>
              </a:rPr>
              <a:t>switch.S</a:t>
            </a:r>
            <a:endParaRPr lang="en-US" b="0" dirty="0">
              <a:highlight>
                <a:srgbClr val="FFFF00"/>
              </a:highlight>
              <a:latin typeface="Gill Sans" panose="020B0A02020104020203" pitchFamily="34" charset="77"/>
            </a:endParaRPr>
          </a:p>
        </p:txBody>
      </p:sp>
      <p:sp>
        <p:nvSpPr>
          <p:cNvPr id="142" name="Right Arrow 141"/>
          <p:cNvSpPr/>
          <p:nvPr/>
        </p:nvSpPr>
        <p:spPr bwMode="auto">
          <a:xfrm>
            <a:off x="3486062" y="746554"/>
            <a:ext cx="2738449" cy="457200"/>
          </a:xfrm>
          <a:prstGeom prst="rightArrow">
            <a:avLst/>
          </a:prstGeom>
          <a:solidFill>
            <a:srgbClr val="FF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Gill Sans Ligh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0181507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4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56" name="Oval 55"/>
          <p:cNvSpPr/>
          <p:nvPr/>
        </p:nvSpPr>
        <p:spPr>
          <a:xfrm>
            <a:off x="4078061" y="5866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66952" y="4486925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57101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67200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solidFill>
              <a:srgbClr val="83A6FA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57101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B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In-Kernel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2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5726847" y="1327833"/>
            <a:ext cx="2458468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16347 w 2458468"/>
              <a:gd name="connsiteY0" fmla="*/ 0 h 502443"/>
              <a:gd name="connsiteX1" fmla="*/ 320984 w 2458468"/>
              <a:gd name="connsiteY1" fmla="*/ 310419 h 502443"/>
              <a:gd name="connsiteX2" fmla="*/ 1090880 w 2458468"/>
              <a:gd name="connsiteY2" fmla="*/ 460573 h 502443"/>
              <a:gd name="connsiteX3" fmla="*/ 2458468 w 2458468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8468" h="502443">
                <a:moveTo>
                  <a:pt x="16347" y="0"/>
                </a:moveTo>
                <a:cubicBezTo>
                  <a:pt x="-59243" y="170970"/>
                  <a:pt x="141895" y="233657"/>
                  <a:pt x="320984" y="310419"/>
                </a:cubicBezTo>
                <a:cubicBezTo>
                  <a:pt x="500073" y="387181"/>
                  <a:pt x="1090880" y="460573"/>
                  <a:pt x="1090880" y="460573"/>
                </a:cubicBezTo>
                <a:lnTo>
                  <a:pt x="2458468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982672" y="3557918"/>
            <a:ext cx="1071251" cy="94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070041" y="4495801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967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1" y="138010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Running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80032" y="4756302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 flipH="1">
            <a:off x="6659432" y="1242152"/>
            <a:ext cx="2013855" cy="516227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577188 w 4372942"/>
              <a:gd name="connsiteY4" fmla="*/ 27914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804587 w 4372942"/>
              <a:gd name="connsiteY3" fmla="*/ 417934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2942" h="745790">
                <a:moveTo>
                  <a:pt x="4372942" y="0"/>
                </a:moveTo>
                <a:cubicBezTo>
                  <a:pt x="4302004" y="137241"/>
                  <a:pt x="4231067" y="274483"/>
                  <a:pt x="4024068" y="348919"/>
                </a:cubicBezTo>
                <a:cubicBezTo>
                  <a:pt x="3817069" y="423355"/>
                  <a:pt x="3500862" y="435114"/>
                  <a:pt x="3130949" y="446616"/>
                </a:cubicBezTo>
                <a:lnTo>
                  <a:pt x="1804587" y="417934"/>
                </a:lnTo>
                <a:cubicBezTo>
                  <a:pt x="1383315" y="411884"/>
                  <a:pt x="812639" y="361469"/>
                  <a:pt x="603314" y="410318"/>
                </a:cubicBezTo>
                <a:cubicBezTo>
                  <a:pt x="393989" y="459167"/>
                  <a:pt x="0" y="745790"/>
                  <a:pt x="0" y="745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133581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78062" y="5875794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2961364" y="3747622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211662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248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961363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Value: 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010924" y="972774"/>
            <a:ext cx="86754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waiters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83024" y="972774"/>
            <a:ext cx="79316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owner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305801" y="1383268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C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Waiting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289280" y="139755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B05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sp>
        <p:nvSpPr>
          <p:cNvPr id="60" name="Freeform 59"/>
          <p:cNvSpPr/>
          <p:nvPr/>
        </p:nvSpPr>
        <p:spPr>
          <a:xfrm>
            <a:off x="6309888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47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5" grpId="0" animBg="1"/>
      <p:bldP spid="25" grpId="0" animBg="1"/>
      <p:bldP spid="40" grpId="0" animBg="1"/>
      <p:bldP spid="44" grpId="0" animBg="1"/>
      <p:bldP spid="46" grpId="0" animBg="1"/>
      <p:bldP spid="47" grpId="0" animBg="1"/>
      <p:bldP spid="49" grpId="0" animBg="1"/>
      <p:bldP spid="51" grpId="0" animBg="1"/>
      <p:bldP spid="66" grpId="0"/>
      <p:bldP spid="6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46" name="Freeform 45"/>
          <p:cNvSpPr/>
          <p:nvPr/>
        </p:nvSpPr>
        <p:spPr>
          <a:xfrm flipH="1">
            <a:off x="6659432" y="1242152"/>
            <a:ext cx="2013855" cy="516227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577188 w 4372942"/>
              <a:gd name="connsiteY4" fmla="*/ 27914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804587 w 4372942"/>
              <a:gd name="connsiteY3" fmla="*/ 417934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2942" h="745790">
                <a:moveTo>
                  <a:pt x="4372942" y="0"/>
                </a:moveTo>
                <a:cubicBezTo>
                  <a:pt x="4302004" y="137241"/>
                  <a:pt x="4231067" y="274483"/>
                  <a:pt x="4024068" y="348919"/>
                </a:cubicBezTo>
                <a:cubicBezTo>
                  <a:pt x="3817069" y="423355"/>
                  <a:pt x="3500862" y="435114"/>
                  <a:pt x="3130949" y="446616"/>
                </a:cubicBezTo>
                <a:lnTo>
                  <a:pt x="1804587" y="417934"/>
                </a:lnTo>
                <a:cubicBezTo>
                  <a:pt x="1383315" y="411884"/>
                  <a:pt x="812639" y="361469"/>
                  <a:pt x="603314" y="410318"/>
                </a:cubicBezTo>
                <a:cubicBezTo>
                  <a:pt x="393989" y="459167"/>
                  <a:pt x="0" y="745790"/>
                  <a:pt x="0" y="745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305801" y="138326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Running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477001" y="2799929"/>
            <a:ext cx="1502239" cy="1010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67200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B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In-Kernel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2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82672" y="3557918"/>
            <a:ext cx="1071251" cy="94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67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1" y="138010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Running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80032" y="4756302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133581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2961364" y="3747622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61364" y="3852065"/>
            <a:ext cx="1" cy="60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57101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57101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078062" y="5866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66953" y="4486925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914319" y="3009057"/>
            <a:ext cx="3297343" cy="151084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327877" y="4187336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7962421" y="2896448"/>
            <a:ext cx="8409" cy="410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 flipH="1">
            <a:off x="2982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6309888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211662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248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961363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Value: 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010924" y="972774"/>
            <a:ext cx="86754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waiters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983024" y="972774"/>
            <a:ext cx="79316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owner</a:t>
            </a:r>
          </a:p>
        </p:txBody>
      </p:sp>
      <p:sp>
        <p:nvSpPr>
          <p:cNvPr id="75" name="Oval 74"/>
          <p:cNvSpPr/>
          <p:nvPr/>
        </p:nvSpPr>
        <p:spPr>
          <a:xfrm>
            <a:off x="6250926" y="37912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flipH="1" flipV="1">
            <a:off x="6248400" y="3793846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912554" y="137107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B05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289280" y="139755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B05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Ready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269455" y="3102961"/>
            <a:ext cx="40433" cy="64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24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50" grpId="0"/>
      <p:bldP spid="47" grpId="0" animBg="1"/>
      <p:bldP spid="59" grpId="0" animBg="1"/>
      <p:bldP spid="59" grpId="1" animBg="1"/>
      <p:bldP spid="63" grpId="0" animBg="1"/>
      <p:bldP spid="75" grpId="0" animBg="1"/>
      <p:bldP spid="62" grpId="0" animBg="1"/>
      <p:bldP spid="62" grpId="1" animBg="1"/>
      <p:bldP spid="77" grpId="0"/>
      <p:bldP spid="7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37077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3D77-D1D5-471F-A974-494E080E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8431"/>
            <a:ext cx="8215312" cy="395221"/>
          </a:xfrm>
        </p:spPr>
        <p:txBody>
          <a:bodyPr/>
          <a:lstStyle/>
          <a:p>
            <a:r>
              <a:rPr lang="en-US" dirty="0"/>
              <a:t>Recall: Multithreaded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B285-EC7C-4108-8322-9EDB98626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066800"/>
            <a:ext cx="7886700" cy="4351338"/>
          </a:xfrm>
        </p:spPr>
        <p:txBody>
          <a:bodyPr/>
          <a:lstStyle/>
          <a:p>
            <a:r>
              <a:rPr lang="en-US" b="1" dirty="0"/>
              <a:t>Bounded</a:t>
            </a:r>
            <a:r>
              <a:rPr lang="en-US" dirty="0"/>
              <a:t> pool of worker threads</a:t>
            </a:r>
          </a:p>
          <a:p>
            <a:pPr lvl="1"/>
            <a:r>
              <a:rPr lang="en-US" dirty="0"/>
              <a:t>Allocated in </a:t>
            </a:r>
            <a:r>
              <a:rPr lang="en-US" b="1" dirty="0"/>
              <a:t>advance:</a:t>
            </a:r>
            <a:r>
              <a:rPr lang="en-US" dirty="0"/>
              <a:t> no thread creation overhead</a:t>
            </a:r>
          </a:p>
          <a:p>
            <a:pPr lvl="1"/>
            <a:r>
              <a:rPr lang="en-US" b="1" dirty="0"/>
              <a:t>Queue</a:t>
            </a:r>
            <a:r>
              <a:rPr lang="en-US" dirty="0"/>
              <a:t> of pending requests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13C2E-4FE7-7B49-9BD4-B9C0FECC57A9}"/>
              </a:ext>
            </a:extLst>
          </p:cNvPr>
          <p:cNvSpPr/>
          <p:nvPr/>
        </p:nvSpPr>
        <p:spPr>
          <a:xfrm>
            <a:off x="5392340" y="2513013"/>
            <a:ext cx="1407320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" panose="020B0502020104020203" pitchFamily="34" charset="-79"/>
                <a:cs typeface="Gill Sans" panose="020B0502020104020203" pitchFamily="34" charset="-79"/>
              </a:rPr>
              <a:t>Master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36E01-F179-2047-BEB8-1314A8C0BFE4}"/>
              </a:ext>
            </a:extLst>
          </p:cNvPr>
          <p:cNvSpPr/>
          <p:nvPr/>
        </p:nvSpPr>
        <p:spPr>
          <a:xfrm>
            <a:off x="7144941" y="2513012"/>
            <a:ext cx="536973" cy="1225296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AF20F-39A6-7D49-9658-F25A886FF749}"/>
              </a:ext>
            </a:extLst>
          </p:cNvPr>
          <p:cNvSpPr txBox="1"/>
          <p:nvPr/>
        </p:nvSpPr>
        <p:spPr>
          <a:xfrm>
            <a:off x="6999691" y="371530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Queue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3E967-E2A3-624A-98D4-728997C55881}"/>
              </a:ext>
            </a:extLst>
          </p:cNvPr>
          <p:cNvSpPr txBox="1"/>
          <p:nvPr/>
        </p:nvSpPr>
        <p:spPr>
          <a:xfrm>
            <a:off x="2152651" y="4084638"/>
            <a:ext cx="14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091C23-C573-4ABB-B036-A3C91D18B803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799660" y="3125661"/>
            <a:ext cx="345280" cy="1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319077-BBC0-4A23-B3DC-958325B44E3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681914" y="3125660"/>
            <a:ext cx="4808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3B3210A-B453-43C5-932D-C5BFBB8F457E}"/>
              </a:ext>
            </a:extLst>
          </p:cNvPr>
          <p:cNvSpPr/>
          <p:nvPr/>
        </p:nvSpPr>
        <p:spPr>
          <a:xfrm>
            <a:off x="8283774" y="2516441"/>
            <a:ext cx="170416" cy="12252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01D82D-20CB-42B5-BF13-45EDBB5A34BD}"/>
              </a:ext>
            </a:extLst>
          </p:cNvPr>
          <p:cNvSpPr/>
          <p:nvPr/>
        </p:nvSpPr>
        <p:spPr>
          <a:xfrm>
            <a:off x="8575164" y="2516441"/>
            <a:ext cx="170416" cy="12252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C2BD0A-CD37-4CF8-AC99-85D74C6096EF}"/>
              </a:ext>
            </a:extLst>
          </p:cNvPr>
          <p:cNvSpPr/>
          <p:nvPr/>
        </p:nvSpPr>
        <p:spPr>
          <a:xfrm>
            <a:off x="8848047" y="2516441"/>
            <a:ext cx="170416" cy="12252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200765-D120-4FC3-983C-907F1FD379ED}"/>
              </a:ext>
            </a:extLst>
          </p:cNvPr>
          <p:cNvSpPr/>
          <p:nvPr/>
        </p:nvSpPr>
        <p:spPr>
          <a:xfrm>
            <a:off x="9120930" y="2516441"/>
            <a:ext cx="170416" cy="12252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BE5500-2FA9-47F9-AAF2-551323607148}"/>
              </a:ext>
            </a:extLst>
          </p:cNvPr>
          <p:cNvSpPr/>
          <p:nvPr/>
        </p:nvSpPr>
        <p:spPr>
          <a:xfrm>
            <a:off x="8162801" y="2396887"/>
            <a:ext cx="1240165" cy="14781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6F90D-FBA2-4377-991B-B68593CDE1D6}"/>
              </a:ext>
            </a:extLst>
          </p:cNvPr>
          <p:cNvSpPr txBox="1"/>
          <p:nvPr/>
        </p:nvSpPr>
        <p:spPr>
          <a:xfrm>
            <a:off x="8182224" y="3861292"/>
            <a:ext cx="133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Thread Pool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872897-88AC-4AF2-B683-738788A5A61B}"/>
              </a:ext>
            </a:extLst>
          </p:cNvPr>
          <p:cNvSpPr/>
          <p:nvPr/>
        </p:nvSpPr>
        <p:spPr>
          <a:xfrm>
            <a:off x="2541528" y="2714005"/>
            <a:ext cx="1086280" cy="826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chemeClr val="tx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Client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97D134-5C09-475F-B363-5A037F32B922}"/>
              </a:ext>
            </a:extLst>
          </p:cNvPr>
          <p:cNvCxnSpPr>
            <a:stCxn id="20" idx="3"/>
            <a:endCxn id="6" idx="1"/>
          </p:cNvCxnSpPr>
          <p:nvPr/>
        </p:nvCxnSpPr>
        <p:spPr>
          <a:xfrm>
            <a:off x="3627808" y="3127375"/>
            <a:ext cx="1764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E8D653-682F-4DBE-8BD3-835A3BD5A989}"/>
              </a:ext>
            </a:extLst>
          </p:cNvPr>
          <p:cNvSpPr txBox="1"/>
          <p:nvPr/>
        </p:nvSpPr>
        <p:spPr>
          <a:xfrm>
            <a:off x="3973089" y="276662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Request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5066AA99-8DDC-415F-80C6-DA3653403B30}"/>
              </a:ext>
            </a:extLst>
          </p:cNvPr>
          <p:cNvCxnSpPr>
            <a:cxnSpLocks/>
            <a:stCxn id="14" idx="2"/>
            <a:endCxn id="20" idx="2"/>
          </p:cNvCxnSpPr>
          <p:nvPr/>
        </p:nvCxnSpPr>
        <p:spPr>
          <a:xfrm rot="5400000" flipH="1">
            <a:off x="5626329" y="999084"/>
            <a:ext cx="200992" cy="5284314"/>
          </a:xfrm>
          <a:prstGeom prst="curvedConnector3">
            <a:avLst>
              <a:gd name="adj1" fmla="val -4044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7B6172-A936-408B-9531-95F05B86501E}"/>
              </a:ext>
            </a:extLst>
          </p:cNvPr>
          <p:cNvSpPr txBox="1"/>
          <p:nvPr/>
        </p:nvSpPr>
        <p:spPr>
          <a:xfrm>
            <a:off x="5256183" y="4541607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Response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C5D996-9722-8D46-9D43-057348024342}"/>
              </a:ext>
            </a:extLst>
          </p:cNvPr>
          <p:cNvCxnSpPr/>
          <p:nvPr/>
        </p:nvCxnSpPr>
        <p:spPr>
          <a:xfrm>
            <a:off x="7568184" y="2513012"/>
            <a:ext cx="0" cy="122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284354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C9B6-3DCF-654A-843B-855BE374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914401"/>
            <a:ext cx="7886700" cy="4995305"/>
          </a:xfrm>
        </p:spPr>
        <p:txBody>
          <a:bodyPr>
            <a:normAutofit/>
          </a:bodyPr>
          <a:lstStyle/>
          <a:p>
            <a:r>
              <a:rPr lang="en-US" dirty="0"/>
              <a:t>Given that the overhead of a critical section is X</a:t>
            </a:r>
          </a:p>
          <a:p>
            <a:pPr lvl="1"/>
            <a:r>
              <a:rPr lang="en-US" dirty="0"/>
              <a:t>User-&gt;Kernel Context Switch</a:t>
            </a:r>
          </a:p>
          <a:p>
            <a:pPr lvl="1"/>
            <a:r>
              <a:rPr lang="en-US" dirty="0"/>
              <a:t>Acquire Lock</a:t>
            </a:r>
          </a:p>
          <a:p>
            <a:pPr lvl="1"/>
            <a:r>
              <a:rPr lang="en-US" dirty="0"/>
              <a:t>Kernel-&gt;User Context Switch</a:t>
            </a:r>
          </a:p>
          <a:p>
            <a:pPr lvl="1"/>
            <a:r>
              <a:rPr lang="en-US" dirty="0"/>
              <a:t>&lt;perform exclusive work&gt;</a:t>
            </a:r>
          </a:p>
          <a:p>
            <a:pPr lvl="1"/>
            <a:r>
              <a:rPr lang="en-US" dirty="0"/>
              <a:t>User-&gt;Kernel Context Switch</a:t>
            </a:r>
          </a:p>
          <a:p>
            <a:pPr lvl="1"/>
            <a:r>
              <a:rPr lang="en-US" dirty="0"/>
              <a:t>Release Lock</a:t>
            </a:r>
          </a:p>
          <a:p>
            <a:pPr lvl="1"/>
            <a:r>
              <a:rPr lang="en-US" dirty="0"/>
              <a:t>Kernel-&gt;User Context Switch</a:t>
            </a:r>
          </a:p>
          <a:p>
            <a:r>
              <a:rPr lang="en-US" dirty="0"/>
              <a:t>Even if everything else is infinitely fast, with any number of threads and cores</a:t>
            </a:r>
          </a:p>
          <a:p>
            <a:r>
              <a:rPr lang="en-US" dirty="0"/>
              <a:t>What is the maximum rate of operations that involve this overhead?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Performance Model</a:t>
            </a:r>
          </a:p>
        </p:txBody>
      </p:sp>
    </p:spTree>
    <p:extLst>
      <p:ext uri="{BB962C8B-B14F-4D97-AF65-F5344CB8AC3E}">
        <p14:creationId xmlns:p14="http://schemas.microsoft.com/office/powerpoint/2010/main" val="1726735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D8C25CE1-2D7A-5D44-ADD5-9DB5FCD628AD}"/>
              </a:ext>
            </a:extLst>
          </p:cNvPr>
          <p:cNvSpPr/>
          <p:nvPr/>
        </p:nvSpPr>
        <p:spPr>
          <a:xfrm>
            <a:off x="2746944" y="1574993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E1316AC-D16D-FA4E-8C07-A4C45EF59B59}"/>
              </a:ext>
            </a:extLst>
          </p:cNvPr>
          <p:cNvSpPr/>
          <p:nvPr/>
        </p:nvSpPr>
        <p:spPr>
          <a:xfrm>
            <a:off x="3443041" y="1574993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BEE16A8-F4E4-A64E-B69B-DD7F5BF3E8E1}"/>
              </a:ext>
            </a:extLst>
          </p:cNvPr>
          <p:cNvSpPr/>
          <p:nvPr/>
        </p:nvSpPr>
        <p:spPr>
          <a:xfrm>
            <a:off x="4349203" y="1574993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243738B-6A28-BA4C-8042-07A365077849}"/>
              </a:ext>
            </a:extLst>
          </p:cNvPr>
          <p:cNvSpPr/>
          <p:nvPr/>
        </p:nvSpPr>
        <p:spPr>
          <a:xfrm>
            <a:off x="6429257" y="1574992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7030A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D2C05-FAE6-A54F-9017-C01874492D12}"/>
              </a:ext>
            </a:extLst>
          </p:cNvPr>
          <p:cNvSpPr txBox="1"/>
          <p:nvPr/>
        </p:nvSpPr>
        <p:spPr>
          <a:xfrm>
            <a:off x="5169244" y="2081618"/>
            <a:ext cx="56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º º º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C93B67-5B57-284A-B1E6-09DF6CD2240E}"/>
              </a:ext>
            </a:extLst>
          </p:cNvPr>
          <p:cNvCxnSpPr/>
          <p:nvPr/>
        </p:nvCxnSpPr>
        <p:spPr>
          <a:xfrm>
            <a:off x="4533331" y="2727949"/>
            <a:ext cx="0" cy="407772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CF584F-77C9-5A46-9581-2EFB0B66944C}"/>
              </a:ext>
            </a:extLst>
          </p:cNvPr>
          <p:cNvCxnSpPr/>
          <p:nvPr/>
        </p:nvCxnSpPr>
        <p:spPr>
          <a:xfrm>
            <a:off x="4538371" y="3135721"/>
            <a:ext cx="0" cy="40777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CEF260-30B8-2F46-BB0D-694A9922712F}"/>
              </a:ext>
            </a:extLst>
          </p:cNvPr>
          <p:cNvCxnSpPr/>
          <p:nvPr/>
        </p:nvCxnSpPr>
        <p:spPr>
          <a:xfrm>
            <a:off x="4528291" y="3572328"/>
            <a:ext cx="0" cy="40777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D35402-14C8-F64C-A870-258A111B99C3}"/>
              </a:ext>
            </a:extLst>
          </p:cNvPr>
          <p:cNvCxnSpPr/>
          <p:nvPr/>
        </p:nvCxnSpPr>
        <p:spPr>
          <a:xfrm>
            <a:off x="4507939" y="4276662"/>
            <a:ext cx="0" cy="407772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310B34-470A-3F43-8D98-3C22CB487A06}"/>
              </a:ext>
            </a:extLst>
          </p:cNvPr>
          <p:cNvSpPr txBox="1"/>
          <p:nvPr/>
        </p:nvSpPr>
        <p:spPr>
          <a:xfrm>
            <a:off x="4256413" y="3935136"/>
            <a:ext cx="56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º º º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DE6E040-F1B8-8C4F-A915-C24A6722E03C}"/>
              </a:ext>
            </a:extLst>
          </p:cNvPr>
          <p:cNvSpPr/>
          <p:nvPr/>
        </p:nvSpPr>
        <p:spPr>
          <a:xfrm>
            <a:off x="6429257" y="3065701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7030A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2371AD2-8A2F-6E4C-9137-160BD323D2D3}"/>
              </a:ext>
            </a:extLst>
          </p:cNvPr>
          <p:cNvSpPr/>
          <p:nvPr/>
        </p:nvSpPr>
        <p:spPr>
          <a:xfrm>
            <a:off x="2746944" y="3657107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CE4D50A-CE9E-564F-8365-B118AAF385C8}"/>
              </a:ext>
            </a:extLst>
          </p:cNvPr>
          <p:cNvSpPr/>
          <p:nvPr/>
        </p:nvSpPr>
        <p:spPr>
          <a:xfrm>
            <a:off x="3503737" y="4060422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E285BC9-6761-1244-91FC-73B1BA465CC9}"/>
              </a:ext>
            </a:extLst>
          </p:cNvPr>
          <p:cNvSpPr/>
          <p:nvPr/>
        </p:nvSpPr>
        <p:spPr>
          <a:xfrm>
            <a:off x="4354242" y="4678258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E379C6-0586-0748-A971-4FFC00CA17B1}"/>
              </a:ext>
            </a:extLst>
          </p:cNvPr>
          <p:cNvCxnSpPr>
            <a:cxnSpLocks/>
          </p:cNvCxnSpPr>
          <p:nvPr/>
        </p:nvCxnSpPr>
        <p:spPr>
          <a:xfrm flipH="1">
            <a:off x="4538371" y="2588247"/>
            <a:ext cx="2075015" cy="139703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C21578-7415-DF46-A924-C71C9A5480A4}"/>
              </a:ext>
            </a:extLst>
          </p:cNvPr>
          <p:cNvCxnSpPr>
            <a:cxnSpLocks/>
          </p:cNvCxnSpPr>
          <p:nvPr/>
        </p:nvCxnSpPr>
        <p:spPr>
          <a:xfrm flipH="1" flipV="1">
            <a:off x="2931073" y="2588247"/>
            <a:ext cx="1607296" cy="54747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3C48E9-2AA7-584E-A414-BF6AB67816CF}"/>
              </a:ext>
            </a:extLst>
          </p:cNvPr>
          <p:cNvCxnSpPr>
            <a:cxnSpLocks/>
          </p:cNvCxnSpPr>
          <p:nvPr/>
        </p:nvCxnSpPr>
        <p:spPr>
          <a:xfrm flipH="1" flipV="1">
            <a:off x="3595801" y="2658097"/>
            <a:ext cx="895712" cy="90325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E3924F89-2C74-084D-B091-D0F70AC6D18B}"/>
              </a:ext>
            </a:extLst>
          </p:cNvPr>
          <p:cNvSpPr/>
          <p:nvPr/>
        </p:nvSpPr>
        <p:spPr>
          <a:xfrm>
            <a:off x="7439112" y="2685900"/>
            <a:ext cx="435412" cy="19424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058BA-827B-4E41-B5C0-A716F483D77A}"/>
              </a:ext>
            </a:extLst>
          </p:cNvPr>
          <p:cNvSpPr txBox="1"/>
          <p:nvPr/>
        </p:nvSpPr>
        <p:spPr>
          <a:xfrm>
            <a:off x="8009512" y="3151279"/>
            <a:ext cx="2445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Time = p*X sec</a:t>
            </a:r>
          </a:p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Rate = 1/X ops/sec, regardless of # cores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5FCAF4-7D4D-974A-8E1C-D4BEE5ED9F92}"/>
              </a:ext>
            </a:extLst>
          </p:cNvPr>
          <p:cNvCxnSpPr/>
          <p:nvPr/>
        </p:nvCxnSpPr>
        <p:spPr>
          <a:xfrm>
            <a:off x="2839009" y="1355401"/>
            <a:ext cx="37743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A17184-6FCE-C541-97A1-BA1F72A5CC1B}"/>
              </a:ext>
            </a:extLst>
          </p:cNvPr>
          <p:cNvSpPr txBox="1"/>
          <p:nvPr/>
        </p:nvSpPr>
        <p:spPr>
          <a:xfrm>
            <a:off x="4447198" y="917488"/>
            <a:ext cx="3080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P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3214EE65-2BBC-9848-AF0B-76CC24B7F174}"/>
              </a:ext>
            </a:extLst>
          </p:cNvPr>
          <p:cNvSpPr/>
          <p:nvPr/>
        </p:nvSpPr>
        <p:spPr>
          <a:xfrm>
            <a:off x="4783838" y="3131265"/>
            <a:ext cx="184115" cy="430083"/>
          </a:xfrm>
          <a:prstGeom prst="rightBrace">
            <a:avLst>
              <a:gd name="adj1" fmla="val 8333"/>
              <a:gd name="adj2" fmla="val 425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1E78B9-BDA3-D447-A215-C6D5BBA64227}"/>
              </a:ext>
            </a:extLst>
          </p:cNvPr>
          <p:cNvSpPr/>
          <p:nvPr/>
        </p:nvSpPr>
        <p:spPr>
          <a:xfrm>
            <a:off x="4933227" y="3167227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X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AA391AC9-BE50-5D49-8ADF-059EAB71E712}"/>
              </a:ext>
            </a:extLst>
          </p:cNvPr>
          <p:cNvSpPr/>
          <p:nvPr/>
        </p:nvSpPr>
        <p:spPr>
          <a:xfrm>
            <a:off x="6832924" y="2470741"/>
            <a:ext cx="1041600" cy="1873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8E6CED-E4D5-364F-8D08-CBA13E5A5219}"/>
              </a:ext>
            </a:extLst>
          </p:cNvPr>
          <p:cNvSpPr txBox="1"/>
          <p:nvPr/>
        </p:nvSpPr>
        <p:spPr>
          <a:xfrm>
            <a:off x="7874525" y="2358617"/>
            <a:ext cx="196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All try to grab lock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Highly Contended Case – in a picture</a:t>
            </a:r>
          </a:p>
        </p:txBody>
      </p:sp>
    </p:spTree>
    <p:extLst>
      <p:ext uri="{BB962C8B-B14F-4D97-AF65-F5344CB8AC3E}">
        <p14:creationId xmlns:p14="http://schemas.microsoft.com/office/powerpoint/2010/main" val="387804710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ED5D4-C78C-FE41-AF3F-656619646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5869460"/>
            <a:ext cx="7886700" cy="667265"/>
          </a:xfrm>
        </p:spPr>
        <p:txBody>
          <a:bodyPr>
            <a:normAutofit/>
          </a:bodyPr>
          <a:lstStyle/>
          <a:p>
            <a:r>
              <a:rPr lang="en-US" dirty="0"/>
              <a:t>X = </a:t>
            </a:r>
            <a:r>
              <a:rPr lang="en-US" dirty="0">
                <a:latin typeface="Courier" pitchFamily="2" charset="0"/>
              </a:rPr>
              <a:t>1</a:t>
            </a:r>
            <a:r>
              <a:rPr lang="en-US" dirty="0"/>
              <a:t>ms =&gt; </a:t>
            </a:r>
            <a:r>
              <a:rPr lang="en-US" dirty="0">
                <a:latin typeface="Courier" pitchFamily="2" charset="0"/>
              </a:rPr>
              <a:t>1,000</a:t>
            </a:r>
            <a:r>
              <a:rPr lang="en-US" dirty="0"/>
              <a:t> ops/sec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7AA922-1C8D-3A41-A463-AC1122E49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331" y="868063"/>
            <a:ext cx="6487297" cy="48654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58BA90-08B5-A340-865B-4F83BEF35E5C}"/>
              </a:ext>
            </a:extLst>
          </p:cNvPr>
          <p:cNvGrpSpPr/>
          <p:nvPr/>
        </p:nvGrpSpPr>
        <p:grpSpPr>
          <a:xfrm>
            <a:off x="9829286" y="3639065"/>
            <a:ext cx="420128" cy="562232"/>
            <a:chOff x="864973" y="2891481"/>
            <a:chExt cx="395416" cy="1088939"/>
          </a:xfrm>
        </p:grpSpPr>
        <p:sp>
          <p:nvSpPr>
            <p:cNvPr id="10" name="Up Arrow 9">
              <a:extLst>
                <a:ext uri="{FF2B5EF4-FFF2-40B4-BE49-F238E27FC236}">
                  <a16:creationId xmlns:a16="http://schemas.microsoft.com/office/drawing/2014/main" id="{51066C90-D44D-1A45-A6C1-E39B17EF8D1E}"/>
                </a:ext>
              </a:extLst>
            </p:cNvPr>
            <p:cNvSpPr/>
            <p:nvPr/>
          </p:nvSpPr>
          <p:spPr>
            <a:xfrm>
              <a:off x="864973" y="2891481"/>
              <a:ext cx="395416" cy="53751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355D2E29-4CC5-A841-904A-179204B834CC}"/>
                </a:ext>
              </a:extLst>
            </p:cNvPr>
            <p:cNvSpPr/>
            <p:nvPr/>
          </p:nvSpPr>
          <p:spPr>
            <a:xfrm flipV="1">
              <a:off x="864973" y="3442901"/>
              <a:ext cx="395416" cy="53751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system performance</a:t>
            </a:r>
          </a:p>
        </p:txBody>
      </p:sp>
    </p:spTree>
    <p:extLst>
      <p:ext uri="{BB962C8B-B14F-4D97-AF65-F5344CB8AC3E}">
        <p14:creationId xmlns:p14="http://schemas.microsoft.com/office/powerpoint/2010/main" val="2462984095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D8C25CE1-2D7A-5D44-ADD5-9DB5FCD628AD}"/>
              </a:ext>
            </a:extLst>
          </p:cNvPr>
          <p:cNvSpPr/>
          <p:nvPr/>
        </p:nvSpPr>
        <p:spPr>
          <a:xfrm>
            <a:off x="2746944" y="1309817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E1316AC-D16D-FA4E-8C07-A4C45EF59B59}"/>
              </a:ext>
            </a:extLst>
          </p:cNvPr>
          <p:cNvSpPr/>
          <p:nvPr/>
        </p:nvSpPr>
        <p:spPr>
          <a:xfrm>
            <a:off x="3443041" y="1309817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BEE16A8-F4E4-A64E-B69B-DD7F5BF3E8E1}"/>
              </a:ext>
            </a:extLst>
          </p:cNvPr>
          <p:cNvSpPr/>
          <p:nvPr/>
        </p:nvSpPr>
        <p:spPr>
          <a:xfrm>
            <a:off x="4349203" y="1309817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243738B-6A28-BA4C-8042-07A365077849}"/>
              </a:ext>
            </a:extLst>
          </p:cNvPr>
          <p:cNvSpPr/>
          <p:nvPr/>
        </p:nvSpPr>
        <p:spPr>
          <a:xfrm>
            <a:off x="6429257" y="1309816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7030A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D2C05-FAE6-A54F-9017-C01874492D12}"/>
              </a:ext>
            </a:extLst>
          </p:cNvPr>
          <p:cNvSpPr txBox="1"/>
          <p:nvPr/>
        </p:nvSpPr>
        <p:spPr>
          <a:xfrm>
            <a:off x="5169244" y="1816442"/>
            <a:ext cx="56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º º º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C93B67-5B57-284A-B1E6-09DF6CD2240E}"/>
              </a:ext>
            </a:extLst>
          </p:cNvPr>
          <p:cNvCxnSpPr/>
          <p:nvPr/>
        </p:nvCxnSpPr>
        <p:spPr>
          <a:xfrm>
            <a:off x="6605196" y="2420724"/>
            <a:ext cx="0" cy="407772"/>
          </a:xfrm>
          <a:prstGeom prst="straightConnector1">
            <a:avLst/>
          </a:prstGeom>
          <a:ln>
            <a:solidFill>
              <a:srgbClr val="7030A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CF584F-77C9-5A46-9581-2EFB0B66944C}"/>
              </a:ext>
            </a:extLst>
          </p:cNvPr>
          <p:cNvCxnSpPr/>
          <p:nvPr/>
        </p:nvCxnSpPr>
        <p:spPr>
          <a:xfrm>
            <a:off x="2927923" y="2459347"/>
            <a:ext cx="0" cy="407772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CEF260-30B8-2F46-BB0D-694A9922712F}"/>
              </a:ext>
            </a:extLst>
          </p:cNvPr>
          <p:cNvCxnSpPr/>
          <p:nvPr/>
        </p:nvCxnSpPr>
        <p:spPr>
          <a:xfrm>
            <a:off x="3632228" y="2532241"/>
            <a:ext cx="0" cy="407772"/>
          </a:xfrm>
          <a:prstGeom prst="straightConnector1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D35402-14C8-F64C-A870-258A111B99C3}"/>
              </a:ext>
            </a:extLst>
          </p:cNvPr>
          <p:cNvCxnSpPr/>
          <p:nvPr/>
        </p:nvCxnSpPr>
        <p:spPr>
          <a:xfrm>
            <a:off x="4491513" y="2514199"/>
            <a:ext cx="0" cy="407772"/>
          </a:xfrm>
          <a:prstGeom prst="straightConnector1">
            <a:avLst/>
          </a:prstGeom>
          <a:ln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310B34-470A-3F43-8D98-3C22CB487A06}"/>
              </a:ext>
            </a:extLst>
          </p:cNvPr>
          <p:cNvSpPr txBox="1"/>
          <p:nvPr/>
        </p:nvSpPr>
        <p:spPr>
          <a:xfrm>
            <a:off x="5345268" y="3962350"/>
            <a:ext cx="56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º º º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DE6E040-F1B8-8C4F-A915-C24A6722E03C}"/>
              </a:ext>
            </a:extLst>
          </p:cNvPr>
          <p:cNvSpPr/>
          <p:nvPr/>
        </p:nvSpPr>
        <p:spPr>
          <a:xfrm>
            <a:off x="6498382" y="3983712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7030A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2371AD2-8A2F-6E4C-9137-160BD323D2D3}"/>
              </a:ext>
            </a:extLst>
          </p:cNvPr>
          <p:cNvSpPr/>
          <p:nvPr/>
        </p:nvSpPr>
        <p:spPr>
          <a:xfrm>
            <a:off x="2746944" y="3391931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CE4D50A-CE9E-564F-8365-B118AAF385C8}"/>
              </a:ext>
            </a:extLst>
          </p:cNvPr>
          <p:cNvSpPr/>
          <p:nvPr/>
        </p:nvSpPr>
        <p:spPr>
          <a:xfrm>
            <a:off x="3503737" y="3795246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E285BC9-6761-1244-91FC-73B1BA465CC9}"/>
              </a:ext>
            </a:extLst>
          </p:cNvPr>
          <p:cNvSpPr/>
          <p:nvPr/>
        </p:nvSpPr>
        <p:spPr>
          <a:xfrm>
            <a:off x="4354242" y="4413082"/>
            <a:ext cx="184128" cy="1013255"/>
          </a:xfrm>
          <a:custGeom>
            <a:avLst/>
            <a:gdLst>
              <a:gd name="connsiteX0" fmla="*/ 136300 w 184128"/>
              <a:gd name="connsiteY0" fmla="*/ 0 h 1013255"/>
              <a:gd name="connsiteX1" fmla="*/ 375 w 184128"/>
              <a:gd name="connsiteY1" fmla="*/ 234779 h 1013255"/>
              <a:gd name="connsiteX2" fmla="*/ 173370 w 184128"/>
              <a:gd name="connsiteY2" fmla="*/ 383060 h 1013255"/>
              <a:gd name="connsiteX3" fmla="*/ 37446 w 184128"/>
              <a:gd name="connsiteY3" fmla="*/ 457200 h 1013255"/>
              <a:gd name="connsiteX4" fmla="*/ 173370 w 184128"/>
              <a:gd name="connsiteY4" fmla="*/ 580768 h 1013255"/>
              <a:gd name="connsiteX5" fmla="*/ 25089 w 184128"/>
              <a:gd name="connsiteY5" fmla="*/ 729049 h 1013255"/>
              <a:gd name="connsiteX6" fmla="*/ 173370 w 184128"/>
              <a:gd name="connsiteY6" fmla="*/ 852617 h 1013255"/>
              <a:gd name="connsiteX7" fmla="*/ 161013 w 184128"/>
              <a:gd name="connsiteY7" fmla="*/ 1013255 h 101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128" h="1013255">
                <a:moveTo>
                  <a:pt x="136300" y="0"/>
                </a:moveTo>
                <a:cubicBezTo>
                  <a:pt x="65248" y="85468"/>
                  <a:pt x="-5803" y="170936"/>
                  <a:pt x="375" y="234779"/>
                </a:cubicBezTo>
                <a:cubicBezTo>
                  <a:pt x="6553" y="298622"/>
                  <a:pt x="167192" y="345990"/>
                  <a:pt x="173370" y="383060"/>
                </a:cubicBezTo>
                <a:cubicBezTo>
                  <a:pt x="179548" y="420130"/>
                  <a:pt x="37446" y="424249"/>
                  <a:pt x="37446" y="457200"/>
                </a:cubicBezTo>
                <a:cubicBezTo>
                  <a:pt x="37446" y="490151"/>
                  <a:pt x="175429" y="535460"/>
                  <a:pt x="173370" y="580768"/>
                </a:cubicBezTo>
                <a:cubicBezTo>
                  <a:pt x="171311" y="626076"/>
                  <a:pt x="25089" y="683741"/>
                  <a:pt x="25089" y="729049"/>
                </a:cubicBezTo>
                <a:cubicBezTo>
                  <a:pt x="25089" y="774357"/>
                  <a:pt x="150716" y="805249"/>
                  <a:pt x="173370" y="852617"/>
                </a:cubicBezTo>
                <a:cubicBezTo>
                  <a:pt x="196024" y="899985"/>
                  <a:pt x="178518" y="956620"/>
                  <a:pt x="161013" y="1013255"/>
                </a:cubicBezTo>
              </a:path>
            </a:pathLst>
          </a:custGeom>
          <a:noFill/>
          <a:ln>
            <a:solidFill>
              <a:srgbClr val="00B05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E3924F89-2C74-084D-B091-D0F70AC6D18B}"/>
              </a:ext>
            </a:extLst>
          </p:cNvPr>
          <p:cNvSpPr/>
          <p:nvPr/>
        </p:nvSpPr>
        <p:spPr>
          <a:xfrm>
            <a:off x="6905709" y="2420724"/>
            <a:ext cx="435412" cy="19424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058BA-827B-4E41-B5C0-A716F483D77A}"/>
              </a:ext>
            </a:extLst>
          </p:cNvPr>
          <p:cNvSpPr txBox="1"/>
          <p:nvPr/>
        </p:nvSpPr>
        <p:spPr>
          <a:xfrm>
            <a:off x="7613218" y="2547546"/>
            <a:ext cx="2829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What if sys overhead is Y, even when the lock is free?</a:t>
            </a:r>
          </a:p>
          <a:p>
            <a:endParaRPr lang="en-US" b="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r>
              <a:rPr lang="en-US" b="0" dirty="0">
                <a:latin typeface="Gill Sans" panose="020B0502020104020203" pitchFamily="34" charset="-79"/>
                <a:cs typeface="Gill Sans" panose="020B0502020104020203" pitchFamily="34" charset="-79"/>
              </a:rPr>
              <a:t>What if the OS can only handle one lock operation at a time?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Uncontended Many-Lock Case</a:t>
            </a:r>
          </a:p>
        </p:txBody>
      </p:sp>
    </p:spTree>
    <p:extLst>
      <p:ext uri="{BB962C8B-B14F-4D97-AF65-F5344CB8AC3E}">
        <p14:creationId xmlns:p14="http://schemas.microsoft.com/office/powerpoint/2010/main" val="1577668616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22442-AEC1-8741-9B9B-FDF224F1D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3918635"/>
            <a:ext cx="7886700" cy="2192808"/>
          </a:xfrm>
        </p:spPr>
        <p:txBody>
          <a:bodyPr>
            <a:normAutofit/>
          </a:bodyPr>
          <a:lstStyle/>
          <a:p>
            <a:r>
              <a:rPr lang="en-US" dirty="0"/>
              <a:t>Min System call ~ 25x cost of function call</a:t>
            </a:r>
          </a:p>
          <a:p>
            <a:r>
              <a:rPr lang="en-US" dirty="0"/>
              <a:t>Scheduling could be many times more</a:t>
            </a:r>
          </a:p>
          <a:p>
            <a:r>
              <a:rPr lang="en-US" dirty="0"/>
              <a:t>Streamline system processing as much as possible</a:t>
            </a:r>
          </a:p>
          <a:p>
            <a:r>
              <a:rPr lang="en-US" dirty="0"/>
              <a:t>Other optimizations seek to process as much of the call in user space as possible (</a:t>
            </a:r>
            <a:r>
              <a:rPr lang="en-US" dirty="0" err="1"/>
              <a:t>eg</a:t>
            </a:r>
            <a:r>
              <a:rPr lang="en-US" dirty="0"/>
              <a:t>, Linux </a:t>
            </a:r>
            <a:r>
              <a:rPr lang="en-US" dirty="0" err="1"/>
              <a:t>vDSO</a:t>
            </a:r>
            <a:r>
              <a:rPr lang="en-US" dirty="0"/>
              <a:t>) </a:t>
            </a:r>
          </a:p>
        </p:txBody>
      </p:sp>
      <p:pic>
        <p:nvPicPr>
          <p:cNvPr id="7" name="Content Placeholder 4">
            <a:hlinkClick r:id="rId3"/>
            <a:extLst>
              <a:ext uri="{FF2B5EF4-FFF2-40B4-BE49-F238E27FC236}">
                <a16:creationId xmlns:a16="http://schemas.microsoft.com/office/drawing/2014/main" id="{3F835BE2-8323-CB46-AE8F-3CC86E4F0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7118" y="990601"/>
            <a:ext cx="7731167" cy="219280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Basic cost of a system call</a:t>
            </a:r>
          </a:p>
        </p:txBody>
      </p:sp>
    </p:spTree>
    <p:extLst>
      <p:ext uri="{BB962C8B-B14F-4D97-AF65-F5344CB8AC3E}">
        <p14:creationId xmlns:p14="http://schemas.microsoft.com/office/powerpoint/2010/main" val="2700179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370637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133600" y="457200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Thread C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685800"/>
            <a:ext cx="10210800" cy="5980113"/>
          </a:xfrm>
        </p:spPr>
        <p:txBody>
          <a:bodyPr/>
          <a:lstStyle/>
          <a:p>
            <a:pPr>
              <a:spcAft>
                <a:spcPts val="600"/>
              </a:spcAft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Identify critical sections (atomic instruction sequences) and add locking:</a:t>
            </a: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Deposit(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, amount) {</a:t>
            </a: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  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()   // Wait if someone else in critical section!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	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acct-&gt;balance += amount;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(acct); 		</a:t>
            </a: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  </a:t>
            </a:r>
            <a:r>
              <a:rPr lang="en-US" altLang="ko-KR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()   // Release someone into critical section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Must use SAME lock with all of the methods (Withdraw, etc…)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37896" y="4572000"/>
            <a:ext cx="1176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Thread 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33600" y="457200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Thread B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2410511" y="5082755"/>
            <a:ext cx="1610283" cy="938055"/>
            <a:chOff x="3574680" y="5127826"/>
            <a:chExt cx="1610283" cy="891974"/>
          </a:xfrm>
        </p:grpSpPr>
        <p:sp>
          <p:nvSpPr>
            <p:cNvPr id="14" name="Freeform 13"/>
            <p:cNvSpPr/>
            <p:nvPr/>
          </p:nvSpPr>
          <p:spPr bwMode="auto">
            <a:xfrm rot="1170167" flipH="1">
              <a:off x="4420296" y="5127826"/>
              <a:ext cx="764667" cy="688979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4680" y="5650468"/>
              <a:ext cx="1176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A</a:t>
              </a:r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Fix banking problem with Locks!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008990" y="3436029"/>
            <a:ext cx="1978018" cy="817658"/>
            <a:chOff x="1758713" y="3704465"/>
            <a:chExt cx="1978018" cy="1081481"/>
          </a:xfrm>
        </p:grpSpPr>
        <p:sp>
          <p:nvSpPr>
            <p:cNvPr id="5" name="Freeform 4"/>
            <p:cNvSpPr/>
            <p:nvPr/>
          </p:nvSpPr>
          <p:spPr bwMode="auto">
            <a:xfrm>
              <a:off x="2936434" y="3889131"/>
              <a:ext cx="800297" cy="896815"/>
            </a:xfrm>
            <a:custGeom>
              <a:avLst/>
              <a:gdLst>
                <a:gd name="connsiteX0" fmla="*/ 0 w 800297"/>
                <a:gd name="connsiteY0" fmla="*/ 0 h 896815"/>
                <a:gd name="connsiteX1" fmla="*/ 219808 w 800297"/>
                <a:gd name="connsiteY1" fmla="*/ 17584 h 896815"/>
                <a:gd name="connsiteX2" fmla="*/ 298938 w 800297"/>
                <a:gd name="connsiteY2" fmla="*/ 26377 h 896815"/>
                <a:gd name="connsiteX3" fmla="*/ 325315 w 800297"/>
                <a:gd name="connsiteY3" fmla="*/ 96715 h 896815"/>
                <a:gd name="connsiteX4" fmla="*/ 334108 w 800297"/>
                <a:gd name="connsiteY4" fmla="*/ 439615 h 896815"/>
                <a:gd name="connsiteX5" fmla="*/ 351692 w 800297"/>
                <a:gd name="connsiteY5" fmla="*/ 501161 h 896815"/>
                <a:gd name="connsiteX6" fmla="*/ 386861 w 800297"/>
                <a:gd name="connsiteY6" fmla="*/ 518746 h 896815"/>
                <a:gd name="connsiteX7" fmla="*/ 422031 w 800297"/>
                <a:gd name="connsiteY7" fmla="*/ 553915 h 896815"/>
                <a:gd name="connsiteX8" fmla="*/ 483577 w 800297"/>
                <a:gd name="connsiteY8" fmla="*/ 589084 h 896815"/>
                <a:gd name="connsiteX9" fmla="*/ 509954 w 800297"/>
                <a:gd name="connsiteY9" fmla="*/ 606669 h 896815"/>
                <a:gd name="connsiteX10" fmla="*/ 553915 w 800297"/>
                <a:gd name="connsiteY10" fmla="*/ 615461 h 896815"/>
                <a:gd name="connsiteX11" fmla="*/ 615461 w 800297"/>
                <a:gd name="connsiteY11" fmla="*/ 659423 h 896815"/>
                <a:gd name="connsiteX12" fmla="*/ 650631 w 800297"/>
                <a:gd name="connsiteY12" fmla="*/ 677008 h 896815"/>
                <a:gd name="connsiteX13" fmla="*/ 677008 w 800297"/>
                <a:gd name="connsiteY13" fmla="*/ 703384 h 896815"/>
                <a:gd name="connsiteX14" fmla="*/ 729761 w 800297"/>
                <a:gd name="connsiteY14" fmla="*/ 738554 h 896815"/>
                <a:gd name="connsiteX15" fmla="*/ 756138 w 800297"/>
                <a:gd name="connsiteY15" fmla="*/ 764931 h 896815"/>
                <a:gd name="connsiteX16" fmla="*/ 791308 w 800297"/>
                <a:gd name="connsiteY16" fmla="*/ 817684 h 896815"/>
                <a:gd name="connsiteX17" fmla="*/ 800100 w 800297"/>
                <a:gd name="connsiteY17" fmla="*/ 896815 h 89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297" h="896815">
                  <a:moveTo>
                    <a:pt x="0" y="0"/>
                  </a:moveTo>
                  <a:lnTo>
                    <a:pt x="219808" y="17584"/>
                  </a:lnTo>
                  <a:cubicBezTo>
                    <a:pt x="246244" y="19917"/>
                    <a:pt x="277707" y="10453"/>
                    <a:pt x="298938" y="26377"/>
                  </a:cubicBezTo>
                  <a:cubicBezTo>
                    <a:pt x="318970" y="41401"/>
                    <a:pt x="316523" y="73269"/>
                    <a:pt x="325315" y="96715"/>
                  </a:cubicBezTo>
                  <a:cubicBezTo>
                    <a:pt x="328246" y="211015"/>
                    <a:pt x="328796" y="325401"/>
                    <a:pt x="334108" y="439615"/>
                  </a:cubicBezTo>
                  <a:cubicBezTo>
                    <a:pt x="334119" y="439854"/>
                    <a:pt x="347538" y="497006"/>
                    <a:pt x="351692" y="501161"/>
                  </a:cubicBezTo>
                  <a:cubicBezTo>
                    <a:pt x="360960" y="510429"/>
                    <a:pt x="376376" y="510882"/>
                    <a:pt x="386861" y="518746"/>
                  </a:cubicBezTo>
                  <a:cubicBezTo>
                    <a:pt x="400124" y="528693"/>
                    <a:pt x="409443" y="543126"/>
                    <a:pt x="422031" y="553915"/>
                  </a:cubicBezTo>
                  <a:cubicBezTo>
                    <a:pt x="443456" y="572279"/>
                    <a:pt x="458624" y="574825"/>
                    <a:pt x="483577" y="589084"/>
                  </a:cubicBezTo>
                  <a:cubicBezTo>
                    <a:pt x="492752" y="594327"/>
                    <a:pt x="500060" y="602959"/>
                    <a:pt x="509954" y="606669"/>
                  </a:cubicBezTo>
                  <a:cubicBezTo>
                    <a:pt x="523946" y="611916"/>
                    <a:pt x="539261" y="612530"/>
                    <a:pt x="553915" y="615461"/>
                  </a:cubicBezTo>
                  <a:cubicBezTo>
                    <a:pt x="569001" y="626775"/>
                    <a:pt x="597471" y="649143"/>
                    <a:pt x="615461" y="659423"/>
                  </a:cubicBezTo>
                  <a:cubicBezTo>
                    <a:pt x="626841" y="665926"/>
                    <a:pt x="639965" y="669390"/>
                    <a:pt x="650631" y="677008"/>
                  </a:cubicBezTo>
                  <a:cubicBezTo>
                    <a:pt x="660749" y="684235"/>
                    <a:pt x="667193" y="695750"/>
                    <a:pt x="677008" y="703384"/>
                  </a:cubicBezTo>
                  <a:cubicBezTo>
                    <a:pt x="693690" y="716359"/>
                    <a:pt x="714817" y="723610"/>
                    <a:pt x="729761" y="738554"/>
                  </a:cubicBezTo>
                  <a:cubicBezTo>
                    <a:pt x="738553" y="747346"/>
                    <a:pt x="748504" y="755116"/>
                    <a:pt x="756138" y="764931"/>
                  </a:cubicBezTo>
                  <a:cubicBezTo>
                    <a:pt x="769113" y="781613"/>
                    <a:pt x="791308" y="817684"/>
                    <a:pt x="791308" y="817684"/>
                  </a:cubicBezTo>
                  <a:cubicBezTo>
                    <a:pt x="802399" y="873141"/>
                    <a:pt x="800100" y="846702"/>
                    <a:pt x="800100" y="89681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8713" y="3704465"/>
              <a:ext cx="1176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A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88877" y="3507191"/>
            <a:ext cx="2044778" cy="746495"/>
            <a:chOff x="4038600" y="3598956"/>
            <a:chExt cx="2044778" cy="1186990"/>
          </a:xfrm>
        </p:grpSpPr>
        <p:sp>
          <p:nvSpPr>
            <p:cNvPr id="6" name="Freeform 5"/>
            <p:cNvSpPr/>
            <p:nvPr/>
          </p:nvSpPr>
          <p:spPr bwMode="auto">
            <a:xfrm>
              <a:off x="4038600" y="3651564"/>
              <a:ext cx="808892" cy="1134382"/>
            </a:xfrm>
            <a:custGeom>
              <a:avLst/>
              <a:gdLst>
                <a:gd name="connsiteX0" fmla="*/ 808892 w 808892"/>
                <a:gd name="connsiteY0" fmla="*/ 79305 h 1134382"/>
                <a:gd name="connsiteX1" fmla="*/ 580292 w 808892"/>
                <a:gd name="connsiteY1" fmla="*/ 174 h 1134382"/>
                <a:gd name="connsiteX2" fmla="*/ 509954 w 808892"/>
                <a:gd name="connsiteY2" fmla="*/ 8966 h 1134382"/>
                <a:gd name="connsiteX3" fmla="*/ 448407 w 808892"/>
                <a:gd name="connsiteY3" fmla="*/ 44136 h 1134382"/>
                <a:gd name="connsiteX4" fmla="*/ 386861 w 808892"/>
                <a:gd name="connsiteY4" fmla="*/ 114474 h 1134382"/>
                <a:gd name="connsiteX5" fmla="*/ 342900 w 808892"/>
                <a:gd name="connsiteY5" fmla="*/ 263943 h 1134382"/>
                <a:gd name="connsiteX6" fmla="*/ 334107 w 808892"/>
                <a:gd name="connsiteY6" fmla="*/ 395828 h 1134382"/>
                <a:gd name="connsiteX7" fmla="*/ 325315 w 808892"/>
                <a:gd name="connsiteY7" fmla="*/ 879405 h 1134382"/>
                <a:gd name="connsiteX8" fmla="*/ 272561 w 808892"/>
                <a:gd name="connsiteY8" fmla="*/ 896989 h 1134382"/>
                <a:gd name="connsiteX9" fmla="*/ 246184 w 808892"/>
                <a:gd name="connsiteY9" fmla="*/ 905782 h 1134382"/>
                <a:gd name="connsiteX10" fmla="*/ 211015 w 808892"/>
                <a:gd name="connsiteY10" fmla="*/ 932159 h 1134382"/>
                <a:gd name="connsiteX11" fmla="*/ 175846 w 808892"/>
                <a:gd name="connsiteY11" fmla="*/ 940951 h 1134382"/>
                <a:gd name="connsiteX12" fmla="*/ 149469 w 808892"/>
                <a:gd name="connsiteY12" fmla="*/ 967328 h 1134382"/>
                <a:gd name="connsiteX13" fmla="*/ 140677 w 808892"/>
                <a:gd name="connsiteY13" fmla="*/ 993705 h 1134382"/>
                <a:gd name="connsiteX14" fmla="*/ 87923 w 808892"/>
                <a:gd name="connsiteY14" fmla="*/ 1011289 h 1134382"/>
                <a:gd name="connsiteX15" fmla="*/ 79131 w 808892"/>
                <a:gd name="connsiteY15" fmla="*/ 1037666 h 1134382"/>
                <a:gd name="connsiteX16" fmla="*/ 35169 w 808892"/>
                <a:gd name="connsiteY16" fmla="*/ 1090420 h 1134382"/>
                <a:gd name="connsiteX17" fmla="*/ 8792 w 808892"/>
                <a:gd name="connsiteY17" fmla="*/ 1108005 h 1134382"/>
                <a:gd name="connsiteX18" fmla="*/ 0 w 808892"/>
                <a:gd name="connsiteY18" fmla="*/ 1134382 h 113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8892" h="1134382">
                  <a:moveTo>
                    <a:pt x="808892" y="79305"/>
                  </a:moveTo>
                  <a:cubicBezTo>
                    <a:pt x="756051" y="57547"/>
                    <a:pt x="651035" y="4336"/>
                    <a:pt x="580292" y="174"/>
                  </a:cubicBezTo>
                  <a:cubicBezTo>
                    <a:pt x="556704" y="-1214"/>
                    <a:pt x="533400" y="6035"/>
                    <a:pt x="509954" y="8966"/>
                  </a:cubicBezTo>
                  <a:cubicBezTo>
                    <a:pt x="488454" y="19716"/>
                    <a:pt x="467049" y="28601"/>
                    <a:pt x="448407" y="44136"/>
                  </a:cubicBezTo>
                  <a:cubicBezTo>
                    <a:pt x="424624" y="63956"/>
                    <a:pt x="405859" y="90728"/>
                    <a:pt x="386861" y="114474"/>
                  </a:cubicBezTo>
                  <a:cubicBezTo>
                    <a:pt x="352842" y="216532"/>
                    <a:pt x="367227" y="166631"/>
                    <a:pt x="342900" y="263943"/>
                  </a:cubicBezTo>
                  <a:cubicBezTo>
                    <a:pt x="339969" y="307905"/>
                    <a:pt x="335365" y="351787"/>
                    <a:pt x="334107" y="395828"/>
                  </a:cubicBezTo>
                  <a:cubicBezTo>
                    <a:pt x="329503" y="556981"/>
                    <a:pt x="344966" y="719388"/>
                    <a:pt x="325315" y="879405"/>
                  </a:cubicBezTo>
                  <a:cubicBezTo>
                    <a:pt x="323056" y="897803"/>
                    <a:pt x="290146" y="891127"/>
                    <a:pt x="272561" y="896989"/>
                  </a:cubicBezTo>
                  <a:lnTo>
                    <a:pt x="246184" y="905782"/>
                  </a:lnTo>
                  <a:cubicBezTo>
                    <a:pt x="234461" y="914574"/>
                    <a:pt x="224122" y="925606"/>
                    <a:pt x="211015" y="932159"/>
                  </a:cubicBezTo>
                  <a:cubicBezTo>
                    <a:pt x="200207" y="937563"/>
                    <a:pt x="186338" y="934956"/>
                    <a:pt x="175846" y="940951"/>
                  </a:cubicBezTo>
                  <a:cubicBezTo>
                    <a:pt x="165050" y="947120"/>
                    <a:pt x="158261" y="958536"/>
                    <a:pt x="149469" y="967328"/>
                  </a:cubicBezTo>
                  <a:cubicBezTo>
                    <a:pt x="146538" y="976120"/>
                    <a:pt x="148219" y="988318"/>
                    <a:pt x="140677" y="993705"/>
                  </a:cubicBezTo>
                  <a:cubicBezTo>
                    <a:pt x="125594" y="1004479"/>
                    <a:pt x="87923" y="1011289"/>
                    <a:pt x="87923" y="1011289"/>
                  </a:cubicBezTo>
                  <a:cubicBezTo>
                    <a:pt x="84992" y="1020081"/>
                    <a:pt x="83276" y="1029377"/>
                    <a:pt x="79131" y="1037666"/>
                  </a:cubicBezTo>
                  <a:cubicBezTo>
                    <a:pt x="69251" y="1057426"/>
                    <a:pt x="51836" y="1076531"/>
                    <a:pt x="35169" y="1090420"/>
                  </a:cubicBezTo>
                  <a:cubicBezTo>
                    <a:pt x="27051" y="1097185"/>
                    <a:pt x="17584" y="1102143"/>
                    <a:pt x="8792" y="1108005"/>
                  </a:cubicBezTo>
                  <a:lnTo>
                    <a:pt x="0" y="113438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98438" y="3598956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C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92802" y="2967920"/>
            <a:ext cx="1184940" cy="1256458"/>
            <a:chOff x="3064202" y="3083681"/>
            <a:chExt cx="1184940" cy="1484695"/>
          </a:xfrm>
        </p:grpSpPr>
        <p:sp>
          <p:nvSpPr>
            <p:cNvPr id="7" name="Freeform 6"/>
            <p:cNvSpPr/>
            <p:nvPr/>
          </p:nvSpPr>
          <p:spPr bwMode="auto">
            <a:xfrm>
              <a:off x="3656672" y="3516204"/>
              <a:ext cx="277582" cy="1052172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4202" y="3083681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B</a:t>
              </a:r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2410511" y="5139139"/>
            <a:ext cx="1709298" cy="8289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810000" y="5189083"/>
            <a:ext cx="1184940" cy="826714"/>
            <a:chOff x="3885272" y="5275783"/>
            <a:chExt cx="1184940" cy="740014"/>
          </a:xfrm>
        </p:grpSpPr>
        <p:sp>
          <p:nvSpPr>
            <p:cNvPr id="31" name="Freeform 30"/>
            <p:cNvSpPr/>
            <p:nvPr/>
          </p:nvSpPr>
          <p:spPr bwMode="auto">
            <a:xfrm>
              <a:off x="4262552" y="5275783"/>
              <a:ext cx="361950" cy="479923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85272" y="5703241"/>
              <a:ext cx="1184940" cy="3125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Thread B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66611" y="1717140"/>
            <a:ext cx="6705336" cy="813254"/>
            <a:chOff x="1366611" y="1717140"/>
            <a:chExt cx="6705336" cy="813254"/>
          </a:xfrm>
        </p:grpSpPr>
        <p:grpSp>
          <p:nvGrpSpPr>
            <p:cNvPr id="4" name="Group 3"/>
            <p:cNvGrpSpPr/>
            <p:nvPr/>
          </p:nvGrpSpPr>
          <p:grpSpPr>
            <a:xfrm>
              <a:off x="5105400" y="1772678"/>
              <a:ext cx="2966547" cy="741922"/>
              <a:chOff x="5562600" y="2971800"/>
              <a:chExt cx="2966547" cy="990600"/>
            </a:xfrm>
          </p:grpSpPr>
          <p:sp>
            <p:nvSpPr>
              <p:cNvPr id="2" name="Right Brace 1"/>
              <p:cNvSpPr/>
              <p:nvPr/>
            </p:nvSpPr>
            <p:spPr bwMode="auto">
              <a:xfrm>
                <a:off x="5562600" y="2971800"/>
                <a:ext cx="685800" cy="990600"/>
              </a:xfrm>
              <a:prstGeom prst="rightBrac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6289431" y="3148474"/>
                <a:ext cx="22397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>
                    <a:solidFill>
                      <a:srgbClr val="FF0000"/>
                    </a:solidFill>
                    <a:latin typeface="Gill Sans Light"/>
                  </a:rPr>
                  <a:t>Critical Section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 bwMode="auto">
            <a:xfrm>
              <a:off x="1366611" y="1717140"/>
              <a:ext cx="3637453" cy="813254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21880" y="4224379"/>
            <a:ext cx="4008793" cy="997927"/>
            <a:chOff x="3221880" y="4224379"/>
            <a:chExt cx="4008793" cy="997927"/>
          </a:xfrm>
        </p:grpSpPr>
        <p:grpSp>
          <p:nvGrpSpPr>
            <p:cNvPr id="26" name="Group 25"/>
            <p:cNvGrpSpPr/>
            <p:nvPr/>
          </p:nvGrpSpPr>
          <p:grpSpPr>
            <a:xfrm>
              <a:off x="3221880" y="4224379"/>
              <a:ext cx="4008793" cy="997927"/>
              <a:chOff x="3221880" y="4224379"/>
              <a:chExt cx="4008793" cy="99792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232020" y="4224379"/>
                <a:ext cx="1762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  <a:latin typeface="Gill Sans Light"/>
                  </a:rPr>
                  <a:t>Lock.acquire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()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 bwMode="auto">
              <a:xfrm>
                <a:off x="4113030" y="4593711"/>
                <a:ext cx="0" cy="341407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3221880" y="4852974"/>
                <a:ext cx="1736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  <a:latin typeface="Gill Sans Light"/>
                  </a:rPr>
                  <a:t>Lock.release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()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4953000" y="4549080"/>
                <a:ext cx="2277673" cy="400110"/>
                <a:chOff x="5557347" y="3218652"/>
                <a:chExt cx="2277673" cy="520143"/>
              </a:xfrm>
            </p:grpSpPr>
            <p:sp>
              <p:nvSpPr>
                <p:cNvPr id="24" name="Right Brace 23"/>
                <p:cNvSpPr/>
                <p:nvPr/>
              </p:nvSpPr>
              <p:spPr bwMode="auto">
                <a:xfrm>
                  <a:off x="5557347" y="3225322"/>
                  <a:ext cx="386253" cy="506802"/>
                </a:xfrm>
                <a:prstGeom prst="rightBrac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5938347" y="3218652"/>
                  <a:ext cx="1896673" cy="5201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>
                      <a:solidFill>
                        <a:srgbClr val="FF0000"/>
                      </a:solidFill>
                      <a:latin typeface="Gill Sans Light"/>
                    </a:rPr>
                    <a:t>Critical Section</a:t>
                  </a:r>
                </a:p>
              </p:txBody>
            </p:sp>
          </p:grpSp>
        </p:grpSp>
        <p:sp>
          <p:nvSpPr>
            <p:cNvPr id="41" name="Rectangle 40"/>
            <p:cNvSpPr/>
            <p:nvPr/>
          </p:nvSpPr>
          <p:spPr bwMode="auto">
            <a:xfrm>
              <a:off x="3314637" y="4541647"/>
              <a:ext cx="1539888" cy="393471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620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6771" grpId="0" uiExpand="1" build="p"/>
      <p:bldP spid="22" grpId="0" animBg="1"/>
      <p:bldP spid="22" grpId="1" animBg="1"/>
      <p:bldP spid="33" grpId="0" animBg="1"/>
      <p:bldP spid="33" grpId="1" animBg="1"/>
      <p:bldP spid="3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Atomic Read-Modify-Write Instructions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762000"/>
            <a:ext cx="8763000" cy="5486400"/>
          </a:xfrm>
        </p:spPr>
        <p:txBody>
          <a:bodyPr>
            <a:no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Problems with previous solution: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Can’t give lock implementation to users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Doesn’t work well on multiprocessor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Disabling interrupts on all processors requires messages and would be very time consuming</a:t>
            </a:r>
          </a:p>
          <a:p>
            <a:pPr lvl="2"/>
            <a:endParaRPr lang="en-US" altLang="ko-KR" sz="800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Alternative: </a:t>
            </a:r>
            <a:r>
              <a:rPr lang="en-US" altLang="ko-KR" dirty="0">
                <a:solidFill>
                  <a:srgbClr val="2A40E2"/>
                </a:solidFill>
                <a:ea typeface="굴림" panose="020B0600000101010101" pitchFamily="34" charset="-127"/>
              </a:rPr>
              <a:t>atomic instruction sequences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These instructions read a value and write a new value atomically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Hardware is responsible for implementing this correctly 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on both uniprocessors (not too hard) 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and multiprocessors (requires help from cache coherence protocol)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Unlike disabling interrupts, can be used on both uniprocessors and multiprocessors</a:t>
            </a:r>
          </a:p>
        </p:txBody>
      </p:sp>
    </p:spTree>
    <p:extLst>
      <p:ext uri="{BB962C8B-B14F-4D97-AF65-F5344CB8AC3E}">
        <p14:creationId xmlns:p14="http://schemas.microsoft.com/office/powerpoint/2010/main" val="809996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Examples of Read-Modify-Write 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317" y="716485"/>
            <a:ext cx="8915400" cy="5791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test&amp;set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(&amp;address) {           /* most architectures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result = M[address];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return result from “address” and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M[address] = 1;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set value at “address” to 1 </a:t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return result;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swap (&amp;address, register) {     /* x86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temp = M[address];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swap register’s value to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M[address] = register;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value at “address” </a:t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register = temp;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compare&amp;swap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(&amp;address, reg1, reg2) { /* 68000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if (reg1 == M[address]) {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If memory still == reg1,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M[address] = reg2;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then  put reg2 =&gt; memory</a:t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success;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 else {       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Otherwise do not change memory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failure;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load-linked&amp;store-conditional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(&amp;address) { /* R4000, alpha, ARM, RISC-V */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   loop: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ll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r1, M[address];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movi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1;	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// Can do arbitrary computation</a:t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sc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M[address];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beqz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loop;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3318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Important concept: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Atomic Operations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An operation that runs to completion or not at all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These are the primitives on which to construct various synchronization primitives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Talked about hardware atomicity primitives: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Disabling of Interrupts,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r>
              <a:rPr lang="en-US" altLang="ko-KR" dirty="0">
                <a:ea typeface="굴림" panose="020B0600000101010101" pitchFamily="34" charset="-127"/>
              </a:rPr>
              <a:t>, swap, </a:t>
            </a:r>
            <a:r>
              <a:rPr lang="en-US" altLang="ko-KR" dirty="0" err="1">
                <a:ea typeface="굴림" panose="020B0600000101010101" pitchFamily="34" charset="-127"/>
              </a:rPr>
              <a:t>compare&amp;swap</a:t>
            </a:r>
            <a:r>
              <a:rPr lang="en-US" altLang="ko-KR" dirty="0">
                <a:ea typeface="굴림" panose="020B0600000101010101" pitchFamily="34" charset="-127"/>
              </a:rPr>
              <a:t>, load-linked &amp; store-conditional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Showed several constructions of Locks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Must be very careful not to waste/tie up machine resources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Shouldn’t disable interrupts for long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Shouldn’t spin wait for long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Key idea: Separate lock variable, use hardware mechanisms to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protect modifications of that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32058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77B51B-FBC2-D14C-BF58-CB967D3AC381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8806761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41488" y="666750"/>
            <a:ext cx="8458200" cy="61277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compare&amp;swap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(&amp;address, reg1, reg2) { /* 68000 */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if (reg1 == M[address])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M[address] = reg2;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return success;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 else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return failure;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Here is an atomic add to linked-list function:</a:t>
            </a:r>
            <a:endParaRPr lang="en-US" altLang="ko-KR" sz="2000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addToQueue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(&amp;object)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do {		// repeat until no conflict	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r1, M[root]	// Get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ptr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to current head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r1, M[object]  // Save link in new object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 until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compare&amp;swap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(&amp;root,r1,object));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Using of Compare&amp;Swap for queues </a:t>
            </a:r>
          </a:p>
        </p:txBody>
      </p:sp>
      <p:grpSp>
        <p:nvGrpSpPr>
          <p:cNvPr id="479236" name="Group 4"/>
          <p:cNvGrpSpPr>
            <a:grpSpLocks/>
          </p:cNvGrpSpPr>
          <p:nvPr/>
        </p:nvGrpSpPr>
        <p:grpSpPr bwMode="auto">
          <a:xfrm>
            <a:off x="2895600" y="4724400"/>
            <a:ext cx="5029200" cy="1066800"/>
            <a:chOff x="1680" y="1632"/>
            <a:chExt cx="3168" cy="672"/>
          </a:xfrm>
        </p:grpSpPr>
        <p:sp>
          <p:nvSpPr>
            <p:cNvPr id="33805" name="Rectangle 5"/>
            <p:cNvSpPr>
              <a:spLocks noChangeArrowheads="1"/>
            </p:cNvSpPr>
            <p:nvPr/>
          </p:nvSpPr>
          <p:spPr bwMode="auto">
            <a:xfrm>
              <a:off x="1680" y="1632"/>
              <a:ext cx="672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panose="020B0502020104020203" pitchFamily="34" charset="-79"/>
                  <a:ea typeface="굴림" panose="020B0600000101010101" pitchFamily="34" charset="-127"/>
                  <a:cs typeface="Gill Sans" panose="020B0502020104020203" pitchFamily="34" charset="-79"/>
                </a:rPr>
                <a:t>root</a:t>
              </a:r>
            </a:p>
          </p:txBody>
        </p:sp>
        <p:grpSp>
          <p:nvGrpSpPr>
            <p:cNvPr id="33806" name="Group 6"/>
            <p:cNvGrpSpPr>
              <a:grpSpLocks/>
            </p:cNvGrpSpPr>
            <p:nvPr/>
          </p:nvGrpSpPr>
          <p:grpSpPr bwMode="auto">
            <a:xfrm>
              <a:off x="3312" y="1632"/>
              <a:ext cx="624" cy="672"/>
              <a:chOff x="3312" y="1728"/>
              <a:chExt cx="624" cy="672"/>
            </a:xfrm>
          </p:grpSpPr>
          <p:sp>
            <p:nvSpPr>
              <p:cNvPr id="33812" name="Rectangle 7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624" cy="672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  <p:sp>
            <p:nvSpPr>
              <p:cNvPr id="33813" name="Rectangle 8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624" cy="24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panose="020B0502020104020203" pitchFamily="34" charset="-79"/>
                    <a:ea typeface="굴림" panose="020B0600000101010101" pitchFamily="34" charset="-127"/>
                    <a:cs typeface="Gill Sans" panose="020B0502020104020203" pitchFamily="34" charset="-79"/>
                  </a:rPr>
                  <a:t>next</a:t>
                </a:r>
              </a:p>
            </p:txBody>
          </p:sp>
        </p:grpSp>
        <p:grpSp>
          <p:nvGrpSpPr>
            <p:cNvPr id="33807" name="Group 9"/>
            <p:cNvGrpSpPr>
              <a:grpSpLocks/>
            </p:cNvGrpSpPr>
            <p:nvPr/>
          </p:nvGrpSpPr>
          <p:grpSpPr bwMode="auto">
            <a:xfrm>
              <a:off x="4224" y="1632"/>
              <a:ext cx="624" cy="672"/>
              <a:chOff x="4128" y="1728"/>
              <a:chExt cx="624" cy="672"/>
            </a:xfrm>
          </p:grpSpPr>
          <p:sp>
            <p:nvSpPr>
              <p:cNvPr id="33810" name="Rectangle 10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624" cy="672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panose="020B0502020104020203" pitchFamily="34" charset="-79"/>
                  <a:cs typeface="Gill Sans" panose="020B0502020104020203" pitchFamily="34" charset="-79"/>
                </a:endParaRPr>
              </a:p>
            </p:txBody>
          </p:sp>
          <p:sp>
            <p:nvSpPr>
              <p:cNvPr id="33811" name="Rectangle 11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624" cy="24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panose="020B0502020104020203" pitchFamily="34" charset="-79"/>
                    <a:ea typeface="굴림" panose="020B0600000101010101" pitchFamily="34" charset="-127"/>
                    <a:cs typeface="Gill Sans" panose="020B0502020104020203" pitchFamily="34" charset="-79"/>
                  </a:rPr>
                  <a:t>next</a:t>
                </a:r>
              </a:p>
            </p:txBody>
          </p:sp>
        </p:grpSp>
        <p:sp>
          <p:nvSpPr>
            <p:cNvPr id="33808" name="Line 12"/>
            <p:cNvSpPr>
              <a:spLocks noChangeShapeType="1"/>
            </p:cNvSpPr>
            <p:nvPr/>
          </p:nvSpPr>
          <p:spPr bwMode="auto">
            <a:xfrm>
              <a:off x="3936" y="172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33809" name="Line 13"/>
            <p:cNvSpPr>
              <a:spLocks noChangeShapeType="1"/>
            </p:cNvSpPr>
            <p:nvPr/>
          </p:nvSpPr>
          <p:spPr bwMode="auto">
            <a:xfrm>
              <a:off x="2352" y="172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</p:grpSp>
      <p:grpSp>
        <p:nvGrpSpPr>
          <p:cNvPr id="479246" name="Group 14"/>
          <p:cNvGrpSpPr>
            <a:grpSpLocks/>
          </p:cNvGrpSpPr>
          <p:nvPr/>
        </p:nvGrpSpPr>
        <p:grpSpPr bwMode="auto">
          <a:xfrm>
            <a:off x="3962400" y="4953000"/>
            <a:ext cx="1524000" cy="1676400"/>
            <a:chOff x="2352" y="1776"/>
            <a:chExt cx="960" cy="1056"/>
          </a:xfrm>
        </p:grpSpPr>
        <p:sp>
          <p:nvSpPr>
            <p:cNvPr id="33798" name="Line 15"/>
            <p:cNvSpPr>
              <a:spLocks noChangeShapeType="1"/>
            </p:cNvSpPr>
            <p:nvPr/>
          </p:nvSpPr>
          <p:spPr bwMode="auto">
            <a:xfrm flipV="1">
              <a:off x="3024" y="1776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sp>
          <p:nvSpPr>
            <p:cNvPr id="33799" name="Line 16"/>
            <p:cNvSpPr>
              <a:spLocks noChangeShapeType="1"/>
            </p:cNvSpPr>
            <p:nvPr/>
          </p:nvSpPr>
          <p:spPr bwMode="auto">
            <a:xfrm>
              <a:off x="2352" y="1824"/>
              <a:ext cx="9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panose="020B0502020104020203" pitchFamily="34" charset="-79"/>
                <a:cs typeface="Gill Sans" panose="020B0502020104020203" pitchFamily="34" charset="-79"/>
              </a:endParaRPr>
            </a:p>
          </p:txBody>
        </p:sp>
        <p:grpSp>
          <p:nvGrpSpPr>
            <p:cNvPr id="33800" name="Group 17"/>
            <p:cNvGrpSpPr>
              <a:grpSpLocks/>
            </p:cNvGrpSpPr>
            <p:nvPr/>
          </p:nvGrpSpPr>
          <p:grpSpPr bwMode="auto">
            <a:xfrm>
              <a:off x="2448" y="2160"/>
              <a:ext cx="624" cy="672"/>
              <a:chOff x="2448" y="2160"/>
              <a:chExt cx="624" cy="672"/>
            </a:xfrm>
          </p:grpSpPr>
          <p:grpSp>
            <p:nvGrpSpPr>
              <p:cNvPr id="33801" name="Group 18"/>
              <p:cNvGrpSpPr>
                <a:grpSpLocks/>
              </p:cNvGrpSpPr>
              <p:nvPr/>
            </p:nvGrpSpPr>
            <p:grpSpPr bwMode="auto">
              <a:xfrm>
                <a:off x="2448" y="2160"/>
                <a:ext cx="624" cy="672"/>
                <a:chOff x="2400" y="1728"/>
                <a:chExt cx="624" cy="672"/>
              </a:xfrm>
            </p:grpSpPr>
            <p:sp>
              <p:nvSpPr>
                <p:cNvPr id="33803" name="Rectangle 19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624" cy="672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ko-KR" altLang="en-US" b="0">
                    <a:latin typeface="Gill Sans" panose="020B0502020104020203" pitchFamily="34" charset="-79"/>
                    <a:ea typeface="굴림" panose="020B0600000101010101" pitchFamily="34" charset="-127"/>
                    <a:cs typeface="Gill Sans" panose="020B0502020104020203" pitchFamily="34" charset="-79"/>
                  </a:endParaRPr>
                </a:p>
              </p:txBody>
            </p:sp>
            <p:sp>
              <p:nvSpPr>
                <p:cNvPr id="33804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624" cy="240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b="0">
                      <a:latin typeface="Gill Sans" panose="020B0502020104020203" pitchFamily="34" charset="-79"/>
                      <a:ea typeface="굴림" panose="020B0600000101010101" pitchFamily="34" charset="-127"/>
                      <a:cs typeface="Gill Sans" panose="020B0502020104020203" pitchFamily="34" charset="-79"/>
                    </a:rPr>
                    <a:t>next</a:t>
                  </a:r>
                </a:p>
              </p:txBody>
            </p:sp>
          </p:grpSp>
          <p:sp>
            <p:nvSpPr>
              <p:cNvPr id="33802" name="Text Box 21"/>
              <p:cNvSpPr txBox="1">
                <a:spLocks noChangeArrowheads="1"/>
              </p:cNvSpPr>
              <p:nvPr/>
            </p:nvSpPr>
            <p:spPr bwMode="auto">
              <a:xfrm>
                <a:off x="2485" y="2400"/>
                <a:ext cx="523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panose="020B0502020104020203" pitchFamily="34" charset="-79"/>
                    <a:ea typeface="굴림" panose="020B0600000101010101" pitchFamily="34" charset="-127"/>
                    <a:cs typeface="Gill Sans" panose="020B0502020104020203" pitchFamily="34" charset="-79"/>
                  </a:rPr>
                  <a:t>New</a:t>
                </a:r>
              </a:p>
              <a:p>
                <a:r>
                  <a:rPr lang="en-US" altLang="ko-KR" b="0">
                    <a:latin typeface="Gill Sans" panose="020B0502020104020203" pitchFamily="34" charset="-79"/>
                    <a:ea typeface="굴림" panose="020B0600000101010101" pitchFamily="34" charset="-127"/>
                    <a:cs typeface="Gill Sans" panose="020B0502020104020203" pitchFamily="34" charset="-79"/>
                  </a:rPr>
                  <a:t>Object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24638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9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9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Implementing Locks with test&amp;set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9829800" cy="6096000"/>
          </a:xfrm>
        </p:spPr>
        <p:txBody>
          <a:bodyPr>
            <a:normAutofit/>
          </a:bodyPr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Another flawed, but simple solution: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solidFill>
                  <a:srgbClr val="233AE1"/>
                </a:solidFill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value = 0; // Free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while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(value)); // while busy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value = 0;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Simple explanation: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If lock is free,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r>
              <a:rPr lang="en-US" altLang="ko-KR" dirty="0">
                <a:ea typeface="굴림" panose="020B0600000101010101" pitchFamily="34" charset="-127"/>
              </a:rPr>
              <a:t> reads 0 and sets value=1, so lock is now busy.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It returns 0 so while exits.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If lock is busy,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r>
              <a:rPr lang="en-US" altLang="ko-KR" dirty="0">
                <a:ea typeface="굴림" panose="020B0600000101010101" pitchFamily="34" charset="-127"/>
              </a:rPr>
              <a:t> reads 1 and sets value=1 (no change)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It returns 1, so while loop continues.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When we set value = 0, someone else can get lock.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Busy-Waiting</a:t>
            </a:r>
            <a:r>
              <a:rPr lang="en-US" altLang="ko-KR" dirty="0">
                <a:ea typeface="굴림" panose="020B0600000101010101" pitchFamily="34" charset="-127"/>
              </a:rPr>
              <a:t>: thread consumes cycles while waiting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For multiprocessors: every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r>
              <a:rPr lang="en-US" altLang="ko-KR" dirty="0">
                <a:ea typeface="굴림" panose="020B0600000101010101" pitchFamily="34" charset="-127"/>
              </a:rPr>
              <a:t>() is a write, which makes value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ping-pong around in cache (using lots of network BW)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691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Problem: Busy-Waiting for Lock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5800"/>
            <a:ext cx="10744200" cy="6096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Positives for this solution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Machine can receive interrupts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User code can use this lock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Works on a multiprocessor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Negatives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is very inefficient as thread will consume cycles waiting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Waiting thread may take cycles away from thread holding lock (no one wins!)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Priority Inversion</a:t>
            </a:r>
            <a:r>
              <a:rPr lang="en-US" altLang="ko-KR" dirty="0">
                <a:ea typeface="굴림" panose="020B0600000101010101" pitchFamily="34" charset="-127"/>
              </a:rPr>
              <a:t>: If busy-waiting thread has higher priority than thread holding lock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no progress!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Priority Inversion problem with original Martian rover 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For semaphores and monitors, waiting thread may wait for an arbitrary long time!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Thus even if busy-waiting was OK for locks, definitely not ok for other primitives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Homework/exam solutions should avoid busy-waiting!</a:t>
            </a:r>
          </a:p>
        </p:txBody>
      </p:sp>
      <p:pic>
        <p:nvPicPr>
          <p:cNvPr id="21508" name="Picture 9" descr="MCj028543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685800"/>
            <a:ext cx="1851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569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Multiprocessor Spin Locks: </a:t>
            </a:r>
            <a:r>
              <a:rPr lang="en-US" altLang="ko-KR" dirty="0" err="1">
                <a:ea typeface="굴림" panose="020B0600000101010101" pitchFamily="34" charset="-127"/>
              </a:rPr>
              <a:t>test&amp;test&amp;set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762000"/>
            <a:ext cx="8839200" cy="594360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 better solution for multiprocessors: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solidFill>
                  <a:srgbClr val="233AE1"/>
                </a:solidFill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0; // Free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Acquire() {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do {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	while(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   // Wait until might be free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 while(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test&amp;set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)); // exit if get lock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Release()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= 0;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Simple explanation: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Wait until lock might be free (only reading – stays in cache)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Then, try to grab lock with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Repeat if fail to actually get lock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Issues with this solution: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Busy-Waiting</a:t>
            </a:r>
            <a:r>
              <a:rPr lang="en-US" altLang="ko-KR" dirty="0">
                <a:ea typeface="굴림" panose="020B0600000101010101" pitchFamily="34" charset="-127"/>
              </a:rPr>
              <a:t>: thread still consumes cycles while waiting</a:t>
            </a:r>
          </a:p>
          <a:p>
            <a:pPr lvl="2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However, it does not impact other processors!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733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Better Locks using test&amp;set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868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we build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r>
              <a:rPr lang="en-US" altLang="ko-KR" dirty="0">
                <a:ea typeface="굴림" panose="020B0600000101010101" pitchFamily="34" charset="-127"/>
              </a:rPr>
              <a:t> locks without busy-waiting?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Can’t entirely, but can minimize!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Idea: only busy-wait to atomically check lock value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36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Note: sleep has to be sure to reset the guard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Why can’t we do it just before or just after the sleep?</a:t>
            </a:r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6005514" y="1752600"/>
            <a:ext cx="4662487" cy="3871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Release()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sz="1900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anyone on wait queue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value = FREE;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en-US" sz="1900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56718" name="Group 14"/>
          <p:cNvGrpSpPr>
            <a:grpSpLocks/>
          </p:cNvGrpSpPr>
          <p:nvPr/>
        </p:nvGrpSpPr>
        <p:grpSpPr bwMode="auto">
          <a:xfrm>
            <a:off x="1600200" y="1752600"/>
            <a:ext cx="4724400" cy="4186238"/>
            <a:chOff x="48" y="1152"/>
            <a:chExt cx="2976" cy="2637"/>
          </a:xfrm>
        </p:grpSpPr>
        <p:sp>
          <p:nvSpPr>
            <p:cNvPr id="22534" name="Text Box 4"/>
            <p:cNvSpPr txBox="1">
              <a:spLocks noChangeArrowheads="1"/>
            </p:cNvSpPr>
            <p:nvPr/>
          </p:nvSpPr>
          <p:spPr bwMode="auto">
            <a:xfrm>
              <a:off x="48" y="1152"/>
              <a:ext cx="2976" cy="2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 guard = 0;</a:t>
              </a:r>
            </a:p>
            <a:p>
              <a:pPr algn="l"/>
              <a:r>
                <a:rPr lang="en-US" altLang="en-US" sz="1900" b="0" dirty="0" err="1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>
                  <a:solidFill>
                    <a:srgbClr val="233AE1"/>
                  </a:solidFill>
                  <a:latin typeface="Consolas" charset="0"/>
                  <a:ea typeface="Consolas" charset="0"/>
                  <a:cs typeface="Consolas" charset="0"/>
                </a:rPr>
                <a:t> value = FREE;</a:t>
              </a: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Acquire() 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// Short busy-wait time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while (</a:t>
              </a:r>
              <a:r>
                <a:rPr lang="en-US" altLang="en-US" sz="19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test&amp;set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(guard));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if (</a:t>
              </a:r>
              <a:r>
                <a:rPr lang="en-US" altLang="en-US" sz="1900" b="0" dirty="0">
                  <a:solidFill>
                    <a:srgbClr val="2A40E2"/>
                  </a:solidFill>
                  <a:latin typeface="Consolas" charset="0"/>
                  <a:ea typeface="Consolas" charset="0"/>
                  <a:cs typeface="Consolas" charset="0"/>
                </a:rPr>
                <a:t>value == BUSY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put thread on wait queue;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go to sleep() &amp; 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guard = 0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;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} else {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</a:t>
              </a:r>
              <a:r>
                <a:rPr lang="en-US" altLang="en-US" sz="1900" b="0" dirty="0">
                  <a:solidFill>
                    <a:srgbClr val="2A40E2"/>
                  </a:solidFill>
                  <a:latin typeface="Consolas" charset="0"/>
                  <a:ea typeface="Consolas" charset="0"/>
                  <a:cs typeface="Consolas" charset="0"/>
                </a:rPr>
                <a:t>value = BUSY;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</a:t>
              </a:r>
              <a: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guard = 0;</a:t>
              </a:r>
              <a:br>
                <a:rPr lang="en-US" altLang="en-US" sz="19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}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grpSp>
          <p:nvGrpSpPr>
            <p:cNvPr id="22535" name="Group 6"/>
            <p:cNvGrpSpPr>
              <a:grpSpLocks/>
            </p:cNvGrpSpPr>
            <p:nvPr/>
          </p:nvGrpSpPr>
          <p:grpSpPr bwMode="auto">
            <a:xfrm>
              <a:off x="1728" y="1248"/>
              <a:ext cx="384" cy="432"/>
              <a:chOff x="1776" y="912"/>
              <a:chExt cx="476" cy="576"/>
            </a:xfrm>
          </p:grpSpPr>
          <p:sp>
            <p:nvSpPr>
              <p:cNvPr id="22536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1776" y="912"/>
                <a:ext cx="47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Freeform 8"/>
              <p:cNvSpPr>
                <a:spLocks/>
              </p:cNvSpPr>
              <p:nvPr/>
            </p:nvSpPr>
            <p:spPr bwMode="auto">
              <a:xfrm>
                <a:off x="1818" y="1046"/>
                <a:ext cx="434" cy="442"/>
              </a:xfrm>
              <a:custGeom>
                <a:avLst/>
                <a:gdLst>
                  <a:gd name="T0" fmla="*/ 4 w 1303"/>
                  <a:gd name="T1" fmla="*/ 79 h 1327"/>
                  <a:gd name="T2" fmla="*/ 7 w 1303"/>
                  <a:gd name="T3" fmla="*/ 86 h 1327"/>
                  <a:gd name="T4" fmla="*/ 13 w 1303"/>
                  <a:gd name="T5" fmla="*/ 97 h 1327"/>
                  <a:gd name="T6" fmla="*/ 19 w 1303"/>
                  <a:gd name="T7" fmla="*/ 109 h 1327"/>
                  <a:gd name="T8" fmla="*/ 28 w 1303"/>
                  <a:gd name="T9" fmla="*/ 121 h 1327"/>
                  <a:gd name="T10" fmla="*/ 38 w 1303"/>
                  <a:gd name="T11" fmla="*/ 132 h 1327"/>
                  <a:gd name="T12" fmla="*/ 50 w 1303"/>
                  <a:gd name="T13" fmla="*/ 140 h 1327"/>
                  <a:gd name="T14" fmla="*/ 63 w 1303"/>
                  <a:gd name="T15" fmla="*/ 145 h 1327"/>
                  <a:gd name="T16" fmla="*/ 76 w 1303"/>
                  <a:gd name="T17" fmla="*/ 147 h 1327"/>
                  <a:gd name="T18" fmla="*/ 90 w 1303"/>
                  <a:gd name="T19" fmla="*/ 146 h 1327"/>
                  <a:gd name="T20" fmla="*/ 104 w 1303"/>
                  <a:gd name="T21" fmla="*/ 142 h 1327"/>
                  <a:gd name="T22" fmla="*/ 116 w 1303"/>
                  <a:gd name="T23" fmla="*/ 136 h 1327"/>
                  <a:gd name="T24" fmla="*/ 128 w 1303"/>
                  <a:gd name="T25" fmla="*/ 126 h 1327"/>
                  <a:gd name="T26" fmla="*/ 136 w 1303"/>
                  <a:gd name="T27" fmla="*/ 116 h 1327"/>
                  <a:gd name="T28" fmla="*/ 142 w 1303"/>
                  <a:gd name="T29" fmla="*/ 105 h 1327"/>
                  <a:gd name="T30" fmla="*/ 144 w 1303"/>
                  <a:gd name="T31" fmla="*/ 94 h 1327"/>
                  <a:gd name="T32" fmla="*/ 145 w 1303"/>
                  <a:gd name="T33" fmla="*/ 82 h 1327"/>
                  <a:gd name="T34" fmla="*/ 143 w 1303"/>
                  <a:gd name="T35" fmla="*/ 71 h 1327"/>
                  <a:gd name="T36" fmla="*/ 140 w 1303"/>
                  <a:gd name="T37" fmla="*/ 59 h 1327"/>
                  <a:gd name="T38" fmla="*/ 136 w 1303"/>
                  <a:gd name="T39" fmla="*/ 48 h 1327"/>
                  <a:gd name="T40" fmla="*/ 132 w 1303"/>
                  <a:gd name="T41" fmla="*/ 37 h 1327"/>
                  <a:gd name="T42" fmla="*/ 128 w 1303"/>
                  <a:gd name="T43" fmla="*/ 27 h 1327"/>
                  <a:gd name="T44" fmla="*/ 123 w 1303"/>
                  <a:gd name="T45" fmla="*/ 18 h 1327"/>
                  <a:gd name="T46" fmla="*/ 117 w 1303"/>
                  <a:gd name="T47" fmla="*/ 11 h 1327"/>
                  <a:gd name="T48" fmla="*/ 111 w 1303"/>
                  <a:gd name="T49" fmla="*/ 5 h 1327"/>
                  <a:gd name="T50" fmla="*/ 104 w 1303"/>
                  <a:gd name="T51" fmla="*/ 1 h 1327"/>
                  <a:gd name="T52" fmla="*/ 98 w 1303"/>
                  <a:gd name="T53" fmla="*/ 0 h 1327"/>
                  <a:gd name="T54" fmla="*/ 93 w 1303"/>
                  <a:gd name="T55" fmla="*/ 0 h 1327"/>
                  <a:gd name="T56" fmla="*/ 89 w 1303"/>
                  <a:gd name="T57" fmla="*/ 3 h 1327"/>
                  <a:gd name="T58" fmla="*/ 85 w 1303"/>
                  <a:gd name="T59" fmla="*/ 6 h 1327"/>
                  <a:gd name="T60" fmla="*/ 84 w 1303"/>
                  <a:gd name="T61" fmla="*/ 10 h 1327"/>
                  <a:gd name="T62" fmla="*/ 83 w 1303"/>
                  <a:gd name="T63" fmla="*/ 15 h 1327"/>
                  <a:gd name="T64" fmla="*/ 83 w 1303"/>
                  <a:gd name="T65" fmla="*/ 20 h 1327"/>
                  <a:gd name="T66" fmla="*/ 83 w 1303"/>
                  <a:gd name="T67" fmla="*/ 25 h 1327"/>
                  <a:gd name="T68" fmla="*/ 84 w 1303"/>
                  <a:gd name="T69" fmla="*/ 28 h 1327"/>
                  <a:gd name="T70" fmla="*/ 85 w 1303"/>
                  <a:gd name="T71" fmla="*/ 32 h 1327"/>
                  <a:gd name="T72" fmla="*/ 85 w 1303"/>
                  <a:gd name="T73" fmla="*/ 36 h 1327"/>
                  <a:gd name="T74" fmla="*/ 82 w 1303"/>
                  <a:gd name="T75" fmla="*/ 40 h 1327"/>
                  <a:gd name="T76" fmla="*/ 78 w 1303"/>
                  <a:gd name="T77" fmla="*/ 41 h 1327"/>
                  <a:gd name="T78" fmla="*/ 73 w 1303"/>
                  <a:gd name="T79" fmla="*/ 43 h 1327"/>
                  <a:gd name="T80" fmla="*/ 68 w 1303"/>
                  <a:gd name="T81" fmla="*/ 45 h 1327"/>
                  <a:gd name="T82" fmla="*/ 63 w 1303"/>
                  <a:gd name="T83" fmla="*/ 47 h 1327"/>
                  <a:gd name="T84" fmla="*/ 58 w 1303"/>
                  <a:gd name="T85" fmla="*/ 49 h 1327"/>
                  <a:gd name="T86" fmla="*/ 54 w 1303"/>
                  <a:gd name="T87" fmla="*/ 52 h 1327"/>
                  <a:gd name="T88" fmla="*/ 50 w 1303"/>
                  <a:gd name="T89" fmla="*/ 55 h 1327"/>
                  <a:gd name="T90" fmla="*/ 45 w 1303"/>
                  <a:gd name="T91" fmla="*/ 57 h 1327"/>
                  <a:gd name="T92" fmla="*/ 41 w 1303"/>
                  <a:gd name="T93" fmla="*/ 55 h 1327"/>
                  <a:gd name="T94" fmla="*/ 38 w 1303"/>
                  <a:gd name="T95" fmla="*/ 52 h 1327"/>
                  <a:gd name="T96" fmla="*/ 34 w 1303"/>
                  <a:gd name="T97" fmla="*/ 48 h 1327"/>
                  <a:gd name="T98" fmla="*/ 29 w 1303"/>
                  <a:gd name="T99" fmla="*/ 44 h 1327"/>
                  <a:gd name="T100" fmla="*/ 24 w 1303"/>
                  <a:gd name="T101" fmla="*/ 41 h 1327"/>
                  <a:gd name="T102" fmla="*/ 17 w 1303"/>
                  <a:gd name="T103" fmla="*/ 40 h 1327"/>
                  <a:gd name="T104" fmla="*/ 11 w 1303"/>
                  <a:gd name="T105" fmla="*/ 41 h 1327"/>
                  <a:gd name="T106" fmla="*/ 5 w 1303"/>
                  <a:gd name="T107" fmla="*/ 45 h 1327"/>
                  <a:gd name="T108" fmla="*/ 1 w 1303"/>
                  <a:gd name="T109" fmla="*/ 51 h 1327"/>
                  <a:gd name="T110" fmla="*/ 0 w 1303"/>
                  <a:gd name="T111" fmla="*/ 58 h 1327"/>
                  <a:gd name="T112" fmla="*/ 0 w 1303"/>
                  <a:gd name="T113" fmla="*/ 65 h 1327"/>
                  <a:gd name="T114" fmla="*/ 2 w 1303"/>
                  <a:gd name="T115" fmla="*/ 71 h 1327"/>
                  <a:gd name="T116" fmla="*/ 3 w 1303"/>
                  <a:gd name="T117" fmla="*/ 75 h 132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1303" h="1327">
                    <a:moveTo>
                      <a:pt x="28" y="680"/>
                    </a:moveTo>
                    <a:lnTo>
                      <a:pt x="28" y="681"/>
                    </a:lnTo>
                    <a:lnTo>
                      <a:pt x="30" y="684"/>
                    </a:lnTo>
                    <a:lnTo>
                      <a:pt x="30" y="686"/>
                    </a:lnTo>
                    <a:lnTo>
                      <a:pt x="30" y="688"/>
                    </a:lnTo>
                    <a:lnTo>
                      <a:pt x="33" y="691"/>
                    </a:lnTo>
                    <a:lnTo>
                      <a:pt x="34" y="697"/>
                    </a:lnTo>
                    <a:lnTo>
                      <a:pt x="36" y="698"/>
                    </a:lnTo>
                    <a:lnTo>
                      <a:pt x="36" y="704"/>
                    </a:lnTo>
                    <a:lnTo>
                      <a:pt x="37" y="708"/>
                    </a:lnTo>
                    <a:lnTo>
                      <a:pt x="40" y="714"/>
                    </a:lnTo>
                    <a:lnTo>
                      <a:pt x="43" y="720"/>
                    </a:lnTo>
                    <a:lnTo>
                      <a:pt x="44" y="725"/>
                    </a:lnTo>
                    <a:lnTo>
                      <a:pt x="47" y="733"/>
                    </a:lnTo>
                    <a:lnTo>
                      <a:pt x="51" y="740"/>
                    </a:lnTo>
                    <a:lnTo>
                      <a:pt x="53" y="745"/>
                    </a:lnTo>
                    <a:lnTo>
                      <a:pt x="55" y="752"/>
                    </a:lnTo>
                    <a:lnTo>
                      <a:pt x="60" y="761"/>
                    </a:lnTo>
                    <a:lnTo>
                      <a:pt x="64" y="769"/>
                    </a:lnTo>
                    <a:lnTo>
                      <a:pt x="67" y="778"/>
                    </a:lnTo>
                    <a:lnTo>
                      <a:pt x="70" y="785"/>
                    </a:lnTo>
                    <a:lnTo>
                      <a:pt x="74" y="795"/>
                    </a:lnTo>
                    <a:lnTo>
                      <a:pt x="80" y="804"/>
                    </a:lnTo>
                    <a:lnTo>
                      <a:pt x="84" y="812"/>
                    </a:lnTo>
                    <a:lnTo>
                      <a:pt x="87" y="822"/>
                    </a:lnTo>
                    <a:lnTo>
                      <a:pt x="92" y="832"/>
                    </a:lnTo>
                    <a:lnTo>
                      <a:pt x="98" y="842"/>
                    </a:lnTo>
                    <a:lnTo>
                      <a:pt x="101" y="852"/>
                    </a:lnTo>
                    <a:lnTo>
                      <a:pt x="108" y="861"/>
                    </a:lnTo>
                    <a:lnTo>
                      <a:pt x="114" y="872"/>
                    </a:lnTo>
                    <a:lnTo>
                      <a:pt x="118" y="883"/>
                    </a:lnTo>
                    <a:lnTo>
                      <a:pt x="124" y="893"/>
                    </a:lnTo>
                    <a:lnTo>
                      <a:pt x="129" y="903"/>
                    </a:lnTo>
                    <a:lnTo>
                      <a:pt x="136" y="915"/>
                    </a:lnTo>
                    <a:lnTo>
                      <a:pt x="142" y="926"/>
                    </a:lnTo>
                    <a:lnTo>
                      <a:pt x="148" y="936"/>
                    </a:lnTo>
                    <a:lnTo>
                      <a:pt x="153" y="947"/>
                    </a:lnTo>
                    <a:lnTo>
                      <a:pt x="161" y="959"/>
                    </a:lnTo>
                    <a:lnTo>
                      <a:pt x="168" y="969"/>
                    </a:lnTo>
                    <a:lnTo>
                      <a:pt x="173" y="980"/>
                    </a:lnTo>
                    <a:lnTo>
                      <a:pt x="180" y="991"/>
                    </a:lnTo>
                    <a:lnTo>
                      <a:pt x="189" y="1003"/>
                    </a:lnTo>
                    <a:lnTo>
                      <a:pt x="196" y="1014"/>
                    </a:lnTo>
                    <a:lnTo>
                      <a:pt x="202" y="1024"/>
                    </a:lnTo>
                    <a:lnTo>
                      <a:pt x="210" y="1035"/>
                    </a:lnTo>
                    <a:lnTo>
                      <a:pt x="219" y="1047"/>
                    </a:lnTo>
                    <a:lnTo>
                      <a:pt x="226" y="1058"/>
                    </a:lnTo>
                    <a:lnTo>
                      <a:pt x="233" y="1068"/>
                    </a:lnTo>
                    <a:lnTo>
                      <a:pt x="243" y="1078"/>
                    </a:lnTo>
                    <a:lnTo>
                      <a:pt x="250" y="1091"/>
                    </a:lnTo>
                    <a:lnTo>
                      <a:pt x="260" y="1101"/>
                    </a:lnTo>
                    <a:lnTo>
                      <a:pt x="269" y="1111"/>
                    </a:lnTo>
                    <a:lnTo>
                      <a:pt x="277" y="1122"/>
                    </a:lnTo>
                    <a:lnTo>
                      <a:pt x="286" y="1131"/>
                    </a:lnTo>
                    <a:lnTo>
                      <a:pt x="296" y="1141"/>
                    </a:lnTo>
                    <a:lnTo>
                      <a:pt x="304" y="1152"/>
                    </a:lnTo>
                    <a:lnTo>
                      <a:pt x="314" y="1161"/>
                    </a:lnTo>
                    <a:lnTo>
                      <a:pt x="324" y="1171"/>
                    </a:lnTo>
                    <a:lnTo>
                      <a:pt x="333" y="1181"/>
                    </a:lnTo>
                    <a:lnTo>
                      <a:pt x="342" y="1188"/>
                    </a:lnTo>
                    <a:lnTo>
                      <a:pt x="352" y="1199"/>
                    </a:lnTo>
                    <a:lnTo>
                      <a:pt x="362" y="1206"/>
                    </a:lnTo>
                    <a:lnTo>
                      <a:pt x="372" y="1215"/>
                    </a:lnTo>
                    <a:lnTo>
                      <a:pt x="382" y="1222"/>
                    </a:lnTo>
                    <a:lnTo>
                      <a:pt x="394" y="1230"/>
                    </a:lnTo>
                    <a:lnTo>
                      <a:pt x="405" y="1237"/>
                    </a:lnTo>
                    <a:lnTo>
                      <a:pt x="415" y="1245"/>
                    </a:lnTo>
                    <a:lnTo>
                      <a:pt x="425" y="1252"/>
                    </a:lnTo>
                    <a:lnTo>
                      <a:pt x="436" y="1259"/>
                    </a:lnTo>
                    <a:lnTo>
                      <a:pt x="448" y="1264"/>
                    </a:lnTo>
                    <a:lnTo>
                      <a:pt x="459" y="1270"/>
                    </a:lnTo>
                    <a:lnTo>
                      <a:pt x="469" y="1274"/>
                    </a:lnTo>
                    <a:lnTo>
                      <a:pt x="480" y="1281"/>
                    </a:lnTo>
                    <a:lnTo>
                      <a:pt x="492" y="1286"/>
                    </a:lnTo>
                    <a:lnTo>
                      <a:pt x="504" y="1290"/>
                    </a:lnTo>
                    <a:lnTo>
                      <a:pt x="516" y="1294"/>
                    </a:lnTo>
                    <a:lnTo>
                      <a:pt x="527" y="1299"/>
                    </a:lnTo>
                    <a:lnTo>
                      <a:pt x="539" y="1301"/>
                    </a:lnTo>
                    <a:lnTo>
                      <a:pt x="551" y="1307"/>
                    </a:lnTo>
                    <a:lnTo>
                      <a:pt x="563" y="1310"/>
                    </a:lnTo>
                    <a:lnTo>
                      <a:pt x="576" y="1313"/>
                    </a:lnTo>
                    <a:lnTo>
                      <a:pt x="587" y="1316"/>
                    </a:lnTo>
                    <a:lnTo>
                      <a:pt x="600" y="1317"/>
                    </a:lnTo>
                    <a:lnTo>
                      <a:pt x="611" y="1318"/>
                    </a:lnTo>
                    <a:lnTo>
                      <a:pt x="624" y="1321"/>
                    </a:lnTo>
                    <a:lnTo>
                      <a:pt x="637" y="1323"/>
                    </a:lnTo>
                    <a:lnTo>
                      <a:pt x="648" y="1324"/>
                    </a:lnTo>
                    <a:lnTo>
                      <a:pt x="661" y="1324"/>
                    </a:lnTo>
                    <a:lnTo>
                      <a:pt x="674" y="1326"/>
                    </a:lnTo>
                    <a:lnTo>
                      <a:pt x="686" y="1327"/>
                    </a:lnTo>
                    <a:lnTo>
                      <a:pt x="698" y="1327"/>
                    </a:lnTo>
                    <a:lnTo>
                      <a:pt x="710" y="1327"/>
                    </a:lnTo>
                    <a:lnTo>
                      <a:pt x="723" y="1327"/>
                    </a:lnTo>
                    <a:lnTo>
                      <a:pt x="736" y="1326"/>
                    </a:lnTo>
                    <a:lnTo>
                      <a:pt x="749" y="1326"/>
                    </a:lnTo>
                    <a:lnTo>
                      <a:pt x="762" y="1324"/>
                    </a:lnTo>
                    <a:lnTo>
                      <a:pt x="772" y="1323"/>
                    </a:lnTo>
                    <a:lnTo>
                      <a:pt x="786" y="1321"/>
                    </a:lnTo>
                    <a:lnTo>
                      <a:pt x="799" y="1318"/>
                    </a:lnTo>
                    <a:lnTo>
                      <a:pt x="810" y="1317"/>
                    </a:lnTo>
                    <a:lnTo>
                      <a:pt x="823" y="1314"/>
                    </a:lnTo>
                    <a:lnTo>
                      <a:pt x="836" y="1311"/>
                    </a:lnTo>
                    <a:lnTo>
                      <a:pt x="848" y="1310"/>
                    </a:lnTo>
                    <a:lnTo>
                      <a:pt x="860" y="1306"/>
                    </a:lnTo>
                    <a:lnTo>
                      <a:pt x="872" y="1301"/>
                    </a:lnTo>
                    <a:lnTo>
                      <a:pt x="885" y="1299"/>
                    </a:lnTo>
                    <a:lnTo>
                      <a:pt x="897" y="1296"/>
                    </a:lnTo>
                    <a:lnTo>
                      <a:pt x="908" y="1290"/>
                    </a:lnTo>
                    <a:lnTo>
                      <a:pt x="921" y="1287"/>
                    </a:lnTo>
                    <a:lnTo>
                      <a:pt x="934" y="1281"/>
                    </a:lnTo>
                    <a:lnTo>
                      <a:pt x="945" y="1277"/>
                    </a:lnTo>
                    <a:lnTo>
                      <a:pt x="958" y="1272"/>
                    </a:lnTo>
                    <a:lnTo>
                      <a:pt x="969" y="1266"/>
                    </a:lnTo>
                    <a:lnTo>
                      <a:pt x="980" y="1262"/>
                    </a:lnTo>
                    <a:lnTo>
                      <a:pt x="992" y="1256"/>
                    </a:lnTo>
                    <a:lnTo>
                      <a:pt x="1003" y="1249"/>
                    </a:lnTo>
                    <a:lnTo>
                      <a:pt x="1016" y="1242"/>
                    </a:lnTo>
                    <a:lnTo>
                      <a:pt x="1026" y="1235"/>
                    </a:lnTo>
                    <a:lnTo>
                      <a:pt x="1039" y="1230"/>
                    </a:lnTo>
                    <a:lnTo>
                      <a:pt x="1049" y="1222"/>
                    </a:lnTo>
                    <a:lnTo>
                      <a:pt x="1060" y="1215"/>
                    </a:lnTo>
                    <a:lnTo>
                      <a:pt x="1070" y="1206"/>
                    </a:lnTo>
                    <a:lnTo>
                      <a:pt x="1081" y="1200"/>
                    </a:lnTo>
                    <a:lnTo>
                      <a:pt x="1093" y="1190"/>
                    </a:lnTo>
                    <a:lnTo>
                      <a:pt x="1103" y="1183"/>
                    </a:lnTo>
                    <a:lnTo>
                      <a:pt x="1114" y="1175"/>
                    </a:lnTo>
                    <a:lnTo>
                      <a:pt x="1125" y="1168"/>
                    </a:lnTo>
                    <a:lnTo>
                      <a:pt x="1134" y="1158"/>
                    </a:lnTo>
                    <a:lnTo>
                      <a:pt x="1144" y="1149"/>
                    </a:lnTo>
                    <a:lnTo>
                      <a:pt x="1152" y="1139"/>
                    </a:lnTo>
                    <a:lnTo>
                      <a:pt x="1162" y="1131"/>
                    </a:lnTo>
                    <a:lnTo>
                      <a:pt x="1171" y="1122"/>
                    </a:lnTo>
                    <a:lnTo>
                      <a:pt x="1179" y="1112"/>
                    </a:lnTo>
                    <a:lnTo>
                      <a:pt x="1186" y="1104"/>
                    </a:lnTo>
                    <a:lnTo>
                      <a:pt x="1195" y="1095"/>
                    </a:lnTo>
                    <a:lnTo>
                      <a:pt x="1202" y="1084"/>
                    </a:lnTo>
                    <a:lnTo>
                      <a:pt x="1209" y="1075"/>
                    </a:lnTo>
                    <a:lnTo>
                      <a:pt x="1215" y="1067"/>
                    </a:lnTo>
                    <a:lnTo>
                      <a:pt x="1223" y="1057"/>
                    </a:lnTo>
                    <a:lnTo>
                      <a:pt x="1229" y="1047"/>
                    </a:lnTo>
                    <a:lnTo>
                      <a:pt x="1235" y="1038"/>
                    </a:lnTo>
                    <a:lnTo>
                      <a:pt x="1240" y="1028"/>
                    </a:lnTo>
                    <a:lnTo>
                      <a:pt x="1246" y="1018"/>
                    </a:lnTo>
                    <a:lnTo>
                      <a:pt x="1252" y="1008"/>
                    </a:lnTo>
                    <a:lnTo>
                      <a:pt x="1256" y="998"/>
                    </a:lnTo>
                    <a:lnTo>
                      <a:pt x="1260" y="989"/>
                    </a:lnTo>
                    <a:lnTo>
                      <a:pt x="1266" y="979"/>
                    </a:lnTo>
                    <a:lnTo>
                      <a:pt x="1269" y="969"/>
                    </a:lnTo>
                    <a:lnTo>
                      <a:pt x="1273" y="960"/>
                    </a:lnTo>
                    <a:lnTo>
                      <a:pt x="1276" y="949"/>
                    </a:lnTo>
                    <a:lnTo>
                      <a:pt x="1282" y="940"/>
                    </a:lnTo>
                    <a:lnTo>
                      <a:pt x="1283" y="929"/>
                    </a:lnTo>
                    <a:lnTo>
                      <a:pt x="1286" y="919"/>
                    </a:lnTo>
                    <a:lnTo>
                      <a:pt x="1289" y="907"/>
                    </a:lnTo>
                    <a:lnTo>
                      <a:pt x="1292" y="899"/>
                    </a:lnTo>
                    <a:lnTo>
                      <a:pt x="1293" y="888"/>
                    </a:lnTo>
                    <a:lnTo>
                      <a:pt x="1296" y="879"/>
                    </a:lnTo>
                    <a:lnTo>
                      <a:pt x="1297" y="868"/>
                    </a:lnTo>
                    <a:lnTo>
                      <a:pt x="1299" y="858"/>
                    </a:lnTo>
                    <a:lnTo>
                      <a:pt x="1300" y="848"/>
                    </a:lnTo>
                    <a:lnTo>
                      <a:pt x="1300" y="836"/>
                    </a:lnTo>
                    <a:lnTo>
                      <a:pt x="1302" y="826"/>
                    </a:lnTo>
                    <a:lnTo>
                      <a:pt x="1303" y="816"/>
                    </a:lnTo>
                    <a:lnTo>
                      <a:pt x="1303" y="805"/>
                    </a:lnTo>
                    <a:lnTo>
                      <a:pt x="1303" y="795"/>
                    </a:lnTo>
                    <a:lnTo>
                      <a:pt x="1303" y="784"/>
                    </a:lnTo>
                    <a:lnTo>
                      <a:pt x="1303" y="774"/>
                    </a:lnTo>
                    <a:lnTo>
                      <a:pt x="1303" y="764"/>
                    </a:lnTo>
                    <a:lnTo>
                      <a:pt x="1303" y="752"/>
                    </a:lnTo>
                    <a:lnTo>
                      <a:pt x="1302" y="742"/>
                    </a:lnTo>
                    <a:lnTo>
                      <a:pt x="1302" y="733"/>
                    </a:lnTo>
                    <a:lnTo>
                      <a:pt x="1300" y="721"/>
                    </a:lnTo>
                    <a:lnTo>
                      <a:pt x="1300" y="711"/>
                    </a:lnTo>
                    <a:lnTo>
                      <a:pt x="1299" y="701"/>
                    </a:lnTo>
                    <a:lnTo>
                      <a:pt x="1297" y="691"/>
                    </a:lnTo>
                    <a:lnTo>
                      <a:pt x="1296" y="680"/>
                    </a:lnTo>
                    <a:lnTo>
                      <a:pt x="1294" y="669"/>
                    </a:lnTo>
                    <a:lnTo>
                      <a:pt x="1293" y="659"/>
                    </a:lnTo>
                    <a:lnTo>
                      <a:pt x="1290" y="649"/>
                    </a:lnTo>
                    <a:lnTo>
                      <a:pt x="1289" y="637"/>
                    </a:lnTo>
                    <a:lnTo>
                      <a:pt x="1287" y="627"/>
                    </a:lnTo>
                    <a:lnTo>
                      <a:pt x="1285" y="616"/>
                    </a:lnTo>
                    <a:lnTo>
                      <a:pt x="1283" y="607"/>
                    </a:lnTo>
                    <a:lnTo>
                      <a:pt x="1280" y="596"/>
                    </a:lnTo>
                    <a:lnTo>
                      <a:pt x="1277" y="586"/>
                    </a:lnTo>
                    <a:lnTo>
                      <a:pt x="1275" y="576"/>
                    </a:lnTo>
                    <a:lnTo>
                      <a:pt x="1272" y="566"/>
                    </a:lnTo>
                    <a:lnTo>
                      <a:pt x="1269" y="555"/>
                    </a:lnTo>
                    <a:lnTo>
                      <a:pt x="1266" y="545"/>
                    </a:lnTo>
                    <a:lnTo>
                      <a:pt x="1263" y="533"/>
                    </a:lnTo>
                    <a:lnTo>
                      <a:pt x="1260" y="525"/>
                    </a:lnTo>
                    <a:lnTo>
                      <a:pt x="1256" y="515"/>
                    </a:lnTo>
                    <a:lnTo>
                      <a:pt x="1253" y="504"/>
                    </a:lnTo>
                    <a:lnTo>
                      <a:pt x="1250" y="494"/>
                    </a:lnTo>
                    <a:lnTo>
                      <a:pt x="1246" y="484"/>
                    </a:lnTo>
                    <a:lnTo>
                      <a:pt x="1243" y="474"/>
                    </a:lnTo>
                    <a:lnTo>
                      <a:pt x="1239" y="464"/>
                    </a:lnTo>
                    <a:lnTo>
                      <a:pt x="1236" y="452"/>
                    </a:lnTo>
                    <a:lnTo>
                      <a:pt x="1233" y="442"/>
                    </a:lnTo>
                    <a:lnTo>
                      <a:pt x="1229" y="432"/>
                    </a:lnTo>
                    <a:lnTo>
                      <a:pt x="1226" y="422"/>
                    </a:lnTo>
                    <a:lnTo>
                      <a:pt x="1222" y="413"/>
                    </a:lnTo>
                    <a:lnTo>
                      <a:pt x="1219" y="403"/>
                    </a:lnTo>
                    <a:lnTo>
                      <a:pt x="1213" y="393"/>
                    </a:lnTo>
                    <a:lnTo>
                      <a:pt x="1212" y="383"/>
                    </a:lnTo>
                    <a:lnTo>
                      <a:pt x="1208" y="373"/>
                    </a:lnTo>
                    <a:lnTo>
                      <a:pt x="1205" y="364"/>
                    </a:lnTo>
                    <a:lnTo>
                      <a:pt x="1201" y="354"/>
                    </a:lnTo>
                    <a:lnTo>
                      <a:pt x="1196" y="343"/>
                    </a:lnTo>
                    <a:lnTo>
                      <a:pt x="1192" y="334"/>
                    </a:lnTo>
                    <a:lnTo>
                      <a:pt x="1188" y="326"/>
                    </a:lnTo>
                    <a:lnTo>
                      <a:pt x="1185" y="316"/>
                    </a:lnTo>
                    <a:lnTo>
                      <a:pt x="1181" y="306"/>
                    </a:lnTo>
                    <a:lnTo>
                      <a:pt x="1178" y="297"/>
                    </a:lnTo>
                    <a:lnTo>
                      <a:pt x="1174" y="287"/>
                    </a:lnTo>
                    <a:lnTo>
                      <a:pt x="1169" y="279"/>
                    </a:lnTo>
                    <a:lnTo>
                      <a:pt x="1165" y="270"/>
                    </a:lnTo>
                    <a:lnTo>
                      <a:pt x="1161" y="260"/>
                    </a:lnTo>
                    <a:lnTo>
                      <a:pt x="1157" y="252"/>
                    </a:lnTo>
                    <a:lnTo>
                      <a:pt x="1152" y="243"/>
                    </a:lnTo>
                    <a:lnTo>
                      <a:pt x="1148" y="235"/>
                    </a:lnTo>
                    <a:lnTo>
                      <a:pt x="1144" y="226"/>
                    </a:lnTo>
                    <a:lnTo>
                      <a:pt x="1140" y="219"/>
                    </a:lnTo>
                    <a:lnTo>
                      <a:pt x="1135" y="209"/>
                    </a:lnTo>
                    <a:lnTo>
                      <a:pt x="1131" y="202"/>
                    </a:lnTo>
                    <a:lnTo>
                      <a:pt x="1127" y="193"/>
                    </a:lnTo>
                    <a:lnTo>
                      <a:pt x="1123" y="185"/>
                    </a:lnTo>
                    <a:lnTo>
                      <a:pt x="1117" y="178"/>
                    </a:lnTo>
                    <a:lnTo>
                      <a:pt x="1113" y="171"/>
                    </a:lnTo>
                    <a:lnTo>
                      <a:pt x="1107" y="162"/>
                    </a:lnTo>
                    <a:lnTo>
                      <a:pt x="1103" y="155"/>
                    </a:lnTo>
                    <a:lnTo>
                      <a:pt x="1098" y="148"/>
                    </a:lnTo>
                    <a:lnTo>
                      <a:pt x="1094" y="141"/>
                    </a:lnTo>
                    <a:lnTo>
                      <a:pt x="1088" y="134"/>
                    </a:lnTo>
                    <a:lnTo>
                      <a:pt x="1083" y="127"/>
                    </a:lnTo>
                    <a:lnTo>
                      <a:pt x="1078" y="120"/>
                    </a:lnTo>
                    <a:lnTo>
                      <a:pt x="1073" y="114"/>
                    </a:lnTo>
                    <a:lnTo>
                      <a:pt x="1067" y="107"/>
                    </a:lnTo>
                    <a:lnTo>
                      <a:pt x="1064" y="101"/>
                    </a:lnTo>
                    <a:lnTo>
                      <a:pt x="1057" y="95"/>
                    </a:lnTo>
                    <a:lnTo>
                      <a:pt x="1052" y="90"/>
                    </a:lnTo>
                    <a:lnTo>
                      <a:pt x="1047" y="84"/>
                    </a:lnTo>
                    <a:lnTo>
                      <a:pt x="1042" y="78"/>
                    </a:lnTo>
                    <a:lnTo>
                      <a:pt x="1036" y="73"/>
                    </a:lnTo>
                    <a:lnTo>
                      <a:pt x="1030" y="67"/>
                    </a:lnTo>
                    <a:lnTo>
                      <a:pt x="1025" y="63"/>
                    </a:lnTo>
                    <a:lnTo>
                      <a:pt x="1019" y="57"/>
                    </a:lnTo>
                    <a:lnTo>
                      <a:pt x="1013" y="53"/>
                    </a:lnTo>
                    <a:lnTo>
                      <a:pt x="1007" y="47"/>
                    </a:lnTo>
                    <a:lnTo>
                      <a:pt x="1000" y="44"/>
                    </a:lnTo>
                    <a:lnTo>
                      <a:pt x="995" y="40"/>
                    </a:lnTo>
                    <a:lnTo>
                      <a:pt x="989" y="37"/>
                    </a:lnTo>
                    <a:lnTo>
                      <a:pt x="983" y="33"/>
                    </a:lnTo>
                    <a:lnTo>
                      <a:pt x="978" y="30"/>
                    </a:lnTo>
                    <a:lnTo>
                      <a:pt x="971" y="27"/>
                    </a:lnTo>
                    <a:lnTo>
                      <a:pt x="963" y="23"/>
                    </a:lnTo>
                    <a:lnTo>
                      <a:pt x="958" y="20"/>
                    </a:lnTo>
                    <a:lnTo>
                      <a:pt x="952" y="17"/>
                    </a:lnTo>
                    <a:lnTo>
                      <a:pt x="945" y="14"/>
                    </a:lnTo>
                    <a:lnTo>
                      <a:pt x="939" y="13"/>
                    </a:lnTo>
                    <a:lnTo>
                      <a:pt x="932" y="10"/>
                    </a:lnTo>
                    <a:lnTo>
                      <a:pt x="926" y="9"/>
                    </a:lnTo>
                    <a:lnTo>
                      <a:pt x="922" y="7"/>
                    </a:lnTo>
                    <a:lnTo>
                      <a:pt x="915" y="6"/>
                    </a:lnTo>
                    <a:lnTo>
                      <a:pt x="909" y="4"/>
                    </a:lnTo>
                    <a:lnTo>
                      <a:pt x="904" y="3"/>
                    </a:lnTo>
                    <a:lnTo>
                      <a:pt x="899" y="3"/>
                    </a:lnTo>
                    <a:lnTo>
                      <a:pt x="892" y="0"/>
                    </a:lnTo>
                    <a:lnTo>
                      <a:pt x="887" y="0"/>
                    </a:lnTo>
                    <a:lnTo>
                      <a:pt x="882" y="0"/>
                    </a:lnTo>
                    <a:lnTo>
                      <a:pt x="878" y="0"/>
                    </a:lnTo>
                    <a:lnTo>
                      <a:pt x="872" y="0"/>
                    </a:lnTo>
                    <a:lnTo>
                      <a:pt x="867" y="0"/>
                    </a:lnTo>
                    <a:lnTo>
                      <a:pt x="863" y="0"/>
                    </a:lnTo>
                    <a:lnTo>
                      <a:pt x="858" y="0"/>
                    </a:lnTo>
                    <a:lnTo>
                      <a:pt x="853" y="0"/>
                    </a:lnTo>
                    <a:lnTo>
                      <a:pt x="848" y="1"/>
                    </a:lnTo>
                    <a:lnTo>
                      <a:pt x="845" y="3"/>
                    </a:lnTo>
                    <a:lnTo>
                      <a:pt x="841" y="4"/>
                    </a:lnTo>
                    <a:lnTo>
                      <a:pt x="836" y="4"/>
                    </a:lnTo>
                    <a:lnTo>
                      <a:pt x="831" y="6"/>
                    </a:lnTo>
                    <a:lnTo>
                      <a:pt x="827" y="7"/>
                    </a:lnTo>
                    <a:lnTo>
                      <a:pt x="824" y="9"/>
                    </a:lnTo>
                    <a:lnTo>
                      <a:pt x="818" y="10"/>
                    </a:lnTo>
                    <a:lnTo>
                      <a:pt x="817" y="11"/>
                    </a:lnTo>
                    <a:lnTo>
                      <a:pt x="811" y="13"/>
                    </a:lnTo>
                    <a:lnTo>
                      <a:pt x="809" y="16"/>
                    </a:lnTo>
                    <a:lnTo>
                      <a:pt x="806" y="17"/>
                    </a:lnTo>
                    <a:lnTo>
                      <a:pt x="801" y="20"/>
                    </a:lnTo>
                    <a:lnTo>
                      <a:pt x="799" y="23"/>
                    </a:lnTo>
                    <a:lnTo>
                      <a:pt x="796" y="26"/>
                    </a:lnTo>
                    <a:lnTo>
                      <a:pt x="793" y="29"/>
                    </a:lnTo>
                    <a:lnTo>
                      <a:pt x="789" y="31"/>
                    </a:lnTo>
                    <a:lnTo>
                      <a:pt x="786" y="34"/>
                    </a:lnTo>
                    <a:lnTo>
                      <a:pt x="783" y="37"/>
                    </a:lnTo>
                    <a:lnTo>
                      <a:pt x="780" y="40"/>
                    </a:lnTo>
                    <a:lnTo>
                      <a:pt x="777" y="43"/>
                    </a:lnTo>
                    <a:lnTo>
                      <a:pt x="774" y="46"/>
                    </a:lnTo>
                    <a:lnTo>
                      <a:pt x="773" y="50"/>
                    </a:lnTo>
                    <a:lnTo>
                      <a:pt x="770" y="53"/>
                    </a:lnTo>
                    <a:lnTo>
                      <a:pt x="769" y="57"/>
                    </a:lnTo>
                    <a:lnTo>
                      <a:pt x="767" y="60"/>
                    </a:lnTo>
                    <a:lnTo>
                      <a:pt x="764" y="64"/>
                    </a:lnTo>
                    <a:lnTo>
                      <a:pt x="763" y="68"/>
                    </a:lnTo>
                    <a:lnTo>
                      <a:pt x="762" y="71"/>
                    </a:lnTo>
                    <a:lnTo>
                      <a:pt x="759" y="75"/>
                    </a:lnTo>
                    <a:lnTo>
                      <a:pt x="757" y="80"/>
                    </a:lnTo>
                    <a:lnTo>
                      <a:pt x="756" y="84"/>
                    </a:lnTo>
                    <a:lnTo>
                      <a:pt x="755" y="88"/>
                    </a:lnTo>
                    <a:lnTo>
                      <a:pt x="753" y="91"/>
                    </a:lnTo>
                    <a:lnTo>
                      <a:pt x="753" y="97"/>
                    </a:lnTo>
                    <a:lnTo>
                      <a:pt x="752" y="101"/>
                    </a:lnTo>
                    <a:lnTo>
                      <a:pt x="750" y="107"/>
                    </a:lnTo>
                    <a:lnTo>
                      <a:pt x="749" y="111"/>
                    </a:lnTo>
                    <a:lnTo>
                      <a:pt x="749" y="115"/>
                    </a:lnTo>
                    <a:lnTo>
                      <a:pt x="749" y="120"/>
                    </a:lnTo>
                    <a:lnTo>
                      <a:pt x="749" y="124"/>
                    </a:lnTo>
                    <a:lnTo>
                      <a:pt x="749" y="128"/>
                    </a:lnTo>
                    <a:lnTo>
                      <a:pt x="749" y="135"/>
                    </a:lnTo>
                    <a:lnTo>
                      <a:pt x="747" y="138"/>
                    </a:lnTo>
                    <a:lnTo>
                      <a:pt x="747" y="144"/>
                    </a:lnTo>
                    <a:lnTo>
                      <a:pt x="747" y="148"/>
                    </a:lnTo>
                    <a:lnTo>
                      <a:pt x="747" y="152"/>
                    </a:lnTo>
                    <a:lnTo>
                      <a:pt x="747" y="157"/>
                    </a:lnTo>
                    <a:lnTo>
                      <a:pt x="747" y="162"/>
                    </a:lnTo>
                    <a:lnTo>
                      <a:pt x="747" y="166"/>
                    </a:lnTo>
                    <a:lnTo>
                      <a:pt x="747" y="171"/>
                    </a:lnTo>
                    <a:lnTo>
                      <a:pt x="747" y="175"/>
                    </a:lnTo>
                    <a:lnTo>
                      <a:pt x="747" y="178"/>
                    </a:lnTo>
                    <a:lnTo>
                      <a:pt x="749" y="182"/>
                    </a:lnTo>
                    <a:lnTo>
                      <a:pt x="749" y="188"/>
                    </a:lnTo>
                    <a:lnTo>
                      <a:pt x="749" y="191"/>
                    </a:lnTo>
                    <a:lnTo>
                      <a:pt x="749" y="195"/>
                    </a:lnTo>
                    <a:lnTo>
                      <a:pt x="750" y="199"/>
                    </a:lnTo>
                    <a:lnTo>
                      <a:pt x="750" y="203"/>
                    </a:lnTo>
                    <a:lnTo>
                      <a:pt x="750" y="206"/>
                    </a:lnTo>
                    <a:lnTo>
                      <a:pt x="752" y="209"/>
                    </a:lnTo>
                    <a:lnTo>
                      <a:pt x="752" y="215"/>
                    </a:lnTo>
                    <a:lnTo>
                      <a:pt x="752" y="218"/>
                    </a:lnTo>
                    <a:lnTo>
                      <a:pt x="752" y="221"/>
                    </a:lnTo>
                    <a:lnTo>
                      <a:pt x="752" y="225"/>
                    </a:lnTo>
                    <a:lnTo>
                      <a:pt x="753" y="228"/>
                    </a:lnTo>
                    <a:lnTo>
                      <a:pt x="755" y="232"/>
                    </a:lnTo>
                    <a:lnTo>
                      <a:pt x="755" y="235"/>
                    </a:lnTo>
                    <a:lnTo>
                      <a:pt x="755" y="239"/>
                    </a:lnTo>
                    <a:lnTo>
                      <a:pt x="755" y="243"/>
                    </a:lnTo>
                    <a:lnTo>
                      <a:pt x="756" y="246"/>
                    </a:lnTo>
                    <a:lnTo>
                      <a:pt x="756" y="249"/>
                    </a:lnTo>
                    <a:lnTo>
                      <a:pt x="757" y="252"/>
                    </a:lnTo>
                    <a:lnTo>
                      <a:pt x="757" y="255"/>
                    </a:lnTo>
                    <a:lnTo>
                      <a:pt x="759" y="259"/>
                    </a:lnTo>
                    <a:lnTo>
                      <a:pt x="759" y="260"/>
                    </a:lnTo>
                    <a:lnTo>
                      <a:pt x="760" y="265"/>
                    </a:lnTo>
                    <a:lnTo>
                      <a:pt x="760" y="266"/>
                    </a:lnTo>
                    <a:lnTo>
                      <a:pt x="762" y="270"/>
                    </a:lnTo>
                    <a:lnTo>
                      <a:pt x="762" y="272"/>
                    </a:lnTo>
                    <a:lnTo>
                      <a:pt x="762" y="275"/>
                    </a:lnTo>
                    <a:lnTo>
                      <a:pt x="762" y="277"/>
                    </a:lnTo>
                    <a:lnTo>
                      <a:pt x="763" y="280"/>
                    </a:lnTo>
                    <a:lnTo>
                      <a:pt x="764" y="286"/>
                    </a:lnTo>
                    <a:lnTo>
                      <a:pt x="764" y="290"/>
                    </a:lnTo>
                    <a:lnTo>
                      <a:pt x="766" y="296"/>
                    </a:lnTo>
                    <a:lnTo>
                      <a:pt x="767" y="300"/>
                    </a:lnTo>
                    <a:lnTo>
                      <a:pt x="767" y="304"/>
                    </a:lnTo>
                    <a:lnTo>
                      <a:pt x="767" y="309"/>
                    </a:lnTo>
                    <a:lnTo>
                      <a:pt x="769" y="313"/>
                    </a:lnTo>
                    <a:lnTo>
                      <a:pt x="769" y="317"/>
                    </a:lnTo>
                    <a:lnTo>
                      <a:pt x="769" y="320"/>
                    </a:lnTo>
                    <a:lnTo>
                      <a:pt x="769" y="324"/>
                    </a:lnTo>
                    <a:lnTo>
                      <a:pt x="769" y="327"/>
                    </a:lnTo>
                    <a:lnTo>
                      <a:pt x="770" y="331"/>
                    </a:lnTo>
                    <a:lnTo>
                      <a:pt x="767" y="333"/>
                    </a:lnTo>
                    <a:lnTo>
                      <a:pt x="767" y="337"/>
                    </a:lnTo>
                    <a:lnTo>
                      <a:pt x="764" y="339"/>
                    </a:lnTo>
                    <a:lnTo>
                      <a:pt x="762" y="341"/>
                    </a:lnTo>
                    <a:lnTo>
                      <a:pt x="757" y="344"/>
                    </a:lnTo>
                    <a:lnTo>
                      <a:pt x="753" y="347"/>
                    </a:lnTo>
                    <a:lnTo>
                      <a:pt x="749" y="350"/>
                    </a:lnTo>
                    <a:lnTo>
                      <a:pt x="743" y="354"/>
                    </a:lnTo>
                    <a:lnTo>
                      <a:pt x="740" y="356"/>
                    </a:lnTo>
                    <a:lnTo>
                      <a:pt x="737" y="356"/>
                    </a:lnTo>
                    <a:lnTo>
                      <a:pt x="735" y="358"/>
                    </a:lnTo>
                    <a:lnTo>
                      <a:pt x="730" y="360"/>
                    </a:lnTo>
                    <a:lnTo>
                      <a:pt x="728" y="361"/>
                    </a:lnTo>
                    <a:lnTo>
                      <a:pt x="723" y="363"/>
                    </a:lnTo>
                    <a:lnTo>
                      <a:pt x="720" y="364"/>
                    </a:lnTo>
                    <a:lnTo>
                      <a:pt x="716" y="366"/>
                    </a:lnTo>
                    <a:lnTo>
                      <a:pt x="712" y="367"/>
                    </a:lnTo>
                    <a:lnTo>
                      <a:pt x="709" y="368"/>
                    </a:lnTo>
                    <a:lnTo>
                      <a:pt x="705" y="370"/>
                    </a:lnTo>
                    <a:lnTo>
                      <a:pt x="701" y="371"/>
                    </a:lnTo>
                    <a:lnTo>
                      <a:pt x="696" y="373"/>
                    </a:lnTo>
                    <a:lnTo>
                      <a:pt x="692" y="374"/>
                    </a:lnTo>
                    <a:lnTo>
                      <a:pt x="689" y="376"/>
                    </a:lnTo>
                    <a:lnTo>
                      <a:pt x="683" y="378"/>
                    </a:lnTo>
                    <a:lnTo>
                      <a:pt x="679" y="380"/>
                    </a:lnTo>
                    <a:lnTo>
                      <a:pt x="674" y="381"/>
                    </a:lnTo>
                    <a:lnTo>
                      <a:pt x="669" y="383"/>
                    </a:lnTo>
                    <a:lnTo>
                      <a:pt x="665" y="384"/>
                    </a:lnTo>
                    <a:lnTo>
                      <a:pt x="659" y="385"/>
                    </a:lnTo>
                    <a:lnTo>
                      <a:pt x="655" y="387"/>
                    </a:lnTo>
                    <a:lnTo>
                      <a:pt x="652" y="388"/>
                    </a:lnTo>
                    <a:lnTo>
                      <a:pt x="647" y="390"/>
                    </a:lnTo>
                    <a:lnTo>
                      <a:pt x="642" y="391"/>
                    </a:lnTo>
                    <a:lnTo>
                      <a:pt x="637" y="393"/>
                    </a:lnTo>
                    <a:lnTo>
                      <a:pt x="631" y="394"/>
                    </a:lnTo>
                    <a:lnTo>
                      <a:pt x="628" y="395"/>
                    </a:lnTo>
                    <a:lnTo>
                      <a:pt x="621" y="398"/>
                    </a:lnTo>
                    <a:lnTo>
                      <a:pt x="617" y="400"/>
                    </a:lnTo>
                    <a:lnTo>
                      <a:pt x="612" y="401"/>
                    </a:lnTo>
                    <a:lnTo>
                      <a:pt x="607" y="404"/>
                    </a:lnTo>
                    <a:lnTo>
                      <a:pt x="602" y="405"/>
                    </a:lnTo>
                    <a:lnTo>
                      <a:pt x="598" y="408"/>
                    </a:lnTo>
                    <a:lnTo>
                      <a:pt x="593" y="410"/>
                    </a:lnTo>
                    <a:lnTo>
                      <a:pt x="588" y="411"/>
                    </a:lnTo>
                    <a:lnTo>
                      <a:pt x="583" y="414"/>
                    </a:lnTo>
                    <a:lnTo>
                      <a:pt x="578" y="415"/>
                    </a:lnTo>
                    <a:lnTo>
                      <a:pt x="573" y="417"/>
                    </a:lnTo>
                    <a:lnTo>
                      <a:pt x="568" y="418"/>
                    </a:lnTo>
                    <a:lnTo>
                      <a:pt x="563" y="421"/>
                    </a:lnTo>
                    <a:lnTo>
                      <a:pt x="558" y="422"/>
                    </a:lnTo>
                    <a:lnTo>
                      <a:pt x="554" y="424"/>
                    </a:lnTo>
                    <a:lnTo>
                      <a:pt x="550" y="427"/>
                    </a:lnTo>
                    <a:lnTo>
                      <a:pt x="546" y="430"/>
                    </a:lnTo>
                    <a:lnTo>
                      <a:pt x="541" y="432"/>
                    </a:lnTo>
                    <a:lnTo>
                      <a:pt x="537" y="434"/>
                    </a:lnTo>
                    <a:lnTo>
                      <a:pt x="533" y="437"/>
                    </a:lnTo>
                    <a:lnTo>
                      <a:pt x="529" y="438"/>
                    </a:lnTo>
                    <a:lnTo>
                      <a:pt x="524" y="441"/>
                    </a:lnTo>
                    <a:lnTo>
                      <a:pt x="520" y="442"/>
                    </a:lnTo>
                    <a:lnTo>
                      <a:pt x="516" y="445"/>
                    </a:lnTo>
                    <a:lnTo>
                      <a:pt x="512" y="448"/>
                    </a:lnTo>
                    <a:lnTo>
                      <a:pt x="507" y="449"/>
                    </a:lnTo>
                    <a:lnTo>
                      <a:pt x="503" y="452"/>
                    </a:lnTo>
                    <a:lnTo>
                      <a:pt x="500" y="454"/>
                    </a:lnTo>
                    <a:lnTo>
                      <a:pt x="496" y="455"/>
                    </a:lnTo>
                    <a:lnTo>
                      <a:pt x="492" y="458"/>
                    </a:lnTo>
                    <a:lnTo>
                      <a:pt x="490" y="461"/>
                    </a:lnTo>
                    <a:lnTo>
                      <a:pt x="487" y="464"/>
                    </a:lnTo>
                    <a:lnTo>
                      <a:pt x="482" y="465"/>
                    </a:lnTo>
                    <a:lnTo>
                      <a:pt x="479" y="468"/>
                    </a:lnTo>
                    <a:lnTo>
                      <a:pt x="477" y="471"/>
                    </a:lnTo>
                    <a:lnTo>
                      <a:pt x="475" y="474"/>
                    </a:lnTo>
                    <a:lnTo>
                      <a:pt x="472" y="474"/>
                    </a:lnTo>
                    <a:lnTo>
                      <a:pt x="469" y="477"/>
                    </a:lnTo>
                    <a:lnTo>
                      <a:pt x="466" y="478"/>
                    </a:lnTo>
                    <a:lnTo>
                      <a:pt x="463" y="481"/>
                    </a:lnTo>
                    <a:lnTo>
                      <a:pt x="456" y="485"/>
                    </a:lnTo>
                    <a:lnTo>
                      <a:pt x="452" y="489"/>
                    </a:lnTo>
                    <a:lnTo>
                      <a:pt x="448" y="492"/>
                    </a:lnTo>
                    <a:lnTo>
                      <a:pt x="443" y="496"/>
                    </a:lnTo>
                    <a:lnTo>
                      <a:pt x="438" y="499"/>
                    </a:lnTo>
                    <a:lnTo>
                      <a:pt x="435" y="502"/>
                    </a:lnTo>
                    <a:lnTo>
                      <a:pt x="429" y="505"/>
                    </a:lnTo>
                    <a:lnTo>
                      <a:pt x="425" y="508"/>
                    </a:lnTo>
                    <a:lnTo>
                      <a:pt x="421" y="508"/>
                    </a:lnTo>
                    <a:lnTo>
                      <a:pt x="418" y="511"/>
                    </a:lnTo>
                    <a:lnTo>
                      <a:pt x="414" y="512"/>
                    </a:lnTo>
                    <a:lnTo>
                      <a:pt x="409" y="513"/>
                    </a:lnTo>
                    <a:lnTo>
                      <a:pt x="406" y="515"/>
                    </a:lnTo>
                    <a:lnTo>
                      <a:pt x="401" y="515"/>
                    </a:lnTo>
                    <a:lnTo>
                      <a:pt x="398" y="513"/>
                    </a:lnTo>
                    <a:lnTo>
                      <a:pt x="394" y="513"/>
                    </a:lnTo>
                    <a:lnTo>
                      <a:pt x="389" y="511"/>
                    </a:lnTo>
                    <a:lnTo>
                      <a:pt x="387" y="509"/>
                    </a:lnTo>
                    <a:lnTo>
                      <a:pt x="382" y="506"/>
                    </a:lnTo>
                    <a:lnTo>
                      <a:pt x="378" y="505"/>
                    </a:lnTo>
                    <a:lnTo>
                      <a:pt x="374" y="501"/>
                    </a:lnTo>
                    <a:lnTo>
                      <a:pt x="369" y="498"/>
                    </a:lnTo>
                    <a:lnTo>
                      <a:pt x="367" y="495"/>
                    </a:lnTo>
                    <a:lnTo>
                      <a:pt x="364" y="492"/>
                    </a:lnTo>
                    <a:lnTo>
                      <a:pt x="362" y="489"/>
                    </a:lnTo>
                    <a:lnTo>
                      <a:pt x="360" y="486"/>
                    </a:lnTo>
                    <a:lnTo>
                      <a:pt x="357" y="484"/>
                    </a:lnTo>
                    <a:lnTo>
                      <a:pt x="354" y="479"/>
                    </a:lnTo>
                    <a:lnTo>
                      <a:pt x="351" y="477"/>
                    </a:lnTo>
                    <a:lnTo>
                      <a:pt x="348" y="475"/>
                    </a:lnTo>
                    <a:lnTo>
                      <a:pt x="345" y="471"/>
                    </a:lnTo>
                    <a:lnTo>
                      <a:pt x="342" y="468"/>
                    </a:lnTo>
                    <a:lnTo>
                      <a:pt x="340" y="464"/>
                    </a:lnTo>
                    <a:lnTo>
                      <a:pt x="335" y="461"/>
                    </a:lnTo>
                    <a:lnTo>
                      <a:pt x="333" y="457"/>
                    </a:lnTo>
                    <a:lnTo>
                      <a:pt x="330" y="454"/>
                    </a:lnTo>
                    <a:lnTo>
                      <a:pt x="327" y="451"/>
                    </a:lnTo>
                    <a:lnTo>
                      <a:pt x="324" y="448"/>
                    </a:lnTo>
                    <a:lnTo>
                      <a:pt x="318" y="444"/>
                    </a:lnTo>
                    <a:lnTo>
                      <a:pt x="315" y="440"/>
                    </a:lnTo>
                    <a:lnTo>
                      <a:pt x="311" y="437"/>
                    </a:lnTo>
                    <a:lnTo>
                      <a:pt x="308" y="432"/>
                    </a:lnTo>
                    <a:lnTo>
                      <a:pt x="304" y="428"/>
                    </a:lnTo>
                    <a:lnTo>
                      <a:pt x="300" y="424"/>
                    </a:lnTo>
                    <a:lnTo>
                      <a:pt x="296" y="421"/>
                    </a:lnTo>
                    <a:lnTo>
                      <a:pt x="291" y="418"/>
                    </a:lnTo>
                    <a:lnTo>
                      <a:pt x="287" y="414"/>
                    </a:lnTo>
                    <a:lnTo>
                      <a:pt x="283" y="411"/>
                    </a:lnTo>
                    <a:lnTo>
                      <a:pt x="279" y="408"/>
                    </a:lnTo>
                    <a:lnTo>
                      <a:pt x="276" y="404"/>
                    </a:lnTo>
                    <a:lnTo>
                      <a:pt x="270" y="401"/>
                    </a:lnTo>
                    <a:lnTo>
                      <a:pt x="266" y="397"/>
                    </a:lnTo>
                    <a:lnTo>
                      <a:pt x="261" y="394"/>
                    </a:lnTo>
                    <a:lnTo>
                      <a:pt x="257" y="391"/>
                    </a:lnTo>
                    <a:lnTo>
                      <a:pt x="252" y="387"/>
                    </a:lnTo>
                    <a:lnTo>
                      <a:pt x="247" y="384"/>
                    </a:lnTo>
                    <a:lnTo>
                      <a:pt x="242" y="381"/>
                    </a:lnTo>
                    <a:lnTo>
                      <a:pt x="237" y="380"/>
                    </a:lnTo>
                    <a:lnTo>
                      <a:pt x="232" y="376"/>
                    </a:lnTo>
                    <a:lnTo>
                      <a:pt x="227" y="373"/>
                    </a:lnTo>
                    <a:lnTo>
                      <a:pt x="223" y="371"/>
                    </a:lnTo>
                    <a:lnTo>
                      <a:pt x="217" y="370"/>
                    </a:lnTo>
                    <a:lnTo>
                      <a:pt x="212" y="367"/>
                    </a:lnTo>
                    <a:lnTo>
                      <a:pt x="207" y="364"/>
                    </a:lnTo>
                    <a:lnTo>
                      <a:pt x="202" y="364"/>
                    </a:lnTo>
                    <a:lnTo>
                      <a:pt x="196" y="361"/>
                    </a:lnTo>
                    <a:lnTo>
                      <a:pt x="192" y="361"/>
                    </a:lnTo>
                    <a:lnTo>
                      <a:pt x="185" y="358"/>
                    </a:lnTo>
                    <a:lnTo>
                      <a:pt x="179" y="358"/>
                    </a:lnTo>
                    <a:lnTo>
                      <a:pt x="175" y="357"/>
                    </a:lnTo>
                    <a:lnTo>
                      <a:pt x="168" y="356"/>
                    </a:lnTo>
                    <a:lnTo>
                      <a:pt x="163" y="356"/>
                    </a:lnTo>
                    <a:lnTo>
                      <a:pt x="156" y="356"/>
                    </a:lnTo>
                    <a:lnTo>
                      <a:pt x="151" y="356"/>
                    </a:lnTo>
                    <a:lnTo>
                      <a:pt x="145" y="356"/>
                    </a:lnTo>
                    <a:lnTo>
                      <a:pt x="139" y="356"/>
                    </a:lnTo>
                    <a:lnTo>
                      <a:pt x="134" y="356"/>
                    </a:lnTo>
                    <a:lnTo>
                      <a:pt x="128" y="358"/>
                    </a:lnTo>
                    <a:lnTo>
                      <a:pt x="121" y="358"/>
                    </a:lnTo>
                    <a:lnTo>
                      <a:pt x="117" y="360"/>
                    </a:lnTo>
                    <a:lnTo>
                      <a:pt x="109" y="361"/>
                    </a:lnTo>
                    <a:lnTo>
                      <a:pt x="104" y="364"/>
                    </a:lnTo>
                    <a:lnTo>
                      <a:pt x="98" y="366"/>
                    </a:lnTo>
                    <a:lnTo>
                      <a:pt x="91" y="370"/>
                    </a:lnTo>
                    <a:lnTo>
                      <a:pt x="85" y="371"/>
                    </a:lnTo>
                    <a:lnTo>
                      <a:pt x="80" y="376"/>
                    </a:lnTo>
                    <a:lnTo>
                      <a:pt x="71" y="380"/>
                    </a:lnTo>
                    <a:lnTo>
                      <a:pt x="67" y="383"/>
                    </a:lnTo>
                    <a:lnTo>
                      <a:pt x="61" y="385"/>
                    </a:lnTo>
                    <a:lnTo>
                      <a:pt x="55" y="390"/>
                    </a:lnTo>
                    <a:lnTo>
                      <a:pt x="50" y="394"/>
                    </a:lnTo>
                    <a:lnTo>
                      <a:pt x="46" y="398"/>
                    </a:lnTo>
                    <a:lnTo>
                      <a:pt x="41" y="404"/>
                    </a:lnTo>
                    <a:lnTo>
                      <a:pt x="37" y="410"/>
                    </a:lnTo>
                    <a:lnTo>
                      <a:pt x="33" y="414"/>
                    </a:lnTo>
                    <a:lnTo>
                      <a:pt x="30" y="418"/>
                    </a:lnTo>
                    <a:lnTo>
                      <a:pt x="26" y="424"/>
                    </a:lnTo>
                    <a:lnTo>
                      <a:pt x="23" y="430"/>
                    </a:lnTo>
                    <a:lnTo>
                      <a:pt x="20" y="435"/>
                    </a:lnTo>
                    <a:lnTo>
                      <a:pt x="17" y="441"/>
                    </a:lnTo>
                    <a:lnTo>
                      <a:pt x="14" y="448"/>
                    </a:lnTo>
                    <a:lnTo>
                      <a:pt x="13" y="452"/>
                    </a:lnTo>
                    <a:lnTo>
                      <a:pt x="11" y="458"/>
                    </a:lnTo>
                    <a:lnTo>
                      <a:pt x="9" y="465"/>
                    </a:lnTo>
                    <a:lnTo>
                      <a:pt x="7" y="471"/>
                    </a:lnTo>
                    <a:lnTo>
                      <a:pt x="6" y="478"/>
                    </a:lnTo>
                    <a:lnTo>
                      <a:pt x="4" y="484"/>
                    </a:lnTo>
                    <a:lnTo>
                      <a:pt x="3" y="491"/>
                    </a:lnTo>
                    <a:lnTo>
                      <a:pt x="3" y="498"/>
                    </a:lnTo>
                    <a:lnTo>
                      <a:pt x="3" y="504"/>
                    </a:lnTo>
                    <a:lnTo>
                      <a:pt x="1" y="509"/>
                    </a:lnTo>
                    <a:lnTo>
                      <a:pt x="0" y="516"/>
                    </a:lnTo>
                    <a:lnTo>
                      <a:pt x="0" y="523"/>
                    </a:lnTo>
                    <a:lnTo>
                      <a:pt x="0" y="529"/>
                    </a:lnTo>
                    <a:lnTo>
                      <a:pt x="0" y="535"/>
                    </a:lnTo>
                    <a:lnTo>
                      <a:pt x="0" y="542"/>
                    </a:lnTo>
                    <a:lnTo>
                      <a:pt x="1" y="549"/>
                    </a:lnTo>
                    <a:lnTo>
                      <a:pt x="1" y="555"/>
                    </a:lnTo>
                    <a:lnTo>
                      <a:pt x="1" y="560"/>
                    </a:lnTo>
                    <a:lnTo>
                      <a:pt x="3" y="568"/>
                    </a:lnTo>
                    <a:lnTo>
                      <a:pt x="3" y="573"/>
                    </a:lnTo>
                    <a:lnTo>
                      <a:pt x="4" y="580"/>
                    </a:lnTo>
                    <a:lnTo>
                      <a:pt x="4" y="585"/>
                    </a:lnTo>
                    <a:lnTo>
                      <a:pt x="6" y="590"/>
                    </a:lnTo>
                    <a:lnTo>
                      <a:pt x="6" y="596"/>
                    </a:lnTo>
                    <a:lnTo>
                      <a:pt x="7" y="603"/>
                    </a:lnTo>
                    <a:lnTo>
                      <a:pt x="9" y="607"/>
                    </a:lnTo>
                    <a:lnTo>
                      <a:pt x="9" y="613"/>
                    </a:lnTo>
                    <a:lnTo>
                      <a:pt x="10" y="617"/>
                    </a:lnTo>
                    <a:lnTo>
                      <a:pt x="11" y="624"/>
                    </a:lnTo>
                    <a:lnTo>
                      <a:pt x="13" y="629"/>
                    </a:lnTo>
                    <a:lnTo>
                      <a:pt x="14" y="633"/>
                    </a:lnTo>
                    <a:lnTo>
                      <a:pt x="14" y="637"/>
                    </a:lnTo>
                    <a:lnTo>
                      <a:pt x="16" y="643"/>
                    </a:lnTo>
                    <a:lnTo>
                      <a:pt x="17" y="646"/>
                    </a:lnTo>
                    <a:lnTo>
                      <a:pt x="19" y="651"/>
                    </a:lnTo>
                    <a:lnTo>
                      <a:pt x="19" y="654"/>
                    </a:lnTo>
                    <a:lnTo>
                      <a:pt x="20" y="659"/>
                    </a:lnTo>
                    <a:lnTo>
                      <a:pt x="20" y="661"/>
                    </a:lnTo>
                    <a:lnTo>
                      <a:pt x="23" y="664"/>
                    </a:lnTo>
                    <a:lnTo>
                      <a:pt x="23" y="667"/>
                    </a:lnTo>
                    <a:lnTo>
                      <a:pt x="24" y="670"/>
                    </a:lnTo>
                    <a:lnTo>
                      <a:pt x="26" y="673"/>
                    </a:lnTo>
                    <a:lnTo>
                      <a:pt x="27" y="677"/>
                    </a:lnTo>
                    <a:lnTo>
                      <a:pt x="27" y="680"/>
                    </a:lnTo>
                    <a:lnTo>
                      <a:pt x="28" y="680"/>
                    </a:lnTo>
                    <a:close/>
                  </a:path>
                </a:pathLst>
              </a:custGeom>
              <a:solidFill>
                <a:srgbClr val="2A40E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Freeform 9"/>
              <p:cNvSpPr>
                <a:spLocks/>
              </p:cNvSpPr>
              <p:nvPr/>
            </p:nvSpPr>
            <p:spPr bwMode="auto">
              <a:xfrm>
                <a:off x="2044" y="1293"/>
                <a:ext cx="95" cy="137"/>
              </a:xfrm>
              <a:custGeom>
                <a:avLst/>
                <a:gdLst>
                  <a:gd name="T0" fmla="*/ 31 w 285"/>
                  <a:gd name="T1" fmla="*/ 35 h 411"/>
                  <a:gd name="T2" fmla="*/ 30 w 285"/>
                  <a:gd name="T3" fmla="*/ 33 h 411"/>
                  <a:gd name="T4" fmla="*/ 29 w 285"/>
                  <a:gd name="T5" fmla="*/ 30 h 411"/>
                  <a:gd name="T6" fmla="*/ 27 w 285"/>
                  <a:gd name="T7" fmla="*/ 28 h 411"/>
                  <a:gd name="T8" fmla="*/ 26 w 285"/>
                  <a:gd name="T9" fmla="*/ 25 h 411"/>
                  <a:gd name="T10" fmla="*/ 25 w 285"/>
                  <a:gd name="T11" fmla="*/ 23 h 411"/>
                  <a:gd name="T12" fmla="*/ 25 w 285"/>
                  <a:gd name="T13" fmla="*/ 21 h 411"/>
                  <a:gd name="T14" fmla="*/ 25 w 285"/>
                  <a:gd name="T15" fmla="*/ 19 h 411"/>
                  <a:gd name="T16" fmla="*/ 26 w 285"/>
                  <a:gd name="T17" fmla="*/ 17 h 411"/>
                  <a:gd name="T18" fmla="*/ 26 w 285"/>
                  <a:gd name="T19" fmla="*/ 15 h 411"/>
                  <a:gd name="T20" fmla="*/ 26 w 285"/>
                  <a:gd name="T21" fmla="*/ 13 h 411"/>
                  <a:gd name="T22" fmla="*/ 26 w 285"/>
                  <a:gd name="T23" fmla="*/ 11 h 411"/>
                  <a:gd name="T24" fmla="*/ 26 w 285"/>
                  <a:gd name="T25" fmla="*/ 10 h 411"/>
                  <a:gd name="T26" fmla="*/ 25 w 285"/>
                  <a:gd name="T27" fmla="*/ 8 h 411"/>
                  <a:gd name="T28" fmla="*/ 25 w 285"/>
                  <a:gd name="T29" fmla="*/ 6 h 411"/>
                  <a:gd name="T30" fmla="*/ 23 w 285"/>
                  <a:gd name="T31" fmla="*/ 4 h 411"/>
                  <a:gd name="T32" fmla="*/ 21 w 285"/>
                  <a:gd name="T33" fmla="*/ 2 h 411"/>
                  <a:gd name="T34" fmla="*/ 19 w 285"/>
                  <a:gd name="T35" fmla="*/ 1 h 411"/>
                  <a:gd name="T36" fmla="*/ 18 w 285"/>
                  <a:gd name="T37" fmla="*/ 1 h 411"/>
                  <a:gd name="T38" fmla="*/ 16 w 285"/>
                  <a:gd name="T39" fmla="*/ 0 h 411"/>
                  <a:gd name="T40" fmla="*/ 14 w 285"/>
                  <a:gd name="T41" fmla="*/ 0 h 411"/>
                  <a:gd name="T42" fmla="*/ 12 w 285"/>
                  <a:gd name="T43" fmla="*/ 0 h 411"/>
                  <a:gd name="T44" fmla="*/ 10 w 285"/>
                  <a:gd name="T45" fmla="*/ 0 h 411"/>
                  <a:gd name="T46" fmla="*/ 9 w 285"/>
                  <a:gd name="T47" fmla="*/ 1 h 411"/>
                  <a:gd name="T48" fmla="*/ 7 w 285"/>
                  <a:gd name="T49" fmla="*/ 2 h 411"/>
                  <a:gd name="T50" fmla="*/ 5 w 285"/>
                  <a:gd name="T51" fmla="*/ 3 h 411"/>
                  <a:gd name="T52" fmla="*/ 2 w 285"/>
                  <a:gd name="T53" fmla="*/ 6 h 411"/>
                  <a:gd name="T54" fmla="*/ 1 w 285"/>
                  <a:gd name="T55" fmla="*/ 8 h 411"/>
                  <a:gd name="T56" fmla="*/ 0 w 285"/>
                  <a:gd name="T57" fmla="*/ 9 h 411"/>
                  <a:gd name="T58" fmla="*/ 0 w 285"/>
                  <a:gd name="T59" fmla="*/ 12 h 411"/>
                  <a:gd name="T60" fmla="*/ 0 w 285"/>
                  <a:gd name="T61" fmla="*/ 14 h 411"/>
                  <a:gd name="T62" fmla="*/ 1 w 285"/>
                  <a:gd name="T63" fmla="*/ 17 h 411"/>
                  <a:gd name="T64" fmla="*/ 2 w 285"/>
                  <a:gd name="T65" fmla="*/ 19 h 411"/>
                  <a:gd name="T66" fmla="*/ 4 w 285"/>
                  <a:gd name="T67" fmla="*/ 21 h 411"/>
                  <a:gd name="T68" fmla="*/ 6 w 285"/>
                  <a:gd name="T69" fmla="*/ 23 h 411"/>
                  <a:gd name="T70" fmla="*/ 8 w 285"/>
                  <a:gd name="T71" fmla="*/ 24 h 411"/>
                  <a:gd name="T72" fmla="*/ 10 w 285"/>
                  <a:gd name="T73" fmla="*/ 25 h 411"/>
                  <a:gd name="T74" fmla="*/ 11 w 285"/>
                  <a:gd name="T75" fmla="*/ 26 h 411"/>
                  <a:gd name="T76" fmla="*/ 12 w 285"/>
                  <a:gd name="T77" fmla="*/ 28 h 411"/>
                  <a:gd name="T78" fmla="*/ 13 w 285"/>
                  <a:gd name="T79" fmla="*/ 31 h 411"/>
                  <a:gd name="T80" fmla="*/ 13 w 285"/>
                  <a:gd name="T81" fmla="*/ 33 h 411"/>
                  <a:gd name="T82" fmla="*/ 14 w 285"/>
                  <a:gd name="T83" fmla="*/ 34 h 411"/>
                  <a:gd name="T84" fmla="*/ 15 w 285"/>
                  <a:gd name="T85" fmla="*/ 36 h 411"/>
                  <a:gd name="T86" fmla="*/ 16 w 285"/>
                  <a:gd name="T87" fmla="*/ 38 h 411"/>
                  <a:gd name="T88" fmla="*/ 17 w 285"/>
                  <a:gd name="T89" fmla="*/ 40 h 411"/>
                  <a:gd name="T90" fmla="*/ 18 w 285"/>
                  <a:gd name="T91" fmla="*/ 42 h 411"/>
                  <a:gd name="T92" fmla="*/ 20 w 285"/>
                  <a:gd name="T93" fmla="*/ 44 h 411"/>
                  <a:gd name="T94" fmla="*/ 23 w 285"/>
                  <a:gd name="T95" fmla="*/ 45 h 411"/>
                  <a:gd name="T96" fmla="*/ 25 w 285"/>
                  <a:gd name="T97" fmla="*/ 46 h 411"/>
                  <a:gd name="T98" fmla="*/ 28 w 285"/>
                  <a:gd name="T99" fmla="*/ 45 h 411"/>
                  <a:gd name="T100" fmla="*/ 29 w 285"/>
                  <a:gd name="T101" fmla="*/ 44 h 411"/>
                  <a:gd name="T102" fmla="*/ 31 w 285"/>
                  <a:gd name="T103" fmla="*/ 42 h 411"/>
                  <a:gd name="T104" fmla="*/ 31 w 285"/>
                  <a:gd name="T105" fmla="*/ 40 h 411"/>
                  <a:gd name="T106" fmla="*/ 32 w 285"/>
                  <a:gd name="T107" fmla="*/ 38 h 411"/>
                  <a:gd name="T108" fmla="*/ 32 w 285"/>
                  <a:gd name="T109" fmla="*/ 37 h 41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85" h="411">
                    <a:moveTo>
                      <a:pt x="284" y="330"/>
                    </a:moveTo>
                    <a:lnTo>
                      <a:pt x="283" y="326"/>
                    </a:lnTo>
                    <a:lnTo>
                      <a:pt x="283" y="323"/>
                    </a:lnTo>
                    <a:lnTo>
                      <a:pt x="281" y="319"/>
                    </a:lnTo>
                    <a:lnTo>
                      <a:pt x="280" y="316"/>
                    </a:lnTo>
                    <a:lnTo>
                      <a:pt x="278" y="312"/>
                    </a:lnTo>
                    <a:lnTo>
                      <a:pt x="277" y="307"/>
                    </a:lnTo>
                    <a:lnTo>
                      <a:pt x="275" y="303"/>
                    </a:lnTo>
                    <a:lnTo>
                      <a:pt x="274" y="300"/>
                    </a:lnTo>
                    <a:lnTo>
                      <a:pt x="270" y="294"/>
                    </a:lnTo>
                    <a:lnTo>
                      <a:pt x="268" y="290"/>
                    </a:lnTo>
                    <a:lnTo>
                      <a:pt x="266" y="286"/>
                    </a:lnTo>
                    <a:lnTo>
                      <a:pt x="264" y="282"/>
                    </a:lnTo>
                    <a:lnTo>
                      <a:pt x="261" y="277"/>
                    </a:lnTo>
                    <a:lnTo>
                      <a:pt x="258" y="272"/>
                    </a:lnTo>
                    <a:lnTo>
                      <a:pt x="256" y="267"/>
                    </a:lnTo>
                    <a:lnTo>
                      <a:pt x="254" y="263"/>
                    </a:lnTo>
                    <a:lnTo>
                      <a:pt x="251" y="257"/>
                    </a:lnTo>
                    <a:lnTo>
                      <a:pt x="248" y="253"/>
                    </a:lnTo>
                    <a:lnTo>
                      <a:pt x="246" y="248"/>
                    </a:lnTo>
                    <a:lnTo>
                      <a:pt x="243" y="243"/>
                    </a:lnTo>
                    <a:lnTo>
                      <a:pt x="240" y="239"/>
                    </a:lnTo>
                    <a:lnTo>
                      <a:pt x="239" y="235"/>
                    </a:lnTo>
                    <a:lnTo>
                      <a:pt x="236" y="230"/>
                    </a:lnTo>
                    <a:lnTo>
                      <a:pt x="233" y="226"/>
                    </a:lnTo>
                    <a:lnTo>
                      <a:pt x="231" y="222"/>
                    </a:lnTo>
                    <a:lnTo>
                      <a:pt x="230" y="219"/>
                    </a:lnTo>
                    <a:lnTo>
                      <a:pt x="229" y="213"/>
                    </a:lnTo>
                    <a:lnTo>
                      <a:pt x="227" y="212"/>
                    </a:lnTo>
                    <a:lnTo>
                      <a:pt x="224" y="206"/>
                    </a:lnTo>
                    <a:lnTo>
                      <a:pt x="224" y="203"/>
                    </a:lnTo>
                    <a:lnTo>
                      <a:pt x="224" y="201"/>
                    </a:lnTo>
                    <a:lnTo>
                      <a:pt x="224" y="199"/>
                    </a:lnTo>
                    <a:lnTo>
                      <a:pt x="223" y="196"/>
                    </a:lnTo>
                    <a:lnTo>
                      <a:pt x="223" y="193"/>
                    </a:lnTo>
                    <a:lnTo>
                      <a:pt x="223" y="191"/>
                    </a:lnTo>
                    <a:lnTo>
                      <a:pt x="223" y="188"/>
                    </a:lnTo>
                    <a:lnTo>
                      <a:pt x="223" y="184"/>
                    </a:lnTo>
                    <a:lnTo>
                      <a:pt x="224" y="181"/>
                    </a:lnTo>
                    <a:lnTo>
                      <a:pt x="224" y="175"/>
                    </a:lnTo>
                    <a:lnTo>
                      <a:pt x="226" y="172"/>
                    </a:lnTo>
                    <a:lnTo>
                      <a:pt x="226" y="168"/>
                    </a:lnTo>
                    <a:lnTo>
                      <a:pt x="227" y="164"/>
                    </a:lnTo>
                    <a:lnTo>
                      <a:pt x="229" y="159"/>
                    </a:lnTo>
                    <a:lnTo>
                      <a:pt x="230" y="154"/>
                    </a:lnTo>
                    <a:lnTo>
                      <a:pt x="230" y="148"/>
                    </a:lnTo>
                    <a:lnTo>
                      <a:pt x="230" y="144"/>
                    </a:lnTo>
                    <a:lnTo>
                      <a:pt x="231" y="138"/>
                    </a:lnTo>
                    <a:lnTo>
                      <a:pt x="233" y="134"/>
                    </a:lnTo>
                    <a:lnTo>
                      <a:pt x="233" y="131"/>
                    </a:lnTo>
                    <a:lnTo>
                      <a:pt x="233" y="127"/>
                    </a:lnTo>
                    <a:lnTo>
                      <a:pt x="233" y="124"/>
                    </a:lnTo>
                    <a:lnTo>
                      <a:pt x="233" y="121"/>
                    </a:lnTo>
                    <a:lnTo>
                      <a:pt x="233" y="118"/>
                    </a:lnTo>
                    <a:lnTo>
                      <a:pt x="233" y="115"/>
                    </a:lnTo>
                    <a:lnTo>
                      <a:pt x="233" y="112"/>
                    </a:lnTo>
                    <a:lnTo>
                      <a:pt x="233" y="111"/>
                    </a:lnTo>
                    <a:lnTo>
                      <a:pt x="233" y="107"/>
                    </a:lnTo>
                    <a:lnTo>
                      <a:pt x="233" y="104"/>
                    </a:lnTo>
                    <a:lnTo>
                      <a:pt x="233" y="101"/>
                    </a:lnTo>
                    <a:lnTo>
                      <a:pt x="233" y="98"/>
                    </a:lnTo>
                    <a:lnTo>
                      <a:pt x="233" y="95"/>
                    </a:lnTo>
                    <a:lnTo>
                      <a:pt x="233" y="92"/>
                    </a:lnTo>
                    <a:lnTo>
                      <a:pt x="231" y="90"/>
                    </a:lnTo>
                    <a:lnTo>
                      <a:pt x="231" y="87"/>
                    </a:lnTo>
                    <a:lnTo>
                      <a:pt x="230" y="84"/>
                    </a:lnTo>
                    <a:lnTo>
                      <a:pt x="230" y="81"/>
                    </a:lnTo>
                    <a:lnTo>
                      <a:pt x="230" y="78"/>
                    </a:lnTo>
                    <a:lnTo>
                      <a:pt x="229" y="75"/>
                    </a:lnTo>
                    <a:lnTo>
                      <a:pt x="227" y="71"/>
                    </a:lnTo>
                    <a:lnTo>
                      <a:pt x="226" y="68"/>
                    </a:lnTo>
                    <a:lnTo>
                      <a:pt x="224" y="65"/>
                    </a:lnTo>
                    <a:lnTo>
                      <a:pt x="224" y="63"/>
                    </a:lnTo>
                    <a:lnTo>
                      <a:pt x="223" y="60"/>
                    </a:lnTo>
                    <a:lnTo>
                      <a:pt x="221" y="57"/>
                    </a:lnTo>
                    <a:lnTo>
                      <a:pt x="220" y="54"/>
                    </a:lnTo>
                    <a:lnTo>
                      <a:pt x="219" y="51"/>
                    </a:lnTo>
                    <a:lnTo>
                      <a:pt x="214" y="47"/>
                    </a:lnTo>
                    <a:lnTo>
                      <a:pt x="210" y="40"/>
                    </a:lnTo>
                    <a:lnTo>
                      <a:pt x="207" y="37"/>
                    </a:lnTo>
                    <a:lnTo>
                      <a:pt x="206" y="34"/>
                    </a:lnTo>
                    <a:lnTo>
                      <a:pt x="203" y="31"/>
                    </a:lnTo>
                    <a:lnTo>
                      <a:pt x="202" y="30"/>
                    </a:lnTo>
                    <a:lnTo>
                      <a:pt x="196" y="26"/>
                    </a:lnTo>
                    <a:lnTo>
                      <a:pt x="190" y="21"/>
                    </a:lnTo>
                    <a:lnTo>
                      <a:pt x="186" y="19"/>
                    </a:lnTo>
                    <a:lnTo>
                      <a:pt x="183" y="16"/>
                    </a:lnTo>
                    <a:lnTo>
                      <a:pt x="180" y="16"/>
                    </a:lnTo>
                    <a:lnTo>
                      <a:pt x="177" y="13"/>
                    </a:lnTo>
                    <a:lnTo>
                      <a:pt x="175" y="11"/>
                    </a:lnTo>
                    <a:lnTo>
                      <a:pt x="173" y="10"/>
                    </a:lnTo>
                    <a:lnTo>
                      <a:pt x="170" y="9"/>
                    </a:lnTo>
                    <a:lnTo>
                      <a:pt x="167" y="7"/>
                    </a:lnTo>
                    <a:lnTo>
                      <a:pt x="163" y="7"/>
                    </a:lnTo>
                    <a:lnTo>
                      <a:pt x="160" y="6"/>
                    </a:lnTo>
                    <a:lnTo>
                      <a:pt x="158" y="4"/>
                    </a:lnTo>
                    <a:lnTo>
                      <a:pt x="155" y="4"/>
                    </a:lnTo>
                    <a:lnTo>
                      <a:pt x="150" y="3"/>
                    </a:lnTo>
                    <a:lnTo>
                      <a:pt x="148" y="3"/>
                    </a:lnTo>
                    <a:lnTo>
                      <a:pt x="143" y="1"/>
                    </a:lnTo>
                    <a:lnTo>
                      <a:pt x="140" y="1"/>
                    </a:lnTo>
                    <a:lnTo>
                      <a:pt x="138" y="1"/>
                    </a:lnTo>
                    <a:lnTo>
                      <a:pt x="133" y="0"/>
                    </a:lnTo>
                    <a:lnTo>
                      <a:pt x="131" y="0"/>
                    </a:lnTo>
                    <a:lnTo>
                      <a:pt x="128" y="0"/>
                    </a:lnTo>
                    <a:lnTo>
                      <a:pt x="123" y="0"/>
                    </a:lnTo>
                    <a:lnTo>
                      <a:pt x="121" y="0"/>
                    </a:lnTo>
                    <a:lnTo>
                      <a:pt x="118" y="0"/>
                    </a:lnTo>
                    <a:lnTo>
                      <a:pt x="115" y="1"/>
                    </a:lnTo>
                    <a:lnTo>
                      <a:pt x="111" y="1"/>
                    </a:lnTo>
                    <a:lnTo>
                      <a:pt x="108" y="1"/>
                    </a:lnTo>
                    <a:lnTo>
                      <a:pt x="104" y="1"/>
                    </a:lnTo>
                    <a:lnTo>
                      <a:pt x="101" y="3"/>
                    </a:lnTo>
                    <a:lnTo>
                      <a:pt x="96" y="3"/>
                    </a:lnTo>
                    <a:lnTo>
                      <a:pt x="94" y="3"/>
                    </a:lnTo>
                    <a:lnTo>
                      <a:pt x="91" y="4"/>
                    </a:lnTo>
                    <a:lnTo>
                      <a:pt x="88" y="4"/>
                    </a:lnTo>
                    <a:lnTo>
                      <a:pt x="84" y="6"/>
                    </a:lnTo>
                    <a:lnTo>
                      <a:pt x="81" y="7"/>
                    </a:lnTo>
                    <a:lnTo>
                      <a:pt x="77" y="7"/>
                    </a:lnTo>
                    <a:lnTo>
                      <a:pt x="74" y="9"/>
                    </a:lnTo>
                    <a:lnTo>
                      <a:pt x="71" y="10"/>
                    </a:lnTo>
                    <a:lnTo>
                      <a:pt x="68" y="11"/>
                    </a:lnTo>
                    <a:lnTo>
                      <a:pt x="65" y="13"/>
                    </a:lnTo>
                    <a:lnTo>
                      <a:pt x="62" y="16"/>
                    </a:lnTo>
                    <a:lnTo>
                      <a:pt x="59" y="16"/>
                    </a:lnTo>
                    <a:lnTo>
                      <a:pt x="57" y="19"/>
                    </a:lnTo>
                    <a:lnTo>
                      <a:pt x="52" y="20"/>
                    </a:lnTo>
                    <a:lnTo>
                      <a:pt x="50" y="23"/>
                    </a:lnTo>
                    <a:lnTo>
                      <a:pt x="45" y="26"/>
                    </a:lnTo>
                    <a:lnTo>
                      <a:pt x="40" y="30"/>
                    </a:lnTo>
                    <a:lnTo>
                      <a:pt x="34" y="34"/>
                    </a:lnTo>
                    <a:lnTo>
                      <a:pt x="30" y="38"/>
                    </a:lnTo>
                    <a:lnTo>
                      <a:pt x="25" y="44"/>
                    </a:lnTo>
                    <a:lnTo>
                      <a:pt x="21" y="50"/>
                    </a:lnTo>
                    <a:lnTo>
                      <a:pt x="17" y="54"/>
                    </a:lnTo>
                    <a:lnTo>
                      <a:pt x="14" y="60"/>
                    </a:lnTo>
                    <a:lnTo>
                      <a:pt x="11" y="64"/>
                    </a:lnTo>
                    <a:lnTo>
                      <a:pt x="8" y="70"/>
                    </a:lnTo>
                    <a:lnTo>
                      <a:pt x="7" y="73"/>
                    </a:lnTo>
                    <a:lnTo>
                      <a:pt x="5" y="75"/>
                    </a:lnTo>
                    <a:lnTo>
                      <a:pt x="5" y="78"/>
                    </a:lnTo>
                    <a:lnTo>
                      <a:pt x="5" y="81"/>
                    </a:lnTo>
                    <a:lnTo>
                      <a:pt x="3" y="84"/>
                    </a:lnTo>
                    <a:lnTo>
                      <a:pt x="3" y="85"/>
                    </a:lnTo>
                    <a:lnTo>
                      <a:pt x="3" y="90"/>
                    </a:lnTo>
                    <a:lnTo>
                      <a:pt x="3" y="92"/>
                    </a:lnTo>
                    <a:lnTo>
                      <a:pt x="0" y="97"/>
                    </a:lnTo>
                    <a:lnTo>
                      <a:pt x="0" y="104"/>
                    </a:lnTo>
                    <a:lnTo>
                      <a:pt x="0" y="107"/>
                    </a:lnTo>
                    <a:lnTo>
                      <a:pt x="0" y="110"/>
                    </a:lnTo>
                    <a:lnTo>
                      <a:pt x="0" y="112"/>
                    </a:lnTo>
                    <a:lnTo>
                      <a:pt x="0" y="115"/>
                    </a:lnTo>
                    <a:lnTo>
                      <a:pt x="0" y="120"/>
                    </a:lnTo>
                    <a:lnTo>
                      <a:pt x="1" y="125"/>
                    </a:lnTo>
                    <a:lnTo>
                      <a:pt x="3" y="131"/>
                    </a:lnTo>
                    <a:lnTo>
                      <a:pt x="4" y="135"/>
                    </a:lnTo>
                    <a:lnTo>
                      <a:pt x="5" y="141"/>
                    </a:lnTo>
                    <a:lnTo>
                      <a:pt x="7" y="145"/>
                    </a:lnTo>
                    <a:lnTo>
                      <a:pt x="8" y="149"/>
                    </a:lnTo>
                    <a:lnTo>
                      <a:pt x="11" y="154"/>
                    </a:lnTo>
                    <a:lnTo>
                      <a:pt x="13" y="159"/>
                    </a:lnTo>
                    <a:lnTo>
                      <a:pt x="14" y="165"/>
                    </a:lnTo>
                    <a:lnTo>
                      <a:pt x="17" y="168"/>
                    </a:lnTo>
                    <a:lnTo>
                      <a:pt x="21" y="172"/>
                    </a:lnTo>
                    <a:lnTo>
                      <a:pt x="23" y="176"/>
                    </a:lnTo>
                    <a:lnTo>
                      <a:pt x="27" y="181"/>
                    </a:lnTo>
                    <a:lnTo>
                      <a:pt x="30" y="185"/>
                    </a:lnTo>
                    <a:lnTo>
                      <a:pt x="34" y="188"/>
                    </a:lnTo>
                    <a:lnTo>
                      <a:pt x="37" y="191"/>
                    </a:lnTo>
                    <a:lnTo>
                      <a:pt x="40" y="193"/>
                    </a:lnTo>
                    <a:lnTo>
                      <a:pt x="44" y="196"/>
                    </a:lnTo>
                    <a:lnTo>
                      <a:pt x="47" y="199"/>
                    </a:lnTo>
                    <a:lnTo>
                      <a:pt x="50" y="201"/>
                    </a:lnTo>
                    <a:lnTo>
                      <a:pt x="55" y="203"/>
                    </a:lnTo>
                    <a:lnTo>
                      <a:pt x="58" y="205"/>
                    </a:lnTo>
                    <a:lnTo>
                      <a:pt x="59" y="206"/>
                    </a:lnTo>
                    <a:lnTo>
                      <a:pt x="62" y="209"/>
                    </a:lnTo>
                    <a:lnTo>
                      <a:pt x="65" y="212"/>
                    </a:lnTo>
                    <a:lnTo>
                      <a:pt x="68" y="212"/>
                    </a:lnTo>
                    <a:lnTo>
                      <a:pt x="71" y="213"/>
                    </a:lnTo>
                    <a:lnTo>
                      <a:pt x="75" y="216"/>
                    </a:lnTo>
                    <a:lnTo>
                      <a:pt x="79" y="219"/>
                    </a:lnTo>
                    <a:lnTo>
                      <a:pt x="84" y="220"/>
                    </a:lnTo>
                    <a:lnTo>
                      <a:pt x="86" y="222"/>
                    </a:lnTo>
                    <a:lnTo>
                      <a:pt x="89" y="225"/>
                    </a:lnTo>
                    <a:lnTo>
                      <a:pt x="92" y="228"/>
                    </a:lnTo>
                    <a:lnTo>
                      <a:pt x="95" y="230"/>
                    </a:lnTo>
                    <a:lnTo>
                      <a:pt x="98" y="233"/>
                    </a:lnTo>
                    <a:lnTo>
                      <a:pt x="99" y="238"/>
                    </a:lnTo>
                    <a:lnTo>
                      <a:pt x="102" y="243"/>
                    </a:lnTo>
                    <a:lnTo>
                      <a:pt x="104" y="246"/>
                    </a:lnTo>
                    <a:lnTo>
                      <a:pt x="105" y="249"/>
                    </a:lnTo>
                    <a:lnTo>
                      <a:pt x="105" y="252"/>
                    </a:lnTo>
                    <a:lnTo>
                      <a:pt x="108" y="256"/>
                    </a:lnTo>
                    <a:lnTo>
                      <a:pt x="109" y="259"/>
                    </a:lnTo>
                    <a:lnTo>
                      <a:pt x="109" y="265"/>
                    </a:lnTo>
                    <a:lnTo>
                      <a:pt x="111" y="269"/>
                    </a:lnTo>
                    <a:lnTo>
                      <a:pt x="113" y="275"/>
                    </a:lnTo>
                    <a:lnTo>
                      <a:pt x="115" y="279"/>
                    </a:lnTo>
                    <a:lnTo>
                      <a:pt x="116" y="283"/>
                    </a:lnTo>
                    <a:lnTo>
                      <a:pt x="118" y="286"/>
                    </a:lnTo>
                    <a:lnTo>
                      <a:pt x="118" y="289"/>
                    </a:lnTo>
                    <a:lnTo>
                      <a:pt x="119" y="293"/>
                    </a:lnTo>
                    <a:lnTo>
                      <a:pt x="121" y="296"/>
                    </a:lnTo>
                    <a:lnTo>
                      <a:pt x="122" y="297"/>
                    </a:lnTo>
                    <a:lnTo>
                      <a:pt x="123" y="302"/>
                    </a:lnTo>
                    <a:lnTo>
                      <a:pt x="123" y="304"/>
                    </a:lnTo>
                    <a:lnTo>
                      <a:pt x="125" y="307"/>
                    </a:lnTo>
                    <a:lnTo>
                      <a:pt x="126" y="310"/>
                    </a:lnTo>
                    <a:lnTo>
                      <a:pt x="128" y="313"/>
                    </a:lnTo>
                    <a:lnTo>
                      <a:pt x="129" y="317"/>
                    </a:lnTo>
                    <a:lnTo>
                      <a:pt x="131" y="320"/>
                    </a:lnTo>
                    <a:lnTo>
                      <a:pt x="131" y="324"/>
                    </a:lnTo>
                    <a:lnTo>
                      <a:pt x="133" y="327"/>
                    </a:lnTo>
                    <a:lnTo>
                      <a:pt x="136" y="330"/>
                    </a:lnTo>
                    <a:lnTo>
                      <a:pt x="136" y="331"/>
                    </a:lnTo>
                    <a:lnTo>
                      <a:pt x="139" y="334"/>
                    </a:lnTo>
                    <a:lnTo>
                      <a:pt x="140" y="337"/>
                    </a:lnTo>
                    <a:lnTo>
                      <a:pt x="140" y="341"/>
                    </a:lnTo>
                    <a:lnTo>
                      <a:pt x="143" y="344"/>
                    </a:lnTo>
                    <a:lnTo>
                      <a:pt x="145" y="347"/>
                    </a:lnTo>
                    <a:lnTo>
                      <a:pt x="146" y="350"/>
                    </a:lnTo>
                    <a:lnTo>
                      <a:pt x="148" y="354"/>
                    </a:lnTo>
                    <a:lnTo>
                      <a:pt x="150" y="357"/>
                    </a:lnTo>
                    <a:lnTo>
                      <a:pt x="152" y="358"/>
                    </a:lnTo>
                    <a:lnTo>
                      <a:pt x="153" y="363"/>
                    </a:lnTo>
                    <a:lnTo>
                      <a:pt x="155" y="364"/>
                    </a:lnTo>
                    <a:lnTo>
                      <a:pt x="158" y="367"/>
                    </a:lnTo>
                    <a:lnTo>
                      <a:pt x="160" y="374"/>
                    </a:lnTo>
                    <a:lnTo>
                      <a:pt x="166" y="378"/>
                    </a:lnTo>
                    <a:lnTo>
                      <a:pt x="170" y="384"/>
                    </a:lnTo>
                    <a:lnTo>
                      <a:pt x="175" y="388"/>
                    </a:lnTo>
                    <a:lnTo>
                      <a:pt x="179" y="393"/>
                    </a:lnTo>
                    <a:lnTo>
                      <a:pt x="183" y="395"/>
                    </a:lnTo>
                    <a:lnTo>
                      <a:pt x="187" y="400"/>
                    </a:lnTo>
                    <a:lnTo>
                      <a:pt x="193" y="403"/>
                    </a:lnTo>
                    <a:lnTo>
                      <a:pt x="199" y="405"/>
                    </a:lnTo>
                    <a:lnTo>
                      <a:pt x="204" y="408"/>
                    </a:lnTo>
                    <a:lnTo>
                      <a:pt x="207" y="408"/>
                    </a:lnTo>
                    <a:lnTo>
                      <a:pt x="209" y="410"/>
                    </a:lnTo>
                    <a:lnTo>
                      <a:pt x="212" y="411"/>
                    </a:lnTo>
                    <a:lnTo>
                      <a:pt x="214" y="411"/>
                    </a:lnTo>
                    <a:lnTo>
                      <a:pt x="220" y="411"/>
                    </a:lnTo>
                    <a:lnTo>
                      <a:pt x="224" y="411"/>
                    </a:lnTo>
                    <a:lnTo>
                      <a:pt x="230" y="411"/>
                    </a:lnTo>
                    <a:lnTo>
                      <a:pt x="234" y="411"/>
                    </a:lnTo>
                    <a:lnTo>
                      <a:pt x="239" y="410"/>
                    </a:lnTo>
                    <a:lnTo>
                      <a:pt x="244" y="408"/>
                    </a:lnTo>
                    <a:lnTo>
                      <a:pt x="248" y="408"/>
                    </a:lnTo>
                    <a:lnTo>
                      <a:pt x="251" y="407"/>
                    </a:lnTo>
                    <a:lnTo>
                      <a:pt x="254" y="404"/>
                    </a:lnTo>
                    <a:lnTo>
                      <a:pt x="257" y="403"/>
                    </a:lnTo>
                    <a:lnTo>
                      <a:pt x="261" y="398"/>
                    </a:lnTo>
                    <a:lnTo>
                      <a:pt x="264" y="395"/>
                    </a:lnTo>
                    <a:lnTo>
                      <a:pt x="267" y="393"/>
                    </a:lnTo>
                    <a:lnTo>
                      <a:pt x="268" y="390"/>
                    </a:lnTo>
                    <a:lnTo>
                      <a:pt x="271" y="387"/>
                    </a:lnTo>
                    <a:lnTo>
                      <a:pt x="274" y="384"/>
                    </a:lnTo>
                    <a:lnTo>
                      <a:pt x="275" y="381"/>
                    </a:lnTo>
                    <a:lnTo>
                      <a:pt x="277" y="377"/>
                    </a:lnTo>
                    <a:lnTo>
                      <a:pt x="278" y="374"/>
                    </a:lnTo>
                    <a:lnTo>
                      <a:pt x="280" y="370"/>
                    </a:lnTo>
                    <a:lnTo>
                      <a:pt x="280" y="366"/>
                    </a:lnTo>
                    <a:lnTo>
                      <a:pt x="281" y="363"/>
                    </a:lnTo>
                    <a:lnTo>
                      <a:pt x="283" y="358"/>
                    </a:lnTo>
                    <a:lnTo>
                      <a:pt x="284" y="356"/>
                    </a:lnTo>
                    <a:lnTo>
                      <a:pt x="284" y="351"/>
                    </a:lnTo>
                    <a:lnTo>
                      <a:pt x="284" y="348"/>
                    </a:lnTo>
                    <a:lnTo>
                      <a:pt x="284" y="344"/>
                    </a:lnTo>
                    <a:lnTo>
                      <a:pt x="285" y="341"/>
                    </a:lnTo>
                    <a:lnTo>
                      <a:pt x="284" y="337"/>
                    </a:lnTo>
                    <a:lnTo>
                      <a:pt x="284" y="334"/>
                    </a:lnTo>
                    <a:lnTo>
                      <a:pt x="284" y="331"/>
                    </a:lnTo>
                    <a:lnTo>
                      <a:pt x="284" y="33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9" name="Freeform 10"/>
              <p:cNvSpPr>
                <a:spLocks/>
              </p:cNvSpPr>
              <p:nvPr/>
            </p:nvSpPr>
            <p:spPr bwMode="auto">
              <a:xfrm>
                <a:off x="1776" y="912"/>
                <a:ext cx="314" cy="278"/>
              </a:xfrm>
              <a:custGeom>
                <a:avLst/>
                <a:gdLst>
                  <a:gd name="T0" fmla="*/ 10 w 942"/>
                  <a:gd name="T1" fmla="*/ 24 h 833"/>
                  <a:gd name="T2" fmla="*/ 17 w 942"/>
                  <a:gd name="T3" fmla="*/ 16 h 833"/>
                  <a:gd name="T4" fmla="*/ 24 w 942"/>
                  <a:gd name="T5" fmla="*/ 10 h 833"/>
                  <a:gd name="T6" fmla="*/ 33 w 942"/>
                  <a:gd name="T7" fmla="*/ 5 h 833"/>
                  <a:gd name="T8" fmla="*/ 41 w 942"/>
                  <a:gd name="T9" fmla="*/ 2 h 833"/>
                  <a:gd name="T10" fmla="*/ 49 w 942"/>
                  <a:gd name="T11" fmla="*/ 0 h 833"/>
                  <a:gd name="T12" fmla="*/ 56 w 942"/>
                  <a:gd name="T13" fmla="*/ 0 h 833"/>
                  <a:gd name="T14" fmla="*/ 63 w 942"/>
                  <a:gd name="T15" fmla="*/ 0 h 833"/>
                  <a:gd name="T16" fmla="*/ 68 w 942"/>
                  <a:gd name="T17" fmla="*/ 1 h 833"/>
                  <a:gd name="T18" fmla="*/ 73 w 942"/>
                  <a:gd name="T19" fmla="*/ 2 h 833"/>
                  <a:gd name="T20" fmla="*/ 77 w 942"/>
                  <a:gd name="T21" fmla="*/ 4 h 833"/>
                  <a:gd name="T22" fmla="*/ 81 w 942"/>
                  <a:gd name="T23" fmla="*/ 6 h 833"/>
                  <a:gd name="T24" fmla="*/ 83 w 942"/>
                  <a:gd name="T25" fmla="*/ 10 h 833"/>
                  <a:gd name="T26" fmla="*/ 87 w 942"/>
                  <a:gd name="T27" fmla="*/ 13 h 833"/>
                  <a:gd name="T28" fmla="*/ 91 w 942"/>
                  <a:gd name="T29" fmla="*/ 12 h 833"/>
                  <a:gd name="T30" fmla="*/ 94 w 942"/>
                  <a:gd name="T31" fmla="*/ 11 h 833"/>
                  <a:gd name="T32" fmla="*/ 99 w 942"/>
                  <a:gd name="T33" fmla="*/ 11 h 833"/>
                  <a:gd name="T34" fmla="*/ 103 w 942"/>
                  <a:gd name="T35" fmla="*/ 14 h 833"/>
                  <a:gd name="T36" fmla="*/ 105 w 942"/>
                  <a:gd name="T37" fmla="*/ 19 h 833"/>
                  <a:gd name="T38" fmla="*/ 104 w 942"/>
                  <a:gd name="T39" fmla="*/ 22 h 833"/>
                  <a:gd name="T40" fmla="*/ 104 w 942"/>
                  <a:gd name="T41" fmla="*/ 26 h 833"/>
                  <a:gd name="T42" fmla="*/ 102 w 942"/>
                  <a:gd name="T43" fmla="*/ 30 h 833"/>
                  <a:gd name="T44" fmla="*/ 98 w 942"/>
                  <a:gd name="T45" fmla="*/ 34 h 833"/>
                  <a:gd name="T46" fmla="*/ 92 w 942"/>
                  <a:gd name="T47" fmla="*/ 36 h 833"/>
                  <a:gd name="T48" fmla="*/ 87 w 942"/>
                  <a:gd name="T49" fmla="*/ 34 h 833"/>
                  <a:gd name="T50" fmla="*/ 87 w 942"/>
                  <a:gd name="T51" fmla="*/ 30 h 833"/>
                  <a:gd name="T52" fmla="*/ 85 w 942"/>
                  <a:gd name="T53" fmla="*/ 26 h 833"/>
                  <a:gd name="T54" fmla="*/ 81 w 942"/>
                  <a:gd name="T55" fmla="*/ 25 h 833"/>
                  <a:gd name="T56" fmla="*/ 76 w 942"/>
                  <a:gd name="T57" fmla="*/ 27 h 833"/>
                  <a:gd name="T58" fmla="*/ 72 w 942"/>
                  <a:gd name="T59" fmla="*/ 27 h 833"/>
                  <a:gd name="T60" fmla="*/ 68 w 942"/>
                  <a:gd name="T61" fmla="*/ 25 h 833"/>
                  <a:gd name="T62" fmla="*/ 63 w 942"/>
                  <a:gd name="T63" fmla="*/ 24 h 833"/>
                  <a:gd name="T64" fmla="*/ 56 w 942"/>
                  <a:gd name="T65" fmla="*/ 23 h 833"/>
                  <a:gd name="T66" fmla="*/ 49 w 942"/>
                  <a:gd name="T67" fmla="*/ 24 h 833"/>
                  <a:gd name="T68" fmla="*/ 40 w 942"/>
                  <a:gd name="T69" fmla="*/ 27 h 833"/>
                  <a:gd name="T70" fmla="*/ 34 w 942"/>
                  <a:gd name="T71" fmla="*/ 32 h 833"/>
                  <a:gd name="T72" fmla="*/ 30 w 942"/>
                  <a:gd name="T73" fmla="*/ 37 h 833"/>
                  <a:gd name="T74" fmla="*/ 27 w 942"/>
                  <a:gd name="T75" fmla="*/ 43 h 833"/>
                  <a:gd name="T76" fmla="*/ 26 w 942"/>
                  <a:gd name="T77" fmla="*/ 49 h 833"/>
                  <a:gd name="T78" fmla="*/ 26 w 942"/>
                  <a:gd name="T79" fmla="*/ 55 h 833"/>
                  <a:gd name="T80" fmla="*/ 26 w 942"/>
                  <a:gd name="T81" fmla="*/ 60 h 833"/>
                  <a:gd name="T82" fmla="*/ 26 w 942"/>
                  <a:gd name="T83" fmla="*/ 65 h 833"/>
                  <a:gd name="T84" fmla="*/ 27 w 942"/>
                  <a:gd name="T85" fmla="*/ 69 h 833"/>
                  <a:gd name="T86" fmla="*/ 29 w 942"/>
                  <a:gd name="T87" fmla="*/ 72 h 833"/>
                  <a:gd name="T88" fmla="*/ 31 w 942"/>
                  <a:gd name="T89" fmla="*/ 77 h 833"/>
                  <a:gd name="T90" fmla="*/ 27 w 942"/>
                  <a:gd name="T91" fmla="*/ 80 h 833"/>
                  <a:gd name="T92" fmla="*/ 24 w 942"/>
                  <a:gd name="T93" fmla="*/ 80 h 833"/>
                  <a:gd name="T94" fmla="*/ 19 w 942"/>
                  <a:gd name="T95" fmla="*/ 82 h 833"/>
                  <a:gd name="T96" fmla="*/ 15 w 942"/>
                  <a:gd name="T97" fmla="*/ 85 h 833"/>
                  <a:gd name="T98" fmla="*/ 11 w 942"/>
                  <a:gd name="T99" fmla="*/ 89 h 833"/>
                  <a:gd name="T100" fmla="*/ 10 w 942"/>
                  <a:gd name="T101" fmla="*/ 92 h 833"/>
                  <a:gd name="T102" fmla="*/ 6 w 942"/>
                  <a:gd name="T103" fmla="*/ 91 h 833"/>
                  <a:gd name="T104" fmla="*/ 4 w 942"/>
                  <a:gd name="T105" fmla="*/ 87 h 833"/>
                  <a:gd name="T106" fmla="*/ 2 w 942"/>
                  <a:gd name="T107" fmla="*/ 78 h 833"/>
                  <a:gd name="T108" fmla="*/ 0 w 942"/>
                  <a:gd name="T109" fmla="*/ 68 h 833"/>
                  <a:gd name="T110" fmla="*/ 0 w 942"/>
                  <a:gd name="T111" fmla="*/ 56 h 833"/>
                  <a:gd name="T112" fmla="*/ 1 w 942"/>
                  <a:gd name="T113" fmla="*/ 44 h 833"/>
                  <a:gd name="T114" fmla="*/ 5 w 942"/>
                  <a:gd name="T115" fmla="*/ 34 h 83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942" h="833">
                    <a:moveTo>
                      <a:pt x="44" y="304"/>
                    </a:moveTo>
                    <a:lnTo>
                      <a:pt x="47" y="294"/>
                    </a:lnTo>
                    <a:lnTo>
                      <a:pt x="53" y="284"/>
                    </a:lnTo>
                    <a:lnTo>
                      <a:pt x="57" y="274"/>
                    </a:lnTo>
                    <a:lnTo>
                      <a:pt x="61" y="265"/>
                    </a:lnTo>
                    <a:lnTo>
                      <a:pt x="67" y="255"/>
                    </a:lnTo>
                    <a:lnTo>
                      <a:pt x="72" y="246"/>
                    </a:lnTo>
                    <a:lnTo>
                      <a:pt x="77" y="238"/>
                    </a:lnTo>
                    <a:lnTo>
                      <a:pt x="84" y="229"/>
                    </a:lnTo>
                    <a:lnTo>
                      <a:pt x="88" y="220"/>
                    </a:lnTo>
                    <a:lnTo>
                      <a:pt x="94" y="212"/>
                    </a:lnTo>
                    <a:lnTo>
                      <a:pt x="99" y="202"/>
                    </a:lnTo>
                    <a:lnTo>
                      <a:pt x="107" y="195"/>
                    </a:lnTo>
                    <a:lnTo>
                      <a:pt x="112" y="188"/>
                    </a:lnTo>
                    <a:lnTo>
                      <a:pt x="118" y="181"/>
                    </a:lnTo>
                    <a:lnTo>
                      <a:pt x="125" y="172"/>
                    </a:lnTo>
                    <a:lnTo>
                      <a:pt x="131" y="165"/>
                    </a:lnTo>
                    <a:lnTo>
                      <a:pt x="136" y="158"/>
                    </a:lnTo>
                    <a:lnTo>
                      <a:pt x="144" y="152"/>
                    </a:lnTo>
                    <a:lnTo>
                      <a:pt x="149" y="145"/>
                    </a:lnTo>
                    <a:lnTo>
                      <a:pt x="158" y="138"/>
                    </a:lnTo>
                    <a:lnTo>
                      <a:pt x="162" y="132"/>
                    </a:lnTo>
                    <a:lnTo>
                      <a:pt x="171" y="127"/>
                    </a:lnTo>
                    <a:lnTo>
                      <a:pt x="178" y="119"/>
                    </a:lnTo>
                    <a:lnTo>
                      <a:pt x="185" y="114"/>
                    </a:lnTo>
                    <a:lnTo>
                      <a:pt x="192" y="108"/>
                    </a:lnTo>
                    <a:lnTo>
                      <a:pt x="198" y="104"/>
                    </a:lnTo>
                    <a:lnTo>
                      <a:pt x="206" y="98"/>
                    </a:lnTo>
                    <a:lnTo>
                      <a:pt x="212" y="92"/>
                    </a:lnTo>
                    <a:lnTo>
                      <a:pt x="220" y="87"/>
                    </a:lnTo>
                    <a:lnTo>
                      <a:pt x="226" y="82"/>
                    </a:lnTo>
                    <a:lnTo>
                      <a:pt x="234" y="78"/>
                    </a:lnTo>
                    <a:lnTo>
                      <a:pt x="242" y="74"/>
                    </a:lnTo>
                    <a:lnTo>
                      <a:pt x="249" y="70"/>
                    </a:lnTo>
                    <a:lnTo>
                      <a:pt x="256" y="65"/>
                    </a:lnTo>
                    <a:lnTo>
                      <a:pt x="264" y="61"/>
                    </a:lnTo>
                    <a:lnTo>
                      <a:pt x="271" y="57"/>
                    </a:lnTo>
                    <a:lnTo>
                      <a:pt x="278" y="53"/>
                    </a:lnTo>
                    <a:lnTo>
                      <a:pt x="287" y="50"/>
                    </a:lnTo>
                    <a:lnTo>
                      <a:pt x="294" y="47"/>
                    </a:lnTo>
                    <a:lnTo>
                      <a:pt x="301" y="44"/>
                    </a:lnTo>
                    <a:lnTo>
                      <a:pt x="310" y="40"/>
                    </a:lnTo>
                    <a:lnTo>
                      <a:pt x="317" y="37"/>
                    </a:lnTo>
                    <a:lnTo>
                      <a:pt x="324" y="34"/>
                    </a:lnTo>
                    <a:lnTo>
                      <a:pt x="332" y="31"/>
                    </a:lnTo>
                    <a:lnTo>
                      <a:pt x="340" y="28"/>
                    </a:lnTo>
                    <a:lnTo>
                      <a:pt x="348" y="27"/>
                    </a:lnTo>
                    <a:lnTo>
                      <a:pt x="355" y="24"/>
                    </a:lnTo>
                    <a:lnTo>
                      <a:pt x="362" y="21"/>
                    </a:lnTo>
                    <a:lnTo>
                      <a:pt x="371" y="20"/>
                    </a:lnTo>
                    <a:lnTo>
                      <a:pt x="378" y="17"/>
                    </a:lnTo>
                    <a:lnTo>
                      <a:pt x="385" y="16"/>
                    </a:lnTo>
                    <a:lnTo>
                      <a:pt x="394" y="14"/>
                    </a:lnTo>
                    <a:lnTo>
                      <a:pt x="401" y="11"/>
                    </a:lnTo>
                    <a:lnTo>
                      <a:pt x="408" y="10"/>
                    </a:lnTo>
                    <a:lnTo>
                      <a:pt x="415" y="9"/>
                    </a:lnTo>
                    <a:lnTo>
                      <a:pt x="423" y="9"/>
                    </a:lnTo>
                    <a:lnTo>
                      <a:pt x="429" y="6"/>
                    </a:lnTo>
                    <a:lnTo>
                      <a:pt x="438" y="6"/>
                    </a:lnTo>
                    <a:lnTo>
                      <a:pt x="445" y="4"/>
                    </a:lnTo>
                    <a:lnTo>
                      <a:pt x="452" y="4"/>
                    </a:lnTo>
                    <a:lnTo>
                      <a:pt x="459" y="3"/>
                    </a:lnTo>
                    <a:lnTo>
                      <a:pt x="466" y="3"/>
                    </a:lnTo>
                    <a:lnTo>
                      <a:pt x="473" y="1"/>
                    </a:lnTo>
                    <a:lnTo>
                      <a:pt x="482" y="1"/>
                    </a:lnTo>
                    <a:lnTo>
                      <a:pt x="487" y="1"/>
                    </a:lnTo>
                    <a:lnTo>
                      <a:pt x="492" y="0"/>
                    </a:lnTo>
                    <a:lnTo>
                      <a:pt x="497" y="0"/>
                    </a:lnTo>
                    <a:lnTo>
                      <a:pt x="503" y="0"/>
                    </a:lnTo>
                    <a:lnTo>
                      <a:pt x="507" y="0"/>
                    </a:lnTo>
                    <a:lnTo>
                      <a:pt x="514" y="0"/>
                    </a:lnTo>
                    <a:lnTo>
                      <a:pt x="519" y="0"/>
                    </a:lnTo>
                    <a:lnTo>
                      <a:pt x="526" y="0"/>
                    </a:lnTo>
                    <a:lnTo>
                      <a:pt x="531" y="0"/>
                    </a:lnTo>
                    <a:lnTo>
                      <a:pt x="536" y="0"/>
                    </a:lnTo>
                    <a:lnTo>
                      <a:pt x="541" y="1"/>
                    </a:lnTo>
                    <a:lnTo>
                      <a:pt x="547" y="1"/>
                    </a:lnTo>
                    <a:lnTo>
                      <a:pt x="551" y="1"/>
                    </a:lnTo>
                    <a:lnTo>
                      <a:pt x="557" y="3"/>
                    </a:lnTo>
                    <a:lnTo>
                      <a:pt x="563" y="3"/>
                    </a:lnTo>
                    <a:lnTo>
                      <a:pt x="568" y="4"/>
                    </a:lnTo>
                    <a:lnTo>
                      <a:pt x="573" y="4"/>
                    </a:lnTo>
                    <a:lnTo>
                      <a:pt x="578" y="6"/>
                    </a:lnTo>
                    <a:lnTo>
                      <a:pt x="583" y="6"/>
                    </a:lnTo>
                    <a:lnTo>
                      <a:pt x="588" y="6"/>
                    </a:lnTo>
                    <a:lnTo>
                      <a:pt x="594" y="7"/>
                    </a:lnTo>
                    <a:lnTo>
                      <a:pt x="598" y="9"/>
                    </a:lnTo>
                    <a:lnTo>
                      <a:pt x="604" y="9"/>
                    </a:lnTo>
                    <a:lnTo>
                      <a:pt x="608" y="9"/>
                    </a:lnTo>
                    <a:lnTo>
                      <a:pt x="614" y="10"/>
                    </a:lnTo>
                    <a:lnTo>
                      <a:pt x="618" y="11"/>
                    </a:lnTo>
                    <a:lnTo>
                      <a:pt x="622" y="11"/>
                    </a:lnTo>
                    <a:lnTo>
                      <a:pt x="628" y="14"/>
                    </a:lnTo>
                    <a:lnTo>
                      <a:pt x="632" y="16"/>
                    </a:lnTo>
                    <a:lnTo>
                      <a:pt x="637" y="16"/>
                    </a:lnTo>
                    <a:lnTo>
                      <a:pt x="642" y="17"/>
                    </a:lnTo>
                    <a:lnTo>
                      <a:pt x="647" y="18"/>
                    </a:lnTo>
                    <a:lnTo>
                      <a:pt x="651" y="20"/>
                    </a:lnTo>
                    <a:lnTo>
                      <a:pt x="654" y="21"/>
                    </a:lnTo>
                    <a:lnTo>
                      <a:pt x="658" y="21"/>
                    </a:lnTo>
                    <a:lnTo>
                      <a:pt x="662" y="23"/>
                    </a:lnTo>
                    <a:lnTo>
                      <a:pt x="666" y="24"/>
                    </a:lnTo>
                    <a:lnTo>
                      <a:pt x="671" y="24"/>
                    </a:lnTo>
                    <a:lnTo>
                      <a:pt x="675" y="27"/>
                    </a:lnTo>
                    <a:lnTo>
                      <a:pt x="678" y="28"/>
                    </a:lnTo>
                    <a:lnTo>
                      <a:pt x="681" y="30"/>
                    </a:lnTo>
                    <a:lnTo>
                      <a:pt x="685" y="30"/>
                    </a:lnTo>
                    <a:lnTo>
                      <a:pt x="688" y="31"/>
                    </a:lnTo>
                    <a:lnTo>
                      <a:pt x="691" y="33"/>
                    </a:lnTo>
                    <a:lnTo>
                      <a:pt x="695" y="34"/>
                    </a:lnTo>
                    <a:lnTo>
                      <a:pt x="698" y="36"/>
                    </a:lnTo>
                    <a:lnTo>
                      <a:pt x="701" y="37"/>
                    </a:lnTo>
                    <a:lnTo>
                      <a:pt x="703" y="38"/>
                    </a:lnTo>
                    <a:lnTo>
                      <a:pt x="709" y="40"/>
                    </a:lnTo>
                    <a:lnTo>
                      <a:pt x="715" y="44"/>
                    </a:lnTo>
                    <a:lnTo>
                      <a:pt x="718" y="47"/>
                    </a:lnTo>
                    <a:lnTo>
                      <a:pt x="722" y="50"/>
                    </a:lnTo>
                    <a:lnTo>
                      <a:pt x="725" y="51"/>
                    </a:lnTo>
                    <a:lnTo>
                      <a:pt x="729" y="54"/>
                    </a:lnTo>
                    <a:lnTo>
                      <a:pt x="730" y="57"/>
                    </a:lnTo>
                    <a:lnTo>
                      <a:pt x="732" y="58"/>
                    </a:lnTo>
                    <a:lnTo>
                      <a:pt x="732" y="61"/>
                    </a:lnTo>
                    <a:lnTo>
                      <a:pt x="733" y="64"/>
                    </a:lnTo>
                    <a:lnTo>
                      <a:pt x="735" y="67"/>
                    </a:lnTo>
                    <a:lnTo>
                      <a:pt x="736" y="71"/>
                    </a:lnTo>
                    <a:lnTo>
                      <a:pt x="737" y="74"/>
                    </a:lnTo>
                    <a:lnTo>
                      <a:pt x="739" y="78"/>
                    </a:lnTo>
                    <a:lnTo>
                      <a:pt x="740" y="81"/>
                    </a:lnTo>
                    <a:lnTo>
                      <a:pt x="745" y="87"/>
                    </a:lnTo>
                    <a:lnTo>
                      <a:pt x="746" y="90"/>
                    </a:lnTo>
                    <a:lnTo>
                      <a:pt x="750" y="95"/>
                    </a:lnTo>
                    <a:lnTo>
                      <a:pt x="753" y="100"/>
                    </a:lnTo>
                    <a:lnTo>
                      <a:pt x="759" y="104"/>
                    </a:lnTo>
                    <a:lnTo>
                      <a:pt x="762" y="107"/>
                    </a:lnTo>
                    <a:lnTo>
                      <a:pt x="767" y="111"/>
                    </a:lnTo>
                    <a:lnTo>
                      <a:pt x="769" y="112"/>
                    </a:lnTo>
                    <a:lnTo>
                      <a:pt x="772" y="114"/>
                    </a:lnTo>
                    <a:lnTo>
                      <a:pt x="777" y="115"/>
                    </a:lnTo>
                    <a:lnTo>
                      <a:pt x="779" y="117"/>
                    </a:lnTo>
                    <a:lnTo>
                      <a:pt x="784" y="118"/>
                    </a:lnTo>
                    <a:lnTo>
                      <a:pt x="790" y="118"/>
                    </a:lnTo>
                    <a:lnTo>
                      <a:pt x="793" y="118"/>
                    </a:lnTo>
                    <a:lnTo>
                      <a:pt x="796" y="118"/>
                    </a:lnTo>
                    <a:lnTo>
                      <a:pt x="799" y="118"/>
                    </a:lnTo>
                    <a:lnTo>
                      <a:pt x="803" y="117"/>
                    </a:lnTo>
                    <a:lnTo>
                      <a:pt x="806" y="115"/>
                    </a:lnTo>
                    <a:lnTo>
                      <a:pt x="808" y="114"/>
                    </a:lnTo>
                    <a:lnTo>
                      <a:pt x="813" y="114"/>
                    </a:lnTo>
                    <a:lnTo>
                      <a:pt x="816" y="112"/>
                    </a:lnTo>
                    <a:lnTo>
                      <a:pt x="818" y="111"/>
                    </a:lnTo>
                    <a:lnTo>
                      <a:pt x="821" y="110"/>
                    </a:lnTo>
                    <a:lnTo>
                      <a:pt x="824" y="108"/>
                    </a:lnTo>
                    <a:lnTo>
                      <a:pt x="828" y="107"/>
                    </a:lnTo>
                    <a:lnTo>
                      <a:pt x="831" y="105"/>
                    </a:lnTo>
                    <a:lnTo>
                      <a:pt x="834" y="104"/>
                    </a:lnTo>
                    <a:lnTo>
                      <a:pt x="838" y="102"/>
                    </a:lnTo>
                    <a:lnTo>
                      <a:pt x="841" y="100"/>
                    </a:lnTo>
                    <a:lnTo>
                      <a:pt x="845" y="100"/>
                    </a:lnTo>
                    <a:lnTo>
                      <a:pt x="848" y="98"/>
                    </a:lnTo>
                    <a:lnTo>
                      <a:pt x="850" y="97"/>
                    </a:lnTo>
                    <a:lnTo>
                      <a:pt x="854" y="97"/>
                    </a:lnTo>
                    <a:lnTo>
                      <a:pt x="855" y="94"/>
                    </a:lnTo>
                    <a:lnTo>
                      <a:pt x="861" y="92"/>
                    </a:lnTo>
                    <a:lnTo>
                      <a:pt x="862" y="92"/>
                    </a:lnTo>
                    <a:lnTo>
                      <a:pt x="865" y="92"/>
                    </a:lnTo>
                    <a:lnTo>
                      <a:pt x="871" y="92"/>
                    </a:lnTo>
                    <a:lnTo>
                      <a:pt x="875" y="92"/>
                    </a:lnTo>
                    <a:lnTo>
                      <a:pt x="880" y="95"/>
                    </a:lnTo>
                    <a:lnTo>
                      <a:pt x="887" y="97"/>
                    </a:lnTo>
                    <a:lnTo>
                      <a:pt x="892" y="98"/>
                    </a:lnTo>
                    <a:lnTo>
                      <a:pt x="897" y="101"/>
                    </a:lnTo>
                    <a:lnTo>
                      <a:pt x="901" y="102"/>
                    </a:lnTo>
                    <a:lnTo>
                      <a:pt x="905" y="105"/>
                    </a:lnTo>
                    <a:lnTo>
                      <a:pt x="909" y="108"/>
                    </a:lnTo>
                    <a:lnTo>
                      <a:pt x="914" y="111"/>
                    </a:lnTo>
                    <a:lnTo>
                      <a:pt x="916" y="114"/>
                    </a:lnTo>
                    <a:lnTo>
                      <a:pt x="921" y="117"/>
                    </a:lnTo>
                    <a:lnTo>
                      <a:pt x="924" y="119"/>
                    </a:lnTo>
                    <a:lnTo>
                      <a:pt x="926" y="124"/>
                    </a:lnTo>
                    <a:lnTo>
                      <a:pt x="928" y="128"/>
                    </a:lnTo>
                    <a:lnTo>
                      <a:pt x="931" y="131"/>
                    </a:lnTo>
                    <a:lnTo>
                      <a:pt x="932" y="135"/>
                    </a:lnTo>
                    <a:lnTo>
                      <a:pt x="935" y="139"/>
                    </a:lnTo>
                    <a:lnTo>
                      <a:pt x="936" y="144"/>
                    </a:lnTo>
                    <a:lnTo>
                      <a:pt x="939" y="148"/>
                    </a:lnTo>
                    <a:lnTo>
                      <a:pt x="939" y="154"/>
                    </a:lnTo>
                    <a:lnTo>
                      <a:pt x="939" y="158"/>
                    </a:lnTo>
                    <a:lnTo>
                      <a:pt x="941" y="164"/>
                    </a:lnTo>
                    <a:lnTo>
                      <a:pt x="941" y="168"/>
                    </a:lnTo>
                    <a:lnTo>
                      <a:pt x="941" y="171"/>
                    </a:lnTo>
                    <a:lnTo>
                      <a:pt x="941" y="174"/>
                    </a:lnTo>
                    <a:lnTo>
                      <a:pt x="941" y="176"/>
                    </a:lnTo>
                    <a:lnTo>
                      <a:pt x="942" y="181"/>
                    </a:lnTo>
                    <a:lnTo>
                      <a:pt x="941" y="183"/>
                    </a:lnTo>
                    <a:lnTo>
                      <a:pt x="941" y="186"/>
                    </a:lnTo>
                    <a:lnTo>
                      <a:pt x="941" y="189"/>
                    </a:lnTo>
                    <a:lnTo>
                      <a:pt x="941" y="192"/>
                    </a:lnTo>
                    <a:lnTo>
                      <a:pt x="939" y="195"/>
                    </a:lnTo>
                    <a:lnTo>
                      <a:pt x="939" y="198"/>
                    </a:lnTo>
                    <a:lnTo>
                      <a:pt x="939" y="201"/>
                    </a:lnTo>
                    <a:lnTo>
                      <a:pt x="939" y="205"/>
                    </a:lnTo>
                    <a:lnTo>
                      <a:pt x="936" y="208"/>
                    </a:lnTo>
                    <a:lnTo>
                      <a:pt x="936" y="210"/>
                    </a:lnTo>
                    <a:lnTo>
                      <a:pt x="936" y="215"/>
                    </a:lnTo>
                    <a:lnTo>
                      <a:pt x="935" y="218"/>
                    </a:lnTo>
                    <a:lnTo>
                      <a:pt x="934" y="220"/>
                    </a:lnTo>
                    <a:lnTo>
                      <a:pt x="934" y="225"/>
                    </a:lnTo>
                    <a:lnTo>
                      <a:pt x="934" y="228"/>
                    </a:lnTo>
                    <a:lnTo>
                      <a:pt x="934" y="233"/>
                    </a:lnTo>
                    <a:lnTo>
                      <a:pt x="932" y="235"/>
                    </a:lnTo>
                    <a:lnTo>
                      <a:pt x="931" y="238"/>
                    </a:lnTo>
                    <a:lnTo>
                      <a:pt x="931" y="240"/>
                    </a:lnTo>
                    <a:lnTo>
                      <a:pt x="929" y="243"/>
                    </a:lnTo>
                    <a:lnTo>
                      <a:pt x="928" y="246"/>
                    </a:lnTo>
                    <a:lnTo>
                      <a:pt x="926" y="249"/>
                    </a:lnTo>
                    <a:lnTo>
                      <a:pt x="926" y="252"/>
                    </a:lnTo>
                    <a:lnTo>
                      <a:pt x="925" y="255"/>
                    </a:lnTo>
                    <a:lnTo>
                      <a:pt x="924" y="259"/>
                    </a:lnTo>
                    <a:lnTo>
                      <a:pt x="921" y="265"/>
                    </a:lnTo>
                    <a:lnTo>
                      <a:pt x="918" y="270"/>
                    </a:lnTo>
                    <a:lnTo>
                      <a:pt x="915" y="274"/>
                    </a:lnTo>
                    <a:lnTo>
                      <a:pt x="911" y="279"/>
                    </a:lnTo>
                    <a:lnTo>
                      <a:pt x="908" y="283"/>
                    </a:lnTo>
                    <a:lnTo>
                      <a:pt x="904" y="289"/>
                    </a:lnTo>
                    <a:lnTo>
                      <a:pt x="901" y="292"/>
                    </a:lnTo>
                    <a:lnTo>
                      <a:pt x="897" y="296"/>
                    </a:lnTo>
                    <a:lnTo>
                      <a:pt x="892" y="299"/>
                    </a:lnTo>
                    <a:lnTo>
                      <a:pt x="889" y="302"/>
                    </a:lnTo>
                    <a:lnTo>
                      <a:pt x="885" y="306"/>
                    </a:lnTo>
                    <a:lnTo>
                      <a:pt x="880" y="309"/>
                    </a:lnTo>
                    <a:lnTo>
                      <a:pt x="877" y="310"/>
                    </a:lnTo>
                    <a:lnTo>
                      <a:pt x="871" y="313"/>
                    </a:lnTo>
                    <a:lnTo>
                      <a:pt x="867" y="316"/>
                    </a:lnTo>
                    <a:lnTo>
                      <a:pt x="862" y="317"/>
                    </a:lnTo>
                    <a:lnTo>
                      <a:pt x="858" y="319"/>
                    </a:lnTo>
                    <a:lnTo>
                      <a:pt x="853" y="320"/>
                    </a:lnTo>
                    <a:lnTo>
                      <a:pt x="848" y="321"/>
                    </a:lnTo>
                    <a:lnTo>
                      <a:pt x="843" y="321"/>
                    </a:lnTo>
                    <a:lnTo>
                      <a:pt x="837" y="323"/>
                    </a:lnTo>
                    <a:lnTo>
                      <a:pt x="831" y="323"/>
                    </a:lnTo>
                    <a:lnTo>
                      <a:pt x="827" y="323"/>
                    </a:lnTo>
                    <a:lnTo>
                      <a:pt x="821" y="321"/>
                    </a:lnTo>
                    <a:lnTo>
                      <a:pt x="816" y="320"/>
                    </a:lnTo>
                    <a:lnTo>
                      <a:pt x="811" y="320"/>
                    </a:lnTo>
                    <a:lnTo>
                      <a:pt x="807" y="319"/>
                    </a:lnTo>
                    <a:lnTo>
                      <a:pt x="803" y="317"/>
                    </a:lnTo>
                    <a:lnTo>
                      <a:pt x="799" y="313"/>
                    </a:lnTo>
                    <a:lnTo>
                      <a:pt x="794" y="311"/>
                    </a:lnTo>
                    <a:lnTo>
                      <a:pt x="791" y="310"/>
                    </a:lnTo>
                    <a:lnTo>
                      <a:pt x="787" y="304"/>
                    </a:lnTo>
                    <a:lnTo>
                      <a:pt x="784" y="300"/>
                    </a:lnTo>
                    <a:lnTo>
                      <a:pt x="783" y="296"/>
                    </a:lnTo>
                    <a:lnTo>
                      <a:pt x="781" y="293"/>
                    </a:lnTo>
                    <a:lnTo>
                      <a:pt x="780" y="290"/>
                    </a:lnTo>
                    <a:lnTo>
                      <a:pt x="779" y="287"/>
                    </a:lnTo>
                    <a:lnTo>
                      <a:pt x="779" y="283"/>
                    </a:lnTo>
                    <a:lnTo>
                      <a:pt x="779" y="280"/>
                    </a:lnTo>
                    <a:lnTo>
                      <a:pt x="779" y="277"/>
                    </a:lnTo>
                    <a:lnTo>
                      <a:pt x="779" y="274"/>
                    </a:lnTo>
                    <a:lnTo>
                      <a:pt x="779" y="270"/>
                    </a:lnTo>
                    <a:lnTo>
                      <a:pt x="777" y="267"/>
                    </a:lnTo>
                    <a:lnTo>
                      <a:pt x="777" y="265"/>
                    </a:lnTo>
                    <a:lnTo>
                      <a:pt x="777" y="260"/>
                    </a:lnTo>
                    <a:lnTo>
                      <a:pt x="776" y="257"/>
                    </a:lnTo>
                    <a:lnTo>
                      <a:pt x="774" y="255"/>
                    </a:lnTo>
                    <a:lnTo>
                      <a:pt x="773" y="252"/>
                    </a:lnTo>
                    <a:lnTo>
                      <a:pt x="772" y="249"/>
                    </a:lnTo>
                    <a:lnTo>
                      <a:pt x="769" y="243"/>
                    </a:lnTo>
                    <a:lnTo>
                      <a:pt x="766" y="239"/>
                    </a:lnTo>
                    <a:lnTo>
                      <a:pt x="762" y="236"/>
                    </a:lnTo>
                    <a:lnTo>
                      <a:pt x="759" y="235"/>
                    </a:lnTo>
                    <a:lnTo>
                      <a:pt x="756" y="233"/>
                    </a:lnTo>
                    <a:lnTo>
                      <a:pt x="753" y="233"/>
                    </a:lnTo>
                    <a:lnTo>
                      <a:pt x="749" y="230"/>
                    </a:lnTo>
                    <a:lnTo>
                      <a:pt x="746" y="229"/>
                    </a:lnTo>
                    <a:lnTo>
                      <a:pt x="743" y="229"/>
                    </a:lnTo>
                    <a:lnTo>
                      <a:pt x="739" y="229"/>
                    </a:lnTo>
                    <a:lnTo>
                      <a:pt x="735" y="226"/>
                    </a:lnTo>
                    <a:lnTo>
                      <a:pt x="730" y="226"/>
                    </a:lnTo>
                    <a:lnTo>
                      <a:pt x="725" y="226"/>
                    </a:lnTo>
                    <a:lnTo>
                      <a:pt x="722" y="228"/>
                    </a:lnTo>
                    <a:lnTo>
                      <a:pt x="716" y="229"/>
                    </a:lnTo>
                    <a:lnTo>
                      <a:pt x="713" y="229"/>
                    </a:lnTo>
                    <a:lnTo>
                      <a:pt x="709" y="232"/>
                    </a:lnTo>
                    <a:lnTo>
                      <a:pt x="705" y="233"/>
                    </a:lnTo>
                    <a:lnTo>
                      <a:pt x="701" y="235"/>
                    </a:lnTo>
                    <a:lnTo>
                      <a:pt x="696" y="238"/>
                    </a:lnTo>
                    <a:lnTo>
                      <a:pt x="691" y="239"/>
                    </a:lnTo>
                    <a:lnTo>
                      <a:pt x="685" y="242"/>
                    </a:lnTo>
                    <a:lnTo>
                      <a:pt x="683" y="243"/>
                    </a:lnTo>
                    <a:lnTo>
                      <a:pt x="681" y="245"/>
                    </a:lnTo>
                    <a:lnTo>
                      <a:pt x="678" y="246"/>
                    </a:lnTo>
                    <a:lnTo>
                      <a:pt x="675" y="247"/>
                    </a:lnTo>
                    <a:lnTo>
                      <a:pt x="672" y="246"/>
                    </a:lnTo>
                    <a:lnTo>
                      <a:pt x="669" y="246"/>
                    </a:lnTo>
                    <a:lnTo>
                      <a:pt x="666" y="246"/>
                    </a:lnTo>
                    <a:lnTo>
                      <a:pt x="662" y="245"/>
                    </a:lnTo>
                    <a:lnTo>
                      <a:pt x="656" y="243"/>
                    </a:lnTo>
                    <a:lnTo>
                      <a:pt x="651" y="242"/>
                    </a:lnTo>
                    <a:lnTo>
                      <a:pt x="649" y="240"/>
                    </a:lnTo>
                    <a:lnTo>
                      <a:pt x="647" y="239"/>
                    </a:lnTo>
                    <a:lnTo>
                      <a:pt x="644" y="238"/>
                    </a:lnTo>
                    <a:lnTo>
                      <a:pt x="641" y="236"/>
                    </a:lnTo>
                    <a:lnTo>
                      <a:pt x="637" y="236"/>
                    </a:lnTo>
                    <a:lnTo>
                      <a:pt x="632" y="233"/>
                    </a:lnTo>
                    <a:lnTo>
                      <a:pt x="628" y="233"/>
                    </a:lnTo>
                    <a:lnTo>
                      <a:pt x="625" y="230"/>
                    </a:lnTo>
                    <a:lnTo>
                      <a:pt x="621" y="229"/>
                    </a:lnTo>
                    <a:lnTo>
                      <a:pt x="617" y="228"/>
                    </a:lnTo>
                    <a:lnTo>
                      <a:pt x="614" y="226"/>
                    </a:lnTo>
                    <a:lnTo>
                      <a:pt x="610" y="225"/>
                    </a:lnTo>
                    <a:lnTo>
                      <a:pt x="604" y="223"/>
                    </a:lnTo>
                    <a:lnTo>
                      <a:pt x="600" y="220"/>
                    </a:lnTo>
                    <a:lnTo>
                      <a:pt x="597" y="220"/>
                    </a:lnTo>
                    <a:lnTo>
                      <a:pt x="591" y="218"/>
                    </a:lnTo>
                    <a:lnTo>
                      <a:pt x="585" y="218"/>
                    </a:lnTo>
                    <a:lnTo>
                      <a:pt x="581" y="216"/>
                    </a:lnTo>
                    <a:lnTo>
                      <a:pt x="575" y="215"/>
                    </a:lnTo>
                    <a:lnTo>
                      <a:pt x="571" y="213"/>
                    </a:lnTo>
                    <a:lnTo>
                      <a:pt x="566" y="212"/>
                    </a:lnTo>
                    <a:lnTo>
                      <a:pt x="560" y="210"/>
                    </a:lnTo>
                    <a:lnTo>
                      <a:pt x="554" y="210"/>
                    </a:lnTo>
                    <a:lnTo>
                      <a:pt x="550" y="210"/>
                    </a:lnTo>
                    <a:lnTo>
                      <a:pt x="543" y="208"/>
                    </a:lnTo>
                    <a:lnTo>
                      <a:pt x="537" y="208"/>
                    </a:lnTo>
                    <a:lnTo>
                      <a:pt x="531" y="208"/>
                    </a:lnTo>
                    <a:lnTo>
                      <a:pt x="526" y="208"/>
                    </a:lnTo>
                    <a:lnTo>
                      <a:pt x="519" y="206"/>
                    </a:lnTo>
                    <a:lnTo>
                      <a:pt x="513" y="206"/>
                    </a:lnTo>
                    <a:lnTo>
                      <a:pt x="507" y="206"/>
                    </a:lnTo>
                    <a:lnTo>
                      <a:pt x="500" y="206"/>
                    </a:lnTo>
                    <a:lnTo>
                      <a:pt x="494" y="206"/>
                    </a:lnTo>
                    <a:lnTo>
                      <a:pt x="487" y="206"/>
                    </a:lnTo>
                    <a:lnTo>
                      <a:pt x="482" y="208"/>
                    </a:lnTo>
                    <a:lnTo>
                      <a:pt x="475" y="209"/>
                    </a:lnTo>
                    <a:lnTo>
                      <a:pt x="467" y="209"/>
                    </a:lnTo>
                    <a:lnTo>
                      <a:pt x="460" y="210"/>
                    </a:lnTo>
                    <a:lnTo>
                      <a:pt x="453" y="212"/>
                    </a:lnTo>
                    <a:lnTo>
                      <a:pt x="446" y="212"/>
                    </a:lnTo>
                    <a:lnTo>
                      <a:pt x="439" y="215"/>
                    </a:lnTo>
                    <a:lnTo>
                      <a:pt x="432" y="216"/>
                    </a:lnTo>
                    <a:lnTo>
                      <a:pt x="425" y="218"/>
                    </a:lnTo>
                    <a:lnTo>
                      <a:pt x="418" y="220"/>
                    </a:lnTo>
                    <a:lnTo>
                      <a:pt x="411" y="223"/>
                    </a:lnTo>
                    <a:lnTo>
                      <a:pt x="404" y="226"/>
                    </a:lnTo>
                    <a:lnTo>
                      <a:pt x="395" y="229"/>
                    </a:lnTo>
                    <a:lnTo>
                      <a:pt x="388" y="233"/>
                    </a:lnTo>
                    <a:lnTo>
                      <a:pt x="379" y="236"/>
                    </a:lnTo>
                    <a:lnTo>
                      <a:pt x="372" y="242"/>
                    </a:lnTo>
                    <a:lnTo>
                      <a:pt x="364" y="245"/>
                    </a:lnTo>
                    <a:lnTo>
                      <a:pt x="357" y="249"/>
                    </a:lnTo>
                    <a:lnTo>
                      <a:pt x="351" y="252"/>
                    </a:lnTo>
                    <a:lnTo>
                      <a:pt x="344" y="257"/>
                    </a:lnTo>
                    <a:lnTo>
                      <a:pt x="340" y="260"/>
                    </a:lnTo>
                    <a:lnTo>
                      <a:pt x="332" y="265"/>
                    </a:lnTo>
                    <a:lnTo>
                      <a:pt x="327" y="269"/>
                    </a:lnTo>
                    <a:lnTo>
                      <a:pt x="323" y="273"/>
                    </a:lnTo>
                    <a:lnTo>
                      <a:pt x="318" y="277"/>
                    </a:lnTo>
                    <a:lnTo>
                      <a:pt x="314" y="282"/>
                    </a:lnTo>
                    <a:lnTo>
                      <a:pt x="308" y="286"/>
                    </a:lnTo>
                    <a:lnTo>
                      <a:pt x="304" y="292"/>
                    </a:lnTo>
                    <a:lnTo>
                      <a:pt x="300" y="296"/>
                    </a:lnTo>
                    <a:lnTo>
                      <a:pt x="296" y="300"/>
                    </a:lnTo>
                    <a:lnTo>
                      <a:pt x="290" y="304"/>
                    </a:lnTo>
                    <a:lnTo>
                      <a:pt x="288" y="310"/>
                    </a:lnTo>
                    <a:lnTo>
                      <a:pt x="284" y="314"/>
                    </a:lnTo>
                    <a:lnTo>
                      <a:pt x="280" y="320"/>
                    </a:lnTo>
                    <a:lnTo>
                      <a:pt x="277" y="324"/>
                    </a:lnTo>
                    <a:lnTo>
                      <a:pt x="273" y="330"/>
                    </a:lnTo>
                    <a:lnTo>
                      <a:pt x="270" y="334"/>
                    </a:lnTo>
                    <a:lnTo>
                      <a:pt x="269" y="338"/>
                    </a:lnTo>
                    <a:lnTo>
                      <a:pt x="264" y="346"/>
                    </a:lnTo>
                    <a:lnTo>
                      <a:pt x="263" y="350"/>
                    </a:lnTo>
                    <a:lnTo>
                      <a:pt x="260" y="356"/>
                    </a:lnTo>
                    <a:lnTo>
                      <a:pt x="259" y="361"/>
                    </a:lnTo>
                    <a:lnTo>
                      <a:pt x="254" y="366"/>
                    </a:lnTo>
                    <a:lnTo>
                      <a:pt x="253" y="373"/>
                    </a:lnTo>
                    <a:lnTo>
                      <a:pt x="250" y="377"/>
                    </a:lnTo>
                    <a:lnTo>
                      <a:pt x="249" y="383"/>
                    </a:lnTo>
                    <a:lnTo>
                      <a:pt x="247" y="387"/>
                    </a:lnTo>
                    <a:lnTo>
                      <a:pt x="246" y="393"/>
                    </a:lnTo>
                    <a:lnTo>
                      <a:pt x="243" y="398"/>
                    </a:lnTo>
                    <a:lnTo>
                      <a:pt x="243" y="404"/>
                    </a:lnTo>
                    <a:lnTo>
                      <a:pt x="242" y="408"/>
                    </a:lnTo>
                    <a:lnTo>
                      <a:pt x="240" y="414"/>
                    </a:lnTo>
                    <a:lnTo>
                      <a:pt x="239" y="420"/>
                    </a:lnTo>
                    <a:lnTo>
                      <a:pt x="239" y="425"/>
                    </a:lnTo>
                    <a:lnTo>
                      <a:pt x="237" y="431"/>
                    </a:lnTo>
                    <a:lnTo>
                      <a:pt x="236" y="437"/>
                    </a:lnTo>
                    <a:lnTo>
                      <a:pt x="236" y="441"/>
                    </a:lnTo>
                    <a:lnTo>
                      <a:pt x="234" y="447"/>
                    </a:lnTo>
                    <a:lnTo>
                      <a:pt x="233" y="454"/>
                    </a:lnTo>
                    <a:lnTo>
                      <a:pt x="233" y="458"/>
                    </a:lnTo>
                    <a:lnTo>
                      <a:pt x="233" y="464"/>
                    </a:lnTo>
                    <a:lnTo>
                      <a:pt x="233" y="469"/>
                    </a:lnTo>
                    <a:lnTo>
                      <a:pt x="232" y="474"/>
                    </a:lnTo>
                    <a:lnTo>
                      <a:pt x="232" y="479"/>
                    </a:lnTo>
                    <a:lnTo>
                      <a:pt x="232" y="485"/>
                    </a:lnTo>
                    <a:lnTo>
                      <a:pt x="232" y="491"/>
                    </a:lnTo>
                    <a:lnTo>
                      <a:pt x="230" y="495"/>
                    </a:lnTo>
                    <a:lnTo>
                      <a:pt x="230" y="499"/>
                    </a:lnTo>
                    <a:lnTo>
                      <a:pt x="230" y="505"/>
                    </a:lnTo>
                    <a:lnTo>
                      <a:pt x="230" y="511"/>
                    </a:lnTo>
                    <a:lnTo>
                      <a:pt x="230" y="515"/>
                    </a:lnTo>
                    <a:lnTo>
                      <a:pt x="230" y="519"/>
                    </a:lnTo>
                    <a:lnTo>
                      <a:pt x="230" y="525"/>
                    </a:lnTo>
                    <a:lnTo>
                      <a:pt x="232" y="529"/>
                    </a:lnTo>
                    <a:lnTo>
                      <a:pt x="232" y="535"/>
                    </a:lnTo>
                    <a:lnTo>
                      <a:pt x="232" y="539"/>
                    </a:lnTo>
                    <a:lnTo>
                      <a:pt x="232" y="543"/>
                    </a:lnTo>
                    <a:lnTo>
                      <a:pt x="232" y="548"/>
                    </a:lnTo>
                    <a:lnTo>
                      <a:pt x="232" y="552"/>
                    </a:lnTo>
                    <a:lnTo>
                      <a:pt x="233" y="556"/>
                    </a:lnTo>
                    <a:lnTo>
                      <a:pt x="233" y="560"/>
                    </a:lnTo>
                    <a:lnTo>
                      <a:pt x="233" y="566"/>
                    </a:lnTo>
                    <a:lnTo>
                      <a:pt x="233" y="569"/>
                    </a:lnTo>
                    <a:lnTo>
                      <a:pt x="233" y="573"/>
                    </a:lnTo>
                    <a:lnTo>
                      <a:pt x="233" y="576"/>
                    </a:lnTo>
                    <a:lnTo>
                      <a:pt x="234" y="580"/>
                    </a:lnTo>
                    <a:lnTo>
                      <a:pt x="234" y="585"/>
                    </a:lnTo>
                    <a:lnTo>
                      <a:pt x="236" y="589"/>
                    </a:lnTo>
                    <a:lnTo>
                      <a:pt x="236" y="592"/>
                    </a:lnTo>
                    <a:lnTo>
                      <a:pt x="237" y="596"/>
                    </a:lnTo>
                    <a:lnTo>
                      <a:pt x="239" y="599"/>
                    </a:lnTo>
                    <a:lnTo>
                      <a:pt x="239" y="603"/>
                    </a:lnTo>
                    <a:lnTo>
                      <a:pt x="239" y="606"/>
                    </a:lnTo>
                    <a:lnTo>
                      <a:pt x="240" y="610"/>
                    </a:lnTo>
                    <a:lnTo>
                      <a:pt x="242" y="613"/>
                    </a:lnTo>
                    <a:lnTo>
                      <a:pt x="242" y="616"/>
                    </a:lnTo>
                    <a:lnTo>
                      <a:pt x="243" y="620"/>
                    </a:lnTo>
                    <a:lnTo>
                      <a:pt x="244" y="623"/>
                    </a:lnTo>
                    <a:lnTo>
                      <a:pt x="246" y="626"/>
                    </a:lnTo>
                    <a:lnTo>
                      <a:pt x="246" y="629"/>
                    </a:lnTo>
                    <a:lnTo>
                      <a:pt x="247" y="631"/>
                    </a:lnTo>
                    <a:lnTo>
                      <a:pt x="249" y="634"/>
                    </a:lnTo>
                    <a:lnTo>
                      <a:pt x="250" y="637"/>
                    </a:lnTo>
                    <a:lnTo>
                      <a:pt x="251" y="640"/>
                    </a:lnTo>
                    <a:lnTo>
                      <a:pt x="253" y="643"/>
                    </a:lnTo>
                    <a:lnTo>
                      <a:pt x="254" y="646"/>
                    </a:lnTo>
                    <a:lnTo>
                      <a:pt x="257" y="651"/>
                    </a:lnTo>
                    <a:lnTo>
                      <a:pt x="259" y="656"/>
                    </a:lnTo>
                    <a:lnTo>
                      <a:pt x="261" y="660"/>
                    </a:lnTo>
                    <a:lnTo>
                      <a:pt x="264" y="666"/>
                    </a:lnTo>
                    <a:lnTo>
                      <a:pt x="267" y="670"/>
                    </a:lnTo>
                    <a:lnTo>
                      <a:pt x="269" y="674"/>
                    </a:lnTo>
                    <a:lnTo>
                      <a:pt x="270" y="678"/>
                    </a:lnTo>
                    <a:lnTo>
                      <a:pt x="273" y="681"/>
                    </a:lnTo>
                    <a:lnTo>
                      <a:pt x="273" y="684"/>
                    </a:lnTo>
                    <a:lnTo>
                      <a:pt x="276" y="688"/>
                    </a:lnTo>
                    <a:lnTo>
                      <a:pt x="276" y="691"/>
                    </a:lnTo>
                    <a:lnTo>
                      <a:pt x="277" y="694"/>
                    </a:lnTo>
                    <a:lnTo>
                      <a:pt x="277" y="700"/>
                    </a:lnTo>
                    <a:lnTo>
                      <a:pt x="277" y="704"/>
                    </a:lnTo>
                    <a:lnTo>
                      <a:pt x="276" y="707"/>
                    </a:lnTo>
                    <a:lnTo>
                      <a:pt x="271" y="711"/>
                    </a:lnTo>
                    <a:lnTo>
                      <a:pt x="266" y="713"/>
                    </a:lnTo>
                    <a:lnTo>
                      <a:pt x="261" y="714"/>
                    </a:lnTo>
                    <a:lnTo>
                      <a:pt x="257" y="714"/>
                    </a:lnTo>
                    <a:lnTo>
                      <a:pt x="251" y="715"/>
                    </a:lnTo>
                    <a:lnTo>
                      <a:pt x="247" y="715"/>
                    </a:lnTo>
                    <a:lnTo>
                      <a:pt x="242" y="715"/>
                    </a:lnTo>
                    <a:lnTo>
                      <a:pt x="239" y="715"/>
                    </a:lnTo>
                    <a:lnTo>
                      <a:pt x="237" y="715"/>
                    </a:lnTo>
                    <a:lnTo>
                      <a:pt x="233" y="715"/>
                    </a:lnTo>
                    <a:lnTo>
                      <a:pt x="232" y="717"/>
                    </a:lnTo>
                    <a:lnTo>
                      <a:pt x="227" y="717"/>
                    </a:lnTo>
                    <a:lnTo>
                      <a:pt x="223" y="718"/>
                    </a:lnTo>
                    <a:lnTo>
                      <a:pt x="220" y="718"/>
                    </a:lnTo>
                    <a:lnTo>
                      <a:pt x="216" y="720"/>
                    </a:lnTo>
                    <a:lnTo>
                      <a:pt x="212" y="721"/>
                    </a:lnTo>
                    <a:lnTo>
                      <a:pt x="207" y="722"/>
                    </a:lnTo>
                    <a:lnTo>
                      <a:pt x="203" y="725"/>
                    </a:lnTo>
                    <a:lnTo>
                      <a:pt x="199" y="727"/>
                    </a:lnTo>
                    <a:lnTo>
                      <a:pt x="193" y="728"/>
                    </a:lnTo>
                    <a:lnTo>
                      <a:pt x="188" y="731"/>
                    </a:lnTo>
                    <a:lnTo>
                      <a:pt x="185" y="734"/>
                    </a:lnTo>
                    <a:lnTo>
                      <a:pt x="182" y="734"/>
                    </a:lnTo>
                    <a:lnTo>
                      <a:pt x="179" y="735"/>
                    </a:lnTo>
                    <a:lnTo>
                      <a:pt x="176" y="738"/>
                    </a:lnTo>
                    <a:lnTo>
                      <a:pt x="172" y="740"/>
                    </a:lnTo>
                    <a:lnTo>
                      <a:pt x="169" y="741"/>
                    </a:lnTo>
                    <a:lnTo>
                      <a:pt x="165" y="742"/>
                    </a:lnTo>
                    <a:lnTo>
                      <a:pt x="162" y="745"/>
                    </a:lnTo>
                    <a:lnTo>
                      <a:pt x="159" y="747"/>
                    </a:lnTo>
                    <a:lnTo>
                      <a:pt x="155" y="750"/>
                    </a:lnTo>
                    <a:lnTo>
                      <a:pt x="152" y="752"/>
                    </a:lnTo>
                    <a:lnTo>
                      <a:pt x="149" y="757"/>
                    </a:lnTo>
                    <a:lnTo>
                      <a:pt x="144" y="758"/>
                    </a:lnTo>
                    <a:lnTo>
                      <a:pt x="139" y="761"/>
                    </a:lnTo>
                    <a:lnTo>
                      <a:pt x="136" y="762"/>
                    </a:lnTo>
                    <a:lnTo>
                      <a:pt x="134" y="765"/>
                    </a:lnTo>
                    <a:lnTo>
                      <a:pt x="131" y="768"/>
                    </a:lnTo>
                    <a:lnTo>
                      <a:pt x="126" y="771"/>
                    </a:lnTo>
                    <a:lnTo>
                      <a:pt x="125" y="772"/>
                    </a:lnTo>
                    <a:lnTo>
                      <a:pt x="122" y="775"/>
                    </a:lnTo>
                    <a:lnTo>
                      <a:pt x="117" y="779"/>
                    </a:lnTo>
                    <a:lnTo>
                      <a:pt x="114" y="784"/>
                    </a:lnTo>
                    <a:lnTo>
                      <a:pt x="108" y="788"/>
                    </a:lnTo>
                    <a:lnTo>
                      <a:pt x="105" y="792"/>
                    </a:lnTo>
                    <a:lnTo>
                      <a:pt x="102" y="796"/>
                    </a:lnTo>
                    <a:lnTo>
                      <a:pt x="99" y="799"/>
                    </a:lnTo>
                    <a:lnTo>
                      <a:pt x="98" y="802"/>
                    </a:lnTo>
                    <a:lnTo>
                      <a:pt x="97" y="808"/>
                    </a:lnTo>
                    <a:lnTo>
                      <a:pt x="94" y="809"/>
                    </a:lnTo>
                    <a:lnTo>
                      <a:pt x="94" y="812"/>
                    </a:lnTo>
                    <a:lnTo>
                      <a:pt x="92" y="816"/>
                    </a:lnTo>
                    <a:lnTo>
                      <a:pt x="92" y="819"/>
                    </a:lnTo>
                    <a:lnTo>
                      <a:pt x="90" y="822"/>
                    </a:lnTo>
                    <a:lnTo>
                      <a:pt x="90" y="826"/>
                    </a:lnTo>
                    <a:lnTo>
                      <a:pt x="87" y="831"/>
                    </a:lnTo>
                    <a:lnTo>
                      <a:pt x="85" y="832"/>
                    </a:lnTo>
                    <a:lnTo>
                      <a:pt x="82" y="833"/>
                    </a:lnTo>
                    <a:lnTo>
                      <a:pt x="78" y="833"/>
                    </a:lnTo>
                    <a:lnTo>
                      <a:pt x="77" y="833"/>
                    </a:lnTo>
                    <a:lnTo>
                      <a:pt x="74" y="833"/>
                    </a:lnTo>
                    <a:lnTo>
                      <a:pt x="71" y="832"/>
                    </a:lnTo>
                    <a:lnTo>
                      <a:pt x="68" y="832"/>
                    </a:lnTo>
                    <a:lnTo>
                      <a:pt x="64" y="829"/>
                    </a:lnTo>
                    <a:lnTo>
                      <a:pt x="60" y="825"/>
                    </a:lnTo>
                    <a:lnTo>
                      <a:pt x="57" y="822"/>
                    </a:lnTo>
                    <a:lnTo>
                      <a:pt x="55" y="819"/>
                    </a:lnTo>
                    <a:lnTo>
                      <a:pt x="53" y="818"/>
                    </a:lnTo>
                    <a:lnTo>
                      <a:pt x="51" y="815"/>
                    </a:lnTo>
                    <a:lnTo>
                      <a:pt x="48" y="809"/>
                    </a:lnTo>
                    <a:lnTo>
                      <a:pt x="47" y="805"/>
                    </a:lnTo>
                    <a:lnTo>
                      <a:pt x="44" y="799"/>
                    </a:lnTo>
                    <a:lnTo>
                      <a:pt x="43" y="795"/>
                    </a:lnTo>
                    <a:lnTo>
                      <a:pt x="40" y="789"/>
                    </a:lnTo>
                    <a:lnTo>
                      <a:pt x="40" y="785"/>
                    </a:lnTo>
                    <a:lnTo>
                      <a:pt x="36" y="779"/>
                    </a:lnTo>
                    <a:lnTo>
                      <a:pt x="34" y="772"/>
                    </a:lnTo>
                    <a:lnTo>
                      <a:pt x="31" y="765"/>
                    </a:lnTo>
                    <a:lnTo>
                      <a:pt x="30" y="759"/>
                    </a:lnTo>
                    <a:lnTo>
                      <a:pt x="28" y="751"/>
                    </a:lnTo>
                    <a:lnTo>
                      <a:pt x="27" y="744"/>
                    </a:lnTo>
                    <a:lnTo>
                      <a:pt x="24" y="735"/>
                    </a:lnTo>
                    <a:lnTo>
                      <a:pt x="21" y="728"/>
                    </a:lnTo>
                    <a:lnTo>
                      <a:pt x="20" y="721"/>
                    </a:lnTo>
                    <a:lnTo>
                      <a:pt x="18" y="713"/>
                    </a:lnTo>
                    <a:lnTo>
                      <a:pt x="16" y="704"/>
                    </a:lnTo>
                    <a:lnTo>
                      <a:pt x="16" y="694"/>
                    </a:lnTo>
                    <a:lnTo>
                      <a:pt x="13" y="686"/>
                    </a:lnTo>
                    <a:lnTo>
                      <a:pt x="13" y="677"/>
                    </a:lnTo>
                    <a:lnTo>
                      <a:pt x="10" y="667"/>
                    </a:lnTo>
                    <a:lnTo>
                      <a:pt x="9" y="657"/>
                    </a:lnTo>
                    <a:lnTo>
                      <a:pt x="7" y="649"/>
                    </a:lnTo>
                    <a:lnTo>
                      <a:pt x="6" y="639"/>
                    </a:lnTo>
                    <a:lnTo>
                      <a:pt x="6" y="629"/>
                    </a:lnTo>
                    <a:lnTo>
                      <a:pt x="4" y="619"/>
                    </a:lnTo>
                    <a:lnTo>
                      <a:pt x="3" y="607"/>
                    </a:lnTo>
                    <a:lnTo>
                      <a:pt x="3" y="599"/>
                    </a:lnTo>
                    <a:lnTo>
                      <a:pt x="1" y="589"/>
                    </a:lnTo>
                    <a:lnTo>
                      <a:pt x="0" y="577"/>
                    </a:lnTo>
                    <a:lnTo>
                      <a:pt x="0" y="567"/>
                    </a:lnTo>
                    <a:lnTo>
                      <a:pt x="0" y="556"/>
                    </a:lnTo>
                    <a:lnTo>
                      <a:pt x="0" y="545"/>
                    </a:lnTo>
                    <a:lnTo>
                      <a:pt x="0" y="535"/>
                    </a:lnTo>
                    <a:lnTo>
                      <a:pt x="0" y="525"/>
                    </a:lnTo>
                    <a:lnTo>
                      <a:pt x="0" y="513"/>
                    </a:lnTo>
                    <a:lnTo>
                      <a:pt x="0" y="502"/>
                    </a:lnTo>
                    <a:lnTo>
                      <a:pt x="0" y="492"/>
                    </a:lnTo>
                    <a:lnTo>
                      <a:pt x="1" y="482"/>
                    </a:lnTo>
                    <a:lnTo>
                      <a:pt x="3" y="469"/>
                    </a:lnTo>
                    <a:lnTo>
                      <a:pt x="3" y="459"/>
                    </a:lnTo>
                    <a:lnTo>
                      <a:pt x="4" y="448"/>
                    </a:lnTo>
                    <a:lnTo>
                      <a:pt x="6" y="438"/>
                    </a:lnTo>
                    <a:lnTo>
                      <a:pt x="9" y="427"/>
                    </a:lnTo>
                    <a:lnTo>
                      <a:pt x="9" y="415"/>
                    </a:lnTo>
                    <a:lnTo>
                      <a:pt x="11" y="405"/>
                    </a:lnTo>
                    <a:lnTo>
                      <a:pt x="13" y="394"/>
                    </a:lnTo>
                    <a:lnTo>
                      <a:pt x="16" y="384"/>
                    </a:lnTo>
                    <a:lnTo>
                      <a:pt x="18" y="374"/>
                    </a:lnTo>
                    <a:lnTo>
                      <a:pt x="21" y="363"/>
                    </a:lnTo>
                    <a:lnTo>
                      <a:pt x="24" y="354"/>
                    </a:lnTo>
                    <a:lnTo>
                      <a:pt x="27" y="343"/>
                    </a:lnTo>
                    <a:lnTo>
                      <a:pt x="30" y="333"/>
                    </a:lnTo>
                    <a:lnTo>
                      <a:pt x="34" y="324"/>
                    </a:lnTo>
                    <a:lnTo>
                      <a:pt x="40" y="313"/>
                    </a:lnTo>
                    <a:lnTo>
                      <a:pt x="44" y="304"/>
                    </a:lnTo>
                    <a:close/>
                  </a:path>
                </a:pathLst>
              </a:custGeom>
              <a:solidFill>
                <a:srgbClr val="2A40E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Freeform 11"/>
              <p:cNvSpPr>
                <a:spLocks/>
              </p:cNvSpPr>
              <p:nvPr/>
            </p:nvSpPr>
            <p:spPr bwMode="auto">
              <a:xfrm>
                <a:off x="1923" y="937"/>
                <a:ext cx="81" cy="29"/>
              </a:xfrm>
              <a:custGeom>
                <a:avLst/>
                <a:gdLst>
                  <a:gd name="T0" fmla="*/ 9 w 243"/>
                  <a:gd name="T1" fmla="*/ 0 h 87"/>
                  <a:gd name="T2" fmla="*/ 10 w 243"/>
                  <a:gd name="T3" fmla="*/ 0 h 87"/>
                  <a:gd name="T4" fmla="*/ 12 w 243"/>
                  <a:gd name="T5" fmla="*/ 0 h 87"/>
                  <a:gd name="T6" fmla="*/ 13 w 243"/>
                  <a:gd name="T7" fmla="*/ 0 h 87"/>
                  <a:gd name="T8" fmla="*/ 14 w 243"/>
                  <a:gd name="T9" fmla="*/ 0 h 87"/>
                  <a:gd name="T10" fmla="*/ 15 w 243"/>
                  <a:gd name="T11" fmla="*/ 0 h 87"/>
                  <a:gd name="T12" fmla="*/ 17 w 243"/>
                  <a:gd name="T13" fmla="*/ 0 h 87"/>
                  <a:gd name="T14" fmla="*/ 18 w 243"/>
                  <a:gd name="T15" fmla="*/ 0 h 87"/>
                  <a:gd name="T16" fmla="*/ 19 w 243"/>
                  <a:gd name="T17" fmla="*/ 1 h 87"/>
                  <a:gd name="T18" fmla="*/ 21 w 243"/>
                  <a:gd name="T19" fmla="*/ 1 h 87"/>
                  <a:gd name="T20" fmla="*/ 22 w 243"/>
                  <a:gd name="T21" fmla="*/ 2 h 87"/>
                  <a:gd name="T22" fmla="*/ 24 w 243"/>
                  <a:gd name="T23" fmla="*/ 3 h 87"/>
                  <a:gd name="T24" fmla="*/ 25 w 243"/>
                  <a:gd name="T25" fmla="*/ 3 h 87"/>
                  <a:gd name="T26" fmla="*/ 26 w 243"/>
                  <a:gd name="T27" fmla="*/ 4 h 87"/>
                  <a:gd name="T28" fmla="*/ 27 w 243"/>
                  <a:gd name="T29" fmla="*/ 5 h 87"/>
                  <a:gd name="T30" fmla="*/ 26 w 243"/>
                  <a:gd name="T31" fmla="*/ 6 h 87"/>
                  <a:gd name="T32" fmla="*/ 25 w 243"/>
                  <a:gd name="T33" fmla="*/ 7 h 87"/>
                  <a:gd name="T34" fmla="*/ 24 w 243"/>
                  <a:gd name="T35" fmla="*/ 7 h 87"/>
                  <a:gd name="T36" fmla="*/ 23 w 243"/>
                  <a:gd name="T37" fmla="*/ 6 h 87"/>
                  <a:gd name="T38" fmla="*/ 22 w 243"/>
                  <a:gd name="T39" fmla="*/ 6 h 87"/>
                  <a:gd name="T40" fmla="*/ 20 w 243"/>
                  <a:gd name="T41" fmla="*/ 6 h 87"/>
                  <a:gd name="T42" fmla="*/ 19 w 243"/>
                  <a:gd name="T43" fmla="*/ 6 h 87"/>
                  <a:gd name="T44" fmla="*/ 18 w 243"/>
                  <a:gd name="T45" fmla="*/ 5 h 87"/>
                  <a:gd name="T46" fmla="*/ 16 w 243"/>
                  <a:gd name="T47" fmla="*/ 5 h 87"/>
                  <a:gd name="T48" fmla="*/ 15 w 243"/>
                  <a:gd name="T49" fmla="*/ 5 h 87"/>
                  <a:gd name="T50" fmla="*/ 13 w 243"/>
                  <a:gd name="T51" fmla="*/ 6 h 87"/>
                  <a:gd name="T52" fmla="*/ 11 w 243"/>
                  <a:gd name="T53" fmla="*/ 6 h 87"/>
                  <a:gd name="T54" fmla="*/ 10 w 243"/>
                  <a:gd name="T55" fmla="*/ 7 h 87"/>
                  <a:gd name="T56" fmla="*/ 9 w 243"/>
                  <a:gd name="T57" fmla="*/ 7 h 87"/>
                  <a:gd name="T58" fmla="*/ 7 w 243"/>
                  <a:gd name="T59" fmla="*/ 8 h 87"/>
                  <a:gd name="T60" fmla="*/ 6 w 243"/>
                  <a:gd name="T61" fmla="*/ 9 h 87"/>
                  <a:gd name="T62" fmla="*/ 5 w 243"/>
                  <a:gd name="T63" fmla="*/ 9 h 87"/>
                  <a:gd name="T64" fmla="*/ 4 w 243"/>
                  <a:gd name="T65" fmla="*/ 9 h 87"/>
                  <a:gd name="T66" fmla="*/ 3 w 243"/>
                  <a:gd name="T67" fmla="*/ 10 h 87"/>
                  <a:gd name="T68" fmla="*/ 1 w 243"/>
                  <a:gd name="T69" fmla="*/ 9 h 87"/>
                  <a:gd name="T70" fmla="*/ 0 w 243"/>
                  <a:gd name="T71" fmla="*/ 8 h 87"/>
                  <a:gd name="T72" fmla="*/ 0 w 243"/>
                  <a:gd name="T73" fmla="*/ 7 h 87"/>
                  <a:gd name="T74" fmla="*/ 0 w 243"/>
                  <a:gd name="T75" fmla="*/ 6 h 87"/>
                  <a:gd name="T76" fmla="*/ 1 w 243"/>
                  <a:gd name="T77" fmla="*/ 4 h 87"/>
                  <a:gd name="T78" fmla="*/ 2 w 243"/>
                  <a:gd name="T79" fmla="*/ 4 h 87"/>
                  <a:gd name="T80" fmla="*/ 3 w 243"/>
                  <a:gd name="T81" fmla="*/ 3 h 87"/>
                  <a:gd name="T82" fmla="*/ 4 w 243"/>
                  <a:gd name="T83" fmla="*/ 2 h 87"/>
                  <a:gd name="T84" fmla="*/ 5 w 243"/>
                  <a:gd name="T85" fmla="*/ 2 h 87"/>
                  <a:gd name="T86" fmla="*/ 7 w 243"/>
                  <a:gd name="T87" fmla="*/ 1 h 87"/>
                  <a:gd name="T88" fmla="*/ 8 w 243"/>
                  <a:gd name="T89" fmla="*/ 1 h 87"/>
                  <a:gd name="T90" fmla="*/ 9 w 243"/>
                  <a:gd name="T91" fmla="*/ 1 h 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243" h="87">
                    <a:moveTo>
                      <a:pt x="77" y="6"/>
                    </a:moveTo>
                    <a:lnTo>
                      <a:pt x="80" y="4"/>
                    </a:lnTo>
                    <a:lnTo>
                      <a:pt x="83" y="3"/>
                    </a:lnTo>
                    <a:lnTo>
                      <a:pt x="86" y="3"/>
                    </a:lnTo>
                    <a:lnTo>
                      <a:pt x="90" y="3"/>
                    </a:lnTo>
                    <a:lnTo>
                      <a:pt x="94" y="1"/>
                    </a:lnTo>
                    <a:lnTo>
                      <a:pt x="96" y="0"/>
                    </a:lnTo>
                    <a:lnTo>
                      <a:pt x="100" y="0"/>
                    </a:lnTo>
                    <a:lnTo>
                      <a:pt x="104" y="0"/>
                    </a:lnTo>
                    <a:lnTo>
                      <a:pt x="107" y="0"/>
                    </a:lnTo>
                    <a:lnTo>
                      <a:pt x="111" y="0"/>
                    </a:lnTo>
                    <a:lnTo>
                      <a:pt x="114" y="0"/>
                    </a:lnTo>
                    <a:lnTo>
                      <a:pt x="118" y="0"/>
                    </a:lnTo>
                    <a:lnTo>
                      <a:pt x="123" y="0"/>
                    </a:lnTo>
                    <a:lnTo>
                      <a:pt x="126" y="0"/>
                    </a:lnTo>
                    <a:lnTo>
                      <a:pt x="130" y="0"/>
                    </a:lnTo>
                    <a:lnTo>
                      <a:pt x="134" y="0"/>
                    </a:lnTo>
                    <a:lnTo>
                      <a:pt x="137" y="0"/>
                    </a:lnTo>
                    <a:lnTo>
                      <a:pt x="141" y="0"/>
                    </a:lnTo>
                    <a:lnTo>
                      <a:pt x="145" y="1"/>
                    </a:lnTo>
                    <a:lnTo>
                      <a:pt x="150" y="3"/>
                    </a:lnTo>
                    <a:lnTo>
                      <a:pt x="154" y="3"/>
                    </a:lnTo>
                    <a:lnTo>
                      <a:pt x="157" y="3"/>
                    </a:lnTo>
                    <a:lnTo>
                      <a:pt x="161" y="4"/>
                    </a:lnTo>
                    <a:lnTo>
                      <a:pt x="165" y="6"/>
                    </a:lnTo>
                    <a:lnTo>
                      <a:pt x="170" y="7"/>
                    </a:lnTo>
                    <a:lnTo>
                      <a:pt x="175" y="7"/>
                    </a:lnTo>
                    <a:lnTo>
                      <a:pt x="180" y="10"/>
                    </a:lnTo>
                    <a:lnTo>
                      <a:pt x="182" y="11"/>
                    </a:lnTo>
                    <a:lnTo>
                      <a:pt x="188" y="13"/>
                    </a:lnTo>
                    <a:lnTo>
                      <a:pt x="192" y="16"/>
                    </a:lnTo>
                    <a:lnTo>
                      <a:pt x="197" y="17"/>
                    </a:lnTo>
                    <a:lnTo>
                      <a:pt x="202" y="18"/>
                    </a:lnTo>
                    <a:lnTo>
                      <a:pt x="207" y="21"/>
                    </a:lnTo>
                    <a:lnTo>
                      <a:pt x="211" y="23"/>
                    </a:lnTo>
                    <a:lnTo>
                      <a:pt x="214" y="26"/>
                    </a:lnTo>
                    <a:lnTo>
                      <a:pt x="218" y="27"/>
                    </a:lnTo>
                    <a:lnTo>
                      <a:pt x="221" y="28"/>
                    </a:lnTo>
                    <a:lnTo>
                      <a:pt x="224" y="31"/>
                    </a:lnTo>
                    <a:lnTo>
                      <a:pt x="228" y="33"/>
                    </a:lnTo>
                    <a:lnTo>
                      <a:pt x="231" y="36"/>
                    </a:lnTo>
                    <a:lnTo>
                      <a:pt x="235" y="37"/>
                    </a:lnTo>
                    <a:lnTo>
                      <a:pt x="238" y="40"/>
                    </a:lnTo>
                    <a:lnTo>
                      <a:pt x="241" y="43"/>
                    </a:lnTo>
                    <a:lnTo>
                      <a:pt x="243" y="45"/>
                    </a:lnTo>
                    <a:lnTo>
                      <a:pt x="243" y="50"/>
                    </a:lnTo>
                    <a:lnTo>
                      <a:pt x="241" y="54"/>
                    </a:lnTo>
                    <a:lnTo>
                      <a:pt x="238" y="55"/>
                    </a:lnTo>
                    <a:lnTo>
                      <a:pt x="235" y="57"/>
                    </a:lnTo>
                    <a:lnTo>
                      <a:pt x="232" y="58"/>
                    </a:lnTo>
                    <a:lnTo>
                      <a:pt x="228" y="60"/>
                    </a:lnTo>
                    <a:lnTo>
                      <a:pt x="222" y="60"/>
                    </a:lnTo>
                    <a:lnTo>
                      <a:pt x="216" y="60"/>
                    </a:lnTo>
                    <a:lnTo>
                      <a:pt x="214" y="60"/>
                    </a:lnTo>
                    <a:lnTo>
                      <a:pt x="211" y="60"/>
                    </a:lnTo>
                    <a:lnTo>
                      <a:pt x="208" y="60"/>
                    </a:lnTo>
                    <a:lnTo>
                      <a:pt x="205" y="58"/>
                    </a:lnTo>
                    <a:lnTo>
                      <a:pt x="202" y="57"/>
                    </a:lnTo>
                    <a:lnTo>
                      <a:pt x="198" y="57"/>
                    </a:lnTo>
                    <a:lnTo>
                      <a:pt x="194" y="55"/>
                    </a:lnTo>
                    <a:lnTo>
                      <a:pt x="191" y="54"/>
                    </a:lnTo>
                    <a:lnTo>
                      <a:pt x="188" y="54"/>
                    </a:lnTo>
                    <a:lnTo>
                      <a:pt x="184" y="53"/>
                    </a:lnTo>
                    <a:lnTo>
                      <a:pt x="181" y="53"/>
                    </a:lnTo>
                    <a:lnTo>
                      <a:pt x="177" y="51"/>
                    </a:lnTo>
                    <a:lnTo>
                      <a:pt x="174" y="50"/>
                    </a:lnTo>
                    <a:lnTo>
                      <a:pt x="168" y="50"/>
                    </a:lnTo>
                    <a:lnTo>
                      <a:pt x="164" y="47"/>
                    </a:lnTo>
                    <a:lnTo>
                      <a:pt x="161" y="47"/>
                    </a:lnTo>
                    <a:lnTo>
                      <a:pt x="157" y="47"/>
                    </a:lnTo>
                    <a:lnTo>
                      <a:pt x="151" y="45"/>
                    </a:lnTo>
                    <a:lnTo>
                      <a:pt x="148" y="45"/>
                    </a:lnTo>
                    <a:lnTo>
                      <a:pt x="143" y="47"/>
                    </a:lnTo>
                    <a:lnTo>
                      <a:pt x="138" y="47"/>
                    </a:lnTo>
                    <a:lnTo>
                      <a:pt x="133" y="47"/>
                    </a:lnTo>
                    <a:lnTo>
                      <a:pt x="128" y="47"/>
                    </a:lnTo>
                    <a:lnTo>
                      <a:pt x="124" y="50"/>
                    </a:lnTo>
                    <a:lnTo>
                      <a:pt x="118" y="51"/>
                    </a:lnTo>
                    <a:lnTo>
                      <a:pt x="113" y="53"/>
                    </a:lnTo>
                    <a:lnTo>
                      <a:pt x="108" y="54"/>
                    </a:lnTo>
                    <a:lnTo>
                      <a:pt x="103" y="57"/>
                    </a:lnTo>
                    <a:lnTo>
                      <a:pt x="100" y="58"/>
                    </a:lnTo>
                    <a:lnTo>
                      <a:pt x="97" y="60"/>
                    </a:lnTo>
                    <a:lnTo>
                      <a:pt x="94" y="60"/>
                    </a:lnTo>
                    <a:lnTo>
                      <a:pt x="93" y="63"/>
                    </a:lnTo>
                    <a:lnTo>
                      <a:pt x="86" y="64"/>
                    </a:lnTo>
                    <a:lnTo>
                      <a:pt x="81" y="67"/>
                    </a:lnTo>
                    <a:lnTo>
                      <a:pt x="76" y="68"/>
                    </a:lnTo>
                    <a:lnTo>
                      <a:pt x="72" y="71"/>
                    </a:lnTo>
                    <a:lnTo>
                      <a:pt x="67" y="71"/>
                    </a:lnTo>
                    <a:lnTo>
                      <a:pt x="63" y="74"/>
                    </a:lnTo>
                    <a:lnTo>
                      <a:pt x="57" y="75"/>
                    </a:lnTo>
                    <a:lnTo>
                      <a:pt x="53" y="78"/>
                    </a:lnTo>
                    <a:lnTo>
                      <a:pt x="49" y="78"/>
                    </a:lnTo>
                    <a:lnTo>
                      <a:pt x="46" y="81"/>
                    </a:lnTo>
                    <a:lnTo>
                      <a:pt x="42" y="81"/>
                    </a:lnTo>
                    <a:lnTo>
                      <a:pt x="39" y="84"/>
                    </a:lnTo>
                    <a:lnTo>
                      <a:pt x="36" y="84"/>
                    </a:lnTo>
                    <a:lnTo>
                      <a:pt x="32" y="85"/>
                    </a:lnTo>
                    <a:lnTo>
                      <a:pt x="29" y="85"/>
                    </a:lnTo>
                    <a:lnTo>
                      <a:pt x="26" y="87"/>
                    </a:lnTo>
                    <a:lnTo>
                      <a:pt x="23" y="87"/>
                    </a:lnTo>
                    <a:lnTo>
                      <a:pt x="20" y="87"/>
                    </a:lnTo>
                    <a:lnTo>
                      <a:pt x="15" y="87"/>
                    </a:lnTo>
                    <a:lnTo>
                      <a:pt x="10" y="85"/>
                    </a:lnTo>
                    <a:lnTo>
                      <a:pt x="6" y="82"/>
                    </a:lnTo>
                    <a:lnTo>
                      <a:pt x="3" y="80"/>
                    </a:lnTo>
                    <a:lnTo>
                      <a:pt x="2" y="75"/>
                    </a:lnTo>
                    <a:lnTo>
                      <a:pt x="0" y="71"/>
                    </a:lnTo>
                    <a:lnTo>
                      <a:pt x="0" y="68"/>
                    </a:lnTo>
                    <a:lnTo>
                      <a:pt x="0" y="65"/>
                    </a:lnTo>
                    <a:lnTo>
                      <a:pt x="0" y="63"/>
                    </a:lnTo>
                    <a:lnTo>
                      <a:pt x="0" y="60"/>
                    </a:lnTo>
                    <a:lnTo>
                      <a:pt x="2" y="54"/>
                    </a:lnTo>
                    <a:lnTo>
                      <a:pt x="5" y="50"/>
                    </a:lnTo>
                    <a:lnTo>
                      <a:pt x="9" y="44"/>
                    </a:lnTo>
                    <a:lnTo>
                      <a:pt x="12" y="40"/>
                    </a:lnTo>
                    <a:lnTo>
                      <a:pt x="15" y="37"/>
                    </a:lnTo>
                    <a:lnTo>
                      <a:pt x="18" y="36"/>
                    </a:lnTo>
                    <a:lnTo>
                      <a:pt x="20" y="33"/>
                    </a:lnTo>
                    <a:lnTo>
                      <a:pt x="23" y="31"/>
                    </a:lnTo>
                    <a:lnTo>
                      <a:pt x="26" y="28"/>
                    </a:lnTo>
                    <a:lnTo>
                      <a:pt x="29" y="26"/>
                    </a:lnTo>
                    <a:lnTo>
                      <a:pt x="32" y="24"/>
                    </a:lnTo>
                    <a:lnTo>
                      <a:pt x="36" y="23"/>
                    </a:lnTo>
                    <a:lnTo>
                      <a:pt x="39" y="21"/>
                    </a:lnTo>
                    <a:lnTo>
                      <a:pt x="42" y="18"/>
                    </a:lnTo>
                    <a:lnTo>
                      <a:pt x="46" y="17"/>
                    </a:lnTo>
                    <a:lnTo>
                      <a:pt x="49" y="16"/>
                    </a:lnTo>
                    <a:lnTo>
                      <a:pt x="52" y="14"/>
                    </a:lnTo>
                    <a:lnTo>
                      <a:pt x="56" y="13"/>
                    </a:lnTo>
                    <a:lnTo>
                      <a:pt x="59" y="10"/>
                    </a:lnTo>
                    <a:lnTo>
                      <a:pt x="64" y="10"/>
                    </a:lnTo>
                    <a:lnTo>
                      <a:pt x="67" y="7"/>
                    </a:lnTo>
                    <a:lnTo>
                      <a:pt x="70" y="7"/>
                    </a:lnTo>
                    <a:lnTo>
                      <a:pt x="73" y="6"/>
                    </a:lnTo>
                    <a:lnTo>
                      <a:pt x="77" y="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Freeform 12"/>
              <p:cNvSpPr>
                <a:spLocks/>
              </p:cNvSpPr>
              <p:nvPr/>
            </p:nvSpPr>
            <p:spPr bwMode="auto">
              <a:xfrm>
                <a:off x="2190" y="1213"/>
                <a:ext cx="34" cy="110"/>
              </a:xfrm>
              <a:custGeom>
                <a:avLst/>
                <a:gdLst>
                  <a:gd name="T0" fmla="*/ 2 w 102"/>
                  <a:gd name="T1" fmla="*/ 12 h 330"/>
                  <a:gd name="T2" fmla="*/ 2 w 102"/>
                  <a:gd name="T3" fmla="*/ 13 h 330"/>
                  <a:gd name="T4" fmla="*/ 2 w 102"/>
                  <a:gd name="T5" fmla="*/ 14 h 330"/>
                  <a:gd name="T6" fmla="*/ 2 w 102"/>
                  <a:gd name="T7" fmla="*/ 16 h 330"/>
                  <a:gd name="T8" fmla="*/ 2 w 102"/>
                  <a:gd name="T9" fmla="*/ 17 h 330"/>
                  <a:gd name="T10" fmla="*/ 2 w 102"/>
                  <a:gd name="T11" fmla="*/ 19 h 330"/>
                  <a:gd name="T12" fmla="*/ 2 w 102"/>
                  <a:gd name="T13" fmla="*/ 20 h 330"/>
                  <a:gd name="T14" fmla="*/ 2 w 102"/>
                  <a:gd name="T15" fmla="*/ 22 h 330"/>
                  <a:gd name="T16" fmla="*/ 2 w 102"/>
                  <a:gd name="T17" fmla="*/ 23 h 330"/>
                  <a:gd name="T18" fmla="*/ 2 w 102"/>
                  <a:gd name="T19" fmla="*/ 25 h 330"/>
                  <a:gd name="T20" fmla="*/ 2 w 102"/>
                  <a:gd name="T21" fmla="*/ 27 h 330"/>
                  <a:gd name="T22" fmla="*/ 2 w 102"/>
                  <a:gd name="T23" fmla="*/ 28 h 330"/>
                  <a:gd name="T24" fmla="*/ 2 w 102"/>
                  <a:gd name="T25" fmla="*/ 29 h 330"/>
                  <a:gd name="T26" fmla="*/ 2 w 102"/>
                  <a:gd name="T27" fmla="*/ 30 h 330"/>
                  <a:gd name="T28" fmla="*/ 2 w 102"/>
                  <a:gd name="T29" fmla="*/ 32 h 330"/>
                  <a:gd name="T30" fmla="*/ 2 w 102"/>
                  <a:gd name="T31" fmla="*/ 33 h 330"/>
                  <a:gd name="T32" fmla="*/ 2 w 102"/>
                  <a:gd name="T33" fmla="*/ 34 h 330"/>
                  <a:gd name="T34" fmla="*/ 3 w 102"/>
                  <a:gd name="T35" fmla="*/ 35 h 330"/>
                  <a:gd name="T36" fmla="*/ 4 w 102"/>
                  <a:gd name="T37" fmla="*/ 36 h 330"/>
                  <a:gd name="T38" fmla="*/ 5 w 102"/>
                  <a:gd name="T39" fmla="*/ 36 h 330"/>
                  <a:gd name="T40" fmla="*/ 7 w 102"/>
                  <a:gd name="T41" fmla="*/ 36 h 330"/>
                  <a:gd name="T42" fmla="*/ 8 w 102"/>
                  <a:gd name="T43" fmla="*/ 36 h 330"/>
                  <a:gd name="T44" fmla="*/ 9 w 102"/>
                  <a:gd name="T45" fmla="*/ 35 h 330"/>
                  <a:gd name="T46" fmla="*/ 10 w 102"/>
                  <a:gd name="T47" fmla="*/ 34 h 330"/>
                  <a:gd name="T48" fmla="*/ 11 w 102"/>
                  <a:gd name="T49" fmla="*/ 33 h 330"/>
                  <a:gd name="T50" fmla="*/ 11 w 102"/>
                  <a:gd name="T51" fmla="*/ 31 h 330"/>
                  <a:gd name="T52" fmla="*/ 11 w 102"/>
                  <a:gd name="T53" fmla="*/ 30 h 330"/>
                  <a:gd name="T54" fmla="*/ 11 w 102"/>
                  <a:gd name="T55" fmla="*/ 28 h 330"/>
                  <a:gd name="T56" fmla="*/ 11 w 102"/>
                  <a:gd name="T57" fmla="*/ 27 h 330"/>
                  <a:gd name="T58" fmla="*/ 11 w 102"/>
                  <a:gd name="T59" fmla="*/ 25 h 330"/>
                  <a:gd name="T60" fmla="*/ 11 w 102"/>
                  <a:gd name="T61" fmla="*/ 24 h 330"/>
                  <a:gd name="T62" fmla="*/ 11 w 102"/>
                  <a:gd name="T63" fmla="*/ 23 h 330"/>
                  <a:gd name="T64" fmla="*/ 11 w 102"/>
                  <a:gd name="T65" fmla="*/ 22 h 330"/>
                  <a:gd name="T66" fmla="*/ 10 w 102"/>
                  <a:gd name="T67" fmla="*/ 21 h 330"/>
                  <a:gd name="T68" fmla="*/ 10 w 102"/>
                  <a:gd name="T69" fmla="*/ 19 h 330"/>
                  <a:gd name="T70" fmla="*/ 10 w 102"/>
                  <a:gd name="T71" fmla="*/ 18 h 330"/>
                  <a:gd name="T72" fmla="*/ 9 w 102"/>
                  <a:gd name="T73" fmla="*/ 16 h 330"/>
                  <a:gd name="T74" fmla="*/ 9 w 102"/>
                  <a:gd name="T75" fmla="*/ 14 h 330"/>
                  <a:gd name="T76" fmla="*/ 8 w 102"/>
                  <a:gd name="T77" fmla="*/ 13 h 330"/>
                  <a:gd name="T78" fmla="*/ 8 w 102"/>
                  <a:gd name="T79" fmla="*/ 11 h 330"/>
                  <a:gd name="T80" fmla="*/ 7 w 102"/>
                  <a:gd name="T81" fmla="*/ 9 h 330"/>
                  <a:gd name="T82" fmla="*/ 7 w 102"/>
                  <a:gd name="T83" fmla="*/ 8 h 330"/>
                  <a:gd name="T84" fmla="*/ 6 w 102"/>
                  <a:gd name="T85" fmla="*/ 6 h 330"/>
                  <a:gd name="T86" fmla="*/ 6 w 102"/>
                  <a:gd name="T87" fmla="*/ 5 h 330"/>
                  <a:gd name="T88" fmla="*/ 5 w 102"/>
                  <a:gd name="T89" fmla="*/ 3 h 330"/>
                  <a:gd name="T90" fmla="*/ 4 w 102"/>
                  <a:gd name="T91" fmla="*/ 2 h 330"/>
                  <a:gd name="T92" fmla="*/ 4 w 102"/>
                  <a:gd name="T93" fmla="*/ 2 h 330"/>
                  <a:gd name="T94" fmla="*/ 3 w 102"/>
                  <a:gd name="T95" fmla="*/ 0 h 330"/>
                  <a:gd name="T96" fmla="*/ 2 w 102"/>
                  <a:gd name="T97" fmla="*/ 0 h 330"/>
                  <a:gd name="T98" fmla="*/ 0 w 102"/>
                  <a:gd name="T99" fmla="*/ 2 h 330"/>
                  <a:gd name="T100" fmla="*/ 0 w 102"/>
                  <a:gd name="T101" fmla="*/ 2 h 330"/>
                  <a:gd name="T102" fmla="*/ 0 w 102"/>
                  <a:gd name="T103" fmla="*/ 4 h 330"/>
                  <a:gd name="T104" fmla="*/ 0 w 102"/>
                  <a:gd name="T105" fmla="*/ 5 h 330"/>
                  <a:gd name="T106" fmla="*/ 0 w 102"/>
                  <a:gd name="T107" fmla="*/ 6 h 330"/>
                  <a:gd name="T108" fmla="*/ 1 w 102"/>
                  <a:gd name="T109" fmla="*/ 7 h 330"/>
                  <a:gd name="T110" fmla="*/ 1 w 102"/>
                  <a:gd name="T111" fmla="*/ 9 h 330"/>
                  <a:gd name="T112" fmla="*/ 2 w 102"/>
                  <a:gd name="T113" fmla="*/ 9 h 330"/>
                  <a:gd name="T114" fmla="*/ 2 w 102"/>
                  <a:gd name="T115" fmla="*/ 11 h 330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02" h="330">
                    <a:moveTo>
                      <a:pt x="18" y="99"/>
                    </a:moveTo>
                    <a:lnTo>
                      <a:pt x="18" y="102"/>
                    </a:lnTo>
                    <a:lnTo>
                      <a:pt x="18" y="105"/>
                    </a:lnTo>
                    <a:lnTo>
                      <a:pt x="18" y="109"/>
                    </a:lnTo>
                    <a:lnTo>
                      <a:pt x="20" y="112"/>
                    </a:lnTo>
                    <a:lnTo>
                      <a:pt x="20" y="116"/>
                    </a:lnTo>
                    <a:lnTo>
                      <a:pt x="21" y="119"/>
                    </a:lnTo>
                    <a:lnTo>
                      <a:pt x="21" y="125"/>
                    </a:lnTo>
                    <a:lnTo>
                      <a:pt x="21" y="129"/>
                    </a:lnTo>
                    <a:lnTo>
                      <a:pt x="21" y="132"/>
                    </a:lnTo>
                    <a:lnTo>
                      <a:pt x="21" y="136"/>
                    </a:lnTo>
                    <a:lnTo>
                      <a:pt x="21" y="140"/>
                    </a:lnTo>
                    <a:lnTo>
                      <a:pt x="21" y="145"/>
                    </a:lnTo>
                    <a:lnTo>
                      <a:pt x="21" y="150"/>
                    </a:lnTo>
                    <a:lnTo>
                      <a:pt x="21" y="155"/>
                    </a:lnTo>
                    <a:lnTo>
                      <a:pt x="21" y="159"/>
                    </a:lnTo>
                    <a:lnTo>
                      <a:pt x="23" y="163"/>
                    </a:lnTo>
                    <a:lnTo>
                      <a:pt x="21" y="168"/>
                    </a:lnTo>
                    <a:lnTo>
                      <a:pt x="21" y="172"/>
                    </a:lnTo>
                    <a:lnTo>
                      <a:pt x="21" y="177"/>
                    </a:lnTo>
                    <a:lnTo>
                      <a:pt x="21" y="182"/>
                    </a:lnTo>
                    <a:lnTo>
                      <a:pt x="20" y="187"/>
                    </a:lnTo>
                    <a:lnTo>
                      <a:pt x="20" y="190"/>
                    </a:lnTo>
                    <a:lnTo>
                      <a:pt x="20" y="196"/>
                    </a:lnTo>
                    <a:lnTo>
                      <a:pt x="20" y="200"/>
                    </a:lnTo>
                    <a:lnTo>
                      <a:pt x="18" y="206"/>
                    </a:lnTo>
                    <a:lnTo>
                      <a:pt x="18" y="210"/>
                    </a:lnTo>
                    <a:lnTo>
                      <a:pt x="18" y="214"/>
                    </a:lnTo>
                    <a:lnTo>
                      <a:pt x="18" y="219"/>
                    </a:lnTo>
                    <a:lnTo>
                      <a:pt x="18" y="224"/>
                    </a:lnTo>
                    <a:lnTo>
                      <a:pt x="18" y="227"/>
                    </a:lnTo>
                    <a:lnTo>
                      <a:pt x="18" y="233"/>
                    </a:lnTo>
                    <a:lnTo>
                      <a:pt x="18" y="239"/>
                    </a:lnTo>
                    <a:lnTo>
                      <a:pt x="17" y="243"/>
                    </a:lnTo>
                    <a:lnTo>
                      <a:pt x="17" y="246"/>
                    </a:lnTo>
                    <a:lnTo>
                      <a:pt x="15" y="250"/>
                    </a:lnTo>
                    <a:lnTo>
                      <a:pt x="15" y="254"/>
                    </a:lnTo>
                    <a:lnTo>
                      <a:pt x="15" y="259"/>
                    </a:lnTo>
                    <a:lnTo>
                      <a:pt x="15" y="263"/>
                    </a:lnTo>
                    <a:lnTo>
                      <a:pt x="15" y="267"/>
                    </a:lnTo>
                    <a:lnTo>
                      <a:pt x="17" y="271"/>
                    </a:lnTo>
                    <a:lnTo>
                      <a:pt x="17" y="274"/>
                    </a:lnTo>
                    <a:lnTo>
                      <a:pt x="17" y="278"/>
                    </a:lnTo>
                    <a:lnTo>
                      <a:pt x="17" y="281"/>
                    </a:lnTo>
                    <a:lnTo>
                      <a:pt x="17" y="287"/>
                    </a:lnTo>
                    <a:lnTo>
                      <a:pt x="17" y="290"/>
                    </a:lnTo>
                    <a:lnTo>
                      <a:pt x="18" y="293"/>
                    </a:lnTo>
                    <a:lnTo>
                      <a:pt x="18" y="296"/>
                    </a:lnTo>
                    <a:lnTo>
                      <a:pt x="18" y="300"/>
                    </a:lnTo>
                    <a:lnTo>
                      <a:pt x="18" y="303"/>
                    </a:lnTo>
                    <a:lnTo>
                      <a:pt x="20" y="305"/>
                    </a:lnTo>
                    <a:lnTo>
                      <a:pt x="21" y="308"/>
                    </a:lnTo>
                    <a:lnTo>
                      <a:pt x="23" y="310"/>
                    </a:lnTo>
                    <a:lnTo>
                      <a:pt x="25" y="315"/>
                    </a:lnTo>
                    <a:lnTo>
                      <a:pt x="28" y="320"/>
                    </a:lnTo>
                    <a:lnTo>
                      <a:pt x="31" y="323"/>
                    </a:lnTo>
                    <a:lnTo>
                      <a:pt x="34" y="325"/>
                    </a:lnTo>
                    <a:lnTo>
                      <a:pt x="40" y="327"/>
                    </a:lnTo>
                    <a:lnTo>
                      <a:pt x="44" y="328"/>
                    </a:lnTo>
                    <a:lnTo>
                      <a:pt x="48" y="328"/>
                    </a:lnTo>
                    <a:lnTo>
                      <a:pt x="54" y="330"/>
                    </a:lnTo>
                    <a:lnTo>
                      <a:pt x="58" y="328"/>
                    </a:lnTo>
                    <a:lnTo>
                      <a:pt x="62" y="328"/>
                    </a:lnTo>
                    <a:lnTo>
                      <a:pt x="65" y="327"/>
                    </a:lnTo>
                    <a:lnTo>
                      <a:pt x="69" y="325"/>
                    </a:lnTo>
                    <a:lnTo>
                      <a:pt x="72" y="324"/>
                    </a:lnTo>
                    <a:lnTo>
                      <a:pt x="77" y="323"/>
                    </a:lnTo>
                    <a:lnTo>
                      <a:pt x="79" y="320"/>
                    </a:lnTo>
                    <a:lnTo>
                      <a:pt x="82" y="317"/>
                    </a:lnTo>
                    <a:lnTo>
                      <a:pt x="85" y="314"/>
                    </a:lnTo>
                    <a:lnTo>
                      <a:pt x="87" y="311"/>
                    </a:lnTo>
                    <a:lnTo>
                      <a:pt x="89" y="308"/>
                    </a:lnTo>
                    <a:lnTo>
                      <a:pt x="91" y="304"/>
                    </a:lnTo>
                    <a:lnTo>
                      <a:pt x="92" y="300"/>
                    </a:lnTo>
                    <a:lnTo>
                      <a:pt x="95" y="297"/>
                    </a:lnTo>
                    <a:lnTo>
                      <a:pt x="95" y="293"/>
                    </a:lnTo>
                    <a:lnTo>
                      <a:pt x="96" y="288"/>
                    </a:lnTo>
                    <a:lnTo>
                      <a:pt x="98" y="283"/>
                    </a:lnTo>
                    <a:lnTo>
                      <a:pt x="99" y="278"/>
                    </a:lnTo>
                    <a:lnTo>
                      <a:pt x="99" y="274"/>
                    </a:lnTo>
                    <a:lnTo>
                      <a:pt x="99" y="270"/>
                    </a:lnTo>
                    <a:lnTo>
                      <a:pt x="101" y="266"/>
                    </a:lnTo>
                    <a:lnTo>
                      <a:pt x="102" y="260"/>
                    </a:lnTo>
                    <a:lnTo>
                      <a:pt x="102" y="256"/>
                    </a:lnTo>
                    <a:lnTo>
                      <a:pt x="102" y="250"/>
                    </a:lnTo>
                    <a:lnTo>
                      <a:pt x="102" y="244"/>
                    </a:lnTo>
                    <a:lnTo>
                      <a:pt x="102" y="240"/>
                    </a:lnTo>
                    <a:lnTo>
                      <a:pt x="102" y="236"/>
                    </a:lnTo>
                    <a:lnTo>
                      <a:pt x="102" y="230"/>
                    </a:lnTo>
                    <a:lnTo>
                      <a:pt x="101" y="226"/>
                    </a:lnTo>
                    <a:lnTo>
                      <a:pt x="101" y="222"/>
                    </a:lnTo>
                    <a:lnTo>
                      <a:pt x="99" y="219"/>
                    </a:lnTo>
                    <a:lnTo>
                      <a:pt x="99" y="216"/>
                    </a:lnTo>
                    <a:lnTo>
                      <a:pt x="99" y="213"/>
                    </a:lnTo>
                    <a:lnTo>
                      <a:pt x="99" y="210"/>
                    </a:lnTo>
                    <a:lnTo>
                      <a:pt x="98" y="207"/>
                    </a:lnTo>
                    <a:lnTo>
                      <a:pt x="96" y="204"/>
                    </a:lnTo>
                    <a:lnTo>
                      <a:pt x="96" y="200"/>
                    </a:lnTo>
                    <a:lnTo>
                      <a:pt x="96" y="197"/>
                    </a:lnTo>
                    <a:lnTo>
                      <a:pt x="95" y="193"/>
                    </a:lnTo>
                    <a:lnTo>
                      <a:pt x="95" y="189"/>
                    </a:lnTo>
                    <a:lnTo>
                      <a:pt x="94" y="185"/>
                    </a:lnTo>
                    <a:lnTo>
                      <a:pt x="94" y="182"/>
                    </a:lnTo>
                    <a:lnTo>
                      <a:pt x="92" y="176"/>
                    </a:lnTo>
                    <a:lnTo>
                      <a:pt x="91" y="172"/>
                    </a:lnTo>
                    <a:lnTo>
                      <a:pt x="89" y="168"/>
                    </a:lnTo>
                    <a:lnTo>
                      <a:pt x="89" y="163"/>
                    </a:lnTo>
                    <a:lnTo>
                      <a:pt x="88" y="159"/>
                    </a:lnTo>
                    <a:lnTo>
                      <a:pt x="87" y="153"/>
                    </a:lnTo>
                    <a:lnTo>
                      <a:pt x="85" y="149"/>
                    </a:lnTo>
                    <a:lnTo>
                      <a:pt x="84" y="143"/>
                    </a:lnTo>
                    <a:lnTo>
                      <a:pt x="82" y="139"/>
                    </a:lnTo>
                    <a:lnTo>
                      <a:pt x="81" y="135"/>
                    </a:lnTo>
                    <a:lnTo>
                      <a:pt x="79" y="129"/>
                    </a:lnTo>
                    <a:lnTo>
                      <a:pt x="78" y="125"/>
                    </a:lnTo>
                    <a:lnTo>
                      <a:pt x="77" y="119"/>
                    </a:lnTo>
                    <a:lnTo>
                      <a:pt x="74" y="113"/>
                    </a:lnTo>
                    <a:lnTo>
                      <a:pt x="74" y="109"/>
                    </a:lnTo>
                    <a:lnTo>
                      <a:pt x="71" y="104"/>
                    </a:lnTo>
                    <a:lnTo>
                      <a:pt x="71" y="99"/>
                    </a:lnTo>
                    <a:lnTo>
                      <a:pt x="68" y="94"/>
                    </a:lnTo>
                    <a:lnTo>
                      <a:pt x="67" y="89"/>
                    </a:lnTo>
                    <a:lnTo>
                      <a:pt x="65" y="85"/>
                    </a:lnTo>
                    <a:lnTo>
                      <a:pt x="64" y="79"/>
                    </a:lnTo>
                    <a:lnTo>
                      <a:pt x="62" y="75"/>
                    </a:lnTo>
                    <a:lnTo>
                      <a:pt x="61" y="69"/>
                    </a:lnTo>
                    <a:lnTo>
                      <a:pt x="58" y="65"/>
                    </a:lnTo>
                    <a:lnTo>
                      <a:pt x="57" y="61"/>
                    </a:lnTo>
                    <a:lnTo>
                      <a:pt x="55" y="57"/>
                    </a:lnTo>
                    <a:lnTo>
                      <a:pt x="54" y="52"/>
                    </a:lnTo>
                    <a:lnTo>
                      <a:pt x="52" y="48"/>
                    </a:lnTo>
                    <a:lnTo>
                      <a:pt x="50" y="44"/>
                    </a:lnTo>
                    <a:lnTo>
                      <a:pt x="48" y="38"/>
                    </a:lnTo>
                    <a:lnTo>
                      <a:pt x="45" y="35"/>
                    </a:lnTo>
                    <a:lnTo>
                      <a:pt x="44" y="31"/>
                    </a:lnTo>
                    <a:lnTo>
                      <a:pt x="42" y="28"/>
                    </a:lnTo>
                    <a:lnTo>
                      <a:pt x="41" y="25"/>
                    </a:lnTo>
                    <a:lnTo>
                      <a:pt x="40" y="22"/>
                    </a:lnTo>
                    <a:lnTo>
                      <a:pt x="38" y="20"/>
                    </a:lnTo>
                    <a:lnTo>
                      <a:pt x="37" y="17"/>
                    </a:lnTo>
                    <a:lnTo>
                      <a:pt x="34" y="14"/>
                    </a:lnTo>
                    <a:lnTo>
                      <a:pt x="34" y="10"/>
                    </a:lnTo>
                    <a:lnTo>
                      <a:pt x="31" y="8"/>
                    </a:lnTo>
                    <a:lnTo>
                      <a:pt x="28" y="4"/>
                    </a:lnTo>
                    <a:lnTo>
                      <a:pt x="27" y="3"/>
                    </a:lnTo>
                    <a:lnTo>
                      <a:pt x="20" y="0"/>
                    </a:lnTo>
                    <a:lnTo>
                      <a:pt x="15" y="3"/>
                    </a:lnTo>
                    <a:lnTo>
                      <a:pt x="11" y="5"/>
                    </a:lnTo>
                    <a:lnTo>
                      <a:pt x="8" y="10"/>
                    </a:lnTo>
                    <a:lnTo>
                      <a:pt x="4" y="14"/>
                    </a:lnTo>
                    <a:lnTo>
                      <a:pt x="3" y="17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8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0" y="35"/>
                    </a:lnTo>
                    <a:lnTo>
                      <a:pt x="0" y="38"/>
                    </a:lnTo>
                    <a:lnTo>
                      <a:pt x="1" y="42"/>
                    </a:lnTo>
                    <a:lnTo>
                      <a:pt x="3" y="45"/>
                    </a:lnTo>
                    <a:lnTo>
                      <a:pt x="3" y="48"/>
                    </a:lnTo>
                    <a:lnTo>
                      <a:pt x="4" y="51"/>
                    </a:lnTo>
                    <a:lnTo>
                      <a:pt x="6" y="57"/>
                    </a:lnTo>
                    <a:lnTo>
                      <a:pt x="7" y="59"/>
                    </a:lnTo>
                    <a:lnTo>
                      <a:pt x="8" y="65"/>
                    </a:lnTo>
                    <a:lnTo>
                      <a:pt x="10" y="69"/>
                    </a:lnTo>
                    <a:lnTo>
                      <a:pt x="11" y="75"/>
                    </a:lnTo>
                    <a:lnTo>
                      <a:pt x="11" y="78"/>
                    </a:lnTo>
                    <a:lnTo>
                      <a:pt x="13" y="79"/>
                    </a:lnTo>
                    <a:lnTo>
                      <a:pt x="13" y="82"/>
                    </a:lnTo>
                    <a:lnTo>
                      <a:pt x="14" y="85"/>
                    </a:lnTo>
                    <a:lnTo>
                      <a:pt x="14" y="88"/>
                    </a:lnTo>
                    <a:lnTo>
                      <a:pt x="15" y="91"/>
                    </a:lnTo>
                    <a:lnTo>
                      <a:pt x="15" y="95"/>
                    </a:lnTo>
                    <a:lnTo>
                      <a:pt x="18" y="9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Freeform 13"/>
              <p:cNvSpPr>
                <a:spLocks/>
              </p:cNvSpPr>
              <p:nvPr/>
            </p:nvSpPr>
            <p:spPr bwMode="auto">
              <a:xfrm>
                <a:off x="1899" y="1341"/>
                <a:ext cx="50" cy="73"/>
              </a:xfrm>
              <a:custGeom>
                <a:avLst/>
                <a:gdLst>
                  <a:gd name="T0" fmla="*/ 0 w 151"/>
                  <a:gd name="T1" fmla="*/ 8 h 219"/>
                  <a:gd name="T2" fmla="*/ 1 w 151"/>
                  <a:gd name="T3" fmla="*/ 9 h 219"/>
                  <a:gd name="T4" fmla="*/ 1 w 151"/>
                  <a:gd name="T5" fmla="*/ 10 h 219"/>
                  <a:gd name="T6" fmla="*/ 2 w 151"/>
                  <a:gd name="T7" fmla="*/ 12 h 219"/>
                  <a:gd name="T8" fmla="*/ 3 w 151"/>
                  <a:gd name="T9" fmla="*/ 14 h 219"/>
                  <a:gd name="T10" fmla="*/ 4 w 151"/>
                  <a:gd name="T11" fmla="*/ 15 h 219"/>
                  <a:gd name="T12" fmla="*/ 4 w 151"/>
                  <a:gd name="T13" fmla="*/ 16 h 219"/>
                  <a:gd name="T14" fmla="*/ 5 w 151"/>
                  <a:gd name="T15" fmla="*/ 18 h 219"/>
                  <a:gd name="T16" fmla="*/ 6 w 151"/>
                  <a:gd name="T17" fmla="*/ 20 h 219"/>
                  <a:gd name="T18" fmla="*/ 7 w 151"/>
                  <a:gd name="T19" fmla="*/ 21 h 219"/>
                  <a:gd name="T20" fmla="*/ 8 w 151"/>
                  <a:gd name="T21" fmla="*/ 22 h 219"/>
                  <a:gd name="T22" fmla="*/ 9 w 151"/>
                  <a:gd name="T23" fmla="*/ 23 h 219"/>
                  <a:gd name="T24" fmla="*/ 11 w 151"/>
                  <a:gd name="T25" fmla="*/ 23 h 219"/>
                  <a:gd name="T26" fmla="*/ 12 w 151"/>
                  <a:gd name="T27" fmla="*/ 24 h 219"/>
                  <a:gd name="T28" fmla="*/ 13 w 151"/>
                  <a:gd name="T29" fmla="*/ 24 h 219"/>
                  <a:gd name="T30" fmla="*/ 14 w 151"/>
                  <a:gd name="T31" fmla="*/ 24 h 219"/>
                  <a:gd name="T32" fmla="*/ 15 w 151"/>
                  <a:gd name="T33" fmla="*/ 24 h 219"/>
                  <a:gd name="T34" fmla="*/ 16 w 151"/>
                  <a:gd name="T35" fmla="*/ 24 h 219"/>
                  <a:gd name="T36" fmla="*/ 17 w 151"/>
                  <a:gd name="T37" fmla="*/ 22 h 219"/>
                  <a:gd name="T38" fmla="*/ 16 w 151"/>
                  <a:gd name="T39" fmla="*/ 21 h 219"/>
                  <a:gd name="T40" fmla="*/ 15 w 151"/>
                  <a:gd name="T41" fmla="*/ 20 h 219"/>
                  <a:gd name="T42" fmla="*/ 15 w 151"/>
                  <a:gd name="T43" fmla="*/ 19 h 219"/>
                  <a:gd name="T44" fmla="*/ 14 w 151"/>
                  <a:gd name="T45" fmla="*/ 18 h 219"/>
                  <a:gd name="T46" fmla="*/ 13 w 151"/>
                  <a:gd name="T47" fmla="*/ 17 h 219"/>
                  <a:gd name="T48" fmla="*/ 13 w 151"/>
                  <a:gd name="T49" fmla="*/ 16 h 219"/>
                  <a:gd name="T50" fmla="*/ 12 w 151"/>
                  <a:gd name="T51" fmla="*/ 14 h 219"/>
                  <a:gd name="T52" fmla="*/ 11 w 151"/>
                  <a:gd name="T53" fmla="*/ 13 h 219"/>
                  <a:gd name="T54" fmla="*/ 11 w 151"/>
                  <a:gd name="T55" fmla="*/ 12 h 219"/>
                  <a:gd name="T56" fmla="*/ 10 w 151"/>
                  <a:gd name="T57" fmla="*/ 10 h 219"/>
                  <a:gd name="T58" fmla="*/ 9 w 151"/>
                  <a:gd name="T59" fmla="*/ 9 h 219"/>
                  <a:gd name="T60" fmla="*/ 9 w 151"/>
                  <a:gd name="T61" fmla="*/ 7 h 219"/>
                  <a:gd name="T62" fmla="*/ 8 w 151"/>
                  <a:gd name="T63" fmla="*/ 6 h 219"/>
                  <a:gd name="T64" fmla="*/ 7 w 151"/>
                  <a:gd name="T65" fmla="*/ 5 h 219"/>
                  <a:gd name="T66" fmla="*/ 7 w 151"/>
                  <a:gd name="T67" fmla="*/ 4 h 219"/>
                  <a:gd name="T68" fmla="*/ 6 w 151"/>
                  <a:gd name="T69" fmla="*/ 3 h 219"/>
                  <a:gd name="T70" fmla="*/ 5 w 151"/>
                  <a:gd name="T71" fmla="*/ 2 h 219"/>
                  <a:gd name="T72" fmla="*/ 4 w 151"/>
                  <a:gd name="T73" fmla="*/ 0 h 219"/>
                  <a:gd name="T74" fmla="*/ 3 w 151"/>
                  <a:gd name="T75" fmla="*/ 0 h 219"/>
                  <a:gd name="T76" fmla="*/ 2 w 151"/>
                  <a:gd name="T77" fmla="*/ 1 h 219"/>
                  <a:gd name="T78" fmla="*/ 1 w 151"/>
                  <a:gd name="T79" fmla="*/ 2 h 219"/>
                  <a:gd name="T80" fmla="*/ 1 w 151"/>
                  <a:gd name="T81" fmla="*/ 3 h 219"/>
                  <a:gd name="T82" fmla="*/ 0 w 151"/>
                  <a:gd name="T83" fmla="*/ 5 h 219"/>
                  <a:gd name="T84" fmla="*/ 0 w 151"/>
                  <a:gd name="T85" fmla="*/ 6 h 219"/>
                  <a:gd name="T86" fmla="*/ 0 w 151"/>
                  <a:gd name="T87" fmla="*/ 7 h 21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51" h="219">
                    <a:moveTo>
                      <a:pt x="2" y="66"/>
                    </a:moveTo>
                    <a:lnTo>
                      <a:pt x="2" y="67"/>
                    </a:lnTo>
                    <a:lnTo>
                      <a:pt x="3" y="70"/>
                    </a:lnTo>
                    <a:lnTo>
                      <a:pt x="5" y="74"/>
                    </a:lnTo>
                    <a:lnTo>
                      <a:pt x="5" y="77"/>
                    </a:lnTo>
                    <a:lnTo>
                      <a:pt x="8" y="80"/>
                    </a:lnTo>
                    <a:lnTo>
                      <a:pt x="9" y="85"/>
                    </a:lnTo>
                    <a:lnTo>
                      <a:pt x="10" y="90"/>
                    </a:lnTo>
                    <a:lnTo>
                      <a:pt x="13" y="94"/>
                    </a:lnTo>
                    <a:lnTo>
                      <a:pt x="13" y="98"/>
                    </a:lnTo>
                    <a:lnTo>
                      <a:pt x="16" y="103"/>
                    </a:lnTo>
                    <a:lnTo>
                      <a:pt x="19" y="108"/>
                    </a:lnTo>
                    <a:lnTo>
                      <a:pt x="22" y="114"/>
                    </a:lnTo>
                    <a:lnTo>
                      <a:pt x="25" y="118"/>
                    </a:lnTo>
                    <a:lnTo>
                      <a:pt x="27" y="124"/>
                    </a:lnTo>
                    <a:lnTo>
                      <a:pt x="29" y="127"/>
                    </a:lnTo>
                    <a:lnTo>
                      <a:pt x="30" y="130"/>
                    </a:lnTo>
                    <a:lnTo>
                      <a:pt x="32" y="132"/>
                    </a:lnTo>
                    <a:lnTo>
                      <a:pt x="33" y="135"/>
                    </a:lnTo>
                    <a:lnTo>
                      <a:pt x="36" y="139"/>
                    </a:lnTo>
                    <a:lnTo>
                      <a:pt x="39" y="145"/>
                    </a:lnTo>
                    <a:lnTo>
                      <a:pt x="42" y="151"/>
                    </a:lnTo>
                    <a:lnTo>
                      <a:pt x="44" y="157"/>
                    </a:lnTo>
                    <a:lnTo>
                      <a:pt x="47" y="161"/>
                    </a:lnTo>
                    <a:lnTo>
                      <a:pt x="52" y="167"/>
                    </a:lnTo>
                    <a:lnTo>
                      <a:pt x="54" y="171"/>
                    </a:lnTo>
                    <a:lnTo>
                      <a:pt x="57" y="176"/>
                    </a:lnTo>
                    <a:lnTo>
                      <a:pt x="60" y="179"/>
                    </a:lnTo>
                    <a:lnTo>
                      <a:pt x="63" y="185"/>
                    </a:lnTo>
                    <a:lnTo>
                      <a:pt x="66" y="188"/>
                    </a:lnTo>
                    <a:lnTo>
                      <a:pt x="70" y="192"/>
                    </a:lnTo>
                    <a:lnTo>
                      <a:pt x="73" y="195"/>
                    </a:lnTo>
                    <a:lnTo>
                      <a:pt x="76" y="198"/>
                    </a:lnTo>
                    <a:lnTo>
                      <a:pt x="80" y="202"/>
                    </a:lnTo>
                    <a:lnTo>
                      <a:pt x="83" y="205"/>
                    </a:lnTo>
                    <a:lnTo>
                      <a:pt x="86" y="205"/>
                    </a:lnTo>
                    <a:lnTo>
                      <a:pt x="89" y="208"/>
                    </a:lnTo>
                    <a:lnTo>
                      <a:pt x="91" y="209"/>
                    </a:lnTo>
                    <a:lnTo>
                      <a:pt x="96" y="211"/>
                    </a:lnTo>
                    <a:lnTo>
                      <a:pt x="98" y="212"/>
                    </a:lnTo>
                    <a:lnTo>
                      <a:pt x="103" y="213"/>
                    </a:lnTo>
                    <a:lnTo>
                      <a:pt x="106" y="215"/>
                    </a:lnTo>
                    <a:lnTo>
                      <a:pt x="110" y="216"/>
                    </a:lnTo>
                    <a:lnTo>
                      <a:pt x="113" y="216"/>
                    </a:lnTo>
                    <a:lnTo>
                      <a:pt x="117" y="218"/>
                    </a:lnTo>
                    <a:lnTo>
                      <a:pt x="120" y="218"/>
                    </a:lnTo>
                    <a:lnTo>
                      <a:pt x="123" y="219"/>
                    </a:lnTo>
                    <a:lnTo>
                      <a:pt x="125" y="219"/>
                    </a:lnTo>
                    <a:lnTo>
                      <a:pt x="128" y="219"/>
                    </a:lnTo>
                    <a:lnTo>
                      <a:pt x="133" y="219"/>
                    </a:lnTo>
                    <a:lnTo>
                      <a:pt x="135" y="219"/>
                    </a:lnTo>
                    <a:lnTo>
                      <a:pt x="141" y="218"/>
                    </a:lnTo>
                    <a:lnTo>
                      <a:pt x="145" y="216"/>
                    </a:lnTo>
                    <a:lnTo>
                      <a:pt x="148" y="213"/>
                    </a:lnTo>
                    <a:lnTo>
                      <a:pt x="150" y="211"/>
                    </a:lnTo>
                    <a:lnTo>
                      <a:pt x="151" y="205"/>
                    </a:lnTo>
                    <a:lnTo>
                      <a:pt x="150" y="202"/>
                    </a:lnTo>
                    <a:lnTo>
                      <a:pt x="150" y="198"/>
                    </a:lnTo>
                    <a:lnTo>
                      <a:pt x="147" y="195"/>
                    </a:lnTo>
                    <a:lnTo>
                      <a:pt x="145" y="192"/>
                    </a:lnTo>
                    <a:lnTo>
                      <a:pt x="144" y="189"/>
                    </a:lnTo>
                    <a:lnTo>
                      <a:pt x="141" y="185"/>
                    </a:lnTo>
                    <a:lnTo>
                      <a:pt x="137" y="181"/>
                    </a:lnTo>
                    <a:lnTo>
                      <a:pt x="135" y="178"/>
                    </a:lnTo>
                    <a:lnTo>
                      <a:pt x="134" y="175"/>
                    </a:lnTo>
                    <a:lnTo>
                      <a:pt x="133" y="172"/>
                    </a:lnTo>
                    <a:lnTo>
                      <a:pt x="131" y="169"/>
                    </a:lnTo>
                    <a:lnTo>
                      <a:pt x="128" y="167"/>
                    </a:lnTo>
                    <a:lnTo>
                      <a:pt x="127" y="164"/>
                    </a:lnTo>
                    <a:lnTo>
                      <a:pt x="125" y="159"/>
                    </a:lnTo>
                    <a:lnTo>
                      <a:pt x="123" y="157"/>
                    </a:lnTo>
                    <a:lnTo>
                      <a:pt x="121" y="152"/>
                    </a:lnTo>
                    <a:lnTo>
                      <a:pt x="120" y="149"/>
                    </a:lnTo>
                    <a:lnTo>
                      <a:pt x="118" y="145"/>
                    </a:lnTo>
                    <a:lnTo>
                      <a:pt x="117" y="141"/>
                    </a:lnTo>
                    <a:lnTo>
                      <a:pt x="114" y="138"/>
                    </a:lnTo>
                    <a:lnTo>
                      <a:pt x="113" y="134"/>
                    </a:lnTo>
                    <a:lnTo>
                      <a:pt x="110" y="130"/>
                    </a:lnTo>
                    <a:lnTo>
                      <a:pt x="108" y="125"/>
                    </a:lnTo>
                    <a:lnTo>
                      <a:pt x="106" y="121"/>
                    </a:lnTo>
                    <a:lnTo>
                      <a:pt x="104" y="117"/>
                    </a:lnTo>
                    <a:lnTo>
                      <a:pt x="101" y="112"/>
                    </a:lnTo>
                    <a:lnTo>
                      <a:pt x="100" y="108"/>
                    </a:lnTo>
                    <a:lnTo>
                      <a:pt x="97" y="104"/>
                    </a:lnTo>
                    <a:lnTo>
                      <a:pt x="96" y="101"/>
                    </a:lnTo>
                    <a:lnTo>
                      <a:pt x="94" y="95"/>
                    </a:lnTo>
                    <a:lnTo>
                      <a:pt x="91" y="93"/>
                    </a:lnTo>
                    <a:lnTo>
                      <a:pt x="89" y="87"/>
                    </a:lnTo>
                    <a:lnTo>
                      <a:pt x="89" y="83"/>
                    </a:lnTo>
                    <a:lnTo>
                      <a:pt x="86" y="78"/>
                    </a:lnTo>
                    <a:lnTo>
                      <a:pt x="83" y="75"/>
                    </a:lnTo>
                    <a:lnTo>
                      <a:pt x="81" y="71"/>
                    </a:lnTo>
                    <a:lnTo>
                      <a:pt x="80" y="67"/>
                    </a:lnTo>
                    <a:lnTo>
                      <a:pt x="76" y="61"/>
                    </a:lnTo>
                    <a:lnTo>
                      <a:pt x="74" y="58"/>
                    </a:lnTo>
                    <a:lnTo>
                      <a:pt x="73" y="54"/>
                    </a:lnTo>
                    <a:lnTo>
                      <a:pt x="71" y="51"/>
                    </a:lnTo>
                    <a:lnTo>
                      <a:pt x="69" y="47"/>
                    </a:lnTo>
                    <a:lnTo>
                      <a:pt x="67" y="44"/>
                    </a:lnTo>
                    <a:lnTo>
                      <a:pt x="64" y="40"/>
                    </a:lnTo>
                    <a:lnTo>
                      <a:pt x="63" y="36"/>
                    </a:lnTo>
                    <a:lnTo>
                      <a:pt x="60" y="33"/>
                    </a:lnTo>
                    <a:lnTo>
                      <a:pt x="59" y="30"/>
                    </a:lnTo>
                    <a:lnTo>
                      <a:pt x="57" y="27"/>
                    </a:lnTo>
                    <a:lnTo>
                      <a:pt x="54" y="24"/>
                    </a:lnTo>
                    <a:lnTo>
                      <a:pt x="53" y="21"/>
                    </a:lnTo>
                    <a:lnTo>
                      <a:pt x="52" y="20"/>
                    </a:lnTo>
                    <a:lnTo>
                      <a:pt x="47" y="14"/>
                    </a:lnTo>
                    <a:lnTo>
                      <a:pt x="44" y="9"/>
                    </a:lnTo>
                    <a:lnTo>
                      <a:pt x="42" y="6"/>
                    </a:lnTo>
                    <a:lnTo>
                      <a:pt x="39" y="3"/>
                    </a:lnTo>
                    <a:lnTo>
                      <a:pt x="36" y="2"/>
                    </a:lnTo>
                    <a:lnTo>
                      <a:pt x="33" y="0"/>
                    </a:lnTo>
                    <a:lnTo>
                      <a:pt x="30" y="0"/>
                    </a:lnTo>
                    <a:lnTo>
                      <a:pt x="29" y="2"/>
                    </a:lnTo>
                    <a:lnTo>
                      <a:pt x="25" y="4"/>
                    </a:lnTo>
                    <a:lnTo>
                      <a:pt x="19" y="7"/>
                    </a:lnTo>
                    <a:lnTo>
                      <a:pt x="16" y="9"/>
                    </a:lnTo>
                    <a:lnTo>
                      <a:pt x="13" y="14"/>
                    </a:lnTo>
                    <a:lnTo>
                      <a:pt x="10" y="17"/>
                    </a:lnTo>
                    <a:lnTo>
                      <a:pt x="8" y="20"/>
                    </a:lnTo>
                    <a:lnTo>
                      <a:pt x="5" y="24"/>
                    </a:lnTo>
                    <a:lnTo>
                      <a:pt x="5" y="29"/>
                    </a:lnTo>
                    <a:lnTo>
                      <a:pt x="2" y="33"/>
                    </a:lnTo>
                    <a:lnTo>
                      <a:pt x="2" y="36"/>
                    </a:lnTo>
                    <a:lnTo>
                      <a:pt x="0" y="41"/>
                    </a:lnTo>
                    <a:lnTo>
                      <a:pt x="0" y="46"/>
                    </a:lnTo>
                    <a:lnTo>
                      <a:pt x="0" y="51"/>
                    </a:lnTo>
                    <a:lnTo>
                      <a:pt x="0" y="54"/>
                    </a:lnTo>
                    <a:lnTo>
                      <a:pt x="2" y="60"/>
                    </a:lnTo>
                    <a:lnTo>
                      <a:pt x="2" y="6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4823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Recall: Locks using Interrupts vs. </a:t>
            </a: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test&amp;set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23914"/>
            <a:ext cx="8610600" cy="5881687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Compare to “disable interrupt” solution</a:t>
            </a: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Helvetica" charset="0"/>
              <a:ea typeface="굴림" charset="0"/>
              <a:cs typeface="굴림" charset="0"/>
            </a:endParaRP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200" dirty="0">
              <a:latin typeface="Gill Sans Light"/>
              <a:ea typeface="굴림" charset="0"/>
              <a:cs typeface="Gill Sans Light"/>
            </a:endParaRPr>
          </a:p>
          <a:p>
            <a:pPr marL="0" indent="0">
              <a:lnSpc>
                <a:spcPct val="80000"/>
              </a:lnSpc>
              <a:spcBef>
                <a:spcPct val="25000"/>
              </a:spcBef>
              <a:buNone/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sz="2200" dirty="0">
                <a:latin typeface="Gill Sans Light"/>
                <a:ea typeface="굴림" charset="0"/>
                <a:cs typeface="Gill Sans Light"/>
              </a:rPr>
              <a:t>Basically we replaced: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sz="2000" b="1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disable interrupts </a:t>
            </a:r>
            <a:r>
              <a:rPr lang="en-US" sz="2000" b="1" dirty="0">
                <a:solidFill>
                  <a:schemeClr val="hlink"/>
                </a:solidFill>
                <a:latin typeface="Courier New" charset="0"/>
                <a:ea typeface="ＭＳ Ｐゴシック" charset="0"/>
                <a:sym typeface="Wingdings" charset="0"/>
              </a:rPr>
              <a:t> </a:t>
            </a:r>
            <a:r>
              <a:rPr lang="en-US" sz="2000" b="1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while (</a:t>
            </a:r>
            <a:r>
              <a:rPr lang="en-US" sz="2000" b="1" dirty="0" err="1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test&amp;set</a:t>
            </a:r>
            <a:r>
              <a:rPr lang="en-US" sz="2000" b="1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(guard))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  <a:ea typeface="ＭＳ Ｐゴシック" charset="0"/>
              </a:rPr>
              <a:t>;</a:t>
            </a: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enable interrupts 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  <a:sym typeface="Wingdings" charset="0"/>
              </a:rPr>
              <a:t> guard = 0;</a:t>
            </a:r>
            <a:endParaRPr lang="en-US" altLang="ko-KR" sz="2000" b="1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  <a:tabLst>
                <a:tab pos="801688" algn="l"/>
                <a:tab pos="1139825" algn="l"/>
                <a:tab pos="1490663" algn="l"/>
                <a:tab pos="1828800" algn="l"/>
              </a:tabLst>
            </a:pPr>
            <a:endParaRPr lang="en-US" altLang="ko-KR" sz="2000" dirty="0">
              <a:latin typeface="Courier New" charset="0"/>
              <a:ea typeface="굴림" charset="0"/>
              <a:cs typeface="굴림" charset="0"/>
            </a:endParaRP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676401" y="1288226"/>
            <a:ext cx="4581525" cy="389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900" dirty="0" err="1">
                <a:solidFill>
                  <a:srgbClr val="233AE1"/>
                </a:solidFill>
                <a:latin typeface="Courier New" charset="0"/>
              </a:rPr>
              <a:t>int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 value = FREE;</a:t>
            </a:r>
          </a:p>
          <a:p>
            <a:endParaRPr lang="en-US" sz="1900" dirty="0">
              <a:latin typeface="Courier New" charset="0"/>
            </a:endParaRPr>
          </a:p>
          <a:p>
            <a:r>
              <a:rPr lang="en-US" sz="1900" dirty="0">
                <a:latin typeface="Courier New" charset="0"/>
              </a:rPr>
              <a:t>Acquire()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disable interrupts;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if (value == BUSY)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put thread on wait queue;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Go to sleep();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// Enable interrupts?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 else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value = BUSY;</a:t>
            </a:r>
            <a:br>
              <a:rPr lang="en-US" sz="19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	</a:t>
            </a:r>
            <a:r>
              <a:rPr lang="en-US" sz="1900" dirty="0">
                <a:latin typeface="Courier New" charset="0"/>
              </a:rPr>
              <a:t>}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enable interrupts;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6019800" y="1364426"/>
            <a:ext cx="4648200" cy="383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900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sz="1900" dirty="0">
              <a:latin typeface="Courier New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900" dirty="0">
                <a:latin typeface="Courier New" charset="0"/>
              </a:rPr>
              <a:t>Release()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disable interrupts;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if (anyone on wait queue)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take thread off wait queue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Place on ready queue;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 else {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	</a:t>
            </a:r>
            <a:r>
              <a:rPr lang="en-US" sz="1900" dirty="0">
                <a:solidFill>
                  <a:srgbClr val="233AE1"/>
                </a:solidFill>
                <a:latin typeface="Courier New" charset="0"/>
              </a:rPr>
              <a:t>value = FREE;</a:t>
            </a:r>
            <a:br>
              <a:rPr lang="en-US" sz="19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}</a:t>
            </a:r>
            <a:br>
              <a:rPr lang="en-US" sz="1900" dirty="0"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	</a:t>
            </a:r>
            <a:r>
              <a:rPr lang="en-US" sz="1900" dirty="0">
                <a:solidFill>
                  <a:schemeClr val="hlink"/>
                </a:solidFill>
                <a:latin typeface="Courier New" charset="0"/>
              </a:rPr>
              <a:t>enable interrupts;</a:t>
            </a:r>
            <a:br>
              <a:rPr lang="en-US" sz="1900" dirty="0">
                <a:solidFill>
                  <a:schemeClr val="hlink"/>
                </a:solidFill>
                <a:latin typeface="Courier New" charset="0"/>
              </a:rPr>
            </a:br>
            <a:r>
              <a:rPr lang="en-US" sz="1900" dirty="0">
                <a:latin typeface="Courier New" charset="0"/>
              </a:rPr>
              <a:t>}</a:t>
            </a:r>
            <a:br>
              <a:rPr lang="en-US" sz="1900" dirty="0">
                <a:latin typeface="Courier New" charset="0"/>
              </a:rPr>
            </a:br>
            <a:br>
              <a:rPr lang="en-US" sz="1900" dirty="0">
                <a:latin typeface="Courier New" charset="0"/>
              </a:rPr>
            </a:br>
            <a:endParaRPr lang="en-US" sz="1900" dirty="0">
              <a:latin typeface="Courier New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419600" y="1219200"/>
            <a:ext cx="609600" cy="685800"/>
            <a:chOff x="1776" y="912"/>
            <a:chExt cx="476" cy="576"/>
          </a:xfrm>
        </p:grpSpPr>
        <p:sp>
          <p:nvSpPr>
            <p:cNvPr id="18438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9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0 w 1303"/>
                <a:gd name="T1" fmla="*/ 0 h 1327"/>
                <a:gd name="T2" fmla="*/ 0 w 1303"/>
                <a:gd name="T3" fmla="*/ 0 h 1327"/>
                <a:gd name="T4" fmla="*/ 0 w 1303"/>
                <a:gd name="T5" fmla="*/ 0 h 1327"/>
                <a:gd name="T6" fmla="*/ 0 w 1303"/>
                <a:gd name="T7" fmla="*/ 0 h 1327"/>
                <a:gd name="T8" fmla="*/ 0 w 1303"/>
                <a:gd name="T9" fmla="*/ 0 h 1327"/>
                <a:gd name="T10" fmla="*/ 0 w 1303"/>
                <a:gd name="T11" fmla="*/ 0 h 1327"/>
                <a:gd name="T12" fmla="*/ 0 w 1303"/>
                <a:gd name="T13" fmla="*/ 0 h 1327"/>
                <a:gd name="T14" fmla="*/ 0 w 1303"/>
                <a:gd name="T15" fmla="*/ 0 h 1327"/>
                <a:gd name="T16" fmla="*/ 0 w 1303"/>
                <a:gd name="T17" fmla="*/ 0 h 1327"/>
                <a:gd name="T18" fmla="*/ 0 w 1303"/>
                <a:gd name="T19" fmla="*/ 0 h 1327"/>
                <a:gd name="T20" fmla="*/ 0 w 1303"/>
                <a:gd name="T21" fmla="*/ 0 h 1327"/>
                <a:gd name="T22" fmla="*/ 0 w 1303"/>
                <a:gd name="T23" fmla="*/ 0 h 1327"/>
                <a:gd name="T24" fmla="*/ 0 w 1303"/>
                <a:gd name="T25" fmla="*/ 0 h 1327"/>
                <a:gd name="T26" fmla="*/ 0 w 1303"/>
                <a:gd name="T27" fmla="*/ 0 h 1327"/>
                <a:gd name="T28" fmla="*/ 0 w 1303"/>
                <a:gd name="T29" fmla="*/ 0 h 1327"/>
                <a:gd name="T30" fmla="*/ 0 w 1303"/>
                <a:gd name="T31" fmla="*/ 0 h 1327"/>
                <a:gd name="T32" fmla="*/ 0 w 1303"/>
                <a:gd name="T33" fmla="*/ 0 h 1327"/>
                <a:gd name="T34" fmla="*/ 0 w 1303"/>
                <a:gd name="T35" fmla="*/ 0 h 1327"/>
                <a:gd name="T36" fmla="*/ 0 w 1303"/>
                <a:gd name="T37" fmla="*/ 0 h 1327"/>
                <a:gd name="T38" fmla="*/ 0 w 1303"/>
                <a:gd name="T39" fmla="*/ 0 h 1327"/>
                <a:gd name="T40" fmla="*/ 0 w 1303"/>
                <a:gd name="T41" fmla="*/ 0 h 1327"/>
                <a:gd name="T42" fmla="*/ 0 w 1303"/>
                <a:gd name="T43" fmla="*/ 0 h 1327"/>
                <a:gd name="T44" fmla="*/ 0 w 1303"/>
                <a:gd name="T45" fmla="*/ 0 h 1327"/>
                <a:gd name="T46" fmla="*/ 0 w 1303"/>
                <a:gd name="T47" fmla="*/ 0 h 1327"/>
                <a:gd name="T48" fmla="*/ 0 w 1303"/>
                <a:gd name="T49" fmla="*/ 0 h 1327"/>
                <a:gd name="T50" fmla="*/ 0 w 1303"/>
                <a:gd name="T51" fmla="*/ 0 h 1327"/>
                <a:gd name="T52" fmla="*/ 0 w 1303"/>
                <a:gd name="T53" fmla="*/ 0 h 1327"/>
                <a:gd name="T54" fmla="*/ 0 w 1303"/>
                <a:gd name="T55" fmla="*/ 0 h 1327"/>
                <a:gd name="T56" fmla="*/ 0 w 1303"/>
                <a:gd name="T57" fmla="*/ 0 h 1327"/>
                <a:gd name="T58" fmla="*/ 0 w 1303"/>
                <a:gd name="T59" fmla="*/ 0 h 1327"/>
                <a:gd name="T60" fmla="*/ 0 w 1303"/>
                <a:gd name="T61" fmla="*/ 0 h 1327"/>
                <a:gd name="T62" fmla="*/ 0 w 1303"/>
                <a:gd name="T63" fmla="*/ 0 h 1327"/>
                <a:gd name="T64" fmla="*/ 0 w 1303"/>
                <a:gd name="T65" fmla="*/ 0 h 1327"/>
                <a:gd name="T66" fmla="*/ 0 w 1303"/>
                <a:gd name="T67" fmla="*/ 0 h 1327"/>
                <a:gd name="T68" fmla="*/ 0 w 1303"/>
                <a:gd name="T69" fmla="*/ 0 h 1327"/>
                <a:gd name="T70" fmla="*/ 0 w 1303"/>
                <a:gd name="T71" fmla="*/ 0 h 1327"/>
                <a:gd name="T72" fmla="*/ 0 w 1303"/>
                <a:gd name="T73" fmla="*/ 0 h 1327"/>
                <a:gd name="T74" fmla="*/ 0 w 1303"/>
                <a:gd name="T75" fmla="*/ 0 h 1327"/>
                <a:gd name="T76" fmla="*/ 0 w 1303"/>
                <a:gd name="T77" fmla="*/ 0 h 1327"/>
                <a:gd name="T78" fmla="*/ 0 w 1303"/>
                <a:gd name="T79" fmla="*/ 0 h 1327"/>
                <a:gd name="T80" fmla="*/ 0 w 1303"/>
                <a:gd name="T81" fmla="*/ 0 h 1327"/>
                <a:gd name="T82" fmla="*/ 0 w 1303"/>
                <a:gd name="T83" fmla="*/ 0 h 1327"/>
                <a:gd name="T84" fmla="*/ 0 w 1303"/>
                <a:gd name="T85" fmla="*/ 0 h 1327"/>
                <a:gd name="T86" fmla="*/ 0 w 1303"/>
                <a:gd name="T87" fmla="*/ 0 h 1327"/>
                <a:gd name="T88" fmla="*/ 0 w 1303"/>
                <a:gd name="T89" fmla="*/ 0 h 1327"/>
                <a:gd name="T90" fmla="*/ 0 w 1303"/>
                <a:gd name="T91" fmla="*/ 0 h 1327"/>
                <a:gd name="T92" fmla="*/ 0 w 1303"/>
                <a:gd name="T93" fmla="*/ 0 h 1327"/>
                <a:gd name="T94" fmla="*/ 0 w 1303"/>
                <a:gd name="T95" fmla="*/ 0 h 1327"/>
                <a:gd name="T96" fmla="*/ 0 w 1303"/>
                <a:gd name="T97" fmla="*/ 0 h 1327"/>
                <a:gd name="T98" fmla="*/ 0 w 1303"/>
                <a:gd name="T99" fmla="*/ 0 h 1327"/>
                <a:gd name="T100" fmla="*/ 0 w 1303"/>
                <a:gd name="T101" fmla="*/ 0 h 1327"/>
                <a:gd name="T102" fmla="*/ 0 w 1303"/>
                <a:gd name="T103" fmla="*/ 0 h 1327"/>
                <a:gd name="T104" fmla="*/ 0 w 1303"/>
                <a:gd name="T105" fmla="*/ 0 h 1327"/>
                <a:gd name="T106" fmla="*/ 0 w 1303"/>
                <a:gd name="T107" fmla="*/ 0 h 1327"/>
                <a:gd name="T108" fmla="*/ 0 w 1303"/>
                <a:gd name="T109" fmla="*/ 0 h 1327"/>
                <a:gd name="T110" fmla="*/ 0 w 1303"/>
                <a:gd name="T111" fmla="*/ 0 h 1327"/>
                <a:gd name="T112" fmla="*/ 0 w 1303"/>
                <a:gd name="T113" fmla="*/ 0 h 1327"/>
                <a:gd name="T114" fmla="*/ 0 w 1303"/>
                <a:gd name="T115" fmla="*/ 0 h 1327"/>
                <a:gd name="T116" fmla="*/ 0 w 1303"/>
                <a:gd name="T117" fmla="*/ 0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03"/>
                <a:gd name="T178" fmla="*/ 0 h 1327"/>
                <a:gd name="T179" fmla="*/ 1303 w 1303"/>
                <a:gd name="T180" fmla="*/ 1327 h 132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0 w 285"/>
                <a:gd name="T1" fmla="*/ 0 h 411"/>
                <a:gd name="T2" fmla="*/ 0 w 285"/>
                <a:gd name="T3" fmla="*/ 0 h 411"/>
                <a:gd name="T4" fmla="*/ 0 w 285"/>
                <a:gd name="T5" fmla="*/ 0 h 411"/>
                <a:gd name="T6" fmla="*/ 0 w 285"/>
                <a:gd name="T7" fmla="*/ 0 h 411"/>
                <a:gd name="T8" fmla="*/ 0 w 285"/>
                <a:gd name="T9" fmla="*/ 0 h 411"/>
                <a:gd name="T10" fmla="*/ 0 w 285"/>
                <a:gd name="T11" fmla="*/ 0 h 411"/>
                <a:gd name="T12" fmla="*/ 0 w 285"/>
                <a:gd name="T13" fmla="*/ 0 h 411"/>
                <a:gd name="T14" fmla="*/ 0 w 285"/>
                <a:gd name="T15" fmla="*/ 0 h 411"/>
                <a:gd name="T16" fmla="*/ 0 w 285"/>
                <a:gd name="T17" fmla="*/ 0 h 411"/>
                <a:gd name="T18" fmla="*/ 0 w 285"/>
                <a:gd name="T19" fmla="*/ 0 h 411"/>
                <a:gd name="T20" fmla="*/ 0 w 285"/>
                <a:gd name="T21" fmla="*/ 0 h 411"/>
                <a:gd name="T22" fmla="*/ 0 w 285"/>
                <a:gd name="T23" fmla="*/ 0 h 411"/>
                <a:gd name="T24" fmla="*/ 0 w 285"/>
                <a:gd name="T25" fmla="*/ 0 h 411"/>
                <a:gd name="T26" fmla="*/ 0 w 285"/>
                <a:gd name="T27" fmla="*/ 0 h 411"/>
                <a:gd name="T28" fmla="*/ 0 w 285"/>
                <a:gd name="T29" fmla="*/ 0 h 411"/>
                <a:gd name="T30" fmla="*/ 0 w 285"/>
                <a:gd name="T31" fmla="*/ 0 h 411"/>
                <a:gd name="T32" fmla="*/ 0 w 285"/>
                <a:gd name="T33" fmla="*/ 0 h 411"/>
                <a:gd name="T34" fmla="*/ 0 w 285"/>
                <a:gd name="T35" fmla="*/ 0 h 411"/>
                <a:gd name="T36" fmla="*/ 0 w 285"/>
                <a:gd name="T37" fmla="*/ 0 h 411"/>
                <a:gd name="T38" fmla="*/ 0 w 285"/>
                <a:gd name="T39" fmla="*/ 0 h 411"/>
                <a:gd name="T40" fmla="*/ 0 w 285"/>
                <a:gd name="T41" fmla="*/ 0 h 411"/>
                <a:gd name="T42" fmla="*/ 0 w 285"/>
                <a:gd name="T43" fmla="*/ 0 h 411"/>
                <a:gd name="T44" fmla="*/ 0 w 285"/>
                <a:gd name="T45" fmla="*/ 0 h 411"/>
                <a:gd name="T46" fmla="*/ 0 w 285"/>
                <a:gd name="T47" fmla="*/ 0 h 411"/>
                <a:gd name="T48" fmla="*/ 0 w 285"/>
                <a:gd name="T49" fmla="*/ 0 h 411"/>
                <a:gd name="T50" fmla="*/ 0 w 285"/>
                <a:gd name="T51" fmla="*/ 0 h 411"/>
                <a:gd name="T52" fmla="*/ 0 w 285"/>
                <a:gd name="T53" fmla="*/ 0 h 411"/>
                <a:gd name="T54" fmla="*/ 0 w 285"/>
                <a:gd name="T55" fmla="*/ 0 h 411"/>
                <a:gd name="T56" fmla="*/ 0 w 285"/>
                <a:gd name="T57" fmla="*/ 0 h 411"/>
                <a:gd name="T58" fmla="*/ 0 w 285"/>
                <a:gd name="T59" fmla="*/ 0 h 411"/>
                <a:gd name="T60" fmla="*/ 0 w 285"/>
                <a:gd name="T61" fmla="*/ 0 h 411"/>
                <a:gd name="T62" fmla="*/ 0 w 285"/>
                <a:gd name="T63" fmla="*/ 0 h 411"/>
                <a:gd name="T64" fmla="*/ 0 w 285"/>
                <a:gd name="T65" fmla="*/ 0 h 411"/>
                <a:gd name="T66" fmla="*/ 0 w 285"/>
                <a:gd name="T67" fmla="*/ 0 h 411"/>
                <a:gd name="T68" fmla="*/ 0 w 285"/>
                <a:gd name="T69" fmla="*/ 0 h 411"/>
                <a:gd name="T70" fmla="*/ 0 w 285"/>
                <a:gd name="T71" fmla="*/ 0 h 411"/>
                <a:gd name="T72" fmla="*/ 0 w 285"/>
                <a:gd name="T73" fmla="*/ 0 h 411"/>
                <a:gd name="T74" fmla="*/ 0 w 285"/>
                <a:gd name="T75" fmla="*/ 0 h 411"/>
                <a:gd name="T76" fmla="*/ 0 w 285"/>
                <a:gd name="T77" fmla="*/ 0 h 411"/>
                <a:gd name="T78" fmla="*/ 0 w 285"/>
                <a:gd name="T79" fmla="*/ 0 h 411"/>
                <a:gd name="T80" fmla="*/ 0 w 285"/>
                <a:gd name="T81" fmla="*/ 0 h 411"/>
                <a:gd name="T82" fmla="*/ 0 w 285"/>
                <a:gd name="T83" fmla="*/ 0 h 411"/>
                <a:gd name="T84" fmla="*/ 0 w 285"/>
                <a:gd name="T85" fmla="*/ 0 h 411"/>
                <a:gd name="T86" fmla="*/ 0 w 285"/>
                <a:gd name="T87" fmla="*/ 0 h 411"/>
                <a:gd name="T88" fmla="*/ 0 w 285"/>
                <a:gd name="T89" fmla="*/ 0 h 411"/>
                <a:gd name="T90" fmla="*/ 0 w 285"/>
                <a:gd name="T91" fmla="*/ 0 h 411"/>
                <a:gd name="T92" fmla="*/ 0 w 285"/>
                <a:gd name="T93" fmla="*/ 0 h 411"/>
                <a:gd name="T94" fmla="*/ 0 w 285"/>
                <a:gd name="T95" fmla="*/ 0 h 411"/>
                <a:gd name="T96" fmla="*/ 0 w 285"/>
                <a:gd name="T97" fmla="*/ 0 h 411"/>
                <a:gd name="T98" fmla="*/ 0 w 285"/>
                <a:gd name="T99" fmla="*/ 0 h 411"/>
                <a:gd name="T100" fmla="*/ 0 w 285"/>
                <a:gd name="T101" fmla="*/ 0 h 411"/>
                <a:gd name="T102" fmla="*/ 0 w 285"/>
                <a:gd name="T103" fmla="*/ 0 h 411"/>
                <a:gd name="T104" fmla="*/ 0 w 285"/>
                <a:gd name="T105" fmla="*/ 0 h 411"/>
                <a:gd name="T106" fmla="*/ 0 w 285"/>
                <a:gd name="T107" fmla="*/ 0 h 411"/>
                <a:gd name="T108" fmla="*/ 0 w 285"/>
                <a:gd name="T109" fmla="*/ 0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85"/>
                <a:gd name="T166" fmla="*/ 0 h 411"/>
                <a:gd name="T167" fmla="*/ 285 w 285"/>
                <a:gd name="T168" fmla="*/ 411 h 41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0 w 942"/>
                <a:gd name="T1" fmla="*/ 0 h 833"/>
                <a:gd name="T2" fmla="*/ 0 w 942"/>
                <a:gd name="T3" fmla="*/ 0 h 833"/>
                <a:gd name="T4" fmla="*/ 0 w 942"/>
                <a:gd name="T5" fmla="*/ 0 h 833"/>
                <a:gd name="T6" fmla="*/ 0 w 942"/>
                <a:gd name="T7" fmla="*/ 0 h 833"/>
                <a:gd name="T8" fmla="*/ 0 w 942"/>
                <a:gd name="T9" fmla="*/ 0 h 833"/>
                <a:gd name="T10" fmla="*/ 0 w 942"/>
                <a:gd name="T11" fmla="*/ 0 h 833"/>
                <a:gd name="T12" fmla="*/ 0 w 942"/>
                <a:gd name="T13" fmla="*/ 0 h 833"/>
                <a:gd name="T14" fmla="*/ 0 w 942"/>
                <a:gd name="T15" fmla="*/ 0 h 833"/>
                <a:gd name="T16" fmla="*/ 0 w 942"/>
                <a:gd name="T17" fmla="*/ 0 h 833"/>
                <a:gd name="T18" fmla="*/ 0 w 942"/>
                <a:gd name="T19" fmla="*/ 0 h 833"/>
                <a:gd name="T20" fmla="*/ 0 w 942"/>
                <a:gd name="T21" fmla="*/ 0 h 833"/>
                <a:gd name="T22" fmla="*/ 0 w 942"/>
                <a:gd name="T23" fmla="*/ 0 h 833"/>
                <a:gd name="T24" fmla="*/ 0 w 942"/>
                <a:gd name="T25" fmla="*/ 0 h 833"/>
                <a:gd name="T26" fmla="*/ 0 w 942"/>
                <a:gd name="T27" fmla="*/ 0 h 833"/>
                <a:gd name="T28" fmla="*/ 0 w 942"/>
                <a:gd name="T29" fmla="*/ 0 h 833"/>
                <a:gd name="T30" fmla="*/ 0 w 942"/>
                <a:gd name="T31" fmla="*/ 0 h 833"/>
                <a:gd name="T32" fmla="*/ 0 w 942"/>
                <a:gd name="T33" fmla="*/ 0 h 833"/>
                <a:gd name="T34" fmla="*/ 0 w 942"/>
                <a:gd name="T35" fmla="*/ 0 h 833"/>
                <a:gd name="T36" fmla="*/ 0 w 942"/>
                <a:gd name="T37" fmla="*/ 0 h 833"/>
                <a:gd name="T38" fmla="*/ 0 w 942"/>
                <a:gd name="T39" fmla="*/ 0 h 833"/>
                <a:gd name="T40" fmla="*/ 0 w 942"/>
                <a:gd name="T41" fmla="*/ 0 h 833"/>
                <a:gd name="T42" fmla="*/ 0 w 942"/>
                <a:gd name="T43" fmla="*/ 0 h 833"/>
                <a:gd name="T44" fmla="*/ 0 w 942"/>
                <a:gd name="T45" fmla="*/ 0 h 833"/>
                <a:gd name="T46" fmla="*/ 0 w 942"/>
                <a:gd name="T47" fmla="*/ 0 h 833"/>
                <a:gd name="T48" fmla="*/ 0 w 942"/>
                <a:gd name="T49" fmla="*/ 0 h 833"/>
                <a:gd name="T50" fmla="*/ 0 w 942"/>
                <a:gd name="T51" fmla="*/ 0 h 833"/>
                <a:gd name="T52" fmla="*/ 0 w 942"/>
                <a:gd name="T53" fmla="*/ 0 h 833"/>
                <a:gd name="T54" fmla="*/ 0 w 942"/>
                <a:gd name="T55" fmla="*/ 0 h 833"/>
                <a:gd name="T56" fmla="*/ 0 w 942"/>
                <a:gd name="T57" fmla="*/ 0 h 833"/>
                <a:gd name="T58" fmla="*/ 0 w 942"/>
                <a:gd name="T59" fmla="*/ 0 h 833"/>
                <a:gd name="T60" fmla="*/ 0 w 942"/>
                <a:gd name="T61" fmla="*/ 0 h 833"/>
                <a:gd name="T62" fmla="*/ 0 w 942"/>
                <a:gd name="T63" fmla="*/ 0 h 833"/>
                <a:gd name="T64" fmla="*/ 0 w 942"/>
                <a:gd name="T65" fmla="*/ 0 h 833"/>
                <a:gd name="T66" fmla="*/ 0 w 942"/>
                <a:gd name="T67" fmla="*/ 0 h 833"/>
                <a:gd name="T68" fmla="*/ 0 w 942"/>
                <a:gd name="T69" fmla="*/ 0 h 833"/>
                <a:gd name="T70" fmla="*/ 0 w 942"/>
                <a:gd name="T71" fmla="*/ 0 h 833"/>
                <a:gd name="T72" fmla="*/ 0 w 942"/>
                <a:gd name="T73" fmla="*/ 0 h 833"/>
                <a:gd name="T74" fmla="*/ 0 w 942"/>
                <a:gd name="T75" fmla="*/ 0 h 833"/>
                <a:gd name="T76" fmla="*/ 0 w 942"/>
                <a:gd name="T77" fmla="*/ 0 h 833"/>
                <a:gd name="T78" fmla="*/ 0 w 942"/>
                <a:gd name="T79" fmla="*/ 0 h 833"/>
                <a:gd name="T80" fmla="*/ 0 w 942"/>
                <a:gd name="T81" fmla="*/ 0 h 833"/>
                <a:gd name="T82" fmla="*/ 0 w 942"/>
                <a:gd name="T83" fmla="*/ 0 h 833"/>
                <a:gd name="T84" fmla="*/ 0 w 942"/>
                <a:gd name="T85" fmla="*/ 0 h 833"/>
                <a:gd name="T86" fmla="*/ 0 w 942"/>
                <a:gd name="T87" fmla="*/ 0 h 833"/>
                <a:gd name="T88" fmla="*/ 0 w 942"/>
                <a:gd name="T89" fmla="*/ 0 h 833"/>
                <a:gd name="T90" fmla="*/ 0 w 942"/>
                <a:gd name="T91" fmla="*/ 0 h 833"/>
                <a:gd name="T92" fmla="*/ 0 w 942"/>
                <a:gd name="T93" fmla="*/ 0 h 833"/>
                <a:gd name="T94" fmla="*/ 0 w 942"/>
                <a:gd name="T95" fmla="*/ 0 h 833"/>
                <a:gd name="T96" fmla="*/ 0 w 942"/>
                <a:gd name="T97" fmla="*/ 0 h 833"/>
                <a:gd name="T98" fmla="*/ 0 w 942"/>
                <a:gd name="T99" fmla="*/ 0 h 833"/>
                <a:gd name="T100" fmla="*/ 0 w 942"/>
                <a:gd name="T101" fmla="*/ 0 h 833"/>
                <a:gd name="T102" fmla="*/ 0 w 942"/>
                <a:gd name="T103" fmla="*/ 0 h 833"/>
                <a:gd name="T104" fmla="*/ 0 w 942"/>
                <a:gd name="T105" fmla="*/ 0 h 833"/>
                <a:gd name="T106" fmla="*/ 0 w 942"/>
                <a:gd name="T107" fmla="*/ 0 h 833"/>
                <a:gd name="T108" fmla="*/ 0 w 942"/>
                <a:gd name="T109" fmla="*/ 0 h 833"/>
                <a:gd name="T110" fmla="*/ 0 w 942"/>
                <a:gd name="T111" fmla="*/ 0 h 833"/>
                <a:gd name="T112" fmla="*/ 0 w 942"/>
                <a:gd name="T113" fmla="*/ 0 h 833"/>
                <a:gd name="T114" fmla="*/ 0 w 942"/>
                <a:gd name="T115" fmla="*/ 0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42"/>
                <a:gd name="T175" fmla="*/ 0 h 833"/>
                <a:gd name="T176" fmla="*/ 942 w 942"/>
                <a:gd name="T177" fmla="*/ 833 h 83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0 w 243"/>
                <a:gd name="T1" fmla="*/ 0 h 87"/>
                <a:gd name="T2" fmla="*/ 0 w 243"/>
                <a:gd name="T3" fmla="*/ 0 h 87"/>
                <a:gd name="T4" fmla="*/ 0 w 243"/>
                <a:gd name="T5" fmla="*/ 0 h 87"/>
                <a:gd name="T6" fmla="*/ 0 w 243"/>
                <a:gd name="T7" fmla="*/ 0 h 87"/>
                <a:gd name="T8" fmla="*/ 0 w 243"/>
                <a:gd name="T9" fmla="*/ 0 h 87"/>
                <a:gd name="T10" fmla="*/ 0 w 243"/>
                <a:gd name="T11" fmla="*/ 0 h 87"/>
                <a:gd name="T12" fmla="*/ 0 w 243"/>
                <a:gd name="T13" fmla="*/ 0 h 87"/>
                <a:gd name="T14" fmla="*/ 0 w 243"/>
                <a:gd name="T15" fmla="*/ 0 h 87"/>
                <a:gd name="T16" fmla="*/ 0 w 243"/>
                <a:gd name="T17" fmla="*/ 0 h 87"/>
                <a:gd name="T18" fmla="*/ 0 w 243"/>
                <a:gd name="T19" fmla="*/ 0 h 87"/>
                <a:gd name="T20" fmla="*/ 0 w 243"/>
                <a:gd name="T21" fmla="*/ 0 h 87"/>
                <a:gd name="T22" fmla="*/ 0 w 243"/>
                <a:gd name="T23" fmla="*/ 0 h 87"/>
                <a:gd name="T24" fmla="*/ 0 w 243"/>
                <a:gd name="T25" fmla="*/ 0 h 87"/>
                <a:gd name="T26" fmla="*/ 0 w 243"/>
                <a:gd name="T27" fmla="*/ 0 h 87"/>
                <a:gd name="T28" fmla="*/ 0 w 243"/>
                <a:gd name="T29" fmla="*/ 0 h 87"/>
                <a:gd name="T30" fmla="*/ 0 w 243"/>
                <a:gd name="T31" fmla="*/ 0 h 87"/>
                <a:gd name="T32" fmla="*/ 0 w 243"/>
                <a:gd name="T33" fmla="*/ 0 h 87"/>
                <a:gd name="T34" fmla="*/ 0 w 243"/>
                <a:gd name="T35" fmla="*/ 0 h 87"/>
                <a:gd name="T36" fmla="*/ 0 w 243"/>
                <a:gd name="T37" fmla="*/ 0 h 87"/>
                <a:gd name="T38" fmla="*/ 0 w 243"/>
                <a:gd name="T39" fmla="*/ 0 h 87"/>
                <a:gd name="T40" fmla="*/ 0 w 243"/>
                <a:gd name="T41" fmla="*/ 0 h 87"/>
                <a:gd name="T42" fmla="*/ 0 w 243"/>
                <a:gd name="T43" fmla="*/ 0 h 87"/>
                <a:gd name="T44" fmla="*/ 0 w 243"/>
                <a:gd name="T45" fmla="*/ 0 h 87"/>
                <a:gd name="T46" fmla="*/ 0 w 243"/>
                <a:gd name="T47" fmla="*/ 0 h 87"/>
                <a:gd name="T48" fmla="*/ 0 w 243"/>
                <a:gd name="T49" fmla="*/ 0 h 87"/>
                <a:gd name="T50" fmla="*/ 0 w 243"/>
                <a:gd name="T51" fmla="*/ 0 h 87"/>
                <a:gd name="T52" fmla="*/ 0 w 243"/>
                <a:gd name="T53" fmla="*/ 0 h 87"/>
                <a:gd name="T54" fmla="*/ 0 w 243"/>
                <a:gd name="T55" fmla="*/ 0 h 87"/>
                <a:gd name="T56" fmla="*/ 0 w 243"/>
                <a:gd name="T57" fmla="*/ 0 h 87"/>
                <a:gd name="T58" fmla="*/ 0 w 243"/>
                <a:gd name="T59" fmla="*/ 0 h 87"/>
                <a:gd name="T60" fmla="*/ 0 w 243"/>
                <a:gd name="T61" fmla="*/ 0 h 87"/>
                <a:gd name="T62" fmla="*/ 0 w 243"/>
                <a:gd name="T63" fmla="*/ 0 h 87"/>
                <a:gd name="T64" fmla="*/ 0 w 243"/>
                <a:gd name="T65" fmla="*/ 0 h 87"/>
                <a:gd name="T66" fmla="*/ 0 w 243"/>
                <a:gd name="T67" fmla="*/ 0 h 87"/>
                <a:gd name="T68" fmla="*/ 0 w 243"/>
                <a:gd name="T69" fmla="*/ 0 h 87"/>
                <a:gd name="T70" fmla="*/ 0 w 243"/>
                <a:gd name="T71" fmla="*/ 0 h 87"/>
                <a:gd name="T72" fmla="*/ 0 w 243"/>
                <a:gd name="T73" fmla="*/ 0 h 87"/>
                <a:gd name="T74" fmla="*/ 0 w 243"/>
                <a:gd name="T75" fmla="*/ 0 h 87"/>
                <a:gd name="T76" fmla="*/ 0 w 243"/>
                <a:gd name="T77" fmla="*/ 0 h 87"/>
                <a:gd name="T78" fmla="*/ 0 w 243"/>
                <a:gd name="T79" fmla="*/ 0 h 87"/>
                <a:gd name="T80" fmla="*/ 0 w 243"/>
                <a:gd name="T81" fmla="*/ 0 h 87"/>
                <a:gd name="T82" fmla="*/ 0 w 243"/>
                <a:gd name="T83" fmla="*/ 0 h 87"/>
                <a:gd name="T84" fmla="*/ 0 w 243"/>
                <a:gd name="T85" fmla="*/ 0 h 87"/>
                <a:gd name="T86" fmla="*/ 0 w 243"/>
                <a:gd name="T87" fmla="*/ 0 h 87"/>
                <a:gd name="T88" fmla="*/ 0 w 243"/>
                <a:gd name="T89" fmla="*/ 0 h 87"/>
                <a:gd name="T90" fmla="*/ 0 w 243"/>
                <a:gd name="T91" fmla="*/ 0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3"/>
                <a:gd name="T139" fmla="*/ 0 h 87"/>
                <a:gd name="T140" fmla="*/ 243 w 243"/>
                <a:gd name="T141" fmla="*/ 87 h 8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0 w 102"/>
                <a:gd name="T1" fmla="*/ 0 h 330"/>
                <a:gd name="T2" fmla="*/ 0 w 102"/>
                <a:gd name="T3" fmla="*/ 0 h 330"/>
                <a:gd name="T4" fmla="*/ 0 w 102"/>
                <a:gd name="T5" fmla="*/ 0 h 330"/>
                <a:gd name="T6" fmla="*/ 0 w 102"/>
                <a:gd name="T7" fmla="*/ 0 h 330"/>
                <a:gd name="T8" fmla="*/ 0 w 102"/>
                <a:gd name="T9" fmla="*/ 0 h 330"/>
                <a:gd name="T10" fmla="*/ 0 w 102"/>
                <a:gd name="T11" fmla="*/ 0 h 330"/>
                <a:gd name="T12" fmla="*/ 0 w 102"/>
                <a:gd name="T13" fmla="*/ 0 h 330"/>
                <a:gd name="T14" fmla="*/ 0 w 102"/>
                <a:gd name="T15" fmla="*/ 0 h 330"/>
                <a:gd name="T16" fmla="*/ 0 w 102"/>
                <a:gd name="T17" fmla="*/ 0 h 330"/>
                <a:gd name="T18" fmla="*/ 0 w 102"/>
                <a:gd name="T19" fmla="*/ 0 h 330"/>
                <a:gd name="T20" fmla="*/ 0 w 102"/>
                <a:gd name="T21" fmla="*/ 0 h 330"/>
                <a:gd name="T22" fmla="*/ 0 w 102"/>
                <a:gd name="T23" fmla="*/ 0 h 330"/>
                <a:gd name="T24" fmla="*/ 0 w 102"/>
                <a:gd name="T25" fmla="*/ 0 h 330"/>
                <a:gd name="T26" fmla="*/ 0 w 102"/>
                <a:gd name="T27" fmla="*/ 0 h 330"/>
                <a:gd name="T28" fmla="*/ 0 w 102"/>
                <a:gd name="T29" fmla="*/ 0 h 330"/>
                <a:gd name="T30" fmla="*/ 0 w 102"/>
                <a:gd name="T31" fmla="*/ 0 h 330"/>
                <a:gd name="T32" fmla="*/ 0 w 102"/>
                <a:gd name="T33" fmla="*/ 0 h 330"/>
                <a:gd name="T34" fmla="*/ 0 w 102"/>
                <a:gd name="T35" fmla="*/ 0 h 330"/>
                <a:gd name="T36" fmla="*/ 0 w 102"/>
                <a:gd name="T37" fmla="*/ 0 h 330"/>
                <a:gd name="T38" fmla="*/ 0 w 102"/>
                <a:gd name="T39" fmla="*/ 0 h 330"/>
                <a:gd name="T40" fmla="*/ 0 w 102"/>
                <a:gd name="T41" fmla="*/ 0 h 330"/>
                <a:gd name="T42" fmla="*/ 0 w 102"/>
                <a:gd name="T43" fmla="*/ 0 h 330"/>
                <a:gd name="T44" fmla="*/ 0 w 102"/>
                <a:gd name="T45" fmla="*/ 0 h 330"/>
                <a:gd name="T46" fmla="*/ 0 w 102"/>
                <a:gd name="T47" fmla="*/ 0 h 330"/>
                <a:gd name="T48" fmla="*/ 0 w 102"/>
                <a:gd name="T49" fmla="*/ 0 h 330"/>
                <a:gd name="T50" fmla="*/ 0 w 102"/>
                <a:gd name="T51" fmla="*/ 0 h 330"/>
                <a:gd name="T52" fmla="*/ 0 w 102"/>
                <a:gd name="T53" fmla="*/ 0 h 330"/>
                <a:gd name="T54" fmla="*/ 0 w 102"/>
                <a:gd name="T55" fmla="*/ 0 h 330"/>
                <a:gd name="T56" fmla="*/ 0 w 102"/>
                <a:gd name="T57" fmla="*/ 0 h 330"/>
                <a:gd name="T58" fmla="*/ 0 w 102"/>
                <a:gd name="T59" fmla="*/ 0 h 330"/>
                <a:gd name="T60" fmla="*/ 0 w 102"/>
                <a:gd name="T61" fmla="*/ 0 h 330"/>
                <a:gd name="T62" fmla="*/ 0 w 102"/>
                <a:gd name="T63" fmla="*/ 0 h 330"/>
                <a:gd name="T64" fmla="*/ 0 w 102"/>
                <a:gd name="T65" fmla="*/ 0 h 330"/>
                <a:gd name="T66" fmla="*/ 0 w 102"/>
                <a:gd name="T67" fmla="*/ 0 h 330"/>
                <a:gd name="T68" fmla="*/ 0 w 102"/>
                <a:gd name="T69" fmla="*/ 0 h 330"/>
                <a:gd name="T70" fmla="*/ 0 w 102"/>
                <a:gd name="T71" fmla="*/ 0 h 330"/>
                <a:gd name="T72" fmla="*/ 0 w 102"/>
                <a:gd name="T73" fmla="*/ 0 h 330"/>
                <a:gd name="T74" fmla="*/ 0 w 102"/>
                <a:gd name="T75" fmla="*/ 0 h 330"/>
                <a:gd name="T76" fmla="*/ 0 w 102"/>
                <a:gd name="T77" fmla="*/ 0 h 330"/>
                <a:gd name="T78" fmla="*/ 0 w 102"/>
                <a:gd name="T79" fmla="*/ 0 h 330"/>
                <a:gd name="T80" fmla="*/ 0 w 102"/>
                <a:gd name="T81" fmla="*/ 0 h 330"/>
                <a:gd name="T82" fmla="*/ 0 w 102"/>
                <a:gd name="T83" fmla="*/ 0 h 330"/>
                <a:gd name="T84" fmla="*/ 0 w 102"/>
                <a:gd name="T85" fmla="*/ 0 h 330"/>
                <a:gd name="T86" fmla="*/ 0 w 102"/>
                <a:gd name="T87" fmla="*/ 0 h 330"/>
                <a:gd name="T88" fmla="*/ 0 w 102"/>
                <a:gd name="T89" fmla="*/ 0 h 330"/>
                <a:gd name="T90" fmla="*/ 0 w 102"/>
                <a:gd name="T91" fmla="*/ 0 h 330"/>
                <a:gd name="T92" fmla="*/ 0 w 102"/>
                <a:gd name="T93" fmla="*/ 0 h 330"/>
                <a:gd name="T94" fmla="*/ 0 w 102"/>
                <a:gd name="T95" fmla="*/ 0 h 330"/>
                <a:gd name="T96" fmla="*/ 0 w 102"/>
                <a:gd name="T97" fmla="*/ 0 h 330"/>
                <a:gd name="T98" fmla="*/ 0 w 102"/>
                <a:gd name="T99" fmla="*/ 0 h 330"/>
                <a:gd name="T100" fmla="*/ 0 w 102"/>
                <a:gd name="T101" fmla="*/ 0 h 330"/>
                <a:gd name="T102" fmla="*/ 0 w 102"/>
                <a:gd name="T103" fmla="*/ 0 h 330"/>
                <a:gd name="T104" fmla="*/ 0 w 102"/>
                <a:gd name="T105" fmla="*/ 0 h 330"/>
                <a:gd name="T106" fmla="*/ 0 w 102"/>
                <a:gd name="T107" fmla="*/ 0 h 330"/>
                <a:gd name="T108" fmla="*/ 0 w 102"/>
                <a:gd name="T109" fmla="*/ 0 h 330"/>
                <a:gd name="T110" fmla="*/ 0 w 102"/>
                <a:gd name="T111" fmla="*/ 0 h 330"/>
                <a:gd name="T112" fmla="*/ 0 w 102"/>
                <a:gd name="T113" fmla="*/ 0 h 330"/>
                <a:gd name="T114" fmla="*/ 0 w 102"/>
                <a:gd name="T115" fmla="*/ 0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2"/>
                <a:gd name="T175" fmla="*/ 0 h 330"/>
                <a:gd name="T176" fmla="*/ 102 w 102"/>
                <a:gd name="T177" fmla="*/ 330 h 33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0 h 219"/>
                <a:gd name="T2" fmla="*/ 0 w 151"/>
                <a:gd name="T3" fmla="*/ 0 h 219"/>
                <a:gd name="T4" fmla="*/ 0 w 151"/>
                <a:gd name="T5" fmla="*/ 0 h 219"/>
                <a:gd name="T6" fmla="*/ 0 w 151"/>
                <a:gd name="T7" fmla="*/ 0 h 219"/>
                <a:gd name="T8" fmla="*/ 0 w 151"/>
                <a:gd name="T9" fmla="*/ 0 h 219"/>
                <a:gd name="T10" fmla="*/ 0 w 151"/>
                <a:gd name="T11" fmla="*/ 0 h 219"/>
                <a:gd name="T12" fmla="*/ 0 w 151"/>
                <a:gd name="T13" fmla="*/ 0 h 219"/>
                <a:gd name="T14" fmla="*/ 0 w 151"/>
                <a:gd name="T15" fmla="*/ 0 h 219"/>
                <a:gd name="T16" fmla="*/ 0 w 151"/>
                <a:gd name="T17" fmla="*/ 0 h 219"/>
                <a:gd name="T18" fmla="*/ 0 w 151"/>
                <a:gd name="T19" fmla="*/ 0 h 219"/>
                <a:gd name="T20" fmla="*/ 0 w 151"/>
                <a:gd name="T21" fmla="*/ 0 h 219"/>
                <a:gd name="T22" fmla="*/ 0 w 151"/>
                <a:gd name="T23" fmla="*/ 0 h 219"/>
                <a:gd name="T24" fmla="*/ 0 w 151"/>
                <a:gd name="T25" fmla="*/ 0 h 219"/>
                <a:gd name="T26" fmla="*/ 0 w 151"/>
                <a:gd name="T27" fmla="*/ 0 h 219"/>
                <a:gd name="T28" fmla="*/ 0 w 151"/>
                <a:gd name="T29" fmla="*/ 0 h 219"/>
                <a:gd name="T30" fmla="*/ 0 w 151"/>
                <a:gd name="T31" fmla="*/ 0 h 219"/>
                <a:gd name="T32" fmla="*/ 0 w 151"/>
                <a:gd name="T33" fmla="*/ 0 h 219"/>
                <a:gd name="T34" fmla="*/ 0 w 151"/>
                <a:gd name="T35" fmla="*/ 0 h 219"/>
                <a:gd name="T36" fmla="*/ 0 w 151"/>
                <a:gd name="T37" fmla="*/ 0 h 219"/>
                <a:gd name="T38" fmla="*/ 0 w 151"/>
                <a:gd name="T39" fmla="*/ 0 h 219"/>
                <a:gd name="T40" fmla="*/ 0 w 151"/>
                <a:gd name="T41" fmla="*/ 0 h 219"/>
                <a:gd name="T42" fmla="*/ 0 w 151"/>
                <a:gd name="T43" fmla="*/ 0 h 219"/>
                <a:gd name="T44" fmla="*/ 0 w 151"/>
                <a:gd name="T45" fmla="*/ 0 h 219"/>
                <a:gd name="T46" fmla="*/ 0 w 151"/>
                <a:gd name="T47" fmla="*/ 0 h 219"/>
                <a:gd name="T48" fmla="*/ 0 w 151"/>
                <a:gd name="T49" fmla="*/ 0 h 219"/>
                <a:gd name="T50" fmla="*/ 0 w 151"/>
                <a:gd name="T51" fmla="*/ 0 h 219"/>
                <a:gd name="T52" fmla="*/ 0 w 151"/>
                <a:gd name="T53" fmla="*/ 0 h 219"/>
                <a:gd name="T54" fmla="*/ 0 w 151"/>
                <a:gd name="T55" fmla="*/ 0 h 219"/>
                <a:gd name="T56" fmla="*/ 0 w 151"/>
                <a:gd name="T57" fmla="*/ 0 h 219"/>
                <a:gd name="T58" fmla="*/ 0 w 151"/>
                <a:gd name="T59" fmla="*/ 0 h 219"/>
                <a:gd name="T60" fmla="*/ 0 w 151"/>
                <a:gd name="T61" fmla="*/ 0 h 219"/>
                <a:gd name="T62" fmla="*/ 0 w 151"/>
                <a:gd name="T63" fmla="*/ 0 h 219"/>
                <a:gd name="T64" fmla="*/ 0 w 151"/>
                <a:gd name="T65" fmla="*/ 0 h 219"/>
                <a:gd name="T66" fmla="*/ 0 w 151"/>
                <a:gd name="T67" fmla="*/ 0 h 219"/>
                <a:gd name="T68" fmla="*/ 0 w 151"/>
                <a:gd name="T69" fmla="*/ 0 h 219"/>
                <a:gd name="T70" fmla="*/ 0 w 151"/>
                <a:gd name="T71" fmla="*/ 0 h 219"/>
                <a:gd name="T72" fmla="*/ 0 w 151"/>
                <a:gd name="T73" fmla="*/ 0 h 219"/>
                <a:gd name="T74" fmla="*/ 0 w 151"/>
                <a:gd name="T75" fmla="*/ 0 h 219"/>
                <a:gd name="T76" fmla="*/ 0 w 151"/>
                <a:gd name="T77" fmla="*/ 0 h 219"/>
                <a:gd name="T78" fmla="*/ 0 w 151"/>
                <a:gd name="T79" fmla="*/ 0 h 219"/>
                <a:gd name="T80" fmla="*/ 0 w 151"/>
                <a:gd name="T81" fmla="*/ 0 h 219"/>
                <a:gd name="T82" fmla="*/ 0 w 151"/>
                <a:gd name="T83" fmla="*/ 0 h 219"/>
                <a:gd name="T84" fmla="*/ 0 w 151"/>
                <a:gd name="T85" fmla="*/ 0 h 219"/>
                <a:gd name="T86" fmla="*/ 0 w 151"/>
                <a:gd name="T87" fmla="*/ 0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51"/>
                <a:gd name="T133" fmla="*/ 0 h 219"/>
                <a:gd name="T134" fmla="*/ 151 w 151"/>
                <a:gd name="T135" fmla="*/ 219 h 21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0639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/>
      <p:bldP spid="445445" grpId="0"/>
      <p:bldP spid="4454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Red-Black tree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1354" y="4262806"/>
            <a:ext cx="11605846" cy="2442794"/>
          </a:xfrm>
        </p:spPr>
        <p:txBody>
          <a:bodyPr>
            <a:normAutofit/>
          </a:bodyPr>
          <a:lstStyle/>
          <a:p>
            <a:r>
              <a:rPr lang="en-US" sz="2000" dirty="0"/>
              <a:t>Here, the Lock is associated with the root of the tree</a:t>
            </a:r>
          </a:p>
          <a:p>
            <a:pPr lvl="1"/>
            <a:r>
              <a:rPr lang="en-US" sz="2000" dirty="0"/>
              <a:t>Restricts parallelism but makes sure that tree </a:t>
            </a:r>
            <a:r>
              <a:rPr lang="en-US" sz="2000" i="1" dirty="0"/>
              <a:t>always</a:t>
            </a:r>
            <a:r>
              <a:rPr lang="en-US" sz="2000" dirty="0"/>
              <a:t> consistent</a:t>
            </a:r>
          </a:p>
          <a:p>
            <a:pPr lvl="1"/>
            <a:r>
              <a:rPr lang="en-US" sz="2000" dirty="0"/>
              <a:t>No races at the operation level</a:t>
            </a:r>
          </a:p>
          <a:p>
            <a:r>
              <a:rPr lang="en-US" sz="2000" dirty="0"/>
              <a:t>Threads are exchange information through a consistent data structure</a:t>
            </a:r>
          </a:p>
          <a:p>
            <a:r>
              <a:rPr lang="en-US" sz="2000" dirty="0"/>
              <a:t>Could you make it faster with one lock per node?  Perhaps, but must be careful!</a:t>
            </a:r>
          </a:p>
          <a:p>
            <a:pPr lvl="1"/>
            <a:r>
              <a:rPr lang="en-US" sz="2000" dirty="0"/>
              <a:t>Need to define invariants that are always true despite many simultaneous threads…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4F368BDF-6CFF-46F7-B7EC-0CBC637E75F0}"/>
              </a:ext>
            </a:extLst>
          </p:cNvPr>
          <p:cNvSpPr txBox="1">
            <a:spLocks/>
          </p:cNvSpPr>
          <p:nvPr/>
        </p:nvSpPr>
        <p:spPr bwMode="auto">
          <a:xfrm>
            <a:off x="609600" y="762000"/>
            <a:ext cx="2743200" cy="43513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u="sng" kern="0" dirty="0"/>
              <a:t>Thread A</a:t>
            </a:r>
          </a:p>
          <a:p>
            <a:pPr marL="0" indent="0">
              <a:buFontTx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Insert(3) {</a:t>
            </a:r>
          </a:p>
          <a:p>
            <a:pPr marL="0" indent="0">
              <a:buFontTx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acquire(&amp;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 err="1">
                <a:latin typeface="Consolas" panose="020B0609020204030204" pitchFamily="49" charset="0"/>
              </a:rPr>
              <a:t>Tree.Insert</a:t>
            </a:r>
            <a:r>
              <a:rPr lang="en-US" sz="1800" kern="0" dirty="0">
                <a:latin typeface="Consolas" panose="020B0609020204030204" pitchFamily="49" charset="0"/>
              </a:rPr>
              <a:t>(3)</a:t>
            </a:r>
          </a:p>
          <a:p>
            <a:pPr marL="0" indent="0">
              <a:buFontTx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release(&amp;</a:t>
            </a:r>
            <a:r>
              <a:rPr lang="en-US" sz="180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kern="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 descr="A screen shot of a football ball&#10;&#10;Description automatically generated">
            <a:extLst>
              <a:ext uri="{FF2B5EF4-FFF2-40B4-BE49-F238E27FC236}">
                <a16:creationId xmlns:a16="http://schemas.microsoft.com/office/drawing/2014/main" id="{8267D675-3BF6-44FF-A0D6-7C0EFDE2F58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72" y="984766"/>
            <a:ext cx="5628351" cy="27086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68E81C-97AA-48BF-8BF4-3B76BCD0B7E5}"/>
              </a:ext>
            </a:extLst>
          </p:cNvPr>
          <p:cNvSpPr txBox="1"/>
          <p:nvPr/>
        </p:nvSpPr>
        <p:spPr>
          <a:xfrm>
            <a:off x="3876487" y="3749910"/>
            <a:ext cx="387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Tree-Based Set Data Structure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06B593ED-CFF1-4634-9A09-A67FE55F853B}"/>
              </a:ext>
            </a:extLst>
          </p:cNvPr>
          <p:cNvSpPr txBox="1">
            <a:spLocks/>
          </p:cNvSpPr>
          <p:nvPr/>
        </p:nvSpPr>
        <p:spPr>
          <a:xfrm>
            <a:off x="9144000" y="762000"/>
            <a:ext cx="2819400" cy="4823268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u="sng" kern="0" dirty="0"/>
              <a:t>Thread B</a:t>
            </a:r>
          </a:p>
          <a:p>
            <a:pPr marL="0" indent="0">
              <a:buFontTx/>
              <a:buNone/>
            </a:pPr>
            <a:r>
              <a:rPr lang="en-US" sz="1800" b="0" kern="0" dirty="0">
                <a:latin typeface="Consolas" panose="020B0609020204030204" pitchFamily="49" charset="0"/>
              </a:rPr>
              <a:t>Insert(4) {</a:t>
            </a:r>
          </a:p>
          <a:p>
            <a:pPr marL="0" indent="0">
              <a:buFontTx/>
              <a:buNone/>
            </a:pPr>
            <a:r>
              <a:rPr lang="en-US" sz="1800" b="0" kern="0" dirty="0">
                <a:latin typeface="Consolas" panose="020B0609020204030204" pitchFamily="49" charset="0"/>
              </a:rPr>
              <a:t>  </a:t>
            </a:r>
            <a:r>
              <a:rPr lang="en-US" sz="1800" b="0" kern="0" dirty="0">
                <a:solidFill>
                  <a:srgbClr val="FF0000"/>
                </a:solidFill>
                <a:latin typeface="Consolas" panose="020B0609020204030204" pitchFamily="49" charset="0"/>
              </a:rPr>
              <a:t>acquire(&amp;</a:t>
            </a:r>
            <a:r>
              <a:rPr lang="en-US" sz="1800" b="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b="0" kern="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b="0" kern="0" dirty="0">
                <a:latin typeface="Consolas" panose="020B0609020204030204" pitchFamily="49" charset="0"/>
              </a:rPr>
              <a:t>  </a:t>
            </a:r>
            <a:r>
              <a:rPr lang="en-US" sz="1800" b="0" kern="0" dirty="0" err="1">
                <a:latin typeface="Consolas" panose="020B0609020204030204" pitchFamily="49" charset="0"/>
              </a:rPr>
              <a:t>Tree.insert</a:t>
            </a:r>
            <a:r>
              <a:rPr lang="en-US" sz="1800" b="0" kern="0" dirty="0">
                <a:latin typeface="Consolas" panose="020B0609020204030204" pitchFamily="49" charset="0"/>
              </a:rPr>
              <a:t>(4)</a:t>
            </a:r>
          </a:p>
          <a:p>
            <a:pPr marL="0" indent="0">
              <a:buFontTx/>
              <a:buNone/>
            </a:pPr>
            <a:r>
              <a:rPr lang="en-US" sz="1800" b="0" kern="0" dirty="0">
                <a:latin typeface="Consolas" panose="020B0609020204030204" pitchFamily="49" charset="0"/>
              </a:rPr>
              <a:t>  </a:t>
            </a:r>
            <a:r>
              <a:rPr lang="en-US" sz="1800" b="0" kern="0" dirty="0">
                <a:solidFill>
                  <a:srgbClr val="FF0000"/>
                </a:solidFill>
                <a:latin typeface="Consolas" panose="020B0609020204030204" pitchFamily="49" charset="0"/>
              </a:rPr>
              <a:t>release(&amp;</a:t>
            </a:r>
            <a:r>
              <a:rPr lang="en-US" sz="1800" b="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b="0" kern="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b="0" kern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en-US" sz="1800" b="0" kern="0" dirty="0">
                <a:latin typeface="Consolas" panose="020B0609020204030204" pitchFamily="49" charset="0"/>
              </a:rPr>
              <a:t>Get(6) {</a:t>
            </a:r>
          </a:p>
          <a:p>
            <a:pPr marL="0" indent="0">
              <a:buFontTx/>
              <a:buNone/>
            </a:pPr>
            <a:r>
              <a:rPr lang="en-US" sz="1800" b="0" kern="0" dirty="0">
                <a:solidFill>
                  <a:srgbClr val="FF0000"/>
                </a:solidFill>
                <a:latin typeface="Consolas" panose="020B0609020204030204" pitchFamily="49" charset="0"/>
              </a:rPr>
              <a:t>  acquire(&amp;</a:t>
            </a:r>
            <a:r>
              <a:rPr lang="en-US" sz="1800" b="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b="0" kern="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b="0" kern="0" dirty="0">
                <a:latin typeface="Consolas" panose="020B0609020204030204" pitchFamily="49" charset="0"/>
              </a:rPr>
              <a:t>  </a:t>
            </a:r>
            <a:r>
              <a:rPr lang="en-US" sz="1800" b="0" kern="0" dirty="0" err="1">
                <a:latin typeface="Consolas" panose="020B0609020204030204" pitchFamily="49" charset="0"/>
              </a:rPr>
              <a:t>Tree.search</a:t>
            </a:r>
            <a:r>
              <a:rPr lang="en-US" sz="1800" b="0" kern="0" dirty="0">
                <a:latin typeface="Consolas" panose="020B0609020204030204" pitchFamily="49" charset="0"/>
              </a:rPr>
              <a:t>(6)</a:t>
            </a:r>
          </a:p>
          <a:p>
            <a:pPr marL="0" indent="0">
              <a:buFontTx/>
              <a:buNone/>
            </a:pPr>
            <a:r>
              <a:rPr lang="en-US" sz="1800" b="0" kern="0" dirty="0">
                <a:latin typeface="Consolas" panose="020B0609020204030204" pitchFamily="49" charset="0"/>
              </a:rPr>
              <a:t>  </a:t>
            </a:r>
            <a:r>
              <a:rPr lang="en-US" sz="1800" b="0" kern="0" dirty="0">
                <a:solidFill>
                  <a:srgbClr val="FF0000"/>
                </a:solidFill>
                <a:latin typeface="Consolas" panose="020B0609020204030204" pitchFamily="49" charset="0"/>
              </a:rPr>
              <a:t>release(&amp;</a:t>
            </a:r>
            <a:r>
              <a:rPr lang="en-US" sz="1800" b="0" kern="0" dirty="0" err="1">
                <a:solidFill>
                  <a:srgbClr val="FF0000"/>
                </a:solidFill>
                <a:latin typeface="Consolas" panose="020B0609020204030204" pitchFamily="49" charset="0"/>
              </a:rPr>
              <a:t>treelock</a:t>
            </a:r>
            <a:r>
              <a:rPr lang="en-US" sz="1800" b="0" kern="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Tx/>
              <a:buNone/>
            </a:pPr>
            <a:r>
              <a:rPr lang="en-US" sz="1800" b="0" kern="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5200" y="697433"/>
            <a:ext cx="108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Gill Sans Light"/>
              </a:rPr>
              <a:t>treelock</a:t>
            </a:r>
            <a:endParaRPr lang="en-US" dirty="0">
              <a:latin typeface="Gill Sans Ligh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591626" y="925998"/>
            <a:ext cx="818574" cy="293202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93570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728912" y="838200"/>
            <a:ext cx="2895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Recap: Locks using interrupts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5700712" y="901700"/>
            <a:ext cx="38100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>
                <a:solidFill>
                  <a:srgbClr val="FF0000"/>
                </a:solidFill>
                <a:latin typeface="Courier New" charset="0"/>
              </a:rPr>
              <a:t>int value = 0;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Acquire()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// Short busy-wait time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if (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60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  go to sleep() //?? 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} else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}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5624512" y="3962400"/>
            <a:ext cx="397668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>
                <a:latin typeface="Courier New" charset="0"/>
              </a:rPr>
              <a:t>Release()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// Short busy-wait time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if anyone on wait queue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take thread off wait-queue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Place on ready queue;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} else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}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342900" y="2489200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 err="1">
                <a:latin typeface="Courier New" charset="0"/>
                <a:ea typeface="굴림" charset="0"/>
                <a:cs typeface="굴림" charset="0"/>
              </a:rPr>
              <a:t>lock.Acquire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();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2805112" y="1600200"/>
            <a:ext cx="312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Acquire()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chemeClr val="hlink"/>
                </a:solidFill>
                <a:latin typeface="Courier New" charset="0"/>
              </a:rPr>
              <a:t>disable interrupts;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2805112" y="3962400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>
                <a:latin typeface="Courier New" charset="0"/>
              </a:rPr>
              <a:t>Release()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enable interrupts;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0488" name="Freeform 9"/>
          <p:cNvSpPr>
            <a:spLocks/>
          </p:cNvSpPr>
          <p:nvPr/>
        </p:nvSpPr>
        <p:spPr bwMode="auto">
          <a:xfrm>
            <a:off x="2271712" y="3733800"/>
            <a:ext cx="508000" cy="393700"/>
          </a:xfrm>
          <a:custGeom>
            <a:avLst/>
            <a:gdLst>
              <a:gd name="T0" fmla="*/ 0 w 1222375"/>
              <a:gd name="T1" fmla="*/ 0 h 333375"/>
              <a:gd name="T2" fmla="*/ 2617 w 1222375"/>
              <a:gd name="T3" fmla="*/ 1067973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89" name="Freeform 10"/>
          <p:cNvSpPr>
            <a:spLocks/>
          </p:cNvSpPr>
          <p:nvPr/>
        </p:nvSpPr>
        <p:spPr bwMode="auto">
          <a:xfrm>
            <a:off x="2271712" y="3657600"/>
            <a:ext cx="3429000" cy="381000"/>
          </a:xfrm>
          <a:custGeom>
            <a:avLst/>
            <a:gdLst>
              <a:gd name="T0" fmla="*/ 0 w 1222375"/>
              <a:gd name="T1" fmla="*/ 0 h 333375"/>
              <a:gd name="T2" fmla="*/ 1670881437 w 1222375"/>
              <a:gd name="T3" fmla="*/ 848942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0" name="Freeform 11"/>
          <p:cNvSpPr>
            <a:spLocks/>
          </p:cNvSpPr>
          <p:nvPr/>
        </p:nvSpPr>
        <p:spPr bwMode="auto">
          <a:xfrm flipV="1">
            <a:off x="2347912" y="1828800"/>
            <a:ext cx="457200" cy="762000"/>
          </a:xfrm>
          <a:custGeom>
            <a:avLst/>
            <a:gdLst>
              <a:gd name="T0" fmla="*/ 0 w 1222375"/>
              <a:gd name="T1" fmla="*/ 0 h 333375"/>
              <a:gd name="T2" fmla="*/ 1252 w 1222375"/>
              <a:gd name="T3" fmla="*/ 108664398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1" name="Freeform 12"/>
          <p:cNvSpPr>
            <a:spLocks/>
          </p:cNvSpPr>
          <p:nvPr/>
        </p:nvSpPr>
        <p:spPr bwMode="auto">
          <a:xfrm>
            <a:off x="2271712" y="1162050"/>
            <a:ext cx="3429000" cy="1352550"/>
          </a:xfrm>
          <a:custGeom>
            <a:avLst/>
            <a:gdLst>
              <a:gd name="T0" fmla="*/ 0 w 3540125"/>
              <a:gd name="T1" fmla="*/ 2159956 h 1251057"/>
              <a:gd name="T2" fmla="*/ 711121 w 3540125"/>
              <a:gd name="T3" fmla="*/ 241376 h 1251057"/>
              <a:gd name="T4" fmla="*/ 2120666 w 3540125"/>
              <a:gd name="T5" fmla="*/ 22110 h 1251057"/>
              <a:gd name="T6" fmla="*/ 2831789 w 3540125"/>
              <a:gd name="T7" fmla="*/ 186560 h 12510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125" h="1251057">
                <a:moveTo>
                  <a:pt x="0" y="1251057"/>
                </a:moveTo>
                <a:cubicBezTo>
                  <a:pt x="223573" y="798619"/>
                  <a:pt x="447146" y="346182"/>
                  <a:pt x="889000" y="139807"/>
                </a:cubicBezTo>
                <a:cubicBezTo>
                  <a:pt x="1330854" y="-66568"/>
                  <a:pt x="2209271" y="18099"/>
                  <a:pt x="2651125" y="12807"/>
                </a:cubicBezTo>
                <a:cubicBezTo>
                  <a:pt x="3092979" y="7515"/>
                  <a:pt x="3540125" y="108057"/>
                  <a:pt x="3540125" y="108057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2" name="Rounded Rectangle 13"/>
          <p:cNvSpPr>
            <a:spLocks noChangeArrowheads="1"/>
          </p:cNvSpPr>
          <p:nvPr/>
        </p:nvSpPr>
        <p:spPr bwMode="auto">
          <a:xfrm>
            <a:off x="2728912" y="4953000"/>
            <a:ext cx="2895600" cy="1371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Helvetica" charset="0"/>
                <a:cs typeface="Helvetica" charset="0"/>
              </a:rPr>
              <a:t>If one thread in critical section, </a:t>
            </a:r>
            <a:r>
              <a:rPr lang="en-US" sz="2000" b="0">
                <a:latin typeface="Helvetica" charset="0"/>
                <a:cs typeface="Helvetica" charset="0"/>
                <a:sym typeface="Wingdings" charset="0"/>
              </a:rPr>
              <a:t>no other activity (including OS) can run! </a:t>
            </a:r>
            <a:endParaRPr lang="en-US" sz="20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40204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2386012" y="838200"/>
            <a:ext cx="3200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Recap: Locks using test &amp; set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5662612" y="685801"/>
            <a:ext cx="3810000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233AE1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> guard = 0;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Acquire()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// Short busy-wait time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>while(</a:t>
            </a:r>
            <a:r>
              <a:rPr lang="en-US" sz="1600" dirty="0" err="1">
                <a:solidFill>
                  <a:srgbClr val="233AE1"/>
                </a:solidFill>
                <a:latin typeface="Courier New" charset="0"/>
              </a:rPr>
              <a:t>test&amp;set</a:t>
            </a: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>(guard));</a:t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if (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  go to sleep()&amp; </a:t>
            </a: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>guard = 0;</a:t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 else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>guard = 0;</a:t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5586412" y="3962400"/>
            <a:ext cx="397668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>
                <a:latin typeface="Courier New" charset="0"/>
              </a:rPr>
              <a:t>Release()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// Short busy-wait time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while (test&amp;set(guard));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if anyone on wait queue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take thread off wait-queue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Place on ready queue;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} else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  }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233AE1"/>
                </a:solidFill>
                <a:latin typeface="Courier New" charset="0"/>
              </a:rPr>
              <a:t>guard = 0;</a:t>
            </a:r>
            <a:br>
              <a:rPr lang="en-US" sz="1600">
                <a:solidFill>
                  <a:srgbClr val="233AE1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1509" name="Rectangle 3"/>
          <p:cNvSpPr txBox="1">
            <a:spLocks noChangeArrowheads="1"/>
          </p:cNvSpPr>
          <p:nvPr/>
        </p:nvSpPr>
        <p:spPr bwMode="auto">
          <a:xfrm>
            <a:off x="304800" y="2489200"/>
            <a:ext cx="2462213" cy="1625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 err="1">
                <a:latin typeface="Courier New" charset="0"/>
                <a:ea typeface="굴림" charset="0"/>
                <a:cs typeface="굴림" charset="0"/>
              </a:rPr>
              <a:t>lock.Acquire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();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2462212" y="1608138"/>
            <a:ext cx="3429000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>
                <a:solidFill>
                  <a:schemeClr val="hlink"/>
                </a:solidFill>
                <a:latin typeface="Courier New" charset="0"/>
              </a:rPr>
              <a:t>int value = 0;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Acquire() {</a:t>
            </a:r>
          </a:p>
          <a:p>
            <a:pPr>
              <a:lnSpc>
                <a:spcPct val="90000"/>
              </a:lnSpc>
            </a:pP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chemeClr val="hlink"/>
                </a:solidFill>
                <a:latin typeface="Courier New" charset="0"/>
              </a:rPr>
              <a:t>while(test&amp;set(value));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2462212" y="3962400"/>
            <a:ext cx="1981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>
                <a:latin typeface="Courier New" charset="0"/>
              </a:rPr>
              <a:t>Release() {</a:t>
            </a:r>
            <a:br>
              <a:rPr lang="en-US" sz="1600">
                <a:latin typeface="Courier New" charset="0"/>
              </a:rPr>
            </a:br>
            <a:r>
              <a:rPr lang="en-US" sz="1600">
                <a:latin typeface="Courier New" charset="0"/>
              </a:rPr>
              <a:t>  </a:t>
            </a:r>
            <a:r>
              <a:rPr lang="en-US" sz="160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600">
                <a:solidFill>
                  <a:srgbClr val="FF0000"/>
                </a:solidFill>
                <a:latin typeface="Courier New" charset="0"/>
              </a:rPr>
            </a:br>
            <a:r>
              <a:rPr lang="en-US" sz="1600">
                <a:latin typeface="Courier New" charset="0"/>
              </a:rPr>
              <a:t>}</a:t>
            </a:r>
          </a:p>
        </p:txBody>
      </p:sp>
      <p:sp>
        <p:nvSpPr>
          <p:cNvPr id="21512" name="Rounded Rectangle 9"/>
          <p:cNvSpPr>
            <a:spLocks noChangeArrowheads="1"/>
          </p:cNvSpPr>
          <p:nvPr/>
        </p:nvSpPr>
        <p:spPr bwMode="auto">
          <a:xfrm>
            <a:off x="2538412" y="5105400"/>
            <a:ext cx="2895600" cy="12192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>
                <a:latin typeface="Helvetica" charset="0"/>
                <a:cs typeface="Helvetica" charset="0"/>
              </a:rPr>
              <a:t>Threads waiting to enter critical section busy-wait</a:t>
            </a:r>
          </a:p>
        </p:txBody>
      </p:sp>
      <p:sp>
        <p:nvSpPr>
          <p:cNvPr id="21513" name="Freeform 10"/>
          <p:cNvSpPr>
            <a:spLocks/>
          </p:cNvSpPr>
          <p:nvPr/>
        </p:nvSpPr>
        <p:spPr bwMode="auto">
          <a:xfrm>
            <a:off x="2233612" y="3657600"/>
            <a:ext cx="3429000" cy="381000"/>
          </a:xfrm>
          <a:custGeom>
            <a:avLst/>
            <a:gdLst>
              <a:gd name="T0" fmla="*/ 0 w 1222375"/>
              <a:gd name="T1" fmla="*/ 0 h 333375"/>
              <a:gd name="T2" fmla="*/ 1670881437 w 1222375"/>
              <a:gd name="T3" fmla="*/ 848942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4" name="Freeform 11"/>
          <p:cNvSpPr>
            <a:spLocks/>
          </p:cNvSpPr>
          <p:nvPr/>
        </p:nvSpPr>
        <p:spPr bwMode="auto">
          <a:xfrm>
            <a:off x="2233612" y="3733800"/>
            <a:ext cx="304800" cy="381000"/>
          </a:xfrm>
          <a:custGeom>
            <a:avLst/>
            <a:gdLst>
              <a:gd name="T0" fmla="*/ 0 w 1222375"/>
              <a:gd name="T1" fmla="*/ 0 h 333375"/>
              <a:gd name="T2" fmla="*/ 73 w 1222375"/>
              <a:gd name="T3" fmla="*/ 848939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5" name="Freeform 12"/>
          <p:cNvSpPr>
            <a:spLocks/>
          </p:cNvSpPr>
          <p:nvPr/>
        </p:nvSpPr>
        <p:spPr bwMode="auto">
          <a:xfrm flipV="1">
            <a:off x="2157412" y="2057400"/>
            <a:ext cx="381000" cy="457200"/>
          </a:xfrm>
          <a:custGeom>
            <a:avLst/>
            <a:gdLst>
              <a:gd name="T0" fmla="*/ 0 w 1222375"/>
              <a:gd name="T1" fmla="*/ 0 h 333375"/>
              <a:gd name="T2" fmla="*/ 349 w 1222375"/>
              <a:gd name="T3" fmla="*/ 3041914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6" name="Freeform 13"/>
          <p:cNvSpPr>
            <a:spLocks/>
          </p:cNvSpPr>
          <p:nvPr/>
        </p:nvSpPr>
        <p:spPr bwMode="auto">
          <a:xfrm>
            <a:off x="2005012" y="1162050"/>
            <a:ext cx="3657600" cy="1352550"/>
          </a:xfrm>
          <a:custGeom>
            <a:avLst/>
            <a:gdLst>
              <a:gd name="T0" fmla="*/ 0 w 3540125"/>
              <a:gd name="T1" fmla="*/ 2159956 h 1251057"/>
              <a:gd name="T2" fmla="*/ 1117235 w 3540125"/>
              <a:gd name="T3" fmla="*/ 241376 h 1251057"/>
              <a:gd name="T4" fmla="*/ 3331759 w 3540125"/>
              <a:gd name="T5" fmla="*/ 22110 h 1251057"/>
              <a:gd name="T6" fmla="*/ 4448995 w 3540125"/>
              <a:gd name="T7" fmla="*/ 186560 h 12510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125" h="1251057">
                <a:moveTo>
                  <a:pt x="0" y="1251057"/>
                </a:moveTo>
                <a:cubicBezTo>
                  <a:pt x="223573" y="798619"/>
                  <a:pt x="447146" y="346182"/>
                  <a:pt x="889000" y="139807"/>
                </a:cubicBezTo>
                <a:cubicBezTo>
                  <a:pt x="1330854" y="-66568"/>
                  <a:pt x="2209271" y="18099"/>
                  <a:pt x="2651125" y="12807"/>
                </a:cubicBezTo>
                <a:cubicBezTo>
                  <a:pt x="3092979" y="7515"/>
                  <a:pt x="3540125" y="108057"/>
                  <a:pt x="3540125" y="108057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33884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1626-6CAF-4545-B750-C59A849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>
                <a:latin typeface="Consolas" panose="020B0609020204030204" pitchFamily="49" charset="0"/>
              </a:rPr>
              <a:t>futex</a:t>
            </a:r>
            <a:r>
              <a:rPr lang="en-US" dirty="0"/>
              <a:t>: Fast </a:t>
            </a:r>
            <a:r>
              <a:rPr lang="en-US" dirty="0" err="1"/>
              <a:t>Userspace</a:t>
            </a:r>
            <a:r>
              <a:rPr lang="en-US" dirty="0"/>
              <a:t>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59F1-E5B6-48E1-987F-5DDF5816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3702"/>
            <a:ext cx="10515600" cy="3215585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dirty="0"/>
              <a:t> points to a 32-bit value in user space</a:t>
            </a:r>
          </a:p>
          <a:p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endParaRPr lang="en-US" dirty="0">
              <a:solidFill>
                <a:srgbClr val="006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FUTEX_WAIT</a:t>
            </a:r>
            <a:r>
              <a:rPr lang="en-US" dirty="0"/>
              <a:t> – if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== *</a:t>
            </a:r>
            <a:r>
              <a:rPr lang="en-US" dirty="0" err="1">
                <a:latin typeface="Consolas" panose="020B0609020204030204" pitchFamily="49" charset="0"/>
              </a:rPr>
              <a:t>uaddr</a:t>
            </a:r>
            <a:r>
              <a:rPr lang="en-US" dirty="0"/>
              <a:t> sleep till </a:t>
            </a:r>
            <a:r>
              <a:rPr lang="en-US" dirty="0">
                <a:latin typeface="Consolas" panose="020B0609020204030204" pitchFamily="49" charset="0"/>
              </a:rPr>
              <a:t>FUTEX_WAKE</a:t>
            </a:r>
          </a:p>
          <a:p>
            <a:pPr lvl="2"/>
            <a:r>
              <a:rPr lang="en-US" b="1" i="1" dirty="0"/>
              <a:t>Atomic</a:t>
            </a:r>
            <a:r>
              <a:rPr lang="en-US" dirty="0"/>
              <a:t> check that condition still holds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FUTEX_WAKE</a:t>
            </a:r>
            <a:r>
              <a:rPr lang="en-US" dirty="0"/>
              <a:t> – wake up at most </a:t>
            </a:r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dirty="0"/>
              <a:t> waiting threads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FUTEX_FD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FUTEX_WAKE_OP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FUTEX_CMP_REQUEUE</a:t>
            </a:r>
          </a:p>
          <a:p>
            <a:r>
              <a:rPr lang="en-US" dirty="0">
                <a:solidFill>
                  <a:srgbClr val="006000"/>
                </a:solidFill>
                <a:latin typeface="Consolas" panose="020B0609020204030204" pitchFamily="49" charset="0"/>
              </a:rPr>
              <a:t>timeout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to a </a:t>
            </a:r>
            <a:r>
              <a:rPr lang="en-US" i="1" dirty="0" err="1"/>
              <a:t>timespec</a:t>
            </a:r>
            <a:r>
              <a:rPr lang="en-US" dirty="0"/>
              <a:t> structure that specifies a timeout for the op</a:t>
            </a:r>
            <a:endParaRPr lang="en-US" i="1" dirty="0">
              <a:solidFill>
                <a:srgbClr val="006000"/>
              </a:solidFill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02215-E8C6-4049-B3B2-D96C2751B9C0}"/>
              </a:ext>
            </a:extLst>
          </p:cNvPr>
          <p:cNvSpPr/>
          <p:nvPr/>
        </p:nvSpPr>
        <p:spPr>
          <a:xfrm>
            <a:off x="957470" y="838200"/>
            <a:ext cx="81534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linux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time.h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(int *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	  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timespec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*</a:t>
            </a:r>
            <a:r>
              <a:rPr lang="en-US" sz="2000" i="1" dirty="0">
                <a:solidFill>
                  <a:srgbClr val="006000"/>
                </a:solidFill>
                <a:latin typeface="Consolas" panose="020B0609020204030204" pitchFamily="49" charset="0"/>
              </a:rPr>
              <a:t>timeout</a:t>
            </a:r>
            <a:r>
              <a:rPr lang="en-US" sz="2000" b="1" i="1" dirty="0">
                <a:solidFill>
                  <a:srgbClr val="502000"/>
                </a:solidFill>
                <a:latin typeface="Consolas" panose="020B0609020204030204" pitchFamily="49" charset="0"/>
              </a:rPr>
              <a:t> );</a:t>
            </a:r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97811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9291-30D7-4D59-8190-708CDC78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Linux </a:t>
            </a:r>
            <a:r>
              <a:rPr lang="en-US" dirty="0" err="1">
                <a:latin typeface="Gill Sans Light"/>
              </a:rPr>
              <a:t>futex</a:t>
            </a:r>
            <a:r>
              <a:rPr lang="en-US" dirty="0">
                <a:latin typeface="Gill Sans Light"/>
              </a:rPr>
              <a:t>: Fast </a:t>
            </a:r>
            <a:r>
              <a:rPr lang="en-US" dirty="0" err="1">
                <a:latin typeface="Gill Sans Light"/>
              </a:rPr>
              <a:t>Userspace</a:t>
            </a:r>
            <a:r>
              <a:rPr lang="en-US" dirty="0">
                <a:latin typeface="Gill Sans Light"/>
              </a:rPr>
              <a:t>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8F283-9467-4DAF-945B-3AB965D9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Futex</a:t>
            </a:r>
            <a:r>
              <a:rPr lang="en-US" dirty="0"/>
              <a:t>: </a:t>
            </a:r>
            <a:r>
              <a:rPr lang="en-US" dirty="0" err="1"/>
              <a:t>Kernelspace</a:t>
            </a:r>
            <a:r>
              <a:rPr lang="en-US" dirty="0"/>
              <a:t> wait queue attached to </a:t>
            </a:r>
            <a:r>
              <a:rPr lang="en-US" dirty="0" err="1"/>
              <a:t>userspace</a:t>
            </a:r>
            <a:r>
              <a:rPr lang="en-US" dirty="0"/>
              <a:t> atomic integer</a:t>
            </a:r>
          </a:p>
          <a:p>
            <a:r>
              <a:rPr lang="en-US" dirty="0"/>
              <a:t>Idea: </a:t>
            </a:r>
            <a:r>
              <a:rPr lang="en-US" dirty="0" err="1"/>
              <a:t>Userspace</a:t>
            </a:r>
            <a:r>
              <a:rPr lang="en-US" dirty="0"/>
              <a:t> lock is </a:t>
            </a:r>
            <a:r>
              <a:rPr lang="en-US" i="1" dirty="0" err="1"/>
              <a:t>syscall</a:t>
            </a:r>
            <a:r>
              <a:rPr lang="en-US" i="1" dirty="0"/>
              <a:t>-free</a:t>
            </a:r>
            <a:r>
              <a:rPr lang="en-US" dirty="0"/>
              <a:t> in the uncontended case</a:t>
            </a:r>
          </a:p>
          <a:p>
            <a:r>
              <a:rPr lang="en-US" dirty="0"/>
              <a:t>Lock has three states</a:t>
            </a:r>
          </a:p>
          <a:p>
            <a:pPr lvl="1"/>
            <a:r>
              <a:rPr lang="en-US" dirty="0"/>
              <a:t>Free (no </a:t>
            </a:r>
            <a:r>
              <a:rPr lang="en-US" dirty="0" err="1"/>
              <a:t>syscall</a:t>
            </a:r>
            <a:r>
              <a:rPr lang="en-US" dirty="0"/>
              <a:t> when acquiring lock)</a:t>
            </a:r>
          </a:p>
          <a:p>
            <a:pPr lvl="1"/>
            <a:r>
              <a:rPr lang="en-US" dirty="0"/>
              <a:t>Busy, no waiters (no </a:t>
            </a:r>
            <a:r>
              <a:rPr lang="en-US" dirty="0" err="1"/>
              <a:t>syscall</a:t>
            </a:r>
            <a:r>
              <a:rPr lang="en-US" dirty="0"/>
              <a:t> when releasing lock)</a:t>
            </a:r>
          </a:p>
          <a:p>
            <a:pPr lvl="1"/>
            <a:r>
              <a:rPr lang="en-US" dirty="0"/>
              <a:t>Busy, possibly with some waiters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futex</a:t>
            </a:r>
            <a:r>
              <a:rPr lang="en-US" dirty="0"/>
              <a:t> is not exposed in </a:t>
            </a:r>
            <a:r>
              <a:rPr lang="en-US" dirty="0" err="1"/>
              <a:t>libc</a:t>
            </a:r>
            <a:r>
              <a:rPr lang="en-US" dirty="0"/>
              <a:t>; it is used within the implementation of </a:t>
            </a:r>
            <a:r>
              <a:rPr lang="en-US" dirty="0" err="1"/>
              <a:t>pthreads</a:t>
            </a:r>
            <a:endParaRPr lang="en-US" dirty="0"/>
          </a:p>
          <a:p>
            <a:r>
              <a:rPr lang="en-US" dirty="0"/>
              <a:t>Properly </a:t>
            </a:r>
            <a:r>
              <a:rPr lang="en-US" dirty="0" err="1"/>
              <a:t>futex</a:t>
            </a:r>
            <a:r>
              <a:rPr lang="en-US" dirty="0"/>
              <a:t> usage will not use system calls except when lock is contended (usually rare)</a:t>
            </a:r>
          </a:p>
        </p:txBody>
      </p:sp>
    </p:spTree>
    <p:extLst>
      <p:ext uri="{BB962C8B-B14F-4D97-AF65-F5344CB8AC3E}">
        <p14:creationId xmlns:p14="http://schemas.microsoft.com/office/powerpoint/2010/main" val="777183626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3C9-B7F6-4BE6-BC72-0E0A55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Userspace</a:t>
            </a:r>
            <a:r>
              <a:rPr lang="en-US" dirty="0"/>
              <a:t> Locks with </a:t>
            </a:r>
            <a:r>
              <a:rPr lang="en-US" dirty="0" err="1">
                <a:latin typeface="Consolas" panose="020B0609020204030204" pitchFamily="49" charset="0"/>
              </a:rPr>
              <a:t>futex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2B3-0CDC-454B-890D-1FD10A57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9593"/>
            <a:ext cx="10515600" cy="15292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</a:t>
            </a:r>
            <a:r>
              <a:rPr lang="en-US" dirty="0" err="1"/>
              <a:t>syscall</a:t>
            </a:r>
            <a:r>
              <a:rPr lang="en-US" dirty="0"/>
              <a:t>-free in the uncontended case</a:t>
            </a:r>
          </a:p>
          <a:p>
            <a:pPr lvl="1"/>
            <a:r>
              <a:rPr lang="en-US" dirty="0"/>
              <a:t>Temporarily falls back to </a:t>
            </a:r>
            <a:r>
              <a:rPr lang="en-US" dirty="0" err="1"/>
              <a:t>syscalls</a:t>
            </a:r>
            <a:r>
              <a:rPr lang="en-US" dirty="0"/>
              <a:t> if multiple waiters, or concurrent acquire/release</a:t>
            </a:r>
          </a:p>
          <a:p>
            <a:r>
              <a:rPr lang="en-US" dirty="0"/>
              <a:t>But it can be considerably optimized!</a:t>
            </a:r>
          </a:p>
          <a:p>
            <a:pPr lvl="1"/>
            <a:r>
              <a:rPr lang="en-US" dirty="0"/>
              <a:t>See “</a:t>
            </a:r>
            <a:r>
              <a:rPr lang="en-US" dirty="0" err="1">
                <a:hlinkClick r:id="rId2"/>
              </a:rPr>
              <a:t>Futexes</a:t>
            </a:r>
            <a:r>
              <a:rPr lang="en-US" dirty="0">
                <a:hlinkClick r:id="rId2"/>
              </a:rPr>
              <a:t> are Tricky</a:t>
            </a:r>
            <a:r>
              <a:rPr lang="en-US" dirty="0"/>
              <a:t>” by Ulrich </a:t>
            </a:r>
            <a:r>
              <a:rPr lang="en-US" dirty="0" err="1"/>
              <a:t>Drepper</a:t>
            </a:r>
            <a:endParaRPr 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D31D945-3296-45FA-9F38-10591FC65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0863" y="853437"/>
            <a:ext cx="5628860" cy="3220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Release()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value = 0;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en-US" sz="1900" b="0" dirty="0" err="1">
                <a:latin typeface="Consolas" charset="0"/>
                <a:ea typeface="Consolas" charset="0"/>
                <a:cs typeface="Consolas" charset="0"/>
              </a:rPr>
              <a:t>maybe_waiters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 err="1">
                <a:latin typeface="Consolas" charset="0"/>
                <a:ea typeface="Consolas" charset="0"/>
                <a:cs typeface="Consolas" charset="0"/>
              </a:rPr>
              <a:t>maybe_waiters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 = false;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sz="1900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(&amp;value, FUTEX_WAKE, 1);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	// </a:t>
            </a:r>
            <a:r>
              <a:rPr lang="en-US" altLang="en-US" sz="1900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sz="1900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: wake up 1 sleeping thread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en-US" sz="1900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14">
            <a:extLst>
              <a:ext uri="{FF2B5EF4-FFF2-40B4-BE49-F238E27FC236}">
                <a16:creationId xmlns:a16="http://schemas.microsoft.com/office/drawing/2014/main" id="{10F605D2-C136-4AFE-B7DC-F7F971608D06}"/>
              </a:ext>
            </a:extLst>
          </p:cNvPr>
          <p:cNvGrpSpPr>
            <a:grpSpLocks/>
          </p:cNvGrpSpPr>
          <p:nvPr/>
        </p:nvGrpSpPr>
        <p:grpSpPr bwMode="auto">
          <a:xfrm>
            <a:off x="784639" y="853437"/>
            <a:ext cx="5689601" cy="3308350"/>
            <a:chOff x="-136" y="1152"/>
            <a:chExt cx="3584" cy="2084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1162A227-EC73-435D-9290-CF11F61DC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6" y="1152"/>
              <a:ext cx="3584" cy="2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 value = 0; // free</a:t>
              </a:r>
            </a:p>
            <a:p>
              <a:pPr algn="l"/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bool </a:t>
              </a:r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maybe_waiters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= false;</a:t>
              </a: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Acquire() 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while (</a:t>
              </a:r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test&amp;set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(value)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</a:t>
              </a:r>
              <a:r>
                <a:rPr lang="en-US" altLang="en-US" sz="1900" b="0" dirty="0" err="1">
                  <a:latin typeface="Consolas" charset="0"/>
                  <a:ea typeface="Consolas" charset="0"/>
                  <a:cs typeface="Consolas" charset="0"/>
                </a:rPr>
                <a:t>maybe_waiters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 = true;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</a:t>
              </a:r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futex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(&amp;value, FUTEX_WAIT, 1);</a:t>
              </a:r>
            </a:p>
            <a:p>
              <a:pPr algn="l"/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		// </a:t>
              </a:r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futex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: sleep if lock is acquired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</a:t>
              </a:r>
              <a:r>
                <a:rPr lang="en-US" altLang="en-US" sz="1900" b="0" dirty="0" err="1">
                  <a:latin typeface="Consolas" charset="0"/>
                  <a:ea typeface="Consolas" charset="0"/>
                  <a:cs typeface="Consolas" charset="0"/>
                </a:rPr>
                <a:t>maybe_waiters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 = true;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}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B61CD74D-455A-43A0-B4F1-02061711597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28" y="1248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5892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Producer-Consumer with a Bounded Buffer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162" y="790294"/>
            <a:ext cx="9906000" cy="59153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Problem Definition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Producer(s) put things into a shared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Consumer(s) take them out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synchronization to coordinate producer/consumer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Don’t want producer and consumer to have to work in lockstep,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so put a fixed-size buffer between them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synchronize access to this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Producer needs to wait if buffer is full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Consumer needs to wait if buffer is empty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 1: GCC compiler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cpp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| cc1 | cc2 | as |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ld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 2: Coke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Producer can put limited number of Cokes in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Consumer can’t take Cokes out if machine is empty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Others: Web servers, Routers, ….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pic>
        <p:nvPicPr>
          <p:cNvPr id="4628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262" y="2233676"/>
            <a:ext cx="2223799" cy="232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98497CA3-96EE-AD43-9502-1CC1C466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068" y="10950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84472BC-AD9C-CF47-942E-032A15DBF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668" y="9426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711648" y="7902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238268" y="7902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198936" y="899310"/>
            <a:ext cx="656420" cy="38156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Buffer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8816024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9855356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9017E023-D334-A04E-BEE4-D5372DC11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048" y="9426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1312443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67974</TotalTime>
  <Pages>60</Pages>
  <Words>9034</Words>
  <Application>Microsoft Macintosh PowerPoint</Application>
  <PresentationFormat>Widescreen</PresentationFormat>
  <Paragraphs>1211</Paragraphs>
  <Slides>84</Slides>
  <Notes>70</Notes>
  <HiddenSlides>11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Arial</vt:lpstr>
      <vt:lpstr>Cambria Math</vt:lpstr>
      <vt:lpstr>Comic Sans MS</vt:lpstr>
      <vt:lpstr>Consolas</vt:lpstr>
      <vt:lpstr>Courier</vt:lpstr>
      <vt:lpstr>Courier New</vt:lpstr>
      <vt:lpstr>Gill Sans</vt:lpstr>
      <vt:lpstr>Gill Sans Light</vt:lpstr>
      <vt:lpstr>Helvetica</vt:lpstr>
      <vt:lpstr>Office</vt:lpstr>
      <vt:lpstr>CS162 Operating Systems and Systems Programming Lecture 7  Synchronization 2: Semaphores (Con’t) Lock Implementation, Atomic Instructions</vt:lpstr>
      <vt:lpstr>Recall: Multithreaded Stack Example</vt:lpstr>
      <vt:lpstr>Recall: Use of Timer Interrupt to Return Control</vt:lpstr>
      <vt:lpstr>Hardware Context Switch Support in x86</vt:lpstr>
      <vt:lpstr>Pintos: Kernel Crossing on Syscall or Interrupt</vt:lpstr>
      <vt:lpstr>Pintos: Context Switch – Scheduling</vt:lpstr>
      <vt:lpstr>Recall: Fix banking problem with Locks!</vt:lpstr>
      <vt:lpstr>Recall: Red-Black tree example</vt:lpstr>
      <vt:lpstr>Producer-Consumer with a Bounded Buffer</vt:lpstr>
      <vt:lpstr>Circular Buffer Data Structure (sequential case)</vt:lpstr>
      <vt:lpstr>Circular Buffer – first cut</vt:lpstr>
      <vt:lpstr>Circular Buffer – 2nd cut</vt:lpstr>
      <vt:lpstr>PowerPoint Presentation</vt:lpstr>
      <vt:lpstr>Higher-level Primitives than Locks</vt:lpstr>
      <vt:lpstr>Recall: Semaphores</vt:lpstr>
      <vt:lpstr>Semaphores Like Integers Except…</vt:lpstr>
      <vt:lpstr>Two Uses of Semaphores</vt:lpstr>
      <vt:lpstr>Revisit Bounded Buffer: Correctness constraints for solution</vt:lpstr>
      <vt:lpstr>Full Solution to Bounded Buffer (coke machine)</vt:lpstr>
      <vt:lpstr>Discussion about Solution</vt:lpstr>
      <vt:lpstr>PowerPoint Presentation</vt:lpstr>
      <vt:lpstr>Administrivia</vt:lpstr>
      <vt:lpstr>PowerPoint Presentation</vt:lpstr>
      <vt:lpstr>Where are we going with synchronization?</vt:lpstr>
      <vt:lpstr>Motivating Example: “Too Much Milk”</vt:lpstr>
      <vt:lpstr>Recall: What is a lock?</vt:lpstr>
      <vt:lpstr>Too Much Milk: Correctness Properties</vt:lpstr>
      <vt:lpstr>Too Much Milk: Solution #1</vt:lpstr>
      <vt:lpstr>Too Much Milk: Solution #1</vt:lpstr>
      <vt:lpstr>Too Much Milk: Solution #1</vt:lpstr>
      <vt:lpstr>Too Much Milk: Solution #1½ </vt:lpstr>
      <vt:lpstr>Too Much Milk Solution #2</vt:lpstr>
      <vt:lpstr>Too Much Milk Solution #2: problem!</vt:lpstr>
      <vt:lpstr>Too Much Milk Solution #3</vt:lpstr>
      <vt:lpstr>Case 1</vt:lpstr>
      <vt:lpstr>Case 1</vt:lpstr>
      <vt:lpstr>Case 1</vt:lpstr>
      <vt:lpstr>Case 2</vt:lpstr>
      <vt:lpstr>Case 2</vt:lpstr>
      <vt:lpstr>Case 2</vt:lpstr>
      <vt:lpstr>This Generalizes to n Threads…</vt:lpstr>
      <vt:lpstr>Solution #3 discussion</vt:lpstr>
      <vt:lpstr>Too Much Milk: Solution #4?</vt:lpstr>
      <vt:lpstr>PowerPoint Presentation</vt:lpstr>
      <vt:lpstr>Back to: How to Implement Locks?</vt:lpstr>
      <vt:lpstr>Naïve use of Interrupt Enable/Disable</vt:lpstr>
      <vt:lpstr>Better Implementation of Locks by Disabling Interrupts</vt:lpstr>
      <vt:lpstr>New Lock Implementation: Discussion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How to Re-enable After Sleep()?</vt:lpstr>
      <vt:lpstr>In-Kernel Lock: Simulation</vt:lpstr>
      <vt:lpstr>In-Kernel Lock: Simulation</vt:lpstr>
      <vt:lpstr>In-Kernel Lock: Simulation</vt:lpstr>
      <vt:lpstr>In-Kernel Lock: Simulation</vt:lpstr>
      <vt:lpstr>In-Kernel Lock: Simulation</vt:lpstr>
      <vt:lpstr>In-Kernel Lock: Simulation</vt:lpstr>
      <vt:lpstr>PowerPoint Presentation</vt:lpstr>
      <vt:lpstr>Recall: Multithreaded Server</vt:lpstr>
      <vt:lpstr>Simple Performance Model</vt:lpstr>
      <vt:lpstr>Highly Contended Case – in a picture</vt:lpstr>
      <vt:lpstr>Back to system performance</vt:lpstr>
      <vt:lpstr>Uncontended Many-Lock Case</vt:lpstr>
      <vt:lpstr>Recall: Basic cost of a system call</vt:lpstr>
      <vt:lpstr>PowerPoint Presentation</vt:lpstr>
      <vt:lpstr>Atomic Read-Modify-Write Instructions</vt:lpstr>
      <vt:lpstr>Examples of Read-Modify-Write </vt:lpstr>
      <vt:lpstr>Conclusion</vt:lpstr>
      <vt:lpstr>PowerPoint Presentation</vt:lpstr>
      <vt:lpstr>Using of Compare&amp;Swap for queues </vt:lpstr>
      <vt:lpstr>Implementing Locks with test&amp;set</vt:lpstr>
      <vt:lpstr>Problem: Busy-Waiting for Lock</vt:lpstr>
      <vt:lpstr>Multiprocessor Spin Locks: test&amp;test&amp;set</vt:lpstr>
      <vt:lpstr>Better Locks using test&amp;set</vt:lpstr>
      <vt:lpstr>Recall: Locks using Interrupts vs. test&amp;set</vt:lpstr>
      <vt:lpstr>Recap: Locks using interrupts</vt:lpstr>
      <vt:lpstr>Recap: Locks using test &amp; set</vt:lpstr>
      <vt:lpstr>Linux futex: Fast Userspace Mutex</vt:lpstr>
      <vt:lpstr>Linux futex: Fast Userspace Mutex</vt:lpstr>
      <vt:lpstr>Example: Userspace Locks with futex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Anthony Joseph</cp:lastModifiedBy>
  <cp:revision>817</cp:revision>
  <cp:lastPrinted>2020-09-22T01:15:24Z</cp:lastPrinted>
  <dcterms:created xsi:type="dcterms:W3CDTF">1995-08-12T11:37:26Z</dcterms:created>
  <dcterms:modified xsi:type="dcterms:W3CDTF">2021-02-03T06:51:30Z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