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1086" r:id="rId3"/>
    <p:sldId id="1094" r:id="rId4"/>
    <p:sldId id="1176" r:id="rId5"/>
    <p:sldId id="1271" r:id="rId6"/>
    <p:sldId id="1272" r:id="rId7"/>
    <p:sldId id="1273" r:id="rId8"/>
    <p:sldId id="1274" r:id="rId9"/>
    <p:sldId id="1275" r:id="rId10"/>
    <p:sldId id="1276" r:id="rId11"/>
    <p:sldId id="1357" r:id="rId12"/>
    <p:sldId id="1277" r:id="rId13"/>
    <p:sldId id="1278" r:id="rId14"/>
    <p:sldId id="1279" r:id="rId15"/>
    <p:sldId id="1280" r:id="rId16"/>
    <p:sldId id="1281" r:id="rId17"/>
    <p:sldId id="1282" r:id="rId18"/>
    <p:sldId id="1283" r:id="rId19"/>
    <p:sldId id="1284" r:id="rId20"/>
    <p:sldId id="1285" r:id="rId21"/>
    <p:sldId id="1286" r:id="rId22"/>
    <p:sldId id="1287" r:id="rId23"/>
    <p:sldId id="1172" r:id="rId24"/>
    <p:sldId id="1292" r:id="rId25"/>
    <p:sldId id="1289" r:id="rId26"/>
    <p:sldId id="1291" r:id="rId27"/>
    <p:sldId id="1177" r:id="rId28"/>
    <p:sldId id="1359" r:id="rId29"/>
    <p:sldId id="1179" r:id="rId30"/>
    <p:sldId id="1293" r:id="rId31"/>
    <p:sldId id="1295" r:id="rId32"/>
    <p:sldId id="1294" r:id="rId33"/>
    <p:sldId id="1290" r:id="rId34"/>
    <p:sldId id="1296" r:id="rId35"/>
    <p:sldId id="1297" r:id="rId36"/>
    <p:sldId id="1188" r:id="rId37"/>
    <p:sldId id="1298" r:id="rId38"/>
    <p:sldId id="1299" r:id="rId39"/>
    <p:sldId id="1300" r:id="rId40"/>
    <p:sldId id="1301" r:id="rId41"/>
    <p:sldId id="1302" r:id="rId42"/>
    <p:sldId id="1303" r:id="rId43"/>
    <p:sldId id="1358" r:id="rId44"/>
    <p:sldId id="1304" r:id="rId45"/>
    <p:sldId id="1305" r:id="rId46"/>
    <p:sldId id="1306" r:id="rId47"/>
    <p:sldId id="1307" r:id="rId48"/>
    <p:sldId id="1355" r:id="rId49"/>
    <p:sldId id="1356" r:id="rId5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2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09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49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7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64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62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62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8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9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73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2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74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40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91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0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25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4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35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21" tIns="45711" rIns="91421" bIns="45711"/>
          <a:lstStyle/>
          <a:p>
            <a:fld id="{BB7440CD-BA39-A148-AE3A-F33EF3E7FD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7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527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33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4FDF926F-1C9D-834F-B46C-FD2D441F1788}"/>
              </a:ext>
            </a:extLst>
          </p:cNvPr>
          <p:cNvSpPr/>
          <p:nvPr userDrawn="1"/>
        </p:nvSpPr>
        <p:spPr>
          <a:xfrm>
            <a:off x="8001000" y="6551613"/>
            <a:ext cx="888044" cy="3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8.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22AAE212-6DFA-5F44-9A32-56919783EC74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2/11/21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3408731E-BD3F-8049-8490-B3237F1EED30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t-info.labri.fr/~denis/Enseignement/2008-IR/Articles/01-futex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8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3: </a:t>
            </a:r>
            <a:br>
              <a:rPr lang="en-US" sz="3200" dirty="0"/>
            </a:br>
            <a:r>
              <a:rPr lang="en-US" sz="3200" dirty="0"/>
              <a:t>Atomic Instructions (</a:t>
            </a:r>
            <a:r>
              <a:rPr lang="en-US" sz="3200" dirty="0" err="1"/>
              <a:t>Con’t</a:t>
            </a:r>
            <a:r>
              <a:rPr lang="en-US" sz="3200" dirty="0"/>
              <a:t>), Monitors, Readers/Writers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/>
              <a:t>February 11</a:t>
            </a:r>
            <a:r>
              <a:rPr lang="en-US" baseline="3000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 flipH="1">
            <a:off x="7055199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701568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872768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57131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58186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78439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63381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75799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8238543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529348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3357131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357131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52868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52868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73829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62720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310086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23644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8358188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3378438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495933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357130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705655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607429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4167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357130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75" name="Oval 74"/>
          <p:cNvSpPr/>
          <p:nvPr/>
        </p:nvSpPr>
        <p:spPr>
          <a:xfrm>
            <a:off x="6646693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644167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308321" y="13710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685047" y="13975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665222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30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2982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677400" cy="5486400"/>
          </a:xfrm>
        </p:spPr>
        <p:txBody>
          <a:bodyPr>
            <a:no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Alternative: 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Hardware</a:t>
            </a:r>
            <a:r>
              <a:rPr lang="en-US" altLang="ko-KR" sz="2000" dirty="0">
                <a:ea typeface="굴림" panose="020B0600000101010101" pitchFamily="34" charset="-127"/>
              </a:rPr>
              <a:t> is responsible for implementing this correctly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265517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alpha, ARM, RISC-V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333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x86, 68000 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linked-list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panose="020B0502020104020203" pitchFamily="34" charset="-79"/>
                  <a:ea typeface="굴림" panose="020B0600000101010101" pitchFamily="34" charset="-127"/>
                  <a:cs typeface="Gill Sans" panose="020B0502020104020203" pitchFamily="34" charset="-79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b="0">
                      <a:latin typeface="Gill Sans" panose="020B0502020104020203" pitchFamily="34" charset="-79"/>
                      <a:ea typeface="굴림" panose="020B0600000101010101" pitchFamily="34" charset="-127"/>
                      <a:cs typeface="Gill Sans" panose="020B0502020104020203" pitchFamily="34" charset="-79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85" y="2400"/>
                <a:ext cx="523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New</a:t>
                </a:r>
              </a:p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55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lock that doesn’t require entry into the kernel: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(Free) Can access this memory location from user space!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solidFill>
                  <a:srgbClr val="233AE1"/>
                </a:solidFill>
                <a:latin typeface="Consolas" charset="0"/>
                <a:ea typeface="굴림" panose="020B0600000101010101" pitchFamily="34" charset="-127"/>
              </a:rPr>
              <a:t>	</a:t>
            </a: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0;		  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free,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0 and sets lock=1, so lock is now busy.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busy,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1 and sets lock=1 (no change)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we set </a:t>
            </a:r>
            <a:r>
              <a:rPr lang="en-US" altLang="ko-KR" sz="2000" dirty="0" err="1"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ea typeface="굴림" panose="020B0600000101010101" pitchFamily="34" charset="-127"/>
              </a:rPr>
              <a:t> = 0, someone else can get lock.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2200" dirty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For multiprocessors: every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() is a write, which makes value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ping-pong around in cache (using lots of network BW)</a:t>
            </a:r>
          </a:p>
        </p:txBody>
      </p:sp>
    </p:spTree>
    <p:extLst>
      <p:ext uri="{BB962C8B-B14F-4D97-AF65-F5344CB8AC3E}">
        <p14:creationId xmlns:p14="http://schemas.microsoft.com/office/powerpoint/2010/main" val="355153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6831"/>
            <a:ext cx="112776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semaphores and monitors,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>
                <a:ea typeface="굴림" panose="020B0600000101010101" pitchFamily="34" charset="-127"/>
              </a:rPr>
              <a:t>test&amp;test&amp;set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972800" cy="6019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better solution 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(Free) Can access this memory location from user space!</a:t>
            </a:r>
            <a:b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acquire(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	while(*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        // Wait until might be free (quick check/test!)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 while(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// Atomic grab of lock (exit if succeeded)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release(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= 0;		 // Atomic release of lock</a:t>
            </a:r>
            <a:b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Better Locks using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200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FREE;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0; // Global Variable!</a:t>
            </a:r>
          </a:p>
          <a:p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BUSY;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9898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Locks using Interrupts vs.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test&amp;set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23914"/>
            <a:ext cx="8610600" cy="58816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Compare to “disable interrupt” solution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>
                <a:latin typeface="Gill Sans Light"/>
                <a:ea typeface="굴림" charset="0"/>
                <a:cs typeface="Gill Sans Light"/>
              </a:rPr>
              <a:t>Basically we replaced: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disable interrupts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  <a:sym typeface="Wingdings" charset="0"/>
              </a:rPr>
              <a:t>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while (</a:t>
            </a:r>
            <a:r>
              <a:rPr lang="en-US" sz="2000" b="1" dirty="0" err="1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test&amp;set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(guard))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enable interrupts 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  <a:sym typeface="Wingdings" charset="0"/>
              </a:rPr>
              <a:t> guard = 0;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211282"/>
            <a:ext cx="975359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 value = FREE; </a:t>
            </a:r>
            <a:r>
              <a:rPr lang="en-US" altLang="en-US" sz="1800" b="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800" b="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b="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en-US" sz="1800" b="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              //            release(&amp;</a:t>
            </a:r>
            <a:r>
              <a:rPr lang="en-US" altLang="en-US" sz="1800" b="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b="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);</a:t>
            </a:r>
            <a:endParaRPr lang="en-US" sz="1800" b="0" dirty="0">
              <a:latin typeface="Consolas" panose="020B0609020204030204" pitchFamily="49" charset="0"/>
            </a:endParaRP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acquire(</a:t>
            </a:r>
            <a:r>
              <a:rPr lang="en-US" sz="1800" b="0" dirty="0" err="1">
                <a:latin typeface="Consolas" panose="020B0609020204030204" pitchFamily="49" charset="0"/>
              </a:rPr>
              <a:t>int</a:t>
            </a:r>
            <a:r>
              <a:rPr lang="en-US" sz="1800" b="0" dirty="0">
                <a:latin typeface="Consolas" panose="020B0609020204030204" pitchFamily="49" charset="0"/>
              </a:rPr>
              <a:t> *</a:t>
            </a:r>
            <a:r>
              <a:rPr lang="en-US" sz="1800" b="0" dirty="0" err="1">
                <a:latin typeface="Consolas" panose="020B0609020204030204" pitchFamily="49" charset="0"/>
              </a:rPr>
              <a:t>thelock</a:t>
            </a:r>
            <a:r>
              <a:rPr lang="en-US" sz="1800" b="0" dirty="0">
                <a:latin typeface="Consolas" panose="020B0609020204030204" pitchFamily="49" charset="0"/>
              </a:rPr>
              <a:t>)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  <a:t>disable interrupts;</a:t>
            </a:r>
            <a:b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if (*</a:t>
            </a:r>
            <a:r>
              <a:rPr lang="en-US" sz="1800" b="0" dirty="0" err="1">
                <a:latin typeface="Consolas" panose="020B0609020204030204" pitchFamily="49" charset="0"/>
              </a:rPr>
              <a:t>thelock</a:t>
            </a:r>
            <a:r>
              <a:rPr lang="en-US" sz="1800" b="0" dirty="0">
                <a:latin typeface="Consolas" panose="020B0609020204030204" pitchFamily="49" charset="0"/>
              </a:rPr>
              <a:t> == BUSY)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put thread on wait queue;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Go to sleep();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// Enable interrupts?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} else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*</a:t>
            </a:r>
            <a:r>
              <a:rPr lang="en-US" sz="18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thelock</a:t>
            </a: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 = BUSY;</a:t>
            </a:r>
            <a:b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}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  <a:t>enable interrupts;</a:t>
            </a:r>
            <a:b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1219200"/>
            <a:ext cx="4648200" cy="391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800" b="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800" b="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800" b="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800" b="0" dirty="0">
                <a:latin typeface="Consolas" panose="020B0609020204030204" pitchFamily="49" charset="0"/>
              </a:rPr>
              <a:t>release(</a:t>
            </a:r>
            <a:r>
              <a:rPr lang="en-US" sz="1800" b="0" dirty="0" err="1">
                <a:latin typeface="Consolas" panose="020B0609020204030204" pitchFamily="49" charset="0"/>
              </a:rPr>
              <a:t>int</a:t>
            </a:r>
            <a:r>
              <a:rPr lang="en-US" sz="1800" b="0" dirty="0">
                <a:latin typeface="Consolas" panose="020B0609020204030204" pitchFamily="49" charset="0"/>
              </a:rPr>
              <a:t> *</a:t>
            </a:r>
            <a:r>
              <a:rPr lang="en-US" sz="1800" b="0" dirty="0" err="1">
                <a:latin typeface="Consolas" panose="020B0609020204030204" pitchFamily="49" charset="0"/>
              </a:rPr>
              <a:t>thelock</a:t>
            </a:r>
            <a:r>
              <a:rPr lang="en-US" sz="1800" b="0" dirty="0">
                <a:latin typeface="Consolas" panose="020B0609020204030204" pitchFamily="49" charset="0"/>
              </a:rPr>
              <a:t>)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  <a:t>disable interrupts;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if (anyone on wait queue)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take thread off wait queue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Place on ready queue;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} else {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*</a:t>
            </a:r>
            <a:r>
              <a:rPr lang="en-US" sz="18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thelock</a:t>
            </a:r>
            <a: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  <a:t> = FREE;</a:t>
            </a:r>
            <a:br>
              <a:rPr lang="en-US" sz="1800" b="0" dirty="0">
                <a:solidFill>
                  <a:srgbClr val="233AE1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}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  <a:t>enable interrupts;</a:t>
            </a:r>
            <a:br>
              <a:rPr lang="en-US" sz="18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latin typeface="Consolas" panose="020B0609020204030204" pitchFamily="49" charset="0"/>
              </a:rPr>
              <a:t>}</a:t>
            </a:r>
            <a:br>
              <a:rPr lang="en-US" sz="1800" b="0" dirty="0">
                <a:latin typeface="Consolas" panose="020B0609020204030204" pitchFamily="49" charset="0"/>
              </a:rPr>
            </a:br>
            <a:br>
              <a:rPr lang="en-US" sz="1800" b="0" dirty="0">
                <a:latin typeface="Consolas" panose="020B0609020204030204" pitchFamily="49" charset="0"/>
              </a:rPr>
            </a:br>
            <a:endParaRPr lang="en-US" sz="1800" b="0" dirty="0">
              <a:latin typeface="Consolas" panose="020B0609020204030204" pitchFamily="49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8200" y="1245883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872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uiExpand="1" build="p"/>
      <p:bldP spid="445445" grpId="0"/>
      <p:bldP spid="445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538413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interrupts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891213" y="1127677"/>
            <a:ext cx="3810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 //?? 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891213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52400" y="19304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919413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919413" y="3962400"/>
            <a:ext cx="2819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2386013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2386013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2462213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2386013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538413" y="4921250"/>
            <a:ext cx="3352800" cy="1631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 dirty="0">
                <a:latin typeface="Helvetica" charset="0"/>
                <a:cs typeface="Helvetica" charset="0"/>
                <a:sym typeface="Wingdings" charset="0"/>
              </a:rPr>
              <a:t>no other activity (including OS) can run!</a:t>
            </a:r>
          </a:p>
          <a:p>
            <a:endParaRPr lang="en-US" sz="2000" b="0" dirty="0">
              <a:latin typeface="Helvetica" charset="0"/>
              <a:cs typeface="Helvetica" charset="0"/>
              <a:sym typeface="Wingdings" charset="0"/>
            </a:endParaRPr>
          </a:p>
          <a:p>
            <a:r>
              <a:rPr lang="en-US" sz="2000" b="0" dirty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Lock argument not used! </a:t>
            </a:r>
            <a:endParaRPr lang="en-US" sz="2000" b="0" dirty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37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72471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test &amp; set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825271" y="685800"/>
            <a:ext cx="38100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guard = 0; // global!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	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// guard == 0 on wakeup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672871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 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76200" y="1955319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72471" y="1608138"/>
            <a:ext cx="3505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mylock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));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472470" y="3962400"/>
            <a:ext cx="304800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2472470" y="4995862"/>
            <a:ext cx="3311769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2320071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2320071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2243871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2091471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63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 after we disable interrupts (in kernel!)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FUTEX_CMP_REQUEUE: More interesting operations!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Interface to the kernel sleep() functionality!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thread put themselves to sleep – conditionally! 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>
                <a:solidFill>
                  <a:srgbClr val="FF0000"/>
                </a:solidFill>
              </a:rPr>
              <a:t> 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9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9291-30D7-4D59-8190-708CDC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Linux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: Fast </a:t>
            </a:r>
            <a:r>
              <a:rPr lang="en-US" dirty="0" err="1">
                <a:latin typeface="Gill Sans" panose="020B0502020104020203" pitchFamily="34" charset="-79"/>
                <a:cs typeface="Gill Sans" panose="020B0502020104020203" pitchFamily="34" charset="-79"/>
              </a:rPr>
              <a:t>Userspace</a:t>
            </a:r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F283-9467-4DAF-945B-3AB965D9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r>
              <a:rPr lang="en-US" dirty="0"/>
              <a:t>: </a:t>
            </a:r>
            <a:r>
              <a:rPr lang="en-US" dirty="0" err="1"/>
              <a:t>Kernelspace</a:t>
            </a:r>
            <a:r>
              <a:rPr lang="en-US" dirty="0"/>
              <a:t> wait queue attached to </a:t>
            </a:r>
            <a:r>
              <a:rPr lang="en-US" dirty="0" err="1"/>
              <a:t>userspace</a:t>
            </a:r>
            <a:r>
              <a:rPr lang="en-US" dirty="0"/>
              <a:t> atomic integer</a:t>
            </a:r>
          </a:p>
          <a:p>
            <a:r>
              <a:rPr lang="en-US" dirty="0"/>
              <a:t>Idea: </a:t>
            </a:r>
            <a:r>
              <a:rPr lang="en-US" dirty="0" err="1"/>
              <a:t>Userspace</a:t>
            </a:r>
            <a:r>
              <a:rPr lang="en-US" dirty="0"/>
              <a:t> lock is </a:t>
            </a:r>
            <a:r>
              <a:rPr lang="en-US" i="1" dirty="0" err="1"/>
              <a:t>syscall</a:t>
            </a:r>
            <a:r>
              <a:rPr lang="en-US" i="1" dirty="0"/>
              <a:t>-free</a:t>
            </a:r>
            <a:r>
              <a:rPr lang="en-US" dirty="0"/>
              <a:t> in the uncontended case</a:t>
            </a:r>
          </a:p>
          <a:p>
            <a:r>
              <a:rPr lang="en-US" dirty="0"/>
              <a:t>Lock has three states</a:t>
            </a:r>
          </a:p>
          <a:p>
            <a:pPr lvl="1"/>
            <a:r>
              <a:rPr lang="en-US" dirty="0"/>
              <a:t>Free (no </a:t>
            </a:r>
            <a:r>
              <a:rPr lang="en-US" dirty="0" err="1"/>
              <a:t>syscall</a:t>
            </a:r>
            <a:r>
              <a:rPr lang="en-US" dirty="0"/>
              <a:t> when acquiring lock)</a:t>
            </a:r>
          </a:p>
          <a:p>
            <a:pPr lvl="1"/>
            <a:r>
              <a:rPr lang="en-US" dirty="0"/>
              <a:t>Busy, no waiters (no </a:t>
            </a:r>
            <a:r>
              <a:rPr lang="en-US" dirty="0" err="1"/>
              <a:t>syscall</a:t>
            </a:r>
            <a:r>
              <a:rPr lang="en-US" dirty="0"/>
              <a:t> when releasing lock)</a:t>
            </a:r>
          </a:p>
          <a:p>
            <a:pPr lvl="1"/>
            <a:r>
              <a:rPr lang="en-US" dirty="0"/>
              <a:t>Busy, possibly with some waiters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039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try: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3352800"/>
            <a:ext cx="10693400" cy="3048000"/>
          </a:xfrm>
        </p:spPr>
        <p:txBody>
          <a:bodyPr>
            <a:normAutofit/>
          </a:bodyPr>
          <a:lstStyle/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Sleep interface by using </a:t>
            </a:r>
            <a:r>
              <a:rPr lang="en-US" dirty="0" err="1"/>
              <a:t>futex</a:t>
            </a:r>
            <a:r>
              <a:rPr lang="en-US" dirty="0"/>
              <a:t> – no busy waiting</a:t>
            </a:r>
          </a:p>
          <a:p>
            <a:r>
              <a:rPr lang="en-US" dirty="0"/>
              <a:t>No overhead to acquire lock</a:t>
            </a:r>
          </a:p>
          <a:p>
            <a:pPr lvl="1"/>
            <a:r>
              <a:rPr lang="en-US" dirty="0"/>
              <a:t>Good!</a:t>
            </a:r>
          </a:p>
          <a:p>
            <a:r>
              <a:rPr lang="en-US" dirty="0"/>
              <a:t>Every unlock has to call kernel to potentially wake someone up – even if none</a:t>
            </a:r>
          </a:p>
          <a:p>
            <a:pPr lvl="1"/>
            <a:r>
              <a:rPr lang="en-US" dirty="0"/>
              <a:t>Doesn’t quite give us no-kernel crossings when uncontended…!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17562"/>
            <a:ext cx="7140161" cy="2724151"/>
            <a:chOff x="-136" y="1152"/>
            <a:chExt cx="3584" cy="171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1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= 0; // Interface: acquire(&amp;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        //            release(&amp;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FUTEX_WAIT, 1);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6271615" y="817562"/>
            <a:ext cx="5311361" cy="3513138"/>
            <a:chOff x="-27" y="997"/>
            <a:chExt cx="3584" cy="2213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997"/>
              <a:ext cx="3584" cy="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release(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0; // unlock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(&amp;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FUTEX_WAKE, 1);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8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Try #2: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  <a:p>
            <a:r>
              <a:rPr lang="en-US" dirty="0"/>
              <a:t>But it can be considerably optimized!</a:t>
            </a:r>
          </a:p>
          <a:p>
            <a:pPr lvl="1"/>
            <a:r>
              <a:rPr lang="en-US" dirty="0"/>
              <a:t>See “</a:t>
            </a:r>
            <a:r>
              <a:rPr lang="en-US" dirty="0" err="1">
                <a:hlinkClick r:id="rId3"/>
              </a:rPr>
              <a:t>Futexes</a:t>
            </a:r>
            <a:r>
              <a:rPr lang="en-US" dirty="0">
                <a:hlinkClick r:id="rId3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value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(*maybe)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Try to wake up someone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/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1);</a:t>
            </a:r>
          </a:p>
          <a:p>
            <a:pPr algn="l"/>
            <a:endParaRPr lang="en-US" altLang="en-US" b="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#3: Better, using more atomics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Much better: Three (3) states: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/>
              <a:t>: No one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/>
              <a:t>: One thread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/>
              <a:t>: Possibly more than one (with someone sleeping)</a:t>
            </a:r>
          </a:p>
          <a:p>
            <a:r>
              <a:rPr lang="en-US" sz="2000" dirty="0"/>
              <a:t>Clean interface!</a:t>
            </a:r>
          </a:p>
          <a:p>
            <a:r>
              <a:rPr lang="en-US" sz="2000" dirty="0"/>
              <a:t>Lock grabbed cleanly by either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/>
              <a:t>First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>
                <a:latin typeface="Gill Sans Light"/>
              </a:rPr>
              <a:t>No overhead if uncontested!</a:t>
            </a:r>
          </a:p>
          <a:p>
            <a:r>
              <a:rPr lang="en-US" sz="2000" dirty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</a:p>
          <a:p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 = UNLOCKED; // Interface: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 unless someone releases hear!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someone sleeping, 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5793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Midterm 1: Thu February 18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5-6:30PM (7 </a:t>
            </a:r>
            <a:r>
              <a:rPr lang="en-US" dirty="0">
                <a:solidFill>
                  <a:srgbClr val="FF0000"/>
                </a:solidFill>
              </a:rPr>
              <a:t>days from today!)</a:t>
            </a:r>
          </a:p>
          <a:p>
            <a:pPr lvl="1"/>
            <a:r>
              <a:rPr lang="en-US" dirty="0"/>
              <a:t>Video Proctored, Use of computer to answer questions</a:t>
            </a:r>
          </a:p>
          <a:p>
            <a:pPr lvl="1"/>
            <a:r>
              <a:rPr lang="en-US" dirty="0"/>
              <a:t>More details as we get closer to exam</a:t>
            </a:r>
          </a:p>
          <a:p>
            <a:r>
              <a:rPr lang="en-US" dirty="0"/>
              <a:t>Midterm topics:</a:t>
            </a:r>
          </a:p>
          <a:p>
            <a:pPr lvl="1"/>
            <a:r>
              <a:rPr lang="en-US" dirty="0"/>
              <a:t>Everything up to lecture 9 – lecture will be released early</a:t>
            </a:r>
          </a:p>
          <a:p>
            <a:pPr lvl="1"/>
            <a:r>
              <a:rPr lang="en-US" dirty="0"/>
              <a:t>Homework 1 and Project 1 (high-level design) are fair game</a:t>
            </a:r>
          </a:p>
          <a:p>
            <a:r>
              <a:rPr lang="en-US" dirty="0"/>
              <a:t>Midterm Review: Tuesday February 16</a:t>
            </a:r>
            <a:r>
              <a:rPr lang="en-US" baseline="30000" dirty="0"/>
              <a:t>th</a:t>
            </a:r>
            <a:r>
              <a:rPr lang="en-US" dirty="0"/>
              <a:t>, 5-7pm </a:t>
            </a:r>
          </a:p>
          <a:p>
            <a:pPr lvl="1"/>
            <a:r>
              <a:rPr lang="en-US" dirty="0"/>
              <a:t>Details TBA </a:t>
            </a:r>
          </a:p>
        </p:txBody>
      </p:sp>
    </p:spTree>
    <p:extLst>
      <p:ext uri="{BB962C8B-B14F-4D97-AF65-F5344CB8AC3E}">
        <p14:creationId xmlns:p14="http://schemas.microsoft.com/office/powerpoint/2010/main" val="1930185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5775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 #3 really complex and undesirable as a general solution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134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677400" cy="2133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70866379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Technically examining value after initialization is not allowed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Recall 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6" y="696913"/>
            <a:ext cx="106140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To ensure correctness of the queue/buffer implementation!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5322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>
                <a:latin typeface="Consolas" panose="020B0609020204030204" pitchFamily="49" charset="0"/>
              </a:rPr>
              <a:t>emptySlots</a:t>
            </a:r>
            <a:r>
              <a:rPr lang="en-US" sz="2200" b="0" dirty="0">
                <a:latin typeface="Gill Sans Light"/>
              </a:rPr>
              <a:t> </a:t>
            </a:r>
          </a:p>
          <a:p>
            <a:r>
              <a:rPr lang="en-US" sz="2200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Full Solution to Bounded Buffer (coke machine)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2971801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86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Cleaner idea: 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Definition: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3633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92084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429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make it possible to go to sleep inside critical section by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6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dequeue</a:t>
            </a: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Why didn’t we do this?</a:t>
            </a:r>
            <a:b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Answer: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FF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Gill Sans Light" panose="020B0302020104020203" pitchFamily="34" charset="-79"/>
              <a:ea typeface="굴림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642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Then, 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Forces a lot of context switching (inefficient!)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Gill Sans Light" panose="020B0302020104020203" pitchFamily="34" charset="-79"/>
              <a:ea typeface="굴림" charset="0"/>
              <a:cs typeface="Gill Sans Light" panose="020B0302020104020203" pitchFamily="34" charset="-79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Gill Sans Light" panose="020B0302020104020203" pitchFamily="34" charset="-79"/>
              <a:ea typeface="굴림" charset="0"/>
              <a:cs typeface="Gill Sans Light" panose="020B0302020104020203" pitchFamily="34" charset="-79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Gill Sans Light" panose="020B0302020104020203" pitchFamily="34" charset="-79"/>
              <a:ea typeface="굴림" charset="0"/>
              <a:cs typeface="Gill Sans Light" panose="020B0302020104020203" pitchFamily="34" charset="-79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371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Implement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3913"/>
            <a:ext cx="10287000" cy="60340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latin typeface="Gill Sans" panose="020B0502020104020203" pitchFamily="34" charset="-79"/>
                <a:ea typeface="굴림" panose="020B0600000101010101" pitchFamily="34" charset="-127"/>
                <a:cs typeface="Gill Sans" panose="020B0502020104020203" pitchFamily="34" charset="-79"/>
              </a:rPr>
              <a:t>Really only works in kernel – why?</a:t>
            </a: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solidFill>
                <a:srgbClr val="C00000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104900" y="1600200"/>
            <a:ext cx="99822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 = FREE; // </a:t>
            </a:r>
            <a:r>
              <a:rPr lang="en-US" altLang="ko-KR" b="0" dirty="0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b="0" dirty="0" err="1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b="0" dirty="0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b="0" dirty="0">
                <a:latin typeface="Consolas" panose="020B0609020204030204" pitchFamily="49" charset="0"/>
                <a:ea typeface="굴림" panose="020B0600000101010101" pitchFamily="34" charset="-127"/>
              </a:rPr>
              <a:t> – wait until lock is free, then grab</a:t>
            </a:r>
          </a:p>
          <a:p>
            <a:pPr algn="l"/>
            <a:r>
              <a:rPr lang="en-US" altLang="ko-KR" b="0" dirty="0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                // release(&amp;</a:t>
            </a:r>
            <a:r>
              <a:rPr lang="en-US" altLang="ko-KR" b="0" dirty="0" err="1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b="0" dirty="0">
                <a:solidFill>
                  <a:srgbClr val="2A40E2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b="0" dirty="0">
                <a:latin typeface="Consolas" panose="020B0609020204030204" pitchFamily="49" charset="0"/>
                <a:ea typeface="굴림" panose="020B0600000101010101" pitchFamily="34" charset="-127"/>
              </a:rPr>
              <a:t>– Unlock, waking up anyone waiting</a:t>
            </a:r>
          </a:p>
          <a:p>
            <a:pPr algn="l"/>
            <a:endParaRPr lang="en-US" altLang="en-US" sz="1900" b="0" dirty="0">
              <a:latin typeface="Consolas" panose="020B0609020204030204" pitchFamily="49" charset="0"/>
            </a:endParaRPr>
          </a:p>
          <a:p>
            <a:pPr algn="l"/>
            <a:r>
              <a:rPr lang="en-US" altLang="en-US" sz="1900" b="0" dirty="0">
                <a:latin typeface="Consolas" panose="020B0609020204030204" pitchFamily="49" charset="0"/>
              </a:rPr>
              <a:t>acquire(</a:t>
            </a:r>
            <a:r>
              <a:rPr lang="en-US" altLang="en-US" sz="1900" b="0" dirty="0" err="1">
                <a:latin typeface="Consolas" panose="020B0609020204030204" pitchFamily="49" charset="0"/>
              </a:rPr>
              <a:t>int</a:t>
            </a:r>
            <a:r>
              <a:rPr lang="en-US" altLang="en-US" sz="1900" b="0" dirty="0">
                <a:latin typeface="Consolas" panose="020B0609020204030204" pitchFamily="49" charset="0"/>
              </a:rPr>
              <a:t> *</a:t>
            </a:r>
            <a:r>
              <a:rPr lang="en-US" altLang="en-US" sz="1900" b="0" dirty="0" err="1">
                <a:latin typeface="Consolas" panose="020B0609020204030204" pitchFamily="49" charset="0"/>
              </a:rPr>
              <a:t>thelock</a:t>
            </a:r>
            <a:r>
              <a:rPr lang="en-US" altLang="en-US" sz="1900" b="0" dirty="0">
                <a:latin typeface="Consolas" panose="020B0609020204030204" pitchFamily="49" charset="0"/>
              </a:rPr>
              <a:t>)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if (*</a:t>
            </a:r>
            <a:r>
              <a:rPr lang="en-US" altLang="en-US" sz="1900" b="0" dirty="0" err="1">
                <a:latin typeface="Consolas" panose="020B0609020204030204" pitchFamily="49" charset="0"/>
              </a:rPr>
              <a:t>thelock</a:t>
            </a:r>
            <a:r>
              <a:rPr lang="en-US" altLang="en-US" sz="1900" b="0" dirty="0">
                <a:latin typeface="Consolas" panose="020B0609020204030204" pitchFamily="49" charset="0"/>
              </a:rPr>
              <a:t> == BUSY)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put thread on wait queue;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Go to sleep() </a:t>
            </a:r>
            <a:r>
              <a:rPr lang="en-US" altLang="en-US" sz="1900" b="0" dirty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en-US" sz="1900" b="0" dirty="0">
                <a:latin typeface="Consolas" panose="020B0609020204030204" pitchFamily="49" charset="0"/>
              </a:rPr>
              <a:t> </a:t>
            </a:r>
            <a:r>
              <a:rPr lang="en-US" altLang="en-US" sz="19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Enab</a:t>
            </a:r>
            <a:r>
              <a:rPr lang="en-US" altLang="en-US" sz="19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ints</a:t>
            </a:r>
            <a:r>
              <a:rPr lang="en-US" altLang="en-US" sz="1900" b="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</a:p>
          <a:p>
            <a:pPr algn="l"/>
            <a:r>
              <a:rPr lang="en-US" altLang="en-US" sz="1900" b="0" dirty="0">
                <a:latin typeface="Consolas" panose="020B0609020204030204" pitchFamily="49" charset="0"/>
              </a:rPr>
              <a:t>		</a:t>
            </a:r>
            <a:r>
              <a:rPr lang="en-US" altLang="en-US" sz="1900" b="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9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Ints</a:t>
            </a:r>
            <a:r>
              <a:rPr lang="en-US" altLang="en-US" sz="1900" b="0" dirty="0">
                <a:solidFill>
                  <a:srgbClr val="FF0000"/>
                </a:solidFill>
                <a:latin typeface="Consolas" panose="020B0609020204030204" pitchFamily="49" charset="0"/>
              </a:rPr>
              <a:t> disabled on wakeup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} else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9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thelock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900" b="0" dirty="0">
                <a:latin typeface="Consolas" panose="020B0609020204030204" pitchFamily="49" charset="0"/>
              </a:rPr>
              <a:t>}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781800" y="2169557"/>
            <a:ext cx="4648200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panose="020B0609020204030204" pitchFamily="49" charset="0"/>
              </a:rPr>
              <a:t>release(</a:t>
            </a:r>
            <a:r>
              <a:rPr lang="en-US" altLang="en-US" sz="1900" b="0" dirty="0" err="1">
                <a:latin typeface="Consolas" panose="020B0609020204030204" pitchFamily="49" charset="0"/>
              </a:rPr>
              <a:t>int</a:t>
            </a:r>
            <a:r>
              <a:rPr lang="en-US" altLang="en-US" sz="1900" b="0" dirty="0">
                <a:latin typeface="Consolas" panose="020B0609020204030204" pitchFamily="49" charset="0"/>
              </a:rPr>
              <a:t> *</a:t>
            </a:r>
            <a:r>
              <a:rPr lang="en-US" altLang="en-US" sz="1900" b="0" dirty="0" err="1">
                <a:latin typeface="Consolas" panose="020B0609020204030204" pitchFamily="49" charset="0"/>
              </a:rPr>
              <a:t>thelock</a:t>
            </a:r>
            <a:r>
              <a:rPr lang="en-US" altLang="en-US" sz="1900" b="0" dirty="0">
                <a:latin typeface="Consolas" panose="020B0609020204030204" pitchFamily="49" charset="0"/>
              </a:rPr>
              <a:t>)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  <a:t>disable interrupts;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if (anyone on wait queue)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take thread off wait queue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Place on ready queue;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} else {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900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thelock</a:t>
            </a:r>
            <a: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  <a:t>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}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en-US" sz="1900" b="0" dirty="0">
                <a:latin typeface="Consolas" panose="020B0609020204030204" pitchFamily="49" charset="0"/>
              </a:rPr>
              <a:t>}</a:t>
            </a:r>
            <a:br>
              <a:rPr lang="en-US" altLang="en-US" sz="1900" b="0" dirty="0">
                <a:latin typeface="Consolas" panose="020B0609020204030204" pitchFamily="49" charset="0"/>
              </a:rPr>
            </a:br>
            <a:br>
              <a:rPr lang="en-US" altLang="en-US" sz="1900" b="0" dirty="0">
                <a:latin typeface="Consolas" panose="020B0609020204030204" pitchFamily="49" charset="0"/>
              </a:rPr>
            </a:br>
            <a:endParaRPr lang="en-US" altLang="en-US" sz="19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273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By the time the waiter gets scheduled, condition may be </a:t>
            </a:r>
            <a:br>
              <a:rPr lang="en-US" altLang="ko-KR" dirty="0">
                <a:solidFill>
                  <a:schemeClr val="hlink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</a:br>
            <a:r>
              <a:rPr lang="en-US" altLang="ko-KR" dirty="0">
                <a:solidFill>
                  <a:schemeClr val="hlink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false again – so, just check again with the “while” loop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Most real operating 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Signaler’s cache state, </a:t>
            </a:r>
            <a:r>
              <a:rPr lang="en-US" altLang="ko-KR" dirty="0" err="1">
                <a:solidFill>
                  <a:srgbClr val="00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 still good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388730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1" y="152400"/>
            <a:ext cx="8839198" cy="533400"/>
          </a:xfrm>
        </p:spPr>
        <p:txBody>
          <a:bodyPr/>
          <a:lstStyle/>
          <a:p>
            <a:r>
              <a:rPr lang="en-US" dirty="0"/>
              <a:t>Circular Buffer – 3</a:t>
            </a:r>
            <a:r>
              <a:rPr lang="en-US" baseline="30000" dirty="0"/>
              <a:t>rd</a:t>
            </a:r>
            <a:r>
              <a:rPr lang="en-US" dirty="0"/>
              <a:t> cut (Monitors, </a:t>
            </a:r>
            <a:r>
              <a:rPr lang="en-US" dirty="0" err="1"/>
              <a:t>pthread</a:t>
            </a:r>
            <a:r>
              <a:rPr lang="en-US" dirty="0"/>
              <a:t>-like)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panose="020B0502020104020203" pitchFamily="34" charset="-79"/>
                  <a:cs typeface="Gill Sans" panose="020B0502020104020203" pitchFamily="34" charset="-79"/>
                </a:rPr>
                <a:t>What does thread do when it is waiting?</a:t>
              </a:r>
            </a:p>
            <a:p>
              <a:r>
                <a:rPr lang="en-US" sz="2400" b="0" dirty="0">
                  <a:latin typeface="Gill Sans" panose="020B0502020104020203" pitchFamily="34" charset="-79"/>
                  <a:cs typeface="Gill Sans" panose="020B0502020104020203" pitchFamily="34" charset="-79"/>
                </a:rPr>
                <a:t> - Sleep, not busy wait!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8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7886700" cy="2819400"/>
          </a:xfrm>
        </p:spPr>
        <p:txBody>
          <a:bodyPr>
            <a:normAutofit/>
          </a:bodyPr>
          <a:lstStyle/>
          <a:p>
            <a:r>
              <a:rPr lang="en-US" dirty="0"/>
              <a:t>MESA semantics</a:t>
            </a:r>
          </a:p>
          <a:p>
            <a:r>
              <a:rPr lang="en-US" dirty="0"/>
              <a:t>For most operating systems, when 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wakeup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Why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22031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5601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Motivation: Consider a shared database</a:t>
            </a:r>
          </a:p>
          <a:p>
            <a:pPr lvl="1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Two classes of users:</a:t>
            </a:r>
          </a:p>
          <a:p>
            <a:pPr lvl="2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Readers – never modify database</a:t>
            </a:r>
          </a:p>
          <a:p>
            <a:pPr lvl="2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Writers – read and modify database</a:t>
            </a:r>
          </a:p>
          <a:p>
            <a:pPr lvl="1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Is using a single lock on the whole database sufficient?</a:t>
            </a:r>
          </a:p>
          <a:p>
            <a:pPr lvl="2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Like to have many readers at the same time</a:t>
            </a:r>
          </a:p>
          <a:p>
            <a:pPr lvl="2"/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State variables (Protected by a lock called “</a:t>
            </a: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lock</a:t>
            </a:r>
            <a:r>
              <a:rPr lang="en-US" altLang="ko-KR" dirty="0">
                <a:latin typeface="Gill Sans" panose="020B0502020104020203" pitchFamily="34" charset="-79"/>
                <a:ea typeface="굴림" charset="0"/>
                <a:cs typeface="Gill Sans" panose="020B0502020104020203" pitchFamily="34" charset="-79"/>
              </a:rPr>
              <a:t>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int AR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int WR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int AW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int WW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Condition </a:t>
            </a:r>
            <a:r>
              <a:rPr lang="en-US" altLang="ko-KR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okToRead</a:t>
            </a: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Condition </a:t>
            </a:r>
            <a:r>
              <a:rPr lang="en-US" altLang="ko-KR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okToWrite</a:t>
            </a:r>
            <a:r>
              <a:rPr lang="en-US" altLang="ko-KR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685800"/>
            <a:ext cx="9956800" cy="5867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\</a:t>
            </a:r>
            <a:r>
              <a:rPr lang="en-US" altLang="ko-KR" dirty="0">
                <a:ea typeface="굴림" panose="020B0600000101010101" pitchFamily="34" charset="-127"/>
              </a:rPr>
              <a:t>primitive for constructing user-level locks 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Packages up functionality of sleeping</a:t>
            </a:r>
          </a:p>
        </p:txBody>
      </p:sp>
    </p:spTree>
    <p:extLst>
      <p:ext uri="{BB962C8B-B14F-4D97-AF65-F5344CB8AC3E}">
        <p14:creationId xmlns:p14="http://schemas.microsoft.com/office/powerpoint/2010/main" val="1930865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762000"/>
            <a:ext cx="101092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Operations: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and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Next time: Continue on Readers/Writers example</a:t>
            </a:r>
            <a:endParaRPr lang="en-US" altLang="ko-KR" dirty="0">
              <a:solidFill>
                <a:srgbClr val="FF0000"/>
              </a:solidFill>
              <a:latin typeface="Gill Sans Light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459284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: 0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8" name="Freeform 37"/>
          <p:cNvSpPr/>
          <p:nvPr/>
        </p:nvSpPr>
        <p:spPr>
          <a:xfrm>
            <a:off x="8238543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01568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439934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9284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9284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5933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812887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4" name="Freeform 33"/>
          <p:cNvSpPr/>
          <p:nvPr/>
        </p:nvSpPr>
        <p:spPr>
          <a:xfrm>
            <a:off x="8238543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27" name="Freeform 26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01568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449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2812887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9284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9284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57130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131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67971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787166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9" name="Freeform 38"/>
          <p:cNvSpPr/>
          <p:nvPr/>
        </p:nvSpPr>
        <p:spPr>
          <a:xfrm>
            <a:off x="8238543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44" name="Freeform 43"/>
          <p:cNvSpPr/>
          <p:nvPr/>
        </p:nvSpPr>
        <p:spPr>
          <a:xfrm flipH="1">
            <a:off x="3378438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701568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495933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01568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0768" y="1371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318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3357131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607429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705655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07429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52868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2868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812887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3378438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01568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58186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644167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6122614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357130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596167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63381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495933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7130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01568" y="1383268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00768" y="1371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157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4473828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62719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52868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495932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60569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2868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57131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812887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61186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35193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Recall: 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34362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58186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6122614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78439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65808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63381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00768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75799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7055199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8238543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529348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73829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3357131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495933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7130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607429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644167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57130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06691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78791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1568" y="1383268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Waiting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85047" y="13975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60" name="Freeform 59"/>
          <p:cNvSpPr/>
          <p:nvPr/>
        </p:nvSpPr>
        <p:spPr>
          <a:xfrm>
            <a:off x="6705655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1614967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8358187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acquire(&amp;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release(&amp;</a:t>
            </a: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mylock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);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46157" y="994233"/>
            <a:ext cx="1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mylock</a:t>
            </a:r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46157" y="972774"/>
            <a:ext cx="1278125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428543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mylock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4428543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*</a:t>
            </a:r>
            <a:r>
              <a:rPr lang="en-US" sz="1400" dirty="0" err="1">
                <a:latin typeface="Courier New" charset="0"/>
              </a:rPr>
              <a:t>thelock</a:t>
            </a:r>
            <a:r>
              <a:rPr lang="en-US" sz="1400" dirty="0">
                <a:latin typeface="Courier New" charset="0"/>
              </a:rPr>
              <a:t>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17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70700</TotalTime>
  <Pages>60</Pages>
  <Words>6788</Words>
  <Application>Microsoft Macintosh PowerPoint</Application>
  <PresentationFormat>Widescreen</PresentationFormat>
  <Paragraphs>748</Paragraphs>
  <Slides>49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Gill Sans Light</vt:lpstr>
      <vt:lpstr>Helvetica</vt:lpstr>
      <vt:lpstr>Office</vt:lpstr>
      <vt:lpstr>CS162 Operating Systems and Systems Programming Lecture 8  Synchronization 3:  Atomic Instructions (Con’t), Monitors, Readers/Writers </vt:lpstr>
      <vt:lpstr>Recall: Too Much Milk Solution #3</vt:lpstr>
      <vt:lpstr>Recall: Too Much Milk: Solution #4</vt:lpstr>
      <vt:lpstr>Recall: Implement Locks by Disabling Interrupts</vt:lpstr>
      <vt:lpstr>Recall: In-Kernel Lock: Simulation</vt:lpstr>
      <vt:lpstr>Recall: In-Kernel Lock: Simulation</vt:lpstr>
      <vt:lpstr>Recall: In-Kernel Lock: Simulation</vt:lpstr>
      <vt:lpstr>Recall: In-Kernel Lock: Simulation</vt:lpstr>
      <vt:lpstr>Recall: In-Kernel Lock: Simulation</vt:lpstr>
      <vt:lpstr>Recall: In-Kernel Lock: Simulation</vt:lpstr>
      <vt:lpstr>PowerPoint Presentation</vt:lpstr>
      <vt:lpstr>Recall: Atomic Read-Modify-Write Instructions</vt:lpstr>
      <vt:lpstr>Examples of Read-Modify-Write 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Recall: Locks using Interrupts vs. test&amp;set</vt:lpstr>
      <vt:lpstr>Recap: Locks using interrupts</vt:lpstr>
      <vt:lpstr>Recap: Locks using test &amp; set</vt:lpstr>
      <vt:lpstr>Linux futex: Fast Userspace Mutex</vt:lpstr>
      <vt:lpstr>Linux futex: Fast Userspace Mutex</vt:lpstr>
      <vt:lpstr>Example: First try: T&amp;S and futex</vt:lpstr>
      <vt:lpstr>Example: Try #2: T&amp;S and futex</vt:lpstr>
      <vt:lpstr>Try #3: Better, using more atomics</vt:lpstr>
      <vt:lpstr>PowerPoint Presentation</vt:lpstr>
      <vt:lpstr>Administrivia</vt:lpstr>
      <vt:lpstr>PowerPoint Presentation</vt:lpstr>
      <vt:lpstr>Recall: Where are we going with synchronization?</vt:lpstr>
      <vt:lpstr>Recall: Semaphores</vt:lpstr>
      <vt:lpstr>Recall Bounded Buffer: Correctness constraints for solution</vt:lpstr>
      <vt:lpstr>Recall: Full Solution to Bounded Buffer (coke machine)</vt:lpstr>
      <vt:lpstr>Semaphores are good but…Monitors are better!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Circular Buffer – 3rd cut (Monitors, pthread-like)</vt:lpstr>
      <vt:lpstr>Again: Why the while Loop?</vt:lpstr>
      <vt:lpstr>PowerPoint Presentation</vt:lpstr>
      <vt:lpstr>Readers/Writers Problem</vt:lpstr>
      <vt:lpstr>Basic Readers/Writers Solution</vt:lpstr>
      <vt:lpstr>Code for a Reader</vt:lpstr>
      <vt:lpstr>Code for a Writer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840</cp:revision>
  <cp:lastPrinted>2020-09-23T23:55:27Z</cp:lastPrinted>
  <dcterms:created xsi:type="dcterms:W3CDTF">1995-08-12T11:37:26Z</dcterms:created>
  <dcterms:modified xsi:type="dcterms:W3CDTF">2021-02-03T22:42:26Z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