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256" r:id="rId2"/>
    <p:sldId id="1366" r:id="rId3"/>
    <p:sldId id="1367" r:id="rId4"/>
    <p:sldId id="1430" r:id="rId5"/>
    <p:sldId id="1365" r:id="rId6"/>
    <p:sldId id="1179" r:id="rId7"/>
    <p:sldId id="1362" r:id="rId8"/>
    <p:sldId id="1304" r:id="rId9"/>
    <p:sldId id="1431" r:id="rId10"/>
    <p:sldId id="1305" r:id="rId11"/>
    <p:sldId id="1306" r:id="rId12"/>
    <p:sldId id="1307" r:id="rId13"/>
    <p:sldId id="1308" r:id="rId14"/>
    <p:sldId id="1309" r:id="rId15"/>
    <p:sldId id="1310" r:id="rId16"/>
    <p:sldId id="1311" r:id="rId17"/>
    <p:sldId id="1312" r:id="rId18"/>
    <p:sldId id="1313" r:id="rId19"/>
    <p:sldId id="1314" r:id="rId20"/>
    <p:sldId id="1315" r:id="rId21"/>
    <p:sldId id="1316" r:id="rId22"/>
    <p:sldId id="1317" r:id="rId23"/>
    <p:sldId id="1318" r:id="rId24"/>
    <p:sldId id="1319" r:id="rId25"/>
    <p:sldId id="1320" r:id="rId26"/>
    <p:sldId id="1321" r:id="rId27"/>
    <p:sldId id="1322" r:id="rId28"/>
    <p:sldId id="1323" r:id="rId29"/>
    <p:sldId id="1324" r:id="rId30"/>
    <p:sldId id="1325" r:id="rId31"/>
    <p:sldId id="1326" r:id="rId32"/>
    <p:sldId id="1327" r:id="rId33"/>
    <p:sldId id="1328" r:id="rId34"/>
    <p:sldId id="1329" r:id="rId35"/>
    <p:sldId id="1330" r:id="rId36"/>
    <p:sldId id="1331" r:id="rId37"/>
    <p:sldId id="1332" r:id="rId38"/>
    <p:sldId id="1333" r:id="rId39"/>
    <p:sldId id="1334" r:id="rId40"/>
    <p:sldId id="1335" r:id="rId41"/>
    <p:sldId id="1336" r:id="rId42"/>
    <p:sldId id="1337" r:id="rId43"/>
    <p:sldId id="1338" r:id="rId44"/>
    <p:sldId id="1339" r:id="rId45"/>
    <p:sldId id="1340" r:id="rId46"/>
    <p:sldId id="1341" r:id="rId47"/>
    <p:sldId id="1342" r:id="rId48"/>
    <p:sldId id="1343" r:id="rId49"/>
    <p:sldId id="1344" r:id="rId50"/>
    <p:sldId id="1345" r:id="rId51"/>
    <p:sldId id="1346" r:id="rId52"/>
    <p:sldId id="1347" r:id="rId53"/>
    <p:sldId id="1348" r:id="rId54"/>
    <p:sldId id="1349" r:id="rId55"/>
    <p:sldId id="1350" r:id="rId56"/>
    <p:sldId id="1351" r:id="rId57"/>
    <p:sldId id="1178" r:id="rId58"/>
    <p:sldId id="1432" r:id="rId59"/>
    <p:sldId id="1433" r:id="rId60"/>
    <p:sldId id="1352" r:id="rId61"/>
    <p:sldId id="1353" r:id="rId62"/>
    <p:sldId id="1354" r:id="rId63"/>
    <p:sldId id="1265" r:id="rId64"/>
    <p:sldId id="1357" r:id="rId65"/>
    <p:sldId id="1266" r:id="rId66"/>
    <p:sldId id="1267" r:id="rId67"/>
    <p:sldId id="1358" r:id="rId68"/>
    <p:sldId id="1359" r:id="rId69"/>
    <p:sldId id="1360" r:id="rId70"/>
    <p:sldId id="1361" r:id="rId71"/>
    <p:sldId id="1434" r:id="rId72"/>
    <p:sldId id="1368" r:id="rId73"/>
    <p:sldId id="1369" r:id="rId74"/>
    <p:sldId id="1372" r:id="rId75"/>
    <p:sldId id="1373" r:id="rId76"/>
    <p:sldId id="1374" r:id="rId77"/>
    <p:sldId id="1376" r:id="rId78"/>
    <p:sldId id="1407" r:id="rId79"/>
    <p:sldId id="1137" r:id="rId80"/>
    <p:sldId id="1138" r:id="rId81"/>
    <p:sldId id="1437" r:id="rId82"/>
    <p:sldId id="1377" r:id="rId83"/>
    <p:sldId id="1378" r:id="rId84"/>
    <p:sldId id="1379" r:id="rId85"/>
    <p:sldId id="1393" r:id="rId86"/>
    <p:sldId id="1394" r:id="rId87"/>
    <p:sldId id="1395" r:id="rId88"/>
    <p:sldId id="1396" r:id="rId89"/>
    <p:sldId id="1397" r:id="rId90"/>
    <p:sldId id="1398" r:id="rId91"/>
    <p:sldId id="1399" r:id="rId92"/>
    <p:sldId id="1400" r:id="rId93"/>
    <p:sldId id="1401" r:id="rId94"/>
    <p:sldId id="1402" r:id="rId95"/>
    <p:sldId id="1403" r:id="rId96"/>
    <p:sldId id="1404" r:id="rId97"/>
    <p:sldId id="1405" r:id="rId98"/>
    <p:sldId id="1406" r:id="rId99"/>
    <p:sldId id="1429" r:id="rId100"/>
    <p:sldId id="1435" r:id="rId101"/>
    <p:sldId id="1382" r:id="rId102"/>
    <p:sldId id="1383" r:id="rId103"/>
    <p:sldId id="1384" r:id="rId104"/>
    <p:sldId id="1385" r:id="rId105"/>
    <p:sldId id="1386" r:id="rId106"/>
    <p:sldId id="1387" r:id="rId107"/>
    <p:sldId id="1388" r:id="rId108"/>
    <p:sldId id="1389" r:id="rId109"/>
    <p:sldId id="1390" r:id="rId110"/>
    <p:sldId id="1391" r:id="rId111"/>
    <p:sldId id="1392" r:id="rId112"/>
    <p:sldId id="1436" r:id="rId113"/>
    <p:sldId id="1408" r:id="rId114"/>
    <p:sldId id="1409" r:id="rId115"/>
    <p:sldId id="1425" r:id="rId116"/>
    <p:sldId id="1423" r:id="rId117"/>
    <p:sldId id="1410" r:id="rId118"/>
    <p:sldId id="1411" r:id="rId119"/>
    <p:sldId id="1412" r:id="rId120"/>
    <p:sldId id="1413" r:id="rId121"/>
    <p:sldId id="1414" r:id="rId122"/>
    <p:sldId id="1415" r:id="rId123"/>
    <p:sldId id="1416" r:id="rId124"/>
    <p:sldId id="1417" r:id="rId125"/>
    <p:sldId id="1418" r:id="rId126"/>
    <p:sldId id="1419" r:id="rId127"/>
    <p:sldId id="1426" r:id="rId128"/>
    <p:sldId id="1422" r:id="rId129"/>
    <p:sldId id="1356" r:id="rId13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623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9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0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888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931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43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92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220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66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998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65555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032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6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9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9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1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2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2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5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9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9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0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21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6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4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7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6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9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4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07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9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3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9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3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2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3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24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3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1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59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3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1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1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18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40" y="8763002"/>
            <a:ext cx="3038475" cy="409575"/>
          </a:xfrm>
          <a:prstGeom prst="rect">
            <a:avLst/>
          </a:prstGeom>
        </p:spPr>
        <p:txBody>
          <a:bodyPr lIns="91421" tIns="45711" rIns="91421" bIns="45711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53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128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079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23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50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71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13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39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63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80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12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0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81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56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81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0623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38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45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78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91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70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ea"/>
                <a:cs typeface="+mn-cs"/>
              </a:rPr>
              <a:t>See https://</a:t>
            </a:r>
            <a:r>
              <a:rPr lang="en-US" dirty="0" err="1">
                <a:ea typeface="+mn-ea"/>
                <a:cs typeface="+mn-cs"/>
              </a:rPr>
              <a:t>web.stanford.edu</a:t>
            </a:r>
            <a:r>
              <a:rPr lang="en-US" dirty="0">
                <a:ea typeface="+mn-ea"/>
                <a:cs typeface="+mn-cs"/>
              </a:rPr>
              <a:t>/class/cs140/projects/pintos/pintos_6.html</a:t>
            </a:r>
          </a:p>
          <a:p>
            <a:endParaRPr lang="en-US" dirty="0">
              <a:ea typeface="+mn-ea"/>
              <a:cs typeface="+mn-cs"/>
            </a:endParaRPr>
          </a:p>
          <a:p>
            <a:r>
              <a:rPr lang="en-US" dirty="0">
                <a:ea typeface="+mn-ea"/>
                <a:cs typeface="+mn-cs"/>
              </a:rPr>
              <a:t>Always set to </a:t>
            </a:r>
            <a:r>
              <a:rPr lang="en-US" dirty="0"/>
              <a:t>THREAD_MAGIC</a:t>
            </a:r>
            <a:r>
              <a:rPr lang="en-US" dirty="0">
                <a:ea typeface="+mn-ea"/>
                <a:cs typeface="+mn-cs"/>
              </a:rPr>
              <a:t>, which is just an arbitrary number defined in </a:t>
            </a:r>
            <a:r>
              <a:rPr lang="en-US" dirty="0"/>
              <a:t>threads/</a:t>
            </a:r>
            <a:r>
              <a:rPr lang="en-US" dirty="0" err="1"/>
              <a:t>thread.c</a:t>
            </a:r>
            <a:r>
              <a:rPr lang="en-US" dirty="0">
                <a:ea typeface="+mn-ea"/>
                <a:cs typeface="+mn-cs"/>
              </a:rPr>
              <a:t>, and used to detect stack overflow. </a:t>
            </a:r>
            <a:r>
              <a:rPr lang="en-US" dirty="0" err="1"/>
              <a:t>thread_current</a:t>
            </a:r>
            <a:r>
              <a:rPr lang="en-US" dirty="0"/>
              <a:t>()</a:t>
            </a:r>
            <a:r>
              <a:rPr lang="en-US" dirty="0">
                <a:ea typeface="+mn-ea"/>
                <a:cs typeface="+mn-cs"/>
              </a:rPr>
              <a:t> checks that the </a:t>
            </a:r>
            <a:r>
              <a:rPr lang="en-US" dirty="0"/>
              <a:t>magic</a:t>
            </a:r>
            <a:r>
              <a:rPr lang="en-US" dirty="0">
                <a:ea typeface="+mn-ea"/>
                <a:cs typeface="+mn-cs"/>
              </a:rPr>
              <a:t> member of the running thread's </a:t>
            </a:r>
            <a:r>
              <a:rPr lang="en-US" dirty="0" err="1"/>
              <a:t>struct</a:t>
            </a:r>
            <a:r>
              <a:rPr lang="en-US" dirty="0"/>
              <a:t> thread</a:t>
            </a:r>
            <a:r>
              <a:rPr lang="en-US" dirty="0">
                <a:ea typeface="+mn-ea"/>
                <a:cs typeface="+mn-cs"/>
              </a:rPr>
              <a:t> is set to </a:t>
            </a:r>
            <a:r>
              <a:rPr lang="en-US" dirty="0"/>
              <a:t>THREAD_MAGIC</a:t>
            </a:r>
            <a:r>
              <a:rPr lang="en-US" dirty="0">
                <a:ea typeface="+mn-ea"/>
                <a:cs typeface="+mn-cs"/>
              </a:rPr>
              <a:t>. Stack overflow tends to change this value, triggering the assertion. For greatest benefit, as you add members to </a:t>
            </a:r>
            <a:r>
              <a:rPr lang="en-US" dirty="0" err="1"/>
              <a:t>struct</a:t>
            </a:r>
            <a:r>
              <a:rPr lang="en-US" dirty="0"/>
              <a:t> thread</a:t>
            </a:r>
            <a:r>
              <a:rPr lang="en-US" dirty="0">
                <a:ea typeface="+mn-ea"/>
                <a:cs typeface="+mn-cs"/>
              </a:rPr>
              <a:t>, leave </a:t>
            </a:r>
            <a:r>
              <a:rPr lang="en-US" dirty="0"/>
              <a:t>magic</a:t>
            </a:r>
            <a:r>
              <a:rPr lang="en-US" dirty="0">
                <a:ea typeface="+mn-ea"/>
                <a:cs typeface="+mn-cs"/>
              </a:rPr>
              <a:t> at the end. (see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112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42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8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9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30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5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54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00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12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9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92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6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55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4032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2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63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FF34E9D4-6C4A-8348-A9FF-262B3DA0C68D}"/>
              </a:ext>
            </a:extLst>
          </p:cNvPr>
          <p:cNvSpPr/>
          <p:nvPr userDrawn="1"/>
        </p:nvSpPr>
        <p:spPr>
          <a:xfrm>
            <a:off x="8001000" y="6551613"/>
            <a:ext cx="888044" cy="3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9.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1023ACF6-C92F-A14F-AFB6-ECB261BE4E48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2/16/21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FCB23B58-6C41-824A-9DED-D73744512A25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007908799/xsh/read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eldses.org/~bfields/kernel/vfs.txt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9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Synchronization 4: Monitors and Readers/Writers (</a:t>
            </a:r>
            <a:r>
              <a:rPr lang="en-US" sz="3000" dirty="0" err="1"/>
              <a:t>Con’t</a:t>
            </a:r>
            <a:r>
              <a:rPr lang="en-US" sz="3000" dirty="0"/>
              <a:t>),</a:t>
            </a:r>
            <a:br>
              <a:rPr lang="en-US" sz="3000" dirty="0"/>
            </a:br>
            <a:r>
              <a:rPr lang="en-US" sz="3000" dirty="0"/>
              <a:t>Process Structure, Device Drivers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February 16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620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int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int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int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int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Condition </a:t>
            </a: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okToRead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Condition </a:t>
            </a: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okToWrite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3244242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CB8D0C-85A2-4AA9-8A92-4D150CABBA70}"/>
              </a:ext>
            </a:extLst>
          </p:cNvPr>
          <p:cNvSpPr/>
          <p:nvPr/>
        </p:nvSpPr>
        <p:spPr bwMode="auto">
          <a:xfrm>
            <a:off x="3213549" y="4708044"/>
            <a:ext cx="1281510" cy="154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57AD1D6-ED9F-4171-A6FF-5D9023B6D320}"/>
              </a:ext>
            </a:extLst>
          </p:cNvPr>
          <p:cNvSpPr/>
          <p:nvPr/>
        </p:nvSpPr>
        <p:spPr>
          <a:xfrm>
            <a:off x="3134817" y="4631343"/>
            <a:ext cx="1442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4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4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8817D4-4C96-441C-B2D5-5D473BB534EC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4495059" y="3316401"/>
            <a:ext cx="929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292C26-141B-4C74-A1D6-319B443DAE89}"/>
              </a:ext>
            </a:extLst>
          </p:cNvPr>
          <p:cNvCxnSpPr/>
          <p:nvPr/>
        </p:nvCxnSpPr>
        <p:spPr bwMode="auto">
          <a:xfrm>
            <a:off x="2209800" y="3316401"/>
            <a:ext cx="8705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F130B-4A1B-4F54-A706-0DB0C958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6" y="2744900"/>
            <a:ext cx="3737114" cy="2380077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Program operates in an address space that is distinct from the physical memory space of the machine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CBC9D-2AFE-49F6-A233-15F8DD76E0F3}"/>
              </a:ext>
            </a:extLst>
          </p:cNvPr>
          <p:cNvSpPr/>
          <p:nvPr/>
        </p:nvSpPr>
        <p:spPr bwMode="auto">
          <a:xfrm>
            <a:off x="5424059" y="2211501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DC24A6-8AC2-451F-A413-A8045F3CEF80}"/>
              </a:ext>
            </a:extLst>
          </p:cNvPr>
          <p:cNvSpPr/>
          <p:nvPr/>
        </p:nvSpPr>
        <p:spPr bwMode="auto">
          <a:xfrm>
            <a:off x="728869" y="2287701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ED752-CFC7-45E6-BCB9-1F1D1085A301}"/>
              </a:ext>
            </a:extLst>
          </p:cNvPr>
          <p:cNvSpPr txBox="1"/>
          <p:nvPr/>
        </p:nvSpPr>
        <p:spPr>
          <a:xfrm>
            <a:off x="881269" y="274490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90F9D-0984-4845-8490-744D4D9ED732}"/>
              </a:ext>
            </a:extLst>
          </p:cNvPr>
          <p:cNvSpPr txBox="1"/>
          <p:nvPr/>
        </p:nvSpPr>
        <p:spPr>
          <a:xfrm>
            <a:off x="5728859" y="274490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0CA4F7-219E-4B92-82AC-BF7E17383083}"/>
              </a:ext>
            </a:extLst>
          </p:cNvPr>
          <p:cNvSpPr txBox="1"/>
          <p:nvPr/>
        </p:nvSpPr>
        <p:spPr>
          <a:xfrm>
            <a:off x="7100459" y="19829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0x000…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9C5F87-9E62-4272-B4AF-C03C163F7FF5}"/>
              </a:ext>
            </a:extLst>
          </p:cNvPr>
          <p:cNvSpPr txBox="1"/>
          <p:nvPr/>
        </p:nvSpPr>
        <p:spPr>
          <a:xfrm>
            <a:off x="7062589" y="48785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0xFFF…</a:t>
            </a:r>
          </a:p>
        </p:txBody>
      </p:sp>
      <p:sp>
        <p:nvSpPr>
          <p:cNvPr id="70" name="Alternate Process 13">
            <a:extLst>
              <a:ext uri="{FF2B5EF4-FFF2-40B4-BE49-F238E27FC236}">
                <a16:creationId xmlns:a16="http://schemas.microsoft.com/office/drawing/2014/main" id="{9E5C5F26-6BA3-4520-AD95-9E40196BFD4D}"/>
              </a:ext>
            </a:extLst>
          </p:cNvPr>
          <p:cNvSpPr/>
          <p:nvPr/>
        </p:nvSpPr>
        <p:spPr bwMode="auto">
          <a:xfrm>
            <a:off x="3083973" y="2744901"/>
            <a:ext cx="1526772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Light"/>
              </a:rPr>
              <a:t>translator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4CFFBA-78A3-4602-88C4-EE192975AE2B}"/>
              </a:ext>
            </a:extLst>
          </p:cNvPr>
          <p:cNvSpPr txBox="1"/>
          <p:nvPr/>
        </p:nvSpPr>
        <p:spPr>
          <a:xfrm rot="17680719">
            <a:off x="1959879" y="22255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“virtual address”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431DE-2BAF-4F2E-9377-8C1B4EFC5E0C}"/>
              </a:ext>
            </a:extLst>
          </p:cNvPr>
          <p:cNvSpPr txBox="1"/>
          <p:nvPr/>
        </p:nvSpPr>
        <p:spPr>
          <a:xfrm rot="17680719">
            <a:off x="4058643" y="20748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“physical address”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90BD75-130C-4F41-9A20-60FDFC6A6B5D}"/>
              </a:ext>
            </a:extLst>
          </p:cNvPr>
          <p:cNvGrpSpPr/>
          <p:nvPr/>
        </p:nvGrpSpPr>
        <p:grpSpPr>
          <a:xfrm>
            <a:off x="940552" y="3269880"/>
            <a:ext cx="1154278" cy="788729"/>
            <a:chOff x="2362200" y="3352800"/>
            <a:chExt cx="1828800" cy="10668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7E042DE-7BB1-4D46-807B-06A7F9D721EA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21A42E-D357-4046-A67B-10F8BFEB3261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36AA1F-7088-491B-A483-25114E3EDC4C}"/>
                </a:ext>
              </a:extLst>
            </p:cNvPr>
            <p:cNvSpPr txBox="1"/>
            <p:nvPr/>
          </p:nvSpPr>
          <p:spPr>
            <a:xfrm>
              <a:off x="2447391" y="3505201"/>
              <a:ext cx="1664043" cy="45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1957D6B-7EE4-44F5-B46A-4A8214BAE0C3}"/>
              </a:ext>
            </a:extLst>
          </p:cNvPr>
          <p:cNvSpPr/>
          <p:nvPr/>
        </p:nvSpPr>
        <p:spPr bwMode="auto">
          <a:xfrm>
            <a:off x="3213549" y="41386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7DD91E-9879-4DF4-950C-3BBFC5068978}"/>
              </a:ext>
            </a:extLst>
          </p:cNvPr>
          <p:cNvSpPr/>
          <p:nvPr/>
        </p:nvSpPr>
        <p:spPr bwMode="auto">
          <a:xfrm>
            <a:off x="3213549" y="4549712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220086-7DA4-44D7-A5DB-488481CA8A9C}"/>
              </a:ext>
            </a:extLst>
          </p:cNvPr>
          <p:cNvSpPr txBox="1"/>
          <p:nvPr/>
        </p:nvSpPr>
        <p:spPr>
          <a:xfrm>
            <a:off x="3225253" y="4207831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6D4A4E-E32B-4D75-A3D9-3C1178131E4F}"/>
              </a:ext>
            </a:extLst>
          </p:cNvPr>
          <p:cNvSpPr/>
          <p:nvPr/>
        </p:nvSpPr>
        <p:spPr bwMode="auto">
          <a:xfrm>
            <a:off x="3213549" y="4866316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8FA39F-5431-4507-B333-AE16A81AFE82}"/>
              </a:ext>
            </a:extLst>
          </p:cNvPr>
          <p:cNvSpPr/>
          <p:nvPr/>
        </p:nvSpPr>
        <p:spPr bwMode="auto">
          <a:xfrm>
            <a:off x="3213549" y="5024648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15F67B-6AD9-48D0-B7A7-C164F589DAE3}"/>
              </a:ext>
            </a:extLst>
          </p:cNvPr>
          <p:cNvSpPr/>
          <p:nvPr/>
        </p:nvSpPr>
        <p:spPr bwMode="auto">
          <a:xfrm>
            <a:off x="3213549" y="5650590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2B6C1F-245D-439E-9546-D2BB9B6EE3A6}"/>
              </a:ext>
            </a:extLst>
          </p:cNvPr>
          <p:cNvCxnSpPr/>
          <p:nvPr/>
        </p:nvCxnSpPr>
        <p:spPr>
          <a:xfrm>
            <a:off x="3103003" y="41386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DDA28C-DDB2-40FB-A5D8-84D66BB4B3E8}"/>
              </a:ext>
            </a:extLst>
          </p:cNvPr>
          <p:cNvSpPr/>
          <p:nvPr/>
        </p:nvSpPr>
        <p:spPr bwMode="auto">
          <a:xfrm>
            <a:off x="5570546" y="3630386"/>
            <a:ext cx="1281510" cy="561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55AFF40-FD9A-42B1-A8DD-727A6216E28F}"/>
              </a:ext>
            </a:extLst>
          </p:cNvPr>
          <p:cNvSpPr/>
          <p:nvPr/>
        </p:nvSpPr>
        <p:spPr>
          <a:xfrm>
            <a:off x="6918825" y="3630386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A7814F-7882-4AAB-A118-91CF638A3DF2}"/>
              </a:ext>
            </a:extLst>
          </p:cNvPr>
          <p:cNvSpPr/>
          <p:nvPr/>
        </p:nvSpPr>
        <p:spPr bwMode="auto">
          <a:xfrm>
            <a:off x="5570546" y="39775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C98098-7887-47B5-A697-90641B7769D6}"/>
              </a:ext>
            </a:extLst>
          </p:cNvPr>
          <p:cNvCxnSpPr>
            <a:cxnSpLocks/>
          </p:cNvCxnSpPr>
          <p:nvPr/>
        </p:nvCxnSpPr>
        <p:spPr>
          <a:xfrm>
            <a:off x="5487432" y="3625725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72868105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8D1-915D-467A-8EBD-24429888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“Address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0378-C61C-4D89-9291-EBE5075D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1582399" cy="5105400"/>
          </a:xfrm>
        </p:spPr>
        <p:txBody>
          <a:bodyPr/>
          <a:lstStyle/>
          <a:p>
            <a:r>
              <a:rPr lang="en-US" dirty="0"/>
              <a:t>Page table is the primary mechanism</a:t>
            </a:r>
          </a:p>
          <a:p>
            <a:r>
              <a:rPr lang="en-US" dirty="0"/>
              <a:t>Privilege Level determines which regions can be accessed</a:t>
            </a:r>
          </a:p>
          <a:p>
            <a:pPr lvl="1"/>
            <a:r>
              <a:rPr lang="en-US" dirty="0"/>
              <a:t>Which entries can be used</a:t>
            </a:r>
          </a:p>
          <a:p>
            <a:r>
              <a:rPr lang="en-US" dirty="0"/>
              <a:t>System (PL=0) can access all, User (PL=3) only part</a:t>
            </a:r>
          </a:p>
          <a:p>
            <a:r>
              <a:rPr lang="en-US" dirty="0"/>
              <a:t>Each process has its own address space</a:t>
            </a:r>
          </a:p>
          <a:p>
            <a:r>
              <a:rPr lang="en-US" dirty="0"/>
              <a:t>The “System” part of all of them is the same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All system threads share the same system address space and same memory</a:t>
            </a:r>
          </a:p>
        </p:txBody>
      </p:sp>
    </p:spTree>
    <p:extLst>
      <p:ext uri="{BB962C8B-B14F-4D97-AF65-F5344CB8AC3E}">
        <p14:creationId xmlns:p14="http://schemas.microsoft.com/office/powerpoint/2010/main" val="77863626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7D3-843E-4FE5-8047-E4BB8F79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Page Table Mapping (Rough Idea)</a:t>
            </a: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1A9DE9AC-BA7D-41E5-A057-8D8BFC2C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863" y="989013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99A55C1C-7ACB-4F8D-ACD3-0DB33B7C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263" y="912813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8B2E59F-38CF-4B07-AD1A-CE917DCA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1" y="2911476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3A9775E-5CD0-4358-AF10-8602A51E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176" y="2946401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91E8EB83-E016-48C1-9248-D32C6899137C}"/>
              </a:ext>
            </a:extLst>
          </p:cNvPr>
          <p:cNvGrpSpPr>
            <a:grpSpLocks/>
          </p:cNvGrpSpPr>
          <p:nvPr/>
        </p:nvGrpSpPr>
        <p:grpSpPr bwMode="auto">
          <a:xfrm>
            <a:off x="202463" y="836613"/>
            <a:ext cx="1295400" cy="1828800"/>
            <a:chOff x="672" y="672"/>
            <a:chExt cx="816" cy="1152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36470D71-FAD4-4439-9210-43D96F70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E7D7402-43E3-4ECF-A8CD-BFC6B6ADA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7FF9F35-A5E2-4711-A4D4-B8BF1079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0472350-7D32-4814-88D2-C6B375999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E9A6B67-197C-4921-B66A-B9B6A1712888}"/>
              </a:ext>
            </a:extLst>
          </p:cNvPr>
          <p:cNvGrpSpPr>
            <a:grpSpLocks/>
          </p:cNvGrpSpPr>
          <p:nvPr/>
        </p:nvGrpSpPr>
        <p:grpSpPr bwMode="auto">
          <a:xfrm>
            <a:off x="5688863" y="912813"/>
            <a:ext cx="1295400" cy="1828800"/>
            <a:chOff x="672" y="672"/>
            <a:chExt cx="816" cy="1152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202CAC42-0C18-4C5D-8EB4-6704615C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75C6C6-8D52-4F70-98FC-1D056E4D7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03AF799-2E4D-40D3-8118-4FA7DAE08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9AD1AD14-023B-4740-9D30-C239858D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8774A4B3-1737-44EC-9C15-E8C23828592C}"/>
              </a:ext>
            </a:extLst>
          </p:cNvPr>
          <p:cNvGrpSpPr>
            <a:grpSpLocks/>
          </p:cNvGrpSpPr>
          <p:nvPr/>
        </p:nvGrpSpPr>
        <p:grpSpPr bwMode="auto">
          <a:xfrm>
            <a:off x="3021863" y="836613"/>
            <a:ext cx="1295400" cy="4660900"/>
            <a:chOff x="2448" y="624"/>
            <a:chExt cx="816" cy="336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747DA0E-CF51-4791-BD64-7D78829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2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58FFE7C-DD01-46BD-A7D6-0089697A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b="1" dirty="0">
                  <a:latin typeface="Gill Sans Ligh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89AA20A-DF79-4943-BC61-B16D7C36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1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9E85E894-0933-4DAD-BBA0-E9A992AE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</a:rPr>
                <a:t>OS heap/</a:t>
              </a:r>
            </a:p>
            <a:p>
              <a:pPr algn="ctr"/>
              <a:r>
                <a:rPr lang="en-US" altLang="en-US" dirty="0">
                  <a:latin typeface="Gill Sans Light"/>
                </a:rPr>
                <a:t>Stacks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98112BA9-9459-4ADE-8EB6-F987C20F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1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7CAD335-365A-487E-A801-B1DAC1E7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Stack 2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2EACA78A-091F-4718-BD05-7BF77FB1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1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31245FB-694E-4FE8-947B-580FFD94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2</a:t>
              </a: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48E67C6-3EA7-4356-A097-E6925904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2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0000212-D096-46EE-9A96-5C74D310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code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B68E592-41E4-418A-A318-479593AC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data</a:t>
              </a:r>
            </a:p>
          </p:txBody>
        </p:sp>
      </p:grpSp>
      <p:sp>
        <p:nvSpPr>
          <p:cNvPr id="32" name="Line 29">
            <a:extLst>
              <a:ext uri="{FF2B5EF4-FFF2-40B4-BE49-F238E27FC236}">
                <a16:creationId xmlns:a16="http://schemas.microsoft.com/office/drawing/2014/main" id="{5C31C0A3-332B-4D28-BDAE-C916B528B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863" y="1065213"/>
            <a:ext cx="1524000" cy="110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44A6D463-E80A-4149-A352-645691266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863" y="1598613"/>
            <a:ext cx="1485900" cy="1401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6262C955-DC62-4FBB-921F-D22A9C01D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7863" y="1827213"/>
            <a:ext cx="14859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BFE70963-E4A9-4919-8FB3-C0034D2AE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7863" y="1446213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CD30565D-4309-4A3F-B764-C09245746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7263" y="1217613"/>
            <a:ext cx="1371600" cy="2570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AE0B671D-3C76-43F5-8A6B-C90BD70430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7263" y="989013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30069A77-7412-4B71-A2EE-1460D7A9A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7263" y="2132013"/>
            <a:ext cx="1371600" cy="12746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70D76C14-3BB0-4704-B762-6041C0567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7263" y="2513013"/>
            <a:ext cx="1371600" cy="99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4DC6E326-C42D-405C-A423-311D3EB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13" y="1506538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60B5F81D-BB4F-45B1-B7DC-98162921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263" y="9128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E6BEC31-58A3-4C54-B0F4-050CFE30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463" y="1246188"/>
            <a:ext cx="304800" cy="18764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C53FB88E-1788-4C5B-BC4F-52E0DC18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863" y="9890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4DF3D06D-B1A1-4566-9071-28501856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4951413"/>
            <a:ext cx="278215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4073251D-7C80-445D-AABE-BB60C1B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263" y="4951413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7F19498C-7D15-48BB-81BC-D4F3E1532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3663" y="4113213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B5435B27-2874-48F9-AF2C-7A50EE3A82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1663" y="4113213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A470A213-B77E-414F-9F64-300956AD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615" y="5497513"/>
            <a:ext cx="373189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257474-6602-45FB-B3D0-77247B63FCA3}"/>
              </a:ext>
            </a:extLst>
          </p:cNvPr>
          <p:cNvSpPr/>
          <p:nvPr/>
        </p:nvSpPr>
        <p:spPr bwMode="auto">
          <a:xfrm>
            <a:off x="8669883" y="1284674"/>
            <a:ext cx="1828800" cy="38118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B5FDF-13E5-4862-AAC9-9B08E7A16BA7}"/>
              </a:ext>
            </a:extLst>
          </p:cNvPr>
          <p:cNvSpPr txBox="1"/>
          <p:nvPr/>
        </p:nvSpPr>
        <p:spPr>
          <a:xfrm>
            <a:off x="10498683" y="106680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EE4147-C575-4498-AF74-F6205E45E7ED}"/>
              </a:ext>
            </a:extLst>
          </p:cNvPr>
          <p:cNvSpPr txBox="1"/>
          <p:nvPr/>
        </p:nvSpPr>
        <p:spPr>
          <a:xfrm>
            <a:off x="10498683" y="485910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44AFB1-BDE1-469E-AF2E-E5A9D82D4C5C}"/>
              </a:ext>
            </a:extLst>
          </p:cNvPr>
          <p:cNvGrpSpPr/>
          <p:nvPr/>
        </p:nvGrpSpPr>
        <p:grpSpPr>
          <a:xfrm>
            <a:off x="8739340" y="1521255"/>
            <a:ext cx="1689886" cy="2897687"/>
            <a:chOff x="3193159" y="1638300"/>
            <a:chExt cx="1640094" cy="2871204"/>
          </a:xfrm>
          <a:solidFill>
            <a:srgbClr val="FFFF0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A0FD86-1857-4EA3-9311-75774358B26C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B3AE1A-5BDC-4C17-AFEF-8C266FC2F55B}"/>
                </a:ext>
              </a:extLst>
            </p:cNvPr>
            <p:cNvSpPr txBox="1"/>
            <p:nvPr/>
          </p:nvSpPr>
          <p:spPr>
            <a:xfrm>
              <a:off x="3565766" y="1638300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A4F4E7-CBCF-42C6-A68A-5B63D338E8E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C2A5DF-8AEC-45B0-A098-5AB862110984}"/>
                </a:ext>
              </a:extLst>
            </p:cNvPr>
            <p:cNvSpPr txBox="1"/>
            <p:nvPr/>
          </p:nvSpPr>
          <p:spPr>
            <a:xfrm>
              <a:off x="3193159" y="2133601"/>
              <a:ext cx="1640094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141785-1E01-489D-9B17-27F2972FCFAA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3237E7-199E-45BE-91E8-3B2AD9E85211}"/>
                </a:ext>
              </a:extLst>
            </p:cNvPr>
            <p:cNvSpPr txBox="1"/>
            <p:nvPr/>
          </p:nvSpPr>
          <p:spPr>
            <a:xfrm>
              <a:off x="3565765" y="2667001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BFD567-4393-4192-A3E5-7A777DC486EA}"/>
                </a:ext>
              </a:extLst>
            </p:cNvPr>
            <p:cNvSpPr/>
            <p:nvPr/>
          </p:nvSpPr>
          <p:spPr bwMode="auto">
            <a:xfrm>
              <a:off x="3200400" y="397585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B1BCD0-3701-45A6-B01D-81C6439914B9}"/>
                </a:ext>
              </a:extLst>
            </p:cNvPr>
            <p:cNvSpPr txBox="1"/>
            <p:nvPr/>
          </p:nvSpPr>
          <p:spPr>
            <a:xfrm>
              <a:off x="3558797" y="4052058"/>
              <a:ext cx="925995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2715D5-D241-4817-9B02-BC68FEBA3C67}"/>
                </a:ext>
              </a:extLst>
            </p:cNvPr>
            <p:cNvCxnSpPr/>
            <p:nvPr/>
          </p:nvCxnSpPr>
          <p:spPr bwMode="auto">
            <a:xfrm flipV="1">
              <a:off x="4724400" y="3823458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B0E094-A5E2-4F96-B30A-6A58BFF15B9E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0F02B9-2E26-4328-93A2-732FB4C5A0D6}"/>
              </a:ext>
            </a:extLst>
          </p:cNvPr>
          <p:cNvCxnSpPr>
            <a:cxnSpLocks/>
          </p:cNvCxnSpPr>
          <p:nvPr/>
        </p:nvCxnSpPr>
        <p:spPr>
          <a:xfrm>
            <a:off x="6984263" y="912813"/>
            <a:ext cx="1685620" cy="4001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0656D2-63F7-4BF3-A2B7-D726280F8D37}"/>
              </a:ext>
            </a:extLst>
          </p:cNvPr>
          <p:cNvCxnSpPr>
            <a:cxnSpLocks/>
          </p:cNvCxnSpPr>
          <p:nvPr/>
        </p:nvCxnSpPr>
        <p:spPr>
          <a:xfrm>
            <a:off x="6984263" y="2741613"/>
            <a:ext cx="1703318" cy="23548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C7E078-7C13-433D-97F7-0B1E18C34777}"/>
              </a:ext>
            </a:extLst>
          </p:cNvPr>
          <p:cNvSpPr txBox="1"/>
          <p:nvPr/>
        </p:nvSpPr>
        <p:spPr>
          <a:xfrm>
            <a:off x="7762827" y="685800"/>
            <a:ext cx="435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(user process view of memory)</a:t>
            </a:r>
          </a:p>
        </p:txBody>
      </p:sp>
    </p:spTree>
    <p:extLst>
      <p:ext uri="{BB962C8B-B14F-4D97-AF65-F5344CB8AC3E}">
        <p14:creationId xmlns:p14="http://schemas.microsoft.com/office/powerpoint/2010/main" val="2529834239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User Process View of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8017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1030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6121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0886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8439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0668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5204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2893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9763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0342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3549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765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3617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3040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9339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137939496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Processor Mode (Privilege Level)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8017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1030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6121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0886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8439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5204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2893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9763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0342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3549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765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3617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3040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9339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39360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36049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26164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26186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1041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1062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0668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4195048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C482E8-08EC-4275-A549-353993B2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09" y="1316969"/>
            <a:ext cx="5804176" cy="3291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0187A-2A4D-449C-8784-A0B03414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Aside: x86 (32-bit) Page 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2BFB-F90A-4989-A8AB-29C847D4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0329"/>
            <a:ext cx="10515600" cy="1876633"/>
          </a:xfrm>
        </p:spPr>
        <p:txBody>
          <a:bodyPr/>
          <a:lstStyle/>
          <a:p>
            <a:r>
              <a:rPr lang="en-US" sz="2000" dirty="0">
                <a:latin typeface="Gill Sans Light"/>
              </a:rPr>
              <a:t>Controls many aspects of access</a:t>
            </a:r>
          </a:p>
          <a:p>
            <a:r>
              <a:rPr lang="en-US" sz="2000" dirty="0">
                <a:latin typeface="Gill Sans Light"/>
              </a:rPr>
              <a:t>Later – discuss page table organization</a:t>
            </a:r>
          </a:p>
          <a:p>
            <a:pPr lvl="1"/>
            <a:r>
              <a:rPr lang="en-US" sz="2000" dirty="0">
                <a:latin typeface="Gill Sans Light"/>
              </a:rPr>
              <a:t>For 32 (64?) bit VAS, how large?  vs size of memory?</a:t>
            </a:r>
          </a:p>
          <a:p>
            <a:pPr lvl="1"/>
            <a:r>
              <a:rPr lang="en-US" sz="2000" dirty="0">
                <a:latin typeface="Gill Sans Light"/>
              </a:rPr>
              <a:t>Used sparsely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0D7FA-E0DE-4E72-9EE1-B08E19D56686}"/>
              </a:ext>
            </a:extLst>
          </p:cNvPr>
          <p:cNvSpPr txBox="1"/>
          <p:nvPr/>
        </p:nvSpPr>
        <p:spPr>
          <a:xfrm>
            <a:off x="1931926" y="1316969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28140E-709D-4BF2-B224-3B0ECFBF5FED}"/>
              </a:ext>
            </a:extLst>
          </p:cNvPr>
          <p:cNvSpPr/>
          <p:nvPr/>
        </p:nvSpPr>
        <p:spPr bwMode="auto">
          <a:xfrm>
            <a:off x="2149047" y="1777089"/>
            <a:ext cx="1064880" cy="2496849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EB883-9CB2-4620-8004-A62766878F7B}"/>
              </a:ext>
            </a:extLst>
          </p:cNvPr>
          <p:cNvSpPr/>
          <p:nvPr/>
        </p:nvSpPr>
        <p:spPr bwMode="auto">
          <a:xfrm>
            <a:off x="2149047" y="3406914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A8ADF-0706-4534-B075-59CE1F8C70A6}"/>
              </a:ext>
            </a:extLst>
          </p:cNvPr>
          <p:cNvSpPr/>
          <p:nvPr/>
        </p:nvSpPr>
        <p:spPr bwMode="auto">
          <a:xfrm>
            <a:off x="2310858" y="3409085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EC8DB-A085-436D-8CD0-C3BF7355FF43}"/>
              </a:ext>
            </a:extLst>
          </p:cNvPr>
          <p:cNvSpPr txBox="1"/>
          <p:nvPr/>
        </p:nvSpPr>
        <p:spPr>
          <a:xfrm>
            <a:off x="2143134" y="3077928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F45BE-CE94-40B6-B002-3101A6526D94}"/>
              </a:ext>
            </a:extLst>
          </p:cNvPr>
          <p:cNvSpPr/>
          <p:nvPr/>
        </p:nvSpPr>
        <p:spPr bwMode="auto">
          <a:xfrm>
            <a:off x="2149046" y="208945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410F4-CC7D-4904-B1E7-D36E75419532}"/>
              </a:ext>
            </a:extLst>
          </p:cNvPr>
          <p:cNvSpPr/>
          <p:nvPr/>
        </p:nvSpPr>
        <p:spPr bwMode="auto">
          <a:xfrm>
            <a:off x="2310857" y="209162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870EA-05E2-45AE-B839-5360B4FA23CE}"/>
              </a:ext>
            </a:extLst>
          </p:cNvPr>
          <p:cNvSpPr/>
          <p:nvPr/>
        </p:nvSpPr>
        <p:spPr bwMode="auto">
          <a:xfrm>
            <a:off x="2149046" y="2577121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A96A0-1FAC-42B9-9CE3-17A0BBAC2534}"/>
              </a:ext>
            </a:extLst>
          </p:cNvPr>
          <p:cNvSpPr/>
          <p:nvPr/>
        </p:nvSpPr>
        <p:spPr bwMode="auto">
          <a:xfrm>
            <a:off x="2310857" y="2579292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18FFE6-A802-4CA0-B35F-A7DBAE561564}"/>
              </a:ext>
            </a:extLst>
          </p:cNvPr>
          <p:cNvCxnSpPr>
            <a:cxnSpLocks/>
          </p:cNvCxnSpPr>
          <p:nvPr/>
        </p:nvCxnSpPr>
        <p:spPr>
          <a:xfrm flipV="1">
            <a:off x="3008446" y="2178475"/>
            <a:ext cx="2578762" cy="13255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00979-80A6-4CD0-9C87-D99CB9C4EB0F}"/>
              </a:ext>
            </a:extLst>
          </p:cNvPr>
          <p:cNvSpPr/>
          <p:nvPr/>
        </p:nvSpPr>
        <p:spPr>
          <a:xfrm>
            <a:off x="5903843" y="4022035"/>
            <a:ext cx="1318592" cy="205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191DE-B4D3-4D70-919A-6DB7D23B0A14}"/>
              </a:ext>
            </a:extLst>
          </p:cNvPr>
          <p:cNvSpPr txBox="1"/>
          <p:nvPr/>
        </p:nvSpPr>
        <p:spPr>
          <a:xfrm>
            <a:off x="4572000" y="5976907"/>
            <a:ext cx="239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Gill Sans Light"/>
              </a:rPr>
              <a:t>Pintos: </a:t>
            </a:r>
            <a:r>
              <a:rPr lang="en-US" sz="2000" dirty="0" err="1">
                <a:highlight>
                  <a:srgbClr val="FFFF00"/>
                </a:highlight>
                <a:latin typeface="Gill Sans Light"/>
              </a:rPr>
              <a:t>page_dir.c</a:t>
            </a:r>
            <a:endParaRPr lang="en-US" sz="2000" dirty="0">
              <a:highlight>
                <a:srgbClr val="FFFF00"/>
              </a:highlight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4483311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674100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97542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48446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960962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716297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392825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16172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848681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190660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22725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74891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23407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176417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80624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3808413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3477256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2488780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2490951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2976449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2978620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939127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257704014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674100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97542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48446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960962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716297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392825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16172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848681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190660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22725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74891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23407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176417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80624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3808413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3477256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2488780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2490951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2976449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2978620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939127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9201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/>
      <p:bldP spid="8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Page Table Resides in Memory*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674100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97542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48446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960962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716297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392825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16172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848681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190660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22725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748918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234074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176417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80624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3808413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347725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2488780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2490951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2976449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2978620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301422"/>
            <a:ext cx="7460464" cy="1786396"/>
          </a:xfrm>
          <a:prstGeom prst="curvedConnector3">
            <a:avLst>
              <a:gd name="adj1" fmla="val 8863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46" y="3653032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3E69974-E2E6-4BF7-98AD-AFCA4A956255}"/>
              </a:ext>
            </a:extLst>
          </p:cNvPr>
          <p:cNvSpPr txBox="1"/>
          <p:nvPr/>
        </p:nvSpPr>
        <p:spPr>
          <a:xfrm>
            <a:off x="3733800" y="743196"/>
            <a:ext cx="511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* In the simplest case.  Actually more complex.  More later.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939127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2502059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38400" y="68580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91E-13B9-4FF0-ACE6-E51E802E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Portion of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0692-4E52-4BF3-A0B4-D7CEB4A5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memory is mapped into address space of </a:t>
            </a:r>
            <a:r>
              <a:rPr lang="en-US" i="1" dirty="0"/>
              <a:t>every</a:t>
            </a:r>
            <a:r>
              <a:rPr lang="en-US" dirty="0"/>
              <a:t> process</a:t>
            </a:r>
          </a:p>
          <a:p>
            <a:r>
              <a:rPr lang="en-US" dirty="0"/>
              <a:t>Contains the kernel code</a:t>
            </a:r>
          </a:p>
          <a:p>
            <a:pPr lvl="1"/>
            <a:r>
              <a:rPr lang="en-US" dirty="0"/>
              <a:t>Loaded when the machine booted</a:t>
            </a:r>
          </a:p>
          <a:p>
            <a:r>
              <a:rPr lang="en-US" dirty="0"/>
              <a:t>Explicitly mapped to physical memory</a:t>
            </a:r>
          </a:p>
          <a:p>
            <a:pPr lvl="1"/>
            <a:r>
              <a:rPr lang="en-US" dirty="0"/>
              <a:t>OS creates the page table</a:t>
            </a:r>
          </a:p>
          <a:p>
            <a:r>
              <a:rPr lang="en-US" dirty="0"/>
              <a:t>Used to contain all kernel data structures</a:t>
            </a:r>
          </a:p>
          <a:p>
            <a:pPr lvl="1"/>
            <a:r>
              <a:rPr lang="en-US" dirty="0"/>
              <a:t>Lists of processes/threads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Open file descriptions, sockets, </a:t>
            </a:r>
            <a:r>
              <a:rPr lang="en-US" dirty="0" err="1"/>
              <a:t>ttys</a:t>
            </a:r>
            <a:r>
              <a:rPr lang="en-US" dirty="0"/>
              <a:t>, …</a:t>
            </a:r>
          </a:p>
          <a:p>
            <a:r>
              <a:rPr lang="en-US" dirty="0"/>
              <a:t>Kernel stack for each thread</a:t>
            </a:r>
          </a:p>
        </p:txBody>
      </p:sp>
    </p:spTree>
    <p:extLst>
      <p:ext uri="{BB962C8B-B14F-4D97-AF65-F5344CB8AC3E}">
        <p14:creationId xmlns:p14="http://schemas.microsoft.com/office/powerpoint/2010/main" val="4231048567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1 Kernel Code, Many Kernel 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16493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9506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4597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9362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16915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3680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1369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18239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56236" y="18818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2025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7241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2093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1516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37815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37836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34525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24640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24662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29517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29538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255314"/>
            <a:ext cx="7386523" cy="1832504"/>
          </a:xfrm>
          <a:prstGeom prst="curvedConnector3">
            <a:avLst>
              <a:gd name="adj1" fmla="val 887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89" y="3463428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CB194-F85F-4939-89E7-9CBF97816832}"/>
              </a:ext>
            </a:extLst>
          </p:cNvPr>
          <p:cNvGrpSpPr/>
          <p:nvPr/>
        </p:nvGrpSpPr>
        <p:grpSpPr>
          <a:xfrm>
            <a:off x="4169643" y="1984136"/>
            <a:ext cx="662433" cy="529704"/>
            <a:chOff x="4617229" y="2077026"/>
            <a:chExt cx="662433" cy="529704"/>
          </a:xfrm>
        </p:grpSpPr>
        <p:sp>
          <p:nvSpPr>
            <p:cNvPr id="49" name="Flowchart: Document 48">
              <a:extLst>
                <a:ext uri="{FF2B5EF4-FFF2-40B4-BE49-F238E27FC236}">
                  <a16:creationId xmlns:a16="http://schemas.microsoft.com/office/drawing/2014/main" id="{0470CEC0-4AC9-40EB-9806-2161A9E0E9A6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79" name="Flowchart: Document 78">
              <a:extLst>
                <a:ext uri="{FF2B5EF4-FFF2-40B4-BE49-F238E27FC236}">
                  <a16:creationId xmlns:a16="http://schemas.microsoft.com/office/drawing/2014/main" id="{03459331-16DC-42B2-B60C-A58D5DB74851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CE121CE9-8F1F-477B-813F-8685E445D94E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0D1EF538-1599-4694-9712-6A6D1571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76" y="3569365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62CE5D3-3907-45F3-AC20-A7BB6AB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05" y="3652621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03E490A-687E-4293-8FA7-C9DEFE37B279}"/>
              </a:ext>
            </a:extLst>
          </p:cNvPr>
          <p:cNvGrpSpPr/>
          <p:nvPr/>
        </p:nvGrpSpPr>
        <p:grpSpPr>
          <a:xfrm>
            <a:off x="9156308" y="2491745"/>
            <a:ext cx="662433" cy="529704"/>
            <a:chOff x="4617229" y="2077026"/>
            <a:chExt cx="662433" cy="529704"/>
          </a:xfrm>
        </p:grpSpPr>
        <p:sp>
          <p:nvSpPr>
            <p:cNvPr id="88" name="Flowchart: Document 87">
              <a:extLst>
                <a:ext uri="{FF2B5EF4-FFF2-40B4-BE49-F238E27FC236}">
                  <a16:creationId xmlns:a16="http://schemas.microsoft.com/office/drawing/2014/main" id="{DFF66C9F-9909-4C3B-B68C-E82833BA190C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9" name="Flowchart: Document 88">
              <a:extLst>
                <a:ext uri="{FF2B5EF4-FFF2-40B4-BE49-F238E27FC236}">
                  <a16:creationId xmlns:a16="http://schemas.microsoft.com/office/drawing/2014/main" id="{1B26AA61-9702-4478-ABEA-562E390D32D0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90" name="Flowchart: Document 89">
              <a:extLst>
                <a:ext uri="{FF2B5EF4-FFF2-40B4-BE49-F238E27FC236}">
                  <a16:creationId xmlns:a16="http://schemas.microsoft.com/office/drawing/2014/main" id="{15A31ECC-51EC-487C-9524-6449887B7943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9144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56715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9376906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3291798" y="13397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3199220" y="13397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3313270" y="17266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3353528" y="18042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3643200" y="207294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 Light"/>
              </a:rPr>
              <a:t>Syscall</a:t>
            </a:r>
            <a:endParaRPr lang="en-US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3707296" y="20729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3421191" y="255590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3400517" y="24492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3511576" y="30697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3199220" y="30961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813913" y="36319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966313" y="34531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4414235" y="36319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4290914" y="38106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4671813" y="38106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4533523" y="39082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3515382" y="36155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3622018" y="34368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3033600" y="8382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5169672" y="12286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5169672" y="16755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5169672" y="19843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5169672" y="265172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5169672" y="3097371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5208186" y="363643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12" y="41433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76" y="41433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22" y="45158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28" y="48101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99" y="43568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565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599052" y="1155104"/>
            <a:ext cx="7129670" cy="14936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9028022" y="1639002"/>
            <a:ext cx="301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Gill Sans Light"/>
              </a:rPr>
              <a:t>What we’ve covered so far…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5167200" y="229756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9028022" y="3028890"/>
            <a:ext cx="30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Light"/>
              </a:rPr>
              <a:t>What we’ll peek at next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1587633" y="2950193"/>
            <a:ext cx="7129670" cy="6388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2977459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3ECA25-8415-44D9-AEC4-D64B3EFFEDBF}"/>
              </a:ext>
            </a:extLst>
          </p:cNvPr>
          <p:cNvSpPr/>
          <p:nvPr/>
        </p:nvSpPr>
        <p:spPr>
          <a:xfrm>
            <a:off x="3702541" y="787661"/>
            <a:ext cx="719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length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input_fd</a:t>
            </a:r>
            <a:r>
              <a:rPr lang="en-US" b="1" dirty="0">
                <a:latin typeface="Consolas" panose="020B0609020204030204" pitchFamily="49" charset="0"/>
              </a:rPr>
              <a:t>, buffer, BUFFER_SIZE);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5B9AC-C3D0-462B-8462-32FFBE888CA6}"/>
              </a:ext>
            </a:extLst>
          </p:cNvPr>
          <p:cNvSpPr/>
          <p:nvPr/>
        </p:nvSpPr>
        <p:spPr>
          <a:xfrm>
            <a:off x="4065741" y="1271564"/>
            <a:ext cx="600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(int, void *,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marshal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into registers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issue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syscall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register result of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syscall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value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22589-A83A-48A0-9494-F1415161EF42}"/>
              </a:ext>
            </a:extLst>
          </p:cNvPr>
          <p:cNvSpPr/>
          <p:nvPr/>
        </p:nvSpPr>
        <p:spPr>
          <a:xfrm>
            <a:off x="4296991" y="3091010"/>
            <a:ext cx="65550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nsolas" panose="020B0609020204030204" pitchFamily="49" charset="0"/>
              </a:rPr>
              <a:t>syscall_handler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intr_frame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unmarshal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call#,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dispatch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: handlers[call#](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marshal results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ret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A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1DA98-2D97-4201-8D10-631201F8E6FB}"/>
              </a:ext>
            </a:extLst>
          </p:cNvPr>
          <p:cNvSpPr txBox="1"/>
          <p:nvPr/>
        </p:nvSpPr>
        <p:spPr>
          <a:xfrm>
            <a:off x="4247466" y="2763460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Exception U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  <a:sym typeface="Wingdings" pitchFamily="2" charset="2"/>
              </a:rPr>
              <a:t>K, interrupt processing</a:t>
            </a:r>
            <a:endParaRPr lang="en-US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D0F2E-A660-42E0-A245-6D52C5C785C0}"/>
              </a:ext>
            </a:extLst>
          </p:cNvPr>
          <p:cNvSpPr/>
          <p:nvPr/>
        </p:nvSpPr>
        <p:spPr>
          <a:xfrm>
            <a:off x="4419600" y="4505904"/>
            <a:ext cx="6857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vfs_read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struct file *file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, char __user *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,                       		  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 count,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loff_t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pos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   User Process/File System relationship</a:t>
            </a:r>
          </a:p>
          <a:p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   call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device driver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to do the work</a:t>
            </a:r>
          </a:p>
          <a:p>
            <a:r>
              <a:rPr lang="en-US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FD7BC-585C-4726-A8AE-7E34AE25FC75}"/>
              </a:ext>
            </a:extLst>
          </p:cNvPr>
          <p:cNvSpPr/>
          <p:nvPr/>
        </p:nvSpPr>
        <p:spPr>
          <a:xfrm>
            <a:off x="3710140" y="730257"/>
            <a:ext cx="7872259" cy="56260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218CB5-A1BE-4CD4-B431-6803AB080774}"/>
              </a:ext>
            </a:extLst>
          </p:cNvPr>
          <p:cNvSpPr/>
          <p:nvPr/>
        </p:nvSpPr>
        <p:spPr>
          <a:xfrm>
            <a:off x="4065740" y="1213892"/>
            <a:ext cx="7364259" cy="50642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B46D6-25DF-4FB4-BA02-E48634E13960}"/>
              </a:ext>
            </a:extLst>
          </p:cNvPr>
          <p:cNvSpPr/>
          <p:nvPr/>
        </p:nvSpPr>
        <p:spPr>
          <a:xfrm>
            <a:off x="4269976" y="2763460"/>
            <a:ext cx="7007624" cy="33712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56B8-9B8B-4592-A15B-AA8B64207FF1}"/>
              </a:ext>
            </a:extLst>
          </p:cNvPr>
          <p:cNvSpPr/>
          <p:nvPr/>
        </p:nvSpPr>
        <p:spPr>
          <a:xfrm>
            <a:off x="4427516" y="4480081"/>
            <a:ext cx="6780107" cy="15933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E3FD6-9EAC-4012-BB42-F5D7536D7BE8}"/>
              </a:ext>
            </a:extLst>
          </p:cNvPr>
          <p:cNvSpPr txBox="1"/>
          <p:nvPr/>
        </p:nvSpPr>
        <p:spPr>
          <a:xfrm>
            <a:off x="2365201" y="727166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App: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0CAED-0300-402B-B9A8-F006B78D7D02}"/>
              </a:ext>
            </a:extLst>
          </p:cNvPr>
          <p:cNvSpPr txBox="1"/>
          <p:nvPr/>
        </p:nvSpPr>
        <p:spPr>
          <a:xfrm>
            <a:off x="2133600" y="1200090"/>
            <a:ext cx="149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library: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670611" y="5742735"/>
            <a:ext cx="2530789" cy="369332"/>
            <a:chOff x="8594411" y="5722780"/>
            <a:chExt cx="2530789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95ED24-D822-4A24-8DD2-88AC2ADA2471}"/>
                </a:ext>
              </a:extLst>
            </p:cNvPr>
            <p:cNvSpPr/>
            <p:nvPr/>
          </p:nvSpPr>
          <p:spPr>
            <a:xfrm>
              <a:off x="8594411" y="5771239"/>
              <a:ext cx="2530789" cy="27241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D3ED5-9CBE-4641-A3D5-0F9CB20D8700}"/>
                </a:ext>
              </a:extLst>
            </p:cNvPr>
            <p:cNvSpPr txBox="1"/>
            <p:nvPr/>
          </p:nvSpPr>
          <p:spPr>
            <a:xfrm>
              <a:off x="8944330" y="5722780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Device Driver</a:t>
              </a: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I/O…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F75A7B-94D3-4855-B8B8-EAEE3643A6B1}"/>
              </a:ext>
            </a:extLst>
          </p:cNvPr>
          <p:cNvSpPr txBox="1"/>
          <p:nvPr/>
        </p:nvSpPr>
        <p:spPr>
          <a:xfrm>
            <a:off x="571524" y="236763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86D31A-B733-405E-A37B-3A8C79726278}"/>
              </a:ext>
            </a:extLst>
          </p:cNvPr>
          <p:cNvSpPr/>
          <p:nvPr/>
        </p:nvSpPr>
        <p:spPr>
          <a:xfrm>
            <a:off x="584362" y="236763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D42EC3-A623-4D1A-A6B8-96E789DC87A0}"/>
              </a:ext>
            </a:extLst>
          </p:cNvPr>
          <p:cNvSpPr txBox="1"/>
          <p:nvPr/>
        </p:nvSpPr>
        <p:spPr>
          <a:xfrm>
            <a:off x="597172" y="27545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53316D-D4DA-4068-9549-29001BE7119F}"/>
              </a:ext>
            </a:extLst>
          </p:cNvPr>
          <p:cNvSpPr/>
          <p:nvPr/>
        </p:nvSpPr>
        <p:spPr>
          <a:xfrm>
            <a:off x="738670" y="283207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B29794-EF72-47C9-9055-4A6A15861174}"/>
              </a:ext>
            </a:extLst>
          </p:cNvPr>
          <p:cNvSpPr txBox="1"/>
          <p:nvPr/>
        </p:nvSpPr>
        <p:spPr>
          <a:xfrm>
            <a:off x="1050020" y="3100811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 Light"/>
              </a:rPr>
              <a:t>Syscall</a:t>
            </a:r>
            <a:endParaRPr lang="en-US" b="0" dirty="0"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B977EB-CCB9-4967-8C78-8954ED293366}"/>
              </a:ext>
            </a:extLst>
          </p:cNvPr>
          <p:cNvSpPr/>
          <p:nvPr/>
        </p:nvSpPr>
        <p:spPr>
          <a:xfrm>
            <a:off x="1092438" y="310081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8EBFBC-4AE2-41E7-817F-C3762CC8CC28}"/>
              </a:ext>
            </a:extLst>
          </p:cNvPr>
          <p:cNvSpPr txBox="1"/>
          <p:nvPr/>
        </p:nvSpPr>
        <p:spPr>
          <a:xfrm>
            <a:off x="731824" y="358376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5EB8E-5B83-4FBE-AA4B-456389BFC87E}"/>
              </a:ext>
            </a:extLst>
          </p:cNvPr>
          <p:cNvSpPr/>
          <p:nvPr/>
        </p:nvSpPr>
        <p:spPr>
          <a:xfrm>
            <a:off x="785659" y="347711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AE7FB-0D2A-470C-A413-9A388D332544}"/>
              </a:ext>
            </a:extLst>
          </p:cNvPr>
          <p:cNvSpPr txBox="1"/>
          <p:nvPr/>
        </p:nvSpPr>
        <p:spPr>
          <a:xfrm>
            <a:off x="840828" y="40975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06426-7FB7-4BE6-A5A8-1F6ED79409A7}"/>
              </a:ext>
            </a:extLst>
          </p:cNvPr>
          <p:cNvSpPr/>
          <p:nvPr/>
        </p:nvSpPr>
        <p:spPr>
          <a:xfrm>
            <a:off x="584362" y="412396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8E915B-135F-42DD-AD39-7A01D48242AD}"/>
              </a:ext>
            </a:extLst>
          </p:cNvPr>
          <p:cNvCxnSpPr/>
          <p:nvPr/>
        </p:nvCxnSpPr>
        <p:spPr>
          <a:xfrm>
            <a:off x="1139928" y="465977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6E06D0-6C5B-44D5-A51A-C9DA241CDB33}"/>
              </a:ext>
            </a:extLst>
          </p:cNvPr>
          <p:cNvCxnSpPr/>
          <p:nvPr/>
        </p:nvCxnSpPr>
        <p:spPr>
          <a:xfrm>
            <a:off x="1292328" y="44810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D5E86D-C4A9-4D67-9396-B7925D0F6BF2}"/>
              </a:ext>
            </a:extLst>
          </p:cNvPr>
          <p:cNvCxnSpPr/>
          <p:nvPr/>
        </p:nvCxnSpPr>
        <p:spPr>
          <a:xfrm>
            <a:off x="1740250" y="465977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60CE64E-FFB4-41B9-87E3-23227B264E7D}"/>
              </a:ext>
            </a:extLst>
          </p:cNvPr>
          <p:cNvSpPr/>
          <p:nvPr/>
        </p:nvSpPr>
        <p:spPr>
          <a:xfrm>
            <a:off x="1616929" y="483854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E165BE4-D859-4D87-BDBD-3137C89FA4FE}"/>
              </a:ext>
            </a:extLst>
          </p:cNvPr>
          <p:cNvSpPr/>
          <p:nvPr/>
        </p:nvSpPr>
        <p:spPr>
          <a:xfrm>
            <a:off x="1997828" y="483854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E82249-085C-4648-86BC-6612AA642F34}"/>
              </a:ext>
            </a:extLst>
          </p:cNvPr>
          <p:cNvCxnSpPr>
            <a:stCxn id="72" idx="3"/>
            <a:endCxn id="73" idx="2"/>
          </p:cNvCxnSpPr>
          <p:nvPr/>
        </p:nvCxnSpPr>
        <p:spPr>
          <a:xfrm>
            <a:off x="1859538" y="493608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0297635-6C42-4E09-8B7A-5CA4CAA80386}"/>
              </a:ext>
            </a:extLst>
          </p:cNvPr>
          <p:cNvSpPr/>
          <p:nvPr/>
        </p:nvSpPr>
        <p:spPr>
          <a:xfrm>
            <a:off x="841397" y="464345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4792C5-26BD-4288-9741-60E4D560AECD}"/>
              </a:ext>
            </a:extLst>
          </p:cNvPr>
          <p:cNvCxnSpPr/>
          <p:nvPr/>
        </p:nvCxnSpPr>
        <p:spPr>
          <a:xfrm>
            <a:off x="948033" y="446469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A9F9698-D62B-461E-B6BE-0398110C28E2}"/>
              </a:ext>
            </a:extLst>
          </p:cNvPr>
          <p:cNvSpPr txBox="1"/>
          <p:nvPr/>
        </p:nvSpPr>
        <p:spPr>
          <a:xfrm>
            <a:off x="359615" y="19812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071563124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1600200" y="1607188"/>
            <a:ext cx="8915400" cy="381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/>
              <a:t>Many different types of I/O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71383" y="838200"/>
            <a:ext cx="8591817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 System Call Interface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1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Process</a:t>
            </a:r>
          </a:p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Management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01445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Memory</a:t>
            </a:r>
            <a:br>
              <a:rPr lang="en-US" sz="19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65988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 err="1">
                <a:latin typeface="Gill Sans" charset="0"/>
                <a:ea typeface="Gill Sans" charset="0"/>
                <a:cs typeface="Gill Sans" charset="0"/>
              </a:rPr>
              <a:t>Filesystems</a:t>
            </a:r>
            <a:endParaRPr lang="en-US" sz="19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99133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Device</a:t>
            </a:r>
            <a:br>
              <a:rPr lang="en-US" sz="19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47976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Networking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71383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Architecture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Dependent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20227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Manager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017915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Device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747975" y="3207389"/>
            <a:ext cx="1615225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265988" y="3207389"/>
            <a:ext cx="1615225" cy="990600"/>
            <a:chOff x="3733800" y="3276600"/>
            <a:chExt cx="1615225" cy="9906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33800" y="3276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File System Types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2418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974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9530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65988" y="4274189"/>
            <a:ext cx="1615225" cy="990600"/>
            <a:chOff x="3733800" y="4419600"/>
            <a:chExt cx="1615225" cy="9906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733800" y="4419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Block</a:t>
              </a:r>
              <a:b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</a:br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Devices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116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672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6228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9784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47975" y="4274189"/>
            <a:ext cx="1615225" cy="990600"/>
            <a:chOff x="7223974" y="4419600"/>
            <a:chExt cx="1615225" cy="9906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223974" y="4419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IF drivers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3914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7470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1026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4582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34418" y="2653353"/>
            <a:ext cx="16900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Concurrency,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multitasking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0567" y="2667001"/>
            <a:ext cx="11095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Virtual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74787" y="2653353"/>
            <a:ext cx="17812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Files and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dirs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: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 VFS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08906" y="2667001"/>
            <a:ext cx="1795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TTYs and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device access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35359" y="2794136"/>
            <a:ext cx="15824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Connectivity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078328" y="1302389"/>
            <a:ext cx="8018172" cy="469810"/>
            <a:chOff x="554328" y="1117511"/>
            <a:chExt cx="8018172" cy="571500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328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3895233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563414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5231595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899776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6567957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7236138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7904319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572500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22509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1890690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558871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227052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6" name="Picture 2" descr="C:\Users\kubitron\AppData\Local\Microsoft\Windows\Temporary Internet Files\Content.IE5\TFK8BBL8\MC900310902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6632">
            <a:off x="1975056" y="5456122"/>
            <a:ext cx="1143644" cy="8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895">
            <a:off x="8974457" y="5579736"/>
            <a:ext cx="1211411" cy="83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3776755" y="5439986"/>
            <a:ext cx="1006989" cy="1052154"/>
            <a:chOff x="2252754" y="5585397"/>
            <a:chExt cx="1006989" cy="1052154"/>
          </a:xfrm>
        </p:grpSpPr>
        <p:pic>
          <p:nvPicPr>
            <p:cNvPr id="62" name="Picture 638"/>
            <p:cNvPicPr>
              <a:picLocks noChangeAspect="1" noChangeArrowheads="1"/>
            </p:cNvPicPr>
            <p:nvPr/>
          </p:nvPicPr>
          <p:blipFill>
            <a:blip r:embed="rId5"/>
            <a:srcRect t="2441" b="55373"/>
            <a:stretch>
              <a:fillRect/>
            </a:stretch>
          </p:blipFill>
          <p:spPr bwMode="auto">
            <a:xfrm rot="18760417">
              <a:off x="2015625" y="5822526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Picture 638"/>
            <p:cNvPicPr>
              <a:picLocks noChangeAspect="1" noChangeArrowheads="1"/>
            </p:cNvPicPr>
            <p:nvPr/>
          </p:nvPicPr>
          <p:blipFill>
            <a:blip r:embed="rId5"/>
            <a:srcRect t="2441" b="55373"/>
            <a:stretch>
              <a:fillRect/>
            </a:stretch>
          </p:blipFill>
          <p:spPr bwMode="auto">
            <a:xfrm rot="18760417">
              <a:off x="2257136" y="5822527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638"/>
            <p:cNvPicPr>
              <a:picLocks noChangeAspect="1" noChangeArrowheads="1"/>
            </p:cNvPicPr>
            <p:nvPr/>
          </p:nvPicPr>
          <p:blipFill>
            <a:blip r:embed="rId5"/>
            <a:srcRect t="2441" b="55373"/>
            <a:stretch>
              <a:fillRect/>
            </a:stretch>
          </p:blipFill>
          <p:spPr bwMode="auto">
            <a:xfrm rot="18760417">
              <a:off x="2486006" y="5863814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roup 68"/>
          <p:cNvGrpSpPr/>
          <p:nvPr/>
        </p:nvGrpSpPr>
        <p:grpSpPr>
          <a:xfrm>
            <a:off x="5334001" y="5569589"/>
            <a:ext cx="1425807" cy="838200"/>
            <a:chOff x="3810000" y="5638800"/>
            <a:chExt cx="1425807" cy="838200"/>
          </a:xfrm>
        </p:grpSpPr>
        <p:pic>
          <p:nvPicPr>
            <p:cNvPr id="66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5894445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845" y="5764917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689" y="5638800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kubitron\AppData\Local\Microsoft\Windows\Temporary Internet Files\Content.IE5\TFK8BBL8\MC900441338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53" y="5302012"/>
            <a:ext cx="1403589" cy="14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07809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Internal OS File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8382000" cy="5562600"/>
          </a:xfrm>
        </p:spPr>
        <p:txBody>
          <a:bodyPr>
            <a:normAutofit/>
          </a:bodyPr>
          <a:lstStyle/>
          <a:p>
            <a:r>
              <a:rPr lang="en-US" dirty="0"/>
              <a:t>Internal Data Structure describing everything about the file</a:t>
            </a:r>
          </a:p>
          <a:p>
            <a:pPr lvl="1"/>
            <a:r>
              <a:rPr lang="en-US" dirty="0"/>
              <a:t>Where it resides</a:t>
            </a:r>
          </a:p>
          <a:p>
            <a:pPr lvl="1"/>
            <a:r>
              <a:rPr lang="en-US" dirty="0"/>
              <a:t>Its status</a:t>
            </a:r>
          </a:p>
          <a:p>
            <a:pPr lvl="1"/>
            <a:r>
              <a:rPr lang="en-US" dirty="0"/>
              <a:t>How to access it</a:t>
            </a:r>
          </a:p>
          <a:p>
            <a:r>
              <a:rPr lang="en-US" dirty="0"/>
              <a:t>Pointer: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lvl="1"/>
            <a:r>
              <a:rPr lang="en-US" dirty="0">
                <a:latin typeface="Gill Sans Light"/>
                <a:ea typeface="Consolas" charset="0"/>
                <a:cs typeface="Consolas" charset="0"/>
              </a:rPr>
              <a:t>Everything accessed with file </a:t>
            </a:r>
            <a:br>
              <a:rPr lang="en-US" dirty="0">
                <a:latin typeface="Gill Sans Light"/>
                <a:ea typeface="Consolas" charset="0"/>
                <a:cs typeface="Consolas" charset="0"/>
              </a:rPr>
            </a:br>
            <a:r>
              <a:rPr lang="en-US" dirty="0">
                <a:latin typeface="Gill Sans Light"/>
                <a:ea typeface="Consolas" charset="0"/>
                <a:cs typeface="Consolas" charset="0"/>
              </a:rPr>
              <a:t>descriptor has one of these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file_operations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Consolas" charset="0"/>
                <a:cs typeface="Consolas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Gill Sans Light"/>
                <a:ea typeface="Consolas" charset="0"/>
                <a:cs typeface="Consolas" charset="0"/>
              </a:rPr>
            </a:br>
            <a:r>
              <a:rPr lang="en-US" dirty="0">
                <a:latin typeface="Gill Sans Light"/>
                <a:ea typeface="Consolas" charset="0"/>
                <a:cs typeface="Consolas" charset="0"/>
              </a:rPr>
              <a:t>Describes how this particular device </a:t>
            </a:r>
            <a:br>
              <a:rPr lang="en-US" dirty="0">
                <a:latin typeface="Gill Sans Light"/>
                <a:ea typeface="Consolas" charset="0"/>
                <a:cs typeface="Consolas" charset="0"/>
              </a:rPr>
            </a:br>
            <a:r>
              <a:rPr lang="en-US" dirty="0">
                <a:latin typeface="Gill Sans Light"/>
                <a:ea typeface="Consolas" charset="0"/>
                <a:cs typeface="Consolas" charset="0"/>
              </a:rPr>
              <a:t>implements its operations</a:t>
            </a:r>
          </a:p>
          <a:p>
            <a:pPr lvl="1"/>
            <a:r>
              <a:rPr lang="en-US" dirty="0">
                <a:latin typeface="Gill Sans Light"/>
                <a:ea typeface="Consolas" charset="0"/>
                <a:cs typeface="Consolas" charset="0"/>
              </a:rPr>
              <a:t>For disks: points to file operations </a:t>
            </a:r>
          </a:p>
          <a:p>
            <a:pPr lvl="1"/>
            <a:r>
              <a:rPr lang="en-US" dirty="0">
                <a:latin typeface="Gill Sans Light"/>
                <a:ea typeface="Consolas" charset="0"/>
                <a:cs typeface="Consolas" charset="0"/>
              </a:rPr>
              <a:t>For pipes: points to pipe operations</a:t>
            </a:r>
          </a:p>
          <a:p>
            <a:pPr lvl="1"/>
            <a:r>
              <a:rPr lang="en-US" dirty="0">
                <a:latin typeface="Gill Sans Light"/>
                <a:ea typeface="Consolas" charset="0"/>
                <a:cs typeface="Consolas" charset="0"/>
              </a:rPr>
              <a:t>For sockets: points to socket operations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51678"/>
            <a:ext cx="4060696" cy="473564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6248400" y="2667000"/>
            <a:ext cx="4419600" cy="1143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579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FFE-9B15-4A08-AD68-ACC99DCE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9753600" cy="533400"/>
          </a:xfrm>
        </p:spPr>
        <p:txBody>
          <a:bodyPr/>
          <a:lstStyle/>
          <a:p>
            <a:r>
              <a:rPr lang="en-US" dirty="0" err="1"/>
              <a:t>File_operations</a:t>
            </a:r>
            <a:r>
              <a:rPr lang="en-US" dirty="0"/>
              <a:t>: Why everything can look like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C813-EEF0-4DAE-8133-A95204C2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792141"/>
            <a:ext cx="11224592" cy="1739210"/>
          </a:xfrm>
        </p:spPr>
        <p:txBody>
          <a:bodyPr/>
          <a:lstStyle/>
          <a:p>
            <a:r>
              <a:rPr lang="en-US" dirty="0"/>
              <a:t>Associated with particular hardware device or environment (i.e. file system)</a:t>
            </a:r>
          </a:p>
          <a:p>
            <a:r>
              <a:rPr lang="en-US" dirty="0"/>
              <a:t>Registers / Unregisters itself with the kernel</a:t>
            </a:r>
          </a:p>
          <a:p>
            <a:r>
              <a:rPr lang="en-US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>
            <a:extLst>
              <a:ext uri="{FF2B5EF4-FFF2-40B4-BE49-F238E27FC236}">
                <a16:creationId xmlns:a16="http://schemas.microsoft.com/office/drawing/2014/main" id="{93D7436E-B289-43F9-80A6-0984CB5CF2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81" y="2209800"/>
            <a:ext cx="676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6511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1A385-0D05-435C-AD63-2E3F3FB8E8B2}"/>
              </a:ext>
            </a:extLst>
          </p:cNvPr>
          <p:cNvGrpSpPr/>
          <p:nvPr/>
        </p:nvGrpSpPr>
        <p:grpSpPr>
          <a:xfrm>
            <a:off x="898695" y="1067963"/>
            <a:ext cx="8763000" cy="1752600"/>
            <a:chOff x="228600" y="2057400"/>
            <a:chExt cx="8763000" cy="1752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2FA7B-E4E8-44BC-874B-3701EE7068CC}"/>
                </a:ext>
              </a:extLst>
            </p:cNvPr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E16D49D5-6CA1-46BE-B95C-599EF9F86B55}"/>
                </a:ext>
              </a:extLst>
            </p:cNvPr>
            <p:cNvSpPr/>
            <p:nvPr/>
          </p:nvSpPr>
          <p:spPr bwMode="auto">
            <a:xfrm>
              <a:off x="4724400" y="2667000"/>
              <a:ext cx="42672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Read up to “count” bytes from “file” starting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from “</a:t>
              </a:r>
              <a:r>
                <a:rPr kumimoji="0" lang="en-US" sz="18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pos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” into “</a:t>
              </a:r>
              <a:r>
                <a:rPr kumimoji="0" lang="en-US" sz="18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”. </a:t>
              </a:r>
            </a:p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b="0" baseline="0" dirty="0">
                  <a:latin typeface="Gill Sans Light"/>
                  <a:ea typeface="Gill Sans" charset="0"/>
                  <a:cs typeface="Gill Sans" charset="0"/>
                </a:rPr>
                <a:t>Return error</a:t>
              </a: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 or number of bytes read.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399C1E-FB6A-418B-B9F2-0C0FD4662DAC}"/>
                </a:ext>
              </a:extLst>
            </p:cNvPr>
            <p:cNvCxnSpPr>
              <a:stCxn id="10" idx="0"/>
            </p:cNvCxnSpPr>
            <p:nvPr/>
          </p:nvCxnSpPr>
          <p:spPr bwMode="auto">
            <a:xfrm flipH="1" flipV="1">
              <a:off x="6172200" y="2308860"/>
              <a:ext cx="6858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</p:spTree>
    <p:extLst>
      <p:ext uri="{BB962C8B-B14F-4D97-AF65-F5344CB8AC3E}">
        <p14:creationId xmlns:p14="http://schemas.microsoft.com/office/powerpoint/2010/main" val="20671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33F49-3BE9-41F2-9463-1818B1A6FE64}"/>
              </a:ext>
            </a:extLst>
          </p:cNvPr>
          <p:cNvGrpSpPr/>
          <p:nvPr/>
        </p:nvGrpSpPr>
        <p:grpSpPr>
          <a:xfrm>
            <a:off x="1059238" y="1752600"/>
            <a:ext cx="8077200" cy="1676400"/>
            <a:chOff x="228600" y="2057400"/>
            <a:chExt cx="8077200" cy="1676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A6C540-545E-4E5F-A981-2B47882F42AB}"/>
                </a:ext>
              </a:extLst>
            </p:cNvPr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endParaRPr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F76A96C3-411D-4DB8-8D18-77C68EB4321E}"/>
                </a:ext>
              </a:extLst>
            </p:cNvPr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Make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sure we are allowed to read this file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823B17-2AC3-4218-9EF3-6E30AAA7157F}"/>
                </a:ext>
              </a:extLst>
            </p:cNvPr>
            <p:cNvCxnSpPr>
              <a:stCxn id="1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526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819400" y="5638800"/>
            <a:ext cx="27432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4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Why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4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4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?</a:t>
            </a:r>
            <a:endParaRPr lang="en-US" altLang="ko-KR" sz="2000" b="0" dirty="0">
              <a:latin typeface="Gill Sans" panose="020B0502020104020203" pitchFamily="34" charset="-79"/>
              <a:ea typeface="굴림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756D04-446F-447B-B7F3-D305A088AE9D}"/>
              </a:ext>
            </a:extLst>
          </p:cNvPr>
          <p:cNvGrpSpPr/>
          <p:nvPr/>
        </p:nvGrpSpPr>
        <p:grpSpPr>
          <a:xfrm>
            <a:off x="1087159" y="2013192"/>
            <a:ext cx="8077200" cy="1600200"/>
            <a:chOff x="228600" y="2057400"/>
            <a:chExt cx="8077200" cy="160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D1E7D3-C9E1-4E5B-968F-304C60AD4AD1}"/>
                </a:ext>
              </a:extLst>
            </p:cNvPr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endParaRP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AD99410F-6BF7-4A25-91E8-6030600B42C2}"/>
                </a:ext>
              </a:extLst>
            </p:cNvPr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Check if file has read methods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E07B78-C583-4A50-81E9-3F04C60AADE2}"/>
                </a:ext>
              </a:extLst>
            </p:cNvPr>
            <p:cNvCxnSpPr>
              <a:stCxn id="18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39147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DF6AEC-C7C3-4524-80BC-29B401565600}"/>
              </a:ext>
            </a:extLst>
          </p:cNvPr>
          <p:cNvGrpSpPr/>
          <p:nvPr/>
        </p:nvGrpSpPr>
        <p:grpSpPr>
          <a:xfrm>
            <a:off x="1101119" y="2450033"/>
            <a:ext cx="8534400" cy="2057400"/>
            <a:chOff x="228600" y="2209800"/>
            <a:chExt cx="8534400" cy="2057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25FFB6-B357-4174-91C9-0CAA7FDC781A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CA88C570-2040-4BA3-8532-BC4FDB2DC711}"/>
                </a:ext>
              </a:extLst>
            </p:cNvPr>
            <p:cNvSpPr/>
            <p:nvPr/>
          </p:nvSpPr>
          <p:spPr bwMode="auto">
            <a:xfrm>
              <a:off x="4648200" y="2895600"/>
              <a:ext cx="4114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Check whether we can write to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(e.g.,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</a:t>
              </a:r>
              <a:r>
                <a:rPr kumimoji="0" lang="en-US" sz="18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unlikely(): hint to branch prediction this condition is unlikely</a:t>
              </a:r>
              <a:endPara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F223C0-7A6A-461B-A6BC-7C45ED739E54}"/>
                </a:ext>
              </a:extLst>
            </p:cNvPr>
            <p:cNvCxnSpPr>
              <a:stCxn id="14" idx="0"/>
            </p:cNvCxnSpPr>
            <p:nvPr/>
          </p:nvCxnSpPr>
          <p:spPr bwMode="auto">
            <a:xfrm flipH="1" flipV="1">
              <a:off x="5867400" y="2537460"/>
              <a:ext cx="838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00882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0EFECD-9A82-4BD8-817A-7328907D896B}"/>
              </a:ext>
            </a:extLst>
          </p:cNvPr>
          <p:cNvGrpSpPr/>
          <p:nvPr/>
        </p:nvGrpSpPr>
        <p:grpSpPr>
          <a:xfrm>
            <a:off x="1059238" y="2664673"/>
            <a:ext cx="8458200" cy="1371600"/>
            <a:chOff x="228600" y="2209800"/>
            <a:chExt cx="8458200" cy="137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180489-A01E-45D7-BB4B-C1C031EA81AE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5BB96F5E-E861-41FE-8570-E97CFC2F8585}"/>
                </a:ext>
              </a:extLst>
            </p:cNvPr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Check whether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we read from a valid range in the file.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1B1D1D-F022-4345-BD02-F6EC99A41771}"/>
                </a:ext>
              </a:extLst>
            </p:cNvPr>
            <p:cNvCxnSpPr>
              <a:stCxn id="10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1085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83B42A-1B83-4D3C-8A7A-6E93437A268F}"/>
              </a:ext>
            </a:extLst>
          </p:cNvPr>
          <p:cNvGrpSpPr/>
          <p:nvPr/>
        </p:nvGrpSpPr>
        <p:grpSpPr>
          <a:xfrm>
            <a:off x="1240722" y="3429000"/>
            <a:ext cx="8610600" cy="2209800"/>
            <a:chOff x="228600" y="2209800"/>
            <a:chExt cx="8610600" cy="22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3BAB16-1C42-4A96-B1BF-A453785CFF7D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6FA89455-18DF-4E92-B4C3-94AB8B4B4918}"/>
                </a:ext>
              </a:extLst>
            </p:cNvPr>
            <p:cNvSpPr/>
            <p:nvPr/>
          </p:nvSpPr>
          <p:spPr bwMode="auto">
            <a:xfrm>
              <a:off x="5486400" y="3429000"/>
              <a:ext cx="33528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If driver provide a read function (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f_op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-&gt;read)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 use it; otherwise use </a:t>
              </a:r>
              <a:r>
                <a:rPr kumimoji="0" lang="en-US" sz="18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Gill Sans" charset="0"/>
                  <a:cs typeface="Gill Sans" charset="0"/>
                </a:rPr>
                <a:t>do_sync_read</a:t>
              </a: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()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501B7E-5437-47ED-99FB-DA892BEFB19D}"/>
                </a:ext>
              </a:extLst>
            </p:cNvPr>
            <p:cNvCxnSpPr>
              <a:stCxn id="10" idx="0"/>
            </p:cNvCxnSpPr>
            <p:nvPr/>
          </p:nvCxnSpPr>
          <p:spPr bwMode="auto">
            <a:xfrm flipH="1" flipV="1">
              <a:off x="5867400" y="3155278"/>
              <a:ext cx="12954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95829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5138F-D386-4763-8DB2-63E0E54E0446}"/>
              </a:ext>
            </a:extLst>
          </p:cNvPr>
          <p:cNvGrpSpPr/>
          <p:nvPr/>
        </p:nvGrpSpPr>
        <p:grpSpPr>
          <a:xfrm>
            <a:off x="1289584" y="3309756"/>
            <a:ext cx="8458200" cy="1524000"/>
            <a:chOff x="228600" y="1143000"/>
            <a:chExt cx="8458200" cy="1524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853D43-8206-4483-B898-C1BE79AE2D35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26175AF4-1DF4-4BB1-A5EC-4F8395CCF2A8}"/>
                </a:ext>
              </a:extLst>
            </p:cNvPr>
            <p:cNvSpPr/>
            <p:nvPr/>
          </p:nvSpPr>
          <p:spPr bwMode="auto">
            <a:xfrm>
              <a:off x="3048000" y="1143000"/>
              <a:ext cx="56388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Notify the parent of this file that the file was read (see </a:t>
              </a:r>
              <a:r>
                <a:rPr lang="en-US" b="0" dirty="0">
                  <a:latin typeface="Gill Sans Light"/>
                  <a:ea typeface="Gill Sans" charset="0"/>
                  <a:cs typeface="Gill Sans" charset="0"/>
                  <a:hlinkClick r:id="rId3"/>
                </a:rPr>
                <a:t>http://www.fieldses.org/~bfields/kernel/vfs.txt</a:t>
              </a: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)	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D8CD2E-7F33-4C10-922C-06075AAEF448}"/>
                </a:ext>
              </a:extLst>
            </p:cNvPr>
            <p:cNvCxnSpPr>
              <a:stCxn id="10" idx="2"/>
            </p:cNvCxnSpPr>
            <p:nvPr/>
          </p:nvCxnSpPr>
          <p:spPr bwMode="auto">
            <a:xfrm flipH="1">
              <a:off x="5791200" y="1905000"/>
              <a:ext cx="76200" cy="30480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53160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114B0-8809-4E74-8B1D-6AC4AF6BF490}"/>
              </a:ext>
            </a:extLst>
          </p:cNvPr>
          <p:cNvGrpSpPr/>
          <p:nvPr/>
        </p:nvGrpSpPr>
        <p:grpSpPr>
          <a:xfrm>
            <a:off x="1443147" y="3429000"/>
            <a:ext cx="8458200" cy="1676400"/>
            <a:chOff x="228600" y="838200"/>
            <a:chExt cx="8458200" cy="1676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169EB5-664A-4F9A-B0FA-9EBBC6A84671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FE8FEFFD-45CE-4D33-9B59-AEB1F2AE4FB4}"/>
                </a:ext>
              </a:extLst>
            </p:cNvPr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Update the number of bytes read by “current” task (for scheduling purposes)	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DB38E5-DFBE-4180-9B11-C9E3F4F82D5F}"/>
                </a:ext>
              </a:extLst>
            </p:cNvPr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3039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2F9-42F6-4258-B0EF-59D5A0A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963"/>
            <a:ext cx="10515600" cy="52883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vfs_read</a:t>
            </a:r>
            <a:r>
              <a:rPr lang="en-US" dirty="0">
                <a:latin typeface="Consolas" panose="020B0609020204030204" pitchFamily="49" charset="0"/>
              </a:rPr>
              <a:t>(struct file *file, char __user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count, </a:t>
            </a:r>
            <a:r>
              <a:rPr lang="en-US" dirty="0" err="1">
                <a:latin typeface="Consolas" panose="020B0609020204030204" pitchFamily="49" charset="0"/>
              </a:rPr>
              <a:t>loff_t</a:t>
            </a:r>
            <a:r>
              <a:rPr lang="en-US" dirty="0">
                <a:latin typeface="Consolas" panose="020B0609020204030204" pitchFamily="49" charset="0"/>
              </a:rPr>
              <a:t> *pos)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</a:rPr>
              <a:t>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(!(file-&gt;</a:t>
            </a:r>
            <a:r>
              <a:rPr lang="en-US" dirty="0" err="1">
                <a:latin typeface="Consolas" panose="020B0609020204030204" pitchFamily="49" charset="0"/>
              </a:rPr>
              <a:t>f_mode</a:t>
            </a:r>
            <a:r>
              <a:rPr lang="en-US" dirty="0">
                <a:latin typeface="Consolas" panose="020B0609020204030204" pitchFamily="49" charset="0"/>
              </a:rPr>
              <a:t> &amp; FMODE_READ)) return -EBADF;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 || (!file-&gt;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 &amp;&amp; !file-&gt;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aio_read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-EINVAL;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(unlikely(!</a:t>
            </a:r>
            <a:r>
              <a:rPr lang="en-US" dirty="0" err="1">
                <a:latin typeface="Consolas" panose="020B0609020204030204" pitchFamily="49" charset="0"/>
              </a:rPr>
              <a:t>access_ok</a:t>
            </a:r>
            <a:r>
              <a:rPr lang="en-US" dirty="0">
                <a:latin typeface="Consolas" panose="020B0609020204030204" pitchFamily="49" charset="0"/>
              </a:rPr>
              <a:t>(VERIFY_WRITE,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count))) return -EFAULT;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 = </a:t>
            </a:r>
            <a:r>
              <a:rPr lang="en-US" dirty="0" err="1">
                <a:latin typeface="Consolas" panose="020B0609020204030204" pitchFamily="49" charset="0"/>
              </a:rPr>
              <a:t>rw_verify_area</a:t>
            </a:r>
            <a:r>
              <a:rPr lang="en-US" dirty="0">
                <a:latin typeface="Consolas" panose="020B0609020204030204" pitchFamily="49" charset="0"/>
              </a:rPr>
              <a:t>(READ, file, pos, count);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if (ret &gt;=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count =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file-&gt;</a:t>
            </a:r>
            <a:r>
              <a:rPr lang="en-US" dirty="0" err="1">
                <a:latin typeface="Consolas" panose="020B0609020204030204" pitchFamily="49" charset="0"/>
              </a:rPr>
              <a:t>f_op</a:t>
            </a:r>
            <a:r>
              <a:rPr lang="en-US" dirty="0">
                <a:latin typeface="Consolas" panose="020B0609020204030204" pitchFamily="49" charset="0"/>
              </a:rPr>
              <a:t>-&gt;read(file,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ret = </a:t>
            </a:r>
            <a:r>
              <a:rPr lang="en-US" dirty="0" err="1">
                <a:latin typeface="Consolas" panose="020B0609020204030204" pitchFamily="49" charset="0"/>
              </a:rPr>
              <a:t>do_sync_read</a:t>
            </a:r>
            <a:r>
              <a:rPr lang="en-US" dirty="0">
                <a:latin typeface="Consolas" panose="020B0609020204030204" pitchFamily="49" charset="0"/>
              </a:rPr>
              <a:t>(file,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count, pos);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(ret &gt;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fsnotify_access</a:t>
            </a:r>
            <a:r>
              <a:rPr lang="en-US" dirty="0">
                <a:latin typeface="Consolas" panose="020B0609020204030204" pitchFamily="49" charset="0"/>
              </a:rPr>
              <a:t>(file-&gt;</a:t>
            </a:r>
            <a:r>
              <a:rPr lang="en-US" dirty="0" err="1">
                <a:latin typeface="Consolas" panose="020B0609020204030204" pitchFamily="49" charset="0"/>
              </a:rPr>
              <a:t>f_path.dentry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add_rchar</a:t>
            </a:r>
            <a:r>
              <a:rPr lang="en-US" dirty="0">
                <a:latin typeface="Consolas" panose="020B0609020204030204" pitchFamily="49" charset="0"/>
              </a:rPr>
              <a:t>(current, ret);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inc_syscr</a:t>
            </a:r>
            <a:r>
              <a:rPr lang="en-US" dirty="0">
                <a:latin typeface="Consolas" panose="020B0609020204030204" pitchFamily="49" charset="0"/>
              </a:rPr>
              <a:t>(current);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return ret;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0B54AD-125A-41D0-9DEE-89972D25BE79}"/>
              </a:ext>
            </a:extLst>
          </p:cNvPr>
          <p:cNvGrpSpPr/>
          <p:nvPr/>
        </p:nvGrpSpPr>
        <p:grpSpPr>
          <a:xfrm>
            <a:off x="1282603" y="3926918"/>
            <a:ext cx="8458200" cy="1676400"/>
            <a:chOff x="228600" y="838200"/>
            <a:chExt cx="8458200" cy="1676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EAD-4C69-4E9C-A4DE-43AFF24CB932}"/>
                </a:ext>
              </a:extLst>
            </p:cNvPr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10F119F0-7242-429F-B762-10BD4B53A416}"/>
                </a:ext>
              </a:extLst>
            </p:cNvPr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>
                  <a:latin typeface="Gill Sans Light"/>
                  <a:ea typeface="Gill Sans" charset="0"/>
                  <a:cs typeface="Gill Sans" charset="0"/>
                </a:rPr>
                <a:t>syscalls</a:t>
              </a:r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 by “current” task (for scheduling purposes)	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13ED74-CF69-4913-A082-776395B740C0}"/>
                </a:ext>
              </a:extLst>
            </p:cNvPr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C565C-E980-4BD5-B6BF-19C4832A057C}"/>
              </a:ext>
            </a:extLst>
          </p:cNvPr>
          <p:cNvSpPr txBox="1"/>
          <p:nvPr/>
        </p:nvSpPr>
        <p:spPr>
          <a:xfrm>
            <a:off x="7086600" y="5799454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 Light"/>
                <a:ea typeface="Gill Sans" charset="0"/>
                <a:cs typeface="Gill Sans" charset="0"/>
              </a:rPr>
              <a:t>Linux: </a:t>
            </a:r>
            <a:r>
              <a:rPr lang="en-US" sz="2800" b="0" dirty="0">
                <a:latin typeface="Consolas" panose="020B0609020204030204" pitchFamily="49" charset="0"/>
                <a:ea typeface="Consolas" charset="0"/>
                <a:cs typeface="Consolas" charset="0"/>
              </a:rPr>
              <a:t>fs/</a:t>
            </a:r>
            <a:r>
              <a:rPr lang="en-US" sz="2800" b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149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353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Device Driver: </a:t>
            </a:r>
            <a:r>
              <a:rPr lang="en-US" altLang="ko-KR" dirty="0">
                <a:ea typeface="Gulim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Special device-specific configuration supported with the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ioctl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system call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implements a set of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standard, cross-device calls</a:t>
            </a:r>
            <a:r>
              <a:rPr lang="en-US" altLang="ko-KR" dirty="0">
                <a:ea typeface="Gulim" panose="020B0600000101010101" pitchFamily="34" charset="-127"/>
              </a:rPr>
              <a:t> like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open()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close()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read()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write()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ioctl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Top half will </a:t>
            </a:r>
            <a:r>
              <a:rPr lang="en-US" altLang="ko-KR" i="1" dirty="0">
                <a:ea typeface="Gulim" panose="020B0600000101010101" pitchFamily="34" charset="-127"/>
              </a:rPr>
              <a:t>start</a:t>
            </a:r>
            <a:r>
              <a:rPr lang="en-US" altLang="ko-KR" dirty="0">
                <a:ea typeface="Gulim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414827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D499EA4-FEB5-4187-B2CC-19B297C99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060950" y="73977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AB197939-A045-46EC-AC3A-5D3ED7BA7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972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B621CF1-9D5B-4FFB-8909-CEF1264E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67100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Device Driver</a:t>
            </a:r>
          </a:p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4F6F8F8-59E5-4F8F-93D8-7ECCCFBDF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116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2954E70-147B-417F-9E8F-89B66A34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87850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Device Driver</a:t>
            </a:r>
          </a:p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B3D890C-7244-427D-A386-756AFC775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022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89A2831-7A5B-43C2-BEA7-479127DC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5454650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Gill Sans Light"/>
                <a:ea typeface="Gill Sans" charset="0"/>
                <a:cs typeface="Gill Sans" charset="0"/>
              </a:rPr>
              <a:t>Device</a:t>
            </a:r>
          </a:p>
          <a:p>
            <a:pPr algn="ctr"/>
            <a:r>
              <a:rPr lang="en-US" altLang="en-US" b="0" dirty="0"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E6020DF-D088-4BCA-AF69-D376F8A78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7208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E156B81-B119-4302-9D86-BBF8DBD7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178050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Kernel I/O</a:t>
            </a:r>
          </a:p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12279F0-F272-4812-A2B5-25D7EFB0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806450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User</a:t>
            </a:r>
          </a:p>
          <a:p>
            <a:pPr algn="ctr"/>
            <a:r>
              <a:rPr lang="en-US" altLang="en-US" b="0">
                <a:latin typeface="Gill Sans Ligh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05B30-8086-443E-A279-F20F76F1DA09}"/>
              </a:ext>
            </a:extLst>
          </p:cNvPr>
          <p:cNvSpPr/>
          <p:nvPr/>
        </p:nvSpPr>
        <p:spPr bwMode="auto">
          <a:xfrm>
            <a:off x="5060950" y="739775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445CE-9E95-4BD3-B503-D70F63AF4BBC}"/>
              </a:ext>
            </a:extLst>
          </p:cNvPr>
          <p:cNvSpPr/>
          <p:nvPr/>
        </p:nvSpPr>
        <p:spPr bwMode="auto">
          <a:xfrm>
            <a:off x="5060950" y="2701926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24980-9053-4D5D-9BC1-F991CE2FFF34}"/>
              </a:ext>
            </a:extLst>
          </p:cNvPr>
          <p:cNvSpPr/>
          <p:nvPr/>
        </p:nvSpPr>
        <p:spPr bwMode="auto">
          <a:xfrm>
            <a:off x="5060950" y="3511551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E630EF-1DFE-4666-A452-86824098E6BF}"/>
              </a:ext>
            </a:extLst>
          </p:cNvPr>
          <p:cNvSpPr/>
          <p:nvPr/>
        </p:nvSpPr>
        <p:spPr bwMode="auto">
          <a:xfrm>
            <a:off x="5060950" y="544978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1F2F4-63C0-4C88-9E0C-C44EE0F04A3F}"/>
              </a:ext>
            </a:extLst>
          </p:cNvPr>
          <p:cNvSpPr/>
          <p:nvPr/>
        </p:nvSpPr>
        <p:spPr bwMode="auto">
          <a:xfrm>
            <a:off x="7543800" y="545465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C2FBC8-DCA5-479A-B9D4-64D7B1D1FCB0}"/>
              </a:ext>
            </a:extLst>
          </p:cNvPr>
          <p:cNvSpPr/>
          <p:nvPr/>
        </p:nvSpPr>
        <p:spPr bwMode="auto">
          <a:xfrm>
            <a:off x="7543800" y="438785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E652B5-72C4-4DEE-8DD4-94B2835AC3FA}"/>
              </a:ext>
            </a:extLst>
          </p:cNvPr>
          <p:cNvSpPr/>
          <p:nvPr/>
        </p:nvSpPr>
        <p:spPr bwMode="auto">
          <a:xfrm>
            <a:off x="7543800" y="347345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5ECE76-4707-42EF-9267-26EE9AE7D1F8}"/>
              </a:ext>
            </a:extLst>
          </p:cNvPr>
          <p:cNvSpPr/>
          <p:nvPr/>
        </p:nvSpPr>
        <p:spPr bwMode="auto">
          <a:xfrm>
            <a:off x="7543800" y="179705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3BB88-91ED-4E96-9245-6DEDC314B762}"/>
              </a:ext>
            </a:extLst>
          </p:cNvPr>
          <p:cNvSpPr/>
          <p:nvPr/>
        </p:nvSpPr>
        <p:spPr bwMode="auto">
          <a:xfrm>
            <a:off x="7575550" y="730250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8AB474E-45BC-4FD1-B735-8F09478AA013}"/>
              </a:ext>
            </a:extLst>
          </p:cNvPr>
          <p:cNvSpPr/>
          <p:nvPr/>
        </p:nvSpPr>
        <p:spPr bwMode="auto">
          <a:xfrm>
            <a:off x="5135880" y="1797050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An I/O Request</a:t>
            </a:r>
          </a:p>
        </p:txBody>
      </p:sp>
    </p:spTree>
    <p:extLst>
      <p:ext uri="{BB962C8B-B14F-4D97-AF65-F5344CB8AC3E}">
        <p14:creationId xmlns:p14="http://schemas.microsoft.com/office/powerpoint/2010/main" val="813211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506200" cy="57912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Operations: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and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supported natively in a number of languages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Readers/Writers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Shows how monitors allow sophisticated controlled entry to protected code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Kernel Thread: </a:t>
            </a:r>
            <a:r>
              <a:rPr lang="en-US" altLang="ko-KR" dirty="0" err="1">
                <a:latin typeface="Gill Sans Light"/>
                <a:ea typeface="Consolas" charset="0"/>
                <a:cs typeface="Consolas" charset="0"/>
              </a:rPr>
              <a:t>Stack+State</a:t>
            </a: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 for independent execution in kernel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Every user-level thread paired one-to-one with kernel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Kernel thread associated with user thread is “suspended” (ready to go) when user-level thread is running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Device Driver: Device-specific code in kernel that interacts directly with device hardware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Supports a standard, internal interface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Same kernel I/O system can interact easily with different device drivers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Why release the </a:t>
            </a:r>
          </a:p>
          <a:p>
            <a:r>
              <a:rPr lang="en-US" altLang="ko-KR" sz="2000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lock here???</a:t>
            </a: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accessing dbase (no other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Atomic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80202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and R2 accessing dbase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410201"/>
            <a:ext cx="6400800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Situation: Locks released, only AR is non-zero</a:t>
            </a:r>
            <a:endParaRPr lang="en-US" sz="24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W1 cannot start because of readers</a:t>
            </a: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Better Locks using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200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FREE;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0; // Global Variable!</a:t>
            </a:r>
          </a:p>
          <a:p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BUSY;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250385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05092" cy="1066800"/>
          </a:xfrm>
        </p:spPr>
        <p:txBody>
          <a:bodyPr>
            <a:no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and R2 accessing dbase, W1 and R3 waiting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5" y="5029200"/>
            <a:ext cx="6427785" cy="1581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Gill Sans" panose="020B0502020104020203" pitchFamily="34" charset="-79"/>
                <a:cs typeface="Gill Sans" panose="020B0502020104020203" pitchFamily="34" charset="-79"/>
              </a:rPr>
              <a:t>W1 and R3 waiting on </a:t>
            </a:r>
            <a:r>
              <a:rPr lang="en-US" sz="22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okToWrite</a:t>
            </a:r>
            <a:r>
              <a:rPr lang="en-US" sz="2200" b="0" dirty="0">
                <a:latin typeface="Gill Sans" panose="020B0502020104020203" pitchFamily="34" charset="-79"/>
                <a:cs typeface="Gill Sans" panose="020B0502020104020203" pitchFamily="34" charset="-79"/>
              </a:rPr>
              <a:t> and </a:t>
            </a:r>
            <a:r>
              <a:rPr lang="en-US" sz="22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okToRead</a:t>
            </a:r>
            <a:r>
              <a:rPr lang="en-US" sz="2200" b="0" dirty="0">
                <a:latin typeface="Gill Sans" panose="020B0502020104020203" pitchFamily="34" charset="-79"/>
                <a:cs typeface="Gill Sans" panose="020B0502020104020203" pitchFamily="34" charset="-79"/>
              </a:rPr>
              <a:t>, respectively</a:t>
            </a:r>
          </a:p>
          <a:p>
            <a:endParaRPr lang="en-US" sz="22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signals a writer (W1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FUTEX_WAKE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 after we disable interrupts (in kernel!)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FUTEX_CMP_REQUEUE: More interesting operations!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>
                <a:latin typeface="Gill Sans Light"/>
              </a:rPr>
              <a:t>Interface to the </a:t>
            </a:r>
            <a:r>
              <a:rPr lang="en-US" dirty="0">
                <a:latin typeface="Consolas" panose="020B0609020204030204" pitchFamily="49" charset="0"/>
              </a:rPr>
              <a:t>kernel sleep() </a:t>
            </a:r>
            <a:r>
              <a:rPr lang="en-US" dirty="0">
                <a:latin typeface="Gill Sans Light"/>
              </a:rPr>
              <a:t>functionality!</a:t>
            </a:r>
          </a:p>
          <a:p>
            <a:pPr lvl="1"/>
            <a:r>
              <a:rPr lang="en-US" dirty="0">
                <a:latin typeface="Gill Sans Light"/>
              </a:rPr>
              <a:t>Let thread put themselves to sleep – conditionally! 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>
                <a:solidFill>
                  <a:srgbClr val="FF0000"/>
                </a:solidFill>
              </a:rPr>
              <a:t> 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576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accessing dbase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1,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signaling readers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Lock Using Atomic Instructions and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Three (3) states: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/>
              <a:t>: No one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/>
              <a:t>: One thread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/>
              <a:t>: Possibly more than one (with someone sleeping)</a:t>
            </a:r>
          </a:p>
          <a:p>
            <a:r>
              <a:rPr lang="en-US" sz="2000" dirty="0"/>
              <a:t>Clean interface!</a:t>
            </a:r>
          </a:p>
          <a:p>
            <a:r>
              <a:rPr lang="en-US" sz="2000" dirty="0"/>
              <a:t>Lock grabbed cleanly by either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/>
              <a:t>First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>
                <a:latin typeface="Gill Sans Light"/>
              </a:rPr>
              <a:t>No overhead if uncontested!</a:t>
            </a:r>
          </a:p>
          <a:p>
            <a:r>
              <a:rPr lang="en-US" sz="2000" dirty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</a:p>
          <a:p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 = UNLOCKED; // Interface: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 unless someone releases here!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someone sleeping, 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648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accessing dbase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  <p:bldP spid="49050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" y="5791200"/>
            <a:ext cx="68580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What if we turn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okToWrite</a:t>
            </a: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 and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okToRead</a:t>
            </a: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 into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okContinue</a:t>
            </a:r>
            <a:b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(i.e. use only one condition variable instead of two)?</a:t>
            </a:r>
          </a:p>
        </p:txBody>
      </p:sp>
    </p:spTree>
    <p:extLst>
      <p:ext uri="{BB962C8B-B14F-4D97-AF65-F5344CB8AC3E}">
        <p14:creationId xmlns:p14="http://schemas.microsoft.com/office/powerpoint/2010/main" val="32196157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1" y="5257800"/>
            <a:ext cx="7772399" cy="15430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 R1 arrives </a:t>
            </a:r>
          </a:p>
          <a:p>
            <a:pPr>
              <a:buFont typeface="Arial" charset="0"/>
              <a:buChar char="•"/>
            </a:pP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 W1, R2 arrive while R1 still reading </a:t>
            </a: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  <a:sym typeface="Wingdings" charset="0"/>
              </a:rPr>
              <a:t> W1 and R2 wait for R1 to finish</a:t>
            </a:r>
            <a:endParaRPr lang="en-US" sz="20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buFont typeface="Arial" charset="0"/>
              <a:buChar char="•"/>
            </a:pPr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236581330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Need to change to </a:t>
            </a:r>
            <a:r>
              <a:rPr lang="en-US" altLang="ko-KR" b="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broadcast()</a:t>
            </a:r>
            <a:r>
              <a:rPr lang="en-US" altLang="ko-KR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529970" y="3429000"/>
            <a:ext cx="2628900" cy="838200"/>
          </a:xfrm>
          <a:prstGeom prst="wedgeRoundRectCallout">
            <a:avLst>
              <a:gd name="adj1" fmla="val -44428"/>
              <a:gd name="adj2" fmla="val 98770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Must </a:t>
            </a:r>
            <a:r>
              <a:rPr lang="en-US" altLang="ko-KR" b="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broadcast()</a:t>
            </a:r>
            <a:r>
              <a:rPr lang="en-US" altLang="ko-KR" b="0" dirty="0"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 to sort things out!</a:t>
            </a:r>
          </a:p>
        </p:txBody>
      </p:sp>
    </p:spTree>
    <p:extLst>
      <p:ext uri="{BB962C8B-B14F-4D97-AF65-F5344CB8AC3E}">
        <p14:creationId xmlns:p14="http://schemas.microsoft.com/office/powerpoint/2010/main" val="5793172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88522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Midterm 1: Thu February 18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5-6:30pm</a:t>
            </a:r>
          </a:p>
          <a:p>
            <a:pPr lvl="1"/>
            <a:r>
              <a:rPr lang="en-US" dirty="0"/>
              <a:t>Video Proctored, Use of computer to answer questions</a:t>
            </a:r>
          </a:p>
          <a:p>
            <a:pPr lvl="1"/>
            <a:r>
              <a:rPr lang="en-US" dirty="0"/>
              <a:t>More details as we get closer to exam</a:t>
            </a:r>
          </a:p>
          <a:p>
            <a:r>
              <a:rPr lang="en-US" dirty="0"/>
              <a:t>Midterm topics:</a:t>
            </a:r>
          </a:p>
          <a:p>
            <a:pPr lvl="1"/>
            <a:r>
              <a:rPr lang="en-US" dirty="0"/>
              <a:t>Everything up to lecture 9 – lecture will be released early</a:t>
            </a:r>
          </a:p>
          <a:p>
            <a:pPr lvl="1"/>
            <a:r>
              <a:rPr lang="en-US" dirty="0"/>
              <a:t>Homework 1 and Project 1 (high-level design) are fair game</a:t>
            </a:r>
          </a:p>
          <a:p>
            <a:r>
              <a:rPr lang="en-US" dirty="0">
                <a:solidFill>
                  <a:srgbClr val="FF0000"/>
                </a:solidFill>
              </a:rPr>
              <a:t>Midterm Review: Tuesday February 16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5-7pm</a:t>
            </a:r>
          </a:p>
        </p:txBody>
      </p:sp>
    </p:spTree>
    <p:extLst>
      <p:ext uri="{BB962C8B-B14F-4D97-AF65-F5344CB8AC3E}">
        <p14:creationId xmlns:p14="http://schemas.microsoft.com/office/powerpoint/2010/main" val="373770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63051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394552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>
                <a:ea typeface="굴림" panose="020B0600000101010101" pitchFamily="34" charset="-127"/>
              </a:rPr>
              <a:t>mutex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  {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No: Condition </a:t>
            </a:r>
            <a:r>
              <a:rPr lang="en-US" altLang="ko-KR" dirty="0" err="1">
                <a:ea typeface="굴림" panose="020B0600000101010101" pitchFamily="34" charset="-127"/>
              </a:rPr>
              <a:t>vars</a:t>
            </a:r>
            <a:r>
              <a:rPr lang="en-US" altLang="ko-KR" dirty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>
                <a:ea typeface="굴림" panose="020B0600000101010101" pitchFamily="34" charset="-127"/>
              </a:rPr>
              <a:t>noone</a:t>
            </a:r>
            <a:r>
              <a:rPr lang="en-US" altLang="ko-KR" dirty="0">
                <a:ea typeface="굴림" panose="020B0600000101010101" pitchFamily="34" charset="-127"/>
              </a:rPr>
              <a:t> is waiting?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4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Wait(Lock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>
                <a:ea typeface="굴림" panose="020B0600000101010101" pitchFamily="34" charset="-127"/>
              </a:rPr>
              <a:t>semaphore.P</a:t>
            </a:r>
            <a:r>
              <a:rPr lang="en-US" altLang="ko-KR" dirty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3691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Typical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401887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>
                <a:ea typeface="굴림" panose="020B0600000101010101" pitchFamily="34" charset="-127"/>
              </a:rPr>
              <a:t>all </a:t>
            </a:r>
            <a:r>
              <a:rPr lang="en-US" altLang="ko-KR" dirty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release(&amp;lock);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Watch out for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>
                <a:ea typeface="굴림" panose="020B0600000101010101" pitchFamily="34" charset="-127"/>
              </a:rPr>
              <a:t>/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>
                <a:ea typeface="굴림" panose="020B0600000101010101" pitchFamily="34" charset="-127"/>
              </a:rPr>
              <a:t>longjmp</a:t>
            </a:r>
            <a:r>
              <a:rPr lang="en-US" altLang="ko-KR" dirty="0">
                <a:ea typeface="굴림" panose="020B0600000101010101" pitchFamily="34" charset="-127"/>
              </a:rPr>
              <a:t>, popping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>
                <a:ea typeface="굴림" panose="020B0600000101010101" pitchFamily="34" charset="-127"/>
              </a:rPr>
              <a:t>lock.acquire</a:t>
            </a:r>
            <a:r>
              <a:rPr lang="en-US" altLang="ko-KR" dirty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4" y="1828800"/>
            <a:ext cx="2107340" cy="3048000"/>
            <a:chOff x="4176" y="1200"/>
            <a:chExt cx="1232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Proc B</a:t>
                </a:r>
              </a:p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 err="1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Proc</a:t>
                </a:r>
                <a:r>
                  <a:rPr lang="en-US" altLang="ko-KR" b="0" dirty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 C</a:t>
                </a:r>
              </a:p>
              <a:p>
                <a:r>
                  <a:rPr lang="en-US" altLang="ko-KR" b="0" dirty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acquire(&amp;lock)</a:t>
                </a: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Proc E</a:t>
                </a:r>
              </a:p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92" y="1377"/>
              <a:ext cx="216" cy="1455"/>
              <a:chOff x="5192" y="1377"/>
              <a:chExt cx="216" cy="1455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856" y="1713"/>
                <a:ext cx="887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DoFoo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will exit without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con’t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better: C++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we 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Monitors and 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7442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Monitors is a programming paradigm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languages like Java provide monitors in the language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dirty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dirty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1977469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/>
              <a:t>Along with a lock, every object has a single condition variable associated with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wait inside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wait(long timeout);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signal while in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notifyAll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97896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2C11FA-FEA5-4FF5-A92D-0150042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User/Kernel Threading Models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A1455B3-67C1-4C7F-97C1-58735D1E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370443" y="1503418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D917D89-AE76-4173-A3EB-B1C1B32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34008" y="2272768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1554D32-3359-4A4D-8FA4-E93B41C5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8610600" y="1503418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CBB50054-8986-41A2-8986-FCD0F58A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830" y="3986290"/>
            <a:ext cx="25861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02273D2-3699-4481-83B0-2718BD46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709" y="4399018"/>
            <a:ext cx="1860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A42E076-6DAC-4952-9BA6-5930554A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499" y="4427593"/>
            <a:ext cx="2047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5272B-F9AA-4E44-9952-950BED58CB04}"/>
              </a:ext>
            </a:extLst>
          </p:cNvPr>
          <p:cNvSpPr/>
          <p:nvPr/>
        </p:nvSpPr>
        <p:spPr>
          <a:xfrm>
            <a:off x="139148" y="1143000"/>
            <a:ext cx="5015948" cy="380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AF7E6-C47D-4B87-8551-9217B09801CE}"/>
              </a:ext>
            </a:extLst>
          </p:cNvPr>
          <p:cNvSpPr txBox="1"/>
          <p:nvPr/>
        </p:nvSpPr>
        <p:spPr>
          <a:xfrm>
            <a:off x="291511" y="1277913"/>
            <a:ext cx="463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Gill Sans Light"/>
              </a:rPr>
              <a:t>Almost all current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2139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C095-B2DD-42E0-9CC5-51251EB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 State in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6DCF-B85D-48F9-B141-E255478B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11633200" cy="5105400"/>
          </a:xfrm>
        </p:spPr>
        <p:txBody>
          <a:bodyPr/>
          <a:lstStyle/>
          <a:p>
            <a:r>
              <a:rPr lang="en-US" dirty="0"/>
              <a:t>For every thread in a process, the kernel maintains:</a:t>
            </a:r>
          </a:p>
          <a:p>
            <a:pPr lvl="1"/>
            <a:r>
              <a:rPr lang="en-US" dirty="0"/>
              <a:t>The thread’s TCB</a:t>
            </a:r>
          </a:p>
          <a:p>
            <a:pPr lvl="1"/>
            <a:r>
              <a:rPr lang="en-US" dirty="0"/>
              <a:t>A kernel stack used for </a:t>
            </a:r>
            <a:r>
              <a:rPr lang="en-US" dirty="0" err="1"/>
              <a:t>syscalls</a:t>
            </a:r>
            <a:r>
              <a:rPr lang="en-US" dirty="0"/>
              <a:t>/interrupts/traps</a:t>
            </a:r>
          </a:p>
          <a:p>
            <a:pPr lvl="2"/>
            <a:r>
              <a:rPr lang="en-US" dirty="0"/>
              <a:t>This kernel-state is sometimes called the “</a:t>
            </a:r>
            <a:r>
              <a:rPr lang="en-US" dirty="0">
                <a:solidFill>
                  <a:srgbClr val="FF0000"/>
                </a:solidFill>
              </a:rPr>
              <a:t>kernel thread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The “kernel thread” is suspended (but ready to go) when thread is running in user-space</a:t>
            </a:r>
          </a:p>
          <a:p>
            <a:pPr lvl="1"/>
            <a:endParaRPr lang="en-US" dirty="0"/>
          </a:p>
          <a:p>
            <a:r>
              <a:rPr lang="en-US" dirty="0"/>
              <a:t>Additionally, some threads just do work in the kernel</a:t>
            </a:r>
          </a:p>
          <a:p>
            <a:pPr lvl="1"/>
            <a:r>
              <a:rPr lang="en-US" dirty="0"/>
              <a:t>Still has TCB</a:t>
            </a:r>
          </a:p>
          <a:p>
            <a:pPr lvl="1"/>
            <a:r>
              <a:rPr lang="en-US" dirty="0"/>
              <a:t>Still has kernel stack</a:t>
            </a:r>
          </a:p>
          <a:p>
            <a:pPr lvl="1"/>
            <a:r>
              <a:rPr lang="en-US" dirty="0"/>
              <a:t>But not part of any process, and never executes in user mode</a:t>
            </a:r>
          </a:p>
        </p:txBody>
      </p:sp>
    </p:spTree>
    <p:extLst>
      <p:ext uri="{BB962C8B-B14F-4D97-AF65-F5344CB8AC3E}">
        <p14:creationId xmlns:p14="http://schemas.microsoft.com/office/powerpoint/2010/main" val="3068434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14F10D-144B-4A1A-9583-74BB6D137961}"/>
              </a:ext>
            </a:extLst>
          </p:cNvPr>
          <p:cNvSpPr/>
          <p:nvPr/>
        </p:nvSpPr>
        <p:spPr bwMode="auto">
          <a:xfrm>
            <a:off x="2822876" y="1625304"/>
            <a:ext cx="1349204" cy="385057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DE0D9-CF36-46B2-B1AA-DF9F42C57368}"/>
              </a:ext>
            </a:extLst>
          </p:cNvPr>
          <p:cNvSpPr/>
          <p:nvPr/>
        </p:nvSpPr>
        <p:spPr bwMode="auto">
          <a:xfrm>
            <a:off x="2556866" y="1750951"/>
            <a:ext cx="1349204" cy="385057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E40BA-AE76-49AA-BCAF-3CEDE2C112B7}"/>
              </a:ext>
            </a:extLst>
          </p:cNvPr>
          <p:cNvSpPr/>
          <p:nvPr/>
        </p:nvSpPr>
        <p:spPr bwMode="auto">
          <a:xfrm>
            <a:off x="2364948" y="1844936"/>
            <a:ext cx="1349204" cy="3918109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1BEDA86E-1E77-409D-A0BF-02EDB6DC745F}"/>
              </a:ext>
            </a:extLst>
          </p:cNvPr>
          <p:cNvSpPr/>
          <p:nvPr/>
        </p:nvSpPr>
        <p:spPr bwMode="auto">
          <a:xfrm>
            <a:off x="2419144" y="1932547"/>
            <a:ext cx="1192740" cy="121433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77726C0-FA8E-4D09-9536-F5891A571798}"/>
              </a:ext>
            </a:extLst>
          </p:cNvPr>
          <p:cNvSpPr/>
          <p:nvPr/>
        </p:nvSpPr>
        <p:spPr bwMode="auto">
          <a:xfrm>
            <a:off x="2451360" y="3054913"/>
            <a:ext cx="304540" cy="3876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22B25-9EA7-4543-BD81-747380CFC2E5}"/>
              </a:ext>
            </a:extLst>
          </p:cNvPr>
          <p:cNvSpPr txBox="1"/>
          <p:nvPr/>
        </p:nvSpPr>
        <p:spPr>
          <a:xfrm>
            <a:off x="2403893" y="18932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16833-7477-4097-B1E0-BEAC34DCFEF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01264" y="1844936"/>
            <a:ext cx="0" cy="39181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9923ED-6606-49B9-AC6C-C09C07B40738}"/>
              </a:ext>
            </a:extLst>
          </p:cNvPr>
          <p:cNvSpPr txBox="1"/>
          <p:nvPr/>
        </p:nvSpPr>
        <p:spPr>
          <a:xfrm>
            <a:off x="2458987" y="3633407"/>
            <a:ext cx="119274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>
                <a:latin typeface="Gill Sans Light"/>
              </a:rPr>
              <a:t>magic</a:t>
            </a:r>
          </a:p>
          <a:p>
            <a:r>
              <a:rPr lang="en-US" sz="1600" dirty="0">
                <a:latin typeface="Gill Sans Light"/>
              </a:rPr>
              <a:t>… &lt;</a:t>
            </a:r>
            <a:r>
              <a:rPr lang="en-US" sz="1600" dirty="0" err="1">
                <a:latin typeface="Gill Sans Light"/>
              </a:rPr>
              <a:t>fds</a:t>
            </a:r>
            <a:r>
              <a:rPr lang="en-US" sz="1600" dirty="0">
                <a:latin typeface="Gill Sans Light"/>
              </a:rPr>
              <a:t>&gt;</a:t>
            </a:r>
          </a:p>
          <a:p>
            <a:r>
              <a:rPr lang="en-US" sz="1600" dirty="0" err="1">
                <a:latin typeface="Gill Sans Light"/>
              </a:rPr>
              <a:t>pagedir</a:t>
            </a:r>
            <a:endParaRPr lang="en-US" sz="1600" dirty="0">
              <a:latin typeface="Gill Sans Light"/>
            </a:endParaRPr>
          </a:p>
          <a:p>
            <a:r>
              <a:rPr lang="en-US" sz="1600" dirty="0">
                <a:latin typeface="Gill Sans Light"/>
              </a:rPr>
              <a:t>priority</a:t>
            </a:r>
          </a:p>
          <a:p>
            <a:r>
              <a:rPr lang="en-US" sz="1600" dirty="0">
                <a:latin typeface="Gill Sans Light"/>
              </a:rPr>
              <a:t>stack</a:t>
            </a:r>
          </a:p>
          <a:p>
            <a:r>
              <a:rPr lang="en-US" sz="1600" dirty="0">
                <a:latin typeface="Gill Sans Light"/>
              </a:rPr>
              <a:t>name</a:t>
            </a:r>
          </a:p>
          <a:p>
            <a:r>
              <a:rPr lang="en-US" sz="1600" dirty="0">
                <a:latin typeface="Gill Sans Light"/>
              </a:rPr>
              <a:t>status</a:t>
            </a:r>
          </a:p>
          <a:p>
            <a:r>
              <a:rPr lang="en-US" sz="1600" dirty="0" err="1">
                <a:latin typeface="Gill Sans Light"/>
              </a:rPr>
              <a:t>tid</a:t>
            </a:r>
            <a:endParaRPr lang="en-US" sz="16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FF6F-2A96-4BB0-96CD-FDC5634BD8AF}"/>
              </a:ext>
            </a:extLst>
          </p:cNvPr>
          <p:cNvSpPr txBox="1"/>
          <p:nvPr/>
        </p:nvSpPr>
        <p:spPr>
          <a:xfrm>
            <a:off x="768492" y="536293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thread</a:t>
            </a:r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1C0722A8-F7AE-4C9F-AFA3-AFBB0D8D6027}"/>
              </a:ext>
            </a:extLst>
          </p:cNvPr>
          <p:cNvSpPr/>
          <p:nvPr/>
        </p:nvSpPr>
        <p:spPr bwMode="auto">
          <a:xfrm>
            <a:off x="2937451" y="3122001"/>
            <a:ext cx="1121020" cy="1642873"/>
          </a:xfrm>
          <a:custGeom>
            <a:avLst/>
            <a:gdLst>
              <a:gd name="connsiteX0" fmla="*/ 278970 w 871953"/>
              <a:gd name="connsiteY0" fmla="*/ 1704813 h 1704813"/>
              <a:gd name="connsiteX1" fmla="*/ 728421 w 871953"/>
              <a:gd name="connsiteY1" fmla="*/ 1092630 h 1704813"/>
              <a:gd name="connsiteX2" fmla="*/ 821411 w 871953"/>
              <a:gd name="connsiteY2" fmla="*/ 247972 h 1704813"/>
              <a:gd name="connsiteX3" fmla="*/ 0 w 871953"/>
              <a:gd name="connsiteY3" fmla="*/ 0 h 17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953" h="1704813">
                <a:moveTo>
                  <a:pt x="278970" y="1704813"/>
                </a:moveTo>
                <a:cubicBezTo>
                  <a:pt x="458492" y="1520125"/>
                  <a:pt x="638014" y="1335437"/>
                  <a:pt x="728421" y="1092630"/>
                </a:cubicBezTo>
                <a:cubicBezTo>
                  <a:pt x="818828" y="849823"/>
                  <a:pt x="942814" y="430077"/>
                  <a:pt x="821411" y="247972"/>
                </a:cubicBezTo>
                <a:cubicBezTo>
                  <a:pt x="700008" y="65867"/>
                  <a:pt x="350004" y="3293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85466C-85DD-494B-8D1F-4664C20F8048}"/>
              </a:ext>
            </a:extLst>
          </p:cNvPr>
          <p:cNvGrpSpPr/>
          <p:nvPr/>
        </p:nvGrpSpPr>
        <p:grpSpPr>
          <a:xfrm>
            <a:off x="2532714" y="2301722"/>
            <a:ext cx="894450" cy="572696"/>
            <a:chOff x="749881" y="3302406"/>
            <a:chExt cx="986168" cy="57609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1B4C6A-6757-48D7-9340-81EC5B79ACF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F4406F-020F-458C-974C-E32A608A9C6F}"/>
                </a:ext>
              </a:extLst>
            </p:cNvPr>
            <p:cNvSpPr/>
            <p:nvPr/>
          </p:nvSpPr>
          <p:spPr bwMode="auto">
            <a:xfrm>
              <a:off x="749882" y="3433382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3A7BC0-1641-4D47-812B-835E3250FC4D}"/>
                </a:ext>
              </a:extLst>
            </p:cNvPr>
            <p:cNvSpPr/>
            <p:nvPr/>
          </p:nvSpPr>
          <p:spPr bwMode="auto">
            <a:xfrm>
              <a:off x="749881" y="3747520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0B5F82-10A2-4960-A0C4-CC2B26B2D563}"/>
                </a:ext>
              </a:extLst>
            </p:cNvPr>
            <p:cNvSpPr txBox="1"/>
            <p:nvPr/>
          </p:nvSpPr>
          <p:spPr>
            <a:xfrm>
              <a:off x="922008" y="3334375"/>
              <a:ext cx="641912" cy="3096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/>
                </a:rPr>
                <a:t>regs</a:t>
              </a:r>
            </a:p>
          </p:txBody>
        </p:sp>
      </p:grpSp>
      <p:sp>
        <p:nvSpPr>
          <p:cNvPr id="24" name="Freeform 46">
            <a:extLst>
              <a:ext uri="{FF2B5EF4-FFF2-40B4-BE49-F238E27FC236}">
                <a16:creationId xmlns:a16="http://schemas.microsoft.com/office/drawing/2014/main" id="{79FDE026-300A-4335-B28C-DED918CA5993}"/>
              </a:ext>
            </a:extLst>
          </p:cNvPr>
          <p:cNvSpPr/>
          <p:nvPr/>
        </p:nvSpPr>
        <p:spPr bwMode="auto">
          <a:xfrm>
            <a:off x="3825733" y="5684691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36338C2D-35AE-4058-B872-30BE102C1610}"/>
              </a:ext>
            </a:extLst>
          </p:cNvPr>
          <p:cNvSpPr/>
          <p:nvPr/>
        </p:nvSpPr>
        <p:spPr bwMode="auto">
          <a:xfrm>
            <a:off x="4071016" y="535818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6" name="Freeform 48">
            <a:extLst>
              <a:ext uri="{FF2B5EF4-FFF2-40B4-BE49-F238E27FC236}">
                <a16:creationId xmlns:a16="http://schemas.microsoft.com/office/drawing/2014/main" id="{E25F7427-2FC1-48E1-9857-F7B5632803FC}"/>
              </a:ext>
            </a:extLst>
          </p:cNvPr>
          <p:cNvSpPr/>
          <p:nvPr/>
        </p:nvSpPr>
        <p:spPr bwMode="auto">
          <a:xfrm>
            <a:off x="4276844" y="506969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89EC66-B3C0-4EEF-887C-24BD2FB95FB0}"/>
              </a:ext>
            </a:extLst>
          </p:cNvPr>
          <p:cNvSpPr txBox="1"/>
          <p:nvPr/>
        </p:nvSpPr>
        <p:spPr>
          <a:xfrm>
            <a:off x="5671101" y="3574815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C9201-4862-4905-9B97-03CC91B20CA2}"/>
              </a:ext>
            </a:extLst>
          </p:cNvPr>
          <p:cNvGrpSpPr/>
          <p:nvPr/>
        </p:nvGrpSpPr>
        <p:grpSpPr>
          <a:xfrm>
            <a:off x="5960454" y="3951610"/>
            <a:ext cx="862939" cy="1406570"/>
            <a:chOff x="4902696" y="2907095"/>
            <a:chExt cx="862939" cy="14065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F222C3-8D08-47AB-9888-A4FD4D97936E}"/>
                </a:ext>
              </a:extLst>
            </p:cNvPr>
            <p:cNvSpPr/>
            <p:nvPr/>
          </p:nvSpPr>
          <p:spPr bwMode="auto">
            <a:xfrm>
              <a:off x="4952999" y="2907095"/>
              <a:ext cx="812635" cy="1406570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469CD5-4E93-4D71-B5DA-8203DF4A0DFB}"/>
                </a:ext>
              </a:extLst>
            </p:cNvPr>
            <p:cNvGrpSpPr/>
            <p:nvPr/>
          </p:nvGrpSpPr>
          <p:grpSpPr>
            <a:xfrm>
              <a:off x="4952999" y="3700791"/>
              <a:ext cx="812635" cy="112218"/>
              <a:chOff x="4952999" y="3700791"/>
              <a:chExt cx="812635" cy="1122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32F8EA-A7E4-49F3-BA51-4CBC3CBFE1D4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AA11EC-3B93-408E-A70F-647B4CD68A2F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720262-E60D-4D13-B801-FBDC30A9BB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2999" y="3276600"/>
              <a:ext cx="812635" cy="0"/>
            </a:xfrm>
            <a:prstGeom prst="line">
              <a:avLst/>
            </a:prstGeom>
            <a:solidFill>
              <a:schemeClr val="accent1"/>
            </a:solidFill>
            <a:ln w="15875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B2691F-574C-4D17-8EB0-8E1E8674411B}"/>
                </a:ext>
              </a:extLst>
            </p:cNvPr>
            <p:cNvGrpSpPr/>
            <p:nvPr/>
          </p:nvGrpSpPr>
          <p:grpSpPr>
            <a:xfrm>
              <a:off x="4952999" y="3149382"/>
              <a:ext cx="812635" cy="112218"/>
              <a:chOff x="4952999" y="3700791"/>
              <a:chExt cx="812635" cy="1122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15951A-ADEB-410F-BDAB-87F975D8DD5C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B78E14-D968-435F-B5E7-13C11F7BF4EF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2FCB01-D5A9-489B-88DD-6C013DEAE53C}"/>
                </a:ext>
              </a:extLst>
            </p:cNvPr>
            <p:cNvGrpSpPr/>
            <p:nvPr/>
          </p:nvGrpSpPr>
          <p:grpSpPr>
            <a:xfrm>
              <a:off x="4953000" y="2971800"/>
              <a:ext cx="812635" cy="112218"/>
              <a:chOff x="4952999" y="3700791"/>
              <a:chExt cx="812635" cy="1122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A9FAE4-2597-4003-91A5-E096E24B361B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2EDA2D-D30D-4A21-B93D-E607E0C9D67D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417383-9F16-420C-8189-DA9B823E978E}"/>
                </a:ext>
              </a:extLst>
            </p:cNvPr>
            <p:cNvSpPr txBox="1"/>
            <p:nvPr/>
          </p:nvSpPr>
          <p:spPr>
            <a:xfrm>
              <a:off x="4902696" y="337633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u/s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820014-635C-4145-8913-12A521DA389E}"/>
              </a:ext>
            </a:extLst>
          </p:cNvPr>
          <p:cNvCxnSpPr/>
          <p:nvPr/>
        </p:nvCxnSpPr>
        <p:spPr bwMode="auto">
          <a:xfrm flipV="1">
            <a:off x="3343756" y="3960225"/>
            <a:ext cx="2667000" cy="3695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9E3654-518A-48D3-BEC1-443A4754F3C7}"/>
              </a:ext>
            </a:extLst>
          </p:cNvPr>
          <p:cNvSpPr txBox="1"/>
          <p:nvPr/>
        </p:nvSpPr>
        <p:spPr>
          <a:xfrm>
            <a:off x="5707544" y="610888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highlight>
                  <a:srgbClr val="FFFF00"/>
                </a:highlight>
                <a:latin typeface="Gill Sans Light"/>
              </a:rPr>
              <a:t>Pintos: </a:t>
            </a:r>
            <a:r>
              <a:rPr lang="en-US" sz="2400" dirty="0" err="1">
                <a:highlight>
                  <a:srgbClr val="FFFF00"/>
                </a:highlight>
                <a:latin typeface="Gill Sans Light"/>
              </a:rPr>
              <a:t>thread.c</a:t>
            </a:r>
            <a:endParaRPr lang="en-US" sz="2400" dirty="0">
              <a:highlight>
                <a:srgbClr val="FFFF00"/>
              </a:highlight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9B4CBB-E790-4C5C-AA04-A62A21ADBC34}"/>
              </a:ext>
            </a:extLst>
          </p:cNvPr>
          <p:cNvSpPr txBox="1"/>
          <p:nvPr/>
        </p:nvSpPr>
        <p:spPr>
          <a:xfrm>
            <a:off x="1564628" y="3581400"/>
            <a:ext cx="797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4 KiB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Pintos, Processes are Single-Threaded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450906" y="810123"/>
            <a:ext cx="7283893" cy="5105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Pintos processes have only one thread</a:t>
            </a:r>
          </a:p>
          <a:p>
            <a:r>
              <a:rPr lang="en-US" dirty="0">
                <a:latin typeface="Gill Sans Light"/>
              </a:rPr>
              <a:t>TCB: Single page (4 KiB)</a:t>
            </a:r>
          </a:p>
          <a:p>
            <a:pPr lvl="1"/>
            <a:r>
              <a:rPr lang="en-US" dirty="0">
                <a:latin typeface="Gill Sans Light"/>
              </a:rPr>
              <a:t>Stack growing from the top (high addresses)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thread </a:t>
            </a:r>
            <a:r>
              <a:rPr lang="en-US" dirty="0">
                <a:latin typeface="Gill Sans Light"/>
              </a:rPr>
              <a:t>at the bottom (low addresses)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thread </a:t>
            </a:r>
            <a:r>
              <a:rPr lang="en-US" dirty="0">
                <a:latin typeface="Gill Sans Light"/>
              </a:rPr>
              <a:t>defines the TCB structure </a:t>
            </a:r>
            <a:r>
              <a:rPr lang="en-US" i="1" dirty="0">
                <a:solidFill>
                  <a:srgbClr val="7030A0"/>
                </a:solidFill>
                <a:latin typeface="Gill Sans Light"/>
              </a:rPr>
              <a:t>and PCB structure</a:t>
            </a:r>
            <a:r>
              <a:rPr lang="en-US" dirty="0">
                <a:latin typeface="Gill Sans Light"/>
              </a:rPr>
              <a:t>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3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3A4DF-3448-4996-ACDE-300C82DDD0E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0141" y="1885127"/>
            <a:ext cx="0" cy="40631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711296-A164-4A87-8100-882A7B075B25}"/>
              </a:ext>
            </a:extLst>
          </p:cNvPr>
          <p:cNvSpPr txBox="1"/>
          <p:nvPr/>
        </p:nvSpPr>
        <p:spPr>
          <a:xfrm>
            <a:off x="1598759" y="3520849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8 KiB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E550-EA4D-49E9-9015-3BD1151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(Aside): Linux “Task”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252414" y="919716"/>
            <a:ext cx="6958122" cy="5105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Linux “Kernel Thread”: 2 pages (8 KiB)</a:t>
            </a:r>
          </a:p>
          <a:p>
            <a:pPr lvl="1"/>
            <a:r>
              <a:rPr lang="en-US" dirty="0">
                <a:latin typeface="Gill Sans Light"/>
              </a:rPr>
              <a:t>Stack and thread information on opposite sides</a:t>
            </a:r>
          </a:p>
          <a:p>
            <a:pPr lvl="1"/>
            <a:r>
              <a:rPr lang="en-US" dirty="0">
                <a:latin typeface="Gill Sans Light"/>
              </a:rPr>
              <a:t>Containing stack and thread information + process descriptor</a:t>
            </a:r>
          </a:p>
          <a:p>
            <a:r>
              <a:rPr lang="en-US" dirty="0"/>
              <a:t>One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dirty="0"/>
              <a:t> per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FAC0B-D09A-4A11-BA97-2A9B8685132E}"/>
              </a:ext>
            </a:extLst>
          </p:cNvPr>
          <p:cNvSpPr/>
          <p:nvPr/>
        </p:nvSpPr>
        <p:spPr bwMode="auto">
          <a:xfrm>
            <a:off x="5162698" y="3858554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BD7F8-73A4-4ABE-914A-2E76A15FEE7B}"/>
              </a:ext>
            </a:extLst>
          </p:cNvPr>
          <p:cNvSpPr/>
          <p:nvPr/>
        </p:nvSpPr>
        <p:spPr bwMode="auto">
          <a:xfrm>
            <a:off x="4907926" y="4128293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519D5-6E9B-46CA-85EE-ADCBFB26B36F}"/>
              </a:ext>
            </a:extLst>
          </p:cNvPr>
          <p:cNvSpPr/>
          <p:nvPr/>
        </p:nvSpPr>
        <p:spPr bwMode="auto">
          <a:xfrm>
            <a:off x="2736350" y="1676400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CB5EC-AA3F-4C6B-BC8F-3C1A7CCDCF74}"/>
              </a:ext>
            </a:extLst>
          </p:cNvPr>
          <p:cNvSpPr/>
          <p:nvPr/>
        </p:nvSpPr>
        <p:spPr bwMode="auto">
          <a:xfrm>
            <a:off x="2521993" y="1770208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D8D6F-BAE5-4EE9-9468-78560DD5D4FB}"/>
              </a:ext>
            </a:extLst>
          </p:cNvPr>
          <p:cNvSpPr/>
          <p:nvPr/>
        </p:nvSpPr>
        <p:spPr bwMode="auto">
          <a:xfrm>
            <a:off x="2336712" y="1864015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ABE3B-E9CE-438A-8FEA-34A6E9C628F9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 bwMode="auto">
          <a:xfrm>
            <a:off x="2336712" y="3871608"/>
            <a:ext cx="12722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3" name="Document 10">
            <a:extLst>
              <a:ext uri="{FF2B5EF4-FFF2-40B4-BE49-F238E27FC236}">
                <a16:creationId xmlns:a16="http://schemas.microsoft.com/office/drawing/2014/main" id="{86665F28-6570-4019-979B-082ACA68FCF2}"/>
              </a:ext>
            </a:extLst>
          </p:cNvPr>
          <p:cNvSpPr/>
          <p:nvPr/>
        </p:nvSpPr>
        <p:spPr bwMode="auto">
          <a:xfrm>
            <a:off x="2385760" y="1972738"/>
            <a:ext cx="1148294" cy="1189292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9BFA599B-CDA4-4E2F-AB76-FB766150F0BB}"/>
              </a:ext>
            </a:extLst>
          </p:cNvPr>
          <p:cNvSpPr/>
          <p:nvPr/>
        </p:nvSpPr>
        <p:spPr bwMode="auto">
          <a:xfrm>
            <a:off x="2417976" y="3084732"/>
            <a:ext cx="304540" cy="3876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6B44A-7E68-4F01-BAA8-0AB82BF4E800}"/>
              </a:ext>
            </a:extLst>
          </p:cNvPr>
          <p:cNvSpPr txBox="1"/>
          <p:nvPr/>
        </p:nvSpPr>
        <p:spPr>
          <a:xfrm>
            <a:off x="2370509" y="19334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4EA6-9871-4B6D-826A-5C66EDF0631F}"/>
              </a:ext>
            </a:extLst>
          </p:cNvPr>
          <p:cNvSpPr txBox="1"/>
          <p:nvPr/>
        </p:nvSpPr>
        <p:spPr>
          <a:xfrm>
            <a:off x="2405295" y="4719984"/>
            <a:ext cx="112875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status</a:t>
            </a:r>
          </a:p>
          <a:p>
            <a:r>
              <a:rPr lang="en-US" sz="1600" dirty="0">
                <a:latin typeface="Gill Sans Light"/>
              </a:rPr>
              <a:t>flags</a:t>
            </a:r>
          </a:p>
          <a:p>
            <a:r>
              <a:rPr lang="en-US" sz="1600" dirty="0">
                <a:latin typeface="Gill Sans Light"/>
              </a:rPr>
              <a:t>*task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C6DC1-32DF-486B-99E6-BE05D54F60C3}"/>
              </a:ext>
            </a:extLst>
          </p:cNvPr>
          <p:cNvSpPr txBox="1"/>
          <p:nvPr/>
        </p:nvSpPr>
        <p:spPr>
          <a:xfrm>
            <a:off x="2323633" y="442839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Gill Sans Light"/>
              </a:rPr>
              <a:t>thread_info</a:t>
            </a:r>
            <a:endParaRPr lang="en-US" sz="1600" b="1" dirty="0">
              <a:latin typeface="Gill Sans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C27C8-1038-425D-ABC1-32D375FDA75A}"/>
              </a:ext>
            </a:extLst>
          </p:cNvPr>
          <p:cNvSpPr txBox="1"/>
          <p:nvPr/>
        </p:nvSpPr>
        <p:spPr>
          <a:xfrm>
            <a:off x="2413678" y="4133444"/>
            <a:ext cx="1111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 err="1">
                <a:latin typeface="Gill Sans Light"/>
              </a:rPr>
              <a:t>sp</a:t>
            </a:r>
            <a:endParaRPr lang="en-US" sz="1600" dirty="0">
              <a:latin typeface="Gill Sans Light"/>
            </a:endParaRPr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8839D8DC-3B20-492D-B885-E8D0A169C81D}"/>
              </a:ext>
            </a:extLst>
          </p:cNvPr>
          <p:cNvSpPr/>
          <p:nvPr/>
        </p:nvSpPr>
        <p:spPr bwMode="auto">
          <a:xfrm>
            <a:off x="2872292" y="3177423"/>
            <a:ext cx="963543" cy="1079699"/>
          </a:xfrm>
          <a:custGeom>
            <a:avLst/>
            <a:gdLst>
              <a:gd name="connsiteX0" fmla="*/ 278970 w 871953"/>
              <a:gd name="connsiteY0" fmla="*/ 1704813 h 1704813"/>
              <a:gd name="connsiteX1" fmla="*/ 728421 w 871953"/>
              <a:gd name="connsiteY1" fmla="*/ 1092630 h 1704813"/>
              <a:gd name="connsiteX2" fmla="*/ 821411 w 871953"/>
              <a:gd name="connsiteY2" fmla="*/ 247972 h 1704813"/>
              <a:gd name="connsiteX3" fmla="*/ 0 w 871953"/>
              <a:gd name="connsiteY3" fmla="*/ 0 h 17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953" h="1704813">
                <a:moveTo>
                  <a:pt x="278970" y="1704813"/>
                </a:moveTo>
                <a:cubicBezTo>
                  <a:pt x="458492" y="1520125"/>
                  <a:pt x="638014" y="1335437"/>
                  <a:pt x="728421" y="1092630"/>
                </a:cubicBezTo>
                <a:cubicBezTo>
                  <a:pt x="818828" y="849823"/>
                  <a:pt x="942814" y="430077"/>
                  <a:pt x="821411" y="247972"/>
                </a:cubicBezTo>
                <a:cubicBezTo>
                  <a:pt x="700008" y="65867"/>
                  <a:pt x="350004" y="3293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44124-2FBF-4D8F-B6F4-06A453FA5902}"/>
              </a:ext>
            </a:extLst>
          </p:cNvPr>
          <p:cNvGrpSpPr/>
          <p:nvPr/>
        </p:nvGrpSpPr>
        <p:grpSpPr>
          <a:xfrm>
            <a:off x="2499330" y="2341913"/>
            <a:ext cx="844262" cy="540562"/>
            <a:chOff x="749881" y="3302406"/>
            <a:chExt cx="986168" cy="576090"/>
          </a:xfrm>
          <a:noFill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0E04EF-447C-4102-B408-3FA4DBD5E201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20C3B9-E5DD-4154-96F3-C269E4687BEB}"/>
                </a:ext>
              </a:extLst>
            </p:cNvPr>
            <p:cNvSpPr/>
            <p:nvPr/>
          </p:nvSpPr>
          <p:spPr bwMode="auto">
            <a:xfrm>
              <a:off x="749882" y="3433382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7DCA76-A80D-4FC9-9C49-DA3DAE2E0FF3}"/>
                </a:ext>
              </a:extLst>
            </p:cNvPr>
            <p:cNvSpPr/>
            <p:nvPr/>
          </p:nvSpPr>
          <p:spPr bwMode="auto">
            <a:xfrm>
              <a:off x="749881" y="3747520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436D55-383C-4753-864B-567B65186CA0}"/>
                </a:ext>
              </a:extLst>
            </p:cNvPr>
            <p:cNvSpPr txBox="1"/>
            <p:nvPr/>
          </p:nvSpPr>
          <p:spPr>
            <a:xfrm>
              <a:off x="902928" y="3319590"/>
              <a:ext cx="680071" cy="3280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/>
                </a:rPr>
                <a:t>regs</a:t>
              </a:r>
              <a:endParaRPr lang="en-US" sz="700" dirty="0">
                <a:latin typeface="Gill Sans Ligh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270F89-9C36-418D-AB33-6B10DE36FBE7}"/>
              </a:ext>
            </a:extLst>
          </p:cNvPr>
          <p:cNvSpPr txBox="1"/>
          <p:nvPr/>
        </p:nvSpPr>
        <p:spPr>
          <a:xfrm>
            <a:off x="4845044" y="3136636"/>
            <a:ext cx="277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 Light"/>
              </a:rPr>
              <a:t>task_struct</a:t>
            </a:r>
            <a:r>
              <a:rPr lang="en-US" sz="2000" dirty="0">
                <a:latin typeface="Gill Sans Light"/>
              </a:rPr>
              <a:t>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(process descriptor)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C6EB5-58EE-4D30-AA7C-FF453BCEF10B}"/>
              </a:ext>
            </a:extLst>
          </p:cNvPr>
          <p:cNvSpPr txBox="1"/>
          <p:nvPr/>
        </p:nvSpPr>
        <p:spPr>
          <a:xfrm>
            <a:off x="4601528" y="4378613"/>
            <a:ext cx="16433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state</a:t>
            </a:r>
          </a:p>
          <a:p>
            <a:r>
              <a:rPr lang="en-US" sz="1600" dirty="0">
                <a:latin typeface="Gill Sans Light"/>
              </a:rPr>
              <a:t>priority</a:t>
            </a:r>
          </a:p>
          <a:p>
            <a:r>
              <a:rPr lang="en-US" sz="1600" dirty="0" err="1">
                <a:latin typeface="Gill Sans Light"/>
              </a:rPr>
              <a:t>pid</a:t>
            </a:r>
            <a:endParaRPr lang="en-US" sz="1600" dirty="0">
              <a:latin typeface="Gill Sans Light"/>
            </a:endParaRPr>
          </a:p>
          <a:p>
            <a:r>
              <a:rPr lang="en-US" sz="1600" dirty="0">
                <a:latin typeface="Gill Sans Light"/>
              </a:rPr>
              <a:t>address space</a:t>
            </a:r>
          </a:p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list </a:t>
            </a:r>
            <a:r>
              <a:rPr lang="en-US" sz="1600" dirty="0" err="1">
                <a:latin typeface="Gill Sans Light"/>
              </a:rPr>
              <a:t>elems</a:t>
            </a:r>
            <a:endParaRPr lang="en-US" sz="1600" dirty="0">
              <a:latin typeface="Gill Sans Light"/>
            </a:endParaRPr>
          </a:p>
        </p:txBody>
      </p:sp>
      <p:cxnSp>
        <p:nvCxnSpPr>
          <p:cNvPr id="29" name="Curved Connector 40">
            <a:extLst>
              <a:ext uri="{FF2B5EF4-FFF2-40B4-BE49-F238E27FC236}">
                <a16:creationId xmlns:a16="http://schemas.microsoft.com/office/drawing/2014/main" id="{7516A80F-AE0E-49C1-BD0C-1A4CAB2E46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810" y="4383500"/>
            <a:ext cx="1428202" cy="124611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Freeform 46">
            <a:extLst>
              <a:ext uri="{FF2B5EF4-FFF2-40B4-BE49-F238E27FC236}">
                <a16:creationId xmlns:a16="http://schemas.microsoft.com/office/drawing/2014/main" id="{10CAB9E5-6267-4678-8DE4-A116A852A93B}"/>
              </a:ext>
            </a:extLst>
          </p:cNvPr>
          <p:cNvSpPr/>
          <p:nvPr/>
        </p:nvSpPr>
        <p:spPr bwMode="auto">
          <a:xfrm>
            <a:off x="6514110" y="5644141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39BDE562-91B2-44E0-986D-D1B338FF7E2F}"/>
              </a:ext>
            </a:extLst>
          </p:cNvPr>
          <p:cNvSpPr/>
          <p:nvPr/>
        </p:nvSpPr>
        <p:spPr bwMode="auto">
          <a:xfrm>
            <a:off x="6759393" y="531763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559F19FA-F262-4BC9-AB04-72D0B8767ACF}"/>
              </a:ext>
            </a:extLst>
          </p:cNvPr>
          <p:cNvSpPr/>
          <p:nvPr/>
        </p:nvSpPr>
        <p:spPr bwMode="auto">
          <a:xfrm>
            <a:off x="6965221" y="502914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1556205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8BC-B309-4EC9-BA16-1F4BFBF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Processes (not in Pintos)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19B4-F3A2-4A86-A015-AD3AA557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implementation strategy:</a:t>
            </a:r>
          </a:p>
          <a:p>
            <a:pPr lvl="1"/>
            <a:r>
              <a:rPr lang="en-US" dirty="0"/>
              <a:t>One PCB (process struct) per process</a:t>
            </a:r>
          </a:p>
          <a:p>
            <a:pPr lvl="1"/>
            <a:r>
              <a:rPr lang="en-US" dirty="0"/>
              <a:t>Each PCB contains (or stores pointers to) each thread’s TCB</a:t>
            </a:r>
          </a:p>
          <a:p>
            <a:pPr lvl="1"/>
            <a:endParaRPr lang="en-US" dirty="0"/>
          </a:p>
          <a:p>
            <a:r>
              <a:rPr lang="en-US" dirty="0"/>
              <a:t>Linux’s strategy:</a:t>
            </a:r>
          </a:p>
          <a:p>
            <a:pPr lvl="1"/>
            <a:r>
              <a:rPr lang="en-US" dirty="0"/>
              <a:t>One </a:t>
            </a:r>
            <a:r>
              <a:rPr lang="en-US" dirty="0" err="1">
                <a:latin typeface="Consolas" panose="020B0609020204030204" pitchFamily="49" charset="0"/>
              </a:rPr>
              <a:t>task_struct</a:t>
            </a:r>
            <a:r>
              <a:rPr lang="en-US" dirty="0"/>
              <a:t> per thread</a:t>
            </a:r>
          </a:p>
          <a:p>
            <a:pPr lvl="1"/>
            <a:r>
              <a:rPr lang="en-US" dirty="0"/>
              <a:t>Threads belonging to the same process happen to share some resources</a:t>
            </a:r>
          </a:p>
          <a:p>
            <a:pPr lvl="2"/>
            <a:r>
              <a:rPr lang="en-US" dirty="0"/>
              <a:t>Like address space, file descriptor table, etc.</a:t>
            </a:r>
          </a:p>
          <a:p>
            <a:pPr lvl="2"/>
            <a:endParaRPr lang="en-US" dirty="0"/>
          </a:p>
          <a:p>
            <a:r>
              <a:rPr lang="en-US" b="1" dirty="0"/>
              <a:t>To what extent does this actually matter?</a:t>
            </a:r>
          </a:p>
        </p:txBody>
      </p:sp>
    </p:spTree>
    <p:extLst>
      <p:ext uri="{BB962C8B-B14F-4D97-AF65-F5344CB8AC3E}">
        <p14:creationId xmlns:p14="http://schemas.microsoft.com/office/powerpoint/2010/main" val="163759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8084-8AE1-4961-A580-70C57C6D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Polymorphic Linked Lists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9962-4312-42B5-B14A-99E5DBA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8" y="1002999"/>
            <a:ext cx="6968331" cy="4351338"/>
          </a:xfrm>
        </p:spPr>
        <p:txBody>
          <a:bodyPr/>
          <a:lstStyle/>
          <a:p>
            <a:r>
              <a:rPr lang="en-US" dirty="0"/>
              <a:t>Many places in the kernel need to maintain a “list of X”</a:t>
            </a:r>
          </a:p>
          <a:p>
            <a:pPr lvl="1"/>
            <a:r>
              <a:rPr lang="en-US" dirty="0"/>
              <a:t>This is tricky in C, which has no polymorphism</a:t>
            </a:r>
          </a:p>
          <a:p>
            <a:pPr lvl="1"/>
            <a:r>
              <a:rPr lang="en-US" dirty="0"/>
              <a:t>Essentially adding an </a:t>
            </a:r>
            <a:r>
              <a:rPr lang="en-US" i="1" dirty="0"/>
              <a:t>interface</a:t>
            </a:r>
            <a:r>
              <a:rPr lang="en-US" dirty="0"/>
              <a:t> to a package</a:t>
            </a:r>
          </a:p>
          <a:p>
            <a:r>
              <a:rPr lang="en-US" dirty="0"/>
              <a:t>In Linux and Pintos this is done by embedding a </a:t>
            </a:r>
            <a:r>
              <a:rPr lang="en-US" dirty="0" err="1">
                <a:latin typeface="Consolas" panose="020B0609020204030204" pitchFamily="49" charset="0"/>
              </a:rPr>
              <a:t>list_elem</a:t>
            </a:r>
            <a:r>
              <a:rPr lang="en-US" dirty="0"/>
              <a:t> in the struct</a:t>
            </a:r>
          </a:p>
          <a:p>
            <a:pPr lvl="1"/>
            <a:r>
              <a:rPr lang="en-US" dirty="0"/>
              <a:t>Macros allow shift of view between object and list</a:t>
            </a:r>
          </a:p>
          <a:p>
            <a:pPr lvl="1"/>
            <a:r>
              <a:rPr lang="en-US" dirty="0"/>
              <a:t>You saw this in Homework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72152-EDEE-4EAE-809A-CF7C9DB1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573" y="762000"/>
            <a:ext cx="1386227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8F1A2-7473-4437-80EC-588239A5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039" y="895724"/>
            <a:ext cx="1386227" cy="337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AD1D0-4288-4674-AE78-53D6903E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439" y="1048124"/>
            <a:ext cx="1386227" cy="337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AF38-55D9-4395-9FED-FC76F725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839" y="1200524"/>
            <a:ext cx="1386227" cy="337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6E3AB-DE96-477A-A645-EBFDFD08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546" y="1391024"/>
            <a:ext cx="1386227" cy="337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150041-D0FB-4A38-90E0-183230A8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46" y="1530724"/>
            <a:ext cx="1386227" cy="337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F7402-E813-4DEC-BE5E-F77FFCD8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753" y="1746624"/>
            <a:ext cx="1386227" cy="3378200"/>
          </a:xfrm>
          <a:prstGeom prst="rect">
            <a:avLst/>
          </a:prstGeom>
        </p:spPr>
      </p:pic>
      <p:sp>
        <p:nvSpPr>
          <p:cNvPr id="14" name="Freeform 24">
            <a:extLst>
              <a:ext uri="{FF2B5EF4-FFF2-40B4-BE49-F238E27FC236}">
                <a16:creationId xmlns:a16="http://schemas.microsoft.com/office/drawing/2014/main" id="{DB2EC21F-CC4A-438A-989A-26ED2F6F270D}"/>
              </a:ext>
            </a:extLst>
          </p:cNvPr>
          <p:cNvSpPr/>
          <p:nvPr/>
        </p:nvSpPr>
        <p:spPr bwMode="auto">
          <a:xfrm>
            <a:off x="10196332" y="3409577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9FA5317C-F904-495B-B7CA-8AC33FFAB518}"/>
              </a:ext>
            </a:extLst>
          </p:cNvPr>
          <p:cNvSpPr/>
          <p:nvPr/>
        </p:nvSpPr>
        <p:spPr bwMode="auto">
          <a:xfrm>
            <a:off x="9254331" y="25848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A6D81199-D49F-4703-8FD2-2801BA7AE660}"/>
              </a:ext>
            </a:extLst>
          </p:cNvPr>
          <p:cNvSpPr/>
          <p:nvPr/>
        </p:nvSpPr>
        <p:spPr bwMode="auto">
          <a:xfrm>
            <a:off x="9406731" y="27372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91C018F9-95C8-4A44-BFD1-23D364622171}"/>
              </a:ext>
            </a:extLst>
          </p:cNvPr>
          <p:cNvSpPr/>
          <p:nvPr/>
        </p:nvSpPr>
        <p:spPr bwMode="auto">
          <a:xfrm>
            <a:off x="9559131" y="28896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67946019-1094-4878-ABB5-8B0197A9FE57}"/>
              </a:ext>
            </a:extLst>
          </p:cNvPr>
          <p:cNvSpPr/>
          <p:nvPr/>
        </p:nvSpPr>
        <p:spPr bwMode="auto">
          <a:xfrm>
            <a:off x="9711531" y="30420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0AD523AA-9AD2-4F36-BA30-5D69F9B198FF}"/>
              </a:ext>
            </a:extLst>
          </p:cNvPr>
          <p:cNvSpPr/>
          <p:nvPr/>
        </p:nvSpPr>
        <p:spPr bwMode="auto">
          <a:xfrm>
            <a:off x="9863931" y="31944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Freeform 30">
            <a:extLst>
              <a:ext uri="{FF2B5EF4-FFF2-40B4-BE49-F238E27FC236}">
                <a16:creationId xmlns:a16="http://schemas.microsoft.com/office/drawing/2014/main" id="{4BDCF41B-DD04-44A7-9920-9167E7FE114B}"/>
              </a:ext>
            </a:extLst>
          </p:cNvPr>
          <p:cNvSpPr/>
          <p:nvPr/>
        </p:nvSpPr>
        <p:spPr bwMode="auto">
          <a:xfrm>
            <a:off x="10016331" y="3346824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9160C213-8D09-4CED-A4AA-13890C9C27B5}"/>
              </a:ext>
            </a:extLst>
          </p:cNvPr>
          <p:cNvSpPr/>
          <p:nvPr/>
        </p:nvSpPr>
        <p:spPr bwMode="auto">
          <a:xfrm>
            <a:off x="9260227" y="3112876"/>
            <a:ext cx="756104" cy="358102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E5FFBE5B-50F2-41BE-B22E-0392D6EB377A}"/>
              </a:ext>
            </a:extLst>
          </p:cNvPr>
          <p:cNvSpPr/>
          <p:nvPr/>
        </p:nvSpPr>
        <p:spPr bwMode="auto">
          <a:xfrm>
            <a:off x="9823587" y="3479547"/>
            <a:ext cx="756104" cy="358102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58B0A-2464-41B5-A0A2-7AE2C536F5B8}"/>
              </a:ext>
            </a:extLst>
          </p:cNvPr>
          <p:cNvSpPr txBox="1"/>
          <p:nvPr/>
        </p:nvSpPr>
        <p:spPr>
          <a:xfrm>
            <a:off x="7614002" y="2505647"/>
            <a:ext cx="127791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all_threads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6B14A-0EBE-48F8-B51C-AEDCD55D9F7B}"/>
              </a:ext>
            </a:extLst>
          </p:cNvPr>
          <p:cNvSpPr txBox="1"/>
          <p:nvPr/>
        </p:nvSpPr>
        <p:spPr>
          <a:xfrm>
            <a:off x="7423204" y="3724847"/>
            <a:ext cx="1476686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ready_threads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A0D6A-E744-46C1-AF7C-CCE96B915129}"/>
              </a:ext>
            </a:extLst>
          </p:cNvPr>
          <p:cNvCxnSpPr>
            <a:cxnSpLocks/>
            <a:stCxn id="23" idx="3"/>
            <a:endCxn id="15" idx="2"/>
          </p:cNvCxnSpPr>
          <p:nvPr/>
        </p:nvCxnSpPr>
        <p:spPr bwMode="auto">
          <a:xfrm flipV="1">
            <a:off x="8891916" y="2638612"/>
            <a:ext cx="362415" cy="209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277FC-77A3-4634-B2C1-04C682D0C9FD}"/>
              </a:ext>
            </a:extLst>
          </p:cNvPr>
          <p:cNvCxnSpPr>
            <a:cxnSpLocks/>
          </p:cNvCxnSpPr>
          <p:nvPr/>
        </p:nvCxnSpPr>
        <p:spPr bwMode="auto">
          <a:xfrm>
            <a:off x="9004804" y="2685674"/>
            <a:ext cx="1214061" cy="902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937FF8-E107-4252-8E81-BF46F066BA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70878" y="3180230"/>
            <a:ext cx="571462" cy="604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4CA5F-2A61-467C-85FB-C25307E5B97C}"/>
              </a:ext>
            </a:extLst>
          </p:cNvPr>
          <p:cNvCxnSpPr>
            <a:cxnSpLocks/>
          </p:cNvCxnSpPr>
          <p:nvPr/>
        </p:nvCxnSpPr>
        <p:spPr bwMode="auto">
          <a:xfrm flipV="1">
            <a:off x="8988056" y="3792806"/>
            <a:ext cx="1496327" cy="251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C1665-6C84-474F-BC8B-2AFBBAF162A4}"/>
              </a:ext>
            </a:extLst>
          </p:cNvPr>
          <p:cNvSpPr txBox="1"/>
          <p:nvPr/>
        </p:nvSpPr>
        <p:spPr>
          <a:xfrm>
            <a:off x="5410200" y="6096000"/>
            <a:ext cx="167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highlight>
                  <a:srgbClr val="FFFF00"/>
                </a:highlight>
                <a:latin typeface="Gill Sans" panose="020B0502020104020203" pitchFamily="34" charset="-79"/>
                <a:cs typeface="Gill Sans" panose="020B0502020104020203" pitchFamily="34" charset="-79"/>
              </a:rPr>
              <a:t>Pintos: </a:t>
            </a:r>
            <a:r>
              <a:rPr lang="en-US" sz="2400" b="0" dirty="0" err="1">
                <a:highlight>
                  <a:srgbClr val="FFFF00"/>
                </a:highlight>
                <a:latin typeface="Gill Sans" panose="020B0502020104020203" pitchFamily="34" charset="-79"/>
                <a:cs typeface="Gill Sans" panose="020B0502020104020203" pitchFamily="34" charset="-79"/>
              </a:rPr>
              <a:t>list.c</a:t>
            </a:r>
            <a:endParaRPr lang="en-US" sz="2400" b="0" dirty="0">
              <a:highlight>
                <a:srgbClr val="FFFF00"/>
              </a:highlight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139566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Multithreaded Stack Example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38608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8509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8382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4632326"/>
            <a:ext cx="6095998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38608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96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066800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panose="020B0A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Recall: Kernel Crossing on </a:t>
            </a:r>
            <a:r>
              <a:rPr lang="en-US" dirty="0" err="1"/>
              <a:t>Syscall</a:t>
            </a:r>
            <a:r>
              <a:rPr lang="en-US" dirty="0"/>
              <a:t> or Interrupt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286896" y="140561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229498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272035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310198" y="1074392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145956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231557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272131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390347" y="3766773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146054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2425613" y="518014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264241" y="4639389"/>
            <a:ext cx="76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246076" y="5477470"/>
            <a:ext cx="78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thread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3670053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3788269" y="377635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1898821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2912075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1956486" y="3061277"/>
            <a:ext cx="2854974" cy="1466737"/>
            <a:chOff x="1029730" y="3061276"/>
            <a:chExt cx="2854974" cy="14667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61276"/>
              <a:ext cx="799406" cy="620396"/>
              <a:chOff x="1295399" y="2961004"/>
              <a:chExt cx="799406" cy="62039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1" y="2961004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361" y="311487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272035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3669957" y="4137659"/>
            <a:ext cx="799601" cy="394055"/>
            <a:chOff x="2743200" y="4137658"/>
            <a:chExt cx="799601" cy="3940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927" y="4137658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701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3593756" y="1687055"/>
            <a:ext cx="990600" cy="3779676"/>
            <a:chOff x="2667000" y="1687055"/>
            <a:chExt cx="990600" cy="3779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D8F49B-A9E8-AC43-93BB-DEA9586DF472}"/>
                </a:ext>
              </a:extLst>
            </p:cNvPr>
            <p:cNvSpPr/>
            <p:nvPr/>
          </p:nvSpPr>
          <p:spPr bwMode="auto">
            <a:xfrm>
              <a:off x="2667000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04A5B7-206D-8F45-B65C-8E8BC9D83577}"/>
                </a:ext>
              </a:extLst>
            </p:cNvPr>
            <p:cNvSpPr/>
            <p:nvPr/>
          </p:nvSpPr>
          <p:spPr bwMode="auto">
            <a:xfrm>
              <a:off x="2667000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827D3-2218-424E-B7D2-02EC44DC2439}"/>
                </a:ext>
              </a:extLst>
            </p:cNvPr>
            <p:cNvSpPr txBox="1"/>
            <p:nvPr/>
          </p:nvSpPr>
          <p:spPr>
            <a:xfrm>
              <a:off x="2896778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87064E-0275-8A49-BA70-1BBE33CC1D92}"/>
                </a:ext>
              </a:extLst>
            </p:cNvPr>
            <p:cNvGrpSpPr/>
            <p:nvPr/>
          </p:nvGrpSpPr>
          <p:grpSpPr>
            <a:xfrm>
              <a:off x="2743200" y="1687055"/>
              <a:ext cx="799601" cy="1250343"/>
              <a:chOff x="2743200" y="1687055"/>
              <a:chExt cx="799601" cy="12503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2709D0-4716-DA42-AC89-667333D9DF7F}"/>
                  </a:ext>
                </a:extLst>
              </p:cNvPr>
              <p:cNvSpPr/>
              <p:nvPr/>
            </p:nvSpPr>
            <p:spPr bwMode="auto">
              <a:xfrm>
                <a:off x="2743200" y="1687055"/>
                <a:ext cx="799601" cy="12503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Arial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D7B63BC-1361-7249-8E98-8F0B9608E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209800"/>
                <a:ext cx="7996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444427" y="505188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" panose="020B0A02020104020203" pitchFamily="34" charset="77"/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4662513" y="1687055"/>
            <a:ext cx="1687930" cy="3779676"/>
            <a:chOff x="3735756" y="1687055"/>
            <a:chExt cx="1687930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62858"/>
              <a:ext cx="799406" cy="618814"/>
              <a:chOff x="1295399" y="2962586"/>
              <a:chExt cx="799406" cy="61881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6258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130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37744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9085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601969" y="4929045"/>
              <a:ext cx="606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saves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3355A-8CAB-7E49-B5AC-A8E0C0CD8E25}"/>
              </a:ext>
            </a:extLst>
          </p:cNvPr>
          <p:cNvGrpSpPr/>
          <p:nvPr/>
        </p:nvGrpSpPr>
        <p:grpSpPr>
          <a:xfrm>
            <a:off x="7081581" y="1661017"/>
            <a:ext cx="1280515" cy="3779676"/>
            <a:chOff x="6154824" y="1661017"/>
            <a:chExt cx="1280515" cy="377967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085696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37391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73975"/>
              <a:ext cx="799406" cy="606076"/>
              <a:chOff x="1295399" y="2975324"/>
              <a:chExt cx="799406" cy="60607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75324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535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7681341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iret</a:t>
            </a:r>
            <a:endParaRPr lang="en-US" b="0" dirty="0">
              <a:solidFill>
                <a:srgbClr val="FF0000"/>
              </a:solidFill>
              <a:latin typeface="Gill Sans" panose="020B0A02020104020203" pitchFamily="34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8470557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234237" y="3832326"/>
            <a:ext cx="835124" cy="1565340"/>
            <a:chOff x="5307481" y="3832325"/>
            <a:chExt cx="835124" cy="15653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947767" y="4699397"/>
              <a:ext cx="1057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196608" y="4439768"/>
              <a:ext cx="155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…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272131" y="3061982"/>
            <a:ext cx="799406" cy="610105"/>
            <a:chOff x="1295399" y="2971295"/>
            <a:chExt cx="799406" cy="61010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71295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3587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9" name="Right Arrow 148"/>
          <p:cNvSpPr/>
          <p:nvPr/>
        </p:nvSpPr>
        <p:spPr bwMode="auto">
          <a:xfrm>
            <a:off x="3486062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41590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91" grpId="0"/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Motivation: Consider a shared database</a:t>
            </a:r>
          </a:p>
          <a:p>
            <a:pPr lvl="1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Two classes of users:</a:t>
            </a:r>
          </a:p>
          <a:p>
            <a:pPr lvl="2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Readers – never modify database</a:t>
            </a:r>
          </a:p>
          <a:p>
            <a:pPr lvl="2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Writers – read and modify database</a:t>
            </a:r>
          </a:p>
          <a:p>
            <a:pPr lvl="1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Is using a single lock on the whole database sufficient?</a:t>
            </a:r>
          </a:p>
          <a:p>
            <a:pPr lvl="2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Like to have many readers at the same time</a:t>
            </a:r>
          </a:p>
          <a:p>
            <a:pPr lvl="2"/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066800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Context Switch –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286896" y="140561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229498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272035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310198" y="1074392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272131" y="3091191"/>
            <a:ext cx="799406" cy="580897"/>
            <a:chOff x="1295399" y="3000503"/>
            <a:chExt cx="799406" cy="580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3000503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529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145956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231557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272131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390347" y="3766773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146054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2425613" y="518014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264241" y="4639389"/>
            <a:ext cx="76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246076" y="5477470"/>
            <a:ext cx="78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thread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F49B-A9E8-AC43-93BB-DEA9586DF472}"/>
              </a:ext>
            </a:extLst>
          </p:cNvPr>
          <p:cNvSpPr/>
          <p:nvPr/>
        </p:nvSpPr>
        <p:spPr bwMode="auto">
          <a:xfrm>
            <a:off x="3593756" y="4122127"/>
            <a:ext cx="990600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3670053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3788269" y="377635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04A5B7-206D-8F45-B65C-8E8BC9D83577}"/>
              </a:ext>
            </a:extLst>
          </p:cNvPr>
          <p:cNvSpPr/>
          <p:nvPr/>
        </p:nvSpPr>
        <p:spPr bwMode="auto">
          <a:xfrm>
            <a:off x="3593756" y="4972139"/>
            <a:ext cx="990600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827D3-2218-424E-B7D2-02EC44DC2439}"/>
              </a:ext>
            </a:extLst>
          </p:cNvPr>
          <p:cNvSpPr txBox="1"/>
          <p:nvPr/>
        </p:nvSpPr>
        <p:spPr>
          <a:xfrm>
            <a:off x="3823535" y="518973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1898821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2912075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1956486" y="3091191"/>
            <a:ext cx="2854974" cy="1436823"/>
            <a:chOff x="1029730" y="3091190"/>
            <a:chExt cx="2854974" cy="14368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91190"/>
              <a:ext cx="799406" cy="590482"/>
              <a:chOff x="1295399" y="2990918"/>
              <a:chExt cx="799406" cy="59048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272035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3669957" y="4157990"/>
            <a:ext cx="799601" cy="414010"/>
            <a:chOff x="2743200" y="4157990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7064E-0275-8A49-BA70-1BBE33CC1D92}"/>
              </a:ext>
            </a:extLst>
          </p:cNvPr>
          <p:cNvGrpSpPr/>
          <p:nvPr/>
        </p:nvGrpSpPr>
        <p:grpSpPr>
          <a:xfrm>
            <a:off x="3669957" y="1687056"/>
            <a:ext cx="799601" cy="1250343"/>
            <a:chOff x="2743200" y="1687055"/>
            <a:chExt cx="799601" cy="12503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709D0-4716-DA42-AC89-667333D9DF7F}"/>
                </a:ext>
              </a:extLst>
            </p:cNvPr>
            <p:cNvSpPr/>
            <p:nvPr/>
          </p:nvSpPr>
          <p:spPr bwMode="auto">
            <a:xfrm>
              <a:off x="2743200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7B63BC-1361-7249-8E98-8F0B9608E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444427" y="505188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" panose="020B0A02020104020203" pitchFamily="34" charset="77"/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4662513" y="1687055"/>
            <a:ext cx="1687930" cy="3779676"/>
            <a:chOff x="3735756" y="1687055"/>
            <a:chExt cx="1687930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91190"/>
              <a:ext cx="799406" cy="590482"/>
              <a:chOff x="1295399" y="2990918"/>
              <a:chExt cx="799406" cy="59048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601969" y="4929045"/>
              <a:ext cx="606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saves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7681341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iret</a:t>
            </a:r>
            <a:endParaRPr lang="en-US" b="0" dirty="0">
              <a:solidFill>
                <a:srgbClr val="FF0000"/>
              </a:solidFill>
              <a:latin typeface="Gill Sans" panose="020B0A02020104020203" pitchFamily="34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8470557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75FF7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PTBR’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2"/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234237" y="3832326"/>
            <a:ext cx="835124" cy="1565340"/>
            <a:chOff x="5307481" y="3832325"/>
            <a:chExt cx="835124" cy="15653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947767" y="4699397"/>
              <a:ext cx="1057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196608" y="4439768"/>
              <a:ext cx="155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…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76BDAB-A8A1-8A49-B7B7-A15C28D40EC6}"/>
              </a:ext>
            </a:extLst>
          </p:cNvPr>
          <p:cNvSpPr txBox="1"/>
          <p:nvPr/>
        </p:nvSpPr>
        <p:spPr>
          <a:xfrm rot="16200000">
            <a:off x="6137267" y="29461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C3333"/>
                </a:solidFill>
                <a:latin typeface="Gill Sans" panose="020B0A02020104020203" pitchFamily="34" charset="77"/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63361" y="5484675"/>
            <a:ext cx="2185919" cy="717437"/>
            <a:chOff x="4636605" y="5484674"/>
            <a:chExt cx="2185919" cy="717437"/>
          </a:xfrm>
        </p:grpSpPr>
        <p:sp>
          <p:nvSpPr>
            <p:cNvPr id="46" name="Curved Up Arrow 45">
              <a:extLst>
                <a:ext uri="{FF2B5EF4-FFF2-40B4-BE49-F238E27FC236}">
                  <a16:creationId xmlns:a16="http://schemas.microsoft.com/office/drawing/2014/main" id="{A29BA8FA-B27E-2740-AA06-534AA29871AF}"/>
                </a:ext>
              </a:extLst>
            </p:cNvPr>
            <p:cNvSpPr/>
            <p:nvPr/>
          </p:nvSpPr>
          <p:spPr bwMode="auto">
            <a:xfrm>
              <a:off x="5161317" y="5484674"/>
              <a:ext cx="1188020" cy="376881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panose="020B0A02020104020203" pitchFamily="34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04082-66FF-6244-A6E3-DCC6BACA406E}"/>
                </a:ext>
              </a:extLst>
            </p:cNvPr>
            <p:cNvSpPr txBox="1"/>
            <p:nvPr/>
          </p:nvSpPr>
          <p:spPr>
            <a:xfrm>
              <a:off x="4636605" y="5832779"/>
              <a:ext cx="2185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switch kernel threads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81581" y="1041855"/>
            <a:ext cx="1280515" cy="4398838"/>
            <a:chOff x="6154824" y="1041855"/>
            <a:chExt cx="1280515" cy="43988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PTBR’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2"/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7793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cs:eip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ss:esp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102697"/>
              <a:ext cx="831874" cy="577354"/>
              <a:chOff x="1295399" y="3004046"/>
              <a:chExt cx="831874" cy="57735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300404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4493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07B5FF-DFFF-6049-9336-B5CCD5AF5880}"/>
                </a:ext>
              </a:extLst>
            </p:cNvPr>
            <p:cNvSpPr txBox="1"/>
            <p:nvPr/>
          </p:nvSpPr>
          <p:spPr>
            <a:xfrm>
              <a:off x="6311544" y="1041855"/>
              <a:ext cx="659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user’</a:t>
              </a:r>
            </a:p>
            <a:p>
              <a:r>
                <a:rPr lang="en-US" b="0" dirty="0">
                  <a:latin typeface="Gill Sans" panose="020B0A02020104020203" pitchFamily="34" charset="77"/>
                </a:rPr>
                <a:t>stack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BD64D2-C9FD-D844-8A4A-0DCE4FCD4244}"/>
              </a:ext>
            </a:extLst>
          </p:cNvPr>
          <p:cNvSpPr txBox="1"/>
          <p:nvPr/>
        </p:nvSpPr>
        <p:spPr>
          <a:xfrm>
            <a:off x="5949306" y="6280541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highlight>
                  <a:srgbClr val="FFFF00"/>
                </a:highlight>
                <a:latin typeface="Gill Sans" panose="020B0A02020104020203" pitchFamily="34" charset="77"/>
              </a:rPr>
              <a:t>Pintos: </a:t>
            </a:r>
            <a:r>
              <a:rPr lang="en-US" b="0" dirty="0" err="1">
                <a:highlight>
                  <a:srgbClr val="FFFF00"/>
                </a:highlight>
                <a:latin typeface="Gill Sans" panose="020B0A02020104020203" pitchFamily="34" charset="77"/>
              </a:rPr>
              <a:t>switch.S</a:t>
            </a:r>
            <a:endParaRPr lang="en-US" b="0" dirty="0">
              <a:highlight>
                <a:srgbClr val="FFFF00"/>
              </a:highlight>
              <a:latin typeface="Gill Sans" panose="020B0A02020104020203" pitchFamily="34" charset="77"/>
            </a:endParaRPr>
          </a:p>
        </p:txBody>
      </p:sp>
      <p:sp>
        <p:nvSpPr>
          <p:cNvPr id="142" name="Right Arrow 141"/>
          <p:cNvSpPr/>
          <p:nvPr/>
        </p:nvSpPr>
        <p:spPr bwMode="auto">
          <a:xfrm>
            <a:off x="3486062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13826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242217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3A0C91-9287-4F55-BAD3-02D5EE775AD2}"/>
              </a:ext>
            </a:extLst>
          </p:cNvPr>
          <p:cNvSpPr/>
          <p:nvPr/>
        </p:nvSpPr>
        <p:spPr>
          <a:xfrm>
            <a:off x="3317037" y="13589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99E79-E153-4114-955F-E98C9C268861}"/>
              </a:ext>
            </a:extLst>
          </p:cNvPr>
          <p:cNvSpPr/>
          <p:nvPr/>
        </p:nvSpPr>
        <p:spPr>
          <a:xfrm>
            <a:off x="3317037" y="202566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8A35C-E4D9-43DA-85EF-BE9851BB54AE}"/>
              </a:ext>
            </a:extLst>
          </p:cNvPr>
          <p:cNvSpPr/>
          <p:nvPr/>
        </p:nvSpPr>
        <p:spPr>
          <a:xfrm>
            <a:off x="3317037" y="26924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79A3B-17B2-466E-A5B1-CAEBD592D938}"/>
              </a:ext>
            </a:extLst>
          </p:cNvPr>
          <p:cNvSpPr txBox="1"/>
          <p:nvPr/>
        </p:nvSpPr>
        <p:spPr>
          <a:xfrm>
            <a:off x="4767715" y="14565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D951-BCD0-4689-BD1C-6515400854B5}"/>
              </a:ext>
            </a:extLst>
          </p:cNvPr>
          <p:cNvSpPr/>
          <p:nvPr/>
        </p:nvSpPr>
        <p:spPr>
          <a:xfrm>
            <a:off x="4918834" y="184243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18DB9-52AF-45B3-BE5F-86D35A810E5E}"/>
              </a:ext>
            </a:extLst>
          </p:cNvPr>
          <p:cNvSpPr/>
          <p:nvPr/>
        </p:nvSpPr>
        <p:spPr>
          <a:xfrm>
            <a:off x="4918834" y="2414360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A7176-05F5-44E0-B298-8B392186AB4B}"/>
              </a:ext>
            </a:extLst>
          </p:cNvPr>
          <p:cNvSpPr txBox="1"/>
          <p:nvPr/>
        </p:nvSpPr>
        <p:spPr>
          <a:xfrm>
            <a:off x="6409744" y="14688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5F1B-9D07-418C-BCF3-6EBB8CBFABB2}"/>
              </a:ext>
            </a:extLst>
          </p:cNvPr>
          <p:cNvSpPr/>
          <p:nvPr/>
        </p:nvSpPr>
        <p:spPr>
          <a:xfrm>
            <a:off x="6554179" y="184923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91C71-E888-4812-9172-E63404BE79DA}"/>
              </a:ext>
            </a:extLst>
          </p:cNvPr>
          <p:cNvSpPr/>
          <p:nvPr/>
        </p:nvSpPr>
        <p:spPr>
          <a:xfrm>
            <a:off x="6554179" y="2421154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24391-6747-4682-B5BF-1E824BCF98E8}"/>
              </a:ext>
            </a:extLst>
          </p:cNvPr>
          <p:cNvSpPr txBox="1"/>
          <p:nvPr/>
        </p:nvSpPr>
        <p:spPr>
          <a:xfrm flipV="1">
            <a:off x="2824596" y="1442327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3DAF9-FE56-4C67-A4A2-EE83DCB68184}"/>
              </a:ext>
            </a:extLst>
          </p:cNvPr>
          <p:cNvSpPr/>
          <p:nvPr/>
        </p:nvSpPr>
        <p:spPr>
          <a:xfrm>
            <a:off x="2763039" y="1058874"/>
            <a:ext cx="527048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DB08D-E7B5-45F4-A703-F857CDDA031A}"/>
              </a:ext>
            </a:extLst>
          </p:cNvPr>
          <p:cNvSpPr txBox="1"/>
          <p:nvPr/>
        </p:nvSpPr>
        <p:spPr>
          <a:xfrm>
            <a:off x="4774399" y="346764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D9D8C3-51A1-4049-9729-6C3FE1F79FC5}"/>
              </a:ext>
            </a:extLst>
          </p:cNvPr>
          <p:cNvSpPr/>
          <p:nvPr/>
        </p:nvSpPr>
        <p:spPr>
          <a:xfrm>
            <a:off x="4918833" y="417553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395D7-1A9D-4732-A443-16C85F56E3E0}"/>
              </a:ext>
            </a:extLst>
          </p:cNvPr>
          <p:cNvSpPr/>
          <p:nvPr/>
        </p:nvSpPr>
        <p:spPr>
          <a:xfrm>
            <a:off x="4918833" y="470104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8B6AC1-E7FD-4CCB-B5D3-45DFF3B156E9}"/>
              </a:ext>
            </a:extLst>
          </p:cNvPr>
          <p:cNvSpPr/>
          <p:nvPr/>
        </p:nvSpPr>
        <p:spPr>
          <a:xfrm>
            <a:off x="4912150" y="522655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40C3E-7EF3-4608-B34F-A361C0142A19}"/>
              </a:ext>
            </a:extLst>
          </p:cNvPr>
          <p:cNvSpPr/>
          <p:nvPr/>
        </p:nvSpPr>
        <p:spPr>
          <a:xfrm>
            <a:off x="4912150" y="575206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94818-DD27-4A95-BCB0-63A1D7459FDA}"/>
              </a:ext>
            </a:extLst>
          </p:cNvPr>
          <p:cNvSpPr/>
          <p:nvPr/>
        </p:nvSpPr>
        <p:spPr>
          <a:xfrm>
            <a:off x="4701366" y="3475990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859-EAD5-4418-A47B-116D898FA040}"/>
              </a:ext>
            </a:extLst>
          </p:cNvPr>
          <p:cNvSpPr txBox="1"/>
          <p:nvPr/>
        </p:nvSpPr>
        <p:spPr>
          <a:xfrm>
            <a:off x="6398039" y="345930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FF5D4-8F9F-4CB8-BE60-9FB1BAE8B68C}"/>
              </a:ext>
            </a:extLst>
          </p:cNvPr>
          <p:cNvSpPr/>
          <p:nvPr/>
        </p:nvSpPr>
        <p:spPr>
          <a:xfrm>
            <a:off x="6542473" y="416718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8224A-CA69-4C54-92A9-85985FC009EB}"/>
              </a:ext>
            </a:extLst>
          </p:cNvPr>
          <p:cNvSpPr/>
          <p:nvPr/>
        </p:nvSpPr>
        <p:spPr>
          <a:xfrm>
            <a:off x="6542473" y="469269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3B57B5-CBF2-48E8-B048-EBD12A98A725}"/>
              </a:ext>
            </a:extLst>
          </p:cNvPr>
          <p:cNvSpPr/>
          <p:nvPr/>
        </p:nvSpPr>
        <p:spPr>
          <a:xfrm>
            <a:off x="6535790" y="521820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4252-8B6B-47F7-8A41-FEAA9599EE31}"/>
              </a:ext>
            </a:extLst>
          </p:cNvPr>
          <p:cNvSpPr/>
          <p:nvPr/>
        </p:nvSpPr>
        <p:spPr>
          <a:xfrm>
            <a:off x="6535790" y="574371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CB480-7ECF-4589-8E67-4744A3E1BF52}"/>
              </a:ext>
            </a:extLst>
          </p:cNvPr>
          <p:cNvSpPr/>
          <p:nvPr/>
        </p:nvSpPr>
        <p:spPr>
          <a:xfrm>
            <a:off x="6325006" y="3467645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Kernel Structure So Far (1/3)</a:t>
            </a:r>
          </a:p>
        </p:txBody>
      </p:sp>
    </p:spTree>
    <p:extLst>
      <p:ext uri="{BB962C8B-B14F-4D97-AF65-F5344CB8AC3E}">
        <p14:creationId xmlns:p14="http://schemas.microsoft.com/office/powerpoint/2010/main" val="3723300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D12652A-7042-4767-A90B-26300894816F}"/>
              </a:ext>
            </a:extLst>
          </p:cNvPr>
          <p:cNvSpPr/>
          <p:nvPr/>
        </p:nvSpPr>
        <p:spPr>
          <a:xfrm>
            <a:off x="2830708" y="13258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DB224-EBF6-4122-9DB0-80D5FBAA8D3D}"/>
              </a:ext>
            </a:extLst>
          </p:cNvPr>
          <p:cNvSpPr/>
          <p:nvPr/>
        </p:nvSpPr>
        <p:spPr>
          <a:xfrm>
            <a:off x="2830708" y="199259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113E3-91F8-4C15-BB00-D11DDED5DB90}"/>
              </a:ext>
            </a:extLst>
          </p:cNvPr>
          <p:cNvSpPr/>
          <p:nvPr/>
        </p:nvSpPr>
        <p:spPr>
          <a:xfrm>
            <a:off x="2830708" y="26593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14B9B-C7FD-4579-9A5C-C73D545C9D09}"/>
              </a:ext>
            </a:extLst>
          </p:cNvPr>
          <p:cNvSpPr txBox="1"/>
          <p:nvPr/>
        </p:nvSpPr>
        <p:spPr>
          <a:xfrm>
            <a:off x="5000091" y="1152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010E67-B18D-416B-B229-E7A4E574CB4A}"/>
              </a:ext>
            </a:extLst>
          </p:cNvPr>
          <p:cNvSpPr/>
          <p:nvPr/>
        </p:nvSpPr>
        <p:spPr>
          <a:xfrm>
            <a:off x="5136662" y="1535496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845CCC-D848-4556-BAAF-57B2F8AF3B0E}"/>
              </a:ext>
            </a:extLst>
          </p:cNvPr>
          <p:cNvSpPr/>
          <p:nvPr/>
        </p:nvSpPr>
        <p:spPr>
          <a:xfrm>
            <a:off x="4394557" y="2540121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34EB9-9321-499B-BE92-3E34939D764A}"/>
              </a:ext>
            </a:extLst>
          </p:cNvPr>
          <p:cNvSpPr txBox="1"/>
          <p:nvPr/>
        </p:nvSpPr>
        <p:spPr>
          <a:xfrm>
            <a:off x="7089989" y="118572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61187C-EC6B-4E56-B192-F0C01CBD291A}"/>
              </a:ext>
            </a:extLst>
          </p:cNvPr>
          <p:cNvSpPr/>
          <p:nvPr/>
        </p:nvSpPr>
        <p:spPr>
          <a:xfrm>
            <a:off x="7141276" y="2561819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1031B-E325-484E-8142-5C86E0B31B4E}"/>
              </a:ext>
            </a:extLst>
          </p:cNvPr>
          <p:cNvSpPr txBox="1"/>
          <p:nvPr/>
        </p:nvSpPr>
        <p:spPr>
          <a:xfrm flipV="1">
            <a:off x="2338267" y="1409259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B677D9-6176-4B85-87EA-0EDFD6299D5C}"/>
              </a:ext>
            </a:extLst>
          </p:cNvPr>
          <p:cNvSpPr/>
          <p:nvPr/>
        </p:nvSpPr>
        <p:spPr>
          <a:xfrm>
            <a:off x="2276711" y="1025806"/>
            <a:ext cx="6670656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F82787-FC8A-4131-A778-3504C8B62BBC}"/>
              </a:ext>
            </a:extLst>
          </p:cNvPr>
          <p:cNvGrpSpPr/>
          <p:nvPr/>
        </p:nvGrpSpPr>
        <p:grpSpPr>
          <a:xfrm>
            <a:off x="7037830" y="3455032"/>
            <a:ext cx="1403331" cy="2888705"/>
            <a:chOff x="4992334" y="3886330"/>
            <a:chExt cx="1403331" cy="2888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79D3D-EDC2-40FC-9E98-6F07F2A321C3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FCF40-C013-4628-BAAA-7E6FDCD128AF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377A3-BFF8-4BEC-B194-05D447A1E904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424F5D-597E-41C4-A22E-6DF703CB92AF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29420A-77A4-4999-8E81-3CE86199E57F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4E962D-8783-403A-BECB-9EBAB98F7450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1A5B2-E3A0-4301-9188-32DEFB8A076F}"/>
              </a:ext>
            </a:extLst>
          </p:cNvPr>
          <p:cNvSpPr/>
          <p:nvPr/>
        </p:nvSpPr>
        <p:spPr>
          <a:xfrm>
            <a:off x="4394558" y="1998306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7C276E-54B3-436A-9EA8-06BFA85062F9}"/>
              </a:ext>
            </a:extLst>
          </p:cNvPr>
          <p:cNvSpPr/>
          <p:nvPr/>
        </p:nvSpPr>
        <p:spPr>
          <a:xfrm>
            <a:off x="5633483" y="2535707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36D7AA-348E-4D67-B410-67D366A8565D}"/>
              </a:ext>
            </a:extLst>
          </p:cNvPr>
          <p:cNvSpPr/>
          <p:nvPr/>
        </p:nvSpPr>
        <p:spPr>
          <a:xfrm>
            <a:off x="5633484" y="199389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1A751-A191-4AB1-9103-5F0E4DFBE7D0}"/>
              </a:ext>
            </a:extLst>
          </p:cNvPr>
          <p:cNvSpPr/>
          <p:nvPr/>
        </p:nvSpPr>
        <p:spPr>
          <a:xfrm>
            <a:off x="7234424" y="154570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F9D-9AF2-49D6-86E6-99BB3DBBA3E7}"/>
              </a:ext>
            </a:extLst>
          </p:cNvPr>
          <p:cNvSpPr/>
          <p:nvPr/>
        </p:nvSpPr>
        <p:spPr>
          <a:xfrm>
            <a:off x="7141276" y="201834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22AFCD-AF30-4742-919D-387185DD34CB}"/>
              </a:ext>
            </a:extLst>
          </p:cNvPr>
          <p:cNvGrpSpPr/>
          <p:nvPr/>
        </p:nvGrpSpPr>
        <p:grpSpPr>
          <a:xfrm>
            <a:off x="4325530" y="3471576"/>
            <a:ext cx="2512274" cy="2884774"/>
            <a:chOff x="3250587" y="3845946"/>
            <a:chExt cx="2512274" cy="288477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4B45FA-96B0-4044-A984-7DB12A041473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4E961B8-E60D-4625-AD8B-9F9F9386FA1C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0ACBA-8C19-4741-9E7B-82083965D525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34DBF2-6ED6-4197-9889-2DFE8EE0E048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290B00-D353-48D8-9DFE-41962D524462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2A3AB0-7003-4A6C-B372-57BC10B74950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BC48A4D-14F0-4396-A770-4A0C5FA21AA8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16652B-8CA6-4358-A181-18955E09039B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6DA36E-4DF4-49CF-AE2E-E7834DB3E859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7FBE27-AF8B-4F31-B324-8CB52BBCCB73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Kernel Structure So Far (2/3)</a:t>
            </a:r>
          </a:p>
        </p:txBody>
      </p:sp>
    </p:spTree>
    <p:extLst>
      <p:ext uri="{BB962C8B-B14F-4D97-AF65-F5344CB8AC3E}">
        <p14:creationId xmlns:p14="http://schemas.microsoft.com/office/powerpoint/2010/main" val="74012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971D367-D2EB-4A6F-9BA1-91B412FC990B}"/>
              </a:ext>
            </a:extLst>
          </p:cNvPr>
          <p:cNvSpPr/>
          <p:nvPr/>
        </p:nvSpPr>
        <p:spPr>
          <a:xfrm>
            <a:off x="985838" y="13278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DF8156-9ECE-40BB-855C-23AEBC87D8F1}"/>
              </a:ext>
            </a:extLst>
          </p:cNvPr>
          <p:cNvSpPr/>
          <p:nvPr/>
        </p:nvSpPr>
        <p:spPr>
          <a:xfrm>
            <a:off x="985838" y="199455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7A33D4-57F0-4262-B84E-003A0EE90A0D}"/>
              </a:ext>
            </a:extLst>
          </p:cNvPr>
          <p:cNvSpPr/>
          <p:nvPr/>
        </p:nvSpPr>
        <p:spPr>
          <a:xfrm>
            <a:off x="985838" y="26613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F3FC51-EEDF-406A-AD03-05FE80467AF0}"/>
              </a:ext>
            </a:extLst>
          </p:cNvPr>
          <p:cNvSpPr txBox="1"/>
          <p:nvPr/>
        </p:nvSpPr>
        <p:spPr>
          <a:xfrm flipV="1">
            <a:off x="493397" y="1411224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3776E1-5735-4DB0-8F05-15DDD3F488A7}"/>
              </a:ext>
            </a:extLst>
          </p:cNvPr>
          <p:cNvSpPr/>
          <p:nvPr/>
        </p:nvSpPr>
        <p:spPr>
          <a:xfrm>
            <a:off x="431840" y="1027771"/>
            <a:ext cx="871216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772F6D-CB1D-4410-BDA9-C9E89D5D376B}"/>
              </a:ext>
            </a:extLst>
          </p:cNvPr>
          <p:cNvGrpSpPr/>
          <p:nvPr/>
        </p:nvGrpSpPr>
        <p:grpSpPr>
          <a:xfrm>
            <a:off x="2202362" y="1323938"/>
            <a:ext cx="1146468" cy="1860548"/>
            <a:chOff x="1986441" y="1610615"/>
            <a:chExt cx="1146468" cy="186054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CA5FBE-423A-4891-AF27-5184A9D3F084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560081-3108-4C85-B9E6-313F98715A5C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1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97D4F9-40C2-4E99-BE5A-9DBB08945C1B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242867-3E1A-4BF7-A7F1-BEFC1C23BFE8}"/>
              </a:ext>
            </a:extLst>
          </p:cNvPr>
          <p:cNvGrpSpPr/>
          <p:nvPr/>
        </p:nvGrpSpPr>
        <p:grpSpPr>
          <a:xfrm>
            <a:off x="3398344" y="1323938"/>
            <a:ext cx="1146468" cy="1860548"/>
            <a:chOff x="1986441" y="1610615"/>
            <a:chExt cx="1146468" cy="1860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EB6DF8-5D45-48C1-9550-E8FD4350CF03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4FAE45-EE0B-4A91-9427-A3EBABA96B41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2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762001-15BB-4397-AEAC-AC5681151AEF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5D33DC7-A4D9-44CF-B27A-2324F0A71B71}"/>
              </a:ext>
            </a:extLst>
          </p:cNvPr>
          <p:cNvSpPr txBox="1"/>
          <p:nvPr/>
        </p:nvSpPr>
        <p:spPr>
          <a:xfrm>
            <a:off x="5465855" y="11542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7AE9AF-675C-4B7B-8DBD-E37F865C5F34}"/>
              </a:ext>
            </a:extLst>
          </p:cNvPr>
          <p:cNvSpPr/>
          <p:nvPr/>
        </p:nvSpPr>
        <p:spPr>
          <a:xfrm>
            <a:off x="5606388" y="1537461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4168E4-E137-4881-AA7D-4914D5727A35}"/>
              </a:ext>
            </a:extLst>
          </p:cNvPr>
          <p:cNvSpPr/>
          <p:nvPr/>
        </p:nvSpPr>
        <p:spPr>
          <a:xfrm>
            <a:off x="4864283" y="2542086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372DE2-C28D-4259-8064-D76543D462BD}"/>
              </a:ext>
            </a:extLst>
          </p:cNvPr>
          <p:cNvSpPr txBox="1"/>
          <p:nvPr/>
        </p:nvSpPr>
        <p:spPr>
          <a:xfrm>
            <a:off x="7559715" y="11876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E2AD71-EE2F-44A4-880E-1C5E4E528121}"/>
              </a:ext>
            </a:extLst>
          </p:cNvPr>
          <p:cNvSpPr/>
          <p:nvPr/>
        </p:nvSpPr>
        <p:spPr>
          <a:xfrm>
            <a:off x="7611002" y="2563784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F9D1CB-B265-4B6E-A88C-787667D22935}"/>
              </a:ext>
            </a:extLst>
          </p:cNvPr>
          <p:cNvGrpSpPr/>
          <p:nvPr/>
        </p:nvGrpSpPr>
        <p:grpSpPr>
          <a:xfrm>
            <a:off x="7507556" y="3456997"/>
            <a:ext cx="1403331" cy="2888705"/>
            <a:chOff x="4992334" y="3886330"/>
            <a:chExt cx="1403331" cy="288870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2C829E-E2C6-4CD9-8E2E-B40A1CE8C315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9EEEA-2ECE-401A-9FBD-B882D289F614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09CBD4-BDFD-4DCC-8945-BCFC535193B1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0DA7678-6378-4101-BA7F-4CE1A8C1D6F0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EBF8DB-001A-431A-B418-22D921B8815E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8F4BFA-9980-448A-86DC-9EF161AF77B7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4702A-7CFB-48DE-A1D9-34FFB920A116}"/>
              </a:ext>
            </a:extLst>
          </p:cNvPr>
          <p:cNvSpPr/>
          <p:nvPr/>
        </p:nvSpPr>
        <p:spPr>
          <a:xfrm>
            <a:off x="4864284" y="2000271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1204A2-BBAA-4E42-A117-B90D9C5918E1}"/>
              </a:ext>
            </a:extLst>
          </p:cNvPr>
          <p:cNvSpPr/>
          <p:nvPr/>
        </p:nvSpPr>
        <p:spPr>
          <a:xfrm>
            <a:off x="6103209" y="2537672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E8B560-ACE7-43BA-BCC6-F92C0A90F684}"/>
              </a:ext>
            </a:extLst>
          </p:cNvPr>
          <p:cNvSpPr/>
          <p:nvPr/>
        </p:nvSpPr>
        <p:spPr>
          <a:xfrm>
            <a:off x="6103210" y="199585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6365A6-D86C-43ED-BE9A-4CE38FA43849}"/>
              </a:ext>
            </a:extLst>
          </p:cNvPr>
          <p:cNvSpPr/>
          <p:nvPr/>
        </p:nvSpPr>
        <p:spPr>
          <a:xfrm>
            <a:off x="7704150" y="154766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E7866D-FFC8-4A77-B798-7CC8E372BAB8}"/>
              </a:ext>
            </a:extLst>
          </p:cNvPr>
          <p:cNvSpPr/>
          <p:nvPr/>
        </p:nvSpPr>
        <p:spPr>
          <a:xfrm>
            <a:off x="7611002" y="202031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9ACFBBE-375C-46EA-91AA-B0DEA99E8CE9}"/>
              </a:ext>
            </a:extLst>
          </p:cNvPr>
          <p:cNvGrpSpPr/>
          <p:nvPr/>
        </p:nvGrpSpPr>
        <p:grpSpPr>
          <a:xfrm>
            <a:off x="4743669" y="3471576"/>
            <a:ext cx="2512274" cy="2884774"/>
            <a:chOff x="3250587" y="3845946"/>
            <a:chExt cx="2512274" cy="288477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D11FDAC-7775-457D-A2BF-2CB8B9E5334C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A5EC78D-B7EB-4599-BD72-8AD35A85C827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08BBE5-0DC1-45DC-9E44-04D7B30AA1F0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2004059-592D-43AD-B645-75C41A611030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E54D22E-E5D0-491C-8A58-1A94EFAF921C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5D67A57-38D2-4EE5-AAB4-51AC8A4BB565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F6EDF55-953D-42C5-8F27-62F9DF95570C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E365B-C80E-41BE-900F-03961E70AA23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E5F5F7-45BF-4A39-854F-3DE8DE4665ED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E850A5-54D9-40D0-9DAC-6D63373B4CF0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8FF2ED0-803E-4C21-B387-AB5EEEDD210F}"/>
              </a:ext>
            </a:extLst>
          </p:cNvPr>
          <p:cNvSpPr/>
          <p:nvPr/>
        </p:nvSpPr>
        <p:spPr>
          <a:xfrm>
            <a:off x="304800" y="3959317"/>
            <a:ext cx="4361055" cy="2312413"/>
          </a:xfrm>
          <a:prstGeom prst="wedgeRoundRectCallout">
            <a:avLst>
              <a:gd name="adj1" fmla="val 27831"/>
              <a:gd name="adj2" fmla="val -91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Gill Sans Light"/>
              </a:rPr>
              <a:t>These two threads: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Gill Sans Light"/>
              </a:rPr>
              <a:t>Are used internally by the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Gill Sans Light"/>
              </a:rPr>
              <a:t>Don’t correspond to any particular user thread or process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Kernel Structure So Far (3/3)</a:t>
            </a:r>
          </a:p>
        </p:txBody>
      </p:sp>
    </p:spTree>
    <p:extLst>
      <p:ext uri="{BB962C8B-B14F-4D97-AF65-F5344CB8AC3E}">
        <p14:creationId xmlns:p14="http://schemas.microsoft.com/office/powerpoint/2010/main" val="3619460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76200" y="5791200"/>
            <a:ext cx="9220200" cy="793910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Each user process/thread associated with a kernel thread, described by a 4KB page object containing TCB and kernel stack for the kernel thread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247863" y="3970094"/>
            <a:ext cx="2046821" cy="1858591"/>
            <a:chOff x="6771285" y="4126879"/>
            <a:chExt cx="2046821" cy="1858591"/>
          </a:xfrm>
        </p:grpSpPr>
        <p:sp>
          <p:nvSpPr>
            <p:cNvPr id="56" name="Rectangle 55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SP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 SP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#</a:t>
              </a:r>
            </a:p>
          </p:txBody>
        </p:sp>
      </p:grpSp>
      <p:sp>
        <p:nvSpPr>
          <p:cNvPr id="4" name="Rounded Rectangular Callout 3"/>
          <p:cNvSpPr/>
          <p:nvPr/>
        </p:nvSpPr>
        <p:spPr bwMode="auto">
          <a:xfrm>
            <a:off x="8907424" y="4260052"/>
            <a:ext cx="693777" cy="376031"/>
          </a:xfrm>
          <a:prstGeom prst="wedgeRoundRectCallout">
            <a:avLst>
              <a:gd name="adj1" fmla="val -52943"/>
              <a:gd name="adj2" fmla="val 70771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rgbClr val="233AE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426552" y="1701745"/>
            <a:ext cx="974248" cy="1090597"/>
            <a:chOff x="6691805" y="1037134"/>
            <a:chExt cx="1724459" cy="2611993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13758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610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681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3759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301406" y="880349"/>
            <a:ext cx="1722463" cy="2544266"/>
            <a:chOff x="6691805" y="1037135"/>
            <a:chExt cx="1722463" cy="2544266"/>
          </a:xfrm>
        </p:grpSpPr>
        <p:sp>
          <p:nvSpPr>
            <p:cNvPr id="121" name="Rectangle 12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0" y="1740932"/>
            <a:ext cx="1178729" cy="111005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97" y="1713504"/>
            <a:ext cx="1178729" cy="111005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60379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379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0" y="1719410"/>
            <a:ext cx="1178729" cy="1110059"/>
          </a:xfrm>
          <a:prstGeom prst="rect">
            <a:avLst/>
          </a:prstGeom>
        </p:spPr>
      </p:pic>
      <p:sp>
        <p:nvSpPr>
          <p:cNvPr id="138" name="Freeform 137"/>
          <p:cNvSpPr/>
          <p:nvPr/>
        </p:nvSpPr>
        <p:spPr>
          <a:xfrm>
            <a:off x="13557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23429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34017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069740" y="2972382"/>
            <a:ext cx="1242161" cy="2767859"/>
            <a:chOff x="1805838" y="3328140"/>
            <a:chExt cx="1242161" cy="2767859"/>
          </a:xfrm>
        </p:grpSpPr>
        <p:sp>
          <p:nvSpPr>
            <p:cNvPr id="142" name="Rectangle 141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352801" y="2972382"/>
            <a:ext cx="1242161" cy="2767859"/>
            <a:chOff x="1805838" y="3328140"/>
            <a:chExt cx="1242161" cy="2767859"/>
          </a:xfrm>
        </p:grpSpPr>
        <p:sp>
          <p:nvSpPr>
            <p:cNvPr id="153" name="Rectangle 152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6036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35" name="Up-Down Arrow 34"/>
          <p:cNvSpPr/>
          <p:nvPr/>
        </p:nvSpPr>
        <p:spPr bwMode="auto">
          <a:xfrm>
            <a:off x="37939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4" name="Up-Down Arrow 163"/>
          <p:cNvSpPr/>
          <p:nvPr/>
        </p:nvSpPr>
        <p:spPr bwMode="auto">
          <a:xfrm>
            <a:off x="55683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4800" y="1888270"/>
            <a:ext cx="926857" cy="1945700"/>
            <a:chOff x="-89875" y="2045056"/>
            <a:chExt cx="926857" cy="1945700"/>
          </a:xfrm>
        </p:grpSpPr>
        <p:sp>
          <p:nvSpPr>
            <p:cNvPr id="101" name="TextBox 100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36" name="Down Arrow 3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Down Arrow 16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Kernel </a:t>
            </a:r>
            <a:r>
              <a:rPr lang="en-US" dirty="0">
                <a:solidFill>
                  <a:srgbClr val="FF0000"/>
                </a:solidFill>
              </a:rPr>
              <a:t>1T Process </a:t>
            </a:r>
            <a:r>
              <a:rPr lang="en-US" dirty="0"/>
              <a:t>ala Pintos/x86</a:t>
            </a:r>
          </a:p>
        </p:txBody>
      </p:sp>
    </p:spTree>
    <p:extLst>
      <p:ext uri="{BB962C8B-B14F-4D97-AF65-F5344CB8AC3E}">
        <p14:creationId xmlns:p14="http://schemas.microsoft.com/office/powerpoint/2010/main" val="1457417418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428268" y="1701745"/>
            <a:ext cx="974248" cy="1090597"/>
            <a:chOff x="6691805" y="1037134"/>
            <a:chExt cx="1724459" cy="2611993"/>
          </a:xfrm>
        </p:grpSpPr>
        <p:sp>
          <p:nvSpPr>
            <p:cNvPr id="98" name="Rectangle 97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177" y="152400"/>
            <a:ext cx="7451646" cy="533400"/>
          </a:xfrm>
        </p:spPr>
        <p:txBody>
          <a:bodyPr/>
          <a:lstStyle/>
          <a:p>
            <a:r>
              <a:rPr lang="en-US" dirty="0"/>
              <a:t>In User thread, w/ Kernel thread waiting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92494" y="5917671"/>
            <a:ext cx="10042106" cy="7090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x86 CPU holds interrupt SP in register</a:t>
            </a:r>
          </a:p>
          <a:p>
            <a:r>
              <a:rPr lang="en-US" dirty="0"/>
              <a:t>During user thread execution, associated kernel thread is “standing by”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71456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4517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05325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7615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2731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69871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7616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03122" y="880349"/>
            <a:ext cx="1722463" cy="2544266"/>
            <a:chOff x="6691805" y="1037135"/>
            <a:chExt cx="1722463" cy="2544266"/>
          </a:xfrm>
        </p:grpSpPr>
        <p:sp>
          <p:nvSpPr>
            <p:cNvPr id="64" name="Rectangle 6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86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813" y="1713504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039691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39691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86" y="1719410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6166762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9" idx="5"/>
          </p:cNvCxnSpPr>
          <p:nvPr/>
        </p:nvCxnSpPr>
        <p:spPr>
          <a:xfrm flipH="1" flipV="1">
            <a:off x="6052812" y="1867895"/>
            <a:ext cx="1924666" cy="344257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1357442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44680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03442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996186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249579" y="3970094"/>
            <a:ext cx="2046821" cy="1858591"/>
            <a:chOff x="6771285" y="4126879"/>
            <a:chExt cx="2046821" cy="1858591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SP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 SP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IP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3</a:t>
              </a:r>
            </a:p>
          </p:txBody>
        </p:sp>
      </p:grpSp>
      <p:sp>
        <p:nvSpPr>
          <p:cNvPr id="105" name="Up-Down Arrow 104"/>
          <p:cNvSpPr/>
          <p:nvPr/>
        </p:nvSpPr>
        <p:spPr bwMode="auto">
          <a:xfrm>
            <a:off x="3795618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6" name="Up-Down Arrow 105"/>
          <p:cNvSpPr/>
          <p:nvPr/>
        </p:nvSpPr>
        <p:spPr bwMode="auto">
          <a:xfrm>
            <a:off x="5570038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06516" y="1888270"/>
            <a:ext cx="926857" cy="1945700"/>
            <a:chOff x="-89875" y="2045056"/>
            <a:chExt cx="926857" cy="1945700"/>
          </a:xfrm>
        </p:grpSpPr>
        <p:sp>
          <p:nvSpPr>
            <p:cNvPr id="108" name="TextBox 107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10" name="Down Arrow 109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Down Arrow 110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08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Kernel Thread: No User Component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973921" y="5897316"/>
            <a:ext cx="8247995" cy="7089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Kernel threads execute with small stack in thread structure</a:t>
            </a:r>
          </a:p>
          <a:p>
            <a:r>
              <a:rPr lang="en-US" dirty="0"/>
              <a:t>Pure kernel threads have no corresponding user-mode thread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53061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6122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86930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59220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44336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51476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59221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91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18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2322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9613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32878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22322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878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91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7248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76773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sp>
        <p:nvSpPr>
          <p:cNvPr id="55" name="Freeform 54"/>
          <p:cNvSpPr/>
          <p:nvPr/>
        </p:nvSpPr>
        <p:spPr>
          <a:xfrm>
            <a:off x="1339047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26285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385047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2878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17680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90013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17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7170109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021295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021295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065719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107521" y="1117599"/>
            <a:ext cx="4491286" cy="366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Up-Down Arrow 75"/>
          <p:cNvSpPr/>
          <p:nvPr/>
        </p:nvSpPr>
        <p:spPr bwMode="auto">
          <a:xfrm>
            <a:off x="3777223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Up-Down Arrow 77"/>
          <p:cNvSpPr/>
          <p:nvPr/>
        </p:nvSpPr>
        <p:spPr bwMode="auto">
          <a:xfrm>
            <a:off x="5551643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955121" y="2057400"/>
            <a:ext cx="4656842" cy="3043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75664" y="1892655"/>
            <a:ext cx="926857" cy="1945700"/>
            <a:chOff x="-89875" y="2045056"/>
            <a:chExt cx="926857" cy="1945700"/>
          </a:xfrm>
        </p:grpSpPr>
        <p:sp>
          <p:nvSpPr>
            <p:cNvPr id="83" name="TextBox 8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0" name="Down Arrow 89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9717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→ Kernel (exceptions, 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992316" y="6018874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/>
              <a:t>Mechanism to resume k-thread goes through interrupt vector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53061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6122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86930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59220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44336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51476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59221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91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18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2322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9613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32878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22322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878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91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7248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76773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sp>
        <p:nvSpPr>
          <p:cNvPr id="55" name="Freeform 54"/>
          <p:cNvSpPr/>
          <p:nvPr/>
        </p:nvSpPr>
        <p:spPr>
          <a:xfrm>
            <a:off x="1339047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26285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385047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2878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17680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90013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17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7170109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021295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021295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065719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021296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774522" y="1958975"/>
            <a:ext cx="1837441" cy="3141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Up-Down Arrow 156"/>
          <p:cNvSpPr/>
          <p:nvPr/>
        </p:nvSpPr>
        <p:spPr bwMode="auto">
          <a:xfrm>
            <a:off x="3777223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8" name="Up-Down Arrow 157"/>
          <p:cNvSpPr/>
          <p:nvPr/>
        </p:nvSpPr>
        <p:spPr bwMode="auto">
          <a:xfrm>
            <a:off x="5551643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288121" y="1892655"/>
            <a:ext cx="926857" cy="1945700"/>
            <a:chOff x="-89875" y="2045056"/>
            <a:chExt cx="926857" cy="1945700"/>
          </a:xfrm>
        </p:grpSpPr>
        <p:sp>
          <p:nvSpPr>
            <p:cNvPr id="160" name="TextBox 15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62" name="Down Arrow 16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Down Arrow 16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42797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→ User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987948" y="5954693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/>
              <a:t>Interrupt return (</a:t>
            </a:r>
            <a:r>
              <a:rPr lang="en-US" dirty="0" err="1"/>
              <a:t>iret</a:t>
            </a:r>
            <a:r>
              <a:rPr lang="en-US" dirty="0"/>
              <a:t>) restores user stack, IP, and PL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697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8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036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10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681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59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2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495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90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95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839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934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61650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080727" y="1819747"/>
            <a:ext cx="1895037" cy="349072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13557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429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017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495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343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2126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5032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6552" y="1701745"/>
            <a:ext cx="974248" cy="1090597"/>
            <a:chOff x="6691805" y="1037134"/>
            <a:chExt cx="1724459" cy="2611993"/>
          </a:xfrm>
        </p:grpSpPr>
        <p:sp>
          <p:nvSpPr>
            <p:cNvPr id="91" name="Rectangle 9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7301406" y="880349"/>
            <a:ext cx="1722463" cy="2544266"/>
            <a:chOff x="6691805" y="1037135"/>
            <a:chExt cx="1722463" cy="2544266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 flipV="1">
            <a:off x="60379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0379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0655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Up-Down Arrow 119"/>
          <p:cNvSpPr/>
          <p:nvPr/>
        </p:nvSpPr>
        <p:spPr bwMode="auto">
          <a:xfrm>
            <a:off x="37939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1" name="Up-Down Arrow 120"/>
          <p:cNvSpPr/>
          <p:nvPr/>
        </p:nvSpPr>
        <p:spPr bwMode="auto">
          <a:xfrm>
            <a:off x="55683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04800" y="1888270"/>
            <a:ext cx="926857" cy="1945700"/>
            <a:chOff x="-89875" y="2045056"/>
            <a:chExt cx="926857" cy="1945700"/>
          </a:xfrm>
        </p:grpSpPr>
        <p:sp>
          <p:nvSpPr>
            <p:cNvPr id="123" name="TextBox 12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5" name="Down Arrow 12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6" name="Down Arrow 12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428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Structure of </a:t>
            </a:r>
            <a:r>
              <a:rPr lang="en-US" altLang="ko-KR" i="1" dirty="0">
                <a:ea typeface="굴림" panose="020B0600000101010101" pitchFamily="34" charset="-127"/>
              </a:rPr>
              <a:t>Mesa</a:t>
            </a:r>
            <a:r>
              <a:rPr lang="en-US" altLang="ko-KR" dirty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Basic structure of mesa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638800" y="24384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 Interrupt 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8766" y="1808661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676" y="1741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5549" y="3820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255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78766" y="2436379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903" y="4148487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8766" y="2636404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1424" y="1126035"/>
            <a:ext cx="3222771" cy="2579848"/>
            <a:chOff x="553658" y="1470304"/>
            <a:chExt cx="3222771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intrNN_stub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0x20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0x21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***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***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61396" y="1808660"/>
            <a:ext cx="3011204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60288" y="1831005"/>
            <a:ext cx="801109" cy="62399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41165" y="1066801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05001" y="2384014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5493" y="41484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94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→ Kernel via interrupt vector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987948" y="5954693"/>
            <a:ext cx="8229600" cy="7744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transfers control through the Interrupt Vector  (IDT in x86)</a:t>
            </a:r>
          </a:p>
          <a:p>
            <a:r>
              <a:rPr lang="en-US" dirty="0" err="1"/>
              <a:t>iret</a:t>
            </a:r>
            <a:r>
              <a:rPr lang="en-US" dirty="0"/>
              <a:t> restores user stack and priority level (PL)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697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8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036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58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759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2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495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90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95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839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934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61650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13557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429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017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495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343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2126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6151692" y="967264"/>
            <a:ext cx="1481151" cy="907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715000" y="1172631"/>
            <a:ext cx="1741420" cy="920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208664" y="1045865"/>
            <a:ext cx="1931503" cy="2711258"/>
            <a:chOff x="6771285" y="1202651"/>
            <a:chExt cx="1931503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255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vector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26552" y="1701745"/>
            <a:ext cx="974248" cy="1090597"/>
            <a:chOff x="6691805" y="1037134"/>
            <a:chExt cx="1724459" cy="2611993"/>
          </a:xfrm>
        </p:grpSpPr>
        <p:sp>
          <p:nvSpPr>
            <p:cNvPr id="63" name="Rectangle 62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reeform 93"/>
          <p:cNvSpPr/>
          <p:nvPr/>
        </p:nvSpPr>
        <p:spPr>
          <a:xfrm>
            <a:off x="50655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6037974" y="1765244"/>
            <a:ext cx="1937788" cy="354522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5032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sp>
        <p:nvSpPr>
          <p:cNvPr id="97" name="Up-Down Arrow 96"/>
          <p:cNvSpPr/>
          <p:nvPr/>
        </p:nvSpPr>
        <p:spPr bwMode="auto">
          <a:xfrm>
            <a:off x="37939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8" name="Up-Down Arrow 97"/>
          <p:cNvSpPr/>
          <p:nvPr/>
        </p:nvSpPr>
        <p:spPr bwMode="auto">
          <a:xfrm>
            <a:off x="55683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04800" y="1888270"/>
            <a:ext cx="926857" cy="1945700"/>
            <a:chOff x="-89875" y="2045056"/>
            <a:chExt cx="926857" cy="1945700"/>
          </a:xfrm>
        </p:grpSpPr>
        <p:sp>
          <p:nvSpPr>
            <p:cNvPr id="100" name="TextBox 9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02" name="Down Arrow 10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3" name="Down Arrow 10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21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96" y="228600"/>
            <a:ext cx="7754005" cy="533400"/>
          </a:xfrm>
        </p:spPr>
        <p:txBody>
          <a:bodyPr/>
          <a:lstStyle/>
          <a:p>
            <a:r>
              <a:rPr lang="en-US" dirty="0"/>
              <a:t>Switch to Kernel Thread for Process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697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8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036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58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10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681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59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2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495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90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95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839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934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sp>
        <p:nvSpPr>
          <p:cNvPr id="55" name="Freeform 54"/>
          <p:cNvSpPr/>
          <p:nvPr/>
        </p:nvSpPr>
        <p:spPr>
          <a:xfrm>
            <a:off x="13557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429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017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495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343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037975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4648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96" y="1709341"/>
            <a:ext cx="1178729" cy="1110059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7186788" y="838200"/>
            <a:ext cx="2033412" cy="2534822"/>
            <a:chOff x="6102441" y="1037135"/>
            <a:chExt cx="2033412" cy="2534822"/>
          </a:xfrm>
        </p:grpSpPr>
        <p:sp>
          <p:nvSpPr>
            <p:cNvPr id="110" name="Rectangle 109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15" name="Straight Arrow Connector 114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V="1">
            <a:off x="60379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0379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5089940" y="12185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832475" y="1989502"/>
            <a:ext cx="1796166" cy="3111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Up-Down Arrow 128"/>
          <p:cNvSpPr/>
          <p:nvPr/>
        </p:nvSpPr>
        <p:spPr bwMode="auto">
          <a:xfrm>
            <a:off x="37939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0" name="Up-Down Arrow 129"/>
          <p:cNvSpPr/>
          <p:nvPr/>
        </p:nvSpPr>
        <p:spPr bwMode="auto">
          <a:xfrm>
            <a:off x="55683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04800" y="1892655"/>
            <a:ext cx="926857" cy="1945700"/>
            <a:chOff x="-89875" y="2045056"/>
            <a:chExt cx="926857" cy="1945700"/>
          </a:xfrm>
        </p:grpSpPr>
        <p:sp>
          <p:nvSpPr>
            <p:cNvPr id="132" name="TextBox 131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34" name="Down Arrow 133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5" name="Down Arrow 13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401515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 Interrupt 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765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475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348" y="39843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255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88976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0809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702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3338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4365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4365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0x21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51222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4459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109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55511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50364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368958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2521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818082" y="1273485"/>
            <a:ext cx="828548" cy="194745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12442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4800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1565" y="3399076"/>
            <a:ext cx="1723491" cy="2925524"/>
            <a:chOff x="5407525" y="3300985"/>
            <a:chExt cx="1723491" cy="2925524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9925" y="408487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35136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455056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91999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47414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32521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may trigger thread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thread_tick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Updates thread counters</a:t>
            </a:r>
          </a:p>
          <a:p>
            <a:pPr lvl="1"/>
            <a:r>
              <a:rPr lang="en-US" dirty="0"/>
              <a:t>If quanta exhausted, sets yield flag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On path to </a:t>
            </a:r>
            <a:r>
              <a:rPr lang="en-US" dirty="0" err="1"/>
              <a:t>rtn</a:t>
            </a:r>
            <a:r>
              <a:rPr lang="en-US" dirty="0"/>
              <a:t> from interrupt</a:t>
            </a:r>
          </a:p>
          <a:p>
            <a:pPr lvl="1"/>
            <a:r>
              <a:rPr lang="en-US" dirty="0"/>
              <a:t>Sets current thread back to READY</a:t>
            </a:r>
          </a:p>
          <a:p>
            <a:pPr lvl="1"/>
            <a:r>
              <a:rPr lang="en-US" dirty="0"/>
              <a:t>Pushes it back on </a:t>
            </a:r>
            <a:r>
              <a:rPr lang="en-US" dirty="0" err="1"/>
              <a:t>ready_list</a:t>
            </a:r>
            <a:endParaRPr lang="en-US" dirty="0"/>
          </a:p>
          <a:p>
            <a:pPr lvl="1"/>
            <a:r>
              <a:rPr lang="en-US" dirty="0"/>
              <a:t>Calls schedule to select next thread to run upon </a:t>
            </a:r>
            <a:r>
              <a:rPr lang="en-US" dirty="0" err="1"/>
              <a:t>iret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Schedule (Next Lecture!)</a:t>
            </a:r>
          </a:p>
          <a:p>
            <a:pPr lvl="1"/>
            <a:r>
              <a:rPr lang="en-US" dirty="0"/>
              <a:t>Selects next thread to run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switch_threads</a:t>
            </a:r>
            <a:r>
              <a:rPr lang="en-US" dirty="0"/>
              <a:t> to change </a:t>
            </a:r>
            <a:r>
              <a:rPr lang="en-US" dirty="0" err="1"/>
              <a:t>regs</a:t>
            </a:r>
            <a:r>
              <a:rPr lang="en-US" dirty="0"/>
              <a:t> to point to stack for thread to resume</a:t>
            </a:r>
          </a:p>
          <a:p>
            <a:pPr lvl="1"/>
            <a:r>
              <a:rPr lang="en-US" dirty="0"/>
              <a:t>Sets its status to RUNNING</a:t>
            </a:r>
          </a:p>
          <a:p>
            <a:pPr lvl="1"/>
            <a:r>
              <a:rPr lang="en-US" dirty="0"/>
              <a:t>If user thread, activates the process</a:t>
            </a:r>
          </a:p>
          <a:p>
            <a:pPr lvl="1"/>
            <a:r>
              <a:rPr lang="en-US" dirty="0"/>
              <a:t>Returns back to </a:t>
            </a:r>
            <a:r>
              <a:rPr lang="en-US" dirty="0" err="1"/>
              <a:t>intr_handler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839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Switch (</a:t>
            </a:r>
            <a:r>
              <a:rPr lang="en-US" dirty="0" err="1"/>
              <a:t>switch.S</a:t>
            </a:r>
            <a:r>
              <a:rPr lang="en-US" dirty="0"/>
              <a:t>)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008995" y="5943601"/>
            <a:ext cx="8229600" cy="6938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switch_threads</a:t>
            </a:r>
            <a:r>
              <a:rPr lang="en-US" dirty="0"/>
              <a:t>: save </a:t>
            </a:r>
            <a:r>
              <a:rPr lang="en-US" dirty="0" err="1"/>
              <a:t>regs</a:t>
            </a:r>
            <a:r>
              <a:rPr lang="en-US" dirty="0"/>
              <a:t> on current small stack, change SP, return from destination threads call to </a:t>
            </a:r>
            <a:r>
              <a:rPr lang="en-US" dirty="0" err="1"/>
              <a:t>switch_threads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697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8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036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58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10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681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59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2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495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90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95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839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934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868156" y="2043427"/>
            <a:ext cx="3760487" cy="3057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13557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429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017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495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343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48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96" y="1709341"/>
            <a:ext cx="1178729" cy="111005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7186788" y="838200"/>
            <a:ext cx="2033412" cy="2534822"/>
            <a:chOff x="6102441" y="1037135"/>
            <a:chExt cx="2033412" cy="2534822"/>
          </a:xfrm>
        </p:grpSpPr>
        <p:sp>
          <p:nvSpPr>
            <p:cNvPr id="103" name="Rectangle 102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08" name="Straight Arrow Connector 107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V="1">
            <a:off x="60379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0379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50823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Up-Down Arrow 122"/>
          <p:cNvSpPr/>
          <p:nvPr/>
        </p:nvSpPr>
        <p:spPr bwMode="auto">
          <a:xfrm>
            <a:off x="37939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4" name="Up-Down Arrow 123"/>
          <p:cNvSpPr/>
          <p:nvPr/>
        </p:nvSpPr>
        <p:spPr bwMode="auto">
          <a:xfrm>
            <a:off x="55683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657601" y="1148126"/>
            <a:ext cx="3957885" cy="363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04800" y="1892655"/>
            <a:ext cx="926857" cy="1945700"/>
            <a:chOff x="-89875" y="2045056"/>
            <a:chExt cx="926857" cy="1945700"/>
          </a:xfrm>
        </p:grpSpPr>
        <p:sp>
          <p:nvSpPr>
            <p:cNvPr id="126" name="TextBox 125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8" name="Down Arrow 127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9" name="Down Arrow 128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314403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 Return from 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646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870908" y="2489219"/>
            <a:ext cx="1864918" cy="107622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528383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09309" y="4923002"/>
            <a:ext cx="1912703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schedule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77422" y="5721733"/>
            <a:ext cx="141897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switch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505724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737309" y="4182970"/>
            <a:ext cx="1250751" cy="11694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60053" y="5352400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Resume Some Thread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6709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048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8400" y="42354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255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37920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6709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646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82282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13309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13309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0166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6709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60053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04455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99308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117902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1465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744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81465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80509" y="3399076"/>
            <a:ext cx="1723491" cy="2925524"/>
            <a:chOff x="5407525" y="3300985"/>
            <a:chExt cx="1723491" cy="2925524"/>
          </a:xfrm>
        </p:grpSpPr>
        <p:sp>
          <p:nvSpPr>
            <p:cNvPr id="87" name="Rectangle 86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59925" y="4169109"/>
              <a:ext cx="6864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884080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40943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61386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96358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46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3614866" y="1728803"/>
            <a:ext cx="974248" cy="1090597"/>
            <a:chOff x="6691805" y="1037134"/>
            <a:chExt cx="1724459" cy="2611993"/>
          </a:xfrm>
        </p:grpSpPr>
        <p:sp>
          <p:nvSpPr>
            <p:cNvPr id="126" name="Rectangle 125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74" y="17093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→  Different User Thread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5943600"/>
            <a:ext cx="8229600" cy="757384"/>
          </a:xfrm>
        </p:spPr>
        <p:txBody>
          <a:bodyPr>
            <a:normAutofit/>
          </a:bodyPr>
          <a:lstStyle/>
          <a:p>
            <a:r>
              <a:rPr lang="en-US" dirty="0" err="1"/>
              <a:t>iret</a:t>
            </a:r>
            <a:r>
              <a:rPr lang="en-US" dirty="0"/>
              <a:t> restores user stack and priority level (PL)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80318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3379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14187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86477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71593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8733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6478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48" y="1745317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048552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48552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49579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6870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0135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49579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60135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8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94505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04030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 SP</a:t>
            </a:r>
          </a:p>
        </p:txBody>
      </p:sp>
      <p:sp>
        <p:nvSpPr>
          <p:cNvPr id="55" name="Freeform 54"/>
          <p:cNvSpPr/>
          <p:nvPr/>
        </p:nvSpPr>
        <p:spPr>
          <a:xfrm>
            <a:off x="1366304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353542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41230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60135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44937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IP</a:t>
            </a:r>
          </a:p>
        </p:txBody>
      </p:sp>
      <p:sp>
        <p:nvSpPr>
          <p:cNvPr id="78" name="Freeform 77"/>
          <p:cNvSpPr/>
          <p:nvPr/>
        </p:nvSpPr>
        <p:spPr>
          <a:xfrm>
            <a:off x="5115979" y="113257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197366" y="838200"/>
            <a:ext cx="2033412" cy="2534822"/>
            <a:chOff x="6102441" y="1037135"/>
            <a:chExt cx="2033412" cy="2534822"/>
          </a:xfrm>
        </p:grpSpPr>
        <p:sp>
          <p:nvSpPr>
            <p:cNvPr id="91" name="Rectangle 90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96" name="Straight Arrow Connector 95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08" name="Straight Arrow Connector 107"/>
          <p:cNvCxnSpPr>
            <a:endCxn id="25" idx="3"/>
          </p:cNvCxnSpPr>
          <p:nvPr/>
        </p:nvCxnSpPr>
        <p:spPr>
          <a:xfrm flipH="1" flipV="1">
            <a:off x="4458686" y="4961142"/>
            <a:ext cx="2962335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4196926" y="1905000"/>
            <a:ext cx="3789414" cy="340985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7" idx="3"/>
          </p:cNvCxnSpPr>
          <p:nvPr/>
        </p:nvCxnSpPr>
        <p:spPr>
          <a:xfrm flipH="1" flipV="1">
            <a:off x="4458686" y="3357768"/>
            <a:ext cx="3167377" cy="1424543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Up-Down Arrow 138"/>
          <p:cNvSpPr/>
          <p:nvPr/>
        </p:nvSpPr>
        <p:spPr bwMode="auto">
          <a:xfrm>
            <a:off x="3804480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0" name="Up-Down Arrow 139"/>
          <p:cNvSpPr/>
          <p:nvPr/>
        </p:nvSpPr>
        <p:spPr bwMode="auto">
          <a:xfrm>
            <a:off x="5578900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513813" y="543295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15378" y="1892655"/>
            <a:ext cx="926857" cy="1945700"/>
            <a:chOff x="-89875" y="2045056"/>
            <a:chExt cx="926857" cy="1945700"/>
          </a:xfrm>
        </p:grpSpPr>
        <p:sp>
          <p:nvSpPr>
            <p:cNvPr id="143" name="TextBox 14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45" name="Down Arrow 14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6" name="Down Arrow 14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932332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dirty="0"/>
              <a:t>Famous Quote WRT Scheduling: Dennis Richie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Dennis Richie,</a:t>
            </a:r>
            <a:br>
              <a:rPr lang="en-US" dirty="0"/>
            </a:br>
            <a:r>
              <a:rPr lang="en-US" dirty="0"/>
              <a:t>Unix V6, </a:t>
            </a:r>
            <a:r>
              <a:rPr lang="en-US" dirty="0" err="1"/>
              <a:t>slp.c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“If the new process paused because it was swapped out, set the stack level to the last call to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savu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u_ssav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i="1" dirty="0"/>
              <a:t>. This means that the return which is executed immediately after the call to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aretu</a:t>
            </a:r>
            <a:r>
              <a:rPr lang="en-US" i="1" dirty="0"/>
              <a:t> actually returns from the last routine which did the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savu</a:t>
            </a:r>
            <a:r>
              <a:rPr lang="en-US" i="1" dirty="0"/>
              <a:t>.” 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r>
              <a:rPr lang="en-US" b="0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You are not expected to understand this.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Source: Dennis Ritchie, Unix V6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slp.c</a:t>
            </a:r>
            <a:r>
              <a:rPr lang="en-US" dirty="0"/>
              <a:t> (context-switching code) as </a:t>
            </a:r>
            <a:br>
              <a:rPr lang="en-US" dirty="0"/>
            </a:br>
            <a:r>
              <a:rPr lang="en-US" dirty="0"/>
              <a:t>per The Unix Heritage Society(tuhs.org); gif by Eddie Koehler.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Included by Ali R. Butt in CS3204 from Virginia Tech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186" y="812362"/>
            <a:ext cx="6453014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677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201400" cy="251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Next time: we dive into scheduling!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6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75109</TotalTime>
  <Pages>60</Pages>
  <Words>16826</Words>
  <Application>Microsoft Macintosh PowerPoint</Application>
  <PresentationFormat>Widescreen</PresentationFormat>
  <Paragraphs>1969</Paragraphs>
  <Slides>129</Slides>
  <Notes>113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9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Helvetica</vt:lpstr>
      <vt:lpstr>Office</vt:lpstr>
      <vt:lpstr>CS162 Operating Systems and Systems Programming Lecture 9  Synchronization 4: Monitors and Readers/Writers (Con’t), Process Structure, Device Drivers </vt:lpstr>
      <vt:lpstr>Recall: Atomic Read-Modify-Write </vt:lpstr>
      <vt:lpstr>Recall: Better Locks using test&amp;set</vt:lpstr>
      <vt:lpstr>Recall: Linux futex: Fast Userspace Mutex</vt:lpstr>
      <vt:lpstr>Recall: Lock Using Atomic Instructions and Futex</vt:lpstr>
      <vt:lpstr>PowerPoint Presentation</vt:lpstr>
      <vt:lpstr>Recall: Monitors and Condition Variables</vt:lpstr>
      <vt:lpstr>Recall: Readers/Writers Problem</vt:lpstr>
      <vt:lpstr>Recall: Structure of Mesa Monitor Program </vt:lpstr>
      <vt:lpstr>Recall: Basic Readers/Writers Solution</vt:lpstr>
      <vt:lpstr>Recall: Code for a Reader</vt:lpstr>
      <vt:lpstr>Recall: 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Use of Single CV: okContinue</vt:lpstr>
      <vt:lpstr>Use of Single CV: okContinue</vt:lpstr>
      <vt:lpstr>Use of Single CV: okContinue</vt:lpstr>
      <vt:lpstr>PowerPoint Presentation</vt:lpstr>
      <vt:lpstr>Administrivia</vt:lpstr>
      <vt:lpstr>PowerPoint Presentation</vt:lpstr>
      <vt:lpstr>Can we construct Monitors from Semaphores?</vt:lpstr>
      <vt:lpstr>Construction of Monitors from Semaphores (con’t)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PowerPoint Presentation</vt:lpstr>
      <vt:lpstr>Recall: User/Kernel Threading Models</vt:lpstr>
      <vt:lpstr>Recall: Thread State in the Kernel</vt:lpstr>
      <vt:lpstr>In Pintos, Processes are Single-Threaded</vt:lpstr>
      <vt:lpstr>(Aside): Linux “Task”</vt:lpstr>
      <vt:lpstr>Multithreaded Processes (not in Pintos)</vt:lpstr>
      <vt:lpstr>Aside: Polymorphic Linked Lists in C</vt:lpstr>
      <vt:lpstr>Recall: Multithreaded Stack Example</vt:lpstr>
      <vt:lpstr>Recall: Kernel Crossing on Syscall or Interrupt</vt:lpstr>
      <vt:lpstr>Recall: Context Switch – Scheduling</vt:lpstr>
      <vt:lpstr>PowerPoint Presentation</vt:lpstr>
      <vt:lpstr>Kernel Structure So Far (1/3)</vt:lpstr>
      <vt:lpstr>Kernel Structure So Far (2/3)</vt:lpstr>
      <vt:lpstr>Kernel Structure So Far (3/3)</vt:lpstr>
      <vt:lpstr>MT Kernel 1T Process ala Pintos/x86</vt:lpstr>
      <vt:lpstr>In User thread, w/ Kernel thread waiting</vt:lpstr>
      <vt:lpstr>In Kernel Thread: No User Component</vt:lpstr>
      <vt:lpstr>User → Kernel (exceptions, syscalls)</vt:lpstr>
      <vt:lpstr>Kernel → User</vt:lpstr>
      <vt:lpstr>Pintos Interrupt Processing</vt:lpstr>
      <vt:lpstr>User → Kernel via interrupt vector</vt:lpstr>
      <vt:lpstr>Switch to Kernel Thread for Process</vt:lpstr>
      <vt:lpstr>Pintos Interrupt Processing</vt:lpstr>
      <vt:lpstr>Timer may trigger thread switch</vt:lpstr>
      <vt:lpstr>Thread Switch (switch.S)</vt:lpstr>
      <vt:lpstr>Pintos Return from Processing</vt:lpstr>
      <vt:lpstr>Kernel →  Different User Thread</vt:lpstr>
      <vt:lpstr>Famous Quote WRT Scheduling: Dennis Richie</vt:lpstr>
      <vt:lpstr>Recall: Scheduling</vt:lpstr>
      <vt:lpstr>PowerPoint Presentation</vt:lpstr>
      <vt:lpstr>Recall: Address Space</vt:lpstr>
      <vt:lpstr>Understanding “Address Space”</vt:lpstr>
      <vt:lpstr>Page Table Mapping (Rough Idea)</vt:lpstr>
      <vt:lpstr>User Process View of Memory</vt:lpstr>
      <vt:lpstr>Processor Mode (Privilege Level)</vt:lpstr>
      <vt:lpstr>Aside: x86 (32-bit) Page Table Entry</vt:lpstr>
      <vt:lpstr>User → Kernel</vt:lpstr>
      <vt:lpstr>User → Kernel</vt:lpstr>
      <vt:lpstr>Page Table Resides in Memory*</vt:lpstr>
      <vt:lpstr>Kernel Portion of Address Space</vt:lpstr>
      <vt:lpstr>1 Kernel Code, Many Kernel Stacks</vt:lpstr>
      <vt:lpstr>PowerPoint Presentation</vt:lpstr>
      <vt:lpstr>Recall: I/O and Storage Layers</vt:lpstr>
      <vt:lpstr>Layers of I/O…</vt:lpstr>
      <vt:lpstr>Many different types of I/O</vt:lpstr>
      <vt:lpstr>Recall: Internal OS File Description</vt:lpstr>
      <vt:lpstr>File_operations: Why everything can look like a file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Device Drivers</vt:lpstr>
      <vt:lpstr>Life Cycle of An I/O Request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887</cp:revision>
  <cp:lastPrinted>2020-09-28T19:39:44Z</cp:lastPrinted>
  <dcterms:created xsi:type="dcterms:W3CDTF">1995-08-12T11:37:26Z</dcterms:created>
  <dcterms:modified xsi:type="dcterms:W3CDTF">2021-02-09T16:16:18Z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