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1543" r:id="rId3"/>
    <p:sldId id="1576" r:id="rId4"/>
    <p:sldId id="1577" r:id="rId5"/>
    <p:sldId id="1578" r:id="rId6"/>
    <p:sldId id="1579" r:id="rId7"/>
    <p:sldId id="1580" r:id="rId8"/>
    <p:sldId id="1581" r:id="rId9"/>
    <p:sldId id="1582" r:id="rId10"/>
    <p:sldId id="1583" r:id="rId11"/>
    <p:sldId id="1584" r:id="rId12"/>
    <p:sldId id="1585" r:id="rId13"/>
    <p:sldId id="1586" r:id="rId14"/>
    <p:sldId id="1587" r:id="rId15"/>
    <p:sldId id="1588" r:id="rId16"/>
    <p:sldId id="1557" r:id="rId17"/>
    <p:sldId id="1558" r:id="rId18"/>
    <p:sldId id="1559" r:id="rId19"/>
    <p:sldId id="1564" r:id="rId20"/>
    <p:sldId id="1565" r:id="rId21"/>
    <p:sldId id="1562" r:id="rId22"/>
    <p:sldId id="1563" r:id="rId23"/>
    <p:sldId id="1566" r:id="rId24"/>
    <p:sldId id="1498" r:id="rId25"/>
    <p:sldId id="1499" r:id="rId26"/>
    <p:sldId id="1500" r:id="rId27"/>
    <p:sldId id="1503" r:id="rId28"/>
    <p:sldId id="1504" r:id="rId29"/>
    <p:sldId id="1567" r:id="rId30"/>
    <p:sldId id="1506" r:id="rId31"/>
    <p:sldId id="1507" r:id="rId32"/>
    <p:sldId id="1508" r:id="rId33"/>
    <p:sldId id="1509" r:id="rId34"/>
    <p:sldId id="1510" r:id="rId35"/>
    <p:sldId id="1511" r:id="rId36"/>
    <p:sldId id="1512" r:id="rId37"/>
    <p:sldId id="1513" r:id="rId38"/>
    <p:sldId id="1514" r:id="rId39"/>
    <p:sldId id="1515" r:id="rId40"/>
    <p:sldId id="1516" r:id="rId41"/>
    <p:sldId id="1517" r:id="rId42"/>
    <p:sldId id="1589" r:id="rId4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FF0000"/>
    <a:srgbClr val="BCFFBC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128" d="100"/>
          <a:sy n="128" d="100"/>
        </p:scale>
        <p:origin x="15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charset="0"/>
                <a:cs typeface="+mn-cs"/>
              </a:rPr>
              <a:t>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6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30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3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15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18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Now let's look at some key problems we face when synchronizing or scheduling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428043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878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73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950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9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98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91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83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82263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3/1/2022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CS162 © UCB Spring</a:t>
            </a:r>
            <a:r>
              <a:rPr lang="en-US" sz="1400" b="0" baseline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3.png"/><Relationship Id="rId21" Type="http://schemas.openxmlformats.org/officeDocument/2006/relationships/image" Target="../media/image20.tiff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jpeg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tiff"/><Relationship Id="rId4" Type="http://schemas.openxmlformats.org/officeDocument/2006/relationships/image" Target="../media/image4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12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Scheduling 3: Starvation </a:t>
            </a:r>
            <a:r>
              <a:rPr lang="en-US" sz="3000"/>
              <a:t>(Finished), Deadlock</a:t>
            </a: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March 1</a:t>
            </a:r>
            <a:r>
              <a:rPr lang="en-US" altLang="en-US" baseline="30000" dirty="0">
                <a:ea typeface="Gill Sans" charset="0"/>
              </a:rPr>
              <a:t>st</a:t>
            </a:r>
            <a:r>
              <a:rPr lang="en-US" altLang="en-US" dirty="0">
                <a:ea typeface="Gill Sans" charset="0"/>
              </a:rPr>
              <a:t>, 2022</a:t>
            </a: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Anthony Joseph and 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D06F-34BC-4EDF-8007-F615E2A5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Scheduling: Simple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B7097-7E0D-40B8-AD8C-A2AEF6905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9098" y="1825625"/>
                <a:ext cx="61747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𝑡𝑖𝑐𝑘𝑒𝑡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endParaRPr lang="en-US" baseline="-25000" dirty="0"/>
              </a:p>
              <a:p>
                <a:r>
                  <a:rPr lang="en-US" dirty="0"/>
                  <a:t>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1  ..  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𝑡𝑖𝑐𝑘𝑒𝑡</m:t>
                    </m:r>
                  </m:oMath>
                </a14:m>
                <a:r>
                  <a:rPr lang="en-US" sz="2400" dirty="0">
                    <a:latin typeface="Courier" pitchFamily="2" charset="0"/>
                  </a:rPr>
                  <a:t> </a:t>
                </a:r>
                <a:r>
                  <a:rPr lang="en-US" dirty="0"/>
                  <a:t>as the random “dart”</a:t>
                </a:r>
              </a:p>
              <a:p>
                <a:r>
                  <a:rPr lang="en-US" dirty="0"/>
                  <a:t>Jobs record their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of allocated tickets</a:t>
                </a:r>
              </a:p>
              <a:p>
                <a:r>
                  <a:rPr lang="en-US" dirty="0"/>
                  <a:t>Order them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Select the first j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dirty="0"/>
                  <a:t> up to j exceeds </a:t>
                </a:r>
                <a:r>
                  <a:rPr lang="en-US" i="1" dirty="0"/>
                  <a:t>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B7097-7E0D-40B8-AD8C-A2AEF6905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9098" y="1825625"/>
                <a:ext cx="6174702" cy="4351338"/>
              </a:xfrm>
              <a:blipFill>
                <a:blip r:embed="rId2"/>
                <a:stretch>
                  <a:fillRect l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53DA1AD-F160-4AA4-903F-5FEC2A85922D}"/>
              </a:ext>
            </a:extLst>
          </p:cNvPr>
          <p:cNvSpPr/>
          <p:nvPr/>
        </p:nvSpPr>
        <p:spPr>
          <a:xfrm>
            <a:off x="3478245" y="3692075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F428B-BEE3-46DF-944E-B5143ABCD17E}"/>
              </a:ext>
            </a:extLst>
          </p:cNvPr>
          <p:cNvSpPr/>
          <p:nvPr/>
        </p:nvSpPr>
        <p:spPr>
          <a:xfrm>
            <a:off x="3478245" y="4030937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3E16D-052C-4200-8936-FCB04B17E548}"/>
              </a:ext>
            </a:extLst>
          </p:cNvPr>
          <p:cNvSpPr/>
          <p:nvPr/>
        </p:nvSpPr>
        <p:spPr>
          <a:xfrm>
            <a:off x="3478245" y="4369799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9B70E-58D3-4BFD-BDAF-DC982A339775}"/>
              </a:ext>
            </a:extLst>
          </p:cNvPr>
          <p:cNvSpPr/>
          <p:nvPr/>
        </p:nvSpPr>
        <p:spPr>
          <a:xfrm>
            <a:off x="3478245" y="4708661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15D98-02E4-4936-9B52-DC38C6B77829}"/>
              </a:ext>
            </a:extLst>
          </p:cNvPr>
          <p:cNvSpPr/>
          <p:nvPr/>
        </p:nvSpPr>
        <p:spPr>
          <a:xfrm>
            <a:off x="3478245" y="5047519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7BEC7-B23B-46C2-81C9-3A4AD6CF0C91}"/>
              </a:ext>
            </a:extLst>
          </p:cNvPr>
          <p:cNvSpPr/>
          <p:nvPr/>
        </p:nvSpPr>
        <p:spPr>
          <a:xfrm>
            <a:off x="3478245" y="2675489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452CC-C17D-4C5D-806C-4146B71DDF46}"/>
              </a:ext>
            </a:extLst>
          </p:cNvPr>
          <p:cNvSpPr/>
          <p:nvPr/>
        </p:nvSpPr>
        <p:spPr>
          <a:xfrm>
            <a:off x="3478245" y="3014351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BA45B5-E5BD-4712-9E05-63667E6AA498}"/>
              </a:ext>
            </a:extLst>
          </p:cNvPr>
          <p:cNvSpPr/>
          <p:nvPr/>
        </p:nvSpPr>
        <p:spPr>
          <a:xfrm>
            <a:off x="3478245" y="3353213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69F69-0F8F-4158-9B82-0E4BC1B4F659}"/>
              </a:ext>
            </a:extLst>
          </p:cNvPr>
          <p:cNvSpPr/>
          <p:nvPr/>
        </p:nvSpPr>
        <p:spPr>
          <a:xfrm>
            <a:off x="3478245" y="1997765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95582-EFBA-4AC9-A1FF-95B5E7550B55}"/>
              </a:ext>
            </a:extLst>
          </p:cNvPr>
          <p:cNvSpPr/>
          <p:nvPr/>
        </p:nvSpPr>
        <p:spPr>
          <a:xfrm>
            <a:off x="3478245" y="2336627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13185-84CC-48D3-86EF-AF74ADF46DC3}"/>
              </a:ext>
            </a:extLst>
          </p:cNvPr>
          <p:cNvSpPr txBox="1"/>
          <p:nvPr/>
        </p:nvSpPr>
        <p:spPr>
          <a:xfrm>
            <a:off x="4050691" y="50360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D3884-BACD-44DA-93D8-0BB2D55CAE13}"/>
              </a:ext>
            </a:extLst>
          </p:cNvPr>
          <p:cNvSpPr txBox="1"/>
          <p:nvPr/>
        </p:nvSpPr>
        <p:spPr>
          <a:xfrm>
            <a:off x="3963830" y="17568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20945A-C6DC-4F23-AECB-A4061870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16356" y="3096519"/>
            <a:ext cx="1422400" cy="1422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7C4940-F899-4C25-AA5B-E9950354CCA8}"/>
              </a:ext>
            </a:extLst>
          </p:cNvPr>
          <p:cNvCxnSpPr/>
          <p:nvPr/>
        </p:nvCxnSpPr>
        <p:spPr>
          <a:xfrm flipV="1">
            <a:off x="2025100" y="2094573"/>
            <a:ext cx="1324428" cy="118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8AADD8-9A86-4522-822B-3231451CDEA5}"/>
              </a:ext>
            </a:extLst>
          </p:cNvPr>
          <p:cNvCxnSpPr>
            <a:cxnSpLocks/>
          </p:cNvCxnSpPr>
          <p:nvPr/>
        </p:nvCxnSpPr>
        <p:spPr>
          <a:xfrm>
            <a:off x="2038024" y="3668545"/>
            <a:ext cx="1224418" cy="15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228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D230-0DAA-4754-B409-DE1E2128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24D0-2256-4993-A6FA-E48DD0C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848" y="1825625"/>
            <a:ext cx="6854951" cy="4351338"/>
          </a:xfrm>
        </p:spPr>
        <p:txBody>
          <a:bodyPr/>
          <a:lstStyle/>
          <a:p>
            <a:r>
              <a:rPr lang="en-US" dirty="0"/>
              <a:t>E.g., Given two jobs A and B of same run time (# Qs) that are each supposed to receive 50%, </a:t>
            </a:r>
          </a:p>
          <a:p>
            <a:pPr marL="0" indent="0">
              <a:buNone/>
            </a:pPr>
            <a:r>
              <a:rPr lang="en-US" dirty="0"/>
              <a:t>      U = finish time of first / finish time of last</a:t>
            </a:r>
          </a:p>
          <a:p>
            <a:r>
              <a:rPr lang="en-US" dirty="0"/>
              <a:t>As a function of run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61D7C-75FC-4E39-B97B-C7ECDF8E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825625"/>
            <a:ext cx="3519715" cy="32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527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CC2-9115-43C1-A794-0438E6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Achieve proportional share scheduling without resorting to randomness, and overcome the “law of small numbers” problem.</a:t>
                </a:r>
              </a:p>
              <a:p>
                <a:r>
                  <a:rPr lang="en-US" dirty="0"/>
                  <a:t>“Stride” of each job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larger your share of tickets, the smaller your stride</a:t>
                </a:r>
              </a:p>
              <a:p>
                <a:pPr lvl="1"/>
                <a:r>
                  <a:rPr lang="en-US" dirty="0"/>
                  <a:t>Ex: W = 10,000,  A=100 tickets, B=50, C=250</a:t>
                </a:r>
              </a:p>
              <a:p>
                <a:pPr lvl="1"/>
                <a:r>
                  <a:rPr lang="en-US" dirty="0"/>
                  <a:t>A stride: 100, B: 200, C: 40</a:t>
                </a:r>
              </a:p>
              <a:p>
                <a:r>
                  <a:rPr lang="en-US" dirty="0"/>
                  <a:t>Each job has a “pass” counter </a:t>
                </a:r>
              </a:p>
              <a:p>
                <a:r>
                  <a:rPr lang="en-US" dirty="0"/>
                  <a:t>Scheduler: pick job with lowest </a:t>
                </a:r>
                <a:r>
                  <a:rPr lang="en-US" i="1" dirty="0"/>
                  <a:t>pass</a:t>
                </a:r>
                <a:r>
                  <a:rPr lang="en-US" dirty="0"/>
                  <a:t>, runs it, add its </a:t>
                </a:r>
                <a:r>
                  <a:rPr lang="en-US" i="1" dirty="0"/>
                  <a:t>stride</a:t>
                </a:r>
                <a:r>
                  <a:rPr lang="en-US" dirty="0"/>
                  <a:t> to its </a:t>
                </a:r>
                <a:r>
                  <a:rPr lang="en-US" i="1" dirty="0"/>
                  <a:t>pass</a:t>
                </a:r>
              </a:p>
              <a:p>
                <a:r>
                  <a:rPr lang="en-US" dirty="0"/>
                  <a:t>Low-stride jobs (lots of tickets) run more often</a:t>
                </a:r>
              </a:p>
              <a:p>
                <a:pPr lvl="1"/>
                <a:r>
                  <a:rPr lang="en-US" dirty="0"/>
                  <a:t>Job with twice the tickets gets to run twice as often</a:t>
                </a:r>
              </a:p>
              <a:p>
                <a:r>
                  <a:rPr lang="en-US" dirty="0"/>
                  <a:t>Some messiness of counter wrap-around, new jobs,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58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</p:spPr>
            <p:txBody>
              <a:bodyPr/>
              <a:lstStyle/>
              <a:p>
                <a:r>
                  <a:rPr lang="en-US" dirty="0">
                    <a:latin typeface="Gill Sans Light"/>
                  </a:rPr>
                  <a:t>Goal: Each process gets an equal share of CPU</a:t>
                </a:r>
              </a:p>
              <a:p>
                <a:pPr lvl="1"/>
                <a:r>
                  <a:rPr lang="en-US" i="1" dirty="0">
                    <a:latin typeface="Gill Sans Light"/>
                  </a:rPr>
                  <a:t>N</a:t>
                </a:r>
                <a:r>
                  <a:rPr lang="en-US" dirty="0">
                    <a:latin typeface="Gill Sans Light"/>
                  </a:rPr>
                  <a:t> threads “simultaneously” execute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CPU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The </a:t>
                </a:r>
                <a:r>
                  <a:rPr lang="en-US" i="1" dirty="0">
                    <a:solidFill>
                      <a:srgbClr val="FF0000"/>
                    </a:solidFill>
                    <a:latin typeface="Gill Sans Light"/>
                  </a:rPr>
                  <a:t>model</a:t>
                </a:r>
                <a:r>
                  <a:rPr lang="en-US" dirty="0">
                    <a:latin typeface="Gill Sans Light"/>
                  </a:rPr>
                  <a:t> is somewhat like simultaneous multithreading – each thread gets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the cycles 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In general, can’t do this with real hardware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OS needs to give out full CPU in time slices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Thus, we must use something to keep the threads roughly in sync with one another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  <a:blipFill>
                <a:blip r:embed="rId2"/>
                <a:stretch>
                  <a:fillRect l="-116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704517" y="762000"/>
            <a:ext cx="4294187" cy="3124200"/>
            <a:chOff x="921546" y="1650801"/>
            <a:chExt cx="4294187" cy="3124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CE0FA7-909E-4F68-A7E8-B5B0EC7D5D31}"/>
                </a:ext>
              </a:extLst>
            </p:cNvPr>
            <p:cNvSpPr txBox="1"/>
            <p:nvPr/>
          </p:nvSpPr>
          <p:spPr>
            <a:xfrm>
              <a:off x="1734847" y="1650801"/>
              <a:ext cx="30785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 Light"/>
                </a:rPr>
                <a:t>Model: “Perfectly” subdivided CPU: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850CDD-EA78-4212-9CF5-0DB013325EC9}"/>
                </a:ext>
              </a:extLst>
            </p:cNvPr>
            <p:cNvGrpSpPr/>
            <p:nvPr/>
          </p:nvGrpSpPr>
          <p:grpSpPr>
            <a:xfrm>
              <a:off x="921546" y="2518547"/>
              <a:ext cx="4294187" cy="2256454"/>
              <a:chOff x="4333981" y="4158641"/>
              <a:chExt cx="4294187" cy="225645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EC34E6A-BCFA-4ED3-A830-7B238152C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775" y="6415094"/>
                <a:ext cx="32146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D5C5ADD-7E3B-4243-9843-9F69E3EB3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75" y="4158641"/>
                <a:ext cx="0" cy="22564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2F9E6B-B43D-4BA1-9592-FE1952211E4C}"/>
                  </a:ext>
                </a:extLst>
              </p:cNvPr>
              <p:cNvSpPr txBox="1"/>
              <p:nvPr/>
            </p:nvSpPr>
            <p:spPr>
              <a:xfrm rot="5400000">
                <a:off x="3445049" y="5064497"/>
                <a:ext cx="223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Gill Sans Light"/>
                  </a:rPr>
                  <a:t>CPU Time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7037D-DE33-421A-A0BD-1194A8C02EF2}"/>
                  </a:ext>
                </a:extLst>
              </p:cNvPr>
              <p:cNvSpPr/>
              <p:nvPr/>
            </p:nvSpPr>
            <p:spPr>
              <a:xfrm>
                <a:off x="4979223" y="4843463"/>
                <a:ext cx="707190" cy="155734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E092B-B6A3-4C80-BDDA-5D59B296211A}"/>
                  </a:ext>
                </a:extLst>
              </p:cNvPr>
              <p:cNvSpPr/>
              <p:nvPr/>
            </p:nvSpPr>
            <p:spPr>
              <a:xfrm>
                <a:off x="5979373" y="4843462"/>
                <a:ext cx="707190" cy="1557344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E6AC74-1869-4E02-88E5-F63B607A731C}"/>
                  </a:ext>
                </a:extLst>
              </p:cNvPr>
              <p:cNvSpPr/>
              <p:nvPr/>
            </p:nvSpPr>
            <p:spPr>
              <a:xfrm>
                <a:off x="6979523" y="4843462"/>
                <a:ext cx="707190" cy="1557344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4857775" y="4829174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607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CCE4-2F94-4F2B-BBF1-F8317B7B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2" y="761999"/>
            <a:ext cx="7601049" cy="46728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Basic Idea: track CPU time per thread and schedule threads to match up average rate of execution</a:t>
            </a:r>
          </a:p>
          <a:p>
            <a:r>
              <a:rPr lang="en-US" b="1" dirty="0">
                <a:latin typeface="Gill Sans Light"/>
              </a:rPr>
              <a:t>Scheduling Decision:</a:t>
            </a:r>
          </a:p>
          <a:p>
            <a:pPr lvl="1"/>
            <a:r>
              <a:rPr lang="en-US" sz="2400" dirty="0">
                <a:latin typeface="Gill Sans Light"/>
              </a:rPr>
              <a:t>“Repair” illusion of complete fairness</a:t>
            </a:r>
          </a:p>
          <a:p>
            <a:pPr lvl="1"/>
            <a:r>
              <a:rPr lang="en-US" sz="2400" dirty="0">
                <a:latin typeface="Gill Sans Light"/>
              </a:rPr>
              <a:t>Choose thread with minimum CPU time</a:t>
            </a:r>
          </a:p>
          <a:p>
            <a:pPr lvl="1"/>
            <a:r>
              <a:rPr lang="en-US" sz="2400" dirty="0">
                <a:latin typeface="Gill Sans Light"/>
              </a:rPr>
              <a:t>Closely related to Fair Queueing</a:t>
            </a:r>
          </a:p>
          <a:p>
            <a:r>
              <a:rPr lang="en-US" sz="2600" dirty="0">
                <a:latin typeface="Gill Sans Light"/>
              </a:rPr>
              <a:t>Use a heap-like scheduling queue for this…</a:t>
            </a:r>
            <a:endParaRPr lang="en-US" sz="2400" dirty="0">
              <a:latin typeface="Gill Sans Light"/>
            </a:endParaRPr>
          </a:p>
          <a:p>
            <a:pPr lvl="1"/>
            <a:r>
              <a:rPr lang="en-US" sz="2400" dirty="0">
                <a:latin typeface="Gill Sans Light"/>
              </a:rPr>
              <a:t>O(log N) to add/remove threads, where N is number of threads</a:t>
            </a:r>
          </a:p>
          <a:p>
            <a:r>
              <a:rPr lang="en-US" dirty="0">
                <a:latin typeface="Gill Sans Light"/>
              </a:rPr>
              <a:t>Sleeping threads don’t advance their CPU time, so they get a boost when they wake up again…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ill Sans Light"/>
              </a:rPr>
              <a:t>Get interactivity automatically!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0FAAC-57FB-4D12-BC8A-2DF7E8EF06BC}"/>
              </a:ext>
            </a:extLst>
          </p:cNvPr>
          <p:cNvSpPr/>
          <p:nvPr/>
        </p:nvSpPr>
        <p:spPr>
          <a:xfrm>
            <a:off x="9205741" y="2668399"/>
            <a:ext cx="1002082" cy="152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6200" y="762000"/>
            <a:ext cx="4307071" cy="3214057"/>
            <a:chOff x="7696200" y="932182"/>
            <a:chExt cx="4307071" cy="3214057"/>
          </a:xfrm>
        </p:grpSpPr>
        <p:grpSp>
          <p:nvGrpSpPr>
            <p:cNvPr id="4" name="Group 3"/>
            <p:cNvGrpSpPr/>
            <p:nvPr/>
          </p:nvGrpSpPr>
          <p:grpSpPr>
            <a:xfrm>
              <a:off x="7696200" y="1889785"/>
              <a:ext cx="4307071" cy="2256454"/>
              <a:chOff x="7388122" y="1219200"/>
              <a:chExt cx="4307071" cy="22564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850CDD-EA78-4212-9CF5-0DB013325EC9}"/>
                  </a:ext>
                </a:extLst>
              </p:cNvPr>
              <p:cNvGrpSpPr/>
              <p:nvPr/>
            </p:nvGrpSpPr>
            <p:grpSpPr>
              <a:xfrm>
                <a:off x="7388122" y="1219200"/>
                <a:ext cx="3750052" cy="2256454"/>
                <a:chOff x="4322386" y="4158641"/>
                <a:chExt cx="3750052" cy="2256454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EC34E6A-BCFA-4ED3-A830-7B238152C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7775" y="6415094"/>
                  <a:ext cx="321466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1D5C5ADD-7E3B-4243-9843-9F69E3EB3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75" y="4158641"/>
                  <a:ext cx="0" cy="22564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2F9E6B-B43D-4BA1-9592-FE1952211E4C}"/>
                    </a:ext>
                  </a:extLst>
                </p:cNvPr>
                <p:cNvSpPr txBox="1"/>
                <p:nvPr/>
              </p:nvSpPr>
              <p:spPr>
                <a:xfrm rot="5400000">
                  <a:off x="3529878" y="4982492"/>
                  <a:ext cx="2046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Gill Sans Light"/>
                    </a:rPr>
                    <a:t>CPU Time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8C7037D-DE33-421A-A0BD-1194A8C02EF2}"/>
                    </a:ext>
                  </a:extLst>
                </p:cNvPr>
                <p:cNvSpPr/>
                <p:nvPr/>
              </p:nvSpPr>
              <p:spPr>
                <a:xfrm>
                  <a:off x="4979223" y="4207568"/>
                  <a:ext cx="707190" cy="21932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3CE092B-B6A3-4C80-BDDA-5D59B296211A}"/>
                    </a:ext>
                  </a:extLst>
                </p:cNvPr>
                <p:cNvSpPr/>
                <p:nvPr/>
              </p:nvSpPr>
              <p:spPr>
                <a:xfrm>
                  <a:off x="5979373" y="5300868"/>
                  <a:ext cx="707190" cy="1099937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2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0E6AC74-1869-4E02-88E5-F63B607A731C}"/>
                    </a:ext>
                  </a:extLst>
                </p:cNvPr>
                <p:cNvSpPr/>
                <p:nvPr/>
              </p:nvSpPr>
              <p:spPr>
                <a:xfrm>
                  <a:off x="6979523" y="4843462"/>
                  <a:ext cx="707190" cy="1557344"/>
                </a:xfrm>
                <a:prstGeom prst="rect">
                  <a:avLst/>
                </a:prstGeom>
                <a:solidFill>
                  <a:srgbClr val="00AE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7924800" y="1897282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/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>
                      <a:latin typeface="Gill Sans Light"/>
                    </a:rPr>
                    <a:t>CFS: Average rate of execution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2400" b="0" dirty="0">
                      <a:latin typeface="Gill Sans Light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blipFill>
                  <a:blip r:embed="rId3"/>
                  <a:stretch>
                    <a:fillRect l="-3168" t="-4348" r="-3960" b="-5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331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F6A-B7DE-426A-9EF1-376F32E4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896600" cy="5105400"/>
          </a:xfrm>
        </p:spPr>
        <p:txBody>
          <a:bodyPr>
            <a:normAutofit/>
          </a:bodyPr>
          <a:lstStyle/>
          <a:p>
            <a:r>
              <a:rPr lang="en-US" dirty="0"/>
              <a:t>In addition to fairness, we want </a:t>
            </a:r>
            <a:r>
              <a:rPr lang="en-US" b="1" dirty="0"/>
              <a:t>low response time </a:t>
            </a:r>
            <a:r>
              <a:rPr lang="en-US" dirty="0"/>
              <a:t>and starvation freedom</a:t>
            </a:r>
            <a:endParaRPr lang="en-US" b="1" dirty="0"/>
          </a:p>
          <a:p>
            <a:pPr lvl="1"/>
            <a:r>
              <a:rPr lang="en-US" dirty="0"/>
              <a:t>Make sure that everyone gets to run at least a bit!</a:t>
            </a:r>
          </a:p>
          <a:p>
            <a:r>
              <a:rPr lang="en-US" dirty="0"/>
              <a:t>Constraint 1: </a:t>
            </a:r>
            <a:r>
              <a:rPr lang="en-US" i="1" dirty="0"/>
              <a:t>Target Latency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Period of time over which every process gets service</a:t>
            </a:r>
          </a:p>
          <a:p>
            <a:pPr lvl="1"/>
            <a:r>
              <a:rPr lang="en-US" sz="2000" dirty="0"/>
              <a:t>Quanta = </a:t>
            </a:r>
            <a:r>
              <a:rPr lang="en-US" sz="2000" dirty="0" err="1"/>
              <a:t>Target_Latency</a:t>
            </a:r>
            <a:r>
              <a:rPr lang="en-US" sz="2000" dirty="0"/>
              <a:t> / n</a:t>
            </a:r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4 Processes</a:t>
            </a:r>
          </a:p>
          <a:p>
            <a:pPr lvl="1"/>
            <a:r>
              <a:rPr lang="en-US" sz="2000" dirty="0"/>
              <a:t>Each process gets 5ms time slice</a:t>
            </a:r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sz="2000" dirty="0"/>
              <a:t>Each process gets </a:t>
            </a:r>
            <a:r>
              <a:rPr lang="en-US" sz="2000" dirty="0">
                <a:solidFill>
                  <a:srgbClr val="FF0000"/>
                </a:solidFill>
              </a:rPr>
              <a:t>0.1ms</a:t>
            </a:r>
            <a:r>
              <a:rPr lang="en-US" sz="2000" dirty="0"/>
              <a:t> time slice  (!!!)</a:t>
            </a:r>
          </a:p>
          <a:p>
            <a:pPr lvl="1"/>
            <a:r>
              <a:rPr lang="en-US" sz="2000" dirty="0"/>
              <a:t>Recall Round-Robin: large context switching overhead if slice gets to small</a:t>
            </a:r>
          </a:p>
          <a:p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Responsiveness/Starvation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597059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831-CCF9-4DF5-8C07-14C254F5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ED19-101B-41ED-9EBC-1522A288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150600" cy="5105400"/>
          </a:xfrm>
        </p:spPr>
        <p:txBody>
          <a:bodyPr/>
          <a:lstStyle/>
          <a:p>
            <a:r>
              <a:rPr lang="en-US" dirty="0"/>
              <a:t>Goal: Throughput</a:t>
            </a:r>
          </a:p>
          <a:p>
            <a:pPr lvl="1"/>
            <a:r>
              <a:rPr lang="en-US" dirty="0"/>
              <a:t>Avoid excessive overhead</a:t>
            </a:r>
          </a:p>
          <a:p>
            <a:r>
              <a:rPr lang="en-US" dirty="0"/>
              <a:t>Constraint 2: Minimum Granularity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Minimum length of any time slice</a:t>
            </a:r>
          </a:p>
          <a:p>
            <a:pPr lvl="1"/>
            <a:endParaRPr lang="en-US" dirty="0"/>
          </a:p>
          <a:p>
            <a:r>
              <a:rPr lang="en-US" dirty="0"/>
              <a:t>Target Latency 20 </a:t>
            </a:r>
            <a:r>
              <a:rPr lang="en-US" dirty="0" err="1"/>
              <a:t>ms</a:t>
            </a:r>
            <a:r>
              <a:rPr lang="en-US" dirty="0"/>
              <a:t>, Minimum Granularity 1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dirty="0"/>
              <a:t>Each process gets 1 </a:t>
            </a:r>
            <a:r>
              <a:rPr lang="en-US" dirty="0" err="1"/>
              <a:t>ms</a:t>
            </a:r>
            <a:r>
              <a:rPr lang="en-US" dirty="0"/>
              <a:t> time slice</a:t>
            </a:r>
          </a:p>
        </p:txBody>
      </p:sp>
    </p:spTree>
    <p:extLst>
      <p:ext uri="{BB962C8B-B14F-4D97-AF65-F5344CB8AC3E}">
        <p14:creationId xmlns:p14="http://schemas.microsoft.com/office/powerpoint/2010/main" val="1806010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75E7-D45E-4C51-9717-9B71F340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Priority in Unix – Being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EF4E-4606-41EB-9212-EABD7DE8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26800" cy="5105400"/>
          </a:xfrm>
        </p:spPr>
        <p:txBody>
          <a:bodyPr/>
          <a:lstStyle/>
          <a:p>
            <a:r>
              <a:rPr lang="en-US" dirty="0"/>
              <a:t>The industrial operating systems of the 60s and 70’s provided priority to enforced desired usage policies.</a:t>
            </a:r>
          </a:p>
          <a:p>
            <a:pPr lvl="1"/>
            <a:r>
              <a:rPr lang="en-US" dirty="0"/>
              <a:t>When it was being developed at Berkeley, instead it provided ways to “be nice”.</a:t>
            </a:r>
          </a:p>
          <a:p>
            <a:r>
              <a:rPr lang="en-US" dirty="0">
                <a:latin typeface="Consolas" panose="020B0609020204030204" pitchFamily="49" charset="0"/>
              </a:rPr>
              <a:t>nice</a:t>
            </a:r>
            <a:r>
              <a:rPr lang="en-US" dirty="0"/>
              <a:t> values range from -20 to 19</a:t>
            </a:r>
          </a:p>
          <a:p>
            <a:pPr lvl="1"/>
            <a:r>
              <a:rPr lang="en-US" dirty="0"/>
              <a:t>Negative values are “not nice”</a:t>
            </a:r>
          </a:p>
          <a:p>
            <a:pPr lvl="1"/>
            <a:r>
              <a:rPr lang="en-US" dirty="0"/>
              <a:t>If you wanted to let your friends get more time, you would nice up your job</a:t>
            </a:r>
          </a:p>
          <a:p>
            <a:r>
              <a:rPr lang="en-US" dirty="0"/>
              <a:t>Scheduler puts higher nice-value tasks (lower priority) to sleep more …</a:t>
            </a:r>
          </a:p>
          <a:p>
            <a:pPr lvl="1"/>
            <a:r>
              <a:rPr lang="en-US" dirty="0"/>
              <a:t>In O(1) scheduler, this translated fairly directly to priority (and time slice)</a:t>
            </a:r>
          </a:p>
          <a:p>
            <a:r>
              <a:rPr lang="en-US" dirty="0">
                <a:solidFill>
                  <a:srgbClr val="FF0000"/>
                </a:solidFill>
              </a:rPr>
              <a:t>How does this idea translate to CFS?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Change the rate of CPU cycles given to threads to change relative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36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F02E-528F-4205-9918-2807488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if we want to give more CPU to some and less to others in CFS (proportional share) ?</a:t>
                </a:r>
              </a:p>
              <a:p>
                <a:pPr lvl="1"/>
                <a:r>
                  <a:rPr lang="en-US" dirty="0"/>
                  <a:t>Allow different threads to have different </a:t>
                </a:r>
                <a:r>
                  <a:rPr lang="en-US" i="1" dirty="0"/>
                  <a:t>rates</a:t>
                </a:r>
                <a:r>
                  <a:rPr lang="en-US" dirty="0"/>
                  <a:t> of execution (cycles/time)</a:t>
                </a:r>
              </a:p>
              <a:p>
                <a:r>
                  <a:rPr lang="en-US" dirty="0"/>
                  <a:t>Use weights! Key Idea: Assign a weight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to each process </a:t>
                </a:r>
                <a:r>
                  <a:rPr lang="en-US" i="1" dirty="0"/>
                  <a:t>I </a:t>
                </a:r>
                <a:r>
                  <a:rPr lang="en-US" dirty="0"/>
                  <a:t>to compute the switching quanta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Basic equal share: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Share: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Reuse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nice</a:t>
                </a:r>
                <a:r>
                  <a:rPr lang="en-US" dirty="0"/>
                  <a:t> value to reflect share, rather than priority,</a:t>
                </a:r>
              </a:p>
              <a:p>
                <a:pPr lvl="1"/>
                <a:r>
                  <a:rPr lang="en-US" dirty="0"/>
                  <a:t>Remember that lower nice value </a:t>
                </a:r>
                <a:r>
                  <a:rPr lang="en-US" dirty="0">
                    <a:sym typeface="Symbol" panose="05050102010706020507" pitchFamily="18" charset="2"/>
                  </a:rPr>
                  <a:t> higher priority</a:t>
                </a:r>
                <a:endParaRPr lang="en-US" dirty="0"/>
              </a:p>
              <a:p>
                <a:pPr lvl="1"/>
                <a:r>
                  <a:rPr lang="en-US" dirty="0"/>
                  <a:t>CFS uses nice values to scale weights exponentially: Weight=1024/(1.25)</a:t>
                </a:r>
                <a:r>
                  <a:rPr lang="en-US" baseline="30000" dirty="0"/>
                  <a:t>nice</a:t>
                </a:r>
              </a:p>
              <a:p>
                <a:pPr lvl="2"/>
                <a:r>
                  <a:rPr lang="en-US" dirty="0"/>
                  <a:t>Two CPU tasks separated by nice value of 5 </a:t>
                </a:r>
                <a:r>
                  <a:rPr lang="en-US" dirty="0">
                    <a:sym typeface="Symbol" panose="05050102010706020507" pitchFamily="18" charset="2"/>
                  </a:rPr>
                  <a:t> 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Task with lower nice value has 3 times the weight, since (1.25)</a:t>
                </a:r>
                <a:r>
                  <a:rPr lang="en-US" baseline="30000" dirty="0">
                    <a:sym typeface="Symbol" panose="05050102010706020507" pitchFamily="18" charset="2"/>
                  </a:rPr>
                  <a:t>5 </a:t>
                </a:r>
                <a:r>
                  <a:rPr lang="en-US" dirty="0">
                    <a:sym typeface="Symbol" panose="05050102010706020507" pitchFamily="18" charset="2"/>
                  </a:rPr>
                  <a:t> 3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So, we use “Virtual Runtime” instead of CPU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  <a:blipFill>
                <a:blip r:embed="rId2"/>
                <a:stretch>
                  <a:fillRect l="-781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005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5105400"/>
          </a:xfrm>
        </p:spPr>
        <p:txBody>
          <a:bodyPr/>
          <a:lstStyle/>
          <a:p>
            <a:r>
              <a:rPr lang="en-US" dirty="0"/>
              <a:t>Target Latency = 20ms</a:t>
            </a:r>
          </a:p>
          <a:p>
            <a:r>
              <a:rPr lang="en-US" dirty="0"/>
              <a:t>Minimum Granularity = 1ms</a:t>
            </a:r>
          </a:p>
          <a:p>
            <a:r>
              <a:rPr lang="en-US" dirty="0"/>
              <a:t>Example: Two CPU-Bound Threads</a:t>
            </a:r>
          </a:p>
          <a:p>
            <a:pPr lvl="1"/>
            <a:r>
              <a:rPr lang="en-US" dirty="0"/>
              <a:t>Thread A has weight 1</a:t>
            </a:r>
          </a:p>
          <a:p>
            <a:pPr lvl="1"/>
            <a:r>
              <a:rPr lang="en-US" dirty="0"/>
              <a:t>Thread B has weight 4</a:t>
            </a:r>
          </a:p>
          <a:p>
            <a:r>
              <a:rPr lang="en-US" dirty="0"/>
              <a:t>Time slice for A? 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Time slice for B? 16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51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4EE4-765E-4932-8D22-11284CE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BD45-2448-4E19-B08D-AFC3095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662"/>
            <a:ext cx="11201400" cy="5257800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dirty="0">
                <a:solidFill>
                  <a:srgbClr val="FF0000"/>
                </a:solidFill>
              </a:rPr>
              <a:t>Predictability</a:t>
            </a:r>
            <a:r>
              <a:rPr lang="en-US" dirty="0"/>
              <a:t> of Performance!</a:t>
            </a:r>
          </a:p>
          <a:p>
            <a:pPr lvl="1"/>
            <a:r>
              <a:rPr lang="en-US" dirty="0"/>
              <a:t>We need to predict with confidence worst case response times for systems!</a:t>
            </a:r>
          </a:p>
          <a:p>
            <a:pPr lvl="1"/>
            <a:r>
              <a:rPr lang="en-US" dirty="0"/>
              <a:t>In RTS, performance guarantees are:</a:t>
            </a:r>
          </a:p>
          <a:p>
            <a:pPr lvl="2"/>
            <a:r>
              <a:rPr lang="en-US" dirty="0"/>
              <a:t>Task- and/or class centric and often ensured a priori</a:t>
            </a:r>
          </a:p>
          <a:p>
            <a:pPr lvl="1"/>
            <a:r>
              <a:rPr lang="en-US" dirty="0"/>
              <a:t>In conventional systems, performance is:</a:t>
            </a:r>
          </a:p>
          <a:p>
            <a:pPr lvl="2"/>
            <a:r>
              <a:rPr lang="en-US" dirty="0"/>
              <a:t>System/throughput oriented with post-processing (… wait and see …)</a:t>
            </a:r>
          </a:p>
          <a:p>
            <a:pPr lvl="1"/>
            <a:r>
              <a:rPr lang="en-US" dirty="0"/>
              <a:t>Real-time is about enforcing predictability, and does not equal fast computing!!!</a:t>
            </a:r>
          </a:p>
          <a:p>
            <a:r>
              <a:rPr lang="en-US" dirty="0"/>
              <a:t>Hard real-time: for time-critical safety-oriented systems</a:t>
            </a:r>
          </a:p>
          <a:p>
            <a:pPr lvl="1"/>
            <a:r>
              <a:rPr lang="en-US" dirty="0"/>
              <a:t>Meet all deadlines (if at all possible)</a:t>
            </a:r>
          </a:p>
          <a:p>
            <a:pPr lvl="1"/>
            <a:r>
              <a:rPr lang="en-US" dirty="0"/>
              <a:t>Ideally: determine in advance if this is possible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Earliest Deadline First (EDF), Least Laxity First (LLF),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Rate-</a:t>
            </a:r>
            <a:r>
              <a:rPr lang="en-US" dirty="0" err="1">
                <a:solidFill>
                  <a:srgbClr val="FF0000"/>
                </a:solidFill>
              </a:rPr>
              <a:t>Monitonic</a:t>
            </a:r>
            <a:r>
              <a:rPr lang="en-US" dirty="0">
                <a:solidFill>
                  <a:srgbClr val="FF0000"/>
                </a:solidFill>
              </a:rPr>
              <a:t> Scheduling (RMS), Deadline Monotonic Scheduling (DM)</a:t>
            </a:r>
            <a:endParaRPr lang="en-US" dirty="0"/>
          </a:p>
          <a:p>
            <a:r>
              <a:rPr lang="en-US" dirty="0"/>
              <a:t>Soft real-time: for multimedia</a:t>
            </a:r>
          </a:p>
          <a:p>
            <a:pPr lvl="1"/>
            <a:r>
              <a:rPr lang="en-US" dirty="0"/>
              <a:t>Attempt to meet deadlines with high probability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Constant Bandwidth Server (CBS)</a:t>
            </a:r>
          </a:p>
        </p:txBody>
      </p:sp>
    </p:spTree>
    <p:extLst>
      <p:ext uri="{BB962C8B-B14F-4D97-AF65-F5344CB8AC3E}">
        <p14:creationId xmlns:p14="http://schemas.microsoft.com/office/powerpoint/2010/main" val="1360029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ACA1-641A-4BEE-A1CD-C09C73B5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3581-6F7F-4911-8F5C-3F158630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233062"/>
            <a:ext cx="11523496" cy="33963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ill Sans Light"/>
              </a:rPr>
              <a:t>Track a thread's </a:t>
            </a:r>
            <a:r>
              <a:rPr lang="en-US" i="1" dirty="0">
                <a:latin typeface="Gill Sans Light"/>
              </a:rPr>
              <a:t>virtual</a:t>
            </a:r>
            <a:r>
              <a:rPr lang="en-US" dirty="0">
                <a:latin typeface="Gill Sans Light"/>
              </a:rPr>
              <a:t> runtime rather than its true physical runtime</a:t>
            </a:r>
          </a:p>
          <a:p>
            <a:pPr lvl="1"/>
            <a:r>
              <a:rPr lang="en-US" dirty="0">
                <a:latin typeface="Gill Sans Light"/>
              </a:rPr>
              <a:t>Higher weight: Virtual runtime increases more slowly</a:t>
            </a:r>
          </a:p>
          <a:p>
            <a:pPr lvl="1"/>
            <a:r>
              <a:rPr lang="en-US" dirty="0">
                <a:latin typeface="Gill Sans Light"/>
              </a:rPr>
              <a:t>Lower weight: Virtual runtime increases more quickly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Scheduler’s Decisions are based on Virtual CPU Time</a:t>
            </a:r>
          </a:p>
          <a:p>
            <a:r>
              <a:rPr lang="en-US" dirty="0"/>
              <a:t>Use of Red-Black tree to hold all runnable processes as sorted on </a:t>
            </a:r>
            <a:r>
              <a:rPr lang="en-US" dirty="0" err="1"/>
              <a:t>vruntime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O(1) time to find next thread to run (top of heap!)</a:t>
            </a:r>
          </a:p>
          <a:p>
            <a:pPr lvl="1"/>
            <a:r>
              <a:rPr lang="en-US" dirty="0"/>
              <a:t>O(log N) time to perform insertions/deletions </a:t>
            </a:r>
          </a:p>
          <a:p>
            <a:pPr lvl="2"/>
            <a:r>
              <a:rPr lang="en-US" dirty="0"/>
              <a:t>Cache the item at far left (item with earliest </a:t>
            </a:r>
            <a:r>
              <a:rPr lang="en-US" dirty="0" err="1"/>
              <a:t>vruntime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ready to schedule, grab version with smallest </a:t>
            </a:r>
            <a:r>
              <a:rPr lang="en-US" dirty="0" err="1"/>
              <a:t>vruntime</a:t>
            </a:r>
            <a:r>
              <a:rPr lang="en-US" dirty="0"/>
              <a:t> (which will be item at the far left).</a:t>
            </a:r>
          </a:p>
          <a:p>
            <a:endParaRPr lang="en-US" dirty="0">
              <a:latin typeface="Gill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30262" y="762000"/>
            <a:ext cx="5023538" cy="2256454"/>
            <a:chOff x="5965751" y="928721"/>
            <a:chExt cx="5023538" cy="22564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7774626" y="318517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626" y="92872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5965751" y="1537559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Virtual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7933187" y="1906999"/>
              <a:ext cx="707190" cy="126812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9296400" y="1905000"/>
              <a:ext cx="707190" cy="126812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062" y="762000"/>
            <a:ext cx="5513667" cy="2256454"/>
            <a:chOff x="253423" y="1066800"/>
            <a:chExt cx="5513667" cy="225645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2062298" y="3323253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298" y="1066800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253423" y="1675638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Physical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2220859" y="1484404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3584072" y="2854005"/>
              <a:ext cx="707190" cy="4572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5EC12-EA9F-4C40-B994-796BFFEE27A2}"/>
                </a:ext>
              </a:extLst>
            </p:cNvPr>
            <p:cNvSpPr txBox="1"/>
            <p:nvPr/>
          </p:nvSpPr>
          <p:spPr>
            <a:xfrm>
              <a:off x="2916326" y="1096726"/>
              <a:ext cx="1787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16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B</a:t>
              </a:r>
              <a:r>
                <a:rPr lang="en-US" sz="2800" b="1" i="1" dirty="0">
                  <a:latin typeface="Gill Sans Light"/>
                </a:rPr>
                <a:t>=4)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932C1-E718-42B7-A503-219F3B840E04}"/>
                </a:ext>
              </a:extLst>
            </p:cNvPr>
            <p:cNvSpPr txBox="1"/>
            <p:nvPr/>
          </p:nvSpPr>
          <p:spPr>
            <a:xfrm>
              <a:off x="4179796" y="2377787"/>
              <a:ext cx="1587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4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A</a:t>
              </a:r>
              <a:r>
                <a:rPr lang="en-US" sz="2800" b="1" i="1" dirty="0">
                  <a:latin typeface="Gill Sans Light"/>
                </a:rPr>
                <a:t>=1)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05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Scheduler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143000"/>
          <a:ext cx="7886700" cy="5222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 Care About: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Then Choose: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CPU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Avg.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I/O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(CPU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Linux 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8802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– Wait Time to Get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Round Robin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Meeting 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EDF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979631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Favoring Important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904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799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there aren’t enough resources to go around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approach: Buy it when it will pay 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Perhaps you’re paying for worse response time in reduced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productivity,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Might think that you should buy a faster X when X is utilized 100%,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but usually, response time goes to infinity as utilization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>
                <a:ea typeface="굴림" panose="020B0600000101010101" pitchFamily="34" charset="-127"/>
              </a:rPr>
              <a:t>100%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Most scheduling algorithms work fine in the “linear” portion of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9220200" y="3886200"/>
            <a:ext cx="2471738" cy="2438399"/>
            <a:chOff x="4059" y="1677"/>
            <a:chExt cx="1557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81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21" y="2100"/>
              <a:ext cx="8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45" y="2468"/>
              <a:ext cx="487" cy="1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100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074400" cy="5257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E41138-1E8E-8D4C-BCDD-7D4DF2913B07}"/>
              </a:ext>
            </a:extLst>
          </p:cNvPr>
          <p:cNvSpPr txBox="1">
            <a:spLocks/>
          </p:cNvSpPr>
          <p:nvPr/>
        </p:nvSpPr>
        <p:spPr bwMode="auto">
          <a:xfrm>
            <a:off x="609600" y="990600"/>
            <a:ext cx="10566400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Prof Joseph’s office hours: Tuesdays 1-2pm and Thursdays 12-1 (room TBD)</a:t>
            </a:r>
          </a:p>
          <a:p>
            <a:endParaRPr lang="en-US" kern="0" dirty="0"/>
          </a:p>
          <a:p>
            <a:r>
              <a:rPr lang="en-US" kern="0" dirty="0"/>
              <a:t>Project 1 (code, report, evals) all due </a:t>
            </a:r>
            <a:r>
              <a:rPr lang="en-US" kern="0" dirty="0">
                <a:solidFill>
                  <a:srgbClr val="FF0000"/>
                </a:solidFill>
              </a:rPr>
              <a:t>TODAY</a:t>
            </a:r>
            <a:r>
              <a:rPr lang="en-US" kern="0" dirty="0"/>
              <a:t> (Tuesday 3/1)</a:t>
            </a:r>
          </a:p>
          <a:p>
            <a:endParaRPr lang="en-US" kern="0" dirty="0"/>
          </a:p>
          <a:p>
            <a:r>
              <a:rPr lang="en-US" kern="0" dirty="0"/>
              <a:t>Homework 2 is due this Thursday 3/3</a:t>
            </a:r>
          </a:p>
          <a:p>
            <a:endParaRPr lang="en-US" kern="0" dirty="0"/>
          </a:p>
          <a:p>
            <a:r>
              <a:rPr lang="en-US" kern="0" dirty="0"/>
              <a:t>Midterm 2 conflict requests are due this Friday 3/4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984833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Deadlock: A Deadly type of Starvation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710" y="797966"/>
            <a:ext cx="7236797" cy="4700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7417794" y="1190626"/>
            <a:ext cx="4417873" cy="2749550"/>
            <a:chOff x="1429" y="1743"/>
            <a:chExt cx="2558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92ED-93F6-4847-AFFB-492F3FE4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Example: Single-Lane Bridge Crossing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B4A653-F0C5-4F72-87EE-B525459A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016073"/>
            <a:ext cx="7924800" cy="490205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4041FE-A6B9-41A8-BAB6-7D52182DC6D6}"/>
              </a:ext>
            </a:extLst>
          </p:cNvPr>
          <p:cNvSpPr txBox="1"/>
          <p:nvPr/>
        </p:nvSpPr>
        <p:spPr>
          <a:xfrm>
            <a:off x="3798828" y="6019800"/>
            <a:ext cx="459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CA 140 to Yosemite National Park</a:t>
            </a:r>
          </a:p>
        </p:txBody>
      </p:sp>
    </p:spTree>
    <p:extLst>
      <p:ext uri="{BB962C8B-B14F-4D97-AF65-F5344CB8AC3E}">
        <p14:creationId xmlns:p14="http://schemas.microsoft.com/office/powerpoint/2010/main" val="28409148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Bridge Crossing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92" y="916342"/>
            <a:ext cx="10896600" cy="570134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For bridge: must acquire both halves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Traffic only in one direction at a time </a:t>
            </a: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Deadlock:</a:t>
            </a:r>
            <a:r>
              <a:rPr lang="en-US" altLang="ko-KR" dirty="0">
                <a:ea typeface="굴림" panose="020B0600000101010101" pitchFamily="34" charset="-127"/>
              </a:rPr>
              <a:t> Shown above when two cars in opposite directions meet in middle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acquires one segment and needs next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Deadlock resolved if one car backs up (preempt resources and rollback)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Several cars may have to be backed up 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Starvation (not Deadlock):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East-going traffic really fast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no one gets to go west</a:t>
            </a:r>
          </a:p>
        </p:txBody>
      </p:sp>
      <p:grpSp>
        <p:nvGrpSpPr>
          <p:cNvPr id="27652" name="Group 461"/>
          <p:cNvGrpSpPr>
            <a:grpSpLocks/>
          </p:cNvGrpSpPr>
          <p:nvPr/>
        </p:nvGrpSpPr>
        <p:grpSpPr bwMode="auto">
          <a:xfrm>
            <a:off x="873617" y="2751932"/>
            <a:ext cx="6276975" cy="1484313"/>
            <a:chOff x="808" y="400"/>
            <a:chExt cx="3954" cy="935"/>
          </a:xfrm>
        </p:grpSpPr>
        <p:grpSp>
          <p:nvGrpSpPr>
            <p:cNvPr id="27653" name="Group 454"/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27659" name="Group 5"/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7912" name="Line 6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3" name="Line 7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4" name="Line 8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6" name="Line 10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60" name="Group 11"/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7907" name="Line 12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8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9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1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1" name="Line 20"/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Line 21"/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663" name="Picture 64" descr="j0212957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64" name="Picture 65" descr="MCj0391414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5" name="Group 224"/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7873" name="Freeform 188"/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4" name="Freeform 190"/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5" name="Freeform 191"/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6" name="Freeform 192"/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7" name="Freeform 193"/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8" name="Freeform 194"/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9" name="Freeform 195"/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0" name="Freeform 196"/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1" name="Freeform 197"/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2" name="Freeform 198"/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3" name="Freeform 199"/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4" name="Freeform 200"/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5" name="Freeform 201"/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6" name="Freeform 202"/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7" name="Freeform 203"/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8" name="Freeform 204"/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9" name="Freeform 205"/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0" name="Freeform 206"/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1" name="Freeform 207"/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2" name="Freeform 208"/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3" name="Freeform 209"/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4" name="Freeform 210"/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5" name="Freeform 211"/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6" name="Freeform 212"/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7" name="Freeform 213"/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8" name="Freeform 214"/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9" name="Freeform 215"/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0" name="Freeform 216"/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1" name="Freeform 217"/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2" name="Freeform 218"/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3" name="Freeform 219"/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4" name="Freeform 220"/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5" name="Freeform 221"/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6" name="Freeform 222"/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452"/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7668" name="Freeform 234"/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Freeform 247"/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0" name="Freeform 248"/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Freeform 249"/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Freeform 250"/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Freeform 251"/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Freeform 252"/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Freeform 253"/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Freeform 254"/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Freeform 255"/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Freeform 256"/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Freeform 257"/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Freeform 258"/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Freeform 259"/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Freeform 260"/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Freeform 261"/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Freeform 262"/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Freeform 263"/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Freeform 264"/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Freeform 265"/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Freeform 266"/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Freeform 267"/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Freeform 268"/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Freeform 269"/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Freeform 270"/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Freeform 271"/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Freeform 272"/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Freeform 273"/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Freeform 274"/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Freeform 275"/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Freeform 276"/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Freeform 277"/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Freeform 278"/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1" name="Freeform 279"/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Freeform 280"/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3" name="Freeform 281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Freeform 282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5" name="Freeform 283"/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Freeform 284"/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Freeform 285"/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Freeform 286"/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Freeform 287"/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Freeform 288"/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1" name="Freeform 289"/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290"/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Freeform 291"/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Freeform 292"/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Freeform 293"/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Freeform 294"/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Freeform 295"/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Freeform 296"/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Freeform 297"/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Freeform 298"/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Freeform 299"/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Freeform 300"/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Freeform 301"/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Freeform 302"/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5" name="Freeform 303"/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6" name="Freeform 304"/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Freeform 305"/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Freeform 306"/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Freeform 307"/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Freeform 308"/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Freeform 309"/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Freeform 310"/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3" name="Freeform 311"/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Freeform 312"/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Freeform 313"/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Freeform 314"/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Freeform 315"/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Freeform 316"/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Freeform 317"/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0" name="Freeform 318"/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1" name="Freeform 319"/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2" name="Freeform 320"/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Freeform 321"/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Freeform 322"/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Freeform 323"/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6" name="Freeform 324"/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Freeform 325"/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Freeform 326"/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9" name="Freeform 327"/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0" name="Freeform 328"/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Freeform 329"/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Freeform 330"/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Freeform 331"/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Freeform 332"/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Freeform 333"/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Freeform 334"/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Freeform 335"/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Freeform 336"/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Freeform 337"/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Freeform 338"/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Freeform 339"/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Freeform 340"/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Freeform 341"/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Freeform 342"/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Freeform 343"/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Freeform 344"/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Freeform 345"/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Freeform 346"/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Freeform 347"/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Freeform 348"/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Freeform 349"/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Freeform 350"/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Freeform 351"/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Freeform 352"/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Freeform 353"/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Freeform 354"/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Freeform 355"/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Freeform 356"/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Freeform 357"/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Freeform 358"/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Freeform 359"/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Freeform 360"/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Freeform 361"/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Freeform 362"/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Freeform 363"/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Freeform 364"/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Freeform 365"/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Freeform 366"/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Freeform 367"/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Freeform 368"/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Freeform 369"/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Freeform 370"/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Freeform 371"/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Freeform 372"/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Freeform 373"/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Freeform 374"/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Freeform 375"/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Freeform 376"/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Freeform 377"/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Freeform 378"/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Freeform 379"/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Freeform 380"/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Freeform 381"/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Freeform 382"/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Freeform 383"/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Freeform 384"/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Freeform 385"/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Freeform 386"/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Freeform 387"/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Freeform 388"/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Freeform 389"/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Freeform 390"/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Freeform 391"/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Freeform 392"/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Freeform 393"/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Freeform 394"/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Freeform 395"/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Freeform 396"/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Freeform 397"/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Freeform 398"/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Freeform 399"/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Freeform 400"/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Freeform 401"/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Freeform 402"/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Freeform 403"/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Freeform 404"/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Freeform 405"/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Freeform 406"/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Freeform 407"/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Freeform 408"/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Freeform 409"/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2" name="Freeform 410"/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3" name="Freeform 411"/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4" name="Freeform 412"/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5" name="Freeform 413"/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6" name="Freeform 414"/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7" name="Freeform 415"/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Freeform 416"/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9" name="Freeform 417"/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0" name="Freeform 418"/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1" name="Freeform 419"/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2" name="Freeform 420"/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3" name="Freeform 421"/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4" name="Freeform 422"/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5" name="Freeform 423"/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6" name="Freeform 424"/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7" name="Freeform 425"/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8" name="Freeform 426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9" name="Freeform 427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0" name="Freeform 428"/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1" name="Freeform 430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2" name="Freeform 431"/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3" name="Freeform 432"/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4" name="Freeform 433"/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5" name="Freeform 434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6" name="Freeform 435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7" name="Freeform 436"/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8" name="Freeform 437"/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9" name="Freeform 438"/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0" name="Freeform 439"/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1" name="Freeform 440"/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2" name="Freeform 441"/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3" name="Freeform 442"/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4" name="Freeform 443"/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5" name="Freeform 444"/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6" name="Freeform 445"/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7" name="Freeform 446"/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8" name="Freeform 447"/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9" name="Freeform 448"/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0" name="Freeform 449"/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1" name="Freeform 450"/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2" name="Freeform 451"/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7667" name="Picture 45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654" name="Group 460"/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27655" name="Line 457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6" name="Line 458"/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7" name="Line 459"/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8" name="WordArt 455"/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Honk!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7773245" y="1484761"/>
            <a:ext cx="4203715" cy="2912167"/>
            <a:chOff x="7773245" y="1484761"/>
            <a:chExt cx="4203715" cy="2912167"/>
          </a:xfrm>
        </p:grpSpPr>
        <p:grpSp>
          <p:nvGrpSpPr>
            <p:cNvPr id="269" name="Group 26"/>
            <p:cNvGrpSpPr>
              <a:grpSpLocks/>
            </p:cNvGrpSpPr>
            <p:nvPr/>
          </p:nvGrpSpPr>
          <p:grpSpPr bwMode="auto">
            <a:xfrm>
              <a:off x="7773245" y="1484761"/>
              <a:ext cx="4203715" cy="2912167"/>
              <a:chOff x="1533" y="1707"/>
              <a:chExt cx="2434" cy="1755"/>
            </a:xfrm>
          </p:grpSpPr>
          <p:sp>
            <p:nvSpPr>
              <p:cNvPr id="270" name="Rectangle 4"/>
              <p:cNvSpPr>
                <a:spLocks noChangeArrowheads="1"/>
              </p:cNvSpPr>
              <p:nvPr/>
            </p:nvSpPr>
            <p:spPr bwMode="auto">
              <a:xfrm>
                <a:off x="3116" y="2383"/>
                <a:ext cx="51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East</a:t>
                </a:r>
                <a:b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Half</a:t>
                </a:r>
              </a:p>
            </p:txBody>
          </p:sp>
          <p:sp>
            <p:nvSpPr>
              <p:cNvPr id="271" name="Rectangle 5"/>
              <p:cNvSpPr>
                <a:spLocks noChangeArrowheads="1"/>
              </p:cNvSpPr>
              <p:nvPr/>
            </p:nvSpPr>
            <p:spPr bwMode="auto">
              <a:xfrm>
                <a:off x="1787" y="2397"/>
                <a:ext cx="511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West</a:t>
                </a:r>
                <a:b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Half</a:t>
                </a:r>
              </a:p>
            </p:txBody>
          </p:sp>
          <p:sp>
            <p:nvSpPr>
              <p:cNvPr id="272" name="Oval 7"/>
              <p:cNvSpPr>
                <a:spLocks noChangeArrowheads="1"/>
              </p:cNvSpPr>
              <p:nvPr/>
            </p:nvSpPr>
            <p:spPr bwMode="auto">
              <a:xfrm>
                <a:off x="2405" y="2853"/>
                <a:ext cx="597" cy="547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3" name="Oval 8"/>
              <p:cNvSpPr>
                <a:spLocks noChangeArrowheads="1"/>
              </p:cNvSpPr>
              <p:nvPr/>
            </p:nvSpPr>
            <p:spPr bwMode="auto">
              <a:xfrm>
                <a:off x="2405" y="1743"/>
                <a:ext cx="597" cy="547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4" name="AutoShape 10"/>
              <p:cNvSpPr>
                <a:spLocks noChangeArrowheads="1"/>
              </p:cNvSpPr>
              <p:nvPr/>
            </p:nvSpPr>
            <p:spPr bwMode="auto">
              <a:xfrm>
                <a:off x="1978" y="1878"/>
                <a:ext cx="470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9 w 21600"/>
                  <a:gd name="T13" fmla="*/ 2911 h 21600"/>
                  <a:gd name="T14" fmla="*/ 18245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5" name="AutoShape 11"/>
              <p:cNvSpPr>
                <a:spLocks noChangeArrowheads="1"/>
              </p:cNvSpPr>
              <p:nvPr/>
            </p:nvSpPr>
            <p:spPr bwMode="auto">
              <a:xfrm rot="5400000">
                <a:off x="3023" y="1935"/>
                <a:ext cx="469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5 w 21600"/>
                  <a:gd name="T13" fmla="*/ 2911 h 21600"/>
                  <a:gd name="T14" fmla="*/ 18238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" name="AutoShape 12"/>
              <p:cNvSpPr>
                <a:spLocks noChangeArrowheads="1"/>
              </p:cNvSpPr>
              <p:nvPr/>
            </p:nvSpPr>
            <p:spPr bwMode="auto">
              <a:xfrm rot="10800000">
                <a:off x="2959" y="2767"/>
                <a:ext cx="470" cy="511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9 w 21600"/>
                  <a:gd name="T13" fmla="*/ 2917 h 21600"/>
                  <a:gd name="T14" fmla="*/ 18245 w 21600"/>
                  <a:gd name="T15" fmla="*/ 925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7" name="AutoShape 13"/>
              <p:cNvSpPr>
                <a:spLocks noChangeArrowheads="1"/>
              </p:cNvSpPr>
              <p:nvPr/>
            </p:nvSpPr>
            <p:spPr bwMode="auto">
              <a:xfrm rot="-5400000">
                <a:off x="1921" y="2704"/>
                <a:ext cx="469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5 w 21600"/>
                  <a:gd name="T13" fmla="*/ 2911 h 21600"/>
                  <a:gd name="T14" fmla="*/ 18238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8" name="Text Box 14"/>
              <p:cNvSpPr txBox="1">
                <a:spLocks noChangeArrowheads="1"/>
              </p:cNvSpPr>
              <p:nvPr/>
            </p:nvSpPr>
            <p:spPr bwMode="auto">
              <a:xfrm>
                <a:off x="3372" y="1707"/>
                <a:ext cx="3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Wait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For</a:t>
                </a:r>
              </a:p>
            </p:txBody>
          </p:sp>
          <p:sp>
            <p:nvSpPr>
              <p:cNvPr id="279" name="Text Box 17"/>
              <p:cNvSpPr txBox="1">
                <a:spLocks noChangeArrowheads="1"/>
              </p:cNvSpPr>
              <p:nvPr/>
            </p:nvSpPr>
            <p:spPr bwMode="auto">
              <a:xfrm>
                <a:off x="1618" y="3035"/>
                <a:ext cx="3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Wait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For</a:t>
                </a:r>
              </a:p>
            </p:txBody>
          </p:sp>
          <p:sp>
            <p:nvSpPr>
              <p:cNvPr id="280" name="Text Box 18"/>
              <p:cNvSpPr txBox="1">
                <a:spLocks noChangeArrowheads="1"/>
              </p:cNvSpPr>
              <p:nvPr/>
            </p:nvSpPr>
            <p:spPr bwMode="auto">
              <a:xfrm>
                <a:off x="3390" y="2934"/>
                <a:ext cx="57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Owned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By</a:t>
                </a:r>
              </a:p>
            </p:txBody>
          </p:sp>
          <p:sp>
            <p:nvSpPr>
              <p:cNvPr id="281" name="Text Box 19"/>
              <p:cNvSpPr txBox="1">
                <a:spLocks noChangeArrowheads="1"/>
              </p:cNvSpPr>
              <p:nvPr/>
            </p:nvSpPr>
            <p:spPr bwMode="auto">
              <a:xfrm>
                <a:off x="1533" y="1784"/>
                <a:ext cx="57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Owned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By</a:t>
                </a:r>
              </a:p>
            </p:txBody>
          </p:sp>
        </p:grpSp>
        <p:pic>
          <p:nvPicPr>
            <p:cNvPr id="282" name="Picture 65" descr="MCj0391414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800" y="1566951"/>
              <a:ext cx="76200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64" descr="j0212957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7170" y="3541923"/>
              <a:ext cx="7620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3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058207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5017312" y="1058207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5F22D0AC-3A6A-4704-9803-14ECE4D591D8}"/>
              </a:ext>
            </a:extLst>
          </p:cNvPr>
          <p:cNvGrpSpPr>
            <a:grpSpLocks/>
          </p:cNvGrpSpPr>
          <p:nvPr/>
        </p:nvGrpSpPr>
        <p:grpSpPr bwMode="auto">
          <a:xfrm>
            <a:off x="8117466" y="1231365"/>
            <a:ext cx="3788036" cy="2135166"/>
            <a:chOff x="1438" y="1743"/>
            <a:chExt cx="2540" cy="16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DC1B99-4C32-4207-A614-8756D50F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A739A-5E3D-4ACE-8F56-79F48BA7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64C801B9-60D5-461C-BBBB-829A07C7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8A669645-D593-4045-99DF-05E05722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BAB2B93B-288F-4F4E-9CEA-88B909CC3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782526E8-CBCC-4E14-ADC8-4195D804B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61C25F39-0CCC-4757-8186-F76B1E559D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5F04564F-B311-449C-AFAC-D81BCA105A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B57A5980-D428-4112-806C-40B8E4669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1895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C3ACC35-EC7C-47E8-A289-5E15C6E7F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2851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F7AE94E-7DEF-4EDD-93F4-421CFE68B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2759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FD71A0C-F403-4A63-96BD-C17A114B5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1998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with Locks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49367" y="4187207"/>
            <a:ext cx="10566400" cy="1779118"/>
          </a:xfrm>
        </p:spPr>
        <p:txBody>
          <a:bodyPr/>
          <a:lstStyle/>
          <a:p>
            <a:r>
              <a:rPr lang="en-US" dirty="0"/>
              <a:t>This lock pattern exhibits </a:t>
            </a:r>
            <a:r>
              <a:rPr lang="en-US" i="1" dirty="0"/>
              <a:t>non-deterministic deadlock</a:t>
            </a:r>
          </a:p>
          <a:p>
            <a:pPr lvl="1"/>
            <a:r>
              <a:rPr lang="en-US" dirty="0"/>
              <a:t>Sometimes it happens, sometimes it doesn’t!</a:t>
            </a:r>
          </a:p>
          <a:p>
            <a:r>
              <a:rPr lang="en-US" dirty="0"/>
              <a:t>This is really hard to debug!</a:t>
            </a:r>
          </a:p>
        </p:txBody>
      </p:sp>
    </p:spTree>
    <p:extLst>
      <p:ext uri="{BB962C8B-B14F-4D97-AF65-F5344CB8AC3E}">
        <p14:creationId xmlns:p14="http://schemas.microsoft.com/office/powerpoint/2010/main" val="80241917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Deadlock with Locks: “Unlucky”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990600"/>
            <a:ext cx="39433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 </a:t>
            </a:r>
            <a:r>
              <a:rPr lang="en-US" sz="2400" i="1" dirty="0">
                <a:latin typeface="Consolas" panose="020B0609020204030204" pitchFamily="49" charset="0"/>
              </a:rPr>
              <a:t>&lt;stalled&gt;</a:t>
            </a:r>
          </a:p>
          <a:p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&lt;unreachable&gt;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990600"/>
            <a:ext cx="4131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r>
              <a:rPr lang="en-US" sz="2400" i="1" dirty="0">
                <a:latin typeface="Consolas" panose="020B0609020204030204" pitchFamily="49" charset="0"/>
              </a:rPr>
              <a:t> &lt;stalled&gt;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&lt;unreachable&gt;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26926CAA-D6ED-4B2A-987A-47DA1A17CDCD}"/>
              </a:ext>
            </a:extLst>
          </p:cNvPr>
          <p:cNvGrpSpPr>
            <a:grpSpLocks/>
          </p:cNvGrpSpPr>
          <p:nvPr/>
        </p:nvGrpSpPr>
        <p:grpSpPr bwMode="auto">
          <a:xfrm>
            <a:off x="8333970" y="3124200"/>
            <a:ext cx="3788036" cy="2135166"/>
            <a:chOff x="1438" y="1743"/>
            <a:chExt cx="2540" cy="16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A86F3-CD6C-4B82-84D8-6529F1DF5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0D0593-C232-4647-BE07-34C2AA049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FA1B314C-1A7E-49E5-BC96-8DB22377B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F03B5E66-4C16-44A8-A80A-0FDD32135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6A937D1D-7948-4AEF-B920-F70AA9392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590C839E-E5CF-44BD-9B4D-1D6789FE30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024A5129-0139-4458-8632-A1D4A6925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AA92125E-80EA-42DA-A109-D17B5AA6AA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3773933A-0970-4B48-91EB-4709C45E5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1895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B11A65D3-4CFB-4047-ADA4-76446B847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2851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A6FA2318-E740-4E22-9B81-EAE3F3B8B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2759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A69AC366-5731-4030-B276-3C65AF46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1998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12989" y="5346988"/>
            <a:ext cx="7641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latin typeface="Gill Sans Light"/>
              </a:rPr>
              <a:t>Neither thread will get to run </a:t>
            </a:r>
            <a:r>
              <a:rPr lang="en-US" sz="3200" b="0" dirty="0">
                <a:latin typeface="Gill Sans Light"/>
                <a:sym typeface="Symbol" panose="05050102010706020507" pitchFamily="18" charset="2"/>
              </a:rPr>
              <a:t> Deadlock</a:t>
            </a:r>
            <a:endParaRPr lang="en-US" sz="32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365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D75-052C-4CFD-A7A4-2133F968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Locks: “Lucky”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68F3-C391-4505-B737-BC4CDA6D16B3}"/>
              </a:ext>
            </a:extLst>
          </p:cNvPr>
          <p:cNvSpPr txBox="1"/>
          <p:nvPr/>
        </p:nvSpPr>
        <p:spPr>
          <a:xfrm>
            <a:off x="2360625" y="9906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DF15-7C7D-4D42-8486-631F46DF5B1C}"/>
              </a:ext>
            </a:extLst>
          </p:cNvPr>
          <p:cNvSpPr txBox="1"/>
          <p:nvPr/>
        </p:nvSpPr>
        <p:spPr>
          <a:xfrm>
            <a:off x="6303974" y="990600"/>
            <a:ext cx="260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y.Acquire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x.Acquire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5081052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latin typeface="Gill Sans Light"/>
              </a:rPr>
              <a:t>Sometimes, schedule won’t trigger deadlock!</a:t>
            </a:r>
          </a:p>
        </p:txBody>
      </p:sp>
    </p:spTree>
    <p:extLst>
      <p:ext uri="{BB962C8B-B14F-4D97-AF65-F5344CB8AC3E}">
        <p14:creationId xmlns:p14="http://schemas.microsoft.com/office/powerpoint/2010/main" val="4277482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5660-DB25-46DB-A561-76802D1B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SRTF and MLFQ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1C61-A6EC-4256-8400-8B99E188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946"/>
            <a:ext cx="10515600" cy="1771650"/>
          </a:xfrm>
        </p:spPr>
        <p:txBody>
          <a:bodyPr/>
          <a:lstStyle/>
          <a:p>
            <a:r>
              <a:rPr lang="en-US" dirty="0"/>
              <a:t>In SRTF, long jobs are starved in favor of short ones</a:t>
            </a:r>
          </a:p>
          <a:p>
            <a:pPr lvl="1"/>
            <a:r>
              <a:rPr lang="en-US" dirty="0"/>
              <a:t>Same fundamental problem as priority scheduling</a:t>
            </a:r>
          </a:p>
          <a:p>
            <a:r>
              <a:rPr lang="en-US" dirty="0"/>
              <a:t>MLFQ is an approximation of SRTF, so it suffers from the same problem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0A0CBF3-7574-4B20-BB94-99B7152D443E}"/>
              </a:ext>
            </a:extLst>
          </p:cNvPr>
          <p:cNvGrpSpPr>
            <a:grpSpLocks/>
          </p:cNvGrpSpPr>
          <p:nvPr/>
        </p:nvGrpSpPr>
        <p:grpSpPr bwMode="auto">
          <a:xfrm>
            <a:off x="2256597" y="914400"/>
            <a:ext cx="3657600" cy="2381267"/>
            <a:chOff x="1872" y="1392"/>
            <a:chExt cx="2016" cy="1233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6C43219A-09C9-48FD-8345-D9707BB70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B267772-DB2A-4ACB-97E1-3582ED7A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91526F2-AA20-4F8A-A790-4A793084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E5D1D2E-D7DB-4822-8B91-08C9B84724F4}"/>
              </a:ext>
            </a:extLst>
          </p:cNvPr>
          <p:cNvGrpSpPr>
            <a:grpSpLocks/>
          </p:cNvGrpSpPr>
          <p:nvPr/>
        </p:nvGrpSpPr>
        <p:grpSpPr bwMode="auto">
          <a:xfrm>
            <a:off x="5380797" y="1334517"/>
            <a:ext cx="3308350" cy="914400"/>
            <a:chOff x="3600" y="624"/>
            <a:chExt cx="2084" cy="576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28C7191-3B13-41C1-9AF6-D75A258C9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624"/>
              <a:ext cx="1674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95CB6F2-F151-4E13-956F-775C56EDE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F75C0B1-CA2C-4E83-A317-92194C851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660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700454" y="3429000"/>
            <a:ext cx="10649257" cy="3429000"/>
            <a:chOff x="700454" y="3429000"/>
            <a:chExt cx="10649257" cy="3429000"/>
          </a:xfrm>
        </p:grpSpPr>
        <p:grpSp>
          <p:nvGrpSpPr>
            <p:cNvPr id="178" name="Group 192"/>
            <p:cNvGrpSpPr>
              <a:grpSpLocks/>
            </p:cNvGrpSpPr>
            <p:nvPr/>
          </p:nvGrpSpPr>
          <p:grpSpPr bwMode="auto">
            <a:xfrm>
              <a:off x="5334001" y="3962400"/>
              <a:ext cx="1431925" cy="334963"/>
              <a:chOff x="460" y="3583"/>
              <a:chExt cx="902" cy="211"/>
            </a:xfrm>
          </p:grpSpPr>
          <p:sp>
            <p:nvSpPr>
              <p:cNvPr id="262" name="Arc 19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3" name="Arc 19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79" name="Group 195"/>
            <p:cNvGrpSpPr>
              <a:grpSpLocks/>
            </p:cNvGrpSpPr>
            <p:nvPr/>
          </p:nvGrpSpPr>
          <p:grpSpPr bwMode="auto">
            <a:xfrm>
              <a:off x="3763964" y="3962400"/>
              <a:ext cx="1431925" cy="334963"/>
              <a:chOff x="460" y="3583"/>
              <a:chExt cx="902" cy="211"/>
            </a:xfrm>
          </p:grpSpPr>
          <p:sp>
            <p:nvSpPr>
              <p:cNvPr id="260" name="Arc 19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1" name="Arc 19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0" name="Group 198"/>
            <p:cNvGrpSpPr>
              <a:grpSpLocks/>
            </p:cNvGrpSpPr>
            <p:nvPr/>
          </p:nvGrpSpPr>
          <p:grpSpPr bwMode="auto">
            <a:xfrm>
              <a:off x="3763964" y="4419600"/>
              <a:ext cx="1431925" cy="1603375"/>
              <a:chOff x="4381" y="2784"/>
              <a:chExt cx="902" cy="1010"/>
            </a:xfrm>
          </p:grpSpPr>
          <p:sp>
            <p:nvSpPr>
              <p:cNvPr id="256" name="Arc 199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7" name="Arc 200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8" name="Arc 201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9" name="Arc 202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1" name="Group 203"/>
            <p:cNvGrpSpPr>
              <a:grpSpLocks/>
            </p:cNvGrpSpPr>
            <p:nvPr/>
          </p:nvGrpSpPr>
          <p:grpSpPr bwMode="auto">
            <a:xfrm>
              <a:off x="6858001" y="4419600"/>
              <a:ext cx="1431925" cy="1603375"/>
              <a:chOff x="4381" y="2784"/>
              <a:chExt cx="902" cy="1010"/>
            </a:xfrm>
          </p:grpSpPr>
          <p:sp>
            <p:nvSpPr>
              <p:cNvPr id="252" name="Arc 204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3" name="Arc 205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4" name="Arc 206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5" name="Arc 207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2" name="Group 208"/>
            <p:cNvGrpSpPr>
              <a:grpSpLocks/>
            </p:cNvGrpSpPr>
            <p:nvPr/>
          </p:nvGrpSpPr>
          <p:grpSpPr bwMode="auto">
            <a:xfrm>
              <a:off x="2209801" y="3429000"/>
              <a:ext cx="1500188" cy="3429000"/>
              <a:chOff x="2374" y="2068"/>
              <a:chExt cx="945" cy="2252"/>
            </a:xfrm>
          </p:grpSpPr>
          <p:sp>
            <p:nvSpPr>
              <p:cNvPr id="250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1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3" name="Group 211"/>
            <p:cNvGrpSpPr>
              <a:grpSpLocks/>
            </p:cNvGrpSpPr>
            <p:nvPr/>
          </p:nvGrpSpPr>
          <p:grpSpPr bwMode="auto">
            <a:xfrm>
              <a:off x="8345489" y="3429000"/>
              <a:ext cx="1500188" cy="3429000"/>
              <a:chOff x="2374" y="2068"/>
              <a:chExt cx="945" cy="2252"/>
            </a:xfrm>
          </p:grpSpPr>
          <p:sp>
            <p:nvSpPr>
              <p:cNvPr id="248" name="Line 212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9" name="Line 213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4" name="Group 214"/>
            <p:cNvGrpSpPr>
              <a:grpSpLocks/>
            </p:cNvGrpSpPr>
            <p:nvPr/>
          </p:nvGrpSpPr>
          <p:grpSpPr bwMode="auto">
            <a:xfrm>
              <a:off x="8398670" y="4419600"/>
              <a:ext cx="1431925" cy="1603375"/>
              <a:chOff x="4381" y="2784"/>
              <a:chExt cx="902" cy="1010"/>
            </a:xfrm>
          </p:grpSpPr>
          <p:sp>
            <p:nvSpPr>
              <p:cNvPr id="244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5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6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7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5" name="Group 219"/>
            <p:cNvGrpSpPr>
              <a:grpSpLocks/>
            </p:cNvGrpSpPr>
            <p:nvPr/>
          </p:nvGrpSpPr>
          <p:grpSpPr bwMode="auto">
            <a:xfrm>
              <a:off x="2254251" y="4419600"/>
              <a:ext cx="1431925" cy="333375"/>
              <a:chOff x="460" y="2784"/>
              <a:chExt cx="902" cy="210"/>
            </a:xfrm>
          </p:grpSpPr>
          <p:sp>
            <p:nvSpPr>
              <p:cNvPr id="242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3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6" name="Group 222"/>
            <p:cNvGrpSpPr>
              <a:grpSpLocks/>
            </p:cNvGrpSpPr>
            <p:nvPr/>
          </p:nvGrpSpPr>
          <p:grpSpPr bwMode="auto">
            <a:xfrm>
              <a:off x="2254251" y="5688013"/>
              <a:ext cx="1431925" cy="334963"/>
              <a:chOff x="460" y="3583"/>
              <a:chExt cx="902" cy="211"/>
            </a:xfrm>
          </p:grpSpPr>
          <p:sp>
            <p:nvSpPr>
              <p:cNvPr id="240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1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7" name="Group 225"/>
            <p:cNvGrpSpPr>
              <a:grpSpLocks/>
            </p:cNvGrpSpPr>
            <p:nvPr/>
          </p:nvGrpSpPr>
          <p:grpSpPr bwMode="auto">
            <a:xfrm>
              <a:off x="2209801" y="3962400"/>
              <a:ext cx="1431925" cy="334963"/>
              <a:chOff x="460" y="3583"/>
              <a:chExt cx="902" cy="211"/>
            </a:xfrm>
          </p:grpSpPr>
          <p:sp>
            <p:nvSpPr>
              <p:cNvPr id="238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9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8" name="Group 228"/>
            <p:cNvGrpSpPr>
              <a:grpSpLocks/>
            </p:cNvGrpSpPr>
            <p:nvPr/>
          </p:nvGrpSpPr>
          <p:grpSpPr bwMode="auto">
            <a:xfrm>
              <a:off x="6858001" y="3962400"/>
              <a:ext cx="1431925" cy="334963"/>
              <a:chOff x="460" y="3583"/>
              <a:chExt cx="902" cy="211"/>
            </a:xfrm>
          </p:grpSpPr>
          <p:sp>
            <p:nvSpPr>
              <p:cNvPr id="236" name="Arc 22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7" name="Arc 23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9" name="Group 231"/>
            <p:cNvGrpSpPr>
              <a:grpSpLocks/>
            </p:cNvGrpSpPr>
            <p:nvPr/>
          </p:nvGrpSpPr>
          <p:grpSpPr bwMode="auto">
            <a:xfrm>
              <a:off x="8382795" y="3962400"/>
              <a:ext cx="1431925" cy="334963"/>
              <a:chOff x="460" y="3583"/>
              <a:chExt cx="902" cy="211"/>
            </a:xfrm>
          </p:grpSpPr>
          <p:sp>
            <p:nvSpPr>
              <p:cNvPr id="234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5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0" name="Group 234"/>
            <p:cNvGrpSpPr>
              <a:grpSpLocks/>
            </p:cNvGrpSpPr>
            <p:nvPr/>
          </p:nvGrpSpPr>
          <p:grpSpPr bwMode="auto">
            <a:xfrm>
              <a:off x="2271714" y="6096000"/>
              <a:ext cx="1431925" cy="333375"/>
              <a:chOff x="460" y="2784"/>
              <a:chExt cx="902" cy="210"/>
            </a:xfrm>
          </p:grpSpPr>
          <p:sp>
            <p:nvSpPr>
              <p:cNvPr id="232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3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1" name="Group 237"/>
            <p:cNvGrpSpPr>
              <a:grpSpLocks/>
            </p:cNvGrpSpPr>
            <p:nvPr/>
          </p:nvGrpSpPr>
          <p:grpSpPr bwMode="auto">
            <a:xfrm>
              <a:off x="3733801" y="6096000"/>
              <a:ext cx="1431925" cy="333375"/>
              <a:chOff x="460" y="2784"/>
              <a:chExt cx="902" cy="210"/>
            </a:xfrm>
          </p:grpSpPr>
          <p:sp>
            <p:nvSpPr>
              <p:cNvPr id="230" name="Arc 238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1" name="Arc 239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2" name="Group 240"/>
            <p:cNvGrpSpPr>
              <a:grpSpLocks/>
            </p:cNvGrpSpPr>
            <p:nvPr/>
          </p:nvGrpSpPr>
          <p:grpSpPr bwMode="auto">
            <a:xfrm>
              <a:off x="5334001" y="6096000"/>
              <a:ext cx="1431925" cy="333375"/>
              <a:chOff x="460" y="2784"/>
              <a:chExt cx="902" cy="210"/>
            </a:xfrm>
          </p:grpSpPr>
          <p:sp>
            <p:nvSpPr>
              <p:cNvPr id="228" name="Arc 241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9" name="Arc 242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3" name="Group 243"/>
            <p:cNvGrpSpPr>
              <a:grpSpLocks/>
            </p:cNvGrpSpPr>
            <p:nvPr/>
          </p:nvGrpSpPr>
          <p:grpSpPr bwMode="auto">
            <a:xfrm>
              <a:off x="6858001" y="6096000"/>
              <a:ext cx="1431925" cy="333375"/>
              <a:chOff x="460" y="2784"/>
              <a:chExt cx="902" cy="210"/>
            </a:xfrm>
          </p:grpSpPr>
          <p:sp>
            <p:nvSpPr>
              <p:cNvPr id="226" name="Arc 244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7" name="Arc 245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4" name="Group 246"/>
            <p:cNvGrpSpPr>
              <a:grpSpLocks/>
            </p:cNvGrpSpPr>
            <p:nvPr/>
          </p:nvGrpSpPr>
          <p:grpSpPr bwMode="auto">
            <a:xfrm>
              <a:off x="8382795" y="6096000"/>
              <a:ext cx="1431925" cy="333375"/>
              <a:chOff x="460" y="2784"/>
              <a:chExt cx="902" cy="210"/>
            </a:xfrm>
          </p:grpSpPr>
          <p:sp>
            <p:nvSpPr>
              <p:cNvPr id="224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5" name="Group 208"/>
            <p:cNvGrpSpPr>
              <a:grpSpLocks/>
            </p:cNvGrpSpPr>
            <p:nvPr/>
          </p:nvGrpSpPr>
          <p:grpSpPr bwMode="auto">
            <a:xfrm>
              <a:off x="705065" y="3429000"/>
              <a:ext cx="1500188" cy="3429000"/>
              <a:chOff x="2374" y="2068"/>
              <a:chExt cx="945" cy="2252"/>
            </a:xfrm>
          </p:grpSpPr>
          <p:sp>
            <p:nvSpPr>
              <p:cNvPr id="222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3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6" name="Group 208"/>
            <p:cNvGrpSpPr>
              <a:grpSpLocks/>
            </p:cNvGrpSpPr>
            <p:nvPr/>
          </p:nvGrpSpPr>
          <p:grpSpPr bwMode="auto">
            <a:xfrm>
              <a:off x="9849523" y="3429000"/>
              <a:ext cx="1500188" cy="3429000"/>
              <a:chOff x="2374" y="2068"/>
              <a:chExt cx="945" cy="2252"/>
            </a:xfrm>
          </p:grpSpPr>
          <p:sp>
            <p:nvSpPr>
              <p:cNvPr id="220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1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7" name="Group 219"/>
            <p:cNvGrpSpPr>
              <a:grpSpLocks/>
            </p:cNvGrpSpPr>
            <p:nvPr/>
          </p:nvGrpSpPr>
          <p:grpSpPr bwMode="auto">
            <a:xfrm>
              <a:off x="744904" y="4454770"/>
              <a:ext cx="1431925" cy="333375"/>
              <a:chOff x="460" y="2784"/>
              <a:chExt cx="902" cy="210"/>
            </a:xfrm>
          </p:grpSpPr>
          <p:sp>
            <p:nvSpPr>
              <p:cNvPr id="218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9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8" name="Group 222"/>
            <p:cNvGrpSpPr>
              <a:grpSpLocks/>
            </p:cNvGrpSpPr>
            <p:nvPr/>
          </p:nvGrpSpPr>
          <p:grpSpPr bwMode="auto">
            <a:xfrm>
              <a:off x="744904" y="5723183"/>
              <a:ext cx="1431925" cy="334963"/>
              <a:chOff x="460" y="3583"/>
              <a:chExt cx="902" cy="211"/>
            </a:xfrm>
          </p:grpSpPr>
          <p:sp>
            <p:nvSpPr>
              <p:cNvPr id="216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7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9" name="Group 225"/>
            <p:cNvGrpSpPr>
              <a:grpSpLocks/>
            </p:cNvGrpSpPr>
            <p:nvPr/>
          </p:nvGrpSpPr>
          <p:grpSpPr bwMode="auto">
            <a:xfrm>
              <a:off x="700454" y="3997570"/>
              <a:ext cx="1431925" cy="334963"/>
              <a:chOff x="460" y="3583"/>
              <a:chExt cx="902" cy="211"/>
            </a:xfrm>
          </p:grpSpPr>
          <p:sp>
            <p:nvSpPr>
              <p:cNvPr id="214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5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0" name="Group 234"/>
            <p:cNvGrpSpPr>
              <a:grpSpLocks/>
            </p:cNvGrpSpPr>
            <p:nvPr/>
          </p:nvGrpSpPr>
          <p:grpSpPr bwMode="auto">
            <a:xfrm>
              <a:off x="762367" y="6131170"/>
              <a:ext cx="1431925" cy="333375"/>
              <a:chOff x="460" y="2784"/>
              <a:chExt cx="902" cy="210"/>
            </a:xfrm>
          </p:grpSpPr>
          <p:sp>
            <p:nvSpPr>
              <p:cNvPr id="212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3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1" name="Group 214"/>
            <p:cNvGrpSpPr>
              <a:grpSpLocks/>
            </p:cNvGrpSpPr>
            <p:nvPr/>
          </p:nvGrpSpPr>
          <p:grpSpPr bwMode="auto">
            <a:xfrm>
              <a:off x="9895498" y="4419600"/>
              <a:ext cx="1431925" cy="1603375"/>
              <a:chOff x="4381" y="2784"/>
              <a:chExt cx="902" cy="1010"/>
            </a:xfrm>
          </p:grpSpPr>
          <p:sp>
            <p:nvSpPr>
              <p:cNvPr id="208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9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0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1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2" name="Group 231"/>
            <p:cNvGrpSpPr>
              <a:grpSpLocks/>
            </p:cNvGrpSpPr>
            <p:nvPr/>
          </p:nvGrpSpPr>
          <p:grpSpPr bwMode="auto">
            <a:xfrm>
              <a:off x="9879623" y="3962400"/>
              <a:ext cx="1431925" cy="334963"/>
              <a:chOff x="460" y="3583"/>
              <a:chExt cx="902" cy="211"/>
            </a:xfrm>
          </p:grpSpPr>
          <p:sp>
            <p:nvSpPr>
              <p:cNvPr id="206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7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3" name="Group 246"/>
            <p:cNvGrpSpPr>
              <a:grpSpLocks/>
            </p:cNvGrpSpPr>
            <p:nvPr/>
          </p:nvGrpSpPr>
          <p:grpSpPr bwMode="auto">
            <a:xfrm>
              <a:off x="9879623" y="6096000"/>
              <a:ext cx="1431925" cy="333375"/>
              <a:chOff x="460" y="2784"/>
              <a:chExt cx="902" cy="210"/>
            </a:xfrm>
          </p:grpSpPr>
          <p:sp>
            <p:nvSpPr>
              <p:cNvPr id="204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5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Train Example (Wormhole-Routed Network)</a:t>
            </a:r>
          </a:p>
        </p:txBody>
      </p:sp>
      <p:sp>
        <p:nvSpPr>
          <p:cNvPr id="555150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1"/>
            <a:ext cx="110490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train wants to turn right, but is blocked by other trains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Similar problem to multiprocessor networks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Wormhole-Routed Network: Messages trail through network like a “worm”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 dirty="0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28677" name="Group 139"/>
          <p:cNvGrpSpPr>
            <a:grpSpLocks/>
          </p:cNvGrpSpPr>
          <p:nvPr/>
        </p:nvGrpSpPr>
        <p:grpSpPr bwMode="auto">
          <a:xfrm>
            <a:off x="0" y="4370388"/>
            <a:ext cx="12192000" cy="1670050"/>
            <a:chOff x="1104" y="1564"/>
            <a:chExt cx="3312" cy="1592"/>
          </a:xfrm>
        </p:grpSpPr>
        <p:sp>
          <p:nvSpPr>
            <p:cNvPr id="28790" name="Line 129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91" name="Line 130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28678" name="Group 149"/>
          <p:cNvGrpSpPr>
            <a:grpSpLocks/>
          </p:cNvGrpSpPr>
          <p:nvPr/>
        </p:nvGrpSpPr>
        <p:grpSpPr bwMode="auto">
          <a:xfrm>
            <a:off x="5292725" y="3429000"/>
            <a:ext cx="1500188" cy="3429000"/>
            <a:chOff x="2374" y="2068"/>
            <a:chExt cx="945" cy="2252"/>
          </a:xfrm>
        </p:grpSpPr>
        <p:sp>
          <p:nvSpPr>
            <p:cNvPr id="28788" name="Line 12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89" name="Line 133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8679" name="Arc 134"/>
          <p:cNvSpPr>
            <a:spLocks/>
          </p:cNvSpPr>
          <p:nvPr/>
        </p:nvSpPr>
        <p:spPr bwMode="auto">
          <a:xfrm>
            <a:off x="6408738" y="4403726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45319 h 21600"/>
              <a:gd name="T4" fmla="*/ 0 w 21600"/>
              <a:gd name="T5" fmla="*/ 514531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0" name="Arc 135"/>
          <p:cNvSpPr>
            <a:spLocks/>
          </p:cNvSpPr>
          <p:nvPr/>
        </p:nvSpPr>
        <p:spPr bwMode="auto">
          <a:xfrm rot="-5400000">
            <a:off x="5334001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5145319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1" name="Arc 136"/>
          <p:cNvSpPr>
            <a:spLocks/>
          </p:cNvSpPr>
          <p:nvPr/>
        </p:nvSpPr>
        <p:spPr bwMode="auto">
          <a:xfrm rot="5400000">
            <a:off x="6415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5194423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2" name="Arc 137"/>
          <p:cNvSpPr>
            <a:spLocks/>
          </p:cNvSpPr>
          <p:nvPr/>
        </p:nvSpPr>
        <p:spPr bwMode="auto">
          <a:xfrm rot="10800000">
            <a:off x="5326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94423 h 21600"/>
              <a:gd name="T4" fmla="*/ 0 w 21600"/>
              <a:gd name="T5" fmla="*/ 519442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28683" name="Group 84"/>
          <p:cNvGrpSpPr>
            <a:grpSpLocks/>
          </p:cNvGrpSpPr>
          <p:nvPr/>
        </p:nvGrpSpPr>
        <p:grpSpPr bwMode="auto">
          <a:xfrm rot="5400000">
            <a:off x="5951539" y="4411664"/>
            <a:ext cx="2103437" cy="350837"/>
            <a:chOff x="624" y="960"/>
            <a:chExt cx="3325" cy="531"/>
          </a:xfrm>
        </p:grpSpPr>
        <p:grpSp>
          <p:nvGrpSpPr>
            <p:cNvPr id="28767" name="Group 8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81" name="Freeform 8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2" name="Freeform 8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Freeform 8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Freeform 8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Freeform 9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Freeform 9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7" name="Freeform 9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8" name="Group 9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77" name="Freeform 9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Freeform 9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Freeform 9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0" name="Freeform 9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9" name="Group 9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70" name="Freeform 9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Freeform 10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Freeform 10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3" name="Freeform 10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Freeform 10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Freeform 10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10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4" name="Group 106"/>
          <p:cNvGrpSpPr>
            <a:grpSpLocks/>
          </p:cNvGrpSpPr>
          <p:nvPr/>
        </p:nvGrpSpPr>
        <p:grpSpPr bwMode="auto">
          <a:xfrm rot="-5400000">
            <a:off x="4017964" y="5580064"/>
            <a:ext cx="2103437" cy="350837"/>
            <a:chOff x="624" y="960"/>
            <a:chExt cx="3325" cy="531"/>
          </a:xfrm>
        </p:grpSpPr>
        <p:grpSp>
          <p:nvGrpSpPr>
            <p:cNvPr id="28746" name="Group 10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60" name="Freeform 10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Freeform 10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2" name="Freeform 11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3" name="Freeform 11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4" name="Freeform 11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5" name="Freeform 11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6" name="Freeform 11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7" name="Group 11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56" name="Freeform 11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Freeform 11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Freeform 11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Freeform 11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8" name="Group 12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49" name="Freeform 12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Freeform 12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Freeform 12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Freeform 12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Freeform 12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Freeform 12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Freeform 12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5" name="Group 61"/>
          <p:cNvGrpSpPr>
            <a:grpSpLocks/>
          </p:cNvGrpSpPr>
          <p:nvPr/>
        </p:nvGrpSpPr>
        <p:grpSpPr bwMode="auto">
          <a:xfrm>
            <a:off x="4194175" y="3987800"/>
            <a:ext cx="2197100" cy="336550"/>
            <a:chOff x="624" y="960"/>
            <a:chExt cx="3325" cy="531"/>
          </a:xfrm>
        </p:grpSpPr>
        <p:grpSp>
          <p:nvGrpSpPr>
            <p:cNvPr id="28725" name="Group 36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39" name="Freeform 2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0" name="Freeform 2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Freeform 2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Freeform 3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Freeform 3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Freeform 3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Freeform 3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3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35" name="Freeform 2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Freeform 2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Freeform 2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8" name="Freeform 34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37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28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9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0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6" name="Group 62"/>
          <p:cNvGrpSpPr>
            <a:grpSpLocks/>
          </p:cNvGrpSpPr>
          <p:nvPr/>
        </p:nvGrpSpPr>
        <p:grpSpPr bwMode="auto">
          <a:xfrm flipH="1" flipV="1">
            <a:off x="5613400" y="6067425"/>
            <a:ext cx="2198688" cy="338138"/>
            <a:chOff x="624" y="960"/>
            <a:chExt cx="3325" cy="531"/>
          </a:xfrm>
        </p:grpSpPr>
        <p:grpSp>
          <p:nvGrpSpPr>
            <p:cNvPr id="28704" name="Group 63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18" name="Freeform 64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Freeform 65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0" name="Freeform 66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Freeform 67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Freeform 68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Freeform 69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4" name="Freeform 70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71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14" name="Freeform 7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5" name="Freeform 7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Freeform 7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Freeform 75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6" name="Group 76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07" name="Freeform 7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Freeform 7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Freeform 7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Freeform 8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Freeform 8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Freeform 8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Freeform 8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687" name="Picture 14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8" name="Picture 14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9" name="Picture 14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0" name="Picture 14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5166" name="Group 158"/>
          <p:cNvGrpSpPr>
            <a:grpSpLocks/>
          </p:cNvGrpSpPr>
          <p:nvPr/>
        </p:nvGrpSpPr>
        <p:grpSpPr bwMode="auto">
          <a:xfrm>
            <a:off x="5029201" y="4038600"/>
            <a:ext cx="2017713" cy="2260600"/>
            <a:chOff x="2208" y="2544"/>
            <a:chExt cx="1271" cy="1424"/>
          </a:xfrm>
        </p:grpSpPr>
        <p:sp>
          <p:nvSpPr>
            <p:cNvPr id="28700" name="AutoShape 15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1" name="AutoShape 155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2" name="AutoShape 156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3" name="AutoShape 157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555159" name="Picture 151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5" name="Picture 177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963" y="3866624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8" name="Picture 180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143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9" name="Picture 181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2538">
            <a:off x="-7905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5198" name="Group 190"/>
          <p:cNvGrpSpPr>
            <a:grpSpLocks/>
          </p:cNvGrpSpPr>
          <p:nvPr/>
        </p:nvGrpSpPr>
        <p:grpSpPr bwMode="auto">
          <a:xfrm>
            <a:off x="5257800" y="4419600"/>
            <a:ext cx="1524000" cy="1511300"/>
            <a:chOff x="2352" y="2784"/>
            <a:chExt cx="960" cy="952"/>
          </a:xfrm>
        </p:grpSpPr>
        <p:sp>
          <p:nvSpPr>
            <p:cNvPr id="28697" name="AutoShape 187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98" name="AutoShape 189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99" name="Text Box 186"/>
            <p:cNvSpPr txBox="1">
              <a:spLocks noChangeArrowheads="1"/>
            </p:cNvSpPr>
            <p:nvPr/>
          </p:nvSpPr>
          <p:spPr bwMode="auto">
            <a:xfrm rot="2700000">
              <a:off x="2384" y="3033"/>
              <a:ext cx="900" cy="4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Disallowed</a:t>
              </a:r>
            </a:p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206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00371 L 0.3875 0.00371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55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4 0.00694 L 0.32734 0.0069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9 -0.09306 L 0.35338 -0.06667 " pathEditMode="fixed" rAng="0" ptsTypes="AA">
                                      <p:cBhvr>
                                        <p:cTn id="48" dur="1000" fill="hold"/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3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34 -0.05394 L 0.35234 0.3777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555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15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0FE0-DEE6-47DC-9370-3BD8DE5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92DF-3D61-4D4A-BB6F-6B667439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often block waiting for resources</a:t>
            </a:r>
          </a:p>
          <a:p>
            <a:pPr lvl="1"/>
            <a:r>
              <a:rPr lang="en-US" dirty="0"/>
              <a:t>Locks</a:t>
            </a:r>
          </a:p>
          <a:p>
            <a:pPr lvl="1"/>
            <a:r>
              <a:rPr lang="en-US" dirty="0"/>
              <a:t>Terminals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CD drives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/>
              <a:t>Threads often block waiting for other threads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endParaRPr lang="en-US" dirty="0"/>
          </a:p>
          <a:p>
            <a:r>
              <a:rPr lang="en-US" dirty="0"/>
              <a:t>You can deadlock on any of these!</a:t>
            </a:r>
          </a:p>
        </p:txBody>
      </p:sp>
    </p:spTree>
    <p:extLst>
      <p:ext uri="{BB962C8B-B14F-4D97-AF65-F5344CB8AC3E}">
        <p14:creationId xmlns:p14="http://schemas.microsoft.com/office/powerpoint/2010/main" val="40860647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025889" y="990600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143000" y="3505200"/>
            <a:ext cx="1059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 panose="020B0302020104020203"/>
                <a:cs typeface="Arial" panose="020B0604020202020204" pitchFamily="34" charset="0"/>
              </a:rPr>
              <a:t>If only 2 MB of space, we get same deadlock 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8D2B-E5EE-4836-A517-EE39B0392203}"/>
              </a:ext>
            </a:extLst>
          </p:cNvPr>
          <p:cNvSpPr txBox="1"/>
          <p:nvPr/>
        </p:nvSpPr>
        <p:spPr>
          <a:xfrm>
            <a:off x="5724741" y="991935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101766321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Dining Lawyers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734800" cy="55530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Five chopsticks/Five lawyers (really cheap restaurant)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Free-for all: Lawyer will grab any one they can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two chopsticks to eat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all grab at same time?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fix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one of them give up a chopstick (Hah!)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Eventually everyone will get chance to eat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prevent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Never let lawyer take last chopstick if no hungry lawyer has two chopsticks afterwards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formalize this requirement somehow?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46639" y="1447800"/>
            <a:ext cx="5092961" cy="2209800"/>
            <a:chOff x="6946639" y="1447800"/>
            <a:chExt cx="5092961" cy="2209800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1" t="522" r="11351" b="522"/>
            <a:stretch>
              <a:fillRect/>
            </a:stretch>
          </p:blipFill>
          <p:spPr bwMode="auto">
            <a:xfrm>
              <a:off x="8394439" y="1447800"/>
              <a:ext cx="2209800" cy="212090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639" y="1524000"/>
              <a:ext cx="1257300" cy="204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2" name="Picture 6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5962" y="1447800"/>
              <a:ext cx="1163638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857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Four requirements for occurrence of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058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There exists a set {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4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85" name="Group 49"/>
          <p:cNvGrpSpPr>
            <a:grpSpLocks/>
          </p:cNvGrpSpPr>
          <p:nvPr/>
        </p:nvGrpSpPr>
        <p:grpSpPr bwMode="auto">
          <a:xfrm>
            <a:off x="8458200" y="793230"/>
            <a:ext cx="2057400" cy="2667000"/>
            <a:chOff x="4224" y="384"/>
            <a:chExt cx="1296" cy="1680"/>
          </a:xfrm>
        </p:grpSpPr>
        <p:sp>
          <p:nvSpPr>
            <p:cNvPr id="31765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66" name="Text Box 48"/>
            <p:cNvSpPr txBox="1">
              <a:spLocks noChangeArrowheads="1"/>
            </p:cNvSpPr>
            <p:nvPr/>
          </p:nvSpPr>
          <p:spPr bwMode="auto">
            <a:xfrm>
              <a:off x="4440" y="384"/>
              <a:ext cx="9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 u="sng" dirty="0">
                  <a:latin typeface="Gill Sans" charset="0"/>
                  <a:ea typeface="Gill Sans" charset="0"/>
                  <a:cs typeface="Gill Sans" charset="0"/>
                </a:rPr>
                <a:t>Symbols</a:t>
              </a:r>
            </a:p>
          </p:txBody>
        </p:sp>
      </p:grp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46449" y="101221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Detecting Deadlock: </a:t>
            </a:r>
            <a:br>
              <a:rPr lang="en-US" altLang="ko-KR" sz="2800" dirty="0">
                <a:ea typeface="굴림" panose="020B0600000101010101" pitchFamily="34" charset="-127"/>
              </a:rPr>
            </a:br>
            <a:r>
              <a:rPr lang="en-US" altLang="ko-KR" sz="2800" dirty="0">
                <a:ea typeface="굴림" panose="020B0600000101010101" pitchFamily="34" charset="-127"/>
              </a:rPr>
              <a:t>Resource-Allocation 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62000"/>
            <a:ext cx="9372600" cy="5638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System Model				</a:t>
            </a:r>
            <a:endParaRPr lang="en-US" altLang="ko-KR" u="sng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 set of Threads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</a:rPr>
              <a:t>1</a:t>
            </a:r>
            <a:r>
              <a:rPr lang="en-US" altLang="ko-KR" i="1" dirty="0">
                <a:ea typeface="굴림" panose="020B0600000101010101" pitchFamily="34" charset="-127"/>
              </a:rPr>
              <a:t>, T</a:t>
            </a:r>
            <a:r>
              <a:rPr lang="en-US" altLang="ko-KR" i="1" baseline="-25000" dirty="0">
                <a:ea typeface="굴림" panose="020B0600000101010101" pitchFamily="34" charset="-127"/>
              </a:rPr>
              <a:t>2</a:t>
            </a:r>
            <a:r>
              <a:rPr lang="en-US" altLang="ko-KR" i="1" dirty="0">
                <a:ea typeface="굴림" panose="020B0600000101010101" pitchFamily="34" charset="-127"/>
              </a:rPr>
              <a:t>, </a:t>
            </a:r>
            <a:r>
              <a:rPr lang="en-US" altLang="ko-KR" dirty="0">
                <a:ea typeface="굴림" panose="020B0600000101010101" pitchFamily="34" charset="-127"/>
              </a:rPr>
              <a:t>. . .,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Resource types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. . .,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baseline="-25000" dirty="0" err="1">
                <a:ea typeface="굴림" panose="020B0600000101010101" pitchFamily="34" charset="-127"/>
              </a:rPr>
              <a:t>m</a:t>
            </a:r>
            <a:endParaRPr lang="en-US" altLang="ko-KR" baseline="-25000" dirty="0">
              <a:ea typeface="굴림" panose="020B0600000101010101" pitchFamily="34" charset="-127"/>
            </a:endParaRPr>
          </a:p>
          <a:p>
            <a:pPr lvl="2">
              <a:buFontTx/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	CPU cycles, memory space, I/O devices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Each resource type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baseline="-25000" dirty="0" err="1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 has </a:t>
            </a:r>
            <a:r>
              <a:rPr lang="en-US" altLang="ko-KR" i="1" dirty="0">
                <a:ea typeface="굴림" panose="020B0600000101010101" pitchFamily="34" charset="-127"/>
              </a:rPr>
              <a:t>W</a:t>
            </a:r>
            <a:r>
              <a:rPr lang="en-US" altLang="ko-KR" baseline="-25000" dirty="0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 instances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Each thread utilizes a resource as follows: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Request() / Use() / Release()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Resource-Allocation Graph: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V is partitioned into two types:</a:t>
            </a:r>
          </a:p>
          <a:p>
            <a:pPr lvl="2"/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dirty="0">
                <a:ea typeface="굴림" panose="020B0600000101010101" pitchFamily="34" charset="-127"/>
              </a:rPr>
              <a:t> = {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}, the set threads in the system.</a:t>
            </a:r>
          </a:p>
          <a:p>
            <a:pPr lvl="2"/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dirty="0">
                <a:ea typeface="굴림" panose="020B0600000101010101" pitchFamily="34" charset="-127"/>
              </a:rPr>
              <a:t> = {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m</a:t>
            </a:r>
            <a:r>
              <a:rPr lang="en-US" altLang="ko-KR" dirty="0">
                <a:ea typeface="굴림" panose="020B0600000101010101" pitchFamily="34" charset="-127"/>
              </a:rPr>
              <a:t>}, the set of resource types in system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dirty="0">
                <a:ea typeface="굴림" panose="020B0600000101010101" pitchFamily="34" charset="-127"/>
              </a:rPr>
              <a:t>– directed edge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  <p:grpSp>
        <p:nvGrpSpPr>
          <p:cNvPr id="526382" name="Group 46"/>
          <p:cNvGrpSpPr>
            <a:grpSpLocks/>
          </p:cNvGrpSpPr>
          <p:nvPr/>
        </p:nvGrpSpPr>
        <p:grpSpPr bwMode="auto">
          <a:xfrm>
            <a:off x="8763001" y="2074344"/>
            <a:ext cx="1509713" cy="1344613"/>
            <a:chOff x="4272" y="1105"/>
            <a:chExt cx="951" cy="847"/>
          </a:xfrm>
        </p:grpSpPr>
        <p:grpSp>
          <p:nvGrpSpPr>
            <p:cNvPr id="31753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601"/>
              <a:chOff x="4320" y="755"/>
              <a:chExt cx="375" cy="601"/>
            </a:xfrm>
          </p:grpSpPr>
          <p:grpSp>
            <p:nvGrpSpPr>
              <p:cNvPr id="31761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31763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64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1762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9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sz="2000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1754" name="Group 28"/>
            <p:cNvGrpSpPr>
              <a:grpSpLocks/>
            </p:cNvGrpSpPr>
            <p:nvPr/>
          </p:nvGrpSpPr>
          <p:grpSpPr bwMode="auto">
            <a:xfrm>
              <a:off x="4848" y="1105"/>
              <a:ext cx="375" cy="847"/>
              <a:chOff x="1584" y="2064"/>
              <a:chExt cx="384" cy="867"/>
            </a:xfrm>
          </p:grpSpPr>
          <p:grpSp>
            <p:nvGrpSpPr>
              <p:cNvPr id="31755" name="Group 29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317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58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59" name="Oval 32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60" name="Oval 33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1756" name="Text Box 34"/>
              <p:cNvSpPr txBox="1">
                <a:spLocks noChangeArrowheads="1"/>
              </p:cNvSpPr>
              <p:nvPr/>
            </p:nvSpPr>
            <p:spPr bwMode="auto">
              <a:xfrm>
                <a:off x="1639" y="2673"/>
                <a:ext cx="300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sz="2000" b="0" baseline="-25000">
                    <a:latin typeface="Gill Sans" charset="0"/>
                    <a:ea typeface="Gill Sans" charset="0"/>
                    <a:cs typeface="Gill Sans" charset="0"/>
                  </a:rPr>
                  <a:t>2</a:t>
                </a:r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26381" name="Group 45"/>
          <p:cNvGrpSpPr>
            <a:grpSpLocks/>
          </p:cNvGrpSpPr>
          <p:nvPr/>
        </p:nvGrpSpPr>
        <p:grpSpPr bwMode="auto">
          <a:xfrm>
            <a:off x="8763001" y="1325043"/>
            <a:ext cx="1509713" cy="595312"/>
            <a:chOff x="4272" y="633"/>
            <a:chExt cx="951" cy="375"/>
          </a:xfrm>
        </p:grpSpPr>
        <p:sp>
          <p:nvSpPr>
            <p:cNvPr id="31751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</a:t>
              </a:r>
              <a:r>
                <a:rPr lang="en-US" alt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2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</a:t>
              </a:r>
              <a:r>
                <a:rPr lang="en-US" altLang="en-US" sz="2000" b="0" baseline="-25000">
                  <a:latin typeface="Gill Sans" charset="0"/>
                  <a:ea typeface="Gill Sans" charset="0"/>
                  <a:cs typeface="Gill Sans" charset="0"/>
                </a:rPr>
                <a:t>2</a:t>
              </a: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9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1"/>
            <a:ext cx="8267700" cy="512763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Resource-Allocation Graph Examples</a:t>
            </a:r>
          </a:p>
        </p:txBody>
      </p:sp>
      <p:grpSp>
        <p:nvGrpSpPr>
          <p:cNvPr id="528647" name="Group 263"/>
          <p:cNvGrpSpPr>
            <a:grpSpLocks/>
          </p:cNvGrpSpPr>
          <p:nvPr/>
        </p:nvGrpSpPr>
        <p:grpSpPr bwMode="auto">
          <a:xfrm>
            <a:off x="1789113" y="1754189"/>
            <a:ext cx="2925762" cy="4637089"/>
            <a:chOff x="144" y="1182"/>
            <a:chExt cx="1843" cy="2921"/>
          </a:xfrm>
        </p:grpSpPr>
        <p:grpSp>
          <p:nvGrpSpPr>
            <p:cNvPr id="32838" name="Group 256"/>
            <p:cNvGrpSpPr>
              <a:grpSpLocks/>
            </p:cNvGrpSpPr>
            <p:nvPr/>
          </p:nvGrpSpPr>
          <p:grpSpPr bwMode="auto">
            <a:xfrm>
              <a:off x="144" y="1182"/>
              <a:ext cx="1753" cy="2418"/>
              <a:chOff x="39" y="606"/>
              <a:chExt cx="1753" cy="2418"/>
            </a:xfrm>
          </p:grpSpPr>
          <p:sp>
            <p:nvSpPr>
              <p:cNvPr id="32840" name="Rectangle 198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841" name="Group 255"/>
              <p:cNvGrpSpPr>
                <a:grpSpLocks/>
              </p:cNvGrpSpPr>
              <p:nvPr/>
            </p:nvGrpSpPr>
            <p:grpSpPr bwMode="auto">
              <a:xfrm>
                <a:off x="143" y="606"/>
                <a:ext cx="1546" cy="2271"/>
                <a:chOff x="143" y="606"/>
                <a:chExt cx="1546" cy="2271"/>
              </a:xfrm>
            </p:grpSpPr>
            <p:sp>
              <p:nvSpPr>
                <p:cNvPr id="32842" name="Oval 6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43" name="Oval 7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44" name="Oval 8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845" name="Group 47"/>
                <p:cNvGrpSpPr>
                  <a:grpSpLocks/>
                </p:cNvGrpSpPr>
                <p:nvPr/>
              </p:nvGrpSpPr>
              <p:grpSpPr bwMode="auto">
                <a:xfrm>
                  <a:off x="330" y="606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7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73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7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7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6" name="Group 48"/>
                <p:cNvGrpSpPr>
                  <a:grpSpLocks/>
                </p:cNvGrpSpPr>
                <p:nvPr/>
              </p:nvGrpSpPr>
              <p:grpSpPr bwMode="auto">
                <a:xfrm>
                  <a:off x="1033" y="606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6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70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7" name="Group 46"/>
                <p:cNvGrpSpPr>
                  <a:grpSpLocks/>
                </p:cNvGrpSpPr>
                <p:nvPr/>
              </p:nvGrpSpPr>
              <p:grpSpPr bwMode="auto">
                <a:xfrm>
                  <a:off x="471" y="2030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6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6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5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6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3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8" name="Group 45"/>
                <p:cNvGrpSpPr>
                  <a:grpSpLocks/>
                </p:cNvGrpSpPr>
                <p:nvPr/>
              </p:nvGrpSpPr>
              <p:grpSpPr bwMode="auto">
                <a:xfrm>
                  <a:off x="1267" y="2030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5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5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5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1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5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4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84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0" name="Line 50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2" name="Line 58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5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839" name="Text Box 251"/>
            <p:cNvSpPr txBox="1">
              <a:spLocks noChangeArrowheads="1"/>
            </p:cNvSpPr>
            <p:nvPr/>
          </p:nvSpPr>
          <p:spPr bwMode="auto">
            <a:xfrm>
              <a:off x="392" y="3580"/>
              <a:ext cx="159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Simple Resource</a:t>
              </a:r>
            </a:p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</a:p>
          </p:txBody>
        </p:sp>
      </p:grpSp>
      <p:grpSp>
        <p:nvGrpSpPr>
          <p:cNvPr id="528648" name="Group 264"/>
          <p:cNvGrpSpPr>
            <a:grpSpLocks/>
          </p:cNvGrpSpPr>
          <p:nvPr/>
        </p:nvGrpSpPr>
        <p:grpSpPr bwMode="auto">
          <a:xfrm>
            <a:off x="4684713" y="1782763"/>
            <a:ext cx="2855912" cy="4608514"/>
            <a:chOff x="1968" y="1200"/>
            <a:chExt cx="1799" cy="2903"/>
          </a:xfrm>
        </p:grpSpPr>
        <p:grpSp>
          <p:nvGrpSpPr>
            <p:cNvPr id="32801" name="Group 259"/>
            <p:cNvGrpSpPr>
              <a:grpSpLocks/>
            </p:cNvGrpSpPr>
            <p:nvPr/>
          </p:nvGrpSpPr>
          <p:grpSpPr bwMode="auto">
            <a:xfrm>
              <a:off x="1968" y="1200"/>
              <a:ext cx="1753" cy="2400"/>
              <a:chOff x="1920" y="624"/>
              <a:chExt cx="1753" cy="2400"/>
            </a:xfrm>
          </p:grpSpPr>
          <p:sp>
            <p:nvSpPr>
              <p:cNvPr id="32803" name="Rectangle 199"/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804" name="Group 197"/>
              <p:cNvGrpSpPr>
                <a:grpSpLocks/>
              </p:cNvGrpSpPr>
              <p:nvPr/>
            </p:nvGrpSpPr>
            <p:grpSpPr bwMode="auto">
              <a:xfrm>
                <a:off x="2024" y="702"/>
                <a:ext cx="1546" cy="2271"/>
                <a:chOff x="2304" y="798"/>
                <a:chExt cx="1546" cy="2271"/>
              </a:xfrm>
            </p:grpSpPr>
            <p:sp>
              <p:nvSpPr>
                <p:cNvPr id="32805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06" name="Oval 130"/>
                <p:cNvSpPr>
                  <a:spLocks noChangeArrowheads="1"/>
                </p:cNvSpPr>
                <p:nvPr/>
              </p:nvSpPr>
              <p:spPr bwMode="auto">
                <a:xfrm>
                  <a:off x="2913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07" name="Oval 131"/>
                <p:cNvSpPr>
                  <a:spLocks noChangeArrowheads="1"/>
                </p:cNvSpPr>
                <p:nvPr/>
              </p:nvSpPr>
              <p:spPr bwMode="auto">
                <a:xfrm>
                  <a:off x="3475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808" name="Group 132"/>
                <p:cNvGrpSpPr>
                  <a:grpSpLocks/>
                </p:cNvGrpSpPr>
                <p:nvPr/>
              </p:nvGrpSpPr>
              <p:grpSpPr bwMode="auto">
                <a:xfrm>
                  <a:off x="2491" y="798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6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37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35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09" name="Group 137"/>
                <p:cNvGrpSpPr>
                  <a:grpSpLocks/>
                </p:cNvGrpSpPr>
                <p:nvPr/>
              </p:nvGrpSpPr>
              <p:grpSpPr bwMode="auto">
                <a:xfrm>
                  <a:off x="3194" y="798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3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2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33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31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10" name="Group 142"/>
                <p:cNvGrpSpPr>
                  <a:grpSpLocks/>
                </p:cNvGrpSpPr>
                <p:nvPr/>
              </p:nvGrpSpPr>
              <p:grpSpPr bwMode="auto">
                <a:xfrm>
                  <a:off x="2632" y="2222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2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27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8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9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2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3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11" name="Group 148"/>
                <p:cNvGrpSpPr>
                  <a:grpSpLocks/>
                </p:cNvGrpSpPr>
                <p:nvPr/>
              </p:nvGrpSpPr>
              <p:grpSpPr bwMode="auto">
                <a:xfrm>
                  <a:off x="3428" y="2222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19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21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2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3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4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2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4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81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538" y="1378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3" name="Line 156"/>
                <p:cNvSpPr>
                  <a:spLocks noChangeShapeType="1"/>
                </p:cNvSpPr>
                <p:nvPr/>
              </p:nvSpPr>
              <p:spPr bwMode="auto">
                <a:xfrm>
                  <a:off x="2687" y="1220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3212" y="1393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5" name="Line 158"/>
                <p:cNvSpPr>
                  <a:spLocks noChangeShapeType="1"/>
                </p:cNvSpPr>
                <p:nvPr/>
              </p:nvSpPr>
              <p:spPr bwMode="auto">
                <a:xfrm>
                  <a:off x="3387" y="1222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6" name="Line 159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981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21" y="1985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014" y="1933"/>
                  <a:ext cx="505" cy="4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802" name="Text Box 252"/>
            <p:cNvSpPr txBox="1">
              <a:spLocks noChangeArrowheads="1"/>
            </p:cNvSpPr>
            <p:nvPr/>
          </p:nvSpPr>
          <p:spPr bwMode="auto">
            <a:xfrm>
              <a:off x="2216" y="3580"/>
              <a:ext cx="155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  <a:b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With Deadlock</a:t>
              </a:r>
            </a:p>
          </p:txBody>
        </p:sp>
      </p:grpSp>
      <p:grpSp>
        <p:nvGrpSpPr>
          <p:cNvPr id="528649" name="Group 265"/>
          <p:cNvGrpSpPr>
            <a:grpSpLocks/>
          </p:cNvGrpSpPr>
          <p:nvPr/>
        </p:nvGrpSpPr>
        <p:grpSpPr bwMode="auto">
          <a:xfrm>
            <a:off x="7580313" y="1782764"/>
            <a:ext cx="2855912" cy="4978399"/>
            <a:chOff x="3792" y="1200"/>
            <a:chExt cx="1799" cy="3136"/>
          </a:xfrm>
        </p:grpSpPr>
        <p:grpSp>
          <p:nvGrpSpPr>
            <p:cNvPr id="32775" name="Group 248"/>
            <p:cNvGrpSpPr>
              <a:grpSpLocks/>
            </p:cNvGrpSpPr>
            <p:nvPr/>
          </p:nvGrpSpPr>
          <p:grpSpPr bwMode="auto">
            <a:xfrm>
              <a:off x="3792" y="1200"/>
              <a:ext cx="1753" cy="2400"/>
              <a:chOff x="3792" y="624"/>
              <a:chExt cx="1753" cy="2400"/>
            </a:xfrm>
          </p:grpSpPr>
          <p:sp>
            <p:nvSpPr>
              <p:cNvPr id="32777" name="Rectangle 200"/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778" name="Group 247"/>
              <p:cNvGrpSpPr>
                <a:grpSpLocks/>
              </p:cNvGrpSpPr>
              <p:nvPr/>
            </p:nvGrpSpPr>
            <p:grpSpPr bwMode="auto">
              <a:xfrm>
                <a:off x="3896" y="749"/>
                <a:ext cx="1471" cy="2086"/>
                <a:chOff x="3896" y="749"/>
                <a:chExt cx="1471" cy="2086"/>
              </a:xfrm>
            </p:grpSpPr>
            <p:sp>
              <p:nvSpPr>
                <p:cNvPr id="32779" name="Oval 202"/>
                <p:cNvSpPr>
                  <a:spLocks noChangeArrowheads="1"/>
                </p:cNvSpPr>
                <p:nvPr/>
              </p:nvSpPr>
              <p:spPr bwMode="auto">
                <a:xfrm>
                  <a:off x="3896" y="1631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0" name="Oval 203"/>
                <p:cNvSpPr>
                  <a:spLocks noChangeArrowheads="1"/>
                </p:cNvSpPr>
                <p:nvPr/>
              </p:nvSpPr>
              <p:spPr bwMode="auto">
                <a:xfrm>
                  <a:off x="4969" y="77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1" name="Oval 204"/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782" name="Group 215"/>
                <p:cNvGrpSpPr>
                  <a:grpSpLocks/>
                </p:cNvGrpSpPr>
                <p:nvPr/>
              </p:nvGrpSpPr>
              <p:grpSpPr bwMode="auto">
                <a:xfrm>
                  <a:off x="4368" y="2161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7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798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9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00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797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783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4178" y="1425"/>
                  <a:ext cx="184" cy="2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4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4194" y="1969"/>
                  <a:ext cx="355" cy="32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5" name="Line 233"/>
                <p:cNvSpPr>
                  <a:spLocks noChangeShapeType="1"/>
                </p:cNvSpPr>
                <p:nvPr/>
              </p:nvSpPr>
              <p:spPr bwMode="auto">
                <a:xfrm>
                  <a:off x="4547" y="2437"/>
                  <a:ext cx="445" cy="1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6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4750" y="1926"/>
                  <a:ext cx="274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787" name="Group 243"/>
                <p:cNvGrpSpPr>
                  <a:grpSpLocks/>
                </p:cNvGrpSpPr>
                <p:nvPr/>
              </p:nvGrpSpPr>
              <p:grpSpPr bwMode="auto">
                <a:xfrm>
                  <a:off x="4368" y="749"/>
                  <a:ext cx="375" cy="681"/>
                  <a:chOff x="4368" y="749"/>
                  <a:chExt cx="375" cy="681"/>
                </a:xfrm>
              </p:grpSpPr>
              <p:grpSp>
                <p:nvGrpSpPr>
                  <p:cNvPr id="32791" name="Group 237"/>
                  <p:cNvGrpSpPr>
                    <a:grpSpLocks/>
                  </p:cNvGrpSpPr>
                  <p:nvPr/>
                </p:nvGrpSpPr>
                <p:grpSpPr bwMode="auto">
                  <a:xfrm flipV="1">
                    <a:off x="4368" y="1008"/>
                    <a:ext cx="375" cy="422"/>
                    <a:chOff x="672" y="2064"/>
                    <a:chExt cx="384" cy="432"/>
                  </a:xfrm>
                </p:grpSpPr>
                <p:sp>
                  <p:nvSpPr>
                    <p:cNvPr id="32793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4" name="Oval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5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792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749"/>
                    <a:ext cx="29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788" name="Oval 242"/>
                <p:cNvSpPr>
                  <a:spLocks noChangeArrowheads="1"/>
                </p:cNvSpPr>
                <p:nvPr/>
              </p:nvSpPr>
              <p:spPr bwMode="auto">
                <a:xfrm>
                  <a:off x="4992" y="2448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4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9" name="Line 244"/>
                <p:cNvSpPr>
                  <a:spLocks noChangeShapeType="1"/>
                </p:cNvSpPr>
                <p:nvPr/>
              </p:nvSpPr>
              <p:spPr bwMode="auto">
                <a:xfrm>
                  <a:off x="4553" y="1302"/>
                  <a:ext cx="465" cy="3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90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4553" y="1002"/>
                  <a:ext cx="418" cy="1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776" name="Text Box 253"/>
            <p:cNvSpPr txBox="1">
              <a:spLocks noChangeArrowheads="1"/>
            </p:cNvSpPr>
            <p:nvPr/>
          </p:nvSpPr>
          <p:spPr bwMode="auto">
            <a:xfrm>
              <a:off x="4040" y="3580"/>
              <a:ext cx="155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  <a:b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With Cycle, but</a:t>
              </a:r>
            </a:p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No Deadlock</a:t>
              </a:r>
            </a:p>
          </p:txBody>
        </p:sp>
      </p:grpSp>
      <p:sp>
        <p:nvSpPr>
          <p:cNvPr id="32774" name="Rectangle 262"/>
          <p:cNvSpPr>
            <a:spLocks noGrp="1" noChangeArrowheads="1"/>
          </p:cNvSpPr>
          <p:nvPr>
            <p:ph type="body" idx="1"/>
          </p:nvPr>
        </p:nvSpPr>
        <p:spPr>
          <a:xfrm>
            <a:off x="2006600" y="674688"/>
            <a:ext cx="80010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Model: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dirty="0">
                <a:ea typeface="굴림" panose="020B0600000101010101" pitchFamily="34" charset="-127"/>
              </a:rPr>
              <a:t>– directed edge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379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5" name="Group 85"/>
          <p:cNvGrpSpPr>
            <a:grpSpLocks/>
          </p:cNvGrpSpPr>
          <p:nvPr/>
        </p:nvGrpSpPr>
        <p:grpSpPr bwMode="auto">
          <a:xfrm>
            <a:off x="8077201" y="3259138"/>
            <a:ext cx="2016125" cy="2760662"/>
            <a:chOff x="4320" y="1728"/>
            <a:chExt cx="1200" cy="1643"/>
          </a:xfrm>
        </p:grpSpPr>
        <p:sp>
          <p:nvSpPr>
            <p:cNvPr id="34821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4822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34823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2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5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4826" name="Group 64"/>
              <p:cNvGrpSpPr>
                <a:grpSpLocks/>
              </p:cNvGrpSpPr>
              <p:nvPr/>
            </p:nvGrpSpPr>
            <p:grpSpPr bwMode="auto">
              <a:xfrm>
                <a:off x="4715" y="2779"/>
                <a:ext cx="262" cy="509"/>
                <a:chOff x="672" y="2112"/>
                <a:chExt cx="391" cy="763"/>
              </a:xfrm>
            </p:grpSpPr>
            <p:grpSp>
              <p:nvGrpSpPr>
                <p:cNvPr id="34839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3484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3484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3484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484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88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b="0">
                      <a:latin typeface="Gill Sans" charset="0"/>
                      <a:ea typeface="Gill Sans" charset="0"/>
                      <a:cs typeface="Gill Sans" charset="0"/>
                    </a:rPr>
                    <a:t>R</a:t>
                  </a:r>
                  <a:r>
                    <a:rPr lang="en-US" altLang="en-US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4827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8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9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4831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34836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4837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4838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4832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6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3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4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4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5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3481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914400" y="767346"/>
            <a:ext cx="10287000" cy="5867400"/>
          </a:xfrm>
        </p:spPr>
        <p:txBody>
          <a:bodyPr/>
          <a:lstStyle/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Let [X] represent an m-</a:t>
            </a:r>
            <a:r>
              <a:rPr lang="en-US" altLang="ko-KR" dirty="0" err="1">
                <a:ea typeface="굴림" panose="020B0600000101010101" pitchFamily="34" charset="-127"/>
              </a:rPr>
              <a:t>ary</a:t>
            </a:r>
            <a:r>
              <a:rPr lang="en-US" altLang="ko-KR" dirty="0">
                <a:ea typeface="굴림" panose="020B0600000101010101" pitchFamily="34" charset="-127"/>
              </a:rPr>
              <a:t> vector of non-negative integers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(quantities of resources of each type):</a:t>
            </a:r>
          </a:p>
          <a:p>
            <a:pPr lvl="1">
              <a:spcBef>
                <a:spcPct val="25000"/>
              </a:spcBef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 </a:t>
            </a:r>
            <a:r>
              <a:rPr lang="en-US" altLang="ko-KR" sz="1900" dirty="0">
                <a:ea typeface="굴림" panose="020B0600000101010101" pitchFamily="34" charset="-127"/>
              </a:rPr>
              <a:t>	Current free resources each type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</a:t>
            </a:r>
            <a:r>
              <a:rPr lang="en-US" altLang="ko-KR" sz="1900" dirty="0">
                <a:ea typeface="굴림" panose="020B0600000101010101" pitchFamily="34" charset="-127"/>
              </a:rPr>
              <a:t>	Current requests from thread X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</a:t>
            </a:r>
            <a:r>
              <a:rPr lang="en-US" altLang="ko-KR" sz="19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ea typeface="굴림" panose="020B0600000101010101" pitchFamily="34" charset="-127"/>
              </a:rPr>
              <a:t>Current resources held by thread X</a:t>
            </a:r>
          </a:p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See if tasks can eventually terminate on their own</a:t>
            </a:r>
          </a:p>
          <a:p>
            <a:pPr>
              <a:spcBef>
                <a:spcPct val="25000"/>
              </a:spcBef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>
                <a:ea typeface="굴림" panose="020B0600000101010101" pitchFamily="34" charset="-127"/>
              </a:rPr>
              <a:t>		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spcBef>
                <a:spcPct val="25000"/>
              </a:spcBef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done = true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 node in UNFINISHED {	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if ([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 &lt;= [Avail]) {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remove node from UNFINISHED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} until(done)		</a:t>
            </a:r>
            <a:r>
              <a:rPr lang="en-US" altLang="ko-KR" sz="1900" dirty="0">
                <a:ea typeface="굴림" panose="020B0600000101010101" pitchFamily="34" charset="-127"/>
              </a:rPr>
              <a:t>		</a:t>
            </a:r>
          </a:p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Nodes left in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UNFINISHED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deadlocked</a:t>
            </a:r>
          </a:p>
        </p:txBody>
      </p:sp>
    </p:spTree>
    <p:extLst>
      <p:ext uri="{BB962C8B-B14F-4D97-AF65-F5344CB8AC3E}">
        <p14:creationId xmlns:p14="http://schemas.microsoft.com/office/powerpoint/2010/main" val="206794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D427-C788-4D03-9606-C97787A3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AD13-7106-47CC-B3AE-A7E15DBF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 dynamically delay resource requests so deadlock doesn’t happen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denial</a:t>
            </a:r>
            <a:r>
              <a:rPr lang="en-US" dirty="0"/>
              <a:t>: ignore the possibility of deadlock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Modern operating systems:</a:t>
            </a:r>
          </a:p>
          <a:p>
            <a:pPr lvl="1"/>
            <a:r>
              <a:rPr lang="en-US" dirty="0"/>
              <a:t>Make sure the </a:t>
            </a:r>
            <a:r>
              <a:rPr lang="en-US" i="1" dirty="0"/>
              <a:t>system</a:t>
            </a:r>
            <a:r>
              <a:rPr lang="en-US" dirty="0"/>
              <a:t> isn’t involved in any deadlock</a:t>
            </a:r>
          </a:p>
          <a:p>
            <a:pPr lvl="1"/>
            <a:r>
              <a:rPr lang="en-US" dirty="0"/>
              <a:t>Ignore deadlock in applications</a:t>
            </a:r>
          </a:p>
          <a:p>
            <a:pPr lvl="2"/>
            <a:r>
              <a:rPr lang="en-US" dirty="0"/>
              <a:t>“Ostrich Algorithm”</a:t>
            </a:r>
          </a:p>
        </p:txBody>
      </p:sp>
    </p:spTree>
    <p:extLst>
      <p:ext uri="{BB962C8B-B14F-4D97-AF65-F5344CB8AC3E}">
        <p14:creationId xmlns:p14="http://schemas.microsoft.com/office/powerpoint/2010/main" val="1526267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Techniques for Preventing Deadlock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10972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Infinite resources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Include enough resources so that no one ever runs out of resources.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Doesn’t have to be infinite, just large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illusion of infinite resources (e.g. virtual memory)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Bay bridge with 12,000 lanes.  Never wait!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Infinite disk space (not realistic yet?)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Sharing of resources (totally independent threads)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very realistic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allow waiting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the phone company avoids deadlock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 Mom in Toledo, works way through phone network, but if blocked get busy signal.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 used in Ethernet/some multiprocessor nets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Everyone speaks at once.  On collision, back off and retry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Inefficient, since have to keep retrying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Consider: driving to San Francisco; when hit traffic jam, suddenly you’re transported back home and told to retry!</a:t>
            </a:r>
          </a:p>
        </p:txBody>
      </p:sp>
    </p:spTree>
    <p:extLst>
      <p:ext uri="{BB962C8B-B14F-4D97-AF65-F5344CB8AC3E}">
        <p14:creationId xmlns:p14="http://schemas.microsoft.com/office/powerpoint/2010/main" val="271858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C99-3B8E-4BCE-8C81-ADDC865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for Starvation: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196D-903B-4E8F-A37B-1EDA39BD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But priorities were a means, not an end</a:t>
            </a:r>
          </a:p>
          <a:p>
            <a:r>
              <a:rPr lang="en-US" dirty="0"/>
              <a:t>Our end goal was to serve a mix of CPU-bound, I/O bound, and Interactive jobs effectively on common hardware</a:t>
            </a:r>
          </a:p>
          <a:p>
            <a:pPr lvl="1"/>
            <a:r>
              <a:rPr lang="en-US" dirty="0"/>
              <a:t>Give the I/O bound ones enough CPU to issue their next file operation and wait (on those slow discs)</a:t>
            </a:r>
          </a:p>
          <a:p>
            <a:pPr lvl="1"/>
            <a:r>
              <a:rPr lang="en-US" dirty="0"/>
              <a:t>Give the interactive ones enough CPU to respond to an input and wait (on those slow humans)</a:t>
            </a:r>
          </a:p>
          <a:p>
            <a:pPr lvl="1"/>
            <a:r>
              <a:rPr lang="en-US" dirty="0"/>
              <a:t>Let the CPU bound ones grind away without too much disturbance</a:t>
            </a:r>
          </a:p>
        </p:txBody>
      </p:sp>
    </p:spTree>
    <p:extLst>
      <p:ext uri="{BB962C8B-B14F-4D97-AF65-F5344CB8AC3E}">
        <p14:creationId xmlns:p14="http://schemas.microsoft.com/office/powerpoint/2010/main" val="936646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(Virtually) Infinite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3886200"/>
            <a:ext cx="10566400" cy="2133600"/>
          </a:xfrm>
        </p:spPr>
        <p:txBody>
          <a:bodyPr/>
          <a:lstStyle/>
          <a:p>
            <a:r>
              <a:rPr lang="en-US" dirty="0">
                <a:latin typeface="Gill Sans Light"/>
                <a:cs typeface="Arial" panose="020B0604020202020204" pitchFamily="34" charset="0"/>
              </a:rPr>
              <a:t>With virtual memory we have “infinite” space so everything will just succeed, thus above example won’t deadlock</a:t>
            </a:r>
          </a:p>
          <a:p>
            <a:pPr lvl="1"/>
            <a:r>
              <a:rPr lang="en-US" dirty="0">
                <a:latin typeface="Gill Sans Light"/>
                <a:cs typeface="Arial" panose="020B0604020202020204" pitchFamily="34" charset="0"/>
              </a:rPr>
              <a:t>Of course, it isn’t actually infinite, but certainly larger than 2MB!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025889" y="1498791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8D2B-E5EE-4836-A517-EE39B0392203}"/>
              </a:ext>
            </a:extLst>
          </p:cNvPr>
          <p:cNvSpPr txBox="1"/>
          <p:nvPr/>
        </p:nvSpPr>
        <p:spPr>
          <a:xfrm>
            <a:off x="5724741" y="1500126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onsolas" panose="020B0609020204030204" pitchFamily="49" charset="0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379428930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Techniques for Preventing Deadlock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430000" cy="6019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Make all threads request everything they’ll need at the beginning.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Problem: Predicting future is hard, tend to over-estimate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If need 2 chopsticks, request both at same time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Don’t leave home until we know no one is using any intersection between here and where you want to go; only one car on the Bay Bridge at a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Force all threads to request resources in a particular order preventing any cyclic use of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Thus, preventing deadlock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 (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x.Acquire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y.Acquire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z.Acquire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,…)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Make tasks request disk, then memory, then…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Keep from deadlock on freeways around SF by requiring everyone to go clockwise</a:t>
            </a:r>
          </a:p>
          <a:p>
            <a:pPr lvl="2"/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11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11252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Four 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Techniques for addressing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prevention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write your code in a way that it isn’t prone to deadlock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recovery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let deadlock happen, and then figure out how to recover from 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avoidance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dynamically delay resource requests so deadlock doesn’t happen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Banker’s Algorithm provides on algorithmic way to do this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denial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ignore the possibility of deadlock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0217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Changing Landscape…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721344" y="873229"/>
            <a:ext cx="5893843" cy="4883647"/>
            <a:chOff x="2767" y="1426"/>
            <a:chExt cx="2710" cy="2189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Gill Sans Light"/>
                </a:rPr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426"/>
              <a:ext cx="792" cy="3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Computers</a:t>
              </a:r>
            </a:p>
            <a:p>
              <a:pPr eaLnBrk="0" hangingPunct="0"/>
              <a:r>
                <a:rPr lang="en-US" sz="2000" b="1" dirty="0">
                  <a:latin typeface="Gill Sans Light"/>
                </a:rPr>
                <a:t>Per Person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10</a:t>
              </a:r>
              <a:r>
                <a:rPr lang="en-US" sz="2000" b="1" baseline="30000">
                  <a:latin typeface="Gill Sans Light"/>
                </a:rPr>
                <a:t>3</a:t>
              </a:r>
              <a:r>
                <a:rPr lang="en-US" sz="2000" b="1">
                  <a:latin typeface="Gill Sans Light"/>
                </a:rPr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1:10</a:t>
              </a:r>
              <a:r>
                <a:rPr lang="en-US" sz="2000" b="1" baseline="30000" dirty="0">
                  <a:latin typeface="Gill Sans Light"/>
                </a:rPr>
                <a:t>6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Laptop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1978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Gill Sans Light"/>
                </a:rPr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1:10</a:t>
              </a:r>
              <a:r>
                <a:rPr lang="en-US" sz="2000" b="1" baseline="30000">
                  <a:latin typeface="Gill Sans Light"/>
                </a:rPr>
                <a:t>3</a:t>
              </a: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1699EAD4-1C3F-4139-A113-A84FC1B4547B}"/>
              </a:ext>
            </a:extLst>
          </p:cNvPr>
          <p:cNvGrpSpPr>
            <a:grpSpLocks/>
          </p:cNvGrpSpPr>
          <p:nvPr/>
        </p:nvGrpSpPr>
        <p:grpSpPr bwMode="auto">
          <a:xfrm>
            <a:off x="7803014" y="4811671"/>
            <a:ext cx="781050" cy="1096963"/>
            <a:chOff x="4992" y="3124"/>
            <a:chExt cx="492" cy="691"/>
          </a:xfrm>
        </p:grpSpPr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BF058DE4-9103-4F29-8EC2-917A7FCFE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08"/>
              <a:ext cx="492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 dirty="0">
                  <a:latin typeface="Gill Sans Light"/>
                </a:rPr>
                <a:t>Mote!</a:t>
              </a:r>
            </a:p>
          </p:txBody>
        </p:sp>
        <p:pic>
          <p:nvPicPr>
            <p:cNvPr id="34" name="Picture 9" descr="dots">
              <a:extLst>
                <a:ext uri="{FF2B5EF4-FFF2-40B4-BE49-F238E27FC236}">
                  <a16:creationId xmlns:a16="http://schemas.microsoft.com/office/drawing/2014/main" id="{D207A8E7-360F-42AA-9F04-75157D11A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206" y="3124"/>
              <a:ext cx="211" cy="260"/>
            </a:xfrm>
            <a:prstGeom prst="rect">
              <a:avLst/>
            </a:prstGeom>
            <a:noFill/>
          </p:spPr>
        </p:pic>
      </p:grpSp>
      <p:pic>
        <p:nvPicPr>
          <p:cNvPr id="35" name="Picture 3">
            <a:extLst>
              <a:ext uri="{FF2B5EF4-FFF2-40B4-BE49-F238E27FC236}">
                <a16:creationId xmlns:a16="http://schemas.microsoft.com/office/drawing/2014/main" id="{FE365BF6-594A-48A9-B078-E751D65F7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251781" y="1120612"/>
            <a:ext cx="1252243" cy="7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10018B-C7FD-47F0-9242-43E0008A96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1993" y="4069229"/>
            <a:ext cx="467971" cy="493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929489-B9F1-47A2-B557-29F9AC3BC3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7032" y="1588995"/>
            <a:ext cx="133350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AB8D1F-E62B-494A-B5B1-6BAE3DB8D6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8978" y="2469404"/>
            <a:ext cx="864217" cy="8228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B786B3-DE01-48A3-86E8-C9B1EDCB14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7431" y="3295925"/>
            <a:ext cx="583453" cy="5757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C60093-309B-4D0E-A03A-7D5CA888A1F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4619" y="3665819"/>
            <a:ext cx="540718" cy="48596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84FD5-35B5-48B3-88FA-5EA73C48FF56}"/>
              </a:ext>
            </a:extLst>
          </p:cNvPr>
          <p:cNvCxnSpPr/>
          <p:nvPr/>
        </p:nvCxnSpPr>
        <p:spPr>
          <a:xfrm>
            <a:off x="6086020" y="19475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A1874-FC17-4583-85C5-CBD37EE466A0}"/>
              </a:ext>
            </a:extLst>
          </p:cNvPr>
          <p:cNvCxnSpPr/>
          <p:nvPr/>
        </p:nvCxnSpPr>
        <p:spPr>
          <a:xfrm>
            <a:off x="6387832" y="26079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5DD88E-FB99-4306-862F-57817C6E44E4}"/>
              </a:ext>
            </a:extLst>
          </p:cNvPr>
          <p:cNvCxnSpPr/>
          <p:nvPr/>
        </p:nvCxnSpPr>
        <p:spPr>
          <a:xfrm flipV="1">
            <a:off x="7391878" y="3456642"/>
            <a:ext cx="696259" cy="5977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F975EE18-8172-42FB-8A4B-407C5EEF78DF}"/>
              </a:ext>
            </a:extLst>
          </p:cNvPr>
          <p:cNvSpPr/>
          <p:nvPr/>
        </p:nvSpPr>
        <p:spPr>
          <a:xfrm>
            <a:off x="7999722" y="838200"/>
            <a:ext cx="1722481" cy="1677147"/>
          </a:xfrm>
          <a:prstGeom prst="cloud">
            <a:avLst/>
          </a:prstGeom>
          <a:solidFill>
            <a:schemeClr val="accent1">
              <a:lumMod val="75000"/>
              <a:alpha val="1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258417" y="2400190"/>
            <a:ext cx="289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/>
              </a:rPr>
              <a:t>Bell’s Law: New computer class every 10 years</a:t>
            </a:r>
          </a:p>
        </p:txBody>
      </p:sp>
      <p:sp>
        <p:nvSpPr>
          <p:cNvPr id="46" name="Rounded Rectangular Callout 52">
            <a:extLst>
              <a:ext uri="{FF2B5EF4-FFF2-40B4-BE49-F238E27FC236}">
                <a16:creationId xmlns:a16="http://schemas.microsoft.com/office/drawing/2014/main" id="{2DEE9904-AB45-4909-8510-B053CB1C9135}"/>
              </a:ext>
            </a:extLst>
          </p:cNvPr>
          <p:cNvSpPr/>
          <p:nvPr/>
        </p:nvSpPr>
        <p:spPr bwMode="auto">
          <a:xfrm>
            <a:off x="8446305" y="5477319"/>
            <a:ext cx="1905000" cy="838200"/>
          </a:xfrm>
          <a:prstGeom prst="wedgeRoundRectCallout">
            <a:avLst>
              <a:gd name="adj1" fmla="val -45887"/>
              <a:gd name="adj2" fmla="val -90962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Gill Sans Light"/>
                <a:cs typeface="Helvetica"/>
              </a:rPr>
              <a:t>The Internet of Things!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4260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27976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1E06743-1856-47F4-85E1-278B5FEDD8AB}"/>
              </a:ext>
            </a:extLst>
          </p:cNvPr>
          <p:cNvSpPr/>
          <p:nvPr/>
        </p:nvSpPr>
        <p:spPr bwMode="auto">
          <a:xfrm>
            <a:off x="9712332" y="4245416"/>
            <a:ext cx="304800" cy="9906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2" y="1273616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Number crunching, Data Storage, Massive </a:t>
            </a:r>
            <a:r>
              <a:rPr lang="en-US" sz="1600" dirty="0" err="1">
                <a:latin typeface="Gill Sans Light"/>
              </a:rPr>
              <a:t>Inet</a:t>
            </a:r>
            <a:r>
              <a:rPr lang="en-US" sz="1600" dirty="0">
                <a:latin typeface="Gill Sans Light"/>
              </a:rPr>
              <a:t> Services,</a:t>
            </a:r>
          </a:p>
          <a:p>
            <a:r>
              <a:rPr lang="en-US" sz="1600" dirty="0">
                <a:latin typeface="Gill Sans Light"/>
              </a:rPr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178616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Productivity,</a:t>
            </a:r>
          </a:p>
          <a:p>
            <a:r>
              <a:rPr lang="en-US" sz="1600" dirty="0">
                <a:latin typeface="Gill Sans Light"/>
              </a:rPr>
              <a:t>Interactive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3FD829-0C79-42AC-AFD1-B73328F45500}"/>
              </a:ext>
            </a:extLst>
          </p:cNvPr>
          <p:cNvSpPr txBox="1"/>
          <p:nvPr/>
        </p:nvSpPr>
        <p:spPr>
          <a:xfrm>
            <a:off x="10080632" y="4321616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Streaming from/to the physical world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EB86084-5FD0-474B-A0B4-FB0B5C7D9D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30347" y="4593143"/>
            <a:ext cx="540718" cy="4565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DE51F8-E1EF-4652-B930-7D51C1E58F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77902" y="4974074"/>
            <a:ext cx="328530" cy="3285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F7E81C6-0856-44D2-AD1C-CDED770A9B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2038" y="4737114"/>
            <a:ext cx="351694" cy="3516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19C7A9-1FFA-4024-9134-63308BAAEA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41748" y="4410316"/>
            <a:ext cx="463487" cy="4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023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28-59A7-410F-BEB5-2428D34A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Landscape of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A8C-B0B1-4AC4-A049-1137EAB2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Priority-based scheduling rooted in “time-sharing”</a:t>
            </a:r>
          </a:p>
          <a:p>
            <a:pPr lvl="1"/>
            <a:r>
              <a:rPr lang="en-US" dirty="0"/>
              <a:t>Allocating precious, limited resources across a diverse workload</a:t>
            </a:r>
          </a:p>
          <a:p>
            <a:pPr lvl="2"/>
            <a:r>
              <a:rPr lang="en-US" dirty="0"/>
              <a:t>CPU bound, vs interactive, vs I/O bound</a:t>
            </a:r>
          </a:p>
          <a:p>
            <a:r>
              <a:rPr lang="en-US" dirty="0"/>
              <a:t>80’s brought about personal computers, workstations, and servers on networks</a:t>
            </a:r>
          </a:p>
          <a:p>
            <a:pPr lvl="1"/>
            <a:r>
              <a:rPr lang="en-US" dirty="0"/>
              <a:t>Different machines of different types for different purposes</a:t>
            </a:r>
          </a:p>
          <a:p>
            <a:pPr lvl="1"/>
            <a:r>
              <a:rPr lang="en-US" dirty="0"/>
              <a:t>Shift to fairness and avoiding extremes (starvation)</a:t>
            </a:r>
          </a:p>
          <a:p>
            <a:r>
              <a:rPr lang="en-US" dirty="0"/>
              <a:t>90’s emergence of the web, rise of internet-based services, the data-center-is-the-computer</a:t>
            </a:r>
          </a:p>
          <a:p>
            <a:pPr lvl="1"/>
            <a:r>
              <a:rPr lang="en-US" dirty="0"/>
              <a:t>Server consolidation, massive clustered services, huge </a:t>
            </a:r>
            <a:r>
              <a:rPr lang="en-US" dirty="0" err="1"/>
              <a:t>flashcrowds</a:t>
            </a:r>
            <a:endParaRPr lang="en-US" dirty="0"/>
          </a:p>
          <a:p>
            <a:pPr lvl="1"/>
            <a:r>
              <a:rPr lang="en-US" dirty="0"/>
              <a:t>It’s about predictability, 95</a:t>
            </a:r>
            <a:r>
              <a:rPr lang="en-US" baseline="30000" dirty="0"/>
              <a:t>th</a:t>
            </a:r>
            <a:r>
              <a:rPr lang="en-US" dirty="0"/>
              <a:t> percentile performance guarantees</a:t>
            </a:r>
          </a:p>
        </p:txBody>
      </p:sp>
    </p:spTree>
    <p:extLst>
      <p:ext uri="{BB962C8B-B14F-4D97-AF65-F5344CB8AC3E}">
        <p14:creationId xmlns:p14="http://schemas.microsoft.com/office/powerpoint/2010/main" val="1261877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A01-9EB4-4A5D-BE16-8E714E92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0800"/>
            <a:ext cx="10363200" cy="1362075"/>
          </a:xfrm>
        </p:spPr>
        <p:txBody>
          <a:bodyPr/>
          <a:lstStyle/>
          <a:p>
            <a:r>
              <a:rPr lang="en-US" dirty="0"/>
              <a:t>Does prioritizing some jobs </a:t>
            </a:r>
            <a:r>
              <a:rPr lang="en-US" i="1" dirty="0"/>
              <a:t>necessarily</a:t>
            </a:r>
            <a:r>
              <a:rPr lang="en-US" dirty="0"/>
              <a:t> starve those that aren’t prioritized?</a:t>
            </a:r>
          </a:p>
        </p:txBody>
      </p:sp>
    </p:spTree>
    <p:extLst>
      <p:ext uri="{BB962C8B-B14F-4D97-AF65-F5344CB8AC3E}">
        <p14:creationId xmlns:p14="http://schemas.microsoft.com/office/powerpoint/2010/main" val="27450408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9688-D63A-4E6B-B68C-09D8A0F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Proportional-Share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ACC2-4E16-49F1-A34B-D3B01A18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Instead, we can share the CPU </a:t>
            </a:r>
            <a:r>
              <a:rPr lang="en-US" i="1" dirty="0"/>
              <a:t>proportionally</a:t>
            </a:r>
            <a:endParaRPr lang="en-US" dirty="0"/>
          </a:p>
          <a:p>
            <a:pPr lvl="1"/>
            <a:r>
              <a:rPr lang="en-US" dirty="0"/>
              <a:t>Give each job a share of the CPU according to its priority</a:t>
            </a:r>
          </a:p>
          <a:p>
            <a:pPr lvl="1"/>
            <a:r>
              <a:rPr lang="en-US" dirty="0"/>
              <a:t>Low-priority jobs get to run less often</a:t>
            </a:r>
          </a:p>
          <a:p>
            <a:pPr lvl="1"/>
            <a:r>
              <a:rPr lang="en-US" dirty="0"/>
              <a:t>But all jobs can at least make progress (no starvation)</a:t>
            </a:r>
          </a:p>
        </p:txBody>
      </p:sp>
    </p:spTree>
    <p:extLst>
      <p:ext uri="{BB962C8B-B14F-4D97-AF65-F5344CB8AC3E}">
        <p14:creationId xmlns:p14="http://schemas.microsoft.com/office/powerpoint/2010/main" val="2869089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935-B018-4F8F-8EF7-9DEC6DC9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DF51-3462-455F-8559-9FED5A48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29979"/>
            <a:ext cx="10800283" cy="214698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Given a set of jobs (the mix), provide each with a share of a resource</a:t>
            </a:r>
          </a:p>
          <a:p>
            <a:pPr lvl="1"/>
            <a:r>
              <a:rPr lang="en-US" dirty="0">
                <a:latin typeface="Gill Sans Light"/>
              </a:rPr>
              <a:t>e.g., 50% of the CPU for 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Job A</a:t>
            </a:r>
            <a:r>
              <a:rPr lang="en-US" dirty="0">
                <a:latin typeface="Gill Sans Light"/>
              </a:rPr>
              <a:t>, 30% for </a:t>
            </a:r>
            <a:r>
              <a:rPr lang="en-US" b="1" dirty="0">
                <a:solidFill>
                  <a:schemeClr val="accent5"/>
                </a:solidFill>
                <a:latin typeface="Gill Sans Light"/>
              </a:rPr>
              <a:t>Job B</a:t>
            </a:r>
            <a:r>
              <a:rPr lang="en-US" dirty="0">
                <a:latin typeface="Gill Sans Light"/>
              </a:rPr>
              <a:t>, and 20% for </a:t>
            </a:r>
            <a:r>
              <a:rPr lang="en-US" dirty="0">
                <a:highlight>
                  <a:srgbClr val="FFFF00"/>
                </a:highlight>
                <a:latin typeface="Gill Sans Light"/>
              </a:rPr>
              <a:t>Job C</a:t>
            </a:r>
          </a:p>
          <a:p>
            <a:r>
              <a:rPr lang="en-US" dirty="0">
                <a:latin typeface="Gill Sans Light"/>
              </a:rPr>
              <a:t>Idea: Give out tickets according to the proportion each should receive, </a:t>
            </a:r>
          </a:p>
          <a:p>
            <a:r>
              <a:rPr lang="en-US" dirty="0">
                <a:latin typeface="Gill Sans Light"/>
              </a:rPr>
              <a:t>Every quantum (tick): draw one at random, schedule that job (thread) to run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B2612-29EF-554A-9C66-26F8141850F2}"/>
              </a:ext>
            </a:extLst>
          </p:cNvPr>
          <p:cNvCxnSpPr>
            <a:cxnSpLocks/>
          </p:cNvCxnSpPr>
          <p:nvPr/>
        </p:nvCxnSpPr>
        <p:spPr>
          <a:xfrm flipV="1">
            <a:off x="1676406" y="3559629"/>
            <a:ext cx="6193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EAD79EFB-EB0B-8543-9B9B-BED57067E2A4}"/>
              </a:ext>
            </a:extLst>
          </p:cNvPr>
          <p:cNvSpPr txBox="1"/>
          <p:nvPr/>
        </p:nvSpPr>
        <p:spPr>
          <a:xfrm>
            <a:off x="8066309" y="333838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ill Sans Light"/>
              </a:rPr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DCE20-678F-AA4D-9B83-3F64812D9BB9}"/>
              </a:ext>
            </a:extLst>
          </p:cNvPr>
          <p:cNvSpPr/>
          <p:nvPr/>
        </p:nvSpPr>
        <p:spPr>
          <a:xfrm>
            <a:off x="188323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97E85-1D14-9444-9023-8212EDA65EB7}"/>
              </a:ext>
            </a:extLst>
          </p:cNvPr>
          <p:cNvSpPr/>
          <p:nvPr/>
        </p:nvSpPr>
        <p:spPr>
          <a:xfrm>
            <a:off x="235132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A141B-6070-2D4F-86E5-7C7AFD7000D4}"/>
              </a:ext>
            </a:extLst>
          </p:cNvPr>
          <p:cNvSpPr/>
          <p:nvPr/>
        </p:nvSpPr>
        <p:spPr>
          <a:xfrm>
            <a:off x="281940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E9C2E-208B-0A4F-B5EC-882BEBB257F4}"/>
              </a:ext>
            </a:extLst>
          </p:cNvPr>
          <p:cNvSpPr/>
          <p:nvPr/>
        </p:nvSpPr>
        <p:spPr>
          <a:xfrm>
            <a:off x="328749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8C53-7FC8-E847-A5C3-5101C65F6DC1}"/>
              </a:ext>
            </a:extLst>
          </p:cNvPr>
          <p:cNvSpPr/>
          <p:nvPr/>
        </p:nvSpPr>
        <p:spPr>
          <a:xfrm>
            <a:off x="375557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2A6C4-0638-774C-B6D8-E7DDBC0F9940}"/>
              </a:ext>
            </a:extLst>
          </p:cNvPr>
          <p:cNvSpPr/>
          <p:nvPr/>
        </p:nvSpPr>
        <p:spPr>
          <a:xfrm>
            <a:off x="422366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5E0B4-3548-5647-B99F-73684135892B}"/>
              </a:ext>
            </a:extLst>
          </p:cNvPr>
          <p:cNvSpPr/>
          <p:nvPr/>
        </p:nvSpPr>
        <p:spPr>
          <a:xfrm>
            <a:off x="469174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74181-E11E-1249-99DE-E468B40A971B}"/>
              </a:ext>
            </a:extLst>
          </p:cNvPr>
          <p:cNvSpPr/>
          <p:nvPr/>
        </p:nvSpPr>
        <p:spPr>
          <a:xfrm>
            <a:off x="515983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DE802-7531-F04A-B1D1-083A058299A7}"/>
              </a:ext>
            </a:extLst>
          </p:cNvPr>
          <p:cNvSpPr/>
          <p:nvPr/>
        </p:nvSpPr>
        <p:spPr>
          <a:xfrm>
            <a:off x="562791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9C296-BEDF-7443-8F1A-A203A7E1E7E7}"/>
              </a:ext>
            </a:extLst>
          </p:cNvPr>
          <p:cNvSpPr/>
          <p:nvPr/>
        </p:nvSpPr>
        <p:spPr>
          <a:xfrm>
            <a:off x="609600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6042B-400F-C54B-8D23-B16A30942086}"/>
              </a:ext>
            </a:extLst>
          </p:cNvPr>
          <p:cNvSpPr/>
          <p:nvPr/>
        </p:nvSpPr>
        <p:spPr>
          <a:xfrm>
            <a:off x="656408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6FD17-948A-3C4B-BF24-3B57810CC49A}"/>
              </a:ext>
            </a:extLst>
          </p:cNvPr>
          <p:cNvSpPr/>
          <p:nvPr/>
        </p:nvSpPr>
        <p:spPr>
          <a:xfrm>
            <a:off x="703217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A119FA5C-B9C0-054F-A029-247F3E23EFD7}"/>
              </a:ext>
            </a:extLst>
          </p:cNvPr>
          <p:cNvSpPr/>
          <p:nvPr/>
        </p:nvSpPr>
        <p:spPr>
          <a:xfrm>
            <a:off x="1766214" y="3652155"/>
            <a:ext cx="234042" cy="3156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81E16-6242-1D42-99F4-57F1F7A1D3C3}"/>
              </a:ext>
            </a:extLst>
          </p:cNvPr>
          <p:cNvSpPr txBox="1"/>
          <p:nvPr/>
        </p:nvSpPr>
        <p:spPr>
          <a:xfrm>
            <a:off x="1881384" y="320775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 err="1">
                <a:latin typeface="Gill Sans Light"/>
              </a:rPr>
              <a:t>i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1AC14-D0D2-E048-89DF-CB8DCD4F0C28}"/>
              </a:ext>
            </a:extLst>
          </p:cNvPr>
          <p:cNvSpPr txBox="1"/>
          <p:nvPr/>
        </p:nvSpPr>
        <p:spPr>
          <a:xfrm>
            <a:off x="2274553" y="3213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>
                <a:latin typeface="Gill Sans Light"/>
              </a:rPr>
              <a:t>i+1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333C-4969-3249-B1B9-F60EE041CE85}"/>
              </a:ext>
            </a:extLst>
          </p:cNvPr>
          <p:cNvSpPr/>
          <p:nvPr/>
        </p:nvSpPr>
        <p:spPr>
          <a:xfrm>
            <a:off x="2446387" y="16771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4C219-217C-D340-8E73-C6179C6756D6}"/>
              </a:ext>
            </a:extLst>
          </p:cNvPr>
          <p:cNvSpPr/>
          <p:nvPr/>
        </p:nvSpPr>
        <p:spPr>
          <a:xfrm>
            <a:off x="2598787" y="18295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5BF094-E597-5E49-A01B-11754C28B435}"/>
              </a:ext>
            </a:extLst>
          </p:cNvPr>
          <p:cNvSpPr/>
          <p:nvPr/>
        </p:nvSpPr>
        <p:spPr>
          <a:xfrm>
            <a:off x="2751187" y="19819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976E5E-97C6-314E-9A80-A45DFD8EE869}"/>
              </a:ext>
            </a:extLst>
          </p:cNvPr>
          <p:cNvSpPr/>
          <p:nvPr/>
        </p:nvSpPr>
        <p:spPr>
          <a:xfrm>
            <a:off x="2903587" y="21343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F8C213-40CD-9F45-99F0-7EAB0592ABD4}"/>
              </a:ext>
            </a:extLst>
          </p:cNvPr>
          <p:cNvSpPr/>
          <p:nvPr/>
        </p:nvSpPr>
        <p:spPr>
          <a:xfrm>
            <a:off x="3055987" y="22867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4B999C-2D3E-DE4E-94AA-81FFCF36A5DC}"/>
              </a:ext>
            </a:extLst>
          </p:cNvPr>
          <p:cNvSpPr/>
          <p:nvPr/>
        </p:nvSpPr>
        <p:spPr>
          <a:xfrm>
            <a:off x="3199314" y="16771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7C2CF4-902B-9047-BC5B-BCD77EFA1686}"/>
              </a:ext>
            </a:extLst>
          </p:cNvPr>
          <p:cNvSpPr/>
          <p:nvPr/>
        </p:nvSpPr>
        <p:spPr>
          <a:xfrm>
            <a:off x="3351714" y="18295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96EAD6-BDDD-D44D-A2DD-1A09221D8616}"/>
              </a:ext>
            </a:extLst>
          </p:cNvPr>
          <p:cNvSpPr/>
          <p:nvPr/>
        </p:nvSpPr>
        <p:spPr>
          <a:xfrm>
            <a:off x="3504114" y="19819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7505C7-7BB1-4349-AA3C-367C241C4B22}"/>
              </a:ext>
            </a:extLst>
          </p:cNvPr>
          <p:cNvSpPr/>
          <p:nvPr/>
        </p:nvSpPr>
        <p:spPr>
          <a:xfrm>
            <a:off x="1862003" y="16876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E4FF1-9F17-1B4B-A8FF-05A814957E14}"/>
              </a:ext>
            </a:extLst>
          </p:cNvPr>
          <p:cNvSpPr/>
          <p:nvPr/>
        </p:nvSpPr>
        <p:spPr>
          <a:xfrm>
            <a:off x="2014403" y="18400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F6539F-AFF5-4716-8799-F55BAB44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21" y="852171"/>
            <a:ext cx="1530011" cy="214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1743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78516</TotalTime>
  <Pages>60</Pages>
  <Words>3538</Words>
  <Application>Microsoft Office PowerPoint</Application>
  <PresentationFormat>Widescreen</PresentationFormat>
  <Paragraphs>576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ＭＳ Ｐゴシック</vt:lpstr>
      <vt:lpstr>Arial</vt:lpstr>
      <vt:lpstr>Arial Black</vt:lpstr>
      <vt:lpstr>Cambria Math</vt:lpstr>
      <vt:lpstr>Comic Sans MS</vt:lpstr>
      <vt:lpstr>Consolas</vt:lpstr>
      <vt:lpstr>Courier</vt:lpstr>
      <vt:lpstr>Courier New</vt:lpstr>
      <vt:lpstr>Gill Sans</vt:lpstr>
      <vt:lpstr>Gill Sans Light</vt:lpstr>
      <vt:lpstr>굴림</vt:lpstr>
      <vt:lpstr>Helvetica</vt:lpstr>
      <vt:lpstr>Symbol</vt:lpstr>
      <vt:lpstr>Office</vt:lpstr>
      <vt:lpstr>CS162 Operating Systems and Systems Programming Lecture 12  Scheduling 3: Starvation (Finished), Deadlock </vt:lpstr>
      <vt:lpstr>Recall: Real-Time Scheduling</vt:lpstr>
      <vt:lpstr>Are SRTF and MLFQ Prone to Starvation?</vt:lpstr>
      <vt:lpstr>Cause for Starvation: Priorities?</vt:lpstr>
      <vt:lpstr>Recall: Changing Landscape…</vt:lpstr>
      <vt:lpstr>Changing Landscape of Scheduling</vt:lpstr>
      <vt:lpstr>Does prioritizing some jobs necessarily starve those that aren’t prioritized?</vt:lpstr>
      <vt:lpstr>Key Idea: Proportional-Share Scheduling</vt:lpstr>
      <vt:lpstr>Recall: Lottery Scheduling</vt:lpstr>
      <vt:lpstr>Lottery Scheduling: Simple Mechanism</vt:lpstr>
      <vt:lpstr>Unfairness</vt:lpstr>
      <vt:lpstr>Stride Scheduling</vt:lpstr>
      <vt:lpstr>Linux Completely Fair Scheduler (CFS)</vt:lpstr>
      <vt:lpstr>Linux Completely Fair Scheduler (CFS)</vt:lpstr>
      <vt:lpstr>Linux CFS: Responsiveness/Starvation Freedom</vt:lpstr>
      <vt:lpstr>Linux CFS: Throughput</vt:lpstr>
      <vt:lpstr>Aside: Priority in Unix – Being Nice</vt:lpstr>
      <vt:lpstr>Linux CFS: Proportional Shares</vt:lpstr>
      <vt:lpstr>Example: Linux CFS: Proportional Shares</vt:lpstr>
      <vt:lpstr>Linux CFS: Proportional Shares</vt:lpstr>
      <vt:lpstr>Choosing the Right Scheduler</vt:lpstr>
      <vt:lpstr>A Final Word On Scheduling</vt:lpstr>
      <vt:lpstr>Administrivia</vt:lpstr>
      <vt:lpstr>Deadlock: A Deadly type of Starvation</vt:lpstr>
      <vt:lpstr>Example: Single-Lane Bridge Crossing</vt:lpstr>
      <vt:lpstr>Bridge Crossing Example</vt:lpstr>
      <vt:lpstr>Deadlock with Locks</vt:lpstr>
      <vt:lpstr>Deadlock with Locks: “Unlucky” Case</vt:lpstr>
      <vt:lpstr>Deadlock with Locks: “Lucky” Case</vt:lpstr>
      <vt:lpstr>Train Example (Wormhole-Routed Network)</vt:lpstr>
      <vt:lpstr>Other Types of Deadlock</vt:lpstr>
      <vt:lpstr>Deadlock with Space</vt:lpstr>
      <vt:lpstr>Dining Lawyers Problem</vt:lpstr>
      <vt:lpstr>Four requirements for occurrence of Deadlock</vt:lpstr>
      <vt:lpstr>Detecting Deadlock:  Resource-Allocation Graph</vt:lpstr>
      <vt:lpstr>Resource-Allocation Graph Examples</vt:lpstr>
      <vt:lpstr>Deadlock Detection Algorithm</vt:lpstr>
      <vt:lpstr>How should a system deal with deadlock?</vt:lpstr>
      <vt:lpstr>Techniques for Preventing Deadlock</vt:lpstr>
      <vt:lpstr>(Virtually) Infinite Resources</vt:lpstr>
      <vt:lpstr>Techniques for Preventing Deadlock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933</cp:revision>
  <cp:lastPrinted>2022-02-28T18:35:04Z</cp:lastPrinted>
  <dcterms:created xsi:type="dcterms:W3CDTF">1995-08-12T11:37:26Z</dcterms:created>
  <dcterms:modified xsi:type="dcterms:W3CDTF">2022-03-03T03:00:20Z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