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1498" r:id="rId3"/>
    <p:sldId id="1510" r:id="rId4"/>
    <p:sldId id="1517" r:id="rId5"/>
    <p:sldId id="1518" r:id="rId6"/>
    <p:sldId id="1519" r:id="rId7"/>
    <p:sldId id="1520" r:id="rId8"/>
    <p:sldId id="1521" r:id="rId9"/>
    <p:sldId id="1522" r:id="rId10"/>
    <p:sldId id="1523" r:id="rId11"/>
    <p:sldId id="1524" r:id="rId12"/>
    <p:sldId id="1525" r:id="rId13"/>
    <p:sldId id="1526" r:id="rId14"/>
    <p:sldId id="1568" r:id="rId15"/>
    <p:sldId id="1575" r:id="rId16"/>
    <p:sldId id="1572" r:id="rId17"/>
    <p:sldId id="1574" r:id="rId18"/>
    <p:sldId id="1531" r:id="rId19"/>
    <p:sldId id="1475" r:id="rId20"/>
    <p:sldId id="1602" r:id="rId21"/>
    <p:sldId id="1599" r:id="rId22"/>
    <p:sldId id="1600" r:id="rId23"/>
    <p:sldId id="1601" r:id="rId24"/>
    <p:sldId id="1637" r:id="rId25"/>
    <p:sldId id="1581" r:id="rId26"/>
    <p:sldId id="1603" r:id="rId27"/>
    <p:sldId id="1583" r:id="rId28"/>
    <p:sldId id="1604" r:id="rId29"/>
    <p:sldId id="1605" r:id="rId30"/>
    <p:sldId id="1606" r:id="rId31"/>
    <p:sldId id="1607" r:id="rId32"/>
    <p:sldId id="1608" r:id="rId33"/>
    <p:sldId id="1584" r:id="rId34"/>
    <p:sldId id="1638" r:id="rId35"/>
    <p:sldId id="1639" r:id="rId36"/>
    <p:sldId id="1587" r:id="rId37"/>
    <p:sldId id="1609" r:id="rId38"/>
    <p:sldId id="1610" r:id="rId39"/>
    <p:sldId id="1611" r:id="rId40"/>
    <p:sldId id="1612" r:id="rId41"/>
    <p:sldId id="1613" r:id="rId42"/>
    <p:sldId id="1614" r:id="rId43"/>
    <p:sldId id="1594" r:id="rId44"/>
    <p:sldId id="1615" r:id="rId45"/>
    <p:sldId id="1616" r:id="rId46"/>
    <p:sldId id="1617" r:id="rId47"/>
    <p:sldId id="1618" r:id="rId48"/>
    <p:sldId id="1619" r:id="rId49"/>
    <p:sldId id="1620" r:id="rId50"/>
    <p:sldId id="1621" r:id="rId51"/>
    <p:sldId id="1622" r:id="rId52"/>
    <p:sldId id="1596" r:id="rId53"/>
    <p:sldId id="1566" r:id="rId54"/>
    <p:sldId id="1597" r:id="rId55"/>
    <p:sldId id="1598" r:id="rId56"/>
    <p:sldId id="1623" r:id="rId57"/>
    <p:sldId id="1624" r:id="rId58"/>
    <p:sldId id="1625" r:id="rId59"/>
    <p:sldId id="1626" r:id="rId60"/>
    <p:sldId id="1627" r:id="rId61"/>
    <p:sldId id="1628" r:id="rId62"/>
    <p:sldId id="1629" r:id="rId63"/>
    <p:sldId id="1630" r:id="rId64"/>
    <p:sldId id="1631" r:id="rId65"/>
    <p:sldId id="1632" r:id="rId66"/>
    <p:sldId id="1633" r:id="rId67"/>
    <p:sldId id="1634" r:id="rId68"/>
    <p:sldId id="1635" r:id="rId69"/>
    <p:sldId id="1636" r:id="rId70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FF0000"/>
    <a:srgbClr val="BCFFBC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5"/>
    <p:restoredTop sz="95005" autoAdjust="0"/>
  </p:normalViewPr>
  <p:slideViewPr>
    <p:cSldViewPr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880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54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49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250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3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65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1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7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08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Now let's look at some key problems we face when synchronizing or scheduling concurrent tasks.</a:t>
            </a:r>
          </a:p>
        </p:txBody>
      </p:sp>
    </p:spTree>
    <p:extLst>
      <p:ext uri="{BB962C8B-B14F-4D97-AF65-F5344CB8AC3E}">
        <p14:creationId xmlns:p14="http://schemas.microsoft.com/office/powerpoint/2010/main" val="4280434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6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25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241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318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67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09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26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89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15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/>
              <a:t>What is virtual address 0x6? 1|10 = 3|2 = 0xE</a:t>
            </a:r>
          </a:p>
          <a:p>
            <a:r>
              <a:rPr lang="en-US" altLang="en-US" sz="1400"/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722705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97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8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What if page size is very small? VAX had a 512-byte page size = lots of space for page table entries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What if page size is really big? 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308621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53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31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88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2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74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Now we're going to talk about other ways we can virtualize resources.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Seen: virtualizing CPU by multiplexing many processes and threads onto it (scheduling)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Now: memory</a:t>
            </a:r>
          </a:p>
        </p:txBody>
      </p:sp>
    </p:spTree>
    <p:extLst>
      <p:ext uri="{BB962C8B-B14F-4D97-AF65-F5344CB8AC3E}">
        <p14:creationId xmlns:p14="http://schemas.microsoft.com/office/powerpoint/2010/main" val="396212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2800" y="914400"/>
            <a:ext cx="10566400" cy="51054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9814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6431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3/3/22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77876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Joseph &amp; </a:t>
            </a:r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CS162 © UCB Spring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13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Memory 1: Address Translation and Virtual Memory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March 3</a:t>
            </a:r>
            <a:r>
              <a:rPr lang="en-US" altLang="en-US" baseline="30000" dirty="0">
                <a:ea typeface="Gill Sans" charset="0"/>
              </a:rPr>
              <a:t>rd</a:t>
            </a:r>
            <a:r>
              <a:rPr lang="en-US" altLang="en-US" dirty="0">
                <a:ea typeface="Gill Sans" charset="0"/>
              </a:rPr>
              <a:t>, 2022</a:t>
            </a: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Anthony Joseph and 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533400"/>
          </a:xfrm>
        </p:spPr>
        <p:txBody>
          <a:bodyPr/>
          <a:lstStyle/>
          <a:p>
            <a:r>
              <a:rPr lang="en-US" dirty="0"/>
              <a:t>Another view of virtual memory: Pre-empting 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3276600"/>
            <a:ext cx="10566400" cy="2743200"/>
          </a:xfrm>
        </p:spPr>
        <p:txBody>
          <a:bodyPr/>
          <a:lstStyle/>
          <a:p>
            <a:r>
              <a:rPr lang="en-US">
                <a:latin typeface="Gill Sans Light"/>
                <a:cs typeface="Arial" panose="020B0604020202020204" pitchFamily="34" charset="0"/>
              </a:rPr>
              <a:t>Before: With </a:t>
            </a:r>
            <a:r>
              <a:rPr lang="en-US" dirty="0">
                <a:latin typeface="Gill Sans Light"/>
                <a:cs typeface="Arial" panose="020B0604020202020204" pitchFamily="34" charset="0"/>
              </a:rPr>
              <a:t>virtual memory we have “infinite” space so everything will just succeed, thus above example won’t deadlock</a:t>
            </a:r>
          </a:p>
          <a:p>
            <a:pPr lvl="1"/>
            <a:r>
              <a:rPr lang="en-US" dirty="0">
                <a:latin typeface="Gill Sans Light"/>
                <a:cs typeface="Arial" panose="020B0604020202020204" pitchFamily="34" charset="0"/>
              </a:rPr>
              <a:t>Of course, it isn’t actually infinite, but certainly larger than 2MB!</a:t>
            </a:r>
          </a:p>
          <a:p>
            <a:endParaRPr lang="en-US" dirty="0">
              <a:latin typeface="Gill Sans Light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Gill Sans Light"/>
                <a:cs typeface="Arial" panose="020B0604020202020204" pitchFamily="34" charset="0"/>
              </a:rPr>
              <a:t>Alternative view: we are “pre-empting” memory when paging out to disk, and giving it back when paging back in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ill Sans Light"/>
                <a:cs typeface="Arial" panose="020B0604020202020204" pitchFamily="34" charset="0"/>
              </a:rPr>
              <a:t>This works because thread can’t use memory when paged out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025889" y="914400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B8D2B-E5EE-4836-A517-EE39B0392203}"/>
              </a:ext>
            </a:extLst>
          </p:cNvPr>
          <p:cNvSpPr txBox="1"/>
          <p:nvPr/>
        </p:nvSpPr>
        <p:spPr>
          <a:xfrm>
            <a:off x="5724741" y="915735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3212172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15E89A-C29E-476F-82D3-780763697BB8}"/>
              </a:ext>
            </a:extLst>
          </p:cNvPr>
          <p:cNvSpPr txBox="1"/>
          <p:nvPr/>
        </p:nvSpPr>
        <p:spPr>
          <a:xfrm>
            <a:off x="2501514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A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BF4A4-B5CA-42DF-8553-527D252DA583}"/>
              </a:ext>
            </a:extLst>
          </p:cNvPr>
          <p:cNvSpPr txBox="1"/>
          <p:nvPr/>
        </p:nvSpPr>
        <p:spPr>
          <a:xfrm>
            <a:off x="6444863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B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BDC7E7-D566-40CB-997A-9068C4A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Deadlock Avoidance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E933-C738-412C-9FE4-A2BD63DE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8686800" cy="2819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Idea: When a thread requests a resource, OS checks if it would result in deadlock</a:t>
            </a:r>
          </a:p>
          <a:p>
            <a:pPr lvl="1"/>
            <a:r>
              <a:rPr lang="en-US" dirty="0"/>
              <a:t>If not, it grants the resource right away</a:t>
            </a:r>
          </a:p>
          <a:p>
            <a:pPr lvl="1"/>
            <a:r>
              <a:rPr lang="en-US" dirty="0"/>
              <a:t>If so, it waits for other threads to release resources</a:t>
            </a:r>
          </a:p>
          <a:p>
            <a:pPr marL="457200" lvl="1" indent="0" algn="ctr">
              <a:buNone/>
            </a:pPr>
            <a:r>
              <a:rPr lang="en-US" sz="36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THIS DOES NOT WORK!!!!</a:t>
            </a:r>
          </a:p>
          <a:p>
            <a:r>
              <a:rPr lang="en-US" dirty="0"/>
              <a:t>Example: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E17DCE-E06C-40E5-A3B3-77F571464343}"/>
              </a:ext>
            </a:extLst>
          </p:cNvPr>
          <p:cNvCxnSpPr/>
          <p:nvPr/>
        </p:nvCxnSpPr>
        <p:spPr bwMode="auto">
          <a:xfrm>
            <a:off x="2209800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68ECB6-563F-4264-8494-B8B58BF93A49}"/>
              </a:ext>
            </a:extLst>
          </p:cNvPr>
          <p:cNvCxnSpPr/>
          <p:nvPr/>
        </p:nvCxnSpPr>
        <p:spPr bwMode="auto">
          <a:xfrm>
            <a:off x="6221059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7133ED-7BD4-4EFC-B0F4-EBDDA30DC0CC}"/>
              </a:ext>
            </a:extLst>
          </p:cNvPr>
          <p:cNvSpPr txBox="1"/>
          <p:nvPr/>
        </p:nvSpPr>
        <p:spPr>
          <a:xfrm>
            <a:off x="9067801" y="4488358"/>
            <a:ext cx="87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Wait?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DA8B1-0E73-4DFE-AD9E-0F671FE6DA9C}"/>
              </a:ext>
            </a:extLst>
          </p:cNvPr>
          <p:cNvSpPr txBox="1"/>
          <p:nvPr/>
        </p:nvSpPr>
        <p:spPr>
          <a:xfrm>
            <a:off x="8558594" y="4857690"/>
            <a:ext cx="324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But it’s already too late…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7B3B6-1732-4078-BC7F-F3152D65A60A}"/>
              </a:ext>
            </a:extLst>
          </p:cNvPr>
          <p:cNvSpPr txBox="1"/>
          <p:nvPr/>
        </p:nvSpPr>
        <p:spPr>
          <a:xfrm>
            <a:off x="1072934" y="4497288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Blocks…</a:t>
            </a:r>
          </a:p>
        </p:txBody>
      </p:sp>
    </p:spTree>
    <p:extLst>
      <p:ext uri="{BB962C8B-B14F-4D97-AF65-F5344CB8AC3E}">
        <p14:creationId xmlns:p14="http://schemas.microsoft.com/office/powerpoint/2010/main" val="1178257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0444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-1.94444E-6 0.0444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445 L 3.33333E-6 0.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6" grpId="0" uiExpand="1" build="p"/>
      <p:bldP spid="49" grpId="0"/>
      <p:bldP spid="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100-43A1-41EF-B409-838F6C33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Avoidance: 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98EE-9C4E-4C85-95D6-A792D0EE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state</a:t>
            </a:r>
          </a:p>
          <a:p>
            <a:pPr lvl="1"/>
            <a:r>
              <a:rPr lang="en-US" dirty="0"/>
              <a:t>System can delay resource acquisition to prevent deadlock</a:t>
            </a:r>
          </a:p>
          <a:p>
            <a:pPr marL="857250" lvl="1" indent="-457200"/>
            <a:endParaRPr lang="en-US" dirty="0"/>
          </a:p>
          <a:p>
            <a:r>
              <a:rPr lang="en-US" dirty="0"/>
              <a:t>Unsafe state</a:t>
            </a:r>
          </a:p>
          <a:p>
            <a:pPr lvl="1"/>
            <a:r>
              <a:rPr lang="en-US" dirty="0"/>
              <a:t>No deadlock yet…</a:t>
            </a:r>
          </a:p>
          <a:p>
            <a:pPr lvl="1"/>
            <a:r>
              <a:rPr lang="en-US" dirty="0"/>
              <a:t>But threads can request resources in a pattern that </a:t>
            </a:r>
            <a:r>
              <a:rPr lang="en-US" b="1" i="1" dirty="0"/>
              <a:t>unavoidably</a:t>
            </a:r>
            <a:r>
              <a:rPr lang="en-US" dirty="0"/>
              <a:t> leads to deadlock</a:t>
            </a:r>
          </a:p>
          <a:p>
            <a:pPr lvl="1"/>
            <a:endParaRPr lang="en-US" dirty="0"/>
          </a:p>
          <a:p>
            <a:r>
              <a:rPr lang="en-US" dirty="0"/>
              <a:t>Deadlocked state</a:t>
            </a:r>
          </a:p>
          <a:p>
            <a:pPr lvl="1"/>
            <a:r>
              <a:rPr lang="en-US" dirty="0"/>
              <a:t>There exists a deadlock in the system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Also considered “unsafe”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A29B9-C531-468E-BE7C-BB823EE67A8D}"/>
              </a:ext>
            </a:extLst>
          </p:cNvPr>
          <p:cNvSpPr txBox="1"/>
          <p:nvPr/>
        </p:nvSpPr>
        <p:spPr>
          <a:xfrm>
            <a:off x="4572000" y="1981200"/>
            <a:ext cx="6139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40E2"/>
                </a:solidFill>
                <a:latin typeface="Gill Sans Light"/>
              </a:rPr>
              <a:t>Deadlock avoidance: prevent system from reaching an </a:t>
            </a:r>
            <a:r>
              <a:rPr lang="en-US" sz="2400" i="1" dirty="0">
                <a:solidFill>
                  <a:srgbClr val="2A40E2"/>
                </a:solidFill>
                <a:latin typeface="Gill Sans Light"/>
              </a:rPr>
              <a:t>unsafe</a:t>
            </a:r>
            <a:r>
              <a:rPr lang="en-US" sz="2400" dirty="0">
                <a:solidFill>
                  <a:srgbClr val="2A40E2"/>
                </a:solidFill>
                <a:latin typeface="Gill Sans Light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1569780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BDC7E7-D566-40CB-997A-9068C4A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E933-C738-412C-9FE4-A2BD63DE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914400"/>
            <a:ext cx="7924800" cy="2819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Idea: When a thread requests a resource, OS checks if it would result in </a:t>
            </a:r>
            <a:r>
              <a:rPr lang="en-US" strike="sngStrike" dirty="0"/>
              <a:t>deadlock</a:t>
            </a:r>
            <a:r>
              <a:rPr lang="en-US" dirty="0"/>
              <a:t> </a:t>
            </a:r>
            <a:r>
              <a:rPr lang="en-US" dirty="0">
                <a:solidFill>
                  <a:srgbClr val="2A40E2"/>
                </a:solidFill>
                <a:latin typeface="Gill Sans Light"/>
              </a:rPr>
              <a:t>an unsafe state</a:t>
            </a:r>
          </a:p>
          <a:p>
            <a:pPr lvl="1"/>
            <a:r>
              <a:rPr lang="en-US" dirty="0"/>
              <a:t>If not, it grants the resource right away</a:t>
            </a:r>
          </a:p>
          <a:p>
            <a:pPr lvl="1"/>
            <a:r>
              <a:rPr lang="en-US" dirty="0"/>
              <a:t>If so, it waits for other threads to release resources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E17DCE-E06C-40E5-A3B3-77F571464343}"/>
              </a:ext>
            </a:extLst>
          </p:cNvPr>
          <p:cNvCxnSpPr/>
          <p:nvPr/>
        </p:nvCxnSpPr>
        <p:spPr bwMode="auto">
          <a:xfrm>
            <a:off x="2286000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68ECB6-563F-4264-8494-B8B58BF93A49}"/>
              </a:ext>
            </a:extLst>
          </p:cNvPr>
          <p:cNvCxnSpPr/>
          <p:nvPr/>
        </p:nvCxnSpPr>
        <p:spPr bwMode="auto">
          <a:xfrm>
            <a:off x="6096000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7133ED-7BD4-4EFC-B0F4-EBDDA30DC0CC}"/>
              </a:ext>
            </a:extLst>
          </p:cNvPr>
          <p:cNvSpPr txBox="1"/>
          <p:nvPr/>
        </p:nvSpPr>
        <p:spPr>
          <a:xfrm>
            <a:off x="8921885" y="4321433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Light" panose="020B0302020104020203"/>
              </a:rPr>
              <a:t>Wait until Thread A releases </a:t>
            </a:r>
            <a:r>
              <a:rPr lang="en-US" sz="2000" dirty="0" err="1">
                <a:latin typeface="Gill Sans Light" panose="020B0302020104020203"/>
              </a:rPr>
              <a:t>mutex</a:t>
            </a:r>
            <a:r>
              <a:rPr lang="en-US" sz="2000" dirty="0">
                <a:latin typeface="Gill Sans Light" panose="020B0302020104020203"/>
              </a:rPr>
              <a:t>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897A6-EAA9-4BED-8CEF-F8AEA5F5D019}"/>
              </a:ext>
            </a:extLst>
          </p:cNvPr>
          <p:cNvSpPr txBox="1"/>
          <p:nvPr/>
        </p:nvSpPr>
        <p:spPr>
          <a:xfrm>
            <a:off x="2501514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A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06942-AC57-460B-A3C6-3169D542C127}"/>
              </a:ext>
            </a:extLst>
          </p:cNvPr>
          <p:cNvSpPr txBox="1"/>
          <p:nvPr/>
        </p:nvSpPr>
        <p:spPr>
          <a:xfrm>
            <a:off x="6444863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B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8412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2.77556E-17 0.0444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1049000" cy="511016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8916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57"/>
            <a:ext cx="11049000" cy="511016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09654EA-7A80-415D-9E2A-B330BE853C50}"/>
              </a:ext>
            </a:extLst>
          </p:cNvPr>
          <p:cNvSpPr txBox="1"/>
          <p:nvPr/>
        </p:nvSpPr>
        <p:spPr>
          <a:xfrm>
            <a:off x="762000" y="685800"/>
            <a:ext cx="7647561" cy="312835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done = true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Foreach node in UNFINISHED {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2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sz="2000" baseline="-25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altLang="ko-KR" sz="2000" b="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&lt;= [Avail]) {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 				remove node from UNFINISHED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2000" b="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} until(done)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020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57"/>
            <a:ext cx="11049000" cy="511016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09654EA-7A80-415D-9E2A-B330BE853C50}"/>
              </a:ext>
            </a:extLst>
          </p:cNvPr>
          <p:cNvSpPr txBox="1"/>
          <p:nvPr/>
        </p:nvSpPr>
        <p:spPr>
          <a:xfrm>
            <a:off x="762000" y="685800"/>
            <a:ext cx="7647561" cy="312835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done = true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Foreach node in UNFINISHED {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2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en-US" altLang="ko-KR" sz="2000" baseline="-25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]-[</a:t>
            </a:r>
            <a:r>
              <a:rPr lang="en-US" altLang="ko-KR" sz="2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2000" baseline="-25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altLang="ko-KR" sz="2000" b="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&lt;= [Avail]) {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 				remove node from UNFINISHED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2000" b="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} until(done)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734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1049000" cy="57912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Keeps system in a “SAFE” state: there exists a sequence {T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… </a:t>
            </a:r>
            <a:r>
              <a:rPr lang="en-US" altLang="ko-KR" dirty="0" err="1">
                <a:ea typeface="굴림" panose="020B0600000101010101" pitchFamily="34" charset="-127"/>
              </a:rPr>
              <a:t>T</a:t>
            </a:r>
            <a:r>
              <a:rPr lang="en-US" altLang="ko-KR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 with 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 requesting all remaining resources, finishing, then 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requesting all remaining resources, etc..</a:t>
            </a:r>
          </a:p>
          <a:p>
            <a:pPr marL="914400" lvl="2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2751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Banker’s Algorithm Example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23900"/>
            <a:ext cx="11049000" cy="3886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Banker’s algorithm with dining lawyers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“Safe” (won’t cause deadlock) if when try to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grab chopstick either: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Not last chopstick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Is last chopstick but someone will have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two afterwards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What if k-handed lawyers? Don’t allow if: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the last one, no one would have k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2</a:t>
            </a:r>
            <a:r>
              <a:rPr lang="en-US" altLang="ko-KR" sz="2400" baseline="30000" dirty="0">
                <a:ea typeface="굴림" panose="020B0600000101010101" pitchFamily="34" charset="-127"/>
              </a:rPr>
              <a:t>nd</a:t>
            </a:r>
            <a:r>
              <a:rPr lang="en-US" altLang="ko-KR" sz="2400" dirty="0">
                <a:ea typeface="굴림" panose="020B0600000101010101" pitchFamily="34" charset="-127"/>
              </a:rPr>
              <a:t> to last, and no one would have k-1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3</a:t>
            </a:r>
            <a:r>
              <a:rPr lang="en-US" altLang="ko-KR" sz="2400" baseline="30000" dirty="0">
                <a:ea typeface="굴림" panose="020B0600000101010101" pitchFamily="34" charset="-127"/>
              </a:rPr>
              <a:t>rd</a:t>
            </a:r>
            <a:r>
              <a:rPr lang="en-US" altLang="ko-KR" sz="2400" dirty="0">
                <a:ea typeface="굴림" panose="020B0600000101010101" pitchFamily="34" charset="-127"/>
              </a:rPr>
              <a:t> to last, and no one would have k-2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…</a:t>
            </a:r>
          </a:p>
        </p:txBody>
      </p:sp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05200"/>
            <a:ext cx="1981200" cy="209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870439" y="838200"/>
            <a:ext cx="5092961" cy="2209800"/>
            <a:chOff x="6946639" y="1447800"/>
            <a:chExt cx="5092961" cy="220980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51" t="522" r="11351" b="522"/>
            <a:stretch>
              <a:fillRect/>
            </a:stretch>
          </p:blipFill>
          <p:spPr bwMode="auto">
            <a:xfrm>
              <a:off x="8394439" y="1447800"/>
              <a:ext cx="2209800" cy="212090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639" y="1524000"/>
              <a:ext cx="1257300" cy="204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5962" y="1447800"/>
              <a:ext cx="1163638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2865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Deadlock 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11252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Four 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Techniques for addressing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prevention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write your code in a way that it isn’t prone to deadlock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recovery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let deadlock happen, and then figure out how to recover from 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avoidance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dynamically delay resource requests so deadlock doesn’t happen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Banker’s Algorithm provides on algorithmic way to do this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denial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ignore the possibility of deadlock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43996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Deadlock is A Deadly type of Starvation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710" y="797966"/>
            <a:ext cx="7236797" cy="47005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Deadlock: circular waiting for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7417794" y="1190626"/>
            <a:ext cx="4417873" cy="2749550"/>
            <a:chOff x="1429" y="1743"/>
            <a:chExt cx="2558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412" y="1895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98" y="2851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2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4343400" y="685800"/>
            <a:ext cx="3657600" cy="1798638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Virtualizing Resources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0138"/>
            <a:ext cx="11277600" cy="4319261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Reality: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Different Processes/Threads share the same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CPU (Just finished: scheduling)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use of Memory (starting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disk and devices (later in term)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worry about memory sharing?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complete working state of a process and/or kernel is defined by its data in memory (and registers)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Consequently, cannot just let different threads of control use the same memory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Physics: two different pieces of data cannot occupy the same locations in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Probably don’t want different threads to even have access to each other’s memory if in different processes (protection)</a:t>
            </a:r>
          </a:p>
        </p:txBody>
      </p:sp>
    </p:spTree>
    <p:extLst>
      <p:ext uri="{BB962C8B-B14F-4D97-AF65-F5344CB8AC3E}">
        <p14:creationId xmlns:p14="http://schemas.microsoft.com/office/powerpoint/2010/main" val="20796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Recall: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102108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Address space </a:t>
            </a:r>
            <a:r>
              <a:rPr lang="en-US" dirty="0">
                <a:solidFill>
                  <a:srgbClr val="FF0000"/>
                </a:solidFill>
              </a:rPr>
              <a:t>(with or w/o </a:t>
            </a:r>
            <a:r>
              <a:rPr lang="en-US" b="1" dirty="0">
                <a:solidFill>
                  <a:srgbClr val="FF0000"/>
                </a:solidFill>
              </a:rPr>
              <a:t>translation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Set of memory addresses accessible to program (for read or write)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May be distinct from memory space of the physical machine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(in which case programs operate in a virtual address space)</a:t>
            </a:r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r>
              <a:rPr lang="en-US" b="1" dirty="0">
                <a:solidFill>
                  <a:srgbClr val="FF0000"/>
                </a:solidFill>
              </a:rPr>
              <a:t>Dual mode operation / Protection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the “system” has the ability to access certain resources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29265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400"/>
            <a:ext cx="7620000" cy="533400"/>
          </a:xfrm>
        </p:spPr>
        <p:txBody>
          <a:bodyPr/>
          <a:lstStyle/>
          <a:p>
            <a:r>
              <a:rPr lang="en-US" dirty="0"/>
              <a:t>THE BASICS: Address/Address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696443"/>
            <a:ext cx="8673392" cy="17925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2</a:t>
            </a:r>
            <a:r>
              <a:rPr lang="en-US" baseline="30000" dirty="0"/>
              <a:t>10</a:t>
            </a:r>
            <a:r>
              <a:rPr lang="en-US" dirty="0"/>
              <a:t> bytes (where a byte is </a:t>
            </a:r>
            <a:r>
              <a:rPr lang="en-US" dirty="0" err="1"/>
              <a:t>appreviated</a:t>
            </a:r>
            <a:r>
              <a:rPr lang="en-US" dirty="0"/>
              <a:t> as “B”)?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10 </a:t>
            </a:r>
            <a:r>
              <a:rPr lang="en-US" dirty="0">
                <a:solidFill>
                  <a:srgbClr val="FF0000"/>
                </a:solidFill>
              </a:rPr>
              <a:t>B = 1024B = 1 KB (for memory, 1K = 1024, </a:t>
            </a:r>
            <a:r>
              <a:rPr lang="en-US" i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1000)</a:t>
            </a:r>
          </a:p>
          <a:p>
            <a:r>
              <a:rPr lang="en-US" dirty="0"/>
              <a:t>How many bits to address each byte of 4KB page?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4KB = 4×1KB = 4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= 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 12 bits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much memory can be addressed with 20 bits? 32 bits? 64 bits?</a:t>
            </a:r>
          </a:p>
          <a:p>
            <a:pPr lvl="1"/>
            <a:r>
              <a:rPr lang="en-US" dirty="0"/>
              <a:t>Use 2</a:t>
            </a:r>
            <a:r>
              <a:rPr lang="en-US" baseline="30000" dirty="0"/>
              <a:t>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343912" y="3192411"/>
            <a:ext cx="21336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995374" y="396276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600201" y="28030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5391913" y="8382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5831945" y="1280054"/>
            <a:ext cx="1558339" cy="320775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3279635" y="2764895"/>
            <a:ext cx="276902" cy="2118852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7754113" y="2646341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aseline="30000" dirty="0">
                <a:solidFill>
                  <a:srgbClr val="FF0000"/>
                </a:solidFill>
              </a:rPr>
              <a:t>k</a:t>
            </a:r>
            <a:r>
              <a:rPr lang="en-US" sz="3200" dirty="0">
                <a:solidFill>
                  <a:srgbClr val="FF0000"/>
                </a:solidFill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0712" y="2193937"/>
            <a:ext cx="2421232" cy="121503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5925313" y="2125611"/>
            <a:ext cx="1416173" cy="152400"/>
          </a:xfrm>
          <a:prstGeom prst="round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7449312" y="1290117"/>
            <a:ext cx="276902" cy="3207757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6214" y="3362705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“Things” here usually</a:t>
            </a:r>
            <a:br>
              <a:rPr lang="en-US" dirty="0"/>
            </a:br>
            <a:r>
              <a:rPr lang="en-US" dirty="0"/>
              <a:t>means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6585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296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Address Space, </a:t>
            </a:r>
            <a:r>
              <a:rPr lang="en-US" altLang="en-US" dirty="0"/>
              <a:t>Process Virtual Address Space</a:t>
            </a:r>
            <a:endParaRPr lang="en-US" altLang="en-US" sz="3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823651" y="1103151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38062" y="10354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2452" y="37718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5004" y="838200"/>
            <a:ext cx="8021796" cy="5638800"/>
          </a:xfrm>
        </p:spPr>
        <p:txBody>
          <a:bodyPr>
            <a:normAutofit/>
          </a:bodyPr>
          <a:lstStyle/>
          <a:p>
            <a:r>
              <a:rPr lang="en-US" altLang="en-US" dirty="0"/>
              <a:t>Definition: </a:t>
            </a:r>
            <a:r>
              <a:rPr lang="en-US" altLang="en-US" b="1" dirty="0"/>
              <a:t>Set of accessible addresses and the state associated with them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= ~4 billion </a:t>
            </a:r>
            <a:r>
              <a:rPr lang="en-US" altLang="en-US" b="1" i="1" dirty="0"/>
              <a:t>bytes</a:t>
            </a:r>
            <a:r>
              <a:rPr lang="en-US" altLang="en-US" dirty="0"/>
              <a:t> on a 32-bit machine</a:t>
            </a:r>
          </a:p>
          <a:p>
            <a:r>
              <a:rPr lang="en-US" altLang="en-US" dirty="0"/>
              <a:t>How many 32-bit numbers fit in this address space?</a:t>
            </a:r>
          </a:p>
          <a:p>
            <a:pPr lvl="1"/>
            <a:r>
              <a:rPr lang="en-US" altLang="en-US" dirty="0"/>
              <a:t>32-bits = 4 bytes, so 2</a:t>
            </a:r>
            <a:r>
              <a:rPr lang="en-US" altLang="en-US" baseline="30000" dirty="0"/>
              <a:t>32</a:t>
            </a:r>
            <a:r>
              <a:rPr lang="en-US" altLang="en-US" dirty="0"/>
              <a:t>/4 = 2</a:t>
            </a:r>
            <a:r>
              <a:rPr lang="en-US" altLang="en-US" baseline="30000" dirty="0"/>
              <a:t>30</a:t>
            </a:r>
            <a:r>
              <a:rPr lang="en-US" altLang="en-US" dirty="0"/>
              <a:t>=~1billion</a:t>
            </a:r>
          </a:p>
          <a:p>
            <a:r>
              <a:rPr lang="en-US" altLang="en-US" dirty="0"/>
              <a:t>What happens when processor reads or writes to an address?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Causes program to abort (</a:t>
            </a:r>
            <a:r>
              <a:rPr lang="en-US" altLang="en-US" dirty="0" err="1"/>
              <a:t>segfault</a:t>
            </a:r>
            <a:r>
              <a:rPr lang="en-US" altLang="en-US" dirty="0"/>
              <a:t>)?</a:t>
            </a:r>
          </a:p>
          <a:p>
            <a:pPr lvl="1"/>
            <a:r>
              <a:rPr lang="en-US" altLang="en-US" dirty="0"/>
              <a:t>Communicate with another program</a:t>
            </a:r>
          </a:p>
          <a:p>
            <a:pPr lvl="1"/>
            <a:r>
              <a:rPr lang="en-US" altLang="en-US" dirty="0"/>
              <a:t>…</a:t>
            </a:r>
          </a:p>
          <a:p>
            <a:endParaRPr lang="en-US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2E7A8E-CDB1-114C-8762-E365D6A4C68F}"/>
              </a:ext>
            </a:extLst>
          </p:cNvPr>
          <p:cNvGrpSpPr/>
          <p:nvPr/>
        </p:nvGrpSpPr>
        <p:grpSpPr>
          <a:xfrm>
            <a:off x="8900569" y="1339731"/>
            <a:ext cx="1678006" cy="2422440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C2495C-9762-3B45-BAE3-CE4A25202146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C502C7-984C-6D47-B610-BC46A3D29707}"/>
                </a:ext>
              </a:extLst>
            </p:cNvPr>
            <p:cNvSpPr txBox="1"/>
            <p:nvPr/>
          </p:nvSpPr>
          <p:spPr>
            <a:xfrm>
              <a:off x="3372272" y="1638300"/>
              <a:ext cx="501270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A25004-0380-6D4D-9671-311CACF0B990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9F0421-4E2B-014A-8099-439CFDB3314B}"/>
                </a:ext>
              </a:extLst>
            </p:cNvPr>
            <p:cNvSpPr txBox="1"/>
            <p:nvPr/>
          </p:nvSpPr>
          <p:spPr>
            <a:xfrm>
              <a:off x="3352800" y="2133601"/>
              <a:ext cx="908882" cy="2744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A601E2-9034-A647-A814-E3C90B5BD42B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D70DC3-4182-074D-8FD4-D95E95FA9B80}"/>
                </a:ext>
              </a:extLst>
            </p:cNvPr>
            <p:cNvSpPr txBox="1"/>
            <p:nvPr/>
          </p:nvSpPr>
          <p:spPr>
            <a:xfrm>
              <a:off x="3505200" y="2667001"/>
              <a:ext cx="509049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57BEA4-5CC9-5348-899C-FE470131B544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F5A9EB-A0CE-CD40-B54F-1B3C840A9576}"/>
                </a:ext>
              </a:extLst>
            </p:cNvPr>
            <p:cNvSpPr txBox="1"/>
            <p:nvPr/>
          </p:nvSpPr>
          <p:spPr>
            <a:xfrm>
              <a:off x="3429000" y="3581400"/>
              <a:ext cx="527718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FA5840-A7CE-4A40-9089-34B6E9C82CA0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341A40-B292-AC41-9D0B-105EF01D42F9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50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15887"/>
            <a:ext cx="9067800" cy="646113"/>
          </a:xfrm>
        </p:spPr>
        <p:txBody>
          <a:bodyPr/>
          <a:lstStyle/>
          <a:p>
            <a:r>
              <a:rPr lang="en-US" dirty="0"/>
              <a:t>Recall: Process Address Space: typical structure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36180" y="1896550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00606" y="296335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36180" y="212515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673" y="18203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736180" y="250615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78981" y="21251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B5569-F97B-964E-A54C-7236761155C8}"/>
              </a:ext>
            </a:extLst>
          </p:cNvPr>
          <p:cNvSpPr/>
          <p:nvPr/>
        </p:nvSpPr>
        <p:spPr bwMode="auto">
          <a:xfrm>
            <a:off x="6829195" y="1286950"/>
            <a:ext cx="1828800" cy="35820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00C6E-756A-D643-8977-394E972BA2D8}"/>
              </a:ext>
            </a:extLst>
          </p:cNvPr>
          <p:cNvSpPr txBox="1"/>
          <p:nvPr/>
        </p:nvSpPr>
        <p:spPr>
          <a:xfrm>
            <a:off x="8643606" y="12192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4800B1-356A-AE46-978B-3ABD44A51ED6}"/>
              </a:ext>
            </a:extLst>
          </p:cNvPr>
          <p:cNvSpPr txBox="1"/>
          <p:nvPr/>
        </p:nvSpPr>
        <p:spPr>
          <a:xfrm>
            <a:off x="8657996" y="46126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445BAE-8565-5B4C-9976-3A5B34730F21}"/>
              </a:ext>
            </a:extLst>
          </p:cNvPr>
          <p:cNvGrpSpPr/>
          <p:nvPr/>
        </p:nvGrpSpPr>
        <p:grpSpPr>
          <a:xfrm>
            <a:off x="6906113" y="1523530"/>
            <a:ext cx="1678006" cy="3336842"/>
            <a:chOff x="3200400" y="1638300"/>
            <a:chExt cx="1628564" cy="3306338"/>
          </a:xfrm>
          <a:solidFill>
            <a:srgbClr val="FFFF00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24763A-E727-2A45-A6E6-DE973A5E7FE5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AAFC12-7F1C-0B44-9863-2E7009928F90}"/>
                </a:ext>
              </a:extLst>
            </p:cNvPr>
            <p:cNvSpPr txBox="1"/>
            <p:nvPr/>
          </p:nvSpPr>
          <p:spPr>
            <a:xfrm>
              <a:off x="3372272" y="1638300"/>
              <a:ext cx="1338275" cy="30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Code Segment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E2863E6-B152-B94C-8776-F849763400F8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C42CA7-DDF8-E043-A8CF-2414AFB4E431}"/>
                </a:ext>
              </a:extLst>
            </p:cNvPr>
            <p:cNvSpPr txBox="1"/>
            <p:nvPr/>
          </p:nvSpPr>
          <p:spPr>
            <a:xfrm>
              <a:off x="3352800" y="2133601"/>
              <a:ext cx="1030232" cy="3049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C7EF40-C378-354B-9E07-0CD7EC49972E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3A06BB-FE68-4642-A1D2-F3ED27298138}"/>
                </a:ext>
              </a:extLst>
            </p:cNvPr>
            <p:cNvSpPr txBox="1"/>
            <p:nvPr/>
          </p:nvSpPr>
          <p:spPr>
            <a:xfrm>
              <a:off x="3391634" y="2762757"/>
              <a:ext cx="878200" cy="30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62BE49-3B51-2F4C-BFF0-6E7B19EEE833}"/>
                </a:ext>
              </a:extLst>
            </p:cNvPr>
            <p:cNvSpPr/>
            <p:nvPr/>
          </p:nvSpPr>
          <p:spPr bwMode="auto">
            <a:xfrm>
              <a:off x="3200400" y="4411238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9AA2F3-72A2-4F43-9F85-0BAA2159855F}"/>
                </a:ext>
              </a:extLst>
            </p:cNvPr>
            <p:cNvSpPr txBox="1"/>
            <p:nvPr/>
          </p:nvSpPr>
          <p:spPr>
            <a:xfrm>
              <a:off x="3429000" y="4487435"/>
              <a:ext cx="1358499" cy="30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 Segment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74397B-179D-754B-A6FA-E6B2930760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4400" y="4171741"/>
              <a:ext cx="0" cy="772895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6FB3282-0611-F845-9B2D-2C318E1227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2590800"/>
              <a:ext cx="0" cy="794368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" name="Freeform 9"/>
          <p:cNvSpPr/>
          <p:nvPr/>
        </p:nvSpPr>
        <p:spPr bwMode="auto">
          <a:xfrm flipV="1">
            <a:off x="4381501" y="1752169"/>
            <a:ext cx="2701703" cy="270526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02B7281-164A-C440-882A-090C00EDBB09}"/>
              </a:ext>
            </a:extLst>
          </p:cNvPr>
          <p:cNvSpPr/>
          <p:nvPr/>
        </p:nvSpPr>
        <p:spPr bwMode="auto">
          <a:xfrm>
            <a:off x="4404898" y="2215658"/>
            <a:ext cx="2584365" cy="2393107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D9664-B651-4949-8DBC-78CC42593CC7}"/>
              </a:ext>
            </a:extLst>
          </p:cNvPr>
          <p:cNvSpPr txBox="1"/>
          <p:nvPr/>
        </p:nvSpPr>
        <p:spPr>
          <a:xfrm>
            <a:off x="8620034" y="303911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sbrk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syscall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A5B6-9CA5-4C6F-B525-4C55847B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Single and Multithreaded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4E8C-EA0C-4DF8-9112-48F71E95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67" y="1825625"/>
            <a:ext cx="6149514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Threads</a:t>
            </a:r>
            <a:r>
              <a:rPr lang="en-US" dirty="0"/>
              <a:t> encapsulate concurrency</a:t>
            </a:r>
          </a:p>
          <a:p>
            <a:pPr lvl="1"/>
            <a:r>
              <a:rPr lang="en-US" dirty="0"/>
              <a:t>“Active” component</a:t>
            </a:r>
          </a:p>
          <a:p>
            <a:r>
              <a:rPr lang="en-US" dirty="0">
                <a:solidFill>
                  <a:srgbClr val="FF0000"/>
                </a:solidFill>
              </a:rPr>
              <a:t>Address space </a:t>
            </a:r>
            <a:r>
              <a:rPr lang="en-US" dirty="0"/>
              <a:t>encapsulate protection:</a:t>
            </a:r>
          </a:p>
          <a:p>
            <a:pPr lvl="1"/>
            <a:r>
              <a:rPr lang="en-US" dirty="0"/>
              <a:t>“Passive” component</a:t>
            </a:r>
          </a:p>
          <a:p>
            <a:pPr lvl="1"/>
            <a:r>
              <a:rPr lang="en-US" dirty="0"/>
              <a:t>Keeps bugs from crashing the entire system</a:t>
            </a:r>
          </a:p>
          <a:p>
            <a:r>
              <a:rPr lang="en-US" dirty="0"/>
              <a:t>Why have multiple threads per address space?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FA69C4-5398-4562-AF38-89B153B7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89527" y="1843017"/>
            <a:ext cx="5590040" cy="323387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15205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05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Aspects of Memory Multiplexing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Protection: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Prevent access to private memory of other processes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Different pages of memory can be given special behavior (Read Only, Invisible to user programs,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).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Kernel data protected from User programs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Programs protected from themselves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Translation: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Ability to translate accesses from one address space (virtual) to a different one (physical)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When translation exists, processor uses virtual addresses, physical memory uses physical addresses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Side effects: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avoid overlap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give uniform view of memory to programs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Controlled overlap: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Separate state of threads should not collide in physical memory.  Obviously, unexpected overlap causes chaos!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Conversely, would like the ability to overlap when desired (for communication)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4B3-8704-4FA7-B48F-6B79F9C7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View: Interposing on Process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04F2-BCB6-4416-A655-98904A58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interposes on process’ I/O operations</a:t>
            </a:r>
          </a:p>
          <a:p>
            <a:pPr lvl="1"/>
            <a:r>
              <a:rPr lang="en-US" dirty="0"/>
              <a:t>How? All I/O happens via </a:t>
            </a:r>
            <a:r>
              <a:rPr lang="en-US" dirty="0" err="1"/>
              <a:t>syscalls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OS interposes on process’ CPU usage</a:t>
            </a:r>
          </a:p>
          <a:p>
            <a:pPr lvl="1"/>
            <a:r>
              <a:rPr lang="en-US" dirty="0"/>
              <a:t>How? Interrupt lets OS preempt current thread</a:t>
            </a:r>
          </a:p>
          <a:p>
            <a:pPr lvl="1"/>
            <a:endParaRPr lang="en-US" dirty="0"/>
          </a:p>
          <a:p>
            <a:r>
              <a:rPr lang="en-US" b="1" dirty="0"/>
              <a:t>Question: How can the OS interpose on process’ memory accesses?</a:t>
            </a:r>
          </a:p>
          <a:p>
            <a:pPr lvl="1"/>
            <a:r>
              <a:rPr lang="en-US" dirty="0"/>
              <a:t>Too slow for the OS to interpose </a:t>
            </a:r>
            <a:r>
              <a:rPr lang="en-US" i="1" dirty="0"/>
              <a:t>every</a:t>
            </a:r>
            <a:r>
              <a:rPr lang="en-US" dirty="0"/>
              <a:t> memory access</a:t>
            </a:r>
          </a:p>
          <a:p>
            <a:pPr lvl="1"/>
            <a:r>
              <a:rPr lang="en-US" dirty="0"/>
              <a:t>Translation: hardware support to accelerate the common case</a:t>
            </a:r>
          </a:p>
          <a:p>
            <a:pPr lvl="1"/>
            <a:r>
              <a:rPr lang="en-US" dirty="0"/>
              <a:t>Page fault: uncommon cases trap to the OS to handle</a:t>
            </a:r>
          </a:p>
        </p:txBody>
      </p:sp>
    </p:spTree>
    <p:extLst>
      <p:ext uri="{BB962C8B-B14F-4D97-AF65-F5344CB8AC3E}">
        <p14:creationId xmlns:p14="http://schemas.microsoft.com/office/powerpoint/2010/main" val="1756114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048000" y="2133600"/>
            <a:ext cx="6705600" cy="43434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24600" y="3505200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001000" cy="736600"/>
          </a:xfrm>
        </p:spPr>
        <p:txBody>
          <a:bodyPr/>
          <a:lstStyle/>
          <a:p>
            <a:r>
              <a:rPr lang="en-US" sz="3600" dirty="0"/>
              <a:t>Recall: Loading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5334000" y="3379750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715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n 38"/>
          <p:cNvSpPr/>
          <p:nvPr/>
        </p:nvSpPr>
        <p:spPr bwMode="auto">
          <a:xfrm>
            <a:off x="3886200" y="4343400"/>
            <a:ext cx="1143000" cy="1295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storage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5029201"/>
            <a:ext cx="1473200" cy="10019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5105400"/>
            <a:ext cx="1237948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5943601"/>
            <a:ext cx="723900" cy="455315"/>
          </a:xfrm>
          <a:prstGeom prst="rect">
            <a:avLst/>
          </a:prstGeom>
        </p:spPr>
      </p:pic>
      <p:sp>
        <p:nvSpPr>
          <p:cNvPr id="45" name="Punched Tape 44"/>
          <p:cNvSpPr/>
          <p:nvPr/>
        </p:nvSpPr>
        <p:spPr bwMode="auto">
          <a:xfrm rot="5400000">
            <a:off x="3924300" y="1028700"/>
            <a:ext cx="1219200" cy="838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733800" y="29718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 Light" charset="0"/>
                <a:ea typeface="Gill Sans Light" charset="0"/>
                <a:cs typeface="Gill Sans Light" charset="0"/>
              </a:rPr>
              <a:t>Processor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0" y="19812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1" y="1657290"/>
            <a:ext cx="327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OS Hardware Virtualization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2133600"/>
            <a:ext cx="129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048001" y="1752600"/>
            <a:ext cx="1196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248400" y="2209800"/>
            <a:ext cx="1752600" cy="1676400"/>
          </a:xfrm>
          <a:prstGeom prst="rect">
            <a:avLst/>
          </a:prstGeom>
          <a:solidFill>
            <a:srgbClr val="C0D2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 Light" charset="0"/>
                <a:ea typeface="Gill Sans Light" charset="0"/>
                <a:cs typeface="Gill Sans Light" charset="0"/>
              </a:rPr>
              <a:t>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7201" y="441960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Networks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53400" y="5943600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Displays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81801" y="609600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Inputs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5401" y="1371600"/>
            <a:ext cx="1141659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Processes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1143000"/>
            <a:ext cx="1677062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Address Spaces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65150" y="1371600"/>
            <a:ext cx="61587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91001" y="2133600"/>
            <a:ext cx="514885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96201" y="1143000"/>
            <a:ext cx="1015021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Windows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93875" y="1371600"/>
            <a:ext cx="914033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Sockets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48200" y="3429000"/>
            <a:ext cx="533400" cy="304800"/>
            <a:chOff x="3124200" y="3657600"/>
            <a:chExt cx="533400" cy="304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6324600" y="26670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400800" y="35052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OS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315200" y="2667000"/>
            <a:ext cx="609600" cy="381000"/>
          </a:xfrm>
          <a:prstGeom prst="rect">
            <a:avLst/>
          </a:prstGeom>
          <a:solidFill>
            <a:srgbClr val="FBBA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239000" y="2895600"/>
            <a:ext cx="609600" cy="381000"/>
          </a:xfrm>
          <a:prstGeom prst="rect">
            <a:avLst/>
          </a:prstGeom>
          <a:solidFill>
            <a:srgbClr val="CC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 rot="5400000" flipH="1" flipV="1">
            <a:off x="5391150" y="24574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334001" y="914400"/>
            <a:ext cx="936475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Threads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31396" y="3048001"/>
            <a:ext cx="6293605" cy="1418553"/>
            <a:chOff x="1707395" y="3276600"/>
            <a:chExt cx="6293605" cy="1418553"/>
          </a:xfrm>
        </p:grpSpPr>
        <p:sp>
          <p:nvSpPr>
            <p:cNvPr id="14" name="Arc 13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3276600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Protection Boundary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29200" y="4038600"/>
            <a:ext cx="1371600" cy="2286000"/>
            <a:chOff x="3505200" y="4267200"/>
            <a:chExt cx="1371600" cy="22860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 err="1">
                  <a:latin typeface="Gill Sans Light" charset="0"/>
                  <a:ea typeface="Gill Sans Light" charset="0"/>
                  <a:cs typeface="Gill Sans Light" charset="0"/>
                </a:rPr>
                <a:t>Ctrlr</a:t>
              </a:r>
              <a:endParaRPr lang="en-US" sz="20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72" name="Punched Tape 71"/>
          <p:cNvSpPr/>
          <p:nvPr/>
        </p:nvSpPr>
        <p:spPr bwMode="auto">
          <a:xfrm rot="5400000">
            <a:off x="4229100" y="5067300"/>
            <a:ext cx="533400" cy="457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Curved Connector 72"/>
          <p:cNvCxnSpPr/>
          <p:nvPr/>
        </p:nvCxnSpPr>
        <p:spPr bwMode="auto">
          <a:xfrm rot="5400000">
            <a:off x="4457700" y="3162300"/>
            <a:ext cx="2133600" cy="1905000"/>
          </a:xfrm>
          <a:prstGeom prst="curvedConnector3">
            <a:avLst/>
          </a:prstGeom>
          <a:solidFill>
            <a:schemeClr val="accent1"/>
          </a:solidFill>
          <a:ln w="34925" cap="flat" cmpd="sng" algn="ctr">
            <a:solidFill>
              <a:srgbClr val="CC9966"/>
            </a:solidFill>
            <a:prstDash val="sysDash"/>
            <a:round/>
            <a:headEnd type="triangle" w="lg" len="sm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971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7630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152400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1981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029200" y="2266950"/>
            <a:ext cx="3200400" cy="2990850"/>
            <a:chOff x="3505200" y="2038290"/>
            <a:chExt cx="3200400" cy="299091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4267200" y="2438348"/>
              <a:ext cx="2362200" cy="259085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191000" y="2619375"/>
              <a:ext cx="2514600" cy="230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0300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00000020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  …	  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0x0900	8C20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00C0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0x0904	0C00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0280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0908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2021FFFF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0x090C	1420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0242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0A00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>
              <a:off x="3505200" y="3352800"/>
              <a:ext cx="762000" cy="685800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9" name="TextBox 18"/>
            <p:cNvSpPr txBox="1">
              <a:spLocks noChangeArrowheads="1"/>
            </p:cNvSpPr>
            <p:nvPr/>
          </p:nvSpPr>
          <p:spPr bwMode="auto">
            <a:xfrm>
              <a:off x="4235095" y="2038290"/>
              <a:ext cx="2395207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addresses</a:t>
              </a:r>
            </a:p>
          </p:txBody>
        </p:sp>
      </p:grp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6477000" y="1676400"/>
            <a:ext cx="3276600" cy="1295400"/>
          </a:xfrm>
          <a:prstGeom prst="wedgeRectCallout">
            <a:avLst>
              <a:gd name="adj1" fmla="val -24338"/>
              <a:gd name="adj2" fmla="val 8134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Assume 4byte words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4 * 0x0C0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0x0C0 = 0000 1100 0000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0011 0000 0000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 flipV="1">
            <a:off x="6477000" y="3200400"/>
            <a:ext cx="11430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011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Four requirements for occurrence of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10058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There exists a set {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458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791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5715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0300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0280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5029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152400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1981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5759451" y="22669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77200" y="685800"/>
            <a:ext cx="2362200" cy="5410200"/>
            <a:chOff x="6553200" y="457200"/>
            <a:chExt cx="2362200" cy="5410200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7467600" y="1143000"/>
              <a:ext cx="1447800" cy="472440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467600" y="1828800"/>
              <a:ext cx="1447800" cy="1905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4478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8C2000C0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0C000340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2021FFFF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14200242</a:t>
              </a:r>
            </a:p>
          </p:txBody>
        </p:sp>
        <p:sp>
          <p:nvSpPr>
            <p:cNvPr id="18445" name="Text Box 85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0x0900</a:t>
              </a: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6553200" y="5530850"/>
              <a:ext cx="855984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0xFFFF</a:t>
              </a:r>
            </a:p>
          </p:txBody>
        </p:sp>
        <p:sp>
          <p:nvSpPr>
            <p:cNvPr id="18447" name="Text Box 85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0x0300</a:t>
              </a:r>
            </a:p>
          </p:txBody>
        </p:sp>
        <p:sp>
          <p:nvSpPr>
            <p:cNvPr id="18448" name="Text Box 85"/>
            <p:cNvSpPr txBox="1">
              <a:spLocks noChangeArrowheads="1"/>
            </p:cNvSpPr>
            <p:nvPr/>
          </p:nvSpPr>
          <p:spPr bwMode="auto">
            <a:xfrm>
              <a:off x="6629400" y="10668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Consolas" charset="0"/>
                  <a:ea typeface="Consolas" charset="0"/>
                  <a:cs typeface="Consolas" charset="0"/>
                </a:rPr>
                <a:t>0x0000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7391400" y="1766888"/>
              <a:ext cx="1447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00000020</a:t>
              </a:r>
            </a:p>
          </p:txBody>
        </p:sp>
        <p:sp>
          <p:nvSpPr>
            <p:cNvPr id="18450" name="AutoShape 4"/>
            <p:cNvSpPr>
              <a:spLocks noChangeArrowheads="1"/>
            </p:cNvSpPr>
            <p:nvPr/>
          </p:nvSpPr>
          <p:spPr bwMode="auto">
            <a:xfrm rot="-853035">
              <a:off x="6692900" y="2963863"/>
              <a:ext cx="627063" cy="601662"/>
            </a:xfrm>
            <a:prstGeom prst="rightArrow">
              <a:avLst>
                <a:gd name="adj1" fmla="val 50000"/>
                <a:gd name="adj2" fmla="val 27812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7381875" y="457200"/>
              <a:ext cx="121219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 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18441" name="Title 2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30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6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791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altLang="en-US" dirty="0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5715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0x0300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8C2000C0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0C000280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0x0908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0x0A00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5029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152400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9463" name="TextBox 18"/>
          <p:cNvSpPr txBox="1">
            <a:spLocks noChangeArrowheads="1"/>
          </p:cNvSpPr>
          <p:nvPr/>
        </p:nvSpPr>
        <p:spPr bwMode="auto">
          <a:xfrm>
            <a:off x="1981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5759451" y="22669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8991600" y="1371600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466" name="Text Box 85"/>
          <p:cNvSpPr txBox="1">
            <a:spLocks noChangeArrowheads="1"/>
          </p:cNvSpPr>
          <p:nvPr/>
        </p:nvSpPr>
        <p:spPr bwMode="auto">
          <a:xfrm>
            <a:off x="8153401" y="27432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19467" name="Text Box 85"/>
          <p:cNvSpPr txBox="1">
            <a:spLocks noChangeArrowheads="1"/>
          </p:cNvSpPr>
          <p:nvPr/>
        </p:nvSpPr>
        <p:spPr bwMode="auto">
          <a:xfrm>
            <a:off x="8077200" y="5759451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19468" name="Text Box 85"/>
          <p:cNvSpPr txBox="1">
            <a:spLocks noChangeArrowheads="1"/>
          </p:cNvSpPr>
          <p:nvPr/>
        </p:nvSpPr>
        <p:spPr bwMode="auto">
          <a:xfrm>
            <a:off x="8153401" y="19812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19469" name="Text Box 85"/>
          <p:cNvSpPr txBox="1">
            <a:spLocks noChangeArrowheads="1"/>
          </p:cNvSpPr>
          <p:nvPr/>
        </p:nvSpPr>
        <p:spPr bwMode="auto">
          <a:xfrm>
            <a:off x="8153401" y="1295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19470" name="AutoShape 4"/>
          <p:cNvSpPr>
            <a:spLocks noChangeArrowheads="1"/>
          </p:cNvSpPr>
          <p:nvPr/>
        </p:nvSpPr>
        <p:spPr bwMode="auto">
          <a:xfrm>
            <a:off x="8289926" y="3513138"/>
            <a:ext cx="549275" cy="601662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19471" name="TextBox 19"/>
          <p:cNvSpPr txBox="1">
            <a:spLocks noChangeArrowheads="1"/>
          </p:cNvSpPr>
          <p:nvPr/>
        </p:nvSpPr>
        <p:spPr bwMode="auto">
          <a:xfrm>
            <a:off x="8914858" y="685800"/>
            <a:ext cx="11416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8229600" y="2895601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800" b="0"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8991600" y="2057400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581400" y="6019801"/>
            <a:ext cx="48526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0" dirty="0">
                <a:latin typeface="Gill Sans Light"/>
                <a:cs typeface="Gill Sans Light"/>
              </a:rPr>
              <a:t>Need address translation!</a:t>
            </a:r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791200" y="2662237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2237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715000" y="2843212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1300</a:t>
            </a:r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04C0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0680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0x1908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0x190C	1420</a:t>
            </a:r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0642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1A00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5029200" y="3576637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1524000" y="2770187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20487" name="TextBox 18"/>
          <p:cNvSpPr txBox="1">
            <a:spLocks noChangeArrowheads="1"/>
          </p:cNvSpPr>
          <p:nvPr/>
        </p:nvSpPr>
        <p:spPr bwMode="auto">
          <a:xfrm>
            <a:off x="1981201" y="2262187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5715001" y="2262187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8991600" y="1366837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20490" name="Text Box 85"/>
          <p:cNvSpPr txBox="1">
            <a:spLocks noChangeArrowheads="1"/>
          </p:cNvSpPr>
          <p:nvPr/>
        </p:nvSpPr>
        <p:spPr bwMode="auto">
          <a:xfrm>
            <a:off x="8153401" y="27384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8077200" y="5754688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20492" name="Text Box 85"/>
          <p:cNvSpPr txBox="1">
            <a:spLocks noChangeArrowheads="1"/>
          </p:cNvSpPr>
          <p:nvPr/>
        </p:nvSpPr>
        <p:spPr bwMode="auto">
          <a:xfrm>
            <a:off x="8153401" y="19764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20493" name="Text Box 85"/>
          <p:cNvSpPr txBox="1">
            <a:spLocks noChangeArrowheads="1"/>
          </p:cNvSpPr>
          <p:nvPr/>
        </p:nvSpPr>
        <p:spPr bwMode="auto">
          <a:xfrm>
            <a:off x="8153401" y="1290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8905876" y="685800"/>
            <a:ext cx="11416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  <a:b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8991600" y="2052637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153400" y="3652837"/>
            <a:ext cx="2286000" cy="2012950"/>
            <a:chOff x="6629400" y="3429000"/>
            <a:chExt cx="2286000" cy="2012950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7391400" y="3460750"/>
              <a:ext cx="1524000" cy="1981200"/>
              <a:chOff x="7391400" y="3460750"/>
              <a:chExt cx="1524000" cy="1981200"/>
            </a:xfrm>
          </p:grpSpPr>
          <p:sp>
            <p:nvSpPr>
              <p:cNvPr id="20502" name="Rectangle 20"/>
              <p:cNvSpPr>
                <a:spLocks noChangeArrowheads="1"/>
              </p:cNvSpPr>
              <p:nvPr/>
            </p:nvSpPr>
            <p:spPr bwMode="auto">
              <a:xfrm>
                <a:off x="7467600" y="3536950"/>
                <a:ext cx="1447800" cy="1905000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0503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4208462"/>
                <a:ext cx="1447800" cy="1196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8C2004C0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0C000680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2021FFFF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14200642</a:t>
                </a:r>
              </a:p>
            </p:txBody>
          </p:sp>
          <p:sp>
            <p:nvSpPr>
              <p:cNvPr id="20504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3460750"/>
                <a:ext cx="1447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00000020</a:t>
                </a:r>
              </a:p>
            </p:txBody>
          </p:sp>
        </p:grpSp>
        <p:sp>
          <p:nvSpPr>
            <p:cNvPr id="20499" name="Text Box 85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0x1300</a:t>
              </a:r>
            </a:p>
          </p:txBody>
        </p:sp>
        <p:sp>
          <p:nvSpPr>
            <p:cNvPr id="20500" name="Text Box 85"/>
            <p:cNvSpPr txBox="1">
              <a:spLocks noChangeArrowheads="1"/>
            </p:cNvSpPr>
            <p:nvPr/>
          </p:nvSpPr>
          <p:spPr bwMode="auto">
            <a:xfrm>
              <a:off x="6629400" y="4236021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0x1900</a:t>
              </a:r>
            </a:p>
          </p:txBody>
        </p:sp>
        <p:sp>
          <p:nvSpPr>
            <p:cNvPr id="20501" name="AutoShape 4"/>
            <p:cNvSpPr>
              <a:spLocks noChangeArrowheads="1"/>
            </p:cNvSpPr>
            <p:nvPr/>
          </p:nvSpPr>
          <p:spPr bwMode="auto">
            <a:xfrm rot="1369641">
              <a:off x="6765925" y="3664386"/>
              <a:ext cx="549275" cy="60166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752601" y="5334000"/>
            <a:ext cx="780053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One of many possible translations!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Where does translation take place?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Compile time, Link/Load time, or Execution time?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endParaRPr lang="en-US" altLang="ko-KR" b="0" dirty="0">
              <a:latin typeface="Gill Sans" charset="0"/>
              <a:ea typeface="Gill Sans" charset="0"/>
              <a:cs typeface="Gill Sans" charset="0"/>
            </a:endParaRPr>
          </a:p>
          <a:p>
            <a:pPr marL="1200150" lvl="1" indent="-457200" eaLnBrk="1" hangingPunct="1">
              <a:buFont typeface="Arial"/>
              <a:buChar char="•"/>
              <a:defRPr/>
            </a:pP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E195-98BD-43AD-A3D5-A4A1F290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Program to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9AEE-7B20-423D-BF38-15BC482E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73482"/>
            <a:ext cx="7543800" cy="570351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Preparation of a program for execution involves components 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Compile time (i.e., “</a:t>
            </a:r>
            <a:r>
              <a:rPr lang="en-US" altLang="ko-KR" dirty="0" err="1"/>
              <a:t>gcc</a:t>
            </a:r>
            <a:r>
              <a:rPr lang="en-US" altLang="ko-KR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Link/Load time (UNIX “</a:t>
            </a:r>
            <a:r>
              <a:rPr lang="en-US" altLang="ko-KR" dirty="0" err="1"/>
              <a:t>ld</a:t>
            </a:r>
            <a:r>
              <a:rPr lang="en-US" altLang="ko-KR" dirty="0">
                <a:ea typeface="굴림" panose="020B0600000101010101" pitchFamily="34" charset="-127"/>
              </a:rPr>
              <a:t>” does link)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Execution time (e.g., dynamic libs)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Addresses can be bound to final values anywhere in this path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Depends on hardware support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Also depends on operating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Dynamic Libraries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Linking postponed until execution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Small piece of code (i.e. the </a:t>
            </a:r>
            <a:r>
              <a:rPr lang="en-US" altLang="ko-KR" i="1" dirty="0">
                <a:ea typeface="굴림" panose="020B0600000101010101" pitchFamily="34" charset="-127"/>
              </a:rPr>
              <a:t>stub)</a:t>
            </a:r>
            <a:r>
              <a:rPr lang="en-US" altLang="ko-KR" dirty="0">
                <a:ea typeface="굴림" panose="020B0600000101010101" pitchFamily="34" charset="-127"/>
              </a:rPr>
              <a:t>, locates appropriate memory-resident library routine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Stub replaces itself with the address of the routine, and executes routine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BB3B86A-E3D3-4459-9031-31E2EC2D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8096250" y="762000"/>
            <a:ext cx="3257550" cy="5867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75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641558" y="190500"/>
            <a:ext cx="533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</a:t>
            </a:r>
            <a:r>
              <a:rPr lang="en-US" altLang="ko-KR" dirty="0" err="1">
                <a:ea typeface="굴림" panose="020B0600000101010101" pitchFamily="34" charset="-127"/>
              </a:rPr>
              <a:t>Uniprogramming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8534400" cy="5638800"/>
          </a:xfrm>
        </p:spPr>
        <p:txBody>
          <a:bodyPr>
            <a:noAutofit/>
          </a:bodyPr>
          <a:lstStyle/>
          <a:p>
            <a:r>
              <a:rPr lang="en-US" altLang="ko-KR" sz="2800" dirty="0" err="1">
                <a:ea typeface="굴림" panose="020B0600000101010101" pitchFamily="34" charset="-127"/>
              </a:rPr>
              <a:t>Uniprogramming</a:t>
            </a:r>
            <a:r>
              <a:rPr lang="en-US" altLang="ko-KR" sz="2800" dirty="0">
                <a:ea typeface="굴림" panose="020B0600000101010101" pitchFamily="34" charset="-127"/>
              </a:rPr>
              <a:t> (no Translation or Protection)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always runs at same place in physical memory since only one application at a time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can access any physical address</a:t>
            </a: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given illusion of dedicated machine by giving it reality of a dedicated machine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962401" y="2514601"/>
            <a:ext cx="3465513" cy="2728913"/>
            <a:chOff x="1728" y="2112"/>
            <a:chExt cx="2183" cy="1719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9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2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Application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324" y="2112"/>
                <a:ext cx="753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Operating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098" y="2733"/>
              <a:ext cx="83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Valid 32-bit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  <p:pic>
        <p:nvPicPr>
          <p:cNvPr id="27652" name="Picture 2" descr="ibm16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580" y="2565175"/>
            <a:ext cx="235982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1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45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Primitive Multiprogramming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Multiprogramming without Translation or Protection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somehow prevent address overlap between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Loader/Linker: Adjust addresses while program loaded into memory (loads, stores, jumps)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Everything adjusted to memory location of program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Translation done by a linker-loader (relocation)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Common in early days (… till Windows 3.x, 95?)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this solution, no protection: bugs in any program can cause other programs to crash or even the OS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38601" y="1524001"/>
            <a:ext cx="3465513" cy="2728913"/>
            <a:chOff x="1680" y="2256"/>
            <a:chExt cx="2183" cy="1719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9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75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490134"/>
            <a:ext cx="2133600" cy="25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6D1A-6C62-4C05-933B-99B063E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with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59E5-E2E2-4FD9-945E-CB2E3E7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0415"/>
            <a:ext cx="7035412" cy="18208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protect programs from each other without translation?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b="1" dirty="0">
                <a:ea typeface="굴림" panose="020B0600000101010101" pitchFamily="34" charset="-127"/>
              </a:rPr>
              <a:t>Yes: Base and Bound!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b="1" dirty="0">
                <a:ea typeface="굴림" panose="020B0600000101010101" pitchFamily="34" charset="-127"/>
              </a:rPr>
              <a:t>Used by, e.g., Cray-1 supercomputer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D82E74EC-E24F-405F-B867-5F6FB27101FD}"/>
              </a:ext>
            </a:extLst>
          </p:cNvPr>
          <p:cNvGrpSpPr>
            <a:grpSpLocks/>
          </p:cNvGrpSpPr>
          <p:nvPr/>
        </p:nvGrpSpPr>
        <p:grpSpPr bwMode="auto">
          <a:xfrm>
            <a:off x="5854700" y="3492500"/>
            <a:ext cx="3373438" cy="2684463"/>
            <a:chOff x="1680" y="2303"/>
            <a:chExt cx="2125" cy="1691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2ABA7BD3-4D90-45AD-97EA-CDE1C1FF3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374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79BF3F46-6C34-4E9B-B3B4-29559DEB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2303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39386D8-1DED-455A-811F-FAE27F6A4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31"/>
              <a:ext cx="1104" cy="1605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2A3FFE5F-2E11-4F64-978E-12397BA3F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3600"/>
              <a:ext cx="9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0FDCFF22-74B4-4249-9066-6D4B0C5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" y="2400"/>
              <a:ext cx="77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6F0BE1C-7C1D-45DF-A73E-22601D66D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3120"/>
              <a:ext cx="9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AF274D8F-7D3D-4DDD-957D-FEE25E3D8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2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  <p:sp>
        <p:nvSpPr>
          <p:cNvPr id="16" name="Rectangle 14">
            <a:extLst>
              <a:ext uri="{FF2B5EF4-FFF2-40B4-BE49-F238E27FC236}">
                <a16:creationId xmlns:a16="http://schemas.microsoft.com/office/drawing/2014/main" id="{84673BC1-F61B-4626-9FF8-E3A57C89C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15486"/>
            <a:ext cx="2578100" cy="34230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1800" b="0" dirty="0">
                <a:latin typeface="Gill Sans" charset="0"/>
                <a:ea typeface="Gill Sans" charset="0"/>
                <a:cs typeface="Gill Sans" charset="0"/>
              </a:rPr>
              <a:t>Base  = 0x20000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0865385A-47D8-43BE-8CB9-9E5FF8173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97384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C1D07A23-9E85-42D0-BE53-8219AFBC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15199"/>
            <a:ext cx="2578100" cy="34230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1800" b="0" dirty="0">
                <a:latin typeface="Gill Sans" charset="0"/>
                <a:ea typeface="Gill Sans" charset="0"/>
                <a:cs typeface="Gill Sans" charset="0"/>
              </a:rPr>
              <a:t>Bound= 0x10000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5FA8E9AB-C324-42C9-9E6E-B9DA37BE4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48233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AD070AA-A412-4C53-8266-176ADAFAEB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790553"/>
            <a:ext cx="2416786" cy="24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035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01600"/>
            <a:ext cx="8458200" cy="736600"/>
          </a:xfrm>
        </p:spPr>
        <p:txBody>
          <a:bodyPr/>
          <a:lstStyle/>
          <a:p>
            <a:r>
              <a:rPr lang="en-US" dirty="0"/>
              <a:t>Recall: Base and Bound (No Translation)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67399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54694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030894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8088295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8295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8295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153399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19399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1100…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2819399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1000…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343399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&gt;=</a:t>
              </a: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343399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&lt;</a:t>
              </a: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4343399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304800" y="400187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371599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" name="Content Placeholder 87"/>
          <p:cNvSpPr>
            <a:spLocks noGrp="1"/>
          </p:cNvSpPr>
          <p:nvPr>
            <p:ph idx="1"/>
          </p:nvPr>
        </p:nvSpPr>
        <p:spPr>
          <a:xfrm>
            <a:off x="405029" y="1292134"/>
            <a:ext cx="5427353" cy="152726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Still protects OS and isolates program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Requires relocating loader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No addition on address path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EFB99C-C2EF-46A7-991C-A21B74C0A286}"/>
              </a:ext>
            </a:extLst>
          </p:cNvPr>
          <p:cNvGrpSpPr/>
          <p:nvPr/>
        </p:nvGrpSpPr>
        <p:grpSpPr>
          <a:xfrm>
            <a:off x="9331757" y="353739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899707F-3CF1-4632-AED7-1B6C3F940282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47CF76C-1368-4EC9-BBD0-D5EFC751551F}"/>
                </a:ext>
              </a:extLst>
            </p:cNvPr>
            <p:cNvSpPr txBox="1"/>
            <p:nvPr/>
          </p:nvSpPr>
          <p:spPr>
            <a:xfrm>
              <a:off x="3372272" y="1638300"/>
              <a:ext cx="524060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E5E239E-AD28-4F50-A9B3-5C6716D3584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9216CF-2093-4B7B-8FD6-99F9B32BF0EA}"/>
                </a:ext>
              </a:extLst>
            </p:cNvPr>
            <p:cNvSpPr txBox="1"/>
            <p:nvPr/>
          </p:nvSpPr>
          <p:spPr>
            <a:xfrm>
              <a:off x="3352800" y="2133601"/>
              <a:ext cx="958816" cy="4456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7C0035F-705C-4B08-B503-5E25227D92ED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60B69A5-99DC-4BF7-8BA6-49730FDDE54B}"/>
                </a:ext>
              </a:extLst>
            </p:cNvPr>
            <p:cNvSpPr txBox="1"/>
            <p:nvPr/>
          </p:nvSpPr>
          <p:spPr>
            <a:xfrm>
              <a:off x="3505200" y="2667001"/>
              <a:ext cx="53416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7C25583-2ED8-4450-9568-929F99420CC9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3BE74DD-25E7-4D2C-9305-172B33AB359E}"/>
                </a:ext>
              </a:extLst>
            </p:cNvPr>
            <p:cNvSpPr txBox="1"/>
            <p:nvPr/>
          </p:nvSpPr>
          <p:spPr>
            <a:xfrm>
              <a:off x="3429000" y="3581400"/>
              <a:ext cx="53987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9C8948F-94B1-4CE0-BC1F-D6BCC0D92CF4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811F794-3F6E-4F4C-84C6-C3F426E1136F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DF7ED71-AA83-420A-91B6-755C28DC3DA7}"/>
              </a:ext>
            </a:extLst>
          </p:cNvPr>
          <p:cNvSpPr txBox="1"/>
          <p:nvPr/>
        </p:nvSpPr>
        <p:spPr>
          <a:xfrm>
            <a:off x="11160557" y="338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A4F5AF-D773-4104-A032-281692FD950F}"/>
              </a:ext>
            </a:extLst>
          </p:cNvPr>
          <p:cNvSpPr txBox="1"/>
          <p:nvPr/>
        </p:nvSpPr>
        <p:spPr>
          <a:xfrm>
            <a:off x="11160557" y="51745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A14E59-57A4-4C12-8189-76A8D9A07E88}"/>
              </a:ext>
            </a:extLst>
          </p:cNvPr>
          <p:cNvSpPr txBox="1"/>
          <p:nvPr/>
        </p:nvSpPr>
        <p:spPr>
          <a:xfrm>
            <a:off x="9114428" y="2967335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"/>
              </a:rPr>
              <a:t>Original Program</a:t>
            </a:r>
          </a:p>
        </p:txBody>
      </p:sp>
    </p:spTree>
    <p:extLst>
      <p:ext uri="{BB962C8B-B14F-4D97-AF65-F5344CB8AC3E}">
        <p14:creationId xmlns:p14="http://schemas.microsoft.com/office/powerpoint/2010/main" val="3602599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General Address translation</a:t>
            </a:r>
            <a:endParaRPr lang="en-US" altLang="ko-KR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59653"/>
            <a:ext cx="11430000" cy="3426877"/>
          </a:xfrm>
        </p:spPr>
        <p:txBody>
          <a:bodyPr/>
          <a:lstStyle/>
          <a:p>
            <a:r>
              <a:rPr lang="en-US" altLang="ko-KR" dirty="0"/>
              <a:t>Consequently, two views of memory:</a:t>
            </a:r>
          </a:p>
          <a:p>
            <a:pPr lvl="1"/>
            <a:r>
              <a:rPr lang="en-US" altLang="ko-KR" dirty="0"/>
              <a:t>View from the CPU (what program sees, virtual memory)</a:t>
            </a:r>
          </a:p>
          <a:p>
            <a:pPr lvl="1"/>
            <a:r>
              <a:rPr lang="en-US" altLang="ko-KR" dirty="0"/>
              <a:t>View from memory (physical memory)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Translation box</a:t>
            </a:r>
            <a:r>
              <a:rPr lang="en-US" altLang="ko-KR" dirty="0"/>
              <a:t> (Memory Management Unit or MMU) converts between the two views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Translation 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 much </a:t>
            </a:r>
            <a:r>
              <a:rPr lang="en-US" altLang="ko-KR" dirty="0">
                <a:solidFill>
                  <a:srgbClr val="FF0000"/>
                </a:solidFill>
              </a:rPr>
              <a:t>easier to implement protection!</a:t>
            </a:r>
          </a:p>
          <a:p>
            <a:pPr lvl="1"/>
            <a:r>
              <a:rPr lang="en-US" altLang="ko-KR" dirty="0"/>
              <a:t>If task A cannot even gain access to task B’s data, no way for A to adversely affect B</a:t>
            </a:r>
          </a:p>
          <a:p>
            <a:r>
              <a:rPr lang="en-US" altLang="ko-KR" dirty="0"/>
              <a:t>With translation, every program can be linked/loaded into same region of user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2209800" y="828740"/>
            <a:ext cx="7616824" cy="1990660"/>
            <a:chOff x="698" y="409"/>
            <a:chExt cx="4263" cy="1110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297"/>
              <a:ext cx="175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07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220200" cy="533400"/>
          </a:xfrm>
        </p:spPr>
        <p:txBody>
          <a:bodyPr/>
          <a:lstStyle/>
          <a:p>
            <a:r>
              <a:rPr lang="en-US" dirty="0"/>
              <a:t>Recall: Base and Bound (with Translation)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4749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02044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78244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935645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35645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35645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550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13066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666749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724149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666749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86552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4495550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647949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04749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105150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4495550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647949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24149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4038350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95550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971550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35644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123950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735447" y="5471063"/>
            <a:ext cx="5334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 relocation</a:t>
            </a:r>
          </a:p>
          <a:p>
            <a:r>
              <a:rPr lang="en-US" dirty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>
                <a:solidFill>
                  <a:srgbClr val="FF0000"/>
                </a:solidFill>
              </a:rPr>
              <a:t>Can it touch other programs?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36020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3123949" y="1600200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03702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EFB99C-C2EF-46A7-991C-A21B74C0A286}"/>
              </a:ext>
            </a:extLst>
          </p:cNvPr>
          <p:cNvGrpSpPr/>
          <p:nvPr/>
        </p:nvGrpSpPr>
        <p:grpSpPr>
          <a:xfrm>
            <a:off x="9331757" y="353739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899707F-3CF1-4632-AED7-1B6C3F940282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47CF76C-1368-4EC9-BBD0-D5EFC751551F}"/>
                </a:ext>
              </a:extLst>
            </p:cNvPr>
            <p:cNvSpPr txBox="1"/>
            <p:nvPr/>
          </p:nvSpPr>
          <p:spPr>
            <a:xfrm>
              <a:off x="3372272" y="1638300"/>
              <a:ext cx="524060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5E239E-AD28-4F50-A9B3-5C6716D3584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9216CF-2093-4B7B-8FD6-99F9B32BF0EA}"/>
                </a:ext>
              </a:extLst>
            </p:cNvPr>
            <p:cNvSpPr txBox="1"/>
            <p:nvPr/>
          </p:nvSpPr>
          <p:spPr>
            <a:xfrm>
              <a:off x="3352800" y="2133601"/>
              <a:ext cx="958816" cy="4456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0035F-705C-4B08-B503-5E25227D92ED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60B69A5-99DC-4BF7-8BA6-49730FDDE54B}"/>
                </a:ext>
              </a:extLst>
            </p:cNvPr>
            <p:cNvSpPr txBox="1"/>
            <p:nvPr/>
          </p:nvSpPr>
          <p:spPr>
            <a:xfrm>
              <a:off x="3505200" y="2667001"/>
              <a:ext cx="53416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7C25583-2ED8-4450-9568-929F99420CC9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BE74DD-25E7-4D2C-9305-172B33AB359E}"/>
                </a:ext>
              </a:extLst>
            </p:cNvPr>
            <p:cNvSpPr txBox="1"/>
            <p:nvPr/>
          </p:nvSpPr>
          <p:spPr>
            <a:xfrm>
              <a:off x="3429000" y="3581400"/>
              <a:ext cx="53987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9C8948F-94B1-4CE0-BC1F-D6BCC0D92CF4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11F794-3F6E-4F4C-84C6-C3F426E1136F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DF7ED71-AA83-420A-91B6-755C28DC3DA7}"/>
              </a:ext>
            </a:extLst>
          </p:cNvPr>
          <p:cNvSpPr txBox="1"/>
          <p:nvPr/>
        </p:nvSpPr>
        <p:spPr>
          <a:xfrm>
            <a:off x="11160557" y="338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A4F5AF-D773-4104-A032-281692FD950F}"/>
              </a:ext>
            </a:extLst>
          </p:cNvPr>
          <p:cNvSpPr txBox="1"/>
          <p:nvPr/>
        </p:nvSpPr>
        <p:spPr>
          <a:xfrm>
            <a:off x="11160557" y="51745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7A14E59-57A4-4C12-8189-76A8D9A07E88}"/>
              </a:ext>
            </a:extLst>
          </p:cNvPr>
          <p:cNvSpPr txBox="1"/>
          <p:nvPr/>
        </p:nvSpPr>
        <p:spPr>
          <a:xfrm>
            <a:off x="9114428" y="2967335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"/>
              </a:rPr>
              <a:t>Original Program</a:t>
            </a:r>
          </a:p>
        </p:txBody>
      </p:sp>
    </p:spTree>
    <p:extLst>
      <p:ext uri="{BB962C8B-B14F-4D97-AF65-F5344CB8AC3E}">
        <p14:creationId xmlns:p14="http://schemas.microsoft.com/office/powerpoint/2010/main" val="2579277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Techniques for Preventing Deadlock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430000" cy="6019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Make all threads request everything they’ll need at the beginning.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Problem: Predicting future is hard, tend to over-estimate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If need 2 chopsticks, request both at same time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Don’t leave home until we know no one is using any intersection between here and where you want to go; only one car on the Bay Bridge at a time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Force all threads to request resources in a particular order preventing any cyclic use of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Thus, preventing deadlock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 (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x.Acquire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y.Acquire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z.Acquire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,…)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Make tasks request disk, then memory, then…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Keep from deadlock on freeways around SF by requiring everyone to go clockwise</a:t>
            </a:r>
          </a:p>
          <a:p>
            <a:pPr lvl="2"/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1155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Issues with Simple B&amp;B Method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11582400" cy="3733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ea typeface="굴림" panose="020B0600000101010101" pitchFamily="34" charset="-127"/>
              </a:rPr>
              <a:t>Fragmentation problem over time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Not every process is same size </a:t>
            </a:r>
            <a:r>
              <a:rPr lang="en-US" altLang="ko-KR" sz="2400" dirty="0">
                <a:latin typeface="Wingdings"/>
                <a:ea typeface="Wingdings"/>
                <a:cs typeface="Wingdings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  <a:sym typeface="Wingdings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</a:rPr>
              <a:t>memory becomes fragmented over time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Missing support for sparse address space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Would like to have multiple chunks/program (Code, Data, Stack, Heap, </a:t>
            </a:r>
            <a:r>
              <a:rPr lang="en-US" altLang="ko-KR" sz="2400" dirty="0" err="1">
                <a:ea typeface="굴림" panose="020B0600000101010101" pitchFamily="34" charset="-127"/>
              </a:rPr>
              <a:t>etc</a:t>
            </a:r>
            <a:r>
              <a:rPr lang="en-US" altLang="ko-KR" sz="2400" dirty="0">
                <a:ea typeface="굴림" panose="020B0600000101010101" pitchFamily="34" charset="-127"/>
              </a:rPr>
              <a:t>)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Helped by providing multiple segments per process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819400" y="762000"/>
            <a:ext cx="1143000" cy="2133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2819400" y="1125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19400" y="1536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2819400" y="24685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870200" y="7620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2819400" y="12065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2819400" y="18891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2819400" y="24860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038600" y="762000"/>
            <a:ext cx="1752600" cy="2133600"/>
            <a:chOff x="2514600" y="914400"/>
            <a:chExt cx="1752600" cy="2133600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73413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1242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162300" y="26670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867400" y="762000"/>
            <a:ext cx="1752600" cy="2133600"/>
            <a:chOff x="4343400" y="914400"/>
            <a:chExt cx="1752600" cy="2133600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5003800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9530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953000" y="263842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96200" y="762000"/>
            <a:ext cx="1752600" cy="2133600"/>
            <a:chOff x="6172200" y="914400"/>
            <a:chExt cx="1752600" cy="2133600"/>
          </a:xfrm>
        </p:grpSpPr>
        <p:grpSp>
          <p:nvGrpSpPr>
            <p:cNvPr id="35858" name="Group 1"/>
            <p:cNvGrpSpPr>
              <a:grpSpLocks/>
            </p:cNvGrpSpPr>
            <p:nvPr/>
          </p:nvGrpSpPr>
          <p:grpSpPr bwMode="auto">
            <a:xfrm>
              <a:off x="6172200" y="914400"/>
              <a:ext cx="1752600" cy="2133600"/>
              <a:chOff x="6172200" y="914400"/>
              <a:chExt cx="1752600" cy="2133600"/>
            </a:xfrm>
          </p:grpSpPr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29"/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30"/>
              <p:cNvSpPr txBox="1">
                <a:spLocks noChangeArrowheads="1"/>
              </p:cNvSpPr>
              <p:nvPr/>
            </p:nvSpPr>
            <p:spPr bwMode="auto">
              <a:xfrm>
                <a:off x="6832600" y="914400"/>
                <a:ext cx="952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35865" name="Text Box 32"/>
              <p:cNvSpPr txBox="1">
                <a:spLocks noChangeArrowheads="1"/>
              </p:cNvSpPr>
              <p:nvPr/>
            </p:nvSpPr>
            <p:spPr bwMode="auto">
              <a:xfrm>
                <a:off x="6781800" y="1676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35866" name="Text Box 33"/>
              <p:cNvSpPr txBox="1">
                <a:spLocks noChangeArrowheads="1"/>
              </p:cNvSpPr>
              <p:nvPr/>
            </p:nvSpPr>
            <p:spPr bwMode="auto">
              <a:xfrm>
                <a:off x="6781800" y="2638425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35867" name="Rectangle 37"/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8" name="Line 38"/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Text Box 39"/>
              <p:cNvSpPr txBox="1">
                <a:spLocks noChangeArrowheads="1"/>
              </p:cNvSpPr>
              <p:nvPr/>
            </p:nvSpPr>
            <p:spPr bwMode="auto">
              <a:xfrm>
                <a:off x="6781800" y="2057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35870" name="AutoShape 42"/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525000" y="1066800"/>
            <a:ext cx="1066800" cy="1447800"/>
            <a:chOff x="8001000" y="1219200"/>
            <a:chExt cx="1066800" cy="1447800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8001000" y="1676400"/>
              <a:ext cx="1066800" cy="53809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More Flexible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588730"/>
            <a:ext cx="10210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Logical View: multiple separate segments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Typical: Code, Data, Stack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Others: memory sharing,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segment is given region of contiguous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Has a base and limit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reside anywhere in physical memory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2286000" y="685800"/>
            <a:ext cx="2852738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638800" y="685800"/>
            <a:ext cx="4530726" cy="3862388"/>
            <a:chOff x="2592" y="480"/>
            <a:chExt cx="2854" cy="2433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776" y="2462"/>
              <a:ext cx="121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user view of</a:t>
              </a:r>
            </a:p>
            <a:p>
              <a:pPr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595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28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77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25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082" y="2457"/>
              <a:ext cx="136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physical </a:t>
              </a:r>
            </a:p>
            <a:p>
              <a:pPr algn="ctr" eaLnBrk="1" hangingPunct="1">
                <a:spcBef>
                  <a:spcPct val="5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854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3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153400" cy="533400"/>
          </a:xfrm>
        </p:spPr>
        <p:txBody>
          <a:bodyPr/>
          <a:lstStyle/>
          <a:p>
            <a:r>
              <a:rPr lang="en-US" altLang="ko-KR" dirty="0"/>
              <a:t>Implementation of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242" y="3459223"/>
            <a:ext cx="10231558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x86 Example: </a:t>
            </a:r>
            <a:r>
              <a:rPr lang="en-US" altLang="ko-KR" dirty="0" err="1"/>
              <a:t>mov</a:t>
            </a:r>
            <a:r>
              <a:rPr lang="en-US" altLang="ko-KR" dirty="0"/>
              <a:t> [</a:t>
            </a:r>
            <a:r>
              <a:rPr lang="en-US" altLang="ko-KR" dirty="0" err="1">
                <a:solidFill>
                  <a:schemeClr val="hlink"/>
                </a:solidFill>
              </a:rPr>
              <a:t>es</a:t>
            </a:r>
            <a:r>
              <a:rPr lang="en-US" altLang="ko-KR" dirty="0" err="1"/>
              <a:t>:bx</a:t>
            </a:r>
            <a:r>
              <a:rPr lang="en-US" altLang="ko-KR" dirty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5257801" y="1203326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2057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70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5257801" y="1724026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5138739" y="1035050"/>
            <a:ext cx="4919663" cy="1498600"/>
            <a:chOff x="2277" y="566"/>
            <a:chExt cx="3099" cy="944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604" y="1066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6742114" y="746125"/>
            <a:ext cx="2782888" cy="1041400"/>
            <a:chOff x="3287" y="384"/>
            <a:chExt cx="1753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70" y="394"/>
              <a:ext cx="4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3767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6096000" y="685800"/>
            <a:ext cx="805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7162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17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uiExpand="1" build="p"/>
      <p:bldP spid="692274" grpId="0" uiExpand="1" animBg="1"/>
      <p:bldP spid="3994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A890-11B3-4275-B1E4-CB664F6A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Special Registers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D212C0-DA1A-4652-BAC4-725EA9C5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3505200"/>
            <a:ext cx="6715622" cy="2743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Typical Segment Register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Current Priority is RPL of Code Segment (CS)</a:t>
            </a:r>
          </a:p>
          <a:p>
            <a:r>
              <a:rPr lang="en-US" dirty="0"/>
              <a:t>Segmentation can’t be just “turned off”</a:t>
            </a:r>
          </a:p>
          <a:p>
            <a:pPr lvl="1"/>
            <a:r>
              <a:rPr lang="en-US" dirty="0"/>
              <a:t>What if we just want to use paging?</a:t>
            </a:r>
          </a:p>
          <a:p>
            <a:pPr lvl="1"/>
            <a:r>
              <a:rPr lang="en-US" dirty="0"/>
              <a:t>Set base and bound to all of memory, in all segments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0021987-5890-4B11-86F8-BB13CCA6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7052280" y="1030197"/>
            <a:ext cx="464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B381D09-E3C3-4731-B2F5-06B9A6D0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4" y="1030197"/>
            <a:ext cx="33528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58C09DFC-09FB-460A-8CC3-A78AF09C5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005" y="649197"/>
            <a:ext cx="3106600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80386 Special Registers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A1EE28EE-CB89-4F96-AFA5-C8D999F8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4367092" y="811881"/>
            <a:ext cx="2438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14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28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sp>
        <p:nvSpPr>
          <p:cNvPr id="49" name="Rectangle 66"/>
          <p:cNvSpPr>
            <a:spLocks noChangeArrowheads="1"/>
          </p:cNvSpPr>
          <p:nvPr/>
        </p:nvSpPr>
        <p:spPr bwMode="auto">
          <a:xfrm>
            <a:off x="6953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3810000" y="3565526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3838576" y="32432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6953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6953253" y="3581400"/>
            <a:ext cx="1219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8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8240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8769351" y="4342940"/>
            <a:ext cx="1463779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8240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8240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8796339" y="5238290"/>
            <a:ext cx="1537261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Shared with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8859839" y="3124201"/>
            <a:ext cx="1322459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Might 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3810000" y="3565526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3838576" y="32432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12798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89154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05000" y="533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(16bit address)</a:t>
            </a:r>
          </a:p>
        </p:txBody>
      </p:sp>
    </p:spTree>
    <p:extLst>
      <p:ext uri="{BB962C8B-B14F-4D97-AF65-F5344CB8AC3E}">
        <p14:creationId xmlns:p14="http://schemas.microsoft.com/office/powerpoint/2010/main" val="34802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6" grpId="0" build="p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89154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905000" y="8382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(16bit address)</a:t>
            </a:r>
          </a:p>
        </p:txBody>
      </p:sp>
    </p:spTree>
    <p:extLst>
      <p:ext uri="{BB962C8B-B14F-4D97-AF65-F5344CB8AC3E}">
        <p14:creationId xmlns:p14="http://schemas.microsoft.com/office/powerpoint/2010/main" val="11372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Resources Atomically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3667780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Consider instead: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CE5BA4-8B81-4353-8591-19783F1F61C9}"/>
              </a:ext>
            </a:extLst>
          </p:cNvPr>
          <p:cNvSpPr txBox="1"/>
          <p:nvPr/>
        </p:nvSpPr>
        <p:spPr>
          <a:xfrm>
            <a:off x="2152651" y="4092460"/>
            <a:ext cx="3714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Acquire_both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(x, y);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E5EBC-B6C1-4BB0-8A3B-ED88D2587070}"/>
              </a:ext>
            </a:extLst>
          </p:cNvPr>
          <p:cNvSpPr txBox="1"/>
          <p:nvPr/>
        </p:nvSpPr>
        <p:spPr>
          <a:xfrm>
            <a:off x="6096000" y="4092460"/>
            <a:ext cx="3714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Acquire_both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(y, x);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704886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Rather than:</a:t>
            </a:r>
          </a:p>
        </p:txBody>
      </p:sp>
    </p:spTree>
    <p:extLst>
      <p:ext uri="{BB962C8B-B14F-4D97-AF65-F5344CB8AC3E}">
        <p14:creationId xmlns:p14="http://schemas.microsoft.com/office/powerpoint/2010/main" val="386073734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89916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0x360. Translated to Physical=0x4360. Get “li $v0, 0”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905000" y="13970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(16bit address)</a:t>
            </a:r>
          </a:p>
        </p:txBody>
      </p:sp>
    </p:spTree>
    <p:extLst>
      <p:ext uri="{BB962C8B-B14F-4D97-AF65-F5344CB8AC3E}">
        <p14:creationId xmlns:p14="http://schemas.microsoft.com/office/powerpoint/2010/main" val="42375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91440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(PC=0x0240):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0x0244.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0x0360. Translated to Physical=0x4360. Get “li $v0, 0”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0x0364. Translated to Physical=0x4364. Get “</a:t>
            </a:r>
            <a:r>
              <a:rPr lang="en-US" altLang="ko-KR" sz="1900" dirty="0" err="1">
                <a:ea typeface="굴림" panose="020B0600000101010101" pitchFamily="34" charset="-127"/>
                <a:sym typeface="Symbol" panose="05050102010706020507" pitchFamily="18" charset="2"/>
              </a:rPr>
              <a:t>lb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 $t0, ($a0)”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Since $a0 is 0x4050, try to load byte from 0x4050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	Translate 0x4050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01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00 0000 0101 0000). Virtual segment #? 1; Offset? 0x50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Physical address? Base=0x4800, Physical </a:t>
            </a:r>
            <a:r>
              <a:rPr lang="en-US" altLang="ko-KR" sz="1900" dirty="0" err="1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 = 0x4850,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Load Byte from 0x4850$t0,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905000" y="1676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(16bit address)</a:t>
            </a:r>
          </a:p>
        </p:txBody>
      </p:sp>
    </p:spTree>
    <p:extLst>
      <p:ext uri="{BB962C8B-B14F-4D97-AF65-F5344CB8AC3E}">
        <p14:creationId xmlns:p14="http://schemas.microsoft.com/office/powerpoint/2010/main" val="27581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2C59-B8C6-4183-9FF1-B32695D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 about 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0BE2-FDDD-4A86-9CE1-C92D5D4D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105400"/>
          </a:xfrm>
        </p:spPr>
        <p:txBody>
          <a:bodyPr/>
          <a:lstStyle/>
          <a:p>
            <a:r>
              <a:rPr lang="en-US" altLang="ko-KR" dirty="0"/>
              <a:t>Translation on every instruction fetch, load or store</a:t>
            </a:r>
          </a:p>
          <a:p>
            <a:r>
              <a:rPr lang="en-US" altLang="ko-KR" dirty="0"/>
              <a:t>Virtual address space has holes</a:t>
            </a:r>
          </a:p>
          <a:p>
            <a:pPr lvl="1"/>
            <a:r>
              <a:rPr lang="en-US" altLang="ko-KR" dirty="0"/>
              <a:t>Segmentation efficient for sparse address spaces</a:t>
            </a:r>
          </a:p>
          <a:p>
            <a:r>
              <a:rPr lang="en-US" altLang="ko-KR" dirty="0"/>
              <a:t>When it is OK to address outside valid range?</a:t>
            </a:r>
          </a:p>
          <a:p>
            <a:pPr lvl="1"/>
            <a:r>
              <a:rPr lang="en-US" altLang="ko-KR" dirty="0"/>
              <a:t>This is how the stack (and heap?) allowed to grow</a:t>
            </a:r>
          </a:p>
          <a:p>
            <a:pPr lvl="1"/>
            <a:r>
              <a:rPr lang="en-US" altLang="ko-KR" dirty="0"/>
              <a:t>For instance, stack takes fault, system automatically increases size of stack</a:t>
            </a:r>
          </a:p>
          <a:p>
            <a:r>
              <a:rPr lang="en-US" altLang="ko-KR" dirty="0"/>
              <a:t>Need protection mode in segment table</a:t>
            </a:r>
          </a:p>
          <a:p>
            <a:pPr lvl="1"/>
            <a:r>
              <a:rPr lang="en-US" altLang="ko-KR" dirty="0"/>
              <a:t>For example, code segment would be read-only</a:t>
            </a:r>
          </a:p>
          <a:p>
            <a:pPr lvl="1"/>
            <a:r>
              <a:rPr lang="en-US" altLang="ko-KR" dirty="0"/>
              <a:t>Data and stack would be read-write (stores allowed)</a:t>
            </a:r>
          </a:p>
          <a:p>
            <a:r>
              <a:rPr lang="en-US" altLang="ko-KR" dirty="0"/>
              <a:t>What must be saved/restored on context switch?</a:t>
            </a:r>
          </a:p>
          <a:p>
            <a:pPr lvl="1"/>
            <a:r>
              <a:rPr lang="en-US" altLang="ko-KR" dirty="0"/>
              <a:t>Segment table stored in CPU, not in memory (small)</a:t>
            </a:r>
          </a:p>
          <a:p>
            <a:pPr lvl="1"/>
            <a:r>
              <a:rPr lang="en-US" altLang="ko-KR" dirty="0"/>
              <a:t>Might store all of processes memory onto disk when switched (called “swapping”)</a:t>
            </a:r>
          </a:p>
        </p:txBody>
      </p:sp>
    </p:spTree>
    <p:extLst>
      <p:ext uri="{BB962C8B-B14F-4D97-AF65-F5344CB8AC3E}">
        <p14:creationId xmlns:p14="http://schemas.microsoft.com/office/powerpoint/2010/main" val="144129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11074400" cy="5257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E41138-1E8E-8D4C-BCDD-7D4DF2913B07}"/>
              </a:ext>
            </a:extLst>
          </p:cNvPr>
          <p:cNvSpPr txBox="1">
            <a:spLocks/>
          </p:cNvSpPr>
          <p:nvPr/>
        </p:nvSpPr>
        <p:spPr bwMode="auto">
          <a:xfrm>
            <a:off x="609600" y="990600"/>
            <a:ext cx="10566400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Prof Joseph’s office hours: Tuesdays 1-2pm and Thursdays 12-1 (room TBD)</a:t>
            </a:r>
          </a:p>
          <a:p>
            <a:pPr marL="0" indent="0">
              <a:buNone/>
            </a:pPr>
            <a:endParaRPr lang="en-US" kern="0" dirty="0"/>
          </a:p>
          <a:p>
            <a:r>
              <a:rPr lang="en-US" kern="0" dirty="0"/>
              <a:t>Homework 2 is due </a:t>
            </a:r>
            <a:r>
              <a:rPr lang="en-US" kern="0" dirty="0">
                <a:solidFill>
                  <a:srgbClr val="FF0000"/>
                </a:solidFill>
              </a:rPr>
              <a:t>TODAY</a:t>
            </a:r>
            <a:r>
              <a:rPr lang="en-US" kern="0" dirty="0"/>
              <a:t> (Thursday 3/3)</a:t>
            </a:r>
          </a:p>
          <a:p>
            <a:endParaRPr lang="en-US" kern="0" dirty="0"/>
          </a:p>
          <a:p>
            <a:r>
              <a:rPr lang="en-US" kern="0" dirty="0"/>
              <a:t>Midterm 2 conflict requests are due </a:t>
            </a:r>
            <a:r>
              <a:rPr lang="en-US" kern="0" dirty="0">
                <a:solidFill>
                  <a:srgbClr val="FF0000"/>
                </a:solidFill>
              </a:rPr>
              <a:t>TOMORROW</a:t>
            </a:r>
            <a:r>
              <a:rPr lang="en-US" kern="0" dirty="0"/>
              <a:t> (Friday 3/4)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9848331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2DC-6A46-41F7-9DF3-08F3A402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not all segments fit in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0C1A-24E2-4741-B5B4-DE33731C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778250"/>
            <a:ext cx="11468100" cy="26987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Extreme form of Context Switch: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Swapping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 make room for next process, some or all of the previous process is moved to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Likely need to send out complete segments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greatly increases the cost of context-switching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might be a desirable alternative?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Some way to keep only active portions of a process in memory at any one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finer granularity control over physical memory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99CB37A-A535-44C1-8638-18C40FC9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3886200" y="838200"/>
            <a:ext cx="3733800" cy="2787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2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0AE-A8D2-4D31-B376-B76FE271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1253-939A-44B9-AED3-15A064A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Fragmentation</a:t>
            </a:r>
            <a:r>
              <a:rPr lang="en-US" altLang="ko-KR" dirty="0"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External</a:t>
            </a:r>
            <a:r>
              <a:rPr lang="en-US" altLang="ko-KR" dirty="0"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Internal</a:t>
            </a:r>
            <a:r>
              <a:rPr lang="en-US" altLang="ko-KR" dirty="0"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322797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533400"/>
          </a:xfrm>
        </p:spPr>
        <p:txBody>
          <a:bodyPr/>
          <a:lstStyle/>
          <a:p>
            <a:r>
              <a:rPr lang="en-US" altLang="ko-KR" dirty="0"/>
              <a:t>Recall: General Address Translation</a:t>
            </a:r>
            <a:endParaRPr lang="en-US" altLang="en-US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612991" y="2928939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1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8191466" y="2963864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2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2574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8061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heap &amp; </a:t>
              </a:r>
            </a:p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3870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3870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3870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3870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6689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6689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6689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6689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7527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18129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B52FC"/>
                </a:solidFill>
                <a:latin typeface="Gill Sans" charset="0"/>
                <a:ea typeface="Gill Sans" charset="0"/>
                <a:cs typeface="Gill Sans" charset="0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70707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8200"/>
                </a:solidFill>
                <a:latin typeface="Gill Sans" charset="0"/>
                <a:ea typeface="Gill Sans" charset="0"/>
                <a:cs typeface="Gill Sans" charset="0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4267200" y="6091239"/>
            <a:ext cx="3489074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9499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Allocate physical memory in 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fixed size </a:t>
            </a:r>
            <a:r>
              <a:rPr lang="en-US" altLang="ko-KR" sz="2400" dirty="0">
                <a:ea typeface="굴림" panose="020B0600000101010101" pitchFamily="34" charset="-127"/>
              </a:rPr>
              <a:t>chunks (“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pages</a:t>
            </a:r>
            <a:r>
              <a:rPr lang="en-US" altLang="ko-KR" sz="2400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	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allocated, 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0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 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21944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750050" y="8382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Implement Simple Paging?</a:t>
            </a:r>
            <a:endParaRPr lang="en-US" altLang="ko-KR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311526"/>
            <a:ext cx="11734800" cy="34702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ym typeface="Symbol" panose="05050102010706020507" pitchFamily="18" charset="2"/>
              </a:rPr>
              <a:t>Page Table (One per process)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Resides in physical memory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Contains physical page and permission for each virtual page (e.g. Valid bits, Read, Write, </a:t>
            </a:r>
            <a:r>
              <a:rPr lang="en-US" altLang="ko-KR" dirty="0" err="1">
                <a:sym typeface="Symbol" panose="05050102010706020507" pitchFamily="18" charset="2"/>
              </a:rPr>
              <a:t>etc</a:t>
            </a:r>
            <a:r>
              <a:rPr lang="en-US" altLang="ko-KR" dirty="0">
                <a:sym typeface="Symbol" panose="05050102010706020507" pitchFamily="18" charset="2"/>
              </a:rPr>
              <a:t>)</a:t>
            </a:r>
          </a:p>
          <a:p>
            <a:r>
              <a:rPr lang="en-US" altLang="ko-KR" dirty="0"/>
              <a:t>Virtual address mapping</a:t>
            </a:r>
          </a:p>
          <a:p>
            <a:pPr lvl="1"/>
            <a:r>
              <a:rPr lang="en-US" altLang="ko-KR" dirty="0"/>
              <a:t>Offset from Virtual address copied to Physical Address</a:t>
            </a:r>
          </a:p>
          <a:p>
            <a:pPr lvl="2"/>
            <a:r>
              <a:rPr lang="en-US" altLang="ko-KR" dirty="0"/>
              <a:t>Example: 10 bit offset </a:t>
            </a:r>
            <a:r>
              <a:rPr lang="en-US" altLang="ko-KR" dirty="0">
                <a:sym typeface="Symbol" panose="05050102010706020507" pitchFamily="18" charset="2"/>
              </a:rPr>
              <a:t> 1024-byte pages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Virtual page # is all remaining bits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Example for 32-bits: 32-10 = 22 bits, i.e. 4 million entries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4589464" y="10668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1981200" y="6858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2286001" y="1751012"/>
            <a:ext cx="3276601" cy="1598612"/>
            <a:chOff x="352" y="1375"/>
            <a:chExt cx="2064" cy="1007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286001" y="12684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5435601" y="1609724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7315200" y="18272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553200" y="13843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94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uiExpand="1" build="p"/>
      <p:bldP spid="700486" grpId="0" uiExpan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162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1779589" y="1277938"/>
            <a:ext cx="1618324" cy="3712012"/>
            <a:chOff x="2712" y="480"/>
            <a:chExt cx="1131" cy="2572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905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7362826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7362826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i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j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k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7327900" y="3106739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e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f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g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362826" y="4006851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c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7693026" y="5029200"/>
            <a:ext cx="1330473" cy="82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676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1684339" y="685800"/>
            <a:ext cx="3435217" cy="4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Example (4 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4705350" y="1797051"/>
            <a:ext cx="1016544" cy="2040525"/>
            <a:chOff x="3181349" y="1797621"/>
            <a:chExt cx="1016545" cy="2039917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92" y="1901825"/>
              <a:ext cx="919702" cy="1935713"/>
              <a:chOff x="3752" y="864"/>
              <a:chExt cx="642" cy="1340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642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Page</a:t>
                </a:r>
              </a:p>
              <a:p>
                <a:pPr eaLnBrk="1" hangingPunct="1"/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971800" y="1143001"/>
            <a:ext cx="1733550" cy="822325"/>
            <a:chOff x="1447800" y="1143000"/>
            <a:chExt cx="1733549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622925" y="1643063"/>
            <a:ext cx="1739900" cy="2532062"/>
            <a:chOff x="4098508" y="1642646"/>
            <a:chExt cx="1739710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8897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8053388" y="1343026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2971800" y="2057400"/>
            <a:ext cx="1733550" cy="338138"/>
            <a:chOff x="1447800" y="1143000"/>
            <a:chExt cx="1733549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638800" y="2100263"/>
            <a:ext cx="1689100" cy="1174750"/>
            <a:chOff x="4085618" y="1627270"/>
            <a:chExt cx="1689045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605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2971800" y="2819401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5638801" y="1887538"/>
            <a:ext cx="1724025" cy="965200"/>
            <a:chOff x="4085618" y="1108590"/>
            <a:chExt cx="1723418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5073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1752601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3657601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8686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1752601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3657601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4876801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8686801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37477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Resources Atomically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621544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 A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z.Acquire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1621544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 B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z.Acquire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2025890" y="89206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Or consider this:</a:t>
            </a:r>
          </a:p>
        </p:txBody>
      </p:sp>
    </p:spTree>
    <p:extLst>
      <p:ext uri="{BB962C8B-B14F-4D97-AF65-F5344CB8AC3E}">
        <p14:creationId xmlns:p14="http://schemas.microsoft.com/office/powerpoint/2010/main" val="199080947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981200" y="3613151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5227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984374" y="685800"/>
            <a:ext cx="4637088" cy="704850"/>
            <a:chOff x="371" y="296"/>
            <a:chExt cx="2921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71" y="29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2057400" y="1631951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982788" y="5562600"/>
            <a:ext cx="4638675" cy="704850"/>
            <a:chOff x="562" y="3436"/>
            <a:chExt cx="2922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562" y="343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4441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4441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8328023" y="2012950"/>
            <a:ext cx="1371600" cy="19050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74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</a:t>
              </a:r>
            </a:p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7218598" y="3907646"/>
            <a:ext cx="3520175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This physical page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appears in address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5229226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6270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6270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CD44-FCAF-BC44-A86F-66769A7D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page sharing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4F4F-ED07-3D49-BAA4-B96BDAEA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287000" cy="5486400"/>
          </a:xfrm>
        </p:spPr>
        <p:txBody>
          <a:bodyPr>
            <a:normAutofit/>
          </a:bodyPr>
          <a:lstStyle/>
          <a:p>
            <a:r>
              <a:rPr lang="en-US" dirty="0"/>
              <a:t>The “kernel region” of every process has the same page table entries</a:t>
            </a:r>
          </a:p>
          <a:p>
            <a:pPr lvl="1"/>
            <a:r>
              <a:rPr lang="en-US" dirty="0"/>
              <a:t>The process cannot access it at user level</a:t>
            </a:r>
          </a:p>
          <a:p>
            <a:pPr lvl="1"/>
            <a:r>
              <a:rPr lang="en-US" dirty="0"/>
              <a:t>But on U-&gt;K switch, kernel code can access it AS WELL AS the region for THIS user</a:t>
            </a:r>
          </a:p>
          <a:p>
            <a:pPr lvl="2"/>
            <a:r>
              <a:rPr lang="en-US" dirty="0"/>
              <a:t>What does the kernel need to do to access other user processes?</a:t>
            </a:r>
          </a:p>
          <a:p>
            <a:r>
              <a:rPr lang="en-US" dirty="0"/>
              <a:t>Different processes running same binary! </a:t>
            </a:r>
          </a:p>
          <a:p>
            <a:pPr lvl="1"/>
            <a:r>
              <a:rPr lang="en-US" dirty="0"/>
              <a:t>Execute-only, but do not need to duplicate code segments</a:t>
            </a:r>
          </a:p>
          <a:p>
            <a:r>
              <a:rPr lang="en-US" dirty="0"/>
              <a:t>User-level system libraries (execute only)</a:t>
            </a:r>
          </a:p>
          <a:p>
            <a:r>
              <a:rPr lang="en-US" dirty="0"/>
              <a:t>Shared-memory segments between different processes</a:t>
            </a:r>
          </a:p>
          <a:p>
            <a:pPr lvl="1"/>
            <a:r>
              <a:rPr lang="en-US" dirty="0"/>
              <a:t>Can actually share objects directly between processes</a:t>
            </a:r>
          </a:p>
          <a:p>
            <a:pPr lvl="2"/>
            <a:r>
              <a:rPr lang="en-US" dirty="0"/>
              <a:t>Must map page into same place in address space!</a:t>
            </a:r>
          </a:p>
          <a:p>
            <a:pPr lvl="1"/>
            <a:r>
              <a:rPr lang="en-US" dirty="0"/>
              <a:t>This is a limited form of the sharing that threads have within a single process</a:t>
            </a:r>
          </a:p>
        </p:txBody>
      </p:sp>
    </p:spTree>
    <p:extLst>
      <p:ext uri="{BB962C8B-B14F-4D97-AF65-F5344CB8AC3E}">
        <p14:creationId xmlns:p14="http://schemas.microsoft.com/office/powerpoint/2010/main" val="14534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90601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752600" y="6096001"/>
            <a:ext cx="815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http://static.duartes.org/img/blogPosts/linuxFlexibleAddressSpaceLayout.png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430000" cy="533400"/>
          </a:xfrm>
        </p:spPr>
        <p:txBody>
          <a:bodyPr/>
          <a:lstStyle/>
          <a:p>
            <a:r>
              <a:rPr lang="en-US" altLang="en-US" dirty="0"/>
              <a:t>Memory Layout for Linux 32-bit (Pre-Meltdown patch!)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DF3E-A2A0-214F-96A4-7EB03575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simple security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6BD8-6278-804F-8339-657F33DB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685800"/>
            <a:ext cx="11226800" cy="5105400"/>
          </a:xfrm>
        </p:spPr>
        <p:txBody>
          <a:bodyPr/>
          <a:lstStyle/>
          <a:p>
            <a:r>
              <a:rPr lang="en-US" dirty="0"/>
              <a:t>Address Space Randomization</a:t>
            </a:r>
          </a:p>
          <a:p>
            <a:pPr lvl="1"/>
            <a:r>
              <a:rPr lang="en-US" dirty="0"/>
              <a:t>Position-Independent Code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can place user code anywhere in address space</a:t>
            </a:r>
          </a:p>
          <a:p>
            <a:pPr lvl="2"/>
            <a:r>
              <a:rPr lang="en-US" dirty="0"/>
              <a:t>Random start address makes much harder for attacker to cause jump to code that it seeks to take over</a:t>
            </a:r>
          </a:p>
          <a:p>
            <a:pPr lvl="1"/>
            <a:r>
              <a:rPr lang="en-US" dirty="0"/>
              <a:t>Stack &amp; Heap can start anywhere, so randomize placement</a:t>
            </a:r>
          </a:p>
          <a:p>
            <a:r>
              <a:rPr lang="en-US" dirty="0"/>
              <a:t>Kernel address space isolation</a:t>
            </a:r>
          </a:p>
          <a:p>
            <a:pPr lvl="1"/>
            <a:r>
              <a:rPr lang="en-US" dirty="0"/>
              <a:t>Don’t map whole kernel space into each process, switch to kernel page table</a:t>
            </a:r>
          </a:p>
          <a:p>
            <a:pPr lvl="1"/>
            <a:r>
              <a:rPr lang="en-US" dirty="0" err="1"/>
              <a:t>Meltdown</a:t>
            </a:r>
            <a:r>
              <a:rPr lang="en-US" dirty="0" err="1">
                <a:sym typeface="Symbol" panose="05050102010706020507" pitchFamily="18" charset="2"/>
              </a:rPr>
              <a:t>map</a:t>
            </a:r>
            <a:r>
              <a:rPr lang="en-US" dirty="0">
                <a:sym typeface="Symbol" panose="05050102010706020507" pitchFamily="18" charset="2"/>
              </a:rPr>
              <a:t> none of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kernel into user mode!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A260B-3613-7242-A52B-0BF81A90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505200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4647841" y="6312205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3733801" y="14049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2079626" y="1176337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5711825" y="871538"/>
            <a:ext cx="1344342" cy="6001643"/>
            <a:chOff x="4188007" y="838200"/>
            <a:chExt cx="1344785" cy="6000946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6881813" y="947738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4343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3733801" y="1633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5711825" y="871538"/>
            <a:ext cx="1344342" cy="6001643"/>
            <a:chOff x="4188007" y="838200"/>
            <a:chExt cx="1344785" cy="6000946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2068514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1828800" y="2090737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What happens if stack grows to 1110 0000?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  <p:cxnSp>
        <p:nvCxnSpPr>
          <p:cNvPr id="137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Arrow Connector 182"/>
          <p:cNvCxnSpPr>
            <a:cxnSpLocks noChangeShapeType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2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4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6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8" name="Straight Arrow Connector 177"/>
          <p:cNvCxnSpPr>
            <a:cxnSpLocks noChangeShapeType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9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0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1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539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4343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3733801" y="17097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5711825" y="871538"/>
            <a:ext cx="1198918" cy="6001643"/>
            <a:chOff x="4188007" y="838200"/>
            <a:chExt cx="1199313" cy="6000946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99313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4495800" y="1328737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4495801" y="1557337"/>
            <a:ext cx="1282811" cy="762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</p:cNvCxnSpPr>
          <p:nvPr/>
        </p:nvCxnSpPr>
        <p:spPr bwMode="auto">
          <a:xfrm>
            <a:off x="6858000" y="1404937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6868868" y="1574006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2068514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2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143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144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6" name="Rectangle 135"/>
          <p:cNvSpPr>
            <a:spLocks noChangeArrowheads="1"/>
          </p:cNvSpPr>
          <p:nvPr/>
        </p:nvSpPr>
        <p:spPr bwMode="auto">
          <a:xfrm>
            <a:off x="8016875" y="23193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8534400" y="2928937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Allocate new pages where room!</a:t>
            </a: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-6164357" y="4333874"/>
            <a:ext cx="5943600" cy="1219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Challenge: </a:t>
            </a:r>
            <a:r>
              <a:rPr lang="en-US" altLang="en-US" b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cxnSp>
        <p:nvCxnSpPr>
          <p:cNvPr id="189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0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1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2" name="Straight Arrow Connector 182"/>
          <p:cNvCxnSpPr>
            <a:cxnSpLocks noChangeShapeType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3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6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7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8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Arrow Connector 177"/>
          <p:cNvCxnSpPr>
            <a:cxnSpLocks noChangeShapeType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0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2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989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91 0.01736 L 0.7737 0.150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74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CF1E-16FB-7E46-9641-C2F14A29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do things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FE34-76D6-0749-A35C-B897B932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5800"/>
            <a:ext cx="11506200" cy="6019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32-bit address space =&gt; 2</a:t>
            </a:r>
            <a:r>
              <a:rPr lang="en-US" baseline="30000" dirty="0"/>
              <a:t>32</a:t>
            </a:r>
            <a:r>
              <a:rPr lang="en-US" dirty="0"/>
              <a:t> bytes (</a:t>
            </a:r>
            <a:r>
              <a:rPr lang="en-US" dirty="0">
                <a:solidFill>
                  <a:srgbClr val="FF0000"/>
                </a:solidFill>
              </a:rPr>
              <a:t>4 GB</a:t>
            </a:r>
            <a:r>
              <a:rPr lang="en-US" dirty="0"/>
              <a:t>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Note: “b” = bit, and “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” = byte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for memory</a:t>
            </a:r>
            <a:r>
              <a:rPr lang="en-US" dirty="0"/>
              <a:t>: </a:t>
            </a:r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“K”(kilo) 	= 2</a:t>
            </a:r>
            <a:r>
              <a:rPr lang="en-US" baseline="30000" dirty="0"/>
              <a:t>10 </a:t>
            </a:r>
            <a:r>
              <a:rPr lang="en-US" dirty="0"/>
              <a:t>= 1024	  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(But not quite!): Sometimes called “Ki” (</a:t>
            </a:r>
            <a:r>
              <a:rPr lang="en-US" dirty="0" err="1">
                <a:sym typeface="Symbol" panose="05050102010706020507" pitchFamily="18" charset="2"/>
              </a:rPr>
              <a:t>Kibi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“M”(mega)	= 2</a:t>
            </a:r>
            <a:r>
              <a:rPr lang="en-US" baseline="30000" dirty="0"/>
              <a:t>20</a:t>
            </a:r>
            <a:r>
              <a:rPr lang="en-US" dirty="0"/>
              <a:t> = (1024)</a:t>
            </a:r>
            <a:r>
              <a:rPr lang="en-US" baseline="30000" dirty="0"/>
              <a:t>2 	</a:t>
            </a:r>
            <a:r>
              <a:rPr lang="en-US" dirty="0"/>
              <a:t>= 1,048,576    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6</a:t>
            </a:r>
            <a:r>
              <a:rPr lang="en-US" dirty="0">
                <a:sym typeface="Symbol" panose="05050102010706020507" pitchFamily="18" charset="2"/>
              </a:rPr>
              <a:t> (But not quite!): Sometimes called “</a:t>
            </a:r>
            <a:r>
              <a:rPr lang="en-US" dirty="0" err="1">
                <a:sym typeface="Symbol" panose="05050102010706020507" pitchFamily="18" charset="2"/>
              </a:rPr>
              <a:t>Mi</a:t>
            </a:r>
            <a:r>
              <a:rPr lang="en-US" dirty="0">
                <a:sym typeface="Symbol" panose="05050102010706020507" pitchFamily="18" charset="2"/>
              </a:rPr>
              <a:t>” (</a:t>
            </a:r>
            <a:r>
              <a:rPr lang="en-US" dirty="0" err="1">
                <a:sym typeface="Symbol" panose="05050102010706020507" pitchFamily="18" charset="2"/>
              </a:rPr>
              <a:t>Mibi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”(</a:t>
            </a:r>
            <a:r>
              <a:rPr lang="en-US" dirty="0" err="1"/>
              <a:t>giga</a:t>
            </a:r>
            <a:r>
              <a:rPr lang="en-US" dirty="0"/>
              <a:t>)   	= 2</a:t>
            </a:r>
            <a:r>
              <a:rPr lang="en-US" baseline="30000" dirty="0"/>
              <a:t>30</a:t>
            </a:r>
            <a:r>
              <a:rPr lang="en-US" dirty="0"/>
              <a:t> = (1024)</a:t>
            </a:r>
            <a:r>
              <a:rPr lang="en-US" baseline="30000" dirty="0"/>
              <a:t>3	</a:t>
            </a:r>
            <a:r>
              <a:rPr lang="en-US" dirty="0"/>
              <a:t>= 1,073,741,824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9</a:t>
            </a:r>
            <a:r>
              <a:rPr lang="en-US" dirty="0">
                <a:sym typeface="Symbol" panose="05050102010706020507" pitchFamily="18" charset="2"/>
              </a:rPr>
              <a:t> (But not quite!): Sometimes called “</a:t>
            </a:r>
            <a:r>
              <a:rPr lang="en-US" dirty="0" err="1">
                <a:sym typeface="Symbol" panose="05050102010706020507" pitchFamily="18" charset="2"/>
              </a:rPr>
              <a:t>Gi</a:t>
            </a:r>
            <a:r>
              <a:rPr lang="en-US" dirty="0">
                <a:sym typeface="Symbol" panose="05050102010706020507" pitchFamily="18" charset="2"/>
              </a:rPr>
              <a:t>” (</a:t>
            </a:r>
            <a:r>
              <a:rPr lang="en-US" dirty="0" err="1">
                <a:sym typeface="Symbol" panose="05050102010706020507" pitchFamily="18" charset="2"/>
              </a:rPr>
              <a:t>Gibi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baseline="30000" dirty="0"/>
          </a:p>
          <a:p>
            <a:pPr>
              <a:lnSpc>
                <a:spcPct val="105000"/>
              </a:lnSpc>
            </a:pPr>
            <a:r>
              <a:rPr lang="en-US" dirty="0"/>
              <a:t>Typical page size: 4 KB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how many bits of the address is that ? (remember 2</a:t>
            </a:r>
            <a:r>
              <a:rPr lang="en-US" baseline="30000" dirty="0"/>
              <a:t>10</a:t>
            </a:r>
            <a:r>
              <a:rPr lang="en-US" dirty="0"/>
              <a:t> = 1024)</a:t>
            </a:r>
          </a:p>
          <a:p>
            <a:pPr lvl="1">
              <a:lnSpc>
                <a:spcPct val="105000"/>
              </a:lnSpc>
            </a:pPr>
            <a:r>
              <a:rPr lang="en-US" dirty="0" err="1"/>
              <a:t>Ans</a:t>
            </a:r>
            <a:r>
              <a:rPr lang="en-US" dirty="0"/>
              <a:t> – 4KB =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/>
              <a:t>12 bits of the address</a:t>
            </a:r>
          </a:p>
          <a:p>
            <a:pPr>
              <a:lnSpc>
                <a:spcPct val="105000"/>
              </a:lnSpc>
            </a:pPr>
            <a:r>
              <a:rPr lang="en-US" dirty="0">
                <a:solidFill>
                  <a:srgbClr val="FF0000"/>
                </a:solidFill>
              </a:rPr>
              <a:t>So how big is the simple page table for </a:t>
            </a:r>
            <a:r>
              <a:rPr lang="en-US" i="1" dirty="0">
                <a:solidFill>
                  <a:srgbClr val="FF0000"/>
                </a:solidFill>
              </a:rPr>
              <a:t>each</a:t>
            </a:r>
            <a:r>
              <a:rPr lang="en-US" dirty="0">
                <a:solidFill>
                  <a:srgbClr val="FF0000"/>
                </a:solidFill>
              </a:rPr>
              <a:t> process?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/2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20  </a:t>
            </a:r>
            <a:r>
              <a:rPr lang="en-US" dirty="0"/>
              <a:t>(that’s about a million entries) x 4 bytes each =&gt; </a:t>
            </a:r>
            <a:r>
              <a:rPr lang="en-US" dirty="0">
                <a:solidFill>
                  <a:srgbClr val="FF0000"/>
                </a:solidFill>
              </a:rPr>
              <a:t>4 MB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When 32-bit machines got started (vax 11/780, intel 80386), 16 MB was a LOT of memory</a:t>
            </a:r>
          </a:p>
          <a:p>
            <a:pPr>
              <a:lnSpc>
                <a:spcPct val="105000"/>
              </a:lnSpc>
            </a:pPr>
            <a:r>
              <a:rPr lang="en-US" dirty="0"/>
              <a:t>How big is a simple page table on a 64-bit processor (x86_64)?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/2</a:t>
            </a:r>
            <a:r>
              <a:rPr lang="en-US" baseline="30000" dirty="0"/>
              <a:t>12 </a:t>
            </a:r>
            <a:r>
              <a:rPr lang="en-US" dirty="0"/>
              <a:t>= 2</a:t>
            </a:r>
            <a:r>
              <a:rPr lang="en-US" baseline="30000" dirty="0"/>
              <a:t>52</a:t>
            </a:r>
            <a:r>
              <a:rPr lang="en-US" dirty="0"/>
              <a:t>(that’s 4.5</a:t>
            </a:r>
            <a:r>
              <a:rPr lang="en-US" dirty="0">
                <a:sym typeface="Symbol" panose="05050102010706020507" pitchFamily="18" charset="2"/>
              </a:rPr>
              <a:t>10</a:t>
            </a:r>
            <a:r>
              <a:rPr lang="en-US" baseline="30000" dirty="0">
                <a:sym typeface="Symbol" panose="05050102010706020507" pitchFamily="18" charset="2"/>
              </a:rPr>
              <a:t>15 </a:t>
            </a:r>
            <a:r>
              <a:rPr lang="en-US" dirty="0">
                <a:sym typeface="Symbol" panose="05050102010706020507" pitchFamily="18" charset="2"/>
              </a:rPr>
              <a:t>or 4.5 </a:t>
            </a:r>
            <a:r>
              <a:rPr lang="en-US" dirty="0" err="1">
                <a:sym typeface="Symbol" panose="05050102010706020507" pitchFamily="18" charset="2"/>
              </a:rPr>
              <a:t>exa</a:t>
            </a:r>
            <a:r>
              <a:rPr lang="en-US" dirty="0">
                <a:sym typeface="Symbol" panose="05050102010706020507" pitchFamily="18" charset="2"/>
              </a:rPr>
              <a:t>-entries)8 bytes each =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3610</a:t>
            </a:r>
            <a:r>
              <a:rPr 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bytes or 36 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exa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-bytes!!!!  This is a ridiculous amount of memory!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This is really a lot of space – for only the page table!!!</a:t>
            </a:r>
          </a:p>
          <a:p>
            <a:pPr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The address space is </a:t>
            </a:r>
            <a:r>
              <a:rPr lang="en-US" i="1" dirty="0">
                <a:sym typeface="Symbol" panose="05050102010706020507" pitchFamily="18" charset="2"/>
              </a:rPr>
              <a:t>sparse</a:t>
            </a:r>
            <a:r>
              <a:rPr lang="en-US" dirty="0">
                <a:sym typeface="Symbol" panose="05050102010706020507" pitchFamily="18" charset="2"/>
              </a:rPr>
              <a:t>, i.e. has holes that are not mapped to physical memory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So, most of this space is taken up by page tables mapped to nothing</a:t>
            </a:r>
            <a:endParaRPr lang="en-US" dirty="0"/>
          </a:p>
          <a:p>
            <a:pPr marL="0" indent="0">
              <a:lnSpc>
                <a:spcPct val="105000"/>
              </a:lnSpc>
              <a:buNone/>
            </a:pPr>
            <a:endParaRPr lang="en-US" sz="28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34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162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Page Table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762000"/>
            <a:ext cx="106299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needs to be switched on a context switch?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Page table pointer and limit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provides protection here?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Translation (per process) </a:t>
            </a:r>
            <a:r>
              <a:rPr lang="en-US" altLang="ko-KR" sz="2600" i="1" dirty="0">
                <a:solidFill>
                  <a:srgbClr val="FF0000"/>
                </a:solidFill>
                <a:ea typeface="굴림" panose="020B0600000101010101" pitchFamily="34" charset="-127"/>
              </a:rPr>
              <a:t>and</a:t>
            </a: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 dual-mode!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Can’t let process alter its own page table!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Analysis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Simple memory allocation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to share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Con: What if address space is sparse?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E.g., on UNIX, code starts at 0, stack starts at (2</a:t>
            </a:r>
            <a:r>
              <a:rPr lang="en-US" altLang="ko-KR" sz="2400" baseline="30000" dirty="0">
                <a:ea typeface="굴림" panose="020B0600000101010101" pitchFamily="34" charset="-127"/>
              </a:rPr>
              <a:t>31</a:t>
            </a:r>
            <a:r>
              <a:rPr lang="en-US" altLang="ko-KR" sz="2400" dirty="0">
                <a:ea typeface="굴림" panose="020B0600000101010101" pitchFamily="34" charset="-127"/>
              </a:rPr>
              <a:t>-1)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With 1K pages, need 2 million page table entries!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Con: What if table really big?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Not all pages used all the time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would be nice to have working set of page table in memory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Simple Page table </a:t>
            </a:r>
            <a:r>
              <a:rPr lang="en-US" altLang="ko-KR" sz="2800" dirty="0" err="1">
                <a:ea typeface="굴림" panose="020B0600000101010101" pitchFamily="34" charset="-127"/>
                <a:sym typeface="Symbol" panose="05050102010706020507" pitchFamily="18" charset="2"/>
              </a:rPr>
              <a:t>isway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 too big!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Does it all need to be in memory?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How about multi-level paging?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or combining paging 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8153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10439400" cy="58674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Mapping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registers within processor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ID associated with each access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 comes from portion of virtual address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come from bits in instruction instead (x86)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segment contains base and limit information 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Offset (rest of address) adjusted by adding base</a:t>
            </a:r>
          </a:p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Page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Memory divided into fixed-sized chunks of memory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Virtual page number from virtual address mapped through page table to physical page number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Offset of virtual address same as physical address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Large page tables can be placed into virtual memory</a:t>
            </a:r>
          </a:p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Next Time: Multi-Level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Virtual address mapped to series of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Permit sparse population of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4050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/>
          <a:lstStyle/>
          <a:p>
            <a:r>
              <a:rPr lang="en-US" dirty="0"/>
              <a:t>Acquire Resources in Consistent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3591580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Consider instead: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CE5BA4-8B81-4353-8591-19783F1F61C9}"/>
              </a:ext>
            </a:extLst>
          </p:cNvPr>
          <p:cNvSpPr txBox="1"/>
          <p:nvPr/>
        </p:nvSpPr>
        <p:spPr>
          <a:xfrm>
            <a:off x="2152651" y="4008267"/>
            <a:ext cx="3714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E5EBC-B6C1-4BB0-8A3B-ED88D2587070}"/>
              </a:ext>
            </a:extLst>
          </p:cNvPr>
          <p:cNvSpPr txBox="1"/>
          <p:nvPr/>
        </p:nvSpPr>
        <p:spPr>
          <a:xfrm>
            <a:off x="6096000" y="4008267"/>
            <a:ext cx="3714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err="1">
                <a:latin typeface="Consolas" panose="020B0609020204030204" pitchFamily="49" charset="0"/>
              </a:rPr>
              <a:t>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err="1">
                <a:latin typeface="Consolas" panose="020B0609020204030204" pitchFamily="49" charset="0"/>
              </a:rPr>
              <a:t>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A91D6-5845-4043-9901-D792989B49F9}"/>
              </a:ext>
            </a:extLst>
          </p:cNvPr>
          <p:cNvSpPr txBox="1"/>
          <p:nvPr/>
        </p:nvSpPr>
        <p:spPr>
          <a:xfrm>
            <a:off x="8313906" y="539326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Does it matter in which order the locks are released?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715018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Rather than:</a:t>
            </a:r>
          </a:p>
        </p:txBody>
      </p:sp>
    </p:spTree>
    <p:extLst>
      <p:ext uri="{BB962C8B-B14F-4D97-AF65-F5344CB8AC3E}">
        <p14:creationId xmlns:p14="http://schemas.microsoft.com/office/powerpoint/2010/main" val="3141630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449" name="Group 177"/>
          <p:cNvGrpSpPr>
            <a:grpSpLocks/>
          </p:cNvGrpSpPr>
          <p:nvPr/>
        </p:nvGrpSpPr>
        <p:grpSpPr bwMode="auto">
          <a:xfrm>
            <a:off x="2209801" y="3429000"/>
            <a:ext cx="7635875" cy="3429000"/>
            <a:chOff x="432" y="2160"/>
            <a:chExt cx="4810" cy="2160"/>
          </a:xfrm>
        </p:grpSpPr>
        <p:grpSp>
          <p:nvGrpSpPr>
            <p:cNvPr id="12404" name="Group 152"/>
            <p:cNvGrpSpPr>
              <a:grpSpLocks/>
            </p:cNvGrpSpPr>
            <p:nvPr/>
          </p:nvGrpSpPr>
          <p:grpSpPr bwMode="auto">
            <a:xfrm>
              <a:off x="2400" y="2496"/>
              <a:ext cx="902" cy="211"/>
              <a:chOff x="460" y="3583"/>
              <a:chExt cx="902" cy="211"/>
            </a:xfrm>
          </p:grpSpPr>
          <p:sp>
            <p:nvSpPr>
              <p:cNvPr id="12459" name="Arc 15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60" name="Arc 15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5" name="Group 149"/>
            <p:cNvGrpSpPr>
              <a:grpSpLocks/>
            </p:cNvGrpSpPr>
            <p:nvPr/>
          </p:nvGrpSpPr>
          <p:grpSpPr bwMode="auto">
            <a:xfrm>
              <a:off x="1411" y="2496"/>
              <a:ext cx="902" cy="211"/>
              <a:chOff x="460" y="3583"/>
              <a:chExt cx="902" cy="211"/>
            </a:xfrm>
          </p:grpSpPr>
          <p:sp>
            <p:nvSpPr>
              <p:cNvPr id="12457" name="Arc 150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8" name="Arc 151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6" name="Group 140"/>
            <p:cNvGrpSpPr>
              <a:grpSpLocks/>
            </p:cNvGrpSpPr>
            <p:nvPr/>
          </p:nvGrpSpPr>
          <p:grpSpPr bwMode="auto">
            <a:xfrm>
              <a:off x="1411" y="2784"/>
              <a:ext cx="902" cy="1010"/>
              <a:chOff x="4381" y="2784"/>
              <a:chExt cx="902" cy="1010"/>
            </a:xfrm>
          </p:grpSpPr>
          <p:sp>
            <p:nvSpPr>
              <p:cNvPr id="12453" name="Arc 141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4" name="Arc 142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5" name="Arc 143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6" name="Arc 144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7" name="Group 135"/>
            <p:cNvGrpSpPr>
              <a:grpSpLocks/>
            </p:cNvGrpSpPr>
            <p:nvPr/>
          </p:nvGrpSpPr>
          <p:grpSpPr bwMode="auto">
            <a:xfrm>
              <a:off x="3360" y="2784"/>
              <a:ext cx="902" cy="1010"/>
              <a:chOff x="4381" y="2784"/>
              <a:chExt cx="902" cy="1010"/>
            </a:xfrm>
          </p:grpSpPr>
          <p:sp>
            <p:nvSpPr>
              <p:cNvPr id="12449" name="Arc 136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0" name="Arc 137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1" name="Arc 138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2" name="Arc 139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8" name="Group 112"/>
            <p:cNvGrpSpPr>
              <a:grpSpLocks/>
            </p:cNvGrpSpPr>
            <p:nvPr/>
          </p:nvGrpSpPr>
          <p:grpSpPr bwMode="auto">
            <a:xfrm>
              <a:off x="432" y="2160"/>
              <a:ext cx="945" cy="2160"/>
              <a:chOff x="2374" y="2068"/>
              <a:chExt cx="945" cy="2252"/>
            </a:xfrm>
          </p:grpSpPr>
          <p:sp>
            <p:nvSpPr>
              <p:cNvPr id="12447" name="Line 113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8" name="Line 114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9" name="Group 115"/>
            <p:cNvGrpSpPr>
              <a:grpSpLocks/>
            </p:cNvGrpSpPr>
            <p:nvPr/>
          </p:nvGrpSpPr>
          <p:grpSpPr bwMode="auto">
            <a:xfrm>
              <a:off x="4297" y="2160"/>
              <a:ext cx="945" cy="2160"/>
              <a:chOff x="2374" y="2068"/>
              <a:chExt cx="945" cy="2252"/>
            </a:xfrm>
          </p:grpSpPr>
          <p:sp>
            <p:nvSpPr>
              <p:cNvPr id="12445" name="Line 116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6" name="Line 117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0" name="Group 134"/>
            <p:cNvGrpSpPr>
              <a:grpSpLocks/>
            </p:cNvGrpSpPr>
            <p:nvPr/>
          </p:nvGrpSpPr>
          <p:grpSpPr bwMode="auto">
            <a:xfrm>
              <a:off x="4330" y="2784"/>
              <a:ext cx="902" cy="1010"/>
              <a:chOff x="4381" y="2784"/>
              <a:chExt cx="902" cy="1010"/>
            </a:xfrm>
          </p:grpSpPr>
          <p:sp>
            <p:nvSpPr>
              <p:cNvPr id="12441" name="Arc 118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2" name="Arc 119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3" name="Arc 120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4" name="Arc 121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1" name="Group 161"/>
            <p:cNvGrpSpPr>
              <a:grpSpLocks/>
            </p:cNvGrpSpPr>
            <p:nvPr/>
          </p:nvGrpSpPr>
          <p:grpSpPr bwMode="auto">
            <a:xfrm>
              <a:off x="460" y="2784"/>
              <a:ext cx="902" cy="210"/>
              <a:chOff x="460" y="2784"/>
              <a:chExt cx="902" cy="210"/>
            </a:xfrm>
          </p:grpSpPr>
          <p:sp>
            <p:nvSpPr>
              <p:cNvPr id="12439" name="Arc 122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0" name="Arc 123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2" name="Group 145"/>
            <p:cNvGrpSpPr>
              <a:grpSpLocks/>
            </p:cNvGrpSpPr>
            <p:nvPr/>
          </p:nvGrpSpPr>
          <p:grpSpPr bwMode="auto">
            <a:xfrm>
              <a:off x="460" y="3583"/>
              <a:ext cx="902" cy="211"/>
              <a:chOff x="460" y="3583"/>
              <a:chExt cx="902" cy="211"/>
            </a:xfrm>
          </p:grpSpPr>
          <p:sp>
            <p:nvSpPr>
              <p:cNvPr id="12437" name="Arc 124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8" name="Arc 125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3" name="Group 146"/>
            <p:cNvGrpSpPr>
              <a:grpSpLocks/>
            </p:cNvGrpSpPr>
            <p:nvPr/>
          </p:nvGrpSpPr>
          <p:grpSpPr bwMode="auto">
            <a:xfrm>
              <a:off x="432" y="2496"/>
              <a:ext cx="902" cy="211"/>
              <a:chOff x="460" y="3583"/>
              <a:chExt cx="902" cy="211"/>
            </a:xfrm>
          </p:grpSpPr>
          <p:sp>
            <p:nvSpPr>
              <p:cNvPr id="12435" name="Arc 147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6" name="Arc 148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4" name="Group 155"/>
            <p:cNvGrpSpPr>
              <a:grpSpLocks/>
            </p:cNvGrpSpPr>
            <p:nvPr/>
          </p:nvGrpSpPr>
          <p:grpSpPr bwMode="auto">
            <a:xfrm>
              <a:off x="3360" y="2496"/>
              <a:ext cx="902" cy="211"/>
              <a:chOff x="460" y="3583"/>
              <a:chExt cx="902" cy="211"/>
            </a:xfrm>
          </p:grpSpPr>
          <p:sp>
            <p:nvSpPr>
              <p:cNvPr id="12433" name="Arc 15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4" name="Arc 15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5" name="Group 158"/>
            <p:cNvGrpSpPr>
              <a:grpSpLocks/>
            </p:cNvGrpSpPr>
            <p:nvPr/>
          </p:nvGrpSpPr>
          <p:grpSpPr bwMode="auto">
            <a:xfrm>
              <a:off x="4320" y="2496"/>
              <a:ext cx="902" cy="211"/>
              <a:chOff x="460" y="3583"/>
              <a:chExt cx="902" cy="211"/>
            </a:xfrm>
          </p:grpSpPr>
          <p:sp>
            <p:nvSpPr>
              <p:cNvPr id="12431" name="Arc 15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2" name="Arc 16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6" name="Group 162"/>
            <p:cNvGrpSpPr>
              <a:grpSpLocks/>
            </p:cNvGrpSpPr>
            <p:nvPr/>
          </p:nvGrpSpPr>
          <p:grpSpPr bwMode="auto">
            <a:xfrm>
              <a:off x="471" y="3840"/>
              <a:ext cx="902" cy="210"/>
              <a:chOff x="460" y="2784"/>
              <a:chExt cx="902" cy="210"/>
            </a:xfrm>
          </p:grpSpPr>
          <p:sp>
            <p:nvSpPr>
              <p:cNvPr id="12429" name="Arc 163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0" name="Arc 164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7" name="Group 165"/>
            <p:cNvGrpSpPr>
              <a:grpSpLocks/>
            </p:cNvGrpSpPr>
            <p:nvPr/>
          </p:nvGrpSpPr>
          <p:grpSpPr bwMode="auto">
            <a:xfrm>
              <a:off x="1392" y="3840"/>
              <a:ext cx="902" cy="210"/>
              <a:chOff x="460" y="2784"/>
              <a:chExt cx="902" cy="210"/>
            </a:xfrm>
          </p:grpSpPr>
          <p:sp>
            <p:nvSpPr>
              <p:cNvPr id="12427" name="Arc 166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8" name="Arc 167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8" name="Group 168"/>
            <p:cNvGrpSpPr>
              <a:grpSpLocks/>
            </p:cNvGrpSpPr>
            <p:nvPr/>
          </p:nvGrpSpPr>
          <p:grpSpPr bwMode="auto">
            <a:xfrm>
              <a:off x="2400" y="3840"/>
              <a:ext cx="902" cy="210"/>
              <a:chOff x="460" y="2784"/>
              <a:chExt cx="902" cy="210"/>
            </a:xfrm>
          </p:grpSpPr>
          <p:sp>
            <p:nvSpPr>
              <p:cNvPr id="12425" name="Arc 169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6" name="Arc 170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9" name="Group 171"/>
            <p:cNvGrpSpPr>
              <a:grpSpLocks/>
            </p:cNvGrpSpPr>
            <p:nvPr/>
          </p:nvGrpSpPr>
          <p:grpSpPr bwMode="auto">
            <a:xfrm>
              <a:off x="3360" y="3840"/>
              <a:ext cx="902" cy="210"/>
              <a:chOff x="460" y="2784"/>
              <a:chExt cx="902" cy="210"/>
            </a:xfrm>
          </p:grpSpPr>
          <p:sp>
            <p:nvSpPr>
              <p:cNvPr id="12423" name="Arc 172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4" name="Arc 173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20" name="Group 174"/>
            <p:cNvGrpSpPr>
              <a:grpSpLocks/>
            </p:cNvGrpSpPr>
            <p:nvPr/>
          </p:nvGrpSpPr>
          <p:grpSpPr bwMode="auto">
            <a:xfrm>
              <a:off x="4320" y="3840"/>
              <a:ext cx="902" cy="210"/>
              <a:chOff x="460" y="2784"/>
              <a:chExt cx="902" cy="210"/>
            </a:xfrm>
          </p:grpSpPr>
          <p:sp>
            <p:nvSpPr>
              <p:cNvPr id="12421" name="Arc 17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2" name="Arc 17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6868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Review: Train Example (Wormhole-Routed Network)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85801"/>
            <a:ext cx="83058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Each train wants to turn right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Blocked by other trains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Similar problem to multiprocessor networks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752600" y="4370388"/>
            <a:ext cx="8686800" cy="1670050"/>
            <a:chOff x="1104" y="1564"/>
            <a:chExt cx="3312" cy="1592"/>
          </a:xfrm>
        </p:grpSpPr>
        <p:sp>
          <p:nvSpPr>
            <p:cNvPr id="12402" name="Line 5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403" name="Line 6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12294" name="Group 7"/>
          <p:cNvGrpSpPr>
            <a:grpSpLocks/>
          </p:cNvGrpSpPr>
          <p:nvPr/>
        </p:nvGrpSpPr>
        <p:grpSpPr bwMode="auto">
          <a:xfrm>
            <a:off x="5292725" y="3429000"/>
            <a:ext cx="1500188" cy="3429000"/>
            <a:chOff x="2374" y="2068"/>
            <a:chExt cx="945" cy="2252"/>
          </a:xfrm>
        </p:grpSpPr>
        <p:sp>
          <p:nvSpPr>
            <p:cNvPr id="12400" name="Line 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401" name="Line 9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2295" name="Arc 10"/>
          <p:cNvSpPr>
            <a:spLocks/>
          </p:cNvSpPr>
          <p:nvPr/>
        </p:nvSpPr>
        <p:spPr bwMode="auto">
          <a:xfrm>
            <a:off x="6408738" y="4403726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349250 w 21600"/>
              <a:gd name="T3" fmla="*/ 333375 h 21600"/>
              <a:gd name="T4" fmla="*/ 0 w 21600"/>
              <a:gd name="T5" fmla="*/ 3333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6" name="Arc 11"/>
          <p:cNvSpPr>
            <a:spLocks/>
          </p:cNvSpPr>
          <p:nvPr/>
        </p:nvSpPr>
        <p:spPr bwMode="auto">
          <a:xfrm rot="-5400000">
            <a:off x="5334001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333375 w 21600"/>
              <a:gd name="T3" fmla="*/ 349250 h 21600"/>
              <a:gd name="T4" fmla="*/ 0 w 21600"/>
              <a:gd name="T5" fmla="*/ 349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7" name="Arc 12"/>
          <p:cNvSpPr>
            <a:spLocks/>
          </p:cNvSpPr>
          <p:nvPr/>
        </p:nvSpPr>
        <p:spPr bwMode="auto">
          <a:xfrm rot="5400000">
            <a:off x="6415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334962 w 21600"/>
              <a:gd name="T3" fmla="*/ 349250 h 21600"/>
              <a:gd name="T4" fmla="*/ 0 w 21600"/>
              <a:gd name="T5" fmla="*/ 349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8" name="Arc 13"/>
          <p:cNvSpPr>
            <a:spLocks/>
          </p:cNvSpPr>
          <p:nvPr/>
        </p:nvSpPr>
        <p:spPr bwMode="auto">
          <a:xfrm rot="10800000">
            <a:off x="5326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349250 w 21600"/>
              <a:gd name="T3" fmla="*/ 334962 h 21600"/>
              <a:gd name="T4" fmla="*/ 0 w 21600"/>
              <a:gd name="T5" fmla="*/ 3349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2299" name="Group 14"/>
          <p:cNvGrpSpPr>
            <a:grpSpLocks/>
          </p:cNvGrpSpPr>
          <p:nvPr/>
        </p:nvGrpSpPr>
        <p:grpSpPr bwMode="auto">
          <a:xfrm rot="5400000">
            <a:off x="5951539" y="4411664"/>
            <a:ext cx="2103437" cy="350837"/>
            <a:chOff x="624" y="960"/>
            <a:chExt cx="3325" cy="531"/>
          </a:xfrm>
        </p:grpSpPr>
        <p:grpSp>
          <p:nvGrpSpPr>
            <p:cNvPr id="12379" name="Group 1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93" name="Freeform 1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" name="Freeform 1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5" name="Freeform 1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6" name="Freeform 1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7" name="Freeform 2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8" name="Freeform 2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Freeform 2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80" name="Group 2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89" name="Freeform 2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0" name="Freeform 2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1" name="Freeform 2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" name="Freeform 2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81" name="Group 2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82" name="Freeform 2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3" name="Freeform 3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4" name="Freeform 3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Freeform 3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6" name="Freeform 3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7" name="Freeform 3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8" name="Freeform 3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00" name="Group 36"/>
          <p:cNvGrpSpPr>
            <a:grpSpLocks/>
          </p:cNvGrpSpPr>
          <p:nvPr/>
        </p:nvGrpSpPr>
        <p:grpSpPr bwMode="auto">
          <a:xfrm rot="-5400000">
            <a:off x="4017964" y="5580064"/>
            <a:ext cx="2103437" cy="350837"/>
            <a:chOff x="624" y="960"/>
            <a:chExt cx="3325" cy="531"/>
          </a:xfrm>
        </p:grpSpPr>
        <p:grpSp>
          <p:nvGrpSpPr>
            <p:cNvPr id="12358" name="Group 3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72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3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4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5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7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8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9" name="Group 4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68" name="Freeform 4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9" name="Freeform 4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0" name="Freeform 4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1" name="Freeform 4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60" name="Group 5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61" name="Freeform 5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2" name="Freeform 5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3" name="Freeform 5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4" name="Freeform 5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5" name="Freeform 5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6" name="Freeform 5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Freeform 5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01" name="Group 80"/>
          <p:cNvGrpSpPr>
            <a:grpSpLocks/>
          </p:cNvGrpSpPr>
          <p:nvPr/>
        </p:nvGrpSpPr>
        <p:grpSpPr bwMode="auto">
          <a:xfrm flipH="1" flipV="1">
            <a:off x="5613400" y="6067425"/>
            <a:ext cx="2198688" cy="338138"/>
            <a:chOff x="624" y="960"/>
            <a:chExt cx="3325" cy="531"/>
          </a:xfrm>
        </p:grpSpPr>
        <p:grpSp>
          <p:nvGrpSpPr>
            <p:cNvPr id="12337" name="Group 81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51" name="Freeform 82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2" name="Freeform 83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3" name="Freeform 84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4" name="Freeform 85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5" name="Freeform 86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6" name="Freeform 87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7" name="Freeform 88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8" name="Group 89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47" name="Freeform 90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8" name="Freeform 91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9" name="Freeform 92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0" name="Freeform 93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9" name="Group 94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40" name="Freeform 95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1" name="Freeform 96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2" name="Freeform 97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3" name="Freeform 98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4" name="Freeform 99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5" name="Freeform 100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6" name="Freeform 101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2302" name="Picture 10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3" name="Picture 10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0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5" name="Picture 10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76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6378" name="Group 106"/>
          <p:cNvGrpSpPr>
            <a:grpSpLocks/>
          </p:cNvGrpSpPr>
          <p:nvPr/>
        </p:nvGrpSpPr>
        <p:grpSpPr bwMode="auto">
          <a:xfrm>
            <a:off x="5029201" y="4038600"/>
            <a:ext cx="2017713" cy="2260600"/>
            <a:chOff x="2208" y="2544"/>
            <a:chExt cx="1271" cy="1424"/>
          </a:xfrm>
        </p:grpSpPr>
        <p:sp>
          <p:nvSpPr>
            <p:cNvPr id="12333" name="AutoShape 107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4" name="AutoShape 108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5" name="AutoShape 109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6" name="AutoShape 110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566402" name="Group 130"/>
          <p:cNvGrpSpPr>
            <a:grpSpLocks/>
          </p:cNvGrpSpPr>
          <p:nvPr/>
        </p:nvGrpSpPr>
        <p:grpSpPr bwMode="auto">
          <a:xfrm>
            <a:off x="5257800" y="4406900"/>
            <a:ext cx="1524000" cy="1524000"/>
            <a:chOff x="2352" y="2776"/>
            <a:chExt cx="960" cy="960"/>
          </a:xfrm>
        </p:grpSpPr>
        <p:sp>
          <p:nvSpPr>
            <p:cNvPr id="12330" name="AutoShape 131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1" name="AutoShape 132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2" name="Text Box 133"/>
            <p:cNvSpPr txBox="1">
              <a:spLocks noChangeArrowheads="1"/>
            </p:cNvSpPr>
            <p:nvPr/>
          </p:nvSpPr>
          <p:spPr bwMode="auto">
            <a:xfrm rot="2700000">
              <a:off x="2356" y="3033"/>
              <a:ext cx="959" cy="446"/>
            </a:xfrm>
            <a:prstGeom prst="rect">
              <a:avLst/>
            </a:prstGeom>
            <a:solidFill>
              <a:srgbClr val="DFE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Disallowed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By Rule</a:t>
              </a:r>
            </a:p>
          </p:txBody>
        </p:sp>
      </p:grpSp>
      <p:grpSp>
        <p:nvGrpSpPr>
          <p:cNvPr id="12308" name="Group 58"/>
          <p:cNvGrpSpPr>
            <a:grpSpLocks/>
          </p:cNvGrpSpPr>
          <p:nvPr/>
        </p:nvGrpSpPr>
        <p:grpSpPr bwMode="auto">
          <a:xfrm>
            <a:off x="4194175" y="3987800"/>
            <a:ext cx="2197100" cy="336550"/>
            <a:chOff x="624" y="960"/>
            <a:chExt cx="3325" cy="531"/>
          </a:xfrm>
        </p:grpSpPr>
        <p:grpSp>
          <p:nvGrpSpPr>
            <p:cNvPr id="12309" name="Group 59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23" name="Freeform 60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Freeform 61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5" name="Freeform 62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6" name="Freeform 63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Freeform 64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8" name="Freeform 65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9" name="Freeform 66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0" name="Group 67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19" name="Freeform 68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Freeform 69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Freeform 70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Freeform 71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1" name="Group 72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12" name="Freeform 73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Freeform 74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Freeform 75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Freeform 76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Freeform 77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Freeform 78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8" name="Freeform 79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4183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Techniques for Recovering from Deadlock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11658600" cy="57912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Terminate thread, force it to give up resources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Bridge example, Godzilla picks up a car, hurls it into the river.  Deadlock solved!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Hold dining lawyer in contempt and take away in handcuffs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But, not always possible – killing a thread holding a mutex leaves world inconsistent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Preempt resources without killing off thread 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Take away resources from thread temporarily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Doesn’t always fit with semantics of computation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Roll back actions of deadlocked threads 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Hit the rewind button on TiVo, pretend last few minutes never happened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For bridge example, make one car roll backwards (may require others behind him)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Common technique in databases (transactions)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Of course, if you restart in exactly the same way, may reenter deadlock once again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Many operating systems use other options</a:t>
            </a:r>
          </a:p>
        </p:txBody>
      </p:sp>
    </p:spTree>
    <p:extLst>
      <p:ext uri="{BB962C8B-B14F-4D97-AF65-F5344CB8AC3E}">
        <p14:creationId xmlns:p14="http://schemas.microsoft.com/office/powerpoint/2010/main" val="3920614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86559</TotalTime>
  <Pages>60</Pages>
  <Words>7338</Words>
  <Application>Microsoft Macintosh PowerPoint</Application>
  <PresentationFormat>Widescreen</PresentationFormat>
  <Paragraphs>1521</Paragraphs>
  <Slides>69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Comic Sans MS</vt:lpstr>
      <vt:lpstr>Consolas</vt:lpstr>
      <vt:lpstr>Gill Sans</vt:lpstr>
      <vt:lpstr>Gill Sans Light</vt:lpstr>
      <vt:lpstr>Gill Sans MT</vt:lpstr>
      <vt:lpstr>Helvetica</vt:lpstr>
      <vt:lpstr>Times New Roman</vt:lpstr>
      <vt:lpstr>Wingdings</vt:lpstr>
      <vt:lpstr>Office</vt:lpstr>
      <vt:lpstr>CS162 Operating Systems and Systems Programming Lecture 13  Memory 1: Address Translation and Virtual Memory</vt:lpstr>
      <vt:lpstr>Recall: Deadlock is A Deadly type of Starvation</vt:lpstr>
      <vt:lpstr>Recall: Four requirements for occurrence of Deadlock</vt:lpstr>
      <vt:lpstr>Recall: Techniques for Preventing Deadlock</vt:lpstr>
      <vt:lpstr>Request Resources Atomically (1)</vt:lpstr>
      <vt:lpstr>Request Resources Atomically (2)</vt:lpstr>
      <vt:lpstr>Acquire Resources in Consistent Order</vt:lpstr>
      <vt:lpstr>Review: Train Example (Wormhole-Routed Network)</vt:lpstr>
      <vt:lpstr>Techniques for Recovering from Deadlock</vt:lpstr>
      <vt:lpstr>Another view of virtual memory: Pre-empting Resources</vt:lpstr>
      <vt:lpstr>Techniques for Deadlock Avoidance</vt:lpstr>
      <vt:lpstr>Deadlock Avoidance: Three States</vt:lpstr>
      <vt:lpstr>Deadlock Avoidance</vt:lpstr>
      <vt:lpstr>Banker’s Algorithm for Avoiding Deadlock</vt:lpstr>
      <vt:lpstr>Banker’s Algorithm for Avoiding Deadlock</vt:lpstr>
      <vt:lpstr>Banker’s Algorithm for Avoiding Deadlock</vt:lpstr>
      <vt:lpstr>Banker’s Algorithm for Avoiding Deadlock</vt:lpstr>
      <vt:lpstr>Banker’s Algorithm Example</vt:lpstr>
      <vt:lpstr>Deadlock Summary</vt:lpstr>
      <vt:lpstr>Virtualizing Resources</vt:lpstr>
      <vt:lpstr>Recall: Four Fundamental OS Concepts</vt:lpstr>
      <vt:lpstr>THE BASICS: Address/Address Space</vt:lpstr>
      <vt:lpstr>Address Space, Process Virtual Address Space</vt:lpstr>
      <vt:lpstr>Recall: Process Address Space: typical structure</vt:lpstr>
      <vt:lpstr>Recall: Single and Multithreaded Processes</vt:lpstr>
      <vt:lpstr>Important Aspects of Memory Multiplexing</vt:lpstr>
      <vt:lpstr>Alternative View: Interposing on Process Behavior</vt:lpstr>
      <vt:lpstr>Recall: Loading</vt:lpstr>
      <vt:lpstr>Binding of Instructions and Data to Memory</vt:lpstr>
      <vt:lpstr>Binding of Instructions and Data to Memory</vt:lpstr>
      <vt:lpstr>Second copy of program from previous example</vt:lpstr>
      <vt:lpstr>Second copy of program from previous example</vt:lpstr>
      <vt:lpstr>From Program to Process</vt:lpstr>
      <vt:lpstr>Recall: Uniprogramming</vt:lpstr>
      <vt:lpstr>Primitive Multiprogramming</vt:lpstr>
      <vt:lpstr>Multiprogramming with Protection</vt:lpstr>
      <vt:lpstr>Recall: Base and Bound (No Translation)</vt:lpstr>
      <vt:lpstr>Recall: General Address translation</vt:lpstr>
      <vt:lpstr>Recall: Base and Bound (with Translation)</vt:lpstr>
      <vt:lpstr>Issues with Simple B&amp;B Method</vt:lpstr>
      <vt:lpstr>More Flexible Segmentation</vt:lpstr>
      <vt:lpstr>Implementation of Multi-Segment Model</vt:lpstr>
      <vt:lpstr>Intel x86 Special Registers</vt:lpstr>
      <vt:lpstr>Example: Four Segments (16 bit addresses)</vt:lpstr>
      <vt:lpstr>Example: Four Segments (16 bit addresses)</vt:lpstr>
      <vt:lpstr>Example: Four Segments (16 bit addresses)</vt:lpstr>
      <vt:lpstr>Example: Four Segments (16 bit addresses)</vt:lpstr>
      <vt:lpstr>Example of Segment Translation (16bit address)</vt:lpstr>
      <vt:lpstr>Example of Segment Translation (16bit address)</vt:lpstr>
      <vt:lpstr>Example of Segment Translation (16bit address)</vt:lpstr>
      <vt:lpstr>Example of Segment Translation (16bit address)</vt:lpstr>
      <vt:lpstr>Observations about Segmentation</vt:lpstr>
      <vt:lpstr>Administrivia</vt:lpstr>
      <vt:lpstr>What if not all segments fit in memory?</vt:lpstr>
      <vt:lpstr>Problems with Segmentation</vt:lpstr>
      <vt:lpstr>Recall: General Address Translation</vt:lpstr>
      <vt:lpstr>Paging: Physical Memory in Fixed Size Chunks</vt:lpstr>
      <vt:lpstr>How to Implement Simple Paging?</vt:lpstr>
      <vt:lpstr>Simple Page Table Example</vt:lpstr>
      <vt:lpstr>What about Sharing?</vt:lpstr>
      <vt:lpstr>Where is page sharing used ?</vt:lpstr>
      <vt:lpstr>Memory Layout for Linux 32-bit (Pre-Meltdown patch!)</vt:lpstr>
      <vt:lpstr>Some simple security measures</vt:lpstr>
      <vt:lpstr>Summary: Paging</vt:lpstr>
      <vt:lpstr>Summary: Paging</vt:lpstr>
      <vt:lpstr>Summary: Paging</vt:lpstr>
      <vt:lpstr>How big do things get?</vt:lpstr>
      <vt:lpstr>Page Table Discussion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945</cp:revision>
  <cp:lastPrinted>2022-03-03T02:54:02Z</cp:lastPrinted>
  <dcterms:created xsi:type="dcterms:W3CDTF">1995-08-12T11:37:26Z</dcterms:created>
  <dcterms:modified xsi:type="dcterms:W3CDTF">2022-03-04T01:57:18Z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