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1637" r:id="rId3"/>
    <p:sldId id="1614" r:id="rId4"/>
    <p:sldId id="1597" r:id="rId5"/>
    <p:sldId id="1598" r:id="rId6"/>
    <p:sldId id="1623" r:id="rId7"/>
    <p:sldId id="1624" r:id="rId8"/>
    <p:sldId id="1704" r:id="rId9"/>
    <p:sldId id="1705" r:id="rId10"/>
    <p:sldId id="1706" r:id="rId11"/>
    <p:sldId id="1707" r:id="rId12"/>
    <p:sldId id="1708" r:id="rId13"/>
    <p:sldId id="1709" r:id="rId14"/>
    <p:sldId id="1631" r:id="rId15"/>
    <p:sldId id="1632" r:id="rId16"/>
    <p:sldId id="1633" r:id="rId17"/>
    <p:sldId id="1634" r:id="rId18"/>
    <p:sldId id="1635" r:id="rId19"/>
    <p:sldId id="1638" r:id="rId20"/>
    <p:sldId id="1639" r:id="rId21"/>
    <p:sldId id="1640" r:id="rId22"/>
    <p:sldId id="1641" r:id="rId23"/>
    <p:sldId id="1642" r:id="rId24"/>
    <p:sldId id="1643" r:id="rId25"/>
    <p:sldId id="1644" r:id="rId26"/>
    <p:sldId id="1645" r:id="rId27"/>
    <p:sldId id="1646" r:id="rId28"/>
    <p:sldId id="1647" r:id="rId29"/>
    <p:sldId id="1648" r:id="rId30"/>
    <p:sldId id="1649" r:id="rId31"/>
    <p:sldId id="1650" r:id="rId32"/>
    <p:sldId id="1651" r:id="rId33"/>
    <p:sldId id="1652" r:id="rId34"/>
    <p:sldId id="1653" r:id="rId35"/>
    <p:sldId id="1654" r:id="rId36"/>
    <p:sldId id="1655" r:id="rId37"/>
    <p:sldId id="1656" r:id="rId38"/>
    <p:sldId id="1657" r:id="rId39"/>
    <p:sldId id="1659" r:id="rId40"/>
    <p:sldId id="1566" r:id="rId4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969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77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17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93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87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91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319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405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5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Only really use last two levels (1 GB)</a:t>
            </a:r>
          </a:p>
        </p:txBody>
      </p:sp>
    </p:spTree>
    <p:extLst>
      <p:ext uri="{BB962C8B-B14F-4D97-AF65-F5344CB8AC3E}">
        <p14:creationId xmlns:p14="http://schemas.microsoft.com/office/powerpoint/2010/main" val="1436545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3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48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2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1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/>
              <a:t>What is virtual address 0x6? 1|10 = 3|2 = 0xE</a:t>
            </a:r>
          </a:p>
          <a:p>
            <a:r>
              <a:rPr lang="en-US" altLang="en-US" sz="1400"/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722705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308621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14.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6431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3/8/22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77876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CS162 © UCB Spring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14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Memory 2: Virtual Memory (</a:t>
            </a:r>
            <a:r>
              <a:rPr lang="en-US" sz="3000" dirty="0" err="1"/>
              <a:t>Con’t</a:t>
            </a:r>
            <a:r>
              <a:rPr lang="en-US" sz="3000" dirty="0"/>
              <a:t>), Caching and TLBs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March 8</a:t>
            </a:r>
            <a:r>
              <a:rPr lang="en-US" altLang="en-US" baseline="30000" dirty="0">
                <a:ea typeface="Gill Sans" charset="0"/>
              </a:rPr>
              <a:t>th</a:t>
            </a:r>
            <a:r>
              <a:rPr lang="en-US" altLang="en-US" dirty="0">
                <a:ea typeface="Gill Sans" charset="0"/>
              </a:rPr>
              <a:t>, 2022</a:t>
            </a: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Anthony Joseph and 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981200" y="3613151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5227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984374" y="685800"/>
            <a:ext cx="4637088" cy="704850"/>
            <a:chOff x="371" y="296"/>
            <a:chExt cx="2921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71" y="29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2057400" y="1631951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982788" y="5562600"/>
            <a:ext cx="4638675" cy="704850"/>
            <a:chOff x="562" y="3436"/>
            <a:chExt cx="2922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562" y="343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4441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4441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8328023" y="2012950"/>
            <a:ext cx="1371600" cy="19050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74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7218598" y="3907646"/>
            <a:ext cx="3520175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This physical page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appears in address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5229226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6270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6270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D44-FCAF-BC44-A86F-66769A7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page sharing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4F4F-ED07-3D49-BAA4-B96BDAEA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287000" cy="5486400"/>
          </a:xfrm>
        </p:spPr>
        <p:txBody>
          <a:bodyPr>
            <a:normAutofit/>
          </a:bodyPr>
          <a:lstStyle/>
          <a:p>
            <a:r>
              <a:rPr lang="en-US" dirty="0"/>
              <a:t>The “kernel region” of every process has the same page table entries</a:t>
            </a:r>
          </a:p>
          <a:p>
            <a:pPr lvl="1"/>
            <a:r>
              <a:rPr lang="en-US" dirty="0"/>
              <a:t>The process cannot access it at user level</a:t>
            </a:r>
          </a:p>
          <a:p>
            <a:pPr lvl="1"/>
            <a:r>
              <a:rPr lang="en-US" dirty="0"/>
              <a:t>But on U-&gt;K switch, kernel code can access it AS WELL AS the region for THIS user</a:t>
            </a:r>
          </a:p>
          <a:p>
            <a:pPr lvl="2"/>
            <a:r>
              <a:rPr lang="en-US" dirty="0"/>
              <a:t>What does the kernel need to do to access other user processes?</a:t>
            </a:r>
          </a:p>
          <a:p>
            <a:r>
              <a:rPr lang="en-US" dirty="0"/>
              <a:t>Different processes running same binary! </a:t>
            </a:r>
          </a:p>
          <a:p>
            <a:pPr lvl="1"/>
            <a:r>
              <a:rPr lang="en-US" dirty="0"/>
              <a:t>Execute-only, but do not need to duplicate code segments</a:t>
            </a:r>
          </a:p>
          <a:p>
            <a:r>
              <a:rPr lang="en-US" dirty="0"/>
              <a:t>User-level system libraries (execute only)</a:t>
            </a:r>
          </a:p>
          <a:p>
            <a:r>
              <a:rPr lang="en-US" dirty="0"/>
              <a:t>Shared-memory segments between different processes</a:t>
            </a:r>
          </a:p>
          <a:p>
            <a:pPr lvl="1"/>
            <a:r>
              <a:rPr lang="en-US" dirty="0"/>
              <a:t>Can actually share objects directly between processes</a:t>
            </a:r>
          </a:p>
          <a:p>
            <a:pPr lvl="2"/>
            <a:r>
              <a:rPr lang="en-US" dirty="0"/>
              <a:t>Must map page into same place in address space!</a:t>
            </a:r>
          </a:p>
          <a:p>
            <a:pPr lvl="1"/>
            <a:r>
              <a:rPr lang="en-US" dirty="0"/>
              <a:t>This is a limited form of the sharing that threads have within a single process</a:t>
            </a:r>
          </a:p>
        </p:txBody>
      </p:sp>
    </p:spTree>
    <p:extLst>
      <p:ext uri="{BB962C8B-B14F-4D97-AF65-F5344CB8AC3E}">
        <p14:creationId xmlns:p14="http://schemas.microsoft.com/office/powerpoint/2010/main" val="1244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90601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752600" y="6096001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http://static.duartes.org/img/blogPosts/linuxFlexibleAddressSpaceLayout.png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430000" cy="533400"/>
          </a:xfrm>
        </p:spPr>
        <p:txBody>
          <a:bodyPr/>
          <a:lstStyle/>
          <a:p>
            <a:r>
              <a:rPr lang="en-US" altLang="en-US" dirty="0"/>
              <a:t>Recall: Memory Layout for Linux 32-bit (Pre-Meltdown patch!)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6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DF3E-A2A0-214F-96A4-7EB03575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simple security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6BD8-6278-804F-8339-657F33DB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685800"/>
            <a:ext cx="11226800" cy="5105400"/>
          </a:xfrm>
        </p:spPr>
        <p:txBody>
          <a:bodyPr/>
          <a:lstStyle/>
          <a:p>
            <a:r>
              <a:rPr lang="en-US" dirty="0"/>
              <a:t>Address Space Randomization</a:t>
            </a:r>
          </a:p>
          <a:p>
            <a:pPr lvl="1"/>
            <a:r>
              <a:rPr lang="en-US" dirty="0"/>
              <a:t>Position-Independent Code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can place user code anywhere in address space</a:t>
            </a:r>
          </a:p>
          <a:p>
            <a:pPr lvl="2"/>
            <a:r>
              <a:rPr lang="en-US" dirty="0"/>
              <a:t>Random start address makes much harder for attacker to cause jump to code that it seeks to take over</a:t>
            </a:r>
          </a:p>
          <a:p>
            <a:pPr lvl="1"/>
            <a:r>
              <a:rPr lang="en-US" dirty="0"/>
              <a:t>Stack &amp; Heap can start anywhere, so randomize placement</a:t>
            </a:r>
          </a:p>
          <a:p>
            <a:r>
              <a:rPr lang="en-US" dirty="0"/>
              <a:t>Kernel address space isolation</a:t>
            </a:r>
          </a:p>
          <a:p>
            <a:pPr lvl="1"/>
            <a:r>
              <a:rPr lang="en-US" dirty="0"/>
              <a:t>Don’t map whole kernel space into each process, switch to kernel page table</a:t>
            </a:r>
          </a:p>
          <a:p>
            <a:pPr lvl="1"/>
            <a:r>
              <a:rPr lang="en-US" dirty="0" err="1"/>
              <a:t>Meltdown</a:t>
            </a:r>
            <a:r>
              <a:rPr lang="en-US" dirty="0" err="1">
                <a:sym typeface="Symbol" panose="05050102010706020507" pitchFamily="18" charset="2"/>
              </a:rPr>
              <a:t>map</a:t>
            </a:r>
            <a:r>
              <a:rPr lang="en-US" dirty="0">
                <a:sym typeface="Symbol" panose="05050102010706020507" pitchFamily="18" charset="2"/>
              </a:rPr>
              <a:t> none of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kernel into user mode!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A260B-3613-7242-A52B-0BF81A90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50520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4647841" y="6312205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3733801" y="14049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2079626" y="1176337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5711825" y="871538"/>
            <a:ext cx="1344342" cy="6001643"/>
            <a:chOff x="4188007" y="838200"/>
            <a:chExt cx="1344785" cy="6000946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6881813" y="947738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4343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3733801" y="1633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5711825" y="871538"/>
            <a:ext cx="1344342" cy="6001643"/>
            <a:chOff x="4188007" y="838200"/>
            <a:chExt cx="1344785" cy="6000946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20685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1828800" y="2090737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  <p:cxnSp>
        <p:nvCxnSpPr>
          <p:cNvPr id="137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2"/>
          <p:cNvCxnSpPr>
            <a:cxnSpLocks noChangeShapeType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4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6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7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8" name="Straight Arrow Connector 177"/>
          <p:cNvCxnSpPr>
            <a:cxnSpLocks noChangeShapeType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9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0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1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539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4343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3733801" y="17097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5711825" y="871538"/>
            <a:ext cx="1198918" cy="6001643"/>
            <a:chOff x="4188007" y="838200"/>
            <a:chExt cx="1199313" cy="6000946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99313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4495800" y="1328737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4495801" y="1557337"/>
            <a:ext cx="1282811" cy="762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</p:cNvCxnSpPr>
          <p:nvPr/>
        </p:nvCxnSpPr>
        <p:spPr bwMode="auto">
          <a:xfrm>
            <a:off x="6858000" y="1404937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6868868" y="1574006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20685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2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143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144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6" name="Rectangle 135"/>
          <p:cNvSpPr>
            <a:spLocks noChangeArrowheads="1"/>
          </p:cNvSpPr>
          <p:nvPr/>
        </p:nvSpPr>
        <p:spPr bwMode="auto">
          <a:xfrm>
            <a:off x="8016875" y="23193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8534400" y="2928937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Allocate new pages where room!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6164357" y="4333874"/>
            <a:ext cx="5943600" cy="1219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cxnSp>
        <p:nvCxnSpPr>
          <p:cNvPr id="189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0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1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Straight Arrow Connector 182"/>
          <p:cNvCxnSpPr>
            <a:cxnSpLocks noChangeShapeType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177"/>
          <p:cNvCxnSpPr>
            <a:cxnSpLocks noChangeShapeType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989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91 0.01736 L 0.7737 0.150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74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CF1E-16FB-7E46-9641-C2F14A29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 things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FE34-76D6-0749-A35C-B897B932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5800"/>
            <a:ext cx="11506200" cy="6019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32-bit address space =&gt; 2</a:t>
            </a:r>
            <a:r>
              <a:rPr lang="en-US" baseline="30000" dirty="0"/>
              <a:t>32</a:t>
            </a:r>
            <a:r>
              <a:rPr lang="en-US" dirty="0"/>
              <a:t> bytes (</a:t>
            </a:r>
            <a:r>
              <a:rPr lang="en-US" dirty="0">
                <a:solidFill>
                  <a:srgbClr val="FF0000"/>
                </a:solidFill>
              </a:rPr>
              <a:t>4 GB</a:t>
            </a:r>
            <a:r>
              <a:rPr lang="en-US" dirty="0"/>
              <a:t>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Note: “b” = bit, and “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” = byte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for memory</a:t>
            </a:r>
            <a:r>
              <a:rPr lang="en-US" dirty="0"/>
              <a:t>: </a:t>
            </a:r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“K”(kilo) 	= 2</a:t>
            </a:r>
            <a:r>
              <a:rPr lang="en-US" baseline="30000" dirty="0"/>
              <a:t>10 </a:t>
            </a:r>
            <a:r>
              <a:rPr lang="en-US" dirty="0"/>
              <a:t>= 1024	  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(But not quite!): Sometimes called “Ki” (</a:t>
            </a:r>
            <a:r>
              <a:rPr lang="en-US" dirty="0" err="1">
                <a:sym typeface="Symbol" panose="05050102010706020507" pitchFamily="18" charset="2"/>
              </a:rPr>
              <a:t>Kibi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“M”(mega)	= 2</a:t>
            </a:r>
            <a:r>
              <a:rPr lang="en-US" baseline="30000" dirty="0"/>
              <a:t>20</a:t>
            </a:r>
            <a:r>
              <a:rPr lang="en-US" dirty="0"/>
              <a:t> = (1024)</a:t>
            </a:r>
            <a:r>
              <a:rPr lang="en-US" baseline="30000" dirty="0"/>
              <a:t>2 	</a:t>
            </a:r>
            <a:r>
              <a:rPr lang="en-US" dirty="0"/>
              <a:t>= 1,048,576    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6</a:t>
            </a:r>
            <a:r>
              <a:rPr lang="en-US" dirty="0">
                <a:sym typeface="Symbol" panose="05050102010706020507" pitchFamily="18" charset="2"/>
              </a:rPr>
              <a:t> (But not quite!): Sometimes called “</a:t>
            </a:r>
            <a:r>
              <a:rPr lang="en-US" dirty="0" err="1">
                <a:sym typeface="Symbol" panose="05050102010706020507" pitchFamily="18" charset="2"/>
              </a:rPr>
              <a:t>Mi</a:t>
            </a:r>
            <a:r>
              <a:rPr lang="en-US" dirty="0">
                <a:sym typeface="Symbol" panose="05050102010706020507" pitchFamily="18" charset="2"/>
              </a:rPr>
              <a:t>” (</a:t>
            </a:r>
            <a:r>
              <a:rPr lang="en-US" dirty="0" err="1">
                <a:sym typeface="Symbol" panose="05050102010706020507" pitchFamily="18" charset="2"/>
              </a:rPr>
              <a:t>Mibi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”(</a:t>
            </a:r>
            <a:r>
              <a:rPr lang="en-US" dirty="0" err="1"/>
              <a:t>giga</a:t>
            </a:r>
            <a:r>
              <a:rPr lang="en-US" dirty="0"/>
              <a:t>)   	= 2</a:t>
            </a:r>
            <a:r>
              <a:rPr lang="en-US" baseline="30000" dirty="0"/>
              <a:t>30</a:t>
            </a:r>
            <a:r>
              <a:rPr lang="en-US" dirty="0"/>
              <a:t> = (1024)</a:t>
            </a:r>
            <a:r>
              <a:rPr lang="en-US" baseline="30000" dirty="0"/>
              <a:t>3	</a:t>
            </a:r>
            <a:r>
              <a:rPr lang="en-US" dirty="0"/>
              <a:t>= 1,073,741,824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9</a:t>
            </a:r>
            <a:r>
              <a:rPr lang="en-US" dirty="0">
                <a:sym typeface="Symbol" panose="05050102010706020507" pitchFamily="18" charset="2"/>
              </a:rPr>
              <a:t> (But not quite!): Sometimes called “</a:t>
            </a:r>
            <a:r>
              <a:rPr lang="en-US" dirty="0" err="1">
                <a:sym typeface="Symbol" panose="05050102010706020507" pitchFamily="18" charset="2"/>
              </a:rPr>
              <a:t>Gi</a:t>
            </a:r>
            <a:r>
              <a:rPr lang="en-US" dirty="0">
                <a:sym typeface="Symbol" panose="05050102010706020507" pitchFamily="18" charset="2"/>
              </a:rPr>
              <a:t>” (</a:t>
            </a:r>
            <a:r>
              <a:rPr lang="en-US" dirty="0" err="1">
                <a:sym typeface="Symbol" panose="05050102010706020507" pitchFamily="18" charset="2"/>
              </a:rPr>
              <a:t>Gibi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baseline="30000" dirty="0"/>
          </a:p>
          <a:p>
            <a:pPr>
              <a:lnSpc>
                <a:spcPct val="105000"/>
              </a:lnSpc>
            </a:pPr>
            <a:r>
              <a:rPr lang="en-US" dirty="0"/>
              <a:t>Typical page size: 4 KB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how many bits of the address is that ? (remember 2</a:t>
            </a:r>
            <a:r>
              <a:rPr lang="en-US" baseline="30000" dirty="0"/>
              <a:t>10</a:t>
            </a:r>
            <a:r>
              <a:rPr lang="en-US" dirty="0"/>
              <a:t> = 1024)</a:t>
            </a:r>
          </a:p>
          <a:p>
            <a:pPr lvl="1">
              <a:lnSpc>
                <a:spcPct val="105000"/>
              </a:lnSpc>
            </a:pPr>
            <a:r>
              <a:rPr lang="en-US" dirty="0" err="1"/>
              <a:t>Ans</a:t>
            </a:r>
            <a:r>
              <a:rPr lang="en-US" dirty="0"/>
              <a:t> – 4KB =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/>
              <a:t>12 bits of the address</a:t>
            </a:r>
          </a:p>
          <a:p>
            <a:pPr>
              <a:lnSpc>
                <a:spcPct val="105000"/>
              </a:lnSpc>
            </a:pPr>
            <a:r>
              <a:rPr lang="en-US" dirty="0">
                <a:solidFill>
                  <a:srgbClr val="FF0000"/>
                </a:solidFill>
              </a:rPr>
              <a:t>So how big is the simple page table for </a:t>
            </a:r>
            <a:r>
              <a:rPr lang="en-US" i="1" dirty="0">
                <a:solidFill>
                  <a:srgbClr val="FF0000"/>
                </a:solidFill>
              </a:rPr>
              <a:t>each</a:t>
            </a:r>
            <a:r>
              <a:rPr lang="en-US" dirty="0">
                <a:solidFill>
                  <a:srgbClr val="FF0000"/>
                </a:solidFill>
              </a:rPr>
              <a:t> process?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20  </a:t>
            </a:r>
            <a:r>
              <a:rPr lang="en-US" dirty="0"/>
              <a:t>(that’s about a million entries) x 4 bytes each =&gt; </a:t>
            </a:r>
            <a:r>
              <a:rPr lang="en-US" dirty="0">
                <a:solidFill>
                  <a:srgbClr val="FF0000"/>
                </a:solidFill>
              </a:rPr>
              <a:t>4 MB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When 32-bit machines got started (vax 11/780, intel 80386), 16 MB was a LOT of memory</a:t>
            </a:r>
          </a:p>
          <a:p>
            <a:pPr>
              <a:lnSpc>
                <a:spcPct val="105000"/>
              </a:lnSpc>
            </a:pPr>
            <a:r>
              <a:rPr lang="en-US" dirty="0"/>
              <a:t>How big is a simple page table on a 64-bit processor (x86_64)?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/2</a:t>
            </a:r>
            <a:r>
              <a:rPr lang="en-US" baseline="30000" dirty="0"/>
              <a:t>12 </a:t>
            </a:r>
            <a:r>
              <a:rPr lang="en-US" dirty="0"/>
              <a:t>= 2</a:t>
            </a:r>
            <a:r>
              <a:rPr lang="en-US" baseline="30000" dirty="0"/>
              <a:t>52</a:t>
            </a:r>
            <a:r>
              <a:rPr lang="en-US" dirty="0"/>
              <a:t>(that’s 4.5</a:t>
            </a:r>
            <a:r>
              <a:rPr lang="en-US" dirty="0">
                <a:sym typeface="Symbol" panose="05050102010706020507" pitchFamily="18" charset="2"/>
              </a:rPr>
              <a:t>10</a:t>
            </a:r>
            <a:r>
              <a:rPr lang="en-US" baseline="30000" dirty="0">
                <a:sym typeface="Symbol" panose="05050102010706020507" pitchFamily="18" charset="2"/>
              </a:rPr>
              <a:t>15 </a:t>
            </a:r>
            <a:r>
              <a:rPr lang="en-US" dirty="0">
                <a:sym typeface="Symbol" panose="05050102010706020507" pitchFamily="18" charset="2"/>
              </a:rPr>
              <a:t>or 4.5 </a:t>
            </a:r>
            <a:r>
              <a:rPr lang="en-US" dirty="0" err="1">
                <a:sym typeface="Symbol" panose="05050102010706020507" pitchFamily="18" charset="2"/>
              </a:rPr>
              <a:t>exa</a:t>
            </a:r>
            <a:r>
              <a:rPr lang="en-US" dirty="0">
                <a:sym typeface="Symbol" panose="05050102010706020507" pitchFamily="18" charset="2"/>
              </a:rPr>
              <a:t>-entries)8 bytes each =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3610</a:t>
            </a:r>
            <a:r>
              <a:rPr 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bytes or 36 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exa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-bytes!!!!  This is a ridiculous amount of memory!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This is really a lot of space – for only the page table!!!</a:t>
            </a:r>
          </a:p>
          <a:p>
            <a:pPr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The address space is </a:t>
            </a:r>
            <a:r>
              <a:rPr lang="en-US" i="1" dirty="0">
                <a:sym typeface="Symbol" panose="05050102010706020507" pitchFamily="18" charset="2"/>
              </a:rPr>
              <a:t>sparse</a:t>
            </a:r>
            <a:r>
              <a:rPr lang="en-US" dirty="0">
                <a:sym typeface="Symbol" panose="05050102010706020507" pitchFamily="18" charset="2"/>
              </a:rPr>
              <a:t>, i.e. has holes that are not mapped to physical memory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So, most of this space is taken up by page tables mapped to nothing</a:t>
            </a: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sz="28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34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762000"/>
            <a:ext cx="106299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Page table pointer and limit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provides protection here?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Translation (per process) </a:t>
            </a:r>
            <a:r>
              <a:rPr lang="en-US" altLang="ko-KR" sz="2600" i="1" dirty="0">
                <a:solidFill>
                  <a:srgbClr val="FF0000"/>
                </a:solidFill>
                <a:ea typeface="굴림" panose="020B0600000101010101" pitchFamily="34" charset="-127"/>
              </a:rPr>
              <a:t>and</a:t>
            </a: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 dual-mode!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Can’t let process alter its own page table!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E.g., on UNIX, code starts at 0, stack starts at (2</a:t>
            </a:r>
            <a:r>
              <a:rPr lang="en-US" altLang="ko-KR" sz="2400" baseline="30000" dirty="0">
                <a:solidFill>
                  <a:srgbClr val="FF0000"/>
                </a:solidFill>
                <a:ea typeface="굴림" panose="020B0600000101010101" pitchFamily="34" charset="-127"/>
              </a:rPr>
              <a:t>31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-1)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Con: What if table really big?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Not all pages used all the time 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 would be nice to have working set of page table in memory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Simple Page table is way too big!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Does it all need to be in memory?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How about multi-level paging?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or combining paging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8153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A386-79F4-4358-A63D-A5684542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Structure a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11FA-E3F5-4EC2-B083-23D9AECC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Table is a </a:t>
            </a:r>
            <a:r>
              <a:rPr lang="en-US" i="1" dirty="0"/>
              <a:t>map</a:t>
            </a:r>
            <a:r>
              <a:rPr lang="en-US" dirty="0"/>
              <a:t> (function) from VPN to PPN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page table corresponds to a </a:t>
            </a:r>
            <a:r>
              <a:rPr lang="en-US" i="1" dirty="0">
                <a:solidFill>
                  <a:srgbClr val="FF0000"/>
                </a:solidFill>
              </a:rPr>
              <a:t>very large </a:t>
            </a:r>
            <a:r>
              <a:rPr lang="en-US" dirty="0"/>
              <a:t>lookup table</a:t>
            </a:r>
          </a:p>
          <a:p>
            <a:pPr lvl="1"/>
            <a:r>
              <a:rPr lang="en-US" dirty="0"/>
              <a:t>VPN is index into table, each entry contains PPN</a:t>
            </a:r>
          </a:p>
          <a:p>
            <a:endParaRPr lang="en-US" dirty="0"/>
          </a:p>
          <a:p>
            <a:r>
              <a:rPr lang="en-US" dirty="0"/>
              <a:t>What other map structures can you think of?</a:t>
            </a:r>
          </a:p>
          <a:p>
            <a:pPr lvl="1"/>
            <a:r>
              <a:rPr lang="en-US" dirty="0"/>
              <a:t>Trees?</a:t>
            </a:r>
          </a:p>
          <a:p>
            <a:pPr lvl="1"/>
            <a:r>
              <a:rPr lang="en-US" dirty="0"/>
              <a:t>Hash Tables?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74065" y="1447800"/>
            <a:ext cx="7838250" cy="1066800"/>
            <a:chOff x="1774065" y="1447800"/>
            <a:chExt cx="7838250" cy="1066800"/>
          </a:xfrm>
        </p:grpSpPr>
        <p:sp>
          <p:nvSpPr>
            <p:cNvPr id="7" name="Rectangle 6"/>
            <p:cNvSpPr/>
            <p:nvPr/>
          </p:nvSpPr>
          <p:spPr bwMode="auto">
            <a:xfrm>
              <a:off x="4978400" y="1447800"/>
              <a:ext cx="1117600" cy="1066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Page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Table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4216400" y="1714500"/>
              <a:ext cx="762000" cy="533400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6096000" y="1714500"/>
              <a:ext cx="762000" cy="533400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74065" y="1750368"/>
              <a:ext cx="2442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</a:rPr>
                <a:t>Virtual Address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72654" y="1750368"/>
              <a:ext cx="2739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</a:rPr>
                <a:t>Physical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88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General Address translation</a:t>
            </a:r>
            <a:endParaRPr lang="en-US" altLang="ko-KR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59653"/>
            <a:ext cx="11430000" cy="3426877"/>
          </a:xfrm>
        </p:spPr>
        <p:txBody>
          <a:bodyPr>
            <a:normAutofit/>
          </a:bodyPr>
          <a:lstStyle/>
          <a:p>
            <a:r>
              <a:rPr lang="en-US" altLang="ko-KR" dirty="0"/>
              <a:t>Consequently, two views of memory:</a:t>
            </a:r>
          </a:p>
          <a:p>
            <a:pPr lvl="1"/>
            <a:r>
              <a:rPr lang="en-US" altLang="ko-KR" dirty="0"/>
              <a:t>View from the CPU (what program sees, virtual memory)</a:t>
            </a:r>
          </a:p>
          <a:p>
            <a:pPr lvl="1"/>
            <a:r>
              <a:rPr lang="en-US" altLang="ko-KR" dirty="0"/>
              <a:t>View from memory (physical memory)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Translation box</a:t>
            </a:r>
            <a:r>
              <a:rPr lang="en-US" altLang="ko-KR" dirty="0"/>
              <a:t> (Memory Management Unit or MMU) converts between the two views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Translation 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 much </a:t>
            </a:r>
            <a:r>
              <a:rPr lang="en-US" altLang="ko-KR" dirty="0">
                <a:solidFill>
                  <a:srgbClr val="FF0000"/>
                </a:solidFill>
              </a:rPr>
              <a:t>easier to implement protection!</a:t>
            </a:r>
          </a:p>
          <a:p>
            <a:pPr lvl="1"/>
            <a:r>
              <a:rPr lang="en-US" altLang="ko-KR" dirty="0"/>
              <a:t>If task A cannot even gain access to task B’s data, no way for A to adversely affect B</a:t>
            </a:r>
          </a:p>
          <a:p>
            <a:pPr lvl="1"/>
            <a:r>
              <a:rPr lang="en-US" altLang="ko-KR" dirty="0"/>
              <a:t>Extra benefit: every program can be linked/loaded into same 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2209800" y="828740"/>
            <a:ext cx="7616824" cy="1990660"/>
            <a:chOff x="698" y="409"/>
            <a:chExt cx="4263" cy="1110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297"/>
              <a:ext cx="175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7188200" y="609600"/>
            <a:ext cx="3784600" cy="6015038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75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6324601" y="1720851"/>
            <a:ext cx="1614487" cy="3071813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2300288" y="862014"/>
            <a:ext cx="4938713" cy="954087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75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2590801" y="2514600"/>
            <a:ext cx="4217987" cy="1754188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49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4191000" y="15684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1838" name="Rectangle 94"/>
          <p:cNvSpPr>
            <a:spLocks noGrp="1" noChangeArrowheads="1"/>
          </p:cNvSpPr>
          <p:nvPr>
            <p:ph type="body" idx="1"/>
          </p:nvPr>
        </p:nvSpPr>
        <p:spPr>
          <a:xfrm>
            <a:off x="242888" y="3597276"/>
            <a:ext cx="7250112" cy="3202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Tree of Page Tables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accent2"/>
                </a:solidFill>
                <a:ea typeface="굴림" panose="020B0600000101010101" pitchFamily="34" charset="-127"/>
              </a:rPr>
              <a:t>“Magic” 10b-10b-12b pattern!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Tables fixed size (1024 entries)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On context-switch: save single </a:t>
            </a:r>
            <a:r>
              <a:rPr lang="en-US" altLang="ko-KR" sz="2000" dirty="0" err="1">
                <a:ea typeface="굴림" panose="020B0600000101010101" pitchFamily="34" charset="-127"/>
              </a:rPr>
              <a:t>PageTablePtr</a:t>
            </a:r>
            <a:r>
              <a:rPr lang="en-US" altLang="ko-KR" sz="2000" dirty="0">
                <a:ea typeface="굴림" panose="020B0600000101010101" pitchFamily="34" charset="-127"/>
              </a:rPr>
              <a:t> register (i.e. CR3)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Valid bits on Page Table Entries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Don’t need every 2</a:t>
            </a:r>
            <a:r>
              <a:rPr lang="en-US" altLang="ko-KR" sz="2000" baseline="30000" dirty="0">
                <a:ea typeface="굴림" panose="020B0600000101010101" pitchFamily="34" charset="-127"/>
              </a:rPr>
              <a:t>nd</a:t>
            </a:r>
            <a:r>
              <a:rPr lang="en-US" altLang="ko-KR" sz="2000" dirty="0">
                <a:ea typeface="굴림" panose="020B0600000101010101" pitchFamily="34" charset="-127"/>
              </a:rPr>
              <a:t>-level table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Even when exist, 2</a:t>
            </a:r>
            <a:r>
              <a:rPr lang="en-US" altLang="ko-KR" sz="2000" baseline="30000" dirty="0">
                <a:solidFill>
                  <a:schemeClr val="hlink"/>
                </a:solidFill>
                <a:ea typeface="굴림" panose="020B0600000101010101" pitchFamily="34" charset="-127"/>
              </a:rPr>
              <a:t>nd</a:t>
            </a: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-level tables can reside on disk if not in use</a:t>
            </a: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7440612" y="1695450"/>
            <a:ext cx="1703388" cy="4751388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pattFill prst="pct70">
                <a:fgClr>
                  <a:schemeClr val="hlink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49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5105400" y="1568450"/>
            <a:ext cx="2819400" cy="12192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8610601" y="1111250"/>
            <a:ext cx="1677987" cy="46482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533400"/>
          </a:xfrm>
        </p:spPr>
        <p:txBody>
          <a:bodyPr/>
          <a:lstStyle/>
          <a:p>
            <a:r>
              <a:rPr lang="en-US" altLang="ko-KR" dirty="0"/>
              <a:t>Fix for sparse address space: The two-level page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37" grpId="0" animBg="1"/>
      <p:bldP spid="671838" grpId="0" build="p"/>
      <p:bldP spid="6718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1EB-1BDF-1148-AF31-C93A3B5C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52400"/>
            <a:ext cx="8991600" cy="533400"/>
          </a:xfrm>
        </p:spPr>
        <p:txBody>
          <a:bodyPr/>
          <a:lstStyle/>
          <a:p>
            <a:r>
              <a:rPr lang="en-US" dirty="0"/>
              <a:t>Example: x86 classic 32-bit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E138-221E-B34F-8F18-AB581022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655627"/>
            <a:ext cx="10287000" cy="18975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Intel terminology: Top-level page-table called a “Page Directory”</a:t>
            </a:r>
          </a:p>
          <a:p>
            <a:pPr lvl="1"/>
            <a:r>
              <a:rPr lang="en-US" dirty="0"/>
              <a:t>With “Page Directory Entries”</a:t>
            </a:r>
          </a:p>
          <a:p>
            <a:r>
              <a:rPr lang="en-US" dirty="0">
                <a:solidFill>
                  <a:srgbClr val="FF0000"/>
                </a:solidFill>
              </a:rPr>
              <a:t>CR3 provides physical address of the page directory</a:t>
            </a:r>
          </a:p>
          <a:p>
            <a:pPr lvl="1"/>
            <a:r>
              <a:rPr lang="en-US" dirty="0"/>
              <a:t>This is what we have called the “</a:t>
            </a:r>
            <a:r>
              <a:rPr lang="en-US" dirty="0" err="1"/>
              <a:t>PageTablePtr</a:t>
            </a:r>
            <a:r>
              <a:rPr lang="en-US" dirty="0"/>
              <a:t>” in previous slides</a:t>
            </a:r>
          </a:p>
          <a:p>
            <a:pPr lvl="1"/>
            <a:r>
              <a:rPr lang="en-US" dirty="0"/>
              <a:t>Change in CR3 changes the whole translation table!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000AB-CE81-0F43-81A3-314BBACA67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682869"/>
            <a:ext cx="6997700" cy="397275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05000" y="3810000"/>
            <a:ext cx="3429000" cy="1676400"/>
            <a:chOff x="152400" y="4267200"/>
            <a:chExt cx="3429000" cy="1676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209800" y="4267200"/>
              <a:ext cx="1371600" cy="381000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V="1">
              <a:off x="152400" y="4648201"/>
              <a:ext cx="2057400" cy="1295399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6793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is in a Page Table Entry (PTE)?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32692"/>
            <a:ext cx="10058400" cy="6096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is in a Page Table Entry (or PTE)?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Pointer to next-level page table or to actual page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Permission bits: valid, read-only, read-write, write-only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Example: Intel x86 architecture PTE: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Address same format previous slide (10, 10, 12-bit offset)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Intermediate page tables called “Directories”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P: 	Present (same as “valid” bit in other architectures) 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W: 	Writeable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U: 	User accessible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PWT:	Page write transparent: external cache write-through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PCD:	Page cache disabled (page cannot be cached)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A: 	Accessed: page has been accessed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solidFill>
                  <a:srgbClr val="00B05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		D: 	Dirty (PTE only): page has been modified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PS: 	Page Size:  PS=14MB page (directory only).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Bottom 22 bits of virtual address serve as offset</a:t>
            </a:r>
          </a:p>
        </p:txBody>
      </p:sp>
      <p:grpSp>
        <p:nvGrpSpPr>
          <p:cNvPr id="803844" name="Group 4"/>
          <p:cNvGrpSpPr>
            <a:grpSpLocks/>
          </p:cNvGrpSpPr>
          <p:nvPr/>
        </p:nvGrpSpPr>
        <p:grpSpPr bwMode="auto">
          <a:xfrm>
            <a:off x="2187575" y="2717803"/>
            <a:ext cx="7696200" cy="976313"/>
            <a:chOff x="480" y="2304"/>
            <a:chExt cx="4848" cy="615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Page Frame Number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(Physical Page Number)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Free</a:t>
              </a:r>
            </a:p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(OS)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PS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PCD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>
                  <a:latin typeface="Gill Sans"/>
                  <a:ea typeface="굴림" panose="020B0600000101010101" pitchFamily="34" charset="-127"/>
                </a:rPr>
                <a:t>PWT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U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P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5126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4944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4752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4560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368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4176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984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3792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3600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072" y="2688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11-9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1440" y="2688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31-12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7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Examples of how to use a PTE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14300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How do we use the PTE?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Invalid PTE can imply different things: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Region of address space is actually invalid or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Page/directory is just somewhere else than memory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Validity checked first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OS can use other (say) 31 bits for location info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Usage Example: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Demand Paging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Keep only active pages in memory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Place others on disk and mark their PTEs invalid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Usage Example: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Copy on Write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UNIX fork gives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copy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of parent address space to child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Address spaces disconnected after child created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How to do this cheaply? 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Make copy of parent’s page tables (point at same memory)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Page fault on write creates two copies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Usage Example: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Zero Fill On Demand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Often, OS creates zeroed pages in background</a:t>
            </a:r>
          </a:p>
        </p:txBody>
      </p:sp>
    </p:spTree>
    <p:extLst>
      <p:ext uri="{BB962C8B-B14F-4D97-AF65-F5344CB8AC3E}">
        <p14:creationId xmlns:p14="http://schemas.microsoft.com/office/powerpoint/2010/main" val="11126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70A7-ECA4-CF42-88BA-AB6E570B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with multilevel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5BC7-48B7-794F-94BD-2A4136D6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65" y="5591087"/>
            <a:ext cx="4964587" cy="879563"/>
          </a:xfrm>
        </p:spPr>
        <p:txBody>
          <a:bodyPr>
            <a:normAutofit/>
          </a:bodyPr>
          <a:lstStyle/>
          <a:p>
            <a:r>
              <a:rPr lang="en-US" dirty="0"/>
              <a:t>Entire regions of the address space can be efficiently shared</a:t>
            </a:r>
          </a:p>
        </p:txBody>
      </p:sp>
      <p:grpSp>
        <p:nvGrpSpPr>
          <p:cNvPr id="18" name="Group 104">
            <a:extLst>
              <a:ext uri="{FF2B5EF4-FFF2-40B4-BE49-F238E27FC236}">
                <a16:creationId xmlns:a16="http://schemas.microsoft.com/office/drawing/2014/main" id="{A33897A1-3CF2-9C45-A07B-B6DFD59BB2A7}"/>
              </a:ext>
            </a:extLst>
          </p:cNvPr>
          <p:cNvGrpSpPr>
            <a:grpSpLocks/>
          </p:cNvGrpSpPr>
          <p:nvPr/>
        </p:nvGrpSpPr>
        <p:grpSpPr bwMode="auto">
          <a:xfrm>
            <a:off x="8113712" y="730251"/>
            <a:ext cx="2554288" cy="377825"/>
            <a:chOff x="3840" y="384"/>
            <a:chExt cx="1609" cy="238"/>
          </a:xfrm>
        </p:grpSpPr>
        <p:sp>
          <p:nvSpPr>
            <p:cNvPr id="19" name="Rectangle 98">
              <a:extLst>
                <a:ext uri="{FF2B5EF4-FFF2-40B4-BE49-F238E27FC236}">
                  <a16:creationId xmlns:a16="http://schemas.microsoft.com/office/drawing/2014/main" id="{F2E14081-784A-6A42-9964-5E6BA707E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84"/>
              <a:ext cx="985" cy="238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20" name="Rectangle 102">
              <a:extLst>
                <a:ext uri="{FF2B5EF4-FFF2-40B4-BE49-F238E27FC236}">
                  <a16:creationId xmlns:a16="http://schemas.microsoft.com/office/drawing/2014/main" id="{5CB35E29-30C0-9C41-8B5B-9D182159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4"/>
              <a:ext cx="630" cy="2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</p:grpSp>
      <p:grpSp>
        <p:nvGrpSpPr>
          <p:cNvPr id="6" name="Group 131">
            <a:extLst>
              <a:ext uri="{FF2B5EF4-FFF2-40B4-BE49-F238E27FC236}">
                <a16:creationId xmlns:a16="http://schemas.microsoft.com/office/drawing/2014/main" id="{21A3E9B5-1CED-1040-808A-C293CB8E5712}"/>
              </a:ext>
            </a:extLst>
          </p:cNvPr>
          <p:cNvGrpSpPr>
            <a:grpSpLocks/>
          </p:cNvGrpSpPr>
          <p:nvPr/>
        </p:nvGrpSpPr>
        <p:grpSpPr bwMode="auto">
          <a:xfrm>
            <a:off x="9607550" y="1200151"/>
            <a:ext cx="1060450" cy="1712913"/>
            <a:chOff x="4804" y="756"/>
            <a:chExt cx="668" cy="1079"/>
          </a:xfrm>
        </p:grpSpPr>
        <p:sp useBgFill="1">
          <p:nvSpPr>
            <p:cNvPr id="14" name="Rectangle 27">
              <a:extLst>
                <a:ext uri="{FF2B5EF4-FFF2-40B4-BE49-F238E27FC236}">
                  <a16:creationId xmlns:a16="http://schemas.microsoft.com/office/drawing/2014/main" id="{9A7F4CAF-05CB-364A-9728-572B09346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75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5" name="Rectangle 28">
              <a:extLst>
                <a:ext uri="{FF2B5EF4-FFF2-40B4-BE49-F238E27FC236}">
                  <a16:creationId xmlns:a16="http://schemas.microsoft.com/office/drawing/2014/main" id="{7D0F3A52-9053-1D42-87A3-9BB1D3CC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855"/>
              <a:ext cx="420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9AE9AFA-2CDF-F54D-BEFF-50175F060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954"/>
              <a:ext cx="421" cy="8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 useBgFill="1">
        <p:nvSpPr>
          <p:cNvPr id="7" name="Rectangle 23">
            <a:extLst>
              <a:ext uri="{FF2B5EF4-FFF2-40B4-BE49-F238E27FC236}">
                <a16:creationId xmlns:a16="http://schemas.microsoft.com/office/drawing/2014/main" id="{622CBD00-8AAD-7B47-9C1D-ED62488F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88" y="3081338"/>
            <a:ext cx="669925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8" name="Rectangle 24">
            <a:extLst>
              <a:ext uri="{FF2B5EF4-FFF2-40B4-BE49-F238E27FC236}">
                <a16:creationId xmlns:a16="http://schemas.microsoft.com/office/drawing/2014/main" id="{095017E9-5DFC-1040-87E0-EC3F92AD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550" y="3238500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53">
            <a:extLst>
              <a:ext uri="{FF2B5EF4-FFF2-40B4-BE49-F238E27FC236}">
                <a16:creationId xmlns:a16="http://schemas.microsoft.com/office/drawing/2014/main" id="{2BCB58DC-EFB8-7F43-A36D-BBAEBB2A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88" y="1944689"/>
            <a:ext cx="468077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400" b="0">
                <a:latin typeface="Gill Sans" charset="0"/>
                <a:ea typeface="Gill Sans" charset="0"/>
                <a:cs typeface="Gill Sans" charset="0"/>
              </a:rPr>
              <a:t>4KB</a:t>
            </a:r>
          </a:p>
        </p:txBody>
      </p:sp>
      <p:sp useBgFill="1">
        <p:nvSpPr>
          <p:cNvPr id="10" name="Rectangle 121">
            <a:extLst>
              <a:ext uri="{FF2B5EF4-FFF2-40B4-BE49-F238E27FC236}">
                <a16:creationId xmlns:a16="http://schemas.microsoft.com/office/drawing/2014/main" id="{F0AE4C99-E656-CB4F-BD09-209CC9A0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921250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1" name="Rectangle 36">
            <a:extLst>
              <a:ext uri="{FF2B5EF4-FFF2-40B4-BE49-F238E27FC236}">
                <a16:creationId xmlns:a16="http://schemas.microsoft.com/office/drawing/2014/main" id="{22137A18-784F-8D46-B687-6B2957C1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073650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2" name="Rectangle 25">
            <a:extLst>
              <a:ext uri="{FF2B5EF4-FFF2-40B4-BE49-F238E27FC236}">
                <a16:creationId xmlns:a16="http://schemas.microsoft.com/office/drawing/2014/main" id="{87106B1E-51F1-BF4C-8B22-D0C5DC88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3397250"/>
            <a:ext cx="666750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3" name="Rectangle 37">
            <a:extLst>
              <a:ext uri="{FF2B5EF4-FFF2-40B4-BE49-F238E27FC236}">
                <a16:creationId xmlns:a16="http://schemas.microsoft.com/office/drawing/2014/main" id="{5688AFC7-EA70-CA42-89A1-CE1088930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226050"/>
            <a:ext cx="666750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D79700F-F245-3246-AF27-EE6FD746F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798" y="1720850"/>
            <a:ext cx="1600200" cy="1143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BC45DD8F-5E48-8245-BEB2-CC96C1D33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798" y="3009106"/>
            <a:ext cx="1647824" cy="3119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5BFD40C8-F016-0E43-B7DA-ABB84E655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799" y="3467101"/>
            <a:ext cx="1614487" cy="646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125">
            <a:extLst>
              <a:ext uri="{FF2B5EF4-FFF2-40B4-BE49-F238E27FC236}">
                <a16:creationId xmlns:a16="http://schemas.microsoft.com/office/drawing/2014/main" id="{7C041130-D599-7845-AFA4-213F86371150}"/>
              </a:ext>
            </a:extLst>
          </p:cNvPr>
          <p:cNvGrpSpPr>
            <a:grpSpLocks/>
          </p:cNvGrpSpPr>
          <p:nvPr/>
        </p:nvGrpSpPr>
        <p:grpSpPr bwMode="auto">
          <a:xfrm>
            <a:off x="1995486" y="862014"/>
            <a:ext cx="4938713" cy="954087"/>
            <a:chOff x="9" y="543"/>
            <a:chExt cx="3111" cy="601"/>
          </a:xfrm>
        </p:grpSpPr>
        <p:sp>
          <p:nvSpPr>
            <p:cNvPr id="26" name="Rectangle 54">
              <a:extLst>
                <a:ext uri="{FF2B5EF4-FFF2-40B4-BE49-F238E27FC236}">
                  <a16:creationId xmlns:a16="http://schemas.microsoft.com/office/drawing/2014/main" id="{C36678A6-DD70-2F45-B8B3-23DBFB01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7" name="Rectangle 55">
              <a:extLst>
                <a:ext uri="{FF2B5EF4-FFF2-40B4-BE49-F238E27FC236}">
                  <a16:creationId xmlns:a16="http://schemas.microsoft.com/office/drawing/2014/main" id="{6903AE60-B593-F44D-B5B8-C841BD5A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BD1096D4-006C-2A46-9206-1A1DB29A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9" name="Group 65">
              <a:extLst>
                <a:ext uri="{FF2B5EF4-FFF2-40B4-BE49-F238E27FC236}">
                  <a16:creationId xmlns:a16="http://schemas.microsoft.com/office/drawing/2014/main" id="{B300AB87-53A3-EB49-8F82-AD7FB360E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30" name="Text Box 66">
                <a:extLst>
                  <a:ext uri="{FF2B5EF4-FFF2-40B4-BE49-F238E27FC236}">
                    <a16:creationId xmlns:a16="http://schemas.microsoft.com/office/drawing/2014/main" id="{3B24C469-0BEA-8C47-903A-EE9228244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75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31" name="Group 67">
                <a:extLst>
                  <a:ext uri="{FF2B5EF4-FFF2-40B4-BE49-F238E27FC236}">
                    <a16:creationId xmlns:a16="http://schemas.microsoft.com/office/drawing/2014/main" id="{6E675099-FDAE-7C4D-888A-30D3565D04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32" name="Rectangle 68">
                  <a:extLst>
                    <a:ext uri="{FF2B5EF4-FFF2-40B4-BE49-F238E27FC236}">
                      <a16:creationId xmlns:a16="http://schemas.microsoft.com/office/drawing/2014/main" id="{C1F23E66-EAEC-8F4F-A6BF-3EBDCB1E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33" name="Rectangle 69">
                  <a:extLst>
                    <a:ext uri="{FF2B5EF4-FFF2-40B4-BE49-F238E27FC236}">
                      <a16:creationId xmlns:a16="http://schemas.microsoft.com/office/drawing/2014/main" id="{B4AFA31D-4062-924E-8840-44DCF74B96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34" name="Rectangle 70">
                  <a:extLst>
                    <a:ext uri="{FF2B5EF4-FFF2-40B4-BE49-F238E27FC236}">
                      <a16:creationId xmlns:a16="http://schemas.microsoft.com/office/drawing/2014/main" id="{7E75A87D-C455-B24F-8972-0295B9A81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35" name="Group 126">
            <a:extLst>
              <a:ext uri="{FF2B5EF4-FFF2-40B4-BE49-F238E27FC236}">
                <a16:creationId xmlns:a16="http://schemas.microsoft.com/office/drawing/2014/main" id="{CEFE1177-94D5-6A41-93FA-4F1AAC35D4A8}"/>
              </a:ext>
            </a:extLst>
          </p:cNvPr>
          <p:cNvGrpSpPr>
            <a:grpSpLocks/>
          </p:cNvGrpSpPr>
          <p:nvPr/>
        </p:nvGrpSpPr>
        <p:grpSpPr bwMode="auto">
          <a:xfrm>
            <a:off x="2285999" y="2514599"/>
            <a:ext cx="3717925" cy="1447800"/>
            <a:chOff x="192" y="1612"/>
            <a:chExt cx="2342" cy="91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2EE68348-AF5D-8C41-BA5E-EDBCCB9F0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5" descr="80%">
              <a:extLst>
                <a:ext uri="{FF2B5EF4-FFF2-40B4-BE49-F238E27FC236}">
                  <a16:creationId xmlns:a16="http://schemas.microsoft.com/office/drawing/2014/main" id="{EAD1EAA4-DE31-CA4A-BD78-684B4B607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6" descr="75%">
              <a:extLst>
                <a:ext uri="{FF2B5EF4-FFF2-40B4-BE49-F238E27FC236}">
                  <a16:creationId xmlns:a16="http://schemas.microsoft.com/office/drawing/2014/main" id="{2680BB13-AFB1-994A-A769-415592DE1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7" descr="75%">
              <a:extLst>
                <a:ext uri="{FF2B5EF4-FFF2-40B4-BE49-F238E27FC236}">
                  <a16:creationId xmlns:a16="http://schemas.microsoft.com/office/drawing/2014/main" id="{31CD98E7-9081-DC47-9E1B-E10D4ED33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9D981C1B-D23E-BB45-97A2-BD908360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 err="1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  <a:endParaRPr lang="en-US" alt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92">
              <a:extLst>
                <a:ext uri="{FF2B5EF4-FFF2-40B4-BE49-F238E27FC236}">
                  <a16:creationId xmlns:a16="http://schemas.microsoft.com/office/drawing/2014/main" id="{AA3679C9-462C-4E4A-9F88-AF3140509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6" name="Freeform 93">
            <a:extLst>
              <a:ext uri="{FF2B5EF4-FFF2-40B4-BE49-F238E27FC236}">
                <a16:creationId xmlns:a16="http://schemas.microsoft.com/office/drawing/2014/main" id="{152F56B9-2D25-A04B-A5F0-711A004DC61A}"/>
              </a:ext>
            </a:extLst>
          </p:cNvPr>
          <p:cNvSpPr>
            <a:spLocks/>
          </p:cNvSpPr>
          <p:nvPr/>
        </p:nvSpPr>
        <p:spPr bwMode="auto">
          <a:xfrm>
            <a:off x="3886198" y="15684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8" name="Group 117">
            <a:extLst>
              <a:ext uri="{FF2B5EF4-FFF2-40B4-BE49-F238E27FC236}">
                <a16:creationId xmlns:a16="http://schemas.microsoft.com/office/drawing/2014/main" id="{712A906C-50F8-BE4B-A1A8-6D5587EBFBF5}"/>
              </a:ext>
            </a:extLst>
          </p:cNvPr>
          <p:cNvGrpSpPr>
            <a:grpSpLocks/>
          </p:cNvGrpSpPr>
          <p:nvPr/>
        </p:nvGrpSpPr>
        <p:grpSpPr bwMode="auto">
          <a:xfrm>
            <a:off x="7651750" y="1695451"/>
            <a:ext cx="654048" cy="1079499"/>
            <a:chOff x="3572" y="971"/>
            <a:chExt cx="421" cy="880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4FD60695-3610-4F41-BCC9-8DAE668FE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9" descr="50%">
              <a:extLst>
                <a:ext uri="{FF2B5EF4-FFF2-40B4-BE49-F238E27FC236}">
                  <a16:creationId xmlns:a16="http://schemas.microsoft.com/office/drawing/2014/main" id="{D798D4C4-B513-2246-ABF5-61409A1A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10" descr="50%">
              <a:extLst>
                <a:ext uri="{FF2B5EF4-FFF2-40B4-BE49-F238E27FC236}">
                  <a16:creationId xmlns:a16="http://schemas.microsoft.com/office/drawing/2014/main" id="{EE308F03-9C1D-B743-AAF5-6790BC89F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11" descr="70%">
              <a:extLst>
                <a:ext uri="{FF2B5EF4-FFF2-40B4-BE49-F238E27FC236}">
                  <a16:creationId xmlns:a16="http://schemas.microsoft.com/office/drawing/2014/main" id="{1F7E9FE0-06BE-6940-84D0-645A5CFB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9" name="Group 118">
            <a:extLst>
              <a:ext uri="{FF2B5EF4-FFF2-40B4-BE49-F238E27FC236}">
                <a16:creationId xmlns:a16="http://schemas.microsoft.com/office/drawing/2014/main" id="{04A48303-4B7A-C34A-8AE9-16227CA15948}"/>
              </a:ext>
            </a:extLst>
          </p:cNvPr>
          <p:cNvGrpSpPr>
            <a:grpSpLocks/>
          </p:cNvGrpSpPr>
          <p:nvPr/>
        </p:nvGrpSpPr>
        <p:grpSpPr bwMode="auto">
          <a:xfrm>
            <a:off x="7654568" y="2949575"/>
            <a:ext cx="668338" cy="1017588"/>
            <a:chOff x="3572" y="2181"/>
            <a:chExt cx="421" cy="641"/>
          </a:xfrm>
        </p:grpSpPr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6162EE67-576F-9F47-A2B6-063DD80B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181"/>
              <a:ext cx="421" cy="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13" descr="50%">
              <a:extLst>
                <a:ext uri="{FF2B5EF4-FFF2-40B4-BE49-F238E27FC236}">
                  <a16:creationId xmlns:a16="http://schemas.microsoft.com/office/drawing/2014/main" id="{3976C370-6364-BD46-9276-6E8D6509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14" descr="50%">
              <a:extLst>
                <a:ext uri="{FF2B5EF4-FFF2-40B4-BE49-F238E27FC236}">
                  <a16:creationId xmlns:a16="http://schemas.microsoft.com/office/drawing/2014/main" id="{2D409EF8-3E55-0249-97D3-0F88568F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Rectangle 15" descr="50%">
              <a:extLst>
                <a:ext uri="{FF2B5EF4-FFF2-40B4-BE49-F238E27FC236}">
                  <a16:creationId xmlns:a16="http://schemas.microsoft.com/office/drawing/2014/main" id="{71CD0ED9-C61E-584F-B78F-6A6289A4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0" name="Group 119">
            <a:extLst>
              <a:ext uri="{FF2B5EF4-FFF2-40B4-BE49-F238E27FC236}">
                <a16:creationId xmlns:a16="http://schemas.microsoft.com/office/drawing/2014/main" id="{2542AEB3-856F-D442-9D5A-57059F5B5DC8}"/>
              </a:ext>
            </a:extLst>
          </p:cNvPr>
          <p:cNvGrpSpPr>
            <a:grpSpLocks/>
          </p:cNvGrpSpPr>
          <p:nvPr/>
        </p:nvGrpSpPr>
        <p:grpSpPr bwMode="auto">
          <a:xfrm>
            <a:off x="7654568" y="4063206"/>
            <a:ext cx="668338" cy="1154113"/>
            <a:chOff x="3572" y="3186"/>
            <a:chExt cx="421" cy="727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0F22E1A9-251A-1A47-9A03-C59D1A0E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186"/>
              <a:ext cx="421" cy="7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17" descr="50%">
              <a:extLst>
                <a:ext uri="{FF2B5EF4-FFF2-40B4-BE49-F238E27FC236}">
                  <a16:creationId xmlns:a16="http://schemas.microsoft.com/office/drawing/2014/main" id="{0B72D23B-6794-FC4F-BE24-725FAACB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291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Rectangle 18" descr="50%">
              <a:extLst>
                <a:ext uri="{FF2B5EF4-FFF2-40B4-BE49-F238E27FC236}">
                  <a16:creationId xmlns:a16="http://schemas.microsoft.com/office/drawing/2014/main" id="{05A360F3-2AAB-9041-B33D-BC7457A2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538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19" descr="50%">
              <a:extLst>
                <a:ext uri="{FF2B5EF4-FFF2-40B4-BE49-F238E27FC236}">
                  <a16:creationId xmlns:a16="http://schemas.microsoft.com/office/drawing/2014/main" id="{4ACDF238-051C-5C48-9B1A-B73C53DBF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736"/>
              <a:ext cx="421" cy="90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Freeform 120">
            <a:extLst>
              <a:ext uri="{FF2B5EF4-FFF2-40B4-BE49-F238E27FC236}">
                <a16:creationId xmlns:a16="http://schemas.microsoft.com/office/drawing/2014/main" id="{31EB6331-1125-1143-B4DB-208ABA5B472C}"/>
              </a:ext>
            </a:extLst>
          </p:cNvPr>
          <p:cNvSpPr>
            <a:spLocks/>
          </p:cNvSpPr>
          <p:nvPr/>
        </p:nvSpPr>
        <p:spPr bwMode="auto">
          <a:xfrm>
            <a:off x="4800598" y="1568450"/>
            <a:ext cx="2787652" cy="9826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52" name="Group 126">
            <a:extLst>
              <a:ext uri="{FF2B5EF4-FFF2-40B4-BE49-F238E27FC236}">
                <a16:creationId xmlns:a16="http://schemas.microsoft.com/office/drawing/2014/main" id="{FCC18721-A700-4446-A9C1-B88F9A3F3100}"/>
              </a:ext>
            </a:extLst>
          </p:cNvPr>
          <p:cNvGrpSpPr>
            <a:grpSpLocks/>
          </p:cNvGrpSpPr>
          <p:nvPr/>
        </p:nvGrpSpPr>
        <p:grpSpPr bwMode="auto">
          <a:xfrm>
            <a:off x="2272943" y="4313239"/>
            <a:ext cx="3717925" cy="1447800"/>
            <a:chOff x="192" y="1612"/>
            <a:chExt cx="2342" cy="912"/>
          </a:xfrm>
        </p:grpSpPr>
        <p:sp>
          <p:nvSpPr>
            <p:cNvPr id="153" name="Rectangle 4">
              <a:extLst>
                <a:ext uri="{FF2B5EF4-FFF2-40B4-BE49-F238E27FC236}">
                  <a16:creationId xmlns:a16="http://schemas.microsoft.com/office/drawing/2014/main" id="{7FFF6963-3DE7-6D44-840D-39559B429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4" name="Rectangle 5" descr="80%">
              <a:extLst>
                <a:ext uri="{FF2B5EF4-FFF2-40B4-BE49-F238E27FC236}">
                  <a16:creationId xmlns:a16="http://schemas.microsoft.com/office/drawing/2014/main" id="{653EAF2B-BC00-CF43-8B7B-01CC6C38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5" name="Rectangle 6" descr="75%">
              <a:extLst>
                <a:ext uri="{FF2B5EF4-FFF2-40B4-BE49-F238E27FC236}">
                  <a16:creationId xmlns:a16="http://schemas.microsoft.com/office/drawing/2014/main" id="{13F620B6-74AF-794F-99B2-D0647070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6" name="Rectangle 7" descr="75%">
              <a:extLst>
                <a:ext uri="{FF2B5EF4-FFF2-40B4-BE49-F238E27FC236}">
                  <a16:creationId xmlns:a16="http://schemas.microsoft.com/office/drawing/2014/main" id="{191E4090-E41F-8C48-B0E4-69BAC76DC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Rectangle 76">
              <a:extLst>
                <a:ext uri="{FF2B5EF4-FFF2-40B4-BE49-F238E27FC236}">
                  <a16:creationId xmlns:a16="http://schemas.microsoft.com/office/drawing/2014/main" id="{0C26D04B-2968-194A-B561-B357B1236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 err="1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’</a:t>
              </a:r>
            </a:p>
          </p:txBody>
        </p:sp>
        <p:sp>
          <p:nvSpPr>
            <p:cNvPr id="158" name="Line 92">
              <a:extLst>
                <a:ext uri="{FF2B5EF4-FFF2-40B4-BE49-F238E27FC236}">
                  <a16:creationId xmlns:a16="http://schemas.microsoft.com/office/drawing/2014/main" id="{5E00509C-0086-A54F-A3E0-977F3FC95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9" name="Line 22">
            <a:extLst>
              <a:ext uri="{FF2B5EF4-FFF2-40B4-BE49-F238E27FC236}">
                <a16:creationId xmlns:a16="http://schemas.microsoft.com/office/drawing/2014/main" id="{DD2F49E7-F9FB-A54C-989F-13A83DF65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1708" y="4170907"/>
            <a:ext cx="1588291" cy="10551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0" name="Line 22">
            <a:extLst>
              <a:ext uri="{FF2B5EF4-FFF2-40B4-BE49-F238E27FC236}">
                <a16:creationId xmlns:a16="http://schemas.microsoft.com/office/drawing/2014/main" id="{4ED6F4EF-6F1F-ED46-A6B0-F472B8B604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1707" y="3079750"/>
            <a:ext cx="1602578" cy="200386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61" name="Group 117">
            <a:extLst>
              <a:ext uri="{FF2B5EF4-FFF2-40B4-BE49-F238E27FC236}">
                <a16:creationId xmlns:a16="http://schemas.microsoft.com/office/drawing/2014/main" id="{F55B3880-222C-694D-9770-38B81939ED04}"/>
              </a:ext>
            </a:extLst>
          </p:cNvPr>
          <p:cNvGrpSpPr>
            <a:grpSpLocks/>
          </p:cNvGrpSpPr>
          <p:nvPr/>
        </p:nvGrpSpPr>
        <p:grpSpPr bwMode="auto">
          <a:xfrm>
            <a:off x="7671540" y="5284790"/>
            <a:ext cx="654048" cy="1079499"/>
            <a:chOff x="3572" y="971"/>
            <a:chExt cx="421" cy="880"/>
          </a:xfrm>
        </p:grpSpPr>
        <p:sp>
          <p:nvSpPr>
            <p:cNvPr id="162" name="Rectangle 8">
              <a:extLst>
                <a:ext uri="{FF2B5EF4-FFF2-40B4-BE49-F238E27FC236}">
                  <a16:creationId xmlns:a16="http://schemas.microsoft.com/office/drawing/2014/main" id="{3E40E5DF-3D95-1A4C-898D-B5838B5EF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3" name="Rectangle 9" descr="50%">
              <a:extLst>
                <a:ext uri="{FF2B5EF4-FFF2-40B4-BE49-F238E27FC236}">
                  <a16:creationId xmlns:a16="http://schemas.microsoft.com/office/drawing/2014/main" id="{47EFDBC2-1BE8-0945-8B76-06F6F09B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4" name="Rectangle 10" descr="50%">
              <a:extLst>
                <a:ext uri="{FF2B5EF4-FFF2-40B4-BE49-F238E27FC236}">
                  <a16:creationId xmlns:a16="http://schemas.microsoft.com/office/drawing/2014/main" id="{9AAD0D29-E234-3C4C-B3EA-001098857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5" name="Rectangle 11" descr="70%">
              <a:extLst>
                <a:ext uri="{FF2B5EF4-FFF2-40B4-BE49-F238E27FC236}">
                  <a16:creationId xmlns:a16="http://schemas.microsoft.com/office/drawing/2014/main" id="{A5869F86-8E12-B84B-86F3-53EC5E900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66" name="Line 20">
            <a:extLst>
              <a:ext uri="{FF2B5EF4-FFF2-40B4-BE49-F238E27FC236}">
                <a16:creationId xmlns:a16="http://schemas.microsoft.com/office/drawing/2014/main" id="{0BA8E0FC-3F5C-614C-8E56-93D291CA1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170" y="4634705"/>
            <a:ext cx="1627737" cy="67865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7" name="Line 20">
            <a:extLst>
              <a:ext uri="{FF2B5EF4-FFF2-40B4-BE49-F238E27FC236}">
                <a16:creationId xmlns:a16="http://schemas.microsoft.com/office/drawing/2014/main" id="{9697F4A4-56B1-AA43-8B75-2BC23114B9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2906" y="1568451"/>
            <a:ext cx="1656040" cy="996949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8" name="Line 21">
            <a:extLst>
              <a:ext uri="{FF2B5EF4-FFF2-40B4-BE49-F238E27FC236}">
                <a16:creationId xmlns:a16="http://schemas.microsoft.com/office/drawing/2014/main" id="{34A0C63B-553D-9149-9E33-21E082A16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1693" y="3142745"/>
            <a:ext cx="1080594" cy="11163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9" name="Line 21">
            <a:extLst>
              <a:ext uri="{FF2B5EF4-FFF2-40B4-BE49-F238E27FC236}">
                <a16:creationId xmlns:a16="http://schemas.microsoft.com/office/drawing/2014/main" id="{69A62590-3CA1-244B-9125-867234DB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7406" y="4341523"/>
            <a:ext cx="890886" cy="62894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8153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altLang="en-US" dirty="0"/>
              <a:t>Summary: Two-Level Paging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651001" y="914400"/>
            <a:ext cx="1109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27178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27178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178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27178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3251201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3251201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27178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2209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27178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27178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27178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1574801" y="5681664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1563689" y="44958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1563689" y="32766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1574801" y="2024064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1733551" y="5865814"/>
            <a:ext cx="187325" cy="352425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1473200" y="6062664"/>
            <a:ext cx="92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2305050" y="6062664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2388394" y="58920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7985126" y="728664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8153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8153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153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153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153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153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8153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153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8153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153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7178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7178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178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7178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7178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7178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7178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178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7178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7178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178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7178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7178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7178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7178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7178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7178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7178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7178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7178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7178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7178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7178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7178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7178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7178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7178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7178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7178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7178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7178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7178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153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153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153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153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153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153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153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53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153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153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153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153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153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153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153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153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153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153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153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153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153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153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153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153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153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153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153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153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153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153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153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153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9437688" y="5681664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9437688" y="5376864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9448801" y="41148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9471025" y="3548064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9372600" y="1414464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2095500" y="56007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1625600" y="5257800"/>
            <a:ext cx="928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008200"/>
                </a:solidFill>
                <a:latin typeface="Helvetica" panose="020B0604020202020204" pitchFamily="34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4648200" y="2544764"/>
            <a:ext cx="990600" cy="1570037"/>
            <a:chOff x="4188007" y="838200"/>
            <a:chExt cx="990600" cy="1569660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6400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6705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6400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6705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6400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6705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6400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6705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7315201" y="14478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7315201" y="16002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7315200" y="1827214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7315200" y="1979614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7315200" y="30480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7315200" y="32004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7315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5143500" y="1409700"/>
            <a:ext cx="13716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5257800" y="2514600"/>
            <a:ext cx="1143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5741988" y="3151188"/>
            <a:ext cx="163512" cy="1154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5257800" y="39624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3810000" y="1828800"/>
            <a:ext cx="13716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4038600" y="1066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4038600" y="3048000"/>
            <a:ext cx="228600" cy="4572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4038600" y="4114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4038600" y="53340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42672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4076700" y="3771900"/>
            <a:ext cx="838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3657600" y="4572000"/>
            <a:ext cx="1676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7315200" y="38862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7315200" y="40386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7315200" y="41910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7315200" y="43434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7315200" y="51054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7315200" y="52578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7315200" y="5410201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7315200" y="5562601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6248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45720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5181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1589088" y="1490664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111</a:t>
            </a:r>
            <a:r>
              <a:rPr lang="en-US" altLang="en-US" sz="1600">
                <a:solidFill>
                  <a:srgbClr val="0080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1461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5"/>
          <p:cNvSpPr>
            <a:spLocks noChangeArrowheads="1"/>
          </p:cNvSpPr>
          <p:nvPr/>
        </p:nvSpPr>
        <p:spPr bwMode="auto">
          <a:xfrm>
            <a:off x="8153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altLang="en-US" dirty="0"/>
              <a:t>Summary: Two-Level Paging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27432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27432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27432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8919" name="Up Arrow 10"/>
          <p:cNvSpPr>
            <a:spLocks noChangeArrowheads="1"/>
          </p:cNvSpPr>
          <p:nvPr/>
        </p:nvSpPr>
        <p:spPr bwMode="auto">
          <a:xfrm flipH="1">
            <a:off x="3276601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0" name="Up Arrow 11"/>
          <p:cNvSpPr>
            <a:spLocks noChangeArrowheads="1"/>
          </p:cNvSpPr>
          <p:nvPr/>
        </p:nvSpPr>
        <p:spPr bwMode="auto">
          <a:xfrm flipH="1" flipV="1">
            <a:off x="3276601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27432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2209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8923" name="Rectangle 14"/>
          <p:cNvSpPr>
            <a:spLocks noChangeArrowheads="1"/>
          </p:cNvSpPr>
          <p:nvPr/>
        </p:nvSpPr>
        <p:spPr bwMode="auto">
          <a:xfrm>
            <a:off x="27432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27432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5" name="Rectangle 16"/>
          <p:cNvSpPr>
            <a:spLocks noChangeArrowheads="1"/>
          </p:cNvSpPr>
          <p:nvPr/>
        </p:nvSpPr>
        <p:spPr bwMode="auto">
          <a:xfrm>
            <a:off x="27432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6" name="TextBox 19"/>
          <p:cNvSpPr txBox="1">
            <a:spLocks noChangeArrowheads="1"/>
          </p:cNvSpPr>
          <p:nvPr/>
        </p:nvSpPr>
        <p:spPr bwMode="auto">
          <a:xfrm>
            <a:off x="1555751" y="2938463"/>
            <a:ext cx="1173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(0x90)</a:t>
            </a:r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7985126" y="728664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8153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9" name="Rectangle 29"/>
          <p:cNvSpPr>
            <a:spLocks noChangeArrowheads="1"/>
          </p:cNvSpPr>
          <p:nvPr/>
        </p:nvSpPr>
        <p:spPr bwMode="auto">
          <a:xfrm>
            <a:off x="8153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153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153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153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153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4" name="Rectangle 35"/>
          <p:cNvSpPr>
            <a:spLocks noChangeArrowheads="1"/>
          </p:cNvSpPr>
          <p:nvPr/>
        </p:nvSpPr>
        <p:spPr bwMode="auto">
          <a:xfrm>
            <a:off x="8153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153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6" name="Rectangle 39"/>
          <p:cNvSpPr>
            <a:spLocks noChangeArrowheads="1"/>
          </p:cNvSpPr>
          <p:nvPr/>
        </p:nvSpPr>
        <p:spPr bwMode="auto">
          <a:xfrm>
            <a:off x="8153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153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7432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7432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432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7432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7432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7432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7432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432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7432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7432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432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7432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7432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7432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7432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7432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7432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7432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7432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7432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7432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7432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7432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7432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7432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7432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7432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7432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7432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7432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7432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7432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153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153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153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153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153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153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153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53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153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153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153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153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153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153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153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153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153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153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153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153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153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153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153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153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153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153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153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153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153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153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153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153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9002" name="TextBox 168"/>
          <p:cNvSpPr txBox="1">
            <a:spLocks noChangeArrowheads="1"/>
          </p:cNvSpPr>
          <p:nvPr/>
        </p:nvSpPr>
        <p:spPr bwMode="auto">
          <a:xfrm>
            <a:off x="9437688" y="5681664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9003" name="TextBox 169"/>
          <p:cNvSpPr txBox="1">
            <a:spLocks noChangeArrowheads="1"/>
          </p:cNvSpPr>
          <p:nvPr/>
        </p:nvSpPr>
        <p:spPr bwMode="auto">
          <a:xfrm>
            <a:off x="9437688" y="5376864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9004" name="TextBox 171"/>
          <p:cNvSpPr txBox="1">
            <a:spLocks noChangeArrowheads="1"/>
          </p:cNvSpPr>
          <p:nvPr/>
        </p:nvSpPr>
        <p:spPr bwMode="auto">
          <a:xfrm>
            <a:off x="9372601" y="3243263"/>
            <a:ext cx="1154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(0x80)</a:t>
            </a:r>
          </a:p>
        </p:txBody>
      </p:sp>
      <p:sp>
        <p:nvSpPr>
          <p:cNvPr id="39005" name="TextBox 172"/>
          <p:cNvSpPr txBox="1">
            <a:spLocks noChangeArrowheads="1"/>
          </p:cNvSpPr>
          <p:nvPr/>
        </p:nvSpPr>
        <p:spPr bwMode="auto">
          <a:xfrm>
            <a:off x="9372600" y="1414464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grpSp>
        <p:nvGrpSpPr>
          <p:cNvPr id="39006" name="Group 141"/>
          <p:cNvGrpSpPr>
            <a:grpSpLocks/>
          </p:cNvGrpSpPr>
          <p:nvPr/>
        </p:nvGrpSpPr>
        <p:grpSpPr bwMode="auto">
          <a:xfrm>
            <a:off x="4648200" y="2544764"/>
            <a:ext cx="990600" cy="1570037"/>
            <a:chOff x="4188007" y="838200"/>
            <a:chExt cx="990600" cy="1569660"/>
          </a:xfrm>
        </p:grpSpPr>
        <p:sp>
          <p:nvSpPr>
            <p:cNvPr id="39029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    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9030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9007" name="TextBox 184"/>
          <p:cNvSpPr txBox="1">
            <a:spLocks noChangeArrowheads="1"/>
          </p:cNvSpPr>
          <p:nvPr/>
        </p:nvSpPr>
        <p:spPr bwMode="auto">
          <a:xfrm>
            <a:off x="6400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9008" name="Rectangle 185"/>
          <p:cNvSpPr>
            <a:spLocks noChangeArrowheads="1"/>
          </p:cNvSpPr>
          <p:nvPr/>
        </p:nvSpPr>
        <p:spPr bwMode="auto">
          <a:xfrm>
            <a:off x="6705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09" name="TextBox 190"/>
          <p:cNvSpPr txBox="1">
            <a:spLocks noChangeArrowheads="1"/>
          </p:cNvSpPr>
          <p:nvPr/>
        </p:nvSpPr>
        <p:spPr bwMode="auto">
          <a:xfrm>
            <a:off x="6400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9010" name="Rectangle 191"/>
          <p:cNvSpPr>
            <a:spLocks noChangeArrowheads="1"/>
          </p:cNvSpPr>
          <p:nvPr/>
        </p:nvSpPr>
        <p:spPr bwMode="auto">
          <a:xfrm>
            <a:off x="6705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1" name="TextBox 193"/>
          <p:cNvSpPr txBox="1">
            <a:spLocks noChangeArrowheads="1"/>
          </p:cNvSpPr>
          <p:nvPr/>
        </p:nvSpPr>
        <p:spPr bwMode="auto">
          <a:xfrm>
            <a:off x="6400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9012" name="Rectangle 194"/>
          <p:cNvSpPr>
            <a:spLocks noChangeArrowheads="1"/>
          </p:cNvSpPr>
          <p:nvPr/>
        </p:nvSpPr>
        <p:spPr bwMode="auto">
          <a:xfrm>
            <a:off x="6705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3" name="TextBox 196"/>
          <p:cNvSpPr txBox="1">
            <a:spLocks noChangeArrowheads="1"/>
          </p:cNvSpPr>
          <p:nvPr/>
        </p:nvSpPr>
        <p:spPr bwMode="auto">
          <a:xfrm>
            <a:off x="6400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9014" name="Rectangle 197"/>
          <p:cNvSpPr>
            <a:spLocks noChangeArrowheads="1"/>
          </p:cNvSpPr>
          <p:nvPr/>
        </p:nvSpPr>
        <p:spPr bwMode="auto">
          <a:xfrm>
            <a:off x="6705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25704" name="Straight Arrow Connector 213"/>
          <p:cNvCxnSpPr>
            <a:cxnSpLocks noChangeShapeType="1"/>
          </p:cNvCxnSpPr>
          <p:nvPr/>
        </p:nvCxnSpPr>
        <p:spPr bwMode="auto">
          <a:xfrm>
            <a:off x="7315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016" name="Straight Arrow Connector 218"/>
          <p:cNvCxnSpPr>
            <a:cxnSpLocks noChangeShapeType="1"/>
          </p:cNvCxnSpPr>
          <p:nvPr/>
        </p:nvCxnSpPr>
        <p:spPr bwMode="auto">
          <a:xfrm flipV="1">
            <a:off x="5257800" y="2590800"/>
            <a:ext cx="12192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706" name="Straight Arrow Connector 233"/>
          <p:cNvCxnSpPr>
            <a:cxnSpLocks noChangeShapeType="1"/>
          </p:cNvCxnSpPr>
          <p:nvPr/>
        </p:nvCxnSpPr>
        <p:spPr bwMode="auto">
          <a:xfrm>
            <a:off x="4038600" y="3124200"/>
            <a:ext cx="685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018" name="TextBox 252"/>
          <p:cNvSpPr txBox="1">
            <a:spLocks noChangeArrowheads="1"/>
          </p:cNvSpPr>
          <p:nvPr/>
        </p:nvSpPr>
        <p:spPr bwMode="auto">
          <a:xfrm>
            <a:off x="6248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9019" name="TextBox 253"/>
          <p:cNvSpPr txBox="1">
            <a:spLocks noChangeArrowheads="1"/>
          </p:cNvSpPr>
          <p:nvPr/>
        </p:nvSpPr>
        <p:spPr bwMode="auto">
          <a:xfrm>
            <a:off x="45720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9020" name="Oval 254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1" name="Oval 255"/>
          <p:cNvSpPr>
            <a:spLocks noChangeArrowheads="1"/>
          </p:cNvSpPr>
          <p:nvPr/>
        </p:nvSpPr>
        <p:spPr bwMode="auto"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2" name="Oval 256"/>
          <p:cNvSpPr>
            <a:spLocks noChangeArrowheads="1"/>
          </p:cNvSpPr>
          <p:nvPr/>
        </p:nvSpPr>
        <p:spPr bwMode="auto">
          <a:xfrm>
            <a:off x="5181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3" name="Oval 257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-7543800" y="3733800"/>
            <a:ext cx="6629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Helvetica" panose="020B0604020202020204" pitchFamily="34" charset="0"/>
              </a:rPr>
              <a:t>In best case, total size of page tables ≈ number of pages </a:t>
            </a:r>
            <a:r>
              <a:rPr lang="en-US" altLang="en-US" b="0" dirty="0">
                <a:solidFill>
                  <a:srgbClr val="FF0000"/>
                </a:solidFill>
                <a:latin typeface="Helvetica" panose="020B0604020202020204" pitchFamily="34" charset="0"/>
              </a:rPr>
              <a:t>used</a:t>
            </a:r>
            <a:r>
              <a:rPr lang="en-US" altLang="en-US" b="0" dirty="0">
                <a:latin typeface="Helvetica" panose="020B0604020202020204" pitchFamily="34" charset="0"/>
              </a:rPr>
              <a:t> by program </a:t>
            </a:r>
            <a:r>
              <a:rPr lang="en-US" altLang="en-US" b="0" dirty="0">
                <a:solidFill>
                  <a:srgbClr val="FF0000"/>
                </a:solidFill>
                <a:latin typeface="Helvetica" panose="020B0604020202020204" pitchFamily="34" charset="0"/>
              </a:rPr>
              <a:t>virtual memory</a:t>
            </a:r>
            <a:r>
              <a:rPr lang="en-US" altLang="en-US" b="0" dirty="0">
                <a:latin typeface="Helvetica" panose="020B0604020202020204" pitchFamily="34" charset="0"/>
              </a:rPr>
              <a:t>. Requires two additional memory accesses!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2743200" y="30480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724400" y="3168650"/>
            <a:ext cx="8382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400800" y="2768600"/>
            <a:ext cx="9144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8153400" y="33528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272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05 -0.00555 L 0.84688 0.1481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  <p:bldP spid="159" grpId="0" animBg="1"/>
      <p:bldP spid="160" grpId="0" animBg="1"/>
      <p:bldP spid="1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624" name="Group 112"/>
          <p:cNvGrpSpPr>
            <a:grpSpLocks/>
          </p:cNvGrpSpPr>
          <p:nvPr/>
        </p:nvGrpSpPr>
        <p:grpSpPr bwMode="auto">
          <a:xfrm>
            <a:off x="6858000" y="2462213"/>
            <a:ext cx="3962400" cy="1489075"/>
            <a:chOff x="3120" y="720"/>
            <a:chExt cx="2496" cy="938"/>
          </a:xfrm>
        </p:grpSpPr>
        <p:sp>
          <p:nvSpPr>
            <p:cNvPr id="21579" name="Rectangle 35"/>
            <p:cNvSpPr>
              <a:spLocks noChangeArrowheads="1"/>
            </p:cNvSpPr>
            <p:nvPr/>
          </p:nvSpPr>
          <p:spPr bwMode="auto">
            <a:xfrm>
              <a:off x="4631" y="1156"/>
              <a:ext cx="985" cy="238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21580" name="Freeform 36"/>
            <p:cNvSpPr>
              <a:spLocks/>
            </p:cNvSpPr>
            <p:nvPr/>
          </p:nvSpPr>
          <p:spPr bwMode="auto">
            <a:xfrm>
              <a:off x="3120" y="720"/>
              <a:ext cx="2001" cy="411"/>
            </a:xfrm>
            <a:custGeom>
              <a:avLst/>
              <a:gdLst>
                <a:gd name="T0" fmla="*/ 0 w 1824"/>
                <a:gd name="T1" fmla="*/ 0 h 288"/>
                <a:gd name="T2" fmla="*/ 2001 w 1824"/>
                <a:gd name="T3" fmla="*/ 0 h 288"/>
                <a:gd name="T4" fmla="*/ 2001 w 1824"/>
                <a:gd name="T5" fmla="*/ 4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81" name="Text Box 37"/>
            <p:cNvSpPr txBox="1">
              <a:spLocks noChangeArrowheads="1"/>
            </p:cNvSpPr>
            <p:nvPr/>
          </p:nvSpPr>
          <p:spPr bwMode="auto">
            <a:xfrm>
              <a:off x="4112" y="1408"/>
              <a:ext cx="1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sp>
          <p:nvSpPr>
            <p:cNvPr id="21578" name="Rectangle 39"/>
            <p:cNvSpPr>
              <a:spLocks noChangeArrowheads="1"/>
            </p:cNvSpPr>
            <p:nvPr/>
          </p:nvSpPr>
          <p:spPr bwMode="auto">
            <a:xfrm>
              <a:off x="4026" y="1156"/>
              <a:ext cx="630" cy="2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04609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9372600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a tree of tables?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Lowest level page table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dirty="0">
                <a:ea typeface="굴림" panose="020B0600000101010101" pitchFamily="34" charset="-127"/>
              </a:rPr>
              <a:t>memory still allocated with bitmap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Higher levels often segmented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have any number of levels. Example (top segment):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Contents of top-level segment registers (for this example)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Pointer to top-level table (page table)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399" y="152400"/>
            <a:ext cx="8839202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Multi-level Translation: Segments + Pages</a:t>
            </a:r>
          </a:p>
        </p:txBody>
      </p:sp>
      <p:grpSp>
        <p:nvGrpSpPr>
          <p:cNvPr id="704638" name="Group 126"/>
          <p:cNvGrpSpPr>
            <a:grpSpLocks/>
          </p:cNvGrpSpPr>
          <p:nvPr/>
        </p:nvGrpSpPr>
        <p:grpSpPr bwMode="auto">
          <a:xfrm>
            <a:off x="5816601" y="2843212"/>
            <a:ext cx="1858963" cy="1792288"/>
            <a:chOff x="2512" y="1728"/>
            <a:chExt cx="1171" cy="1129"/>
          </a:xfrm>
        </p:grpSpPr>
        <p:sp>
          <p:nvSpPr>
            <p:cNvPr id="21582" name="Rectangle 21"/>
            <p:cNvSpPr>
              <a:spLocks noChangeArrowheads="1"/>
            </p:cNvSpPr>
            <p:nvPr/>
          </p:nvSpPr>
          <p:spPr bwMode="auto">
            <a:xfrm>
              <a:off x="2512" y="1728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#0</a:t>
              </a:r>
            </a:p>
          </p:txBody>
        </p:sp>
        <p:sp>
          <p:nvSpPr>
            <p:cNvPr id="21583" name="Rectangle 22"/>
            <p:cNvSpPr>
              <a:spLocks noChangeArrowheads="1"/>
            </p:cNvSpPr>
            <p:nvPr/>
          </p:nvSpPr>
          <p:spPr bwMode="auto">
            <a:xfrm>
              <a:off x="2512" y="1916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21584" name="Rectangle 24"/>
            <p:cNvSpPr>
              <a:spLocks noChangeArrowheads="1"/>
            </p:cNvSpPr>
            <p:nvPr/>
          </p:nvSpPr>
          <p:spPr bwMode="auto">
            <a:xfrm>
              <a:off x="2512" y="2293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#3</a:t>
              </a:r>
            </a:p>
          </p:txBody>
        </p:sp>
        <p:sp>
          <p:nvSpPr>
            <p:cNvPr id="21585" name="Rectangle 25"/>
            <p:cNvSpPr>
              <a:spLocks noChangeArrowheads="1"/>
            </p:cNvSpPr>
            <p:nvPr/>
          </p:nvSpPr>
          <p:spPr bwMode="auto">
            <a:xfrm>
              <a:off x="2512" y="2481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21586" name="Rectangle 26"/>
            <p:cNvSpPr>
              <a:spLocks noChangeArrowheads="1"/>
            </p:cNvSpPr>
            <p:nvPr/>
          </p:nvSpPr>
          <p:spPr bwMode="auto">
            <a:xfrm>
              <a:off x="2512" y="2669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#5</a:t>
              </a:r>
            </a:p>
          </p:txBody>
        </p:sp>
        <p:sp>
          <p:nvSpPr>
            <p:cNvPr id="21587" name="Rectangle 28"/>
            <p:cNvSpPr>
              <a:spLocks noChangeArrowheads="1"/>
            </p:cNvSpPr>
            <p:nvPr/>
          </p:nvSpPr>
          <p:spPr bwMode="auto">
            <a:xfrm>
              <a:off x="3263" y="1728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sp>
          <p:nvSpPr>
            <p:cNvPr id="21588" name="Rectangle 29"/>
            <p:cNvSpPr>
              <a:spLocks noChangeArrowheads="1"/>
            </p:cNvSpPr>
            <p:nvPr/>
          </p:nvSpPr>
          <p:spPr bwMode="auto">
            <a:xfrm>
              <a:off x="3263" y="1916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grpSp>
          <p:nvGrpSpPr>
            <p:cNvPr id="21589" name="Group 119"/>
            <p:cNvGrpSpPr>
              <a:grpSpLocks/>
            </p:cNvGrpSpPr>
            <p:nvPr/>
          </p:nvGrpSpPr>
          <p:grpSpPr bwMode="auto">
            <a:xfrm>
              <a:off x="2512" y="2104"/>
              <a:ext cx="1171" cy="189"/>
              <a:chOff x="2512" y="2104"/>
              <a:chExt cx="1171" cy="189"/>
            </a:xfrm>
          </p:grpSpPr>
          <p:sp>
            <p:nvSpPr>
              <p:cNvPr id="21593" name="Rectangle 23"/>
              <p:cNvSpPr>
                <a:spLocks noChangeArrowheads="1"/>
              </p:cNvSpPr>
              <p:nvPr/>
            </p:nvSpPr>
            <p:spPr bwMode="auto">
              <a:xfrm>
                <a:off x="2512" y="2104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1594" name="Rectangle 30"/>
              <p:cNvSpPr>
                <a:spLocks noChangeArrowheads="1"/>
              </p:cNvSpPr>
              <p:nvPr/>
            </p:nvSpPr>
            <p:spPr bwMode="auto">
              <a:xfrm>
                <a:off x="3263" y="2104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  <p:sp>
          <p:nvSpPr>
            <p:cNvPr id="21590" name="Rectangle 31"/>
            <p:cNvSpPr>
              <a:spLocks noChangeArrowheads="1"/>
            </p:cNvSpPr>
            <p:nvPr/>
          </p:nvSpPr>
          <p:spPr bwMode="auto">
            <a:xfrm>
              <a:off x="3263" y="2293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  <p:sp>
          <p:nvSpPr>
            <p:cNvPr id="21591" name="Rectangle 32"/>
            <p:cNvSpPr>
              <a:spLocks noChangeArrowheads="1"/>
            </p:cNvSpPr>
            <p:nvPr/>
          </p:nvSpPr>
          <p:spPr bwMode="auto">
            <a:xfrm>
              <a:off x="3263" y="2481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sp>
          <p:nvSpPr>
            <p:cNvPr id="21592" name="Rectangle 33"/>
            <p:cNvSpPr>
              <a:spLocks noChangeArrowheads="1"/>
            </p:cNvSpPr>
            <p:nvPr/>
          </p:nvSpPr>
          <p:spPr bwMode="auto">
            <a:xfrm>
              <a:off x="3263" y="2669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30" name="Group 118"/>
          <p:cNvGrpSpPr>
            <a:grpSpLocks/>
          </p:cNvGrpSpPr>
          <p:nvPr/>
        </p:nvGrpSpPr>
        <p:grpSpPr bwMode="auto">
          <a:xfrm>
            <a:off x="1905001" y="2157412"/>
            <a:ext cx="4938713" cy="704850"/>
            <a:chOff x="48" y="1440"/>
            <a:chExt cx="3111" cy="444"/>
          </a:xfrm>
        </p:grpSpPr>
        <p:sp>
          <p:nvSpPr>
            <p:cNvPr id="21573" name="Text Box 9"/>
            <p:cNvSpPr txBox="1">
              <a:spLocks noChangeArrowheads="1"/>
            </p:cNvSpPr>
            <p:nvPr/>
          </p:nvSpPr>
          <p:spPr bwMode="auto">
            <a:xfrm>
              <a:off x="48" y="1440"/>
              <a:ext cx="752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Virtual 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Address:</a:t>
              </a:r>
            </a:p>
          </p:txBody>
        </p:sp>
        <p:grpSp>
          <p:nvGrpSpPr>
            <p:cNvPr id="21574" name="Group 93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1575" name="Rectangle 7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1576" name="Rectangle 8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1577" name="Rectangle 46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grpSp>
        <p:nvGrpSpPr>
          <p:cNvPr id="704618" name="Group 106"/>
          <p:cNvGrpSpPr>
            <a:grpSpLocks/>
          </p:cNvGrpSpPr>
          <p:nvPr/>
        </p:nvGrpSpPr>
        <p:grpSpPr bwMode="auto">
          <a:xfrm>
            <a:off x="3124201" y="3224213"/>
            <a:ext cx="1895475" cy="2073275"/>
            <a:chOff x="768" y="1200"/>
            <a:chExt cx="1194" cy="1306"/>
          </a:xfrm>
        </p:grpSpPr>
        <p:grpSp>
          <p:nvGrpSpPr>
            <p:cNvPr id="21540" name="Group 49"/>
            <p:cNvGrpSpPr>
              <a:grpSpLocks/>
            </p:cNvGrpSpPr>
            <p:nvPr/>
          </p:nvGrpSpPr>
          <p:grpSpPr bwMode="auto">
            <a:xfrm>
              <a:off x="768" y="1200"/>
              <a:ext cx="1018" cy="163"/>
              <a:chOff x="2352" y="960"/>
              <a:chExt cx="1392" cy="288"/>
            </a:xfrm>
          </p:grpSpPr>
          <p:sp>
            <p:nvSpPr>
              <p:cNvPr id="21571" name="Rectangle 5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Base0</a:t>
                </a:r>
              </a:p>
            </p:txBody>
          </p:sp>
          <p:sp>
            <p:nvSpPr>
              <p:cNvPr id="21572" name="Rectangle 5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Limit0</a:t>
                </a:r>
              </a:p>
            </p:txBody>
          </p:sp>
        </p:grpSp>
        <p:sp>
          <p:nvSpPr>
            <p:cNvPr id="21541" name="Rectangle 52"/>
            <p:cNvSpPr>
              <a:spLocks noChangeArrowheads="1"/>
            </p:cNvSpPr>
            <p:nvPr/>
          </p:nvSpPr>
          <p:spPr bwMode="auto">
            <a:xfrm>
              <a:off x="1786" y="120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2" name="Group 54"/>
            <p:cNvGrpSpPr>
              <a:grpSpLocks/>
            </p:cNvGrpSpPr>
            <p:nvPr/>
          </p:nvGrpSpPr>
          <p:grpSpPr bwMode="auto">
            <a:xfrm>
              <a:off x="768" y="1363"/>
              <a:ext cx="1018" cy="164"/>
              <a:chOff x="2352" y="960"/>
              <a:chExt cx="1392" cy="288"/>
            </a:xfrm>
          </p:grpSpPr>
          <p:sp>
            <p:nvSpPr>
              <p:cNvPr id="21569" name="Rectangle 5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Base1</a:t>
                </a:r>
              </a:p>
            </p:txBody>
          </p:sp>
          <p:sp>
            <p:nvSpPr>
              <p:cNvPr id="21570" name="Rectangle 5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Limit1</a:t>
                </a:r>
              </a:p>
            </p:txBody>
          </p:sp>
        </p:grpSp>
        <p:sp>
          <p:nvSpPr>
            <p:cNvPr id="21543" name="Rectangle 57"/>
            <p:cNvSpPr>
              <a:spLocks noChangeArrowheads="1"/>
            </p:cNvSpPr>
            <p:nvPr/>
          </p:nvSpPr>
          <p:spPr bwMode="auto">
            <a:xfrm>
              <a:off x="1786" y="1363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4" name="Group 99"/>
            <p:cNvGrpSpPr>
              <a:grpSpLocks/>
            </p:cNvGrpSpPr>
            <p:nvPr/>
          </p:nvGrpSpPr>
          <p:grpSpPr bwMode="auto">
            <a:xfrm>
              <a:off x="768" y="1527"/>
              <a:ext cx="1194" cy="163"/>
              <a:chOff x="768" y="1527"/>
              <a:chExt cx="1194" cy="163"/>
            </a:xfrm>
          </p:grpSpPr>
          <p:grpSp>
            <p:nvGrpSpPr>
              <p:cNvPr id="21565" name="Group 59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1567" name="Rectangle 6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1568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1545" name="Group 64"/>
            <p:cNvGrpSpPr>
              <a:grpSpLocks/>
            </p:cNvGrpSpPr>
            <p:nvPr/>
          </p:nvGrpSpPr>
          <p:grpSpPr bwMode="auto">
            <a:xfrm>
              <a:off x="768" y="1690"/>
              <a:ext cx="1018" cy="163"/>
              <a:chOff x="2352" y="960"/>
              <a:chExt cx="1392" cy="288"/>
            </a:xfrm>
          </p:grpSpPr>
          <p:sp>
            <p:nvSpPr>
              <p:cNvPr id="21563" name="Rectangle 6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Base3</a:t>
                </a:r>
              </a:p>
            </p:txBody>
          </p:sp>
          <p:sp>
            <p:nvSpPr>
              <p:cNvPr id="21564" name="Rectangle 6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Limit3</a:t>
                </a:r>
              </a:p>
            </p:txBody>
          </p:sp>
        </p:grpSp>
        <p:sp>
          <p:nvSpPr>
            <p:cNvPr id="21546" name="Rectangle 67"/>
            <p:cNvSpPr>
              <a:spLocks noChangeArrowheads="1"/>
            </p:cNvSpPr>
            <p:nvPr/>
          </p:nvSpPr>
          <p:spPr bwMode="auto">
            <a:xfrm>
              <a:off x="1786" y="169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47" name="Group 69"/>
            <p:cNvGrpSpPr>
              <a:grpSpLocks/>
            </p:cNvGrpSpPr>
            <p:nvPr/>
          </p:nvGrpSpPr>
          <p:grpSpPr bwMode="auto">
            <a:xfrm>
              <a:off x="768" y="1853"/>
              <a:ext cx="1018" cy="163"/>
              <a:chOff x="2352" y="960"/>
              <a:chExt cx="1392" cy="288"/>
            </a:xfrm>
          </p:grpSpPr>
          <p:sp>
            <p:nvSpPr>
              <p:cNvPr id="21561" name="Rectangle 7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Base4</a:t>
                </a:r>
              </a:p>
            </p:txBody>
          </p:sp>
          <p:sp>
            <p:nvSpPr>
              <p:cNvPr id="21562" name="Rectangle 7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Limit4</a:t>
                </a:r>
              </a:p>
            </p:txBody>
          </p:sp>
        </p:grpSp>
        <p:sp>
          <p:nvSpPr>
            <p:cNvPr id="21548" name="Rectangle 72"/>
            <p:cNvSpPr>
              <a:spLocks noChangeArrowheads="1"/>
            </p:cNvSpPr>
            <p:nvPr/>
          </p:nvSpPr>
          <p:spPr bwMode="auto">
            <a:xfrm>
              <a:off x="1786" y="185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9" name="Group 74"/>
            <p:cNvGrpSpPr>
              <a:grpSpLocks/>
            </p:cNvGrpSpPr>
            <p:nvPr/>
          </p:nvGrpSpPr>
          <p:grpSpPr bwMode="auto">
            <a:xfrm>
              <a:off x="768" y="2016"/>
              <a:ext cx="1018" cy="164"/>
              <a:chOff x="2352" y="960"/>
              <a:chExt cx="1392" cy="288"/>
            </a:xfrm>
          </p:grpSpPr>
          <p:sp>
            <p:nvSpPr>
              <p:cNvPr id="21559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Base5</a:t>
                </a:r>
              </a:p>
            </p:txBody>
          </p:sp>
          <p:sp>
            <p:nvSpPr>
              <p:cNvPr id="21560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Limit5</a:t>
                </a:r>
              </a:p>
            </p:txBody>
          </p:sp>
        </p:grpSp>
        <p:sp>
          <p:nvSpPr>
            <p:cNvPr id="21550" name="Rectangle 77"/>
            <p:cNvSpPr>
              <a:spLocks noChangeArrowheads="1"/>
            </p:cNvSpPr>
            <p:nvPr/>
          </p:nvSpPr>
          <p:spPr bwMode="auto">
            <a:xfrm>
              <a:off x="1786" y="2016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1" name="Group 79"/>
            <p:cNvGrpSpPr>
              <a:grpSpLocks/>
            </p:cNvGrpSpPr>
            <p:nvPr/>
          </p:nvGrpSpPr>
          <p:grpSpPr bwMode="auto">
            <a:xfrm>
              <a:off x="768" y="2180"/>
              <a:ext cx="1018" cy="163"/>
              <a:chOff x="2352" y="960"/>
              <a:chExt cx="1392" cy="288"/>
            </a:xfrm>
          </p:grpSpPr>
          <p:sp>
            <p:nvSpPr>
              <p:cNvPr id="21557" name="Rectangle 8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Base6</a:t>
                </a:r>
              </a:p>
            </p:txBody>
          </p:sp>
          <p:sp>
            <p:nvSpPr>
              <p:cNvPr id="21558" name="Rectangle 8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Limit6</a:t>
                </a:r>
              </a:p>
            </p:txBody>
          </p:sp>
        </p:grpSp>
        <p:sp>
          <p:nvSpPr>
            <p:cNvPr id="21552" name="Rectangle 82"/>
            <p:cNvSpPr>
              <a:spLocks noChangeArrowheads="1"/>
            </p:cNvSpPr>
            <p:nvPr/>
          </p:nvSpPr>
          <p:spPr bwMode="auto">
            <a:xfrm>
              <a:off x="1786" y="218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3" name="Group 84"/>
            <p:cNvGrpSpPr>
              <a:grpSpLocks/>
            </p:cNvGrpSpPr>
            <p:nvPr/>
          </p:nvGrpSpPr>
          <p:grpSpPr bwMode="auto">
            <a:xfrm>
              <a:off x="768" y="2343"/>
              <a:ext cx="1018" cy="163"/>
              <a:chOff x="2352" y="960"/>
              <a:chExt cx="1392" cy="288"/>
            </a:xfrm>
          </p:grpSpPr>
          <p:sp>
            <p:nvSpPr>
              <p:cNvPr id="21555" name="Rectangle 8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Base7</a:t>
                </a:r>
              </a:p>
            </p:txBody>
          </p:sp>
          <p:sp>
            <p:nvSpPr>
              <p:cNvPr id="21556" name="Rectangle 8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Limit7</a:t>
                </a:r>
              </a:p>
            </p:txBody>
          </p:sp>
        </p:grpSp>
        <p:sp>
          <p:nvSpPr>
            <p:cNvPr id="21554" name="Rectangle 87"/>
            <p:cNvSpPr>
              <a:spLocks noChangeArrowheads="1"/>
            </p:cNvSpPr>
            <p:nvPr/>
          </p:nvSpPr>
          <p:spPr bwMode="auto">
            <a:xfrm>
              <a:off x="1786" y="234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6" name="Line 94"/>
          <p:cNvSpPr>
            <a:spLocks noChangeShapeType="1"/>
          </p:cNvSpPr>
          <p:nvPr/>
        </p:nvSpPr>
        <p:spPr bwMode="auto">
          <a:xfrm>
            <a:off x="4724400" y="2614612"/>
            <a:ext cx="10668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4608" name="Freeform 96"/>
          <p:cNvSpPr>
            <a:spLocks/>
          </p:cNvSpPr>
          <p:nvPr/>
        </p:nvSpPr>
        <p:spPr bwMode="auto">
          <a:xfrm>
            <a:off x="2514600" y="2614612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4612" name="Group 100"/>
          <p:cNvGrpSpPr>
            <a:grpSpLocks/>
          </p:cNvGrpSpPr>
          <p:nvPr/>
        </p:nvGrpSpPr>
        <p:grpSpPr bwMode="auto">
          <a:xfrm>
            <a:off x="3124201" y="3744913"/>
            <a:ext cx="1895475" cy="258763"/>
            <a:chOff x="768" y="1527"/>
            <a:chExt cx="1194" cy="163"/>
          </a:xfrm>
        </p:grpSpPr>
        <p:grpSp>
          <p:nvGrpSpPr>
            <p:cNvPr id="21536" name="Group 101"/>
            <p:cNvGrpSpPr>
              <a:grpSpLocks/>
            </p:cNvGrpSpPr>
            <p:nvPr/>
          </p:nvGrpSpPr>
          <p:grpSpPr bwMode="auto">
            <a:xfrm>
              <a:off x="768" y="1527"/>
              <a:ext cx="1018" cy="163"/>
              <a:chOff x="2352" y="960"/>
              <a:chExt cx="1392" cy="288"/>
            </a:xfrm>
          </p:grpSpPr>
          <p:sp>
            <p:nvSpPr>
              <p:cNvPr id="21538" name="Rectangle 102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21539" name="Rectangle 103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21537" name="Rectangle 104"/>
            <p:cNvSpPr>
              <a:spLocks noChangeArrowheads="1"/>
            </p:cNvSpPr>
            <p:nvPr/>
          </p:nvSpPr>
          <p:spPr bwMode="auto">
            <a:xfrm>
              <a:off x="1786" y="1527"/>
              <a:ext cx="176" cy="1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1" name="Line 89"/>
          <p:cNvSpPr>
            <a:spLocks noChangeShapeType="1"/>
          </p:cNvSpPr>
          <p:nvPr/>
        </p:nvSpPr>
        <p:spPr bwMode="auto">
          <a:xfrm flipV="1">
            <a:off x="3733800" y="2843212"/>
            <a:ext cx="20574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4628" name="Group 116"/>
          <p:cNvGrpSpPr>
            <a:grpSpLocks/>
          </p:cNvGrpSpPr>
          <p:nvPr/>
        </p:nvGrpSpPr>
        <p:grpSpPr bwMode="auto">
          <a:xfrm>
            <a:off x="4495803" y="3300412"/>
            <a:ext cx="2590801" cy="2262188"/>
            <a:chOff x="1632" y="1248"/>
            <a:chExt cx="1632" cy="1425"/>
          </a:xfrm>
        </p:grpSpPr>
        <p:grpSp>
          <p:nvGrpSpPr>
            <p:cNvPr id="21528" name="Group 115"/>
            <p:cNvGrpSpPr>
              <a:grpSpLocks/>
            </p:cNvGrpSpPr>
            <p:nvPr/>
          </p:nvGrpSpPr>
          <p:grpSpPr bwMode="auto">
            <a:xfrm>
              <a:off x="2064" y="2287"/>
              <a:ext cx="1200" cy="386"/>
              <a:chOff x="2064" y="2170"/>
              <a:chExt cx="1200" cy="386"/>
            </a:xfrm>
          </p:grpSpPr>
          <p:sp>
            <p:nvSpPr>
              <p:cNvPr id="21533" name="Text Box 11"/>
              <p:cNvSpPr txBox="1">
                <a:spLocks noChangeArrowheads="1"/>
              </p:cNvSpPr>
              <p:nvPr/>
            </p:nvSpPr>
            <p:spPr bwMode="auto">
              <a:xfrm>
                <a:off x="2628" y="2170"/>
                <a:ext cx="636" cy="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Access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Error</a:t>
                </a:r>
              </a:p>
            </p:txBody>
          </p:sp>
          <p:sp>
            <p:nvSpPr>
              <p:cNvPr id="21534" name="Oval 12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17" cy="269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4000" b="0">
                    <a:latin typeface="Gill Sans" charset="0"/>
                    <a:ea typeface="Gill Sans" charset="0"/>
                    <a:cs typeface="Gill Sans" charset="0"/>
                  </a:rPr>
                  <a:t>&gt;</a:t>
                </a:r>
              </a:p>
            </p:txBody>
          </p:sp>
          <p:sp>
            <p:nvSpPr>
              <p:cNvPr id="21535" name="Line 14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1529" name="Line 95"/>
            <p:cNvSpPr>
              <a:spLocks noChangeShapeType="1"/>
            </p:cNvSpPr>
            <p:nvPr/>
          </p:nvSpPr>
          <p:spPr bwMode="auto">
            <a:xfrm>
              <a:off x="2256" y="1248"/>
              <a:ext cx="0" cy="105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1530" name="Group 105"/>
            <p:cNvGrpSpPr>
              <a:grpSpLocks/>
            </p:cNvGrpSpPr>
            <p:nvPr/>
          </p:nvGrpSpPr>
          <p:grpSpPr bwMode="auto">
            <a:xfrm>
              <a:off x="1632" y="1584"/>
              <a:ext cx="480" cy="768"/>
              <a:chOff x="1632" y="1584"/>
              <a:chExt cx="480" cy="672"/>
            </a:xfrm>
          </p:grpSpPr>
          <p:sp>
            <p:nvSpPr>
              <p:cNvPr id="21531" name="Line 90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480" cy="67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32" name="Line 92"/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44" cy="96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704635" name="Group 123"/>
          <p:cNvGrpSpPr>
            <a:grpSpLocks/>
          </p:cNvGrpSpPr>
          <p:nvPr/>
        </p:nvGrpSpPr>
        <p:grpSpPr bwMode="auto">
          <a:xfrm>
            <a:off x="5815013" y="3436937"/>
            <a:ext cx="1858962" cy="300038"/>
            <a:chOff x="2512" y="2104"/>
            <a:chExt cx="1171" cy="189"/>
          </a:xfrm>
        </p:grpSpPr>
        <p:sp>
          <p:nvSpPr>
            <p:cNvPr id="21526" name="Rectangle 124"/>
            <p:cNvSpPr>
              <a:spLocks noChangeArrowheads="1"/>
            </p:cNvSpPr>
            <p:nvPr/>
          </p:nvSpPr>
          <p:spPr bwMode="auto">
            <a:xfrm>
              <a:off x="2512" y="2104"/>
              <a:ext cx="753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21527" name="Rectangle 125"/>
            <p:cNvSpPr>
              <a:spLocks noChangeArrowheads="1"/>
            </p:cNvSpPr>
            <p:nvPr/>
          </p:nvSpPr>
          <p:spPr bwMode="auto">
            <a:xfrm>
              <a:off x="3263" y="2104"/>
              <a:ext cx="420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22" name="Group 110"/>
          <p:cNvGrpSpPr>
            <a:grpSpLocks/>
          </p:cNvGrpSpPr>
          <p:nvPr/>
        </p:nvGrpSpPr>
        <p:grpSpPr bwMode="auto">
          <a:xfrm>
            <a:off x="6934201" y="3154363"/>
            <a:ext cx="2360613" cy="377825"/>
            <a:chOff x="3168" y="1156"/>
            <a:chExt cx="1487" cy="238"/>
          </a:xfrm>
        </p:grpSpPr>
        <p:sp>
          <p:nvSpPr>
            <p:cNvPr id="21524" name="Rectangle 109"/>
            <p:cNvSpPr>
              <a:spLocks noChangeArrowheads="1"/>
            </p:cNvSpPr>
            <p:nvPr/>
          </p:nvSpPr>
          <p:spPr bwMode="auto">
            <a:xfrm>
              <a:off x="4025" y="1156"/>
              <a:ext cx="630" cy="2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21525" name="Line 40"/>
            <p:cNvSpPr>
              <a:spLocks noChangeShapeType="1"/>
            </p:cNvSpPr>
            <p:nvPr/>
          </p:nvSpPr>
          <p:spPr bwMode="auto">
            <a:xfrm flipV="1">
              <a:off x="3168" y="129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04626" name="Group 114"/>
          <p:cNvGrpSpPr>
            <a:grpSpLocks/>
          </p:cNvGrpSpPr>
          <p:nvPr/>
        </p:nvGrpSpPr>
        <p:grpSpPr bwMode="auto">
          <a:xfrm>
            <a:off x="7620000" y="3605212"/>
            <a:ext cx="2895600" cy="1930400"/>
            <a:chOff x="3600" y="1440"/>
            <a:chExt cx="1824" cy="1216"/>
          </a:xfrm>
        </p:grpSpPr>
        <p:sp>
          <p:nvSpPr>
            <p:cNvPr id="21520" name="AutoShape 42"/>
            <p:cNvSpPr>
              <a:spLocks noChangeArrowheads="1"/>
            </p:cNvSpPr>
            <p:nvPr/>
          </p:nvSpPr>
          <p:spPr bwMode="auto">
            <a:xfrm>
              <a:off x="4080" y="1920"/>
              <a:ext cx="1344" cy="175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Check Permissions</a:t>
              </a:r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>
              <a:off x="3600" y="1440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2" name="Text Box 44"/>
            <p:cNvSpPr txBox="1">
              <a:spLocks noChangeArrowheads="1"/>
            </p:cNvSpPr>
            <p:nvPr/>
          </p:nvSpPr>
          <p:spPr bwMode="auto">
            <a:xfrm>
              <a:off x="4151" y="2270"/>
              <a:ext cx="636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21523" name="Line 45"/>
            <p:cNvSpPr>
              <a:spLocks noChangeShapeType="1"/>
            </p:cNvSpPr>
            <p:nvPr/>
          </p:nvSpPr>
          <p:spPr bwMode="auto">
            <a:xfrm>
              <a:off x="4485" y="2095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0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0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0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09" grpId="0" build="p"/>
      <p:bldP spid="704606" grpId="0" animBg="1"/>
      <p:bldP spid="704608" grpId="0" animBg="1"/>
      <p:bldP spid="7046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/>
              <a:t>What about Sharing (Complete Segment)?</a:t>
            </a:r>
          </a:p>
        </p:txBody>
      </p:sp>
      <p:grpSp>
        <p:nvGrpSpPr>
          <p:cNvPr id="707612" name="Group 28"/>
          <p:cNvGrpSpPr>
            <a:grpSpLocks/>
          </p:cNvGrpSpPr>
          <p:nvPr/>
        </p:nvGrpSpPr>
        <p:grpSpPr bwMode="auto">
          <a:xfrm>
            <a:off x="1981200" y="746126"/>
            <a:ext cx="5068888" cy="396875"/>
            <a:chOff x="-34" y="1478"/>
            <a:chExt cx="3193" cy="250"/>
          </a:xfrm>
        </p:grpSpPr>
        <p:sp>
          <p:nvSpPr>
            <p:cNvPr id="22638" name="Text Box 29"/>
            <p:cNvSpPr txBox="1">
              <a:spLocks noChangeArrowheads="1"/>
            </p:cNvSpPr>
            <p:nvPr/>
          </p:nvSpPr>
          <p:spPr bwMode="auto">
            <a:xfrm>
              <a:off x="-34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Process A:</a:t>
              </a:r>
            </a:p>
          </p:txBody>
        </p:sp>
        <p:grpSp>
          <p:nvGrpSpPr>
            <p:cNvPr id="22639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640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2641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2642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sp>
        <p:nvSpPr>
          <p:cNvPr id="707653" name="Freeform 69"/>
          <p:cNvSpPr>
            <a:spLocks/>
          </p:cNvSpPr>
          <p:nvPr/>
        </p:nvSpPr>
        <p:spPr bwMode="auto">
          <a:xfrm>
            <a:off x="2720975" y="1143000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5" name="Group 221"/>
          <p:cNvGrpSpPr>
            <a:grpSpLocks/>
          </p:cNvGrpSpPr>
          <p:nvPr/>
        </p:nvGrpSpPr>
        <p:grpSpPr bwMode="auto">
          <a:xfrm>
            <a:off x="3330576" y="1752601"/>
            <a:ext cx="1895475" cy="2073275"/>
            <a:chOff x="768" y="1248"/>
            <a:chExt cx="1194" cy="1306"/>
          </a:xfrm>
        </p:grpSpPr>
        <p:grpSp>
          <p:nvGrpSpPr>
            <p:cNvPr id="22599" name="Group 34"/>
            <p:cNvGrpSpPr>
              <a:grpSpLocks/>
            </p:cNvGrpSpPr>
            <p:nvPr/>
          </p:nvGrpSpPr>
          <p:grpSpPr bwMode="auto">
            <a:xfrm>
              <a:off x="768" y="1248"/>
              <a:ext cx="1194" cy="1306"/>
              <a:chOff x="768" y="1200"/>
              <a:chExt cx="1194" cy="1306"/>
            </a:xfrm>
          </p:grpSpPr>
          <p:grpSp>
            <p:nvGrpSpPr>
              <p:cNvPr id="22605" name="Group 35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6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606" name="Rectangle 38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7" name="Group 39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63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6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608" name="Rectangle 42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9" name="Group 43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630" name="Group 44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63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63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610" name="Group 48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628" name="Rectangle 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629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611" name="Rectangle 51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2" name="Group 52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626" name="Rectangle 5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627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613" name="Rectangle 55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14" name="Group 56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624" name="Rectangle 5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625" name="Rectangle 5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615" name="Rectangle 59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6" name="Group 60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622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62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617" name="Rectangle 63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8" name="Group 64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620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621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619" name="Rectangle 67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600" name="Group 70"/>
            <p:cNvGrpSpPr>
              <a:grpSpLocks/>
            </p:cNvGrpSpPr>
            <p:nvPr/>
          </p:nvGrpSpPr>
          <p:grpSpPr bwMode="auto">
            <a:xfrm>
              <a:off x="768" y="1576"/>
              <a:ext cx="1194" cy="163"/>
              <a:chOff x="768" y="1527"/>
              <a:chExt cx="1194" cy="163"/>
            </a:xfrm>
          </p:grpSpPr>
          <p:grpSp>
            <p:nvGrpSpPr>
              <p:cNvPr id="22601" name="Group 71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603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604" name="Rectangle 73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659" name="Line 75"/>
          <p:cNvSpPr>
            <a:spLocks noChangeShapeType="1"/>
          </p:cNvSpPr>
          <p:nvPr/>
        </p:nvSpPr>
        <p:spPr bwMode="auto">
          <a:xfrm flipV="1">
            <a:off x="3940175" y="914400"/>
            <a:ext cx="4191000" cy="1447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9" name="Group 225"/>
          <p:cNvGrpSpPr>
            <a:grpSpLocks/>
          </p:cNvGrpSpPr>
          <p:nvPr/>
        </p:nvGrpSpPr>
        <p:grpSpPr bwMode="auto">
          <a:xfrm>
            <a:off x="7932741" y="914401"/>
            <a:ext cx="2106613" cy="2225675"/>
            <a:chOff x="4037" y="672"/>
            <a:chExt cx="1327" cy="1402"/>
          </a:xfrm>
        </p:grpSpPr>
        <p:grpSp>
          <p:nvGrpSpPr>
            <p:cNvPr id="22584" name="Group 4"/>
            <p:cNvGrpSpPr>
              <a:grpSpLocks/>
            </p:cNvGrpSpPr>
            <p:nvPr/>
          </p:nvGrpSpPr>
          <p:grpSpPr bwMode="auto">
            <a:xfrm>
              <a:off x="4162" y="672"/>
              <a:ext cx="1171" cy="1129"/>
              <a:chOff x="2400" y="1104"/>
              <a:chExt cx="1248" cy="1236"/>
            </a:xfrm>
          </p:grpSpPr>
          <p:sp>
            <p:nvSpPr>
              <p:cNvPr id="22586" name="Rectangle 5"/>
              <p:cNvSpPr>
                <a:spLocks noChangeArrowheads="1"/>
              </p:cNvSpPr>
              <p:nvPr/>
            </p:nvSpPr>
            <p:spPr bwMode="auto">
              <a:xfrm>
                <a:off x="2400" y="110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22587" name="Rectangle 6"/>
              <p:cNvSpPr>
                <a:spLocks noChangeArrowheads="1"/>
              </p:cNvSpPr>
              <p:nvPr/>
            </p:nvSpPr>
            <p:spPr bwMode="auto">
              <a:xfrm>
                <a:off x="2400" y="1310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22588" name="Rectangle 7"/>
              <p:cNvSpPr>
                <a:spLocks noChangeArrowheads="1"/>
              </p:cNvSpPr>
              <p:nvPr/>
            </p:nvSpPr>
            <p:spPr bwMode="auto">
              <a:xfrm>
                <a:off x="2400" y="1516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2589" name="Rectangle 8"/>
              <p:cNvSpPr>
                <a:spLocks noChangeArrowheads="1"/>
              </p:cNvSpPr>
              <p:nvPr/>
            </p:nvSpPr>
            <p:spPr bwMode="auto">
              <a:xfrm>
                <a:off x="2400" y="1722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22590" name="Rectangle 9"/>
              <p:cNvSpPr>
                <a:spLocks noChangeArrowheads="1"/>
              </p:cNvSpPr>
              <p:nvPr/>
            </p:nvSpPr>
            <p:spPr bwMode="auto">
              <a:xfrm>
                <a:off x="2400" y="1928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2400" y="213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grpSp>
            <p:nvGrpSpPr>
              <p:cNvPr id="22592" name="Group 11"/>
              <p:cNvGrpSpPr>
                <a:grpSpLocks/>
              </p:cNvGrpSpPr>
              <p:nvPr/>
            </p:nvGrpSpPr>
            <p:grpSpPr bwMode="auto">
              <a:xfrm>
                <a:off x="3200" y="1104"/>
                <a:ext cx="448" cy="1236"/>
                <a:chOff x="3200" y="1104"/>
                <a:chExt cx="400" cy="1236"/>
              </a:xfrm>
            </p:grpSpPr>
            <p:sp>
              <p:nvSpPr>
                <p:cNvPr id="22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00" y="110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00" y="1310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5" name="Rectangle 14"/>
                <p:cNvSpPr>
                  <a:spLocks noChangeArrowheads="1"/>
                </p:cNvSpPr>
                <p:nvPr/>
              </p:nvSpPr>
              <p:spPr bwMode="auto">
                <a:xfrm>
                  <a:off x="3200" y="1516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6" name="Rectangle 15"/>
                <p:cNvSpPr>
                  <a:spLocks noChangeArrowheads="1"/>
                </p:cNvSpPr>
                <p:nvPr/>
              </p:nvSpPr>
              <p:spPr bwMode="auto">
                <a:xfrm>
                  <a:off x="3200" y="1722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0" y="1928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N</a:t>
                  </a:r>
                </a:p>
              </p:txBody>
            </p:sp>
            <p:sp>
              <p:nvSpPr>
                <p:cNvPr id="2259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00" y="213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</p:grpSp>
        <p:sp>
          <p:nvSpPr>
            <p:cNvPr id="22585" name="Text Box 122"/>
            <p:cNvSpPr txBox="1">
              <a:spLocks noChangeArrowheads="1"/>
            </p:cNvSpPr>
            <p:nvPr/>
          </p:nvSpPr>
          <p:spPr bwMode="auto">
            <a:xfrm>
              <a:off x="4037" y="1824"/>
              <a:ext cx="13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 Segment</a:t>
              </a:r>
            </a:p>
          </p:txBody>
        </p:sp>
      </p:grpSp>
      <p:grpSp>
        <p:nvGrpSpPr>
          <p:cNvPr id="707808" name="Group 224"/>
          <p:cNvGrpSpPr>
            <a:grpSpLocks/>
          </p:cNvGrpSpPr>
          <p:nvPr/>
        </p:nvGrpSpPr>
        <p:grpSpPr bwMode="auto">
          <a:xfrm>
            <a:off x="6189664" y="3200401"/>
            <a:ext cx="1895475" cy="2073275"/>
            <a:chOff x="2939" y="2112"/>
            <a:chExt cx="1194" cy="1306"/>
          </a:xfrm>
        </p:grpSpPr>
        <p:grpSp>
          <p:nvGrpSpPr>
            <p:cNvPr id="22540" name="Group 88"/>
            <p:cNvGrpSpPr>
              <a:grpSpLocks/>
            </p:cNvGrpSpPr>
            <p:nvPr/>
          </p:nvGrpSpPr>
          <p:grpSpPr bwMode="auto">
            <a:xfrm>
              <a:off x="2939" y="2112"/>
              <a:ext cx="1194" cy="1306"/>
              <a:chOff x="768" y="1200"/>
              <a:chExt cx="1194" cy="1306"/>
            </a:xfrm>
          </p:grpSpPr>
          <p:grpSp>
            <p:nvGrpSpPr>
              <p:cNvPr id="22546" name="Group 8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577" name="Rectangle 9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578" name="Rectangle 9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547" name="Rectangle 9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48" name="Group 9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575" name="Rectangle 9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576" name="Rectangle 9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549" name="Rectangle 9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0" name="Group 9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571" name="Group 9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57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57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57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551" name="Group 10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56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57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552" name="Rectangle 10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3" name="Group 10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5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554" name="Rectangle 10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5" name="Group 11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56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56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556" name="Rectangle 11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7" name="Group 11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5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56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558" name="Rectangle 11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9" name="Group 11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56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5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560" name="Rectangle 12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541" name="Group 215"/>
            <p:cNvGrpSpPr>
              <a:grpSpLocks/>
            </p:cNvGrpSpPr>
            <p:nvPr/>
          </p:nvGrpSpPr>
          <p:grpSpPr bwMode="auto">
            <a:xfrm>
              <a:off x="2939" y="2439"/>
              <a:ext cx="1194" cy="163"/>
              <a:chOff x="768" y="1527"/>
              <a:chExt cx="1194" cy="163"/>
            </a:xfrm>
          </p:grpSpPr>
          <p:grpSp>
            <p:nvGrpSpPr>
              <p:cNvPr id="22542" name="Group 216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544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545" name="Rectangle 21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543" name="Rectangle 219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806" name="Freeform 222"/>
          <p:cNvSpPr>
            <a:spLocks/>
          </p:cNvSpPr>
          <p:nvPr/>
        </p:nvSpPr>
        <p:spPr bwMode="auto">
          <a:xfrm>
            <a:off x="4016376" y="3810000"/>
            <a:ext cx="2239963" cy="1752600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1104">
                <a:moveTo>
                  <a:pt x="0" y="1104"/>
                </a:moveTo>
                <a:lnTo>
                  <a:pt x="0" y="768"/>
                </a:lnTo>
                <a:lnTo>
                  <a:pt x="1056" y="0"/>
                </a:lnTo>
                <a:lnTo>
                  <a:pt x="1536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7807" name="Freeform 223"/>
          <p:cNvSpPr>
            <a:spLocks/>
          </p:cNvSpPr>
          <p:nvPr/>
        </p:nvSpPr>
        <p:spPr bwMode="auto">
          <a:xfrm>
            <a:off x="6840539" y="914400"/>
            <a:ext cx="1290637" cy="2895600"/>
          </a:xfrm>
          <a:custGeom>
            <a:avLst/>
            <a:gdLst>
              <a:gd name="T0" fmla="*/ 0 w 624"/>
              <a:gd name="T1" fmla="*/ 2895600 h 1776"/>
              <a:gd name="T2" fmla="*/ 0 w 624"/>
              <a:gd name="T3" fmla="*/ 1017373 h 1776"/>
              <a:gd name="T4" fmla="*/ 1290637 w 624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776">
                <a:moveTo>
                  <a:pt x="0" y="1776"/>
                </a:moveTo>
                <a:lnTo>
                  <a:pt x="0" y="624"/>
                </a:lnTo>
                <a:lnTo>
                  <a:pt x="624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15" name="Group 28"/>
          <p:cNvGrpSpPr>
            <a:grpSpLocks/>
          </p:cNvGrpSpPr>
          <p:nvPr/>
        </p:nvGrpSpPr>
        <p:grpSpPr bwMode="auto">
          <a:xfrm>
            <a:off x="1981200" y="5541232"/>
            <a:ext cx="5068888" cy="396875"/>
            <a:chOff x="-34" y="1478"/>
            <a:chExt cx="3193" cy="250"/>
          </a:xfrm>
        </p:grpSpPr>
        <p:sp>
          <p:nvSpPr>
            <p:cNvPr id="116" name="Text Box 29"/>
            <p:cNvSpPr txBox="1">
              <a:spLocks noChangeArrowheads="1"/>
            </p:cNvSpPr>
            <p:nvPr/>
          </p:nvSpPr>
          <p:spPr bwMode="auto">
            <a:xfrm>
              <a:off x="-34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Process B:</a:t>
              </a:r>
            </a:p>
          </p:txBody>
        </p:sp>
        <p:grpSp>
          <p:nvGrpSpPr>
            <p:cNvPr id="117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118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119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120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sp>
        <p:nvSpPr>
          <p:cNvPr id="121" name="Line 94"/>
          <p:cNvSpPr>
            <a:spLocks noChangeShapeType="1"/>
          </p:cNvSpPr>
          <p:nvPr/>
        </p:nvSpPr>
        <p:spPr bwMode="auto">
          <a:xfrm>
            <a:off x="4826794" y="1171490"/>
            <a:ext cx="3228227" cy="1107428"/>
          </a:xfrm>
          <a:prstGeom prst="line">
            <a:avLst/>
          </a:prstGeom>
          <a:noFill/>
          <a:ln w="76200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2" name="Freeform 222"/>
          <p:cNvSpPr>
            <a:spLocks/>
          </p:cNvSpPr>
          <p:nvPr/>
        </p:nvSpPr>
        <p:spPr bwMode="auto">
          <a:xfrm>
            <a:off x="4999038" y="2297969"/>
            <a:ext cx="3055982" cy="3243263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3643"/>
              <a:gd name="connsiteY0" fmla="*/ 10000 h 10000"/>
              <a:gd name="connsiteX1" fmla="*/ 0 w 13643"/>
              <a:gd name="connsiteY1" fmla="*/ 6957 h 10000"/>
              <a:gd name="connsiteX2" fmla="*/ 6875 w 13643"/>
              <a:gd name="connsiteY2" fmla="*/ 0 h 10000"/>
              <a:gd name="connsiteX3" fmla="*/ 13643 w 13643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3" h="10000">
                <a:moveTo>
                  <a:pt x="0" y="10000"/>
                </a:moveTo>
                <a:lnTo>
                  <a:pt x="0" y="6957"/>
                </a:lnTo>
                <a:lnTo>
                  <a:pt x="6875" y="0"/>
                </a:lnTo>
                <a:lnTo>
                  <a:pt x="13643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1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53" grpId="0" animBg="1"/>
      <p:bldP spid="707659" grpId="0" animBg="1"/>
      <p:bldP spid="707806" grpId="0" animBg="1"/>
      <p:bldP spid="707807" grpId="0" animBg="1"/>
      <p:bldP spid="121" grpId="0" animBg="1"/>
      <p:bldP spid="1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Multi-level Translation Analysis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10744200" cy="579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Pros: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Only need to allocate as many page table entries as we need for application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other wards, sparse address spaces are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memory allocation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Sharing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Share at segment or page level (need additional reference counting)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Cons: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One pointer per page (typically 4K – 16K pages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Page tables need to be contiguous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However, the 10b-10b-12b configuration keeps tables to exactly one page in size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Two (or more, if &gt;2 levels) lookups per reference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31399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153400" cy="533400"/>
          </a:xfrm>
        </p:spPr>
        <p:txBody>
          <a:bodyPr/>
          <a:lstStyle/>
          <a:p>
            <a:r>
              <a:rPr lang="en-US" altLang="ko-KR" dirty="0"/>
              <a:t>Recall: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242" y="3459223"/>
            <a:ext cx="10231558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x86 Example: </a:t>
            </a:r>
            <a:r>
              <a:rPr lang="en-US" altLang="ko-KR" dirty="0" err="1"/>
              <a:t>mov</a:t>
            </a:r>
            <a:r>
              <a:rPr lang="en-US" altLang="ko-KR" dirty="0"/>
              <a:t> [</a:t>
            </a:r>
            <a:r>
              <a:rPr lang="en-US" altLang="ko-KR" dirty="0" err="1">
                <a:solidFill>
                  <a:schemeClr val="hlink"/>
                </a:solidFill>
              </a:rPr>
              <a:t>es</a:t>
            </a:r>
            <a:r>
              <a:rPr lang="en-US" altLang="ko-KR" dirty="0" err="1"/>
              <a:t>:bx</a:t>
            </a:r>
            <a:r>
              <a:rPr lang="en-US" altLang="ko-KR" dirty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5257801" y="1203326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2057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70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5257801" y="1724026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5138739" y="1035050"/>
            <a:ext cx="4919663" cy="1498600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6742114" y="746125"/>
            <a:ext cx="2782888" cy="1041400"/>
            <a:chOff x="3287" y="384"/>
            <a:chExt cx="1753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3767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6096000" y="685800"/>
            <a:ext cx="805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7162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1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Dual-Mode Operation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110490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Can a process modify its own translation tables?  </a:t>
            </a:r>
            <a:r>
              <a:rPr lang="en-US" altLang="ko-KR" dirty="0">
                <a:solidFill>
                  <a:srgbClr val="FF0000"/>
                </a:solidFill>
              </a:rPr>
              <a:t>NO!</a:t>
            </a:r>
          </a:p>
          <a:p>
            <a:pPr lvl="1"/>
            <a:r>
              <a:rPr lang="en-US" altLang="ko-KR" dirty="0"/>
              <a:t>If it could, could get access to all of physical memory (no protection!)</a:t>
            </a:r>
          </a:p>
          <a:p>
            <a:r>
              <a:rPr lang="en-US" altLang="ko-KR" dirty="0"/>
              <a:t>To Assist with Protection, </a:t>
            </a:r>
            <a:r>
              <a:rPr lang="en-US" altLang="ko-KR" dirty="0">
                <a:solidFill>
                  <a:srgbClr val="FF0000"/>
                </a:solidFill>
              </a:rPr>
              <a:t>Hardware</a:t>
            </a:r>
            <a:r>
              <a:rPr lang="en-US" altLang="ko-KR" dirty="0"/>
              <a:t> provides at least two modes (Dual-Mode Operation):</a:t>
            </a:r>
          </a:p>
          <a:p>
            <a:pPr lvl="1"/>
            <a:r>
              <a:rPr lang="en-US" altLang="ko-KR" dirty="0"/>
              <a:t>“Kernel” mode (or “supervisor” or “protected”)</a:t>
            </a:r>
          </a:p>
          <a:p>
            <a:pPr lvl="1"/>
            <a:r>
              <a:rPr lang="en-US" altLang="ko-KR" dirty="0"/>
              <a:t>“User” mode (Normal program mode)</a:t>
            </a:r>
          </a:p>
          <a:p>
            <a:pPr lvl="1"/>
            <a:r>
              <a:rPr lang="en-US" altLang="ko-KR" dirty="0"/>
              <a:t>Mode set with bit(s) in control register only accessible in Kernel mode</a:t>
            </a:r>
          </a:p>
          <a:p>
            <a:pPr lvl="1"/>
            <a:r>
              <a:rPr lang="en-US" altLang="ko-KR" dirty="0"/>
              <a:t>Kernel can easily switch to user mode; User program must invoke an exception of some sort to get back to kernel mode (more in moment)</a:t>
            </a:r>
          </a:p>
          <a:p>
            <a:r>
              <a:rPr lang="en-US" altLang="ko-KR" dirty="0"/>
              <a:t>Note that x86 model actually has more modes:</a:t>
            </a:r>
          </a:p>
          <a:p>
            <a:pPr lvl="1"/>
            <a:r>
              <a:rPr lang="en-US" altLang="ko-KR" dirty="0"/>
              <a:t>Traditionally, four “rings” representing priority; most OSes use only two:</a:t>
            </a:r>
          </a:p>
          <a:p>
            <a:pPr lvl="2"/>
            <a:r>
              <a:rPr lang="en-US" altLang="ko-KR" dirty="0"/>
              <a:t>Ring 0 </a:t>
            </a:r>
            <a:r>
              <a:rPr lang="en-US" altLang="ko-KR" dirty="0">
                <a:sym typeface="Symbol" panose="05050102010706020507" pitchFamily="18" charset="2"/>
              </a:rPr>
              <a:t> Kernel mode,  Ring 3  User mode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Called “Current Privilege Level” or CPL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Newer processors have additional mode for hypervisor (“Ring -1”)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Certain operations restricted to Kernel mode: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Modifying page table base (CR3 in x86), and segment descriptor tables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Have to transition into Kernel mode before you can change them!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Also, all page-table pages must be mapped only in kernel mode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egmentationAndPag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" b="6706"/>
          <a:stretch/>
        </p:blipFill>
        <p:spPr bwMode="auto">
          <a:xfrm>
            <a:off x="2057400" y="800100"/>
            <a:ext cx="7505700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56520" y="1763998"/>
            <a:ext cx="3021606" cy="829503"/>
            <a:chOff x="1760467" y="789808"/>
            <a:chExt cx="3021606" cy="829503"/>
          </a:xfrm>
        </p:grpSpPr>
        <p:sp>
          <p:nvSpPr>
            <p:cNvPr id="5" name="TextBox 4"/>
            <p:cNvSpPr txBox="1"/>
            <p:nvPr/>
          </p:nvSpPr>
          <p:spPr>
            <a:xfrm>
              <a:off x="2109547" y="789808"/>
              <a:ext cx="26725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33AE1"/>
                  </a:solidFill>
                  <a:latin typeface="Gill Sans"/>
                  <a:sym typeface="Wingdings" pitchFamily="2" charset="2"/>
                </a:rPr>
                <a:t>2-level page table</a:t>
              </a:r>
              <a:br>
                <a:rPr lang="en-US" dirty="0">
                  <a:solidFill>
                    <a:srgbClr val="233AE1"/>
                  </a:solidFill>
                  <a:latin typeface="Gill Sans"/>
                  <a:sym typeface="Wingdings" pitchFamily="2" charset="2"/>
                </a:rPr>
              </a:br>
              <a:r>
                <a:rPr lang="en-US" dirty="0">
                  <a:solidFill>
                    <a:srgbClr val="233AE1"/>
                  </a:solidFill>
                  <a:latin typeface="Gill Sans"/>
                  <a:sym typeface="Wingdings" pitchFamily="2" charset="2"/>
                </a:rPr>
                <a:t>in 10-10-12 bit address</a:t>
              </a:r>
              <a:endParaRPr lang="en-US" dirty="0">
                <a:solidFill>
                  <a:srgbClr val="FF0000"/>
                </a:solidFill>
                <a:latin typeface="Gill Sans"/>
                <a:sym typeface="Wingdings" pitchFamily="2" charset="2"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 rot="7897886">
              <a:off x="1554944" y="1181705"/>
              <a:ext cx="643129" cy="23208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4962" y="4388356"/>
            <a:ext cx="2262158" cy="1596611"/>
            <a:chOff x="987822" y="286321"/>
            <a:chExt cx="2262158" cy="1596611"/>
          </a:xfrm>
        </p:grpSpPr>
        <p:sp>
          <p:nvSpPr>
            <p:cNvPr id="11" name="TextBox 10"/>
            <p:cNvSpPr txBox="1"/>
            <p:nvPr/>
          </p:nvSpPr>
          <p:spPr>
            <a:xfrm>
              <a:off x="987822" y="959602"/>
              <a:ext cx="22621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33AE1"/>
                  </a:solidFill>
                  <a:latin typeface="Gill Sans"/>
                  <a:sym typeface="Wingdings" pitchFamily="2" charset="2"/>
                </a:rPr>
                <a:t>Combined address</a:t>
              </a:r>
            </a:p>
            <a:p>
              <a:r>
                <a:rPr lang="en-US" dirty="0">
                  <a:solidFill>
                    <a:srgbClr val="233AE1"/>
                  </a:solidFill>
                  <a:latin typeface="Gill Sans"/>
                  <a:sym typeface="Wingdings" pitchFamily="2" charset="2"/>
                </a:rPr>
                <a:t>Is 32-bit “linear”</a:t>
              </a:r>
            </a:p>
            <a:p>
              <a:r>
                <a:rPr lang="en-US" dirty="0">
                  <a:solidFill>
                    <a:srgbClr val="233AE1"/>
                  </a:solidFill>
                  <a:latin typeface="Gill Sans"/>
                  <a:sym typeface="Wingdings" pitchFamily="2" charset="2"/>
                </a:rPr>
                <a:t>Virtual address</a:t>
              </a:r>
            </a:p>
          </p:txBody>
        </p:sp>
        <p:sp>
          <p:nvSpPr>
            <p:cNvPr id="12" name="Right Arrow 11"/>
            <p:cNvSpPr/>
            <p:nvPr/>
          </p:nvSpPr>
          <p:spPr bwMode="auto">
            <a:xfrm rot="18814300">
              <a:off x="2224067" y="551712"/>
              <a:ext cx="808832" cy="27805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990600"/>
            <a:ext cx="4644987" cy="646331"/>
            <a:chOff x="1459860" y="850966"/>
            <a:chExt cx="4644987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2622804" y="850966"/>
              <a:ext cx="3482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33AE1"/>
                  </a:solidFill>
                  <a:latin typeface="Gill Sans"/>
                </a:rPr>
                <a:t>Segment Selector from </a:t>
              </a:r>
              <a:br>
                <a:rPr lang="en-US" dirty="0">
                  <a:solidFill>
                    <a:srgbClr val="233AE1"/>
                  </a:solidFill>
                  <a:latin typeface="Gill Sans"/>
                </a:rPr>
              </a:br>
              <a:r>
                <a:rPr lang="en-US" dirty="0">
                  <a:solidFill>
                    <a:srgbClr val="233AE1"/>
                  </a:solidFill>
                  <a:latin typeface="Gill Sans"/>
                </a:rPr>
                <a:t>instruction: </a:t>
              </a:r>
              <a:r>
                <a:rPr lang="en-US" dirty="0" err="1">
                  <a:solidFill>
                    <a:srgbClr val="FF0000"/>
                  </a:solidFill>
                  <a:latin typeface="Gill Sans"/>
                </a:rPr>
                <a:t>mov</a:t>
              </a:r>
              <a:r>
                <a:rPr lang="en-US" dirty="0">
                  <a:solidFill>
                    <a:srgbClr val="FF0000"/>
                  </a:solidFill>
                  <a:latin typeface="Gill Sans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Gill Sans"/>
                </a:rPr>
                <a:t>eax</a:t>
              </a:r>
              <a:r>
                <a:rPr lang="en-US" dirty="0">
                  <a:solidFill>
                    <a:srgbClr val="FF0000"/>
                  </a:solidFill>
                  <a:latin typeface="Gill Sans"/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  <a:latin typeface="Gill Sans"/>
                </a:rPr>
                <a:t>gs</a:t>
              </a:r>
              <a:r>
                <a:rPr lang="en-US" dirty="0">
                  <a:solidFill>
                    <a:srgbClr val="FF0000"/>
                  </a:solidFill>
                  <a:latin typeface="Gill Sans"/>
                  <a:sym typeface="Wingdings" pitchFamily="2" charset="2"/>
                </a:rPr>
                <a:t>(0x0)</a:t>
              </a:r>
            </a:p>
          </p:txBody>
        </p:sp>
        <p:sp>
          <p:nvSpPr>
            <p:cNvPr id="15" name="Right Arrow 14"/>
            <p:cNvSpPr/>
            <p:nvPr/>
          </p:nvSpPr>
          <p:spPr bwMode="auto">
            <a:xfrm rot="9816566">
              <a:off x="1459860" y="1199273"/>
              <a:ext cx="1184501" cy="256068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62601" y="4776749"/>
            <a:ext cx="2121093" cy="1289461"/>
            <a:chOff x="1751803" y="411093"/>
            <a:chExt cx="2121093" cy="1289461"/>
          </a:xfrm>
        </p:grpSpPr>
        <p:sp>
          <p:nvSpPr>
            <p:cNvPr id="17" name="TextBox 16"/>
            <p:cNvSpPr txBox="1"/>
            <p:nvPr/>
          </p:nvSpPr>
          <p:spPr>
            <a:xfrm>
              <a:off x="1751803" y="1054223"/>
              <a:ext cx="2121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33AE1"/>
                  </a:solidFill>
                  <a:latin typeface="Gill Sans"/>
                  <a:sym typeface="Wingdings" pitchFamily="2" charset="2"/>
                </a:rPr>
                <a:t>First level</a:t>
              </a:r>
            </a:p>
            <a:p>
              <a:r>
                <a:rPr lang="en-US" dirty="0">
                  <a:solidFill>
                    <a:srgbClr val="233AE1"/>
                  </a:solidFill>
                  <a:latin typeface="Gill Sans"/>
                  <a:sym typeface="Wingdings" pitchFamily="2" charset="2"/>
                </a:rPr>
                <a:t>called “directory”</a:t>
              </a:r>
              <a:endParaRPr lang="en-US" dirty="0">
                <a:solidFill>
                  <a:srgbClr val="FF0000"/>
                </a:solidFill>
                <a:latin typeface="Gill Sans"/>
                <a:sym typeface="Wingdings" pitchFamily="2" charset="2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16200000">
              <a:off x="1883854" y="616616"/>
              <a:ext cx="643129" cy="23208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83551" y="4329944"/>
            <a:ext cx="1672253" cy="1088494"/>
            <a:chOff x="1475363" y="411094"/>
            <a:chExt cx="1672253" cy="1088494"/>
          </a:xfrm>
        </p:grpSpPr>
        <p:sp>
          <p:nvSpPr>
            <p:cNvPr id="20" name="TextBox 19"/>
            <p:cNvSpPr txBox="1"/>
            <p:nvPr/>
          </p:nvSpPr>
          <p:spPr>
            <a:xfrm>
              <a:off x="1475363" y="853257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33AE1"/>
                  </a:solidFill>
                  <a:latin typeface="Gill Sans"/>
                  <a:sym typeface="Wingdings" pitchFamily="2" charset="2"/>
                </a:rPr>
                <a:t>Second level</a:t>
              </a:r>
            </a:p>
            <a:p>
              <a:r>
                <a:rPr lang="en-US" dirty="0">
                  <a:solidFill>
                    <a:srgbClr val="233AE1"/>
                  </a:solidFill>
                  <a:latin typeface="Gill Sans"/>
                  <a:sym typeface="Wingdings" pitchFamily="2" charset="2"/>
                </a:rPr>
                <a:t>called “table”</a:t>
              </a:r>
              <a:endParaRPr lang="en-US" dirty="0">
                <a:solidFill>
                  <a:srgbClr val="FF0000"/>
                </a:solidFill>
                <a:latin typeface="Gill Sans"/>
                <a:sym typeface="Wingdings" pitchFamily="2" charset="2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16200000">
              <a:off x="1962894" y="537577"/>
              <a:ext cx="446804" cy="193838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533400"/>
          </a:xfrm>
        </p:spPr>
        <p:txBody>
          <a:bodyPr/>
          <a:lstStyle/>
          <a:p>
            <a:r>
              <a:rPr lang="en-US" sz="2800" dirty="0"/>
              <a:t>Making it real: X86 Memory model with segmentation (16/32-bit)</a:t>
            </a:r>
          </a:p>
        </p:txBody>
      </p:sp>
    </p:spTree>
    <p:extLst>
      <p:ext uri="{BB962C8B-B14F-4D97-AF65-F5344CB8AC3E}">
        <p14:creationId xmlns:p14="http://schemas.microsoft.com/office/powerpoint/2010/main" val="24153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9067800" cy="533400"/>
          </a:xfrm>
        </p:spPr>
        <p:txBody>
          <a:bodyPr/>
          <a:lstStyle/>
          <a:p>
            <a:r>
              <a:rPr lang="en-US" sz="2800" dirty="0"/>
              <a:t>X86 Segment Descriptors (32-bit Protected Mode)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11430000" cy="6172200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/>
              <a:t>Segments are implicit in the instruction (e.g. code segments) or part of the instruction</a:t>
            </a:r>
          </a:p>
          <a:p>
            <a:pPr lvl="1"/>
            <a:r>
              <a:rPr lang="en-US" dirty="0"/>
              <a:t>There are 6 registers: SS, CS, DS, ES, FS, GS</a:t>
            </a:r>
          </a:p>
          <a:p>
            <a:r>
              <a:rPr lang="en-US" dirty="0"/>
              <a:t>What is in a segment register?  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to the actual segment description:</a:t>
            </a:r>
          </a:p>
          <a:p>
            <a:pPr lvl="1"/>
            <a:r>
              <a:rPr lang="en-US" dirty="0"/>
              <a:t>G/L selects between GDT and LDT tables (global vs local descriptor tables)</a:t>
            </a:r>
          </a:p>
          <a:p>
            <a:pPr lvl="1"/>
            <a:r>
              <a:rPr lang="en-US" dirty="0"/>
              <a:t>RPL: Requestor’s Privilege Level </a:t>
            </a:r>
            <a:r>
              <a:rPr lang="en-US" dirty="0">
                <a:solidFill>
                  <a:srgbClr val="FF0000"/>
                </a:solidFill>
              </a:rPr>
              <a:t>(RPL of CS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 Current Privilege Level)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Two registers: GDTR/LDTR hold pointers to global/local descriptor tables in memory</a:t>
            </a:r>
          </a:p>
          <a:p>
            <a:pPr lvl="1">
              <a:tabLst>
                <a:tab pos="969963" algn="r"/>
                <a:tab pos="1082675" algn="l"/>
              </a:tabLst>
            </a:pPr>
            <a:r>
              <a:rPr lang="en-US" dirty="0"/>
              <a:t>Descriptor format (64 bits):</a:t>
            </a:r>
          </a:p>
          <a:p>
            <a:pPr>
              <a:tabLst>
                <a:tab pos="969963" algn="r"/>
                <a:tab pos="1082675" algn="l"/>
              </a:tabLst>
            </a:pPr>
            <a:endParaRPr lang="en-US" dirty="0"/>
          </a:p>
          <a:p>
            <a:pPr marL="0" indent="0">
              <a:buNone/>
              <a:tabLst>
                <a:tab pos="969963" algn="r"/>
                <a:tab pos="1082675" algn="l"/>
              </a:tabLst>
            </a:pPr>
            <a:br>
              <a:rPr lang="en-US" dirty="0"/>
            </a:br>
            <a:r>
              <a:rPr lang="en-US" dirty="0"/>
              <a:t>	G:	Granularity of segment [ Limit Size ] (0: 16bit, 1: 4KiB unit)</a:t>
            </a:r>
            <a:br>
              <a:rPr lang="en-US" dirty="0"/>
            </a:br>
            <a:r>
              <a:rPr lang="en-US" dirty="0"/>
              <a:t>	DB:	Default operand size (0: 16bit, 1: 32bit)</a:t>
            </a:r>
            <a:br>
              <a:rPr lang="en-US" dirty="0"/>
            </a:br>
            <a:r>
              <a:rPr lang="en-US" dirty="0"/>
              <a:t>	A:	Freely available for use by software</a:t>
            </a:r>
            <a:br>
              <a:rPr lang="en-US" dirty="0"/>
            </a:br>
            <a:r>
              <a:rPr lang="en-US" dirty="0"/>
              <a:t>	P:	Segment present</a:t>
            </a:r>
            <a:br>
              <a:rPr lang="en-US" dirty="0"/>
            </a:br>
            <a:r>
              <a:rPr lang="en-US" dirty="0"/>
              <a:t>	DPL:	Descriptor Privilege Level: Access requires Max(CPL,RPL)</a:t>
            </a:r>
            <a:r>
              <a:rPr lang="en-US" dirty="0">
                <a:sym typeface="Symbol" panose="05050102010706020507" pitchFamily="18" charset="2"/>
              </a:rPr>
              <a:t>DPL</a:t>
            </a:r>
            <a:br>
              <a:rPr lang="en-US" dirty="0"/>
            </a:br>
            <a:r>
              <a:rPr lang="en-US" dirty="0"/>
              <a:t>	S:	System Segment (0: System, 1: code or data)</a:t>
            </a:r>
            <a:br>
              <a:rPr lang="en-US" dirty="0"/>
            </a:br>
            <a:r>
              <a:rPr lang="en-US" dirty="0"/>
              <a:t>	Type:	Code, Data, Segment</a:t>
            </a:r>
          </a:p>
        </p:txBody>
      </p:sp>
      <p:pic>
        <p:nvPicPr>
          <p:cNvPr id="2050" name="Picture 2" descr="File:SegmentDescripto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30" y="3429000"/>
            <a:ext cx="55245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162800" y="1307068"/>
            <a:ext cx="3657600" cy="826532"/>
            <a:chOff x="7391400" y="1488826"/>
            <a:chExt cx="3657600" cy="826532"/>
          </a:xfrm>
        </p:grpSpPr>
        <p:grpSp>
          <p:nvGrpSpPr>
            <p:cNvPr id="7" name="Group 6"/>
            <p:cNvGrpSpPr/>
            <p:nvPr/>
          </p:nvGrpSpPr>
          <p:grpSpPr>
            <a:xfrm>
              <a:off x="7391400" y="1488826"/>
              <a:ext cx="3657600" cy="457201"/>
              <a:chOff x="1295400" y="2819399"/>
              <a:chExt cx="3657600" cy="609601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1295400" y="2819399"/>
                <a:ext cx="27432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latin typeface="Gill Sans Light"/>
                  </a:rPr>
                  <a:t>Segment selector [13 bits]</a:t>
                </a: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4028860" y="2819400"/>
                <a:ext cx="31454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latin typeface="Gill Sans Light"/>
                  </a:rPr>
                  <a:t>G/L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4343400" y="2819400"/>
                <a:ext cx="6096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latin typeface="Gill Sans Light"/>
                  </a:rPr>
                  <a:t>RPL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13289" y="1946026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Segment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segments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10744200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set of global segments (GDT) for everyone, different set of local segments (LDT) for every process </a:t>
            </a:r>
          </a:p>
          <a:p>
            <a:r>
              <a:rPr lang="en-US" dirty="0"/>
              <a:t>In legacy applications (16-bit mode):</a:t>
            </a:r>
          </a:p>
          <a:p>
            <a:pPr lvl="1"/>
            <a:r>
              <a:rPr lang="en-US" dirty="0"/>
              <a:t>Segments provide protection for different components of user programs</a:t>
            </a:r>
          </a:p>
          <a:p>
            <a:pPr lvl="1"/>
            <a:r>
              <a:rPr lang="en-US" dirty="0"/>
              <a:t>Separate segments for chunks of code, data, stacks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RPL of Code Segment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dirty="0">
                <a:solidFill>
                  <a:srgbClr val="FF0000"/>
                </a:solidFill>
              </a:rPr>
              <a:t>CPL (Current Privilege Level) </a:t>
            </a:r>
          </a:p>
          <a:p>
            <a:pPr lvl="1"/>
            <a:r>
              <a:rPr lang="en-US" dirty="0"/>
              <a:t>Limited to 64K segments</a:t>
            </a:r>
          </a:p>
          <a:p>
            <a:r>
              <a:rPr lang="en-US" dirty="0"/>
              <a:t>Modern use in 32-bit Mode:</a:t>
            </a:r>
          </a:p>
          <a:p>
            <a:pPr lvl="1"/>
            <a:r>
              <a:rPr lang="en-US" dirty="0"/>
              <a:t>Even though there is full segment functionality, segments are set up as “flattened”, i.e. every segment is 4GB in size</a:t>
            </a:r>
          </a:p>
          <a:p>
            <a:pPr lvl="1"/>
            <a:r>
              <a:rPr lang="en-US" dirty="0"/>
              <a:t>One exception: Use of GS (or FS) as a pointer to “Thread Local Storage” (TLS)</a:t>
            </a:r>
          </a:p>
          <a:p>
            <a:pPr lvl="2"/>
            <a:r>
              <a:rPr lang="en-US" dirty="0"/>
              <a:t>A thread can make accesses to TLS like this: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eax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gs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(0x0)</a:t>
            </a:r>
          </a:p>
          <a:p>
            <a:r>
              <a:rPr lang="en-US" dirty="0">
                <a:sym typeface="Wingdings" pitchFamily="2" charset="2"/>
              </a:rPr>
              <a:t>Modern use in 64-bit (“long”) mode</a:t>
            </a:r>
          </a:p>
          <a:p>
            <a:pPr lvl="1"/>
            <a:r>
              <a:rPr lang="en-US" dirty="0">
                <a:sym typeface="Wingdings" pitchFamily="2" charset="2"/>
              </a:rPr>
              <a:t>Most segments (SS, CS, DS, ES) have zero base and no length limits</a:t>
            </a:r>
          </a:p>
          <a:p>
            <a:pPr lvl="1"/>
            <a:r>
              <a:rPr lang="en-US" dirty="0">
                <a:sym typeface="Wingdings" pitchFamily="2" charset="2"/>
              </a:rPr>
              <a:t>Only FS and GS retain their functionality 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1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07"/>
          <p:cNvGrpSpPr>
            <a:grpSpLocks/>
          </p:cNvGrpSpPr>
          <p:nvPr/>
        </p:nvGrpSpPr>
        <p:grpSpPr bwMode="auto">
          <a:xfrm>
            <a:off x="3084513" y="5322889"/>
            <a:ext cx="6356350" cy="1012825"/>
            <a:chOff x="3305" y="499"/>
            <a:chExt cx="3632" cy="638"/>
          </a:xfrm>
        </p:grpSpPr>
        <p:sp>
          <p:nvSpPr>
            <p:cNvPr id="8243" name="Text Box 100"/>
            <p:cNvSpPr txBox="1">
              <a:spLocks noChangeArrowheads="1"/>
            </p:cNvSpPr>
            <p:nvPr/>
          </p:nvSpPr>
          <p:spPr bwMode="auto">
            <a:xfrm>
              <a:off x="3305" y="499"/>
              <a:ext cx="876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Gill Sans"/>
                </a:rPr>
                <a:t>Address:</a:t>
              </a:r>
            </a:p>
            <a:p>
              <a:pPr eaLnBrk="1" hangingPunct="1"/>
              <a:r>
                <a:rPr lang="en-US" altLang="en-US" sz="2000">
                  <a:latin typeface="Gill Sans"/>
                </a:rPr>
                <a:t>(40-50 bits)</a:t>
              </a:r>
            </a:p>
          </p:txBody>
        </p:sp>
        <p:grpSp>
          <p:nvGrpSpPr>
            <p:cNvPr id="8244" name="Group 104"/>
            <p:cNvGrpSpPr>
              <a:grpSpLocks/>
            </p:cNvGrpSpPr>
            <p:nvPr/>
          </p:nvGrpSpPr>
          <p:grpSpPr bwMode="auto">
            <a:xfrm>
              <a:off x="4294" y="699"/>
              <a:ext cx="2643" cy="238"/>
              <a:chOff x="4294" y="555"/>
              <a:chExt cx="2643" cy="238"/>
            </a:xfrm>
          </p:grpSpPr>
          <p:sp>
            <p:nvSpPr>
              <p:cNvPr id="8245" name="Rectangle 98"/>
              <p:cNvSpPr>
                <a:spLocks noChangeArrowheads="1"/>
              </p:cNvSpPr>
              <p:nvPr/>
            </p:nvSpPr>
            <p:spPr bwMode="auto">
              <a:xfrm>
                <a:off x="5952" y="555"/>
                <a:ext cx="985" cy="23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latin typeface="Gill Sans"/>
                  </a:rPr>
                  <a:t>12bit Offset</a:t>
                </a:r>
              </a:p>
            </p:txBody>
          </p:sp>
          <p:sp>
            <p:nvSpPr>
              <p:cNvPr id="8246" name="Rectangle 102"/>
              <p:cNvSpPr>
                <a:spLocks noChangeArrowheads="1"/>
              </p:cNvSpPr>
              <p:nvPr/>
            </p:nvSpPr>
            <p:spPr bwMode="auto">
              <a:xfrm>
                <a:off x="4294" y="555"/>
                <a:ext cx="1658" cy="238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>
                    <a:latin typeface="Gill Sans"/>
                  </a:rPr>
                  <a:t>Physical Page #</a:t>
                </a:r>
              </a:p>
            </p:txBody>
          </p:sp>
        </p:grp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0641" y="76201"/>
            <a:ext cx="5729132" cy="4944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Helvetica" panose="020B0604020202020204" pitchFamily="34" charset="0"/>
                <a:ea typeface="굴림" panose="020B0600000101010101" pitchFamily="34" charset="-127"/>
              </a:rPr>
              <a:t>X86_64: Four-level page table!</a:t>
            </a:r>
          </a:p>
        </p:txBody>
      </p:sp>
      <p:sp>
        <p:nvSpPr>
          <p:cNvPr id="8196" name="Rectangle 54"/>
          <p:cNvSpPr>
            <a:spLocks noChangeArrowheads="1"/>
          </p:cNvSpPr>
          <p:nvPr/>
        </p:nvSpPr>
        <p:spPr bwMode="auto">
          <a:xfrm>
            <a:off x="3705226" y="728663"/>
            <a:ext cx="7969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8197" name="Rectangle 55"/>
          <p:cNvSpPr>
            <a:spLocks noChangeArrowheads="1"/>
          </p:cNvSpPr>
          <p:nvPr/>
        </p:nvSpPr>
        <p:spPr bwMode="auto">
          <a:xfrm>
            <a:off x="4706939" y="723901"/>
            <a:ext cx="7969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8198" name="Rectangle 56"/>
          <p:cNvSpPr>
            <a:spLocks noChangeArrowheads="1"/>
          </p:cNvSpPr>
          <p:nvPr/>
        </p:nvSpPr>
        <p:spPr bwMode="auto">
          <a:xfrm>
            <a:off x="7869239" y="728664"/>
            <a:ext cx="942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12 bits</a:t>
            </a:r>
          </a:p>
        </p:txBody>
      </p:sp>
      <p:sp>
        <p:nvSpPr>
          <p:cNvPr id="8199" name="Text Box 66"/>
          <p:cNvSpPr txBox="1">
            <a:spLocks noChangeArrowheads="1"/>
          </p:cNvSpPr>
          <p:nvPr/>
        </p:nvSpPr>
        <p:spPr bwMode="auto">
          <a:xfrm>
            <a:off x="1803400" y="863600"/>
            <a:ext cx="18176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latin typeface="Gill Sans"/>
              </a:rPr>
              <a:t>48-bit Virtual </a:t>
            </a:r>
          </a:p>
          <a:p>
            <a:pPr algn="r" eaLnBrk="1" hangingPunct="1"/>
            <a:r>
              <a:rPr lang="en-US" altLang="en-US" sz="2000">
                <a:latin typeface="Gill Sans"/>
              </a:rPr>
              <a:t>Address:</a:t>
            </a:r>
          </a:p>
        </p:txBody>
      </p:sp>
      <p:sp>
        <p:nvSpPr>
          <p:cNvPr id="8200" name="Rectangle 68"/>
          <p:cNvSpPr>
            <a:spLocks noChangeArrowheads="1"/>
          </p:cNvSpPr>
          <p:nvPr/>
        </p:nvSpPr>
        <p:spPr bwMode="auto">
          <a:xfrm>
            <a:off x="7610475" y="1052514"/>
            <a:ext cx="1563688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Gill Sans"/>
              </a:rPr>
              <a:t>Offset</a:t>
            </a:r>
          </a:p>
        </p:txBody>
      </p:sp>
      <p:sp>
        <p:nvSpPr>
          <p:cNvPr id="8201" name="Rectangle 69"/>
          <p:cNvSpPr>
            <a:spLocks noChangeArrowheads="1"/>
          </p:cNvSpPr>
          <p:nvPr/>
        </p:nvSpPr>
        <p:spPr bwMode="auto">
          <a:xfrm>
            <a:off x="4605338" y="1052514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Gill Sans"/>
              </a:rPr>
              <a:t>P2 index</a:t>
            </a:r>
          </a:p>
        </p:txBody>
      </p:sp>
      <p:sp>
        <p:nvSpPr>
          <p:cNvPr id="8202" name="Rectangle 70"/>
          <p:cNvSpPr>
            <a:spLocks noChangeArrowheads="1"/>
          </p:cNvSpPr>
          <p:nvPr/>
        </p:nvSpPr>
        <p:spPr bwMode="auto">
          <a:xfrm>
            <a:off x="3602038" y="1052514"/>
            <a:ext cx="1003300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Gill Sans"/>
              </a:rPr>
              <a:t>P1 index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35476" y="2403475"/>
            <a:ext cx="669925" cy="1397000"/>
            <a:chOff x="3290594" y="2432050"/>
            <a:chExt cx="669926" cy="1397000"/>
          </a:xfrm>
        </p:grpSpPr>
        <p:sp>
          <p:nvSpPr>
            <p:cNvPr id="8239" name="Rectangle 4"/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40" name="Rectangle 5" descr="80%"/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41" name="Rectangle 6" descr="75%"/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42" name="Rectangle 7" descr="75%"/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</p:grpSp>
      <p:grpSp>
        <p:nvGrpSpPr>
          <p:cNvPr id="39980" name="Group 111"/>
          <p:cNvGrpSpPr>
            <a:grpSpLocks/>
          </p:cNvGrpSpPr>
          <p:nvPr/>
        </p:nvGrpSpPr>
        <p:grpSpPr bwMode="auto">
          <a:xfrm>
            <a:off x="3913189" y="3895725"/>
            <a:ext cx="1703387" cy="300038"/>
            <a:chOff x="1872" y="2644"/>
            <a:chExt cx="1073" cy="189"/>
          </a:xfrm>
        </p:grpSpPr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2112" y="2644"/>
              <a:ext cx="58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Gill Sans"/>
                </a:rPr>
                <a:t>8 bytes</a:t>
              </a:r>
            </a:p>
          </p:txBody>
        </p:sp>
        <p:sp>
          <p:nvSpPr>
            <p:cNvPr id="8237" name="Line 48"/>
            <p:cNvSpPr>
              <a:spLocks noChangeShapeType="1"/>
            </p:cNvSpPr>
            <p:nvPr/>
          </p:nvSpPr>
          <p:spPr bwMode="auto">
            <a:xfrm>
              <a:off x="1872" y="2740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8238" name="Line 49"/>
            <p:cNvSpPr>
              <a:spLocks noChangeShapeType="1"/>
            </p:cNvSpPr>
            <p:nvPr/>
          </p:nvSpPr>
          <p:spPr bwMode="auto">
            <a:xfrm flipH="1">
              <a:off x="2688" y="274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</p:grpSp>
      <p:sp>
        <p:nvSpPr>
          <p:cNvPr id="39981" name="Rectangle 76"/>
          <p:cNvSpPr>
            <a:spLocks noChangeArrowheads="1"/>
          </p:cNvSpPr>
          <p:nvPr/>
        </p:nvSpPr>
        <p:spPr bwMode="auto">
          <a:xfrm>
            <a:off x="1966913" y="2406651"/>
            <a:ext cx="1822450" cy="3159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Gill Sans"/>
              </a:rPr>
              <a:t>PageTablePtr</a:t>
            </a:r>
            <a:endParaRPr lang="en-US" altLang="en-US" sz="2000" dirty="0">
              <a:latin typeface="Gill Sans"/>
            </a:endParaRPr>
          </a:p>
        </p:txBody>
      </p:sp>
      <p:sp>
        <p:nvSpPr>
          <p:cNvPr id="39982" name="Line 92"/>
          <p:cNvSpPr>
            <a:spLocks noChangeShapeType="1"/>
          </p:cNvSpPr>
          <p:nvPr/>
        </p:nvSpPr>
        <p:spPr bwMode="auto">
          <a:xfrm flipV="1">
            <a:off x="3802063" y="2441575"/>
            <a:ext cx="6334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671837" name="Freeform 93"/>
          <p:cNvSpPr>
            <a:spLocks/>
          </p:cNvSpPr>
          <p:nvPr/>
        </p:nvSpPr>
        <p:spPr bwMode="auto">
          <a:xfrm>
            <a:off x="3908425" y="1414464"/>
            <a:ext cx="527050" cy="1258887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grpSp>
        <p:nvGrpSpPr>
          <p:cNvPr id="39958" name="Group 117"/>
          <p:cNvGrpSpPr>
            <a:grpSpLocks/>
          </p:cNvGrpSpPr>
          <p:nvPr/>
        </p:nvGrpSpPr>
        <p:grpSpPr bwMode="auto">
          <a:xfrm>
            <a:off x="5773739" y="2541588"/>
            <a:ext cx="668337" cy="1397000"/>
            <a:chOff x="3572" y="971"/>
            <a:chExt cx="421" cy="880"/>
          </a:xfrm>
        </p:grpSpPr>
        <p:sp>
          <p:nvSpPr>
            <p:cNvPr id="8232" name="Rectangle 8"/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33" name="Rectangle 9" descr="50%"/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34" name="Rectangle 10" descr="50%"/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35" name="Rectangle 11" descr="70%"/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</p:grpSp>
      <p:grpSp>
        <p:nvGrpSpPr>
          <p:cNvPr id="39959" name="Group 118"/>
          <p:cNvGrpSpPr>
            <a:grpSpLocks/>
          </p:cNvGrpSpPr>
          <p:nvPr/>
        </p:nvGrpSpPr>
        <p:grpSpPr bwMode="auto">
          <a:xfrm>
            <a:off x="6997700" y="2455864"/>
            <a:ext cx="668338" cy="1398587"/>
            <a:chOff x="3572" y="2057"/>
            <a:chExt cx="421" cy="881"/>
          </a:xfrm>
        </p:grpSpPr>
        <p:sp>
          <p:nvSpPr>
            <p:cNvPr id="8228" name="Rectangle 12"/>
            <p:cNvSpPr>
              <a:spLocks noChangeArrowheads="1"/>
            </p:cNvSpPr>
            <p:nvPr/>
          </p:nvSpPr>
          <p:spPr bwMode="auto">
            <a:xfrm>
              <a:off x="3572" y="2057"/>
              <a:ext cx="421" cy="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29" name="Rectangle 13" descr="50%"/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30" name="Rectangle 14" descr="50%"/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31" name="Rectangle 15" descr="50%"/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5105400" y="1419226"/>
            <a:ext cx="668338" cy="2212975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8211" name="Rectangle 69"/>
          <p:cNvSpPr>
            <a:spLocks noChangeArrowheads="1"/>
          </p:cNvSpPr>
          <p:nvPr/>
        </p:nvSpPr>
        <p:spPr bwMode="auto">
          <a:xfrm>
            <a:off x="5607051" y="1052514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P3 index</a:t>
            </a:r>
          </a:p>
        </p:txBody>
      </p:sp>
      <p:sp>
        <p:nvSpPr>
          <p:cNvPr id="8212" name="Rectangle 69"/>
          <p:cNvSpPr>
            <a:spLocks noChangeArrowheads="1"/>
          </p:cNvSpPr>
          <p:nvPr/>
        </p:nvSpPr>
        <p:spPr bwMode="auto">
          <a:xfrm>
            <a:off x="6608763" y="1052514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P4 index</a:t>
            </a:r>
          </a:p>
        </p:txBody>
      </p:sp>
      <p:sp>
        <p:nvSpPr>
          <p:cNvPr id="8213" name="Rectangle 55"/>
          <p:cNvSpPr>
            <a:spLocks noChangeArrowheads="1"/>
          </p:cNvSpPr>
          <p:nvPr/>
        </p:nvSpPr>
        <p:spPr bwMode="auto">
          <a:xfrm>
            <a:off x="5708651" y="711201"/>
            <a:ext cx="7969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8214" name="Rectangle 55"/>
          <p:cNvSpPr>
            <a:spLocks noChangeArrowheads="1"/>
          </p:cNvSpPr>
          <p:nvPr/>
        </p:nvSpPr>
        <p:spPr bwMode="auto">
          <a:xfrm>
            <a:off x="6710364" y="711201"/>
            <a:ext cx="7969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81" name="Line 92"/>
          <p:cNvSpPr>
            <a:spLocks noChangeShapeType="1"/>
          </p:cNvSpPr>
          <p:nvPr/>
        </p:nvSpPr>
        <p:spPr bwMode="auto">
          <a:xfrm flipV="1">
            <a:off x="5106988" y="2541588"/>
            <a:ext cx="66675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82" name="Line 92"/>
          <p:cNvSpPr>
            <a:spLocks noChangeShapeType="1"/>
          </p:cNvSpPr>
          <p:nvPr/>
        </p:nvSpPr>
        <p:spPr bwMode="auto">
          <a:xfrm flipV="1">
            <a:off x="6448426" y="2479676"/>
            <a:ext cx="54927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83" name="Freeform 120"/>
          <p:cNvSpPr>
            <a:spLocks/>
          </p:cNvSpPr>
          <p:nvPr/>
        </p:nvSpPr>
        <p:spPr bwMode="auto">
          <a:xfrm>
            <a:off x="6330950" y="1430338"/>
            <a:ext cx="666750" cy="19605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8005764" y="2093913"/>
            <a:ext cx="669925" cy="1397000"/>
            <a:chOff x="3290594" y="2432050"/>
            <a:chExt cx="669926" cy="1397000"/>
          </a:xfrm>
        </p:grpSpPr>
        <p:sp>
          <p:nvSpPr>
            <p:cNvPr id="8224" name="Rectangle 4"/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25" name="Rectangle 5" descr="80%"/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26" name="Rectangle 6" descr="75%"/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27" name="Rectangle 7" descr="75%"/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</p:grpSp>
      <p:sp>
        <p:nvSpPr>
          <p:cNvPr id="89" name="Line 92"/>
          <p:cNvSpPr>
            <a:spLocks noChangeShapeType="1"/>
          </p:cNvSpPr>
          <p:nvPr/>
        </p:nvSpPr>
        <p:spPr bwMode="auto">
          <a:xfrm flipV="1">
            <a:off x="7666039" y="2093913"/>
            <a:ext cx="339725" cy="131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90" name="Freeform 120"/>
          <p:cNvSpPr>
            <a:spLocks/>
          </p:cNvSpPr>
          <p:nvPr/>
        </p:nvSpPr>
        <p:spPr bwMode="auto">
          <a:xfrm>
            <a:off x="7426325" y="1430339"/>
            <a:ext cx="579438" cy="973137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8564563" y="1430339"/>
            <a:ext cx="876300" cy="4192587"/>
          </a:xfrm>
          <a:custGeom>
            <a:avLst/>
            <a:gdLst>
              <a:gd name="T0" fmla="*/ 126704 w 533400"/>
              <a:gd name="T1" fmla="*/ 0 h 4124325"/>
              <a:gd name="T2" fmla="*/ 2365116 w 533400"/>
              <a:gd name="T3" fmla="*/ 460251 h 4124325"/>
              <a:gd name="T4" fmla="*/ 2365116 w 533400"/>
              <a:gd name="T5" fmla="*/ 3491900 h 4124325"/>
              <a:gd name="T6" fmla="*/ 0 w 533400"/>
              <a:gd name="T7" fmla="*/ 4332357 h 41243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400" h="4124325">
                <a:moveTo>
                  <a:pt x="28575" y="0"/>
                </a:moveTo>
                <a:lnTo>
                  <a:pt x="533400" y="438150"/>
                </a:lnTo>
                <a:lnTo>
                  <a:pt x="533400" y="3324225"/>
                </a:lnTo>
                <a:lnTo>
                  <a:pt x="0" y="4124325"/>
                </a:lnTo>
              </a:path>
            </a:pathLst>
          </a:custGeom>
          <a:noFill/>
          <a:ln w="50800" cap="flat" cmpd="sng" algn="ctr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6429376" y="2352675"/>
            <a:ext cx="2619375" cy="3257550"/>
          </a:xfrm>
          <a:custGeom>
            <a:avLst/>
            <a:gdLst>
              <a:gd name="T0" fmla="*/ 2276475 w 2619375"/>
              <a:gd name="T1" fmla="*/ 0 h 3257550"/>
              <a:gd name="T2" fmla="*/ 2619375 w 2619375"/>
              <a:gd name="T3" fmla="*/ 180975 h 3257550"/>
              <a:gd name="T4" fmla="*/ 2619375 w 2619375"/>
              <a:gd name="T5" fmla="*/ 1295400 h 3257550"/>
              <a:gd name="T6" fmla="*/ 0 w 2619375"/>
              <a:gd name="T7" fmla="*/ 3257550 h 3257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9375" h="3257550">
                <a:moveTo>
                  <a:pt x="2276475" y="0"/>
                </a:moveTo>
                <a:lnTo>
                  <a:pt x="2619375" y="180975"/>
                </a:lnTo>
                <a:lnTo>
                  <a:pt x="2619375" y="1295400"/>
                </a:lnTo>
                <a:lnTo>
                  <a:pt x="0" y="3257550"/>
                </a:lnTo>
              </a:path>
            </a:pathLst>
          </a:custGeom>
          <a:noFill/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"/>
            </a:endParaRPr>
          </a:p>
        </p:txBody>
      </p:sp>
      <p:sp>
        <p:nvSpPr>
          <p:cNvPr id="5151" name="TextBox 4"/>
          <p:cNvSpPr txBox="1">
            <a:spLocks noChangeArrowheads="1"/>
          </p:cNvSpPr>
          <p:nvPr/>
        </p:nvSpPr>
        <p:spPr bwMode="auto">
          <a:xfrm>
            <a:off x="1971675" y="4267201"/>
            <a:ext cx="4402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/>
              </a:rPr>
              <a:t>4096-byte pages (12 bit offset)</a:t>
            </a:r>
            <a:br>
              <a:rPr lang="en-US" altLang="en-US" sz="2000" b="0">
                <a:latin typeface="Gill Sans"/>
              </a:rPr>
            </a:br>
            <a:r>
              <a:rPr lang="en-US" altLang="en-US" sz="2000" b="0">
                <a:latin typeface="Gill Sans"/>
              </a:rPr>
              <a:t>Page tables also 4k bytes (pageable)</a:t>
            </a:r>
          </a:p>
        </p:txBody>
      </p:sp>
    </p:spTree>
    <p:extLst>
      <p:ext uri="{BB962C8B-B14F-4D97-AF65-F5344CB8AC3E}">
        <p14:creationId xmlns:p14="http://schemas.microsoft.com/office/powerpoint/2010/main" val="5682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1" grpId="0" animBg="1"/>
      <p:bldP spid="39982" grpId="0" animBg="1"/>
      <p:bldP spid="671837" grpId="0" animBg="1"/>
      <p:bldP spid="671864" grpId="0" animBg="1"/>
      <p:bldP spid="81" grpId="0" animBg="1"/>
      <p:bldP spid="82" grpId="0" animBg="1"/>
      <p:bldP spid="83" grpId="0" animBg="1"/>
      <p:bldP spid="89" grpId="0" animBg="1"/>
      <p:bldP spid="90" grpId="0" animBg="1"/>
      <p:bldP spid="3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7765-AEAE-DF42-BFCA-C7CE6D51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/>
              <a:t>From x86_64 architecture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BACA-5FFC-ED49-B939-59B5B0EB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402" y="5638800"/>
            <a:ext cx="7924800" cy="83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current x86 processor support a 64 bit operation</a:t>
            </a:r>
          </a:p>
          <a:p>
            <a:r>
              <a:rPr lang="en-US" dirty="0"/>
              <a:t>64-bit words (so </a:t>
            </a:r>
            <a:r>
              <a:rPr lang="en-US" dirty="0" err="1"/>
              <a:t>ints</a:t>
            </a:r>
            <a:r>
              <a:rPr lang="en-US" dirty="0"/>
              <a:t> are 8 bytes) but 48-bit addresses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0F205C-1438-8E42-8FDC-1DA6E7AE29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831352"/>
            <a:ext cx="6105973" cy="46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7765-AEAE-DF42-BFCA-C7CE6D51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page sizes supported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BACA-5FFC-ED49-B939-59B5B0EB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0"/>
            <a:ext cx="11582400" cy="1226437"/>
          </a:xfrm>
        </p:spPr>
        <p:txBody>
          <a:bodyPr>
            <a:normAutofit/>
          </a:bodyPr>
          <a:lstStyle/>
          <a:p>
            <a:r>
              <a:rPr lang="en-US" dirty="0"/>
              <a:t>Larger page sizes (2MB, 1GB) make sense since memory is now cheap</a:t>
            </a:r>
          </a:p>
          <a:p>
            <a:pPr lvl="1"/>
            <a:r>
              <a:rPr lang="en-US" dirty="0"/>
              <a:t>Great for kernel, large libraries,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Use limited primarily by internal fragmentation…</a:t>
            </a:r>
          </a:p>
        </p:txBody>
      </p:sp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449904-AA08-4ACD-8560-73E7B9972E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08" y="685800"/>
            <a:ext cx="5499308" cy="406049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BAABF-C0A2-EE47-85E6-FED309FC0CE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56530"/>
            <a:ext cx="5105400" cy="3821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B372B-A60F-8A4F-BFC6-FA04608ABD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56529"/>
            <a:ext cx="5131404" cy="38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4"/>
          <p:cNvSpPr>
            <a:spLocks noChangeArrowheads="1"/>
          </p:cNvSpPr>
          <p:nvPr/>
        </p:nvSpPr>
        <p:spPr bwMode="auto">
          <a:xfrm>
            <a:off x="3360739" y="1417638"/>
            <a:ext cx="7953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7 bits</a:t>
            </a:r>
          </a:p>
        </p:txBody>
      </p:sp>
      <p:sp>
        <p:nvSpPr>
          <p:cNvPr id="9219" name="Rectangle 55"/>
          <p:cNvSpPr>
            <a:spLocks noChangeArrowheads="1"/>
          </p:cNvSpPr>
          <p:nvPr/>
        </p:nvSpPr>
        <p:spPr bwMode="auto">
          <a:xfrm>
            <a:off x="4362450" y="1412876"/>
            <a:ext cx="795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9220" name="Rectangle 56"/>
          <p:cNvSpPr>
            <a:spLocks noChangeArrowheads="1"/>
          </p:cNvSpPr>
          <p:nvPr/>
        </p:nvSpPr>
        <p:spPr bwMode="auto">
          <a:xfrm>
            <a:off x="9310689" y="1382714"/>
            <a:ext cx="941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12 bits</a:t>
            </a:r>
          </a:p>
        </p:txBody>
      </p:sp>
      <p:sp>
        <p:nvSpPr>
          <p:cNvPr id="9221" name="Text Box 66"/>
          <p:cNvSpPr txBox="1">
            <a:spLocks noChangeArrowheads="1"/>
          </p:cNvSpPr>
          <p:nvPr/>
        </p:nvSpPr>
        <p:spPr bwMode="auto">
          <a:xfrm>
            <a:off x="1606550" y="1417639"/>
            <a:ext cx="1651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Gill Sans"/>
              </a:rPr>
              <a:t>64bit Virtual </a:t>
            </a:r>
          </a:p>
          <a:p>
            <a:pPr algn="r" eaLnBrk="1" hangingPunct="1"/>
            <a:r>
              <a:rPr lang="en-US" altLang="en-US" sz="2000">
                <a:latin typeface="Gill Sans"/>
              </a:rPr>
              <a:t>Address:</a:t>
            </a:r>
          </a:p>
        </p:txBody>
      </p:sp>
      <p:sp>
        <p:nvSpPr>
          <p:cNvPr id="9222" name="Rectangle 68"/>
          <p:cNvSpPr>
            <a:spLocks noChangeArrowheads="1"/>
          </p:cNvSpPr>
          <p:nvPr/>
        </p:nvSpPr>
        <p:spPr bwMode="auto">
          <a:xfrm>
            <a:off x="9274176" y="1736726"/>
            <a:ext cx="1065213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Gill Sans"/>
              </a:rPr>
              <a:t>Offset</a:t>
            </a:r>
          </a:p>
        </p:txBody>
      </p:sp>
      <p:sp>
        <p:nvSpPr>
          <p:cNvPr id="9223" name="Rectangle 69"/>
          <p:cNvSpPr>
            <a:spLocks noChangeArrowheads="1"/>
          </p:cNvSpPr>
          <p:nvPr/>
        </p:nvSpPr>
        <p:spPr bwMode="auto">
          <a:xfrm>
            <a:off x="4259263" y="1741489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Gill Sans"/>
              </a:rPr>
              <a:t>P2 index</a:t>
            </a:r>
          </a:p>
        </p:txBody>
      </p:sp>
      <p:sp>
        <p:nvSpPr>
          <p:cNvPr id="9224" name="Rectangle 70"/>
          <p:cNvSpPr>
            <a:spLocks noChangeArrowheads="1"/>
          </p:cNvSpPr>
          <p:nvPr/>
        </p:nvSpPr>
        <p:spPr bwMode="auto">
          <a:xfrm>
            <a:off x="3257551" y="1741489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P1 index</a:t>
            </a:r>
          </a:p>
        </p:txBody>
      </p:sp>
      <p:sp>
        <p:nvSpPr>
          <p:cNvPr id="9225" name="Rectangle 69"/>
          <p:cNvSpPr>
            <a:spLocks noChangeArrowheads="1"/>
          </p:cNvSpPr>
          <p:nvPr/>
        </p:nvSpPr>
        <p:spPr bwMode="auto">
          <a:xfrm>
            <a:off x="5260976" y="1741489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P3 index</a:t>
            </a:r>
          </a:p>
        </p:txBody>
      </p:sp>
      <p:sp>
        <p:nvSpPr>
          <p:cNvPr id="9226" name="Rectangle 69"/>
          <p:cNvSpPr>
            <a:spLocks noChangeArrowheads="1"/>
          </p:cNvSpPr>
          <p:nvPr/>
        </p:nvSpPr>
        <p:spPr bwMode="auto">
          <a:xfrm>
            <a:off x="6262688" y="1741489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P4 index</a:t>
            </a:r>
          </a:p>
        </p:txBody>
      </p:sp>
      <p:sp>
        <p:nvSpPr>
          <p:cNvPr id="9227" name="Rectangle 55"/>
          <p:cNvSpPr>
            <a:spLocks noChangeArrowheads="1"/>
          </p:cNvSpPr>
          <p:nvPr/>
        </p:nvSpPr>
        <p:spPr bwMode="auto">
          <a:xfrm>
            <a:off x="5364164" y="1400176"/>
            <a:ext cx="795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9228" name="Rectangle 55"/>
          <p:cNvSpPr>
            <a:spLocks noChangeArrowheads="1"/>
          </p:cNvSpPr>
          <p:nvPr/>
        </p:nvSpPr>
        <p:spPr bwMode="auto">
          <a:xfrm>
            <a:off x="6365875" y="1400176"/>
            <a:ext cx="795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9229" name="Rectangle 69"/>
          <p:cNvSpPr>
            <a:spLocks noChangeArrowheads="1"/>
          </p:cNvSpPr>
          <p:nvPr/>
        </p:nvSpPr>
        <p:spPr bwMode="auto">
          <a:xfrm>
            <a:off x="7264401" y="1741489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P5 index</a:t>
            </a:r>
          </a:p>
        </p:txBody>
      </p:sp>
      <p:sp>
        <p:nvSpPr>
          <p:cNvPr id="9230" name="Rectangle 69"/>
          <p:cNvSpPr>
            <a:spLocks noChangeArrowheads="1"/>
          </p:cNvSpPr>
          <p:nvPr/>
        </p:nvSpPr>
        <p:spPr bwMode="auto">
          <a:xfrm>
            <a:off x="8266113" y="1741489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P6 index</a:t>
            </a:r>
          </a:p>
        </p:txBody>
      </p:sp>
      <p:sp>
        <p:nvSpPr>
          <p:cNvPr id="9231" name="Rectangle 55"/>
          <p:cNvSpPr>
            <a:spLocks noChangeArrowheads="1"/>
          </p:cNvSpPr>
          <p:nvPr/>
        </p:nvSpPr>
        <p:spPr bwMode="auto">
          <a:xfrm>
            <a:off x="7367589" y="1387476"/>
            <a:ext cx="795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9232" name="Rectangle 55"/>
          <p:cNvSpPr>
            <a:spLocks noChangeArrowheads="1"/>
          </p:cNvSpPr>
          <p:nvPr/>
        </p:nvSpPr>
        <p:spPr bwMode="auto">
          <a:xfrm>
            <a:off x="8294689" y="1382713"/>
            <a:ext cx="7969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6161" name="TextBox 5"/>
          <p:cNvSpPr txBox="1">
            <a:spLocks noChangeArrowheads="1"/>
          </p:cNvSpPr>
          <p:nvPr/>
        </p:nvSpPr>
        <p:spPr bwMode="auto">
          <a:xfrm>
            <a:off x="4205289" y="2954339"/>
            <a:ext cx="43592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"/>
              </a:rPr>
              <a:t>No!</a:t>
            </a:r>
          </a:p>
          <a:p>
            <a:pPr algn="ctr" eaLnBrk="1" hangingPunct="1"/>
            <a:endParaRPr lang="en-US" altLang="en-US" sz="2800" b="0">
              <a:latin typeface="Gill Sans"/>
            </a:endParaRPr>
          </a:p>
          <a:p>
            <a:pPr algn="ctr" eaLnBrk="1" hangingPunct="1"/>
            <a:r>
              <a:rPr lang="en-US" altLang="en-US" b="0">
                <a:latin typeface="Gill Sans"/>
              </a:rPr>
              <a:t>Too slow</a:t>
            </a:r>
          </a:p>
          <a:p>
            <a:pPr algn="ctr" eaLnBrk="1" hangingPunct="1"/>
            <a:r>
              <a:rPr lang="en-US" altLang="en-US" b="0">
                <a:latin typeface="Gill Sans"/>
              </a:rPr>
              <a:t>Too many almost-empty tables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557339" y="228601"/>
            <a:ext cx="90265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40E2"/>
                </a:solidFill>
                <a:latin typeface="Helvetica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40E2"/>
                </a:solidFill>
                <a:latin typeface="Helvetica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40E2"/>
                </a:solidFill>
                <a:latin typeface="Helvetica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40E2"/>
                </a:solidFill>
                <a:latin typeface="Helvetica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40E2"/>
                </a:solidFill>
                <a:latin typeface="Helvetica" charset="0"/>
                <a:ea typeface="MS PGothic" pitchFamily="34" charset="-128"/>
                <a:cs typeface="ＭＳ Ｐゴシック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charset="0"/>
              </a:defRPr>
            </a:lvl9pPr>
          </a:lstStyle>
          <a:p>
            <a:pPr>
              <a:defRPr/>
            </a:pPr>
            <a:r>
              <a:rPr lang="en-US" altLang="ko-KR" kern="0" dirty="0">
                <a:latin typeface="Helvetica" charset="0"/>
                <a:ea typeface="Gulim" pitchFamily="34" charset="-127"/>
              </a:rPr>
              <a:t>IA64: 64bit addresses: Six-level page table?!?</a:t>
            </a:r>
          </a:p>
        </p:txBody>
      </p:sp>
    </p:spTree>
    <p:extLst>
      <p:ext uri="{BB962C8B-B14F-4D97-AF65-F5344CB8AC3E}">
        <p14:creationId xmlns:p14="http://schemas.microsoft.com/office/powerpoint/2010/main" val="2115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439400" cy="6172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all previous examples (“Forward Page Tables”)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Size of page table is at least as large as amount of virtual memory allocated to processes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memory may be much less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Much of process space may be out on disk or not in use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Answer: use a hash table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Called an “Inverted Page Table”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Size is independent of virtual address space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Directly related to amount of physical memory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Very attractive option for 64-bit address spaces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PowerPC, </a:t>
            </a:r>
            <a:r>
              <a:rPr lang="en-US" altLang="ko-KR" dirty="0" err="1">
                <a:solidFill>
                  <a:srgbClr val="FF0000"/>
                </a:solidFill>
                <a:ea typeface="굴림" panose="020B0600000101010101" pitchFamily="34" charset="-127"/>
              </a:rPr>
              <a:t>UltraSPARC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, IA64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Complexity of managing hash chains: Often in hardware!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Poor cache locality of page table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Alternative: Inverted Page Table</a:t>
            </a:r>
          </a:p>
        </p:txBody>
      </p:sp>
      <p:grpSp>
        <p:nvGrpSpPr>
          <p:cNvPr id="711700" name="Group 20"/>
          <p:cNvGrpSpPr>
            <a:grpSpLocks/>
          </p:cNvGrpSpPr>
          <p:nvPr/>
        </p:nvGrpSpPr>
        <p:grpSpPr bwMode="auto">
          <a:xfrm>
            <a:off x="4876800" y="2286000"/>
            <a:ext cx="5648325" cy="1981200"/>
            <a:chOff x="1290" y="1584"/>
            <a:chExt cx="3558" cy="1248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1290" y="1584"/>
              <a:ext cx="1529" cy="238"/>
              <a:chOff x="480" y="624"/>
              <a:chExt cx="1968" cy="336"/>
            </a:xfrm>
          </p:grpSpPr>
          <p:sp>
            <p:nvSpPr>
              <p:cNvPr id="25613" name="Rectangle 6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>
                    <a:latin typeface="Gill Sans"/>
                  </a:rPr>
                  <a:t>Offset</a:t>
                </a:r>
              </a:p>
            </p:txBody>
          </p:sp>
          <p:sp>
            <p:nvSpPr>
              <p:cNvPr id="25614" name="Rectangle 7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dirty="0">
                    <a:latin typeface="Gill Sans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dirty="0">
                    <a:latin typeface="Gill Sans"/>
                  </a:rPr>
                  <a:t>Page #</a:t>
                </a:r>
              </a:p>
            </p:txBody>
          </p:sp>
        </p:grp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865" y="1968"/>
              <a:ext cx="535" cy="864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Hash</a:t>
              </a:r>
            </a:p>
            <a:p>
              <a:r>
                <a:rPr lang="en-US" altLang="en-US" sz="1800">
                  <a:latin typeface="Gill Sans"/>
                </a:rPr>
                <a:t>Table</a:t>
              </a:r>
            </a:p>
          </p:txBody>
        </p:sp>
        <p:sp>
          <p:nvSpPr>
            <p:cNvPr id="25607" name="Freeform 10"/>
            <p:cNvSpPr>
              <a:spLocks/>
            </p:cNvSpPr>
            <p:nvPr/>
          </p:nvSpPr>
          <p:spPr bwMode="auto">
            <a:xfrm>
              <a:off x="1593" y="1824"/>
              <a:ext cx="272" cy="432"/>
            </a:xfrm>
            <a:custGeom>
              <a:avLst/>
              <a:gdLst>
                <a:gd name="T0" fmla="*/ 0 w 288"/>
                <a:gd name="T1" fmla="*/ 0 h 432"/>
                <a:gd name="T2" fmla="*/ 0 w 288"/>
                <a:gd name="T3" fmla="*/ 432 h 432"/>
                <a:gd name="T4" fmla="*/ 272 w 28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lnTo>
                    <a:pt x="0" y="432"/>
                  </a:lnTo>
                  <a:lnTo>
                    <a:pt x="288" y="432"/>
                  </a:ln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>
                <a:latin typeface="Gill Sans"/>
              </a:endParaRPr>
            </a:p>
          </p:txBody>
        </p:sp>
        <p:grpSp>
          <p:nvGrpSpPr>
            <p:cNvPr id="25608" name="Group 11"/>
            <p:cNvGrpSpPr>
              <a:grpSpLocks/>
            </p:cNvGrpSpPr>
            <p:nvPr/>
          </p:nvGrpSpPr>
          <p:grpSpPr bwMode="auto">
            <a:xfrm>
              <a:off x="3319" y="2160"/>
              <a:ext cx="1529" cy="238"/>
              <a:chOff x="480" y="624"/>
              <a:chExt cx="1968" cy="336"/>
            </a:xfrm>
          </p:grpSpPr>
          <p:sp>
            <p:nvSpPr>
              <p:cNvPr id="25611" name="Rectangle 1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>
                    <a:latin typeface="Gill Sans"/>
                  </a:rPr>
                  <a:t>Offset</a:t>
                </a:r>
              </a:p>
            </p:txBody>
          </p:sp>
          <p:sp>
            <p:nvSpPr>
              <p:cNvPr id="25612" name="Rectangle 1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>
                    <a:latin typeface="Gill Sans"/>
                  </a:rPr>
                  <a:t>Physical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>
                    <a:latin typeface="Gill Sans"/>
                  </a:rPr>
                  <a:t>Page #</a:t>
                </a:r>
              </a:p>
            </p:txBody>
          </p:sp>
        </p:grpSp>
        <p:sp>
          <p:nvSpPr>
            <p:cNvPr id="25609" name="Line 14"/>
            <p:cNvSpPr>
              <a:spLocks noChangeShapeType="1"/>
            </p:cNvSpPr>
            <p:nvPr/>
          </p:nvSpPr>
          <p:spPr bwMode="auto">
            <a:xfrm>
              <a:off x="2400" y="2256"/>
              <a:ext cx="919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>
                <a:latin typeface="Gill Sans"/>
              </a:endParaRPr>
            </a:p>
          </p:txBody>
        </p:sp>
        <p:sp>
          <p:nvSpPr>
            <p:cNvPr id="25610" name="Freeform 15"/>
            <p:cNvSpPr>
              <a:spLocks/>
            </p:cNvSpPr>
            <p:nvPr/>
          </p:nvSpPr>
          <p:spPr bwMode="auto">
            <a:xfrm>
              <a:off x="2819" y="1680"/>
              <a:ext cx="1545" cy="480"/>
            </a:xfrm>
            <a:custGeom>
              <a:avLst/>
              <a:gdLst>
                <a:gd name="T0" fmla="*/ 0 w 1632"/>
                <a:gd name="T1" fmla="*/ 0 h 480"/>
                <a:gd name="T2" fmla="*/ 863 w 1632"/>
                <a:gd name="T3" fmla="*/ 0 h 480"/>
                <a:gd name="T4" fmla="*/ 1545 w 1632"/>
                <a:gd name="T5" fmla="*/ 48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2" h="480">
                  <a:moveTo>
                    <a:pt x="0" y="0"/>
                  </a:moveTo>
                  <a:lnTo>
                    <a:pt x="912" y="0"/>
                  </a:lnTo>
                  <a:lnTo>
                    <a:pt x="1632" y="48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>
                <a:latin typeface="Gill Sans"/>
              </a:endParaRP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6019800" y="5486400"/>
            <a:ext cx="59436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Total size of page table ≈ number of pages </a:t>
            </a:r>
            <a:r>
              <a:rPr lang="en-US" altLang="en-US" sz="2000" b="0">
                <a:solidFill>
                  <a:srgbClr val="FF0000"/>
                </a:solidFill>
                <a:latin typeface="Helvetica" panose="020B0604020202020204" pitchFamily="34" charset="0"/>
              </a:rPr>
              <a:t>used</a:t>
            </a:r>
            <a:r>
              <a:rPr lang="en-US" altLang="en-US" sz="2000" b="0">
                <a:latin typeface="Helvetica" panose="020B0604020202020204" pitchFamily="34" charset="0"/>
              </a:rPr>
              <a:t> by program in </a:t>
            </a:r>
            <a:r>
              <a:rPr lang="en-US" altLang="en-US" sz="2000" b="0">
                <a:solidFill>
                  <a:srgbClr val="FF0000"/>
                </a:solidFill>
                <a:latin typeface="Helvetica" panose="020B0604020202020204" pitchFamily="34" charset="0"/>
              </a:rPr>
              <a:t>physical memory</a:t>
            </a:r>
            <a:r>
              <a:rPr lang="en-US" altLang="en-US" sz="2000" b="0">
                <a:latin typeface="Helvetica" panose="020B0604020202020204" pitchFamily="34" charset="0"/>
              </a:rPr>
              <a:t>. Hash more complex</a:t>
            </a:r>
          </a:p>
        </p:txBody>
      </p:sp>
    </p:spTree>
    <p:extLst>
      <p:ext uri="{BB962C8B-B14F-4D97-AF65-F5344CB8AC3E}">
        <p14:creationId xmlns:p14="http://schemas.microsoft.com/office/powerpoint/2010/main" val="76565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2222 L 0.89375 -0.13333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4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36C8-746E-4763-8483-5EA80644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Address Translation Comparison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615CA8-F5C4-4AB0-8CEC-0E5E2A56E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808186"/>
              </p:ext>
            </p:extLst>
          </p:nvPr>
        </p:nvGraphicFramePr>
        <p:xfrm>
          <a:off x="685800" y="1143000"/>
          <a:ext cx="10515597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11920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399434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5777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17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Simple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Fast context switching (segment map maintained by CPU)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External fragmentation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87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Paging (Single-Level)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No external fragmentation</a:t>
                      </a:r>
                    </a:p>
                    <a:p>
                      <a:r>
                        <a:rPr lang="en-US" sz="2000" dirty="0">
                          <a:latin typeface="Gill Sans Light"/>
                        </a:rPr>
                        <a:t>Fast and easy allocation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Large table size (~ virtual memory)</a:t>
                      </a:r>
                    </a:p>
                    <a:p>
                      <a:r>
                        <a:rPr lang="en-US" sz="2000" dirty="0">
                          <a:latin typeface="Gill Sans Light"/>
                        </a:rPr>
                        <a:t>Internal fragmentation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17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Paged Segmentation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Table size ~ # of pages in virtual memory</a:t>
                      </a:r>
                      <a:br>
                        <a:rPr lang="en-US" sz="2000" dirty="0">
                          <a:latin typeface="Gill Sans Light"/>
                        </a:rPr>
                      </a:br>
                      <a:r>
                        <a:rPr lang="en-US" sz="2000" dirty="0">
                          <a:latin typeface="Gill Sans Light"/>
                        </a:rPr>
                        <a:t>Fast and easy allocation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Multiple memory references per page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65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Multi-Level Paging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2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Inverted Page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Table size ~ # of pages in physical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Hash function more complex</a:t>
                      </a:r>
                    </a:p>
                    <a:p>
                      <a:r>
                        <a:rPr lang="en-US" sz="2000" dirty="0">
                          <a:latin typeface="Gill Sans Light"/>
                        </a:rPr>
                        <a:t>No cache locality of page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28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668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2DC-6A46-41F7-9DF3-08F3A40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not all segments fit in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0C1A-24E2-4741-B5B4-DE33731C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778250"/>
            <a:ext cx="11468100" cy="26987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Extreme form of Context Switch: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Swapping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 make room for next process, some or all of the previous process is moved to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Likely need to send out complete segments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greatly increases the cost of context-switching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might be a desirable alternative?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Some way to keep only active portions of a process in memory at any one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finer granularity control over physical memory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99CB37A-A535-44C1-8638-18C40FC9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3886200" y="838200"/>
            <a:ext cx="3733800" cy="2787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2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11074400" cy="5257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E41138-1E8E-8D4C-BCDD-7D4DF2913B07}"/>
              </a:ext>
            </a:extLst>
          </p:cNvPr>
          <p:cNvSpPr txBox="1">
            <a:spLocks/>
          </p:cNvSpPr>
          <p:nvPr/>
        </p:nvSpPr>
        <p:spPr bwMode="auto">
          <a:xfrm>
            <a:off x="609600" y="990600"/>
            <a:ext cx="10566400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Prof Joseph’s office hours: Tuesdays 1-2pm and Thursdays 12-1 (Soda 447A)</a:t>
            </a:r>
          </a:p>
          <a:p>
            <a:pPr marL="0" indent="0">
              <a:buNone/>
            </a:pPr>
            <a:endParaRPr lang="en-US" kern="0" dirty="0"/>
          </a:p>
          <a:p>
            <a:r>
              <a:rPr lang="en-US" kern="0" dirty="0"/>
              <a:t>Project 2 design docs are due Friday 3/11</a:t>
            </a:r>
          </a:p>
          <a:p>
            <a:endParaRPr lang="en-US" kern="0" dirty="0"/>
          </a:p>
          <a:p>
            <a:r>
              <a:rPr lang="en-US" dirty="0"/>
              <a:t>Midterm 2: Coming up on Thursday 3/17 7-9pm</a:t>
            </a:r>
          </a:p>
          <a:p>
            <a:pPr lvl="1"/>
            <a:r>
              <a:rPr lang="en-US" dirty="0"/>
              <a:t>Topics: up until Lecture 16: Scheduling, Deadlock, Address Translation, Virtual Memory, Caching, TLBs, Demand Paging</a:t>
            </a:r>
          </a:p>
          <a:p>
            <a:endParaRPr lang="en-US" dirty="0"/>
          </a:p>
          <a:p>
            <a:r>
              <a:rPr lang="en-US" dirty="0"/>
              <a:t>Review Session: Wednesday 3/16 (Details TBA)</a:t>
            </a:r>
          </a:p>
          <a:p>
            <a:pPr lvl="1"/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984833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0AE-A8D2-4D31-B376-B76FE271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1253-939A-44B9-AED3-15A064A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dirty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dirty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dirty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322797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r>
              <a:rPr lang="en-US" altLang="ko-KR" dirty="0"/>
              <a:t>Recall: General Address Translation</a:t>
            </a:r>
            <a:endParaRPr lang="en-US" altLang="en-US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612991" y="2928939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1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8191466" y="2963864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2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2574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8061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heap &amp; </a:t>
              </a:r>
            </a:p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3870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3870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3870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3870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6689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6689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6689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6689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7527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18129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B52FC"/>
                </a:solidFill>
                <a:latin typeface="Gill Sans" charset="0"/>
                <a:ea typeface="Gill Sans" charset="0"/>
                <a:cs typeface="Gill Sans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70707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8200"/>
                </a:solidFill>
                <a:latin typeface="Gill Sans" charset="0"/>
                <a:ea typeface="Gill Sans" charset="0"/>
                <a:cs typeface="Gill Sans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4267200" y="6091239"/>
            <a:ext cx="3489074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9499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Allocate physical memory in 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fixed size </a:t>
            </a:r>
            <a:r>
              <a:rPr lang="en-US" altLang="ko-KR" sz="2400" dirty="0">
                <a:ea typeface="굴림" panose="020B0600000101010101" pitchFamily="34" charset="-127"/>
              </a:rPr>
              <a:t>chunks (“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pages</a:t>
            </a:r>
            <a:r>
              <a:rPr lang="en-US" altLang="ko-KR" sz="2400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	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allocated, 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0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 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21944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750050" y="8382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Implement Simple Paging?</a:t>
            </a:r>
            <a:endParaRPr lang="en-US" altLang="ko-KR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311526"/>
            <a:ext cx="11734800" cy="34702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Symbol" panose="05050102010706020507" pitchFamily="18" charset="2"/>
              </a:rPr>
              <a:t>Page Table (One per process)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Resides in physical memory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Contains physical page and permission for each virtual page (e.g. Valid bits, Read, Write, </a:t>
            </a:r>
            <a:r>
              <a:rPr lang="en-US" altLang="ko-KR" dirty="0" err="1">
                <a:sym typeface="Symbol" panose="05050102010706020507" pitchFamily="18" charset="2"/>
              </a:rPr>
              <a:t>etc</a:t>
            </a:r>
            <a:r>
              <a:rPr lang="en-US" altLang="ko-KR" dirty="0">
                <a:sym typeface="Symbol" panose="05050102010706020507" pitchFamily="18" charset="2"/>
              </a:rPr>
              <a:t>)</a:t>
            </a:r>
          </a:p>
          <a:p>
            <a:r>
              <a:rPr lang="en-US" altLang="ko-KR" dirty="0"/>
              <a:t>Virtual address mapping</a:t>
            </a:r>
          </a:p>
          <a:p>
            <a:pPr lvl="1"/>
            <a:r>
              <a:rPr lang="en-US" altLang="ko-KR" dirty="0"/>
              <a:t>Offset from Virtual address copied to Physical Address</a:t>
            </a:r>
          </a:p>
          <a:p>
            <a:pPr lvl="2"/>
            <a:r>
              <a:rPr lang="en-US" altLang="ko-KR" dirty="0"/>
              <a:t>Example: 10 bit offset </a:t>
            </a:r>
            <a:r>
              <a:rPr lang="en-US" altLang="ko-KR" dirty="0">
                <a:sym typeface="Symbol" panose="05050102010706020507" pitchFamily="18" charset="2"/>
              </a:rPr>
              <a:t> 1024-byte pages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Virtual page # is all remaining bits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4589464" y="10668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1981200" y="6858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2286001" y="1751012"/>
            <a:ext cx="3276601" cy="1598612"/>
            <a:chOff x="352" y="1375"/>
            <a:chExt cx="2064" cy="1007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286001" y="12684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5435601" y="1609724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7315200" y="18272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553200" y="13843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uiExpand="1" build="p"/>
      <p:bldP spid="700486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1779589" y="1277938"/>
            <a:ext cx="1618324" cy="3712012"/>
            <a:chOff x="2712" y="480"/>
            <a:chExt cx="1131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905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7362826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7362826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7327900" y="3106739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362826" y="4006851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7693026" y="5029200"/>
            <a:ext cx="1330473" cy="8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676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84339" y="685800"/>
            <a:ext cx="3435217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4705350" y="1797051"/>
            <a:ext cx="1016544" cy="2040525"/>
            <a:chOff x="3181349" y="1797621"/>
            <a:chExt cx="1016545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92" y="1901825"/>
              <a:ext cx="919702" cy="1935713"/>
              <a:chOff x="3752" y="864"/>
              <a:chExt cx="642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642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971800" y="1143001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622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8053388" y="1343026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2971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638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2971800" y="2819401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5638801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1752601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3657601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8686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1752601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3657601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876801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8686801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9893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91119</TotalTime>
  <Pages>60</Pages>
  <Words>4375</Words>
  <Application>Microsoft Macintosh PowerPoint</Application>
  <PresentationFormat>Widescreen</PresentationFormat>
  <Paragraphs>1090</Paragraphs>
  <Slides>40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Comic Sans MS</vt:lpstr>
      <vt:lpstr>Consolas</vt:lpstr>
      <vt:lpstr>Gill Sans</vt:lpstr>
      <vt:lpstr>Gill Sans Light</vt:lpstr>
      <vt:lpstr>Gill Sans MT</vt:lpstr>
      <vt:lpstr>Helvetica</vt:lpstr>
      <vt:lpstr>Times New Roman</vt:lpstr>
      <vt:lpstr>Office</vt:lpstr>
      <vt:lpstr>CS162 Operating Systems and Systems Programming Lecture 14  Memory 2: Virtual Memory (Con’t), Caching and TLBs</vt:lpstr>
      <vt:lpstr>Recall: General Address translation</vt:lpstr>
      <vt:lpstr>Recall: Multi-Segment Model</vt:lpstr>
      <vt:lpstr>What if not all segments fit in memory?</vt:lpstr>
      <vt:lpstr>Problems with Segmentation</vt:lpstr>
      <vt:lpstr>Recall: General Address Translation</vt:lpstr>
      <vt:lpstr>Paging: Physical Memory in Fixed Size Chunks</vt:lpstr>
      <vt:lpstr>How to Implement Simple Paging?</vt:lpstr>
      <vt:lpstr>Simple Page Table Example</vt:lpstr>
      <vt:lpstr>What about Sharing?</vt:lpstr>
      <vt:lpstr>Where is page sharing used ?</vt:lpstr>
      <vt:lpstr>Recall: Memory Layout for Linux 32-bit (Pre-Meltdown patch!)</vt:lpstr>
      <vt:lpstr>Some simple security measures</vt:lpstr>
      <vt:lpstr>Summary: Paging</vt:lpstr>
      <vt:lpstr>Summary: Paging</vt:lpstr>
      <vt:lpstr>Summary: Paging</vt:lpstr>
      <vt:lpstr>How big do things get?</vt:lpstr>
      <vt:lpstr>Page Table Discussion</vt:lpstr>
      <vt:lpstr>How to Structure a Page Table</vt:lpstr>
      <vt:lpstr>Fix for sparse address space: The two-level page table</vt:lpstr>
      <vt:lpstr>Example: x86 classic 32-bit address translation</vt:lpstr>
      <vt:lpstr>What is in a Page Table Entry (PTE)?</vt:lpstr>
      <vt:lpstr>Examples of how to use a PTE</vt:lpstr>
      <vt:lpstr>Sharing with multilevel page tables</vt:lpstr>
      <vt:lpstr>Summary: Two-Level Paging</vt:lpstr>
      <vt:lpstr>Summary: Two-Level Paging</vt:lpstr>
      <vt:lpstr>Multi-level Translation: Segments + Pages</vt:lpstr>
      <vt:lpstr>What about Sharing (Complete Segment)?</vt:lpstr>
      <vt:lpstr>Multi-level Translation Analysis</vt:lpstr>
      <vt:lpstr>Recall: Dual-Mode Operation</vt:lpstr>
      <vt:lpstr>Making it real: X86 Memory model with segmentation (16/32-bit)</vt:lpstr>
      <vt:lpstr>X86 Segment Descriptors (32-bit Protected Mode)</vt:lpstr>
      <vt:lpstr>How are segments used?</vt:lpstr>
      <vt:lpstr>X86_64: Four-level page table!</vt:lpstr>
      <vt:lpstr>From x86_64 architecture specification</vt:lpstr>
      <vt:lpstr>Larger page sizes supported as well</vt:lpstr>
      <vt:lpstr>PowerPoint Presentation</vt:lpstr>
      <vt:lpstr>Alternative: Inverted Page Table</vt:lpstr>
      <vt:lpstr>Address Translation Comparison</vt:lpstr>
      <vt:lpstr>Administrivia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971</cp:revision>
  <cp:lastPrinted>2022-03-08T01:31:32Z</cp:lastPrinted>
  <dcterms:created xsi:type="dcterms:W3CDTF">1995-08-12T11:37:26Z</dcterms:created>
  <dcterms:modified xsi:type="dcterms:W3CDTF">2022-03-09T02:44:34Z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