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1758" r:id="rId3"/>
    <p:sldId id="1671" r:id="rId4"/>
    <p:sldId id="1757" r:id="rId5"/>
    <p:sldId id="1697" r:id="rId6"/>
    <p:sldId id="1699" r:id="rId7"/>
    <p:sldId id="1700" r:id="rId8"/>
    <p:sldId id="1701" r:id="rId9"/>
    <p:sldId id="1781" r:id="rId10"/>
    <p:sldId id="1703" r:id="rId11"/>
    <p:sldId id="1704" r:id="rId12"/>
    <p:sldId id="1705" r:id="rId13"/>
    <p:sldId id="1706" r:id="rId14"/>
    <p:sldId id="1708" r:id="rId15"/>
    <p:sldId id="1709" r:id="rId16"/>
    <p:sldId id="1710" r:id="rId17"/>
    <p:sldId id="1711" r:id="rId18"/>
    <p:sldId id="1712" r:id="rId19"/>
    <p:sldId id="1713" r:id="rId20"/>
    <p:sldId id="1714" r:id="rId21"/>
    <p:sldId id="1715" r:id="rId22"/>
    <p:sldId id="1716" r:id="rId23"/>
    <p:sldId id="1717" r:id="rId24"/>
    <p:sldId id="1718" r:id="rId25"/>
    <p:sldId id="1719" r:id="rId26"/>
    <p:sldId id="1782" r:id="rId27"/>
    <p:sldId id="1721" r:id="rId28"/>
    <p:sldId id="1722" r:id="rId29"/>
    <p:sldId id="1723" r:id="rId30"/>
    <p:sldId id="1724" r:id="rId31"/>
    <p:sldId id="1725" r:id="rId32"/>
    <p:sldId id="1726" r:id="rId33"/>
    <p:sldId id="1566" r:id="rId34"/>
    <p:sldId id="1727" r:id="rId35"/>
    <p:sldId id="1728" r:id="rId36"/>
    <p:sldId id="1729" r:id="rId37"/>
    <p:sldId id="1730" r:id="rId38"/>
    <p:sldId id="1731" r:id="rId39"/>
    <p:sldId id="1732" r:id="rId40"/>
    <p:sldId id="1733" r:id="rId41"/>
    <p:sldId id="1734" r:id="rId42"/>
    <p:sldId id="1736" r:id="rId43"/>
    <p:sldId id="1760" r:id="rId44"/>
    <p:sldId id="1737" r:id="rId45"/>
    <p:sldId id="1738" r:id="rId46"/>
    <p:sldId id="1759" r:id="rId47"/>
    <p:sldId id="1739" r:id="rId48"/>
    <p:sldId id="1761" r:id="rId49"/>
    <p:sldId id="1762" r:id="rId50"/>
    <p:sldId id="1776" r:id="rId5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3"/>
    <p:restoredTop sz="95005" autoAdjust="0"/>
  </p:normalViewPr>
  <p:slideViewPr>
    <p:cSldViewPr>
      <p:cViewPr varScale="1">
        <p:scale>
          <a:sx n="156" d="100"/>
          <a:sy n="156" d="100"/>
        </p:scale>
        <p:origin x="49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access(rank) = 1/rank</a:t>
            </a:r>
          </a:p>
        </c:rich>
      </c:tx>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9.6387817986979998E-2</c:v>
                </c:pt>
                <c:pt idx="2">
                  <c:v>6.4258545324653304E-2</c:v>
                </c:pt>
                <c:pt idx="3">
                  <c:v>4.8193908993489999E-2</c:v>
                </c:pt>
                <c:pt idx="4">
                  <c:v>3.8555127194791997E-2</c:v>
                </c:pt>
                <c:pt idx="5">
                  <c:v>3.2129272662326701E-2</c:v>
                </c:pt>
                <c:pt idx="6">
                  <c:v>2.75393765677086E-2</c:v>
                </c:pt>
                <c:pt idx="7">
                  <c:v>2.4096954496745E-2</c:v>
                </c:pt>
                <c:pt idx="8">
                  <c:v>2.1419515108217799E-2</c:v>
                </c:pt>
                <c:pt idx="9">
                  <c:v>1.9277563597395998E-2</c:v>
                </c:pt>
                <c:pt idx="10">
                  <c:v>1.7525057815814499E-2</c:v>
                </c:pt>
                <c:pt idx="11">
                  <c:v>1.6064636331163298E-2</c:v>
                </c:pt>
                <c:pt idx="12">
                  <c:v>1.4828895074920001E-2</c:v>
                </c:pt>
                <c:pt idx="13">
                  <c:v>1.37696882838543E-2</c:v>
                </c:pt>
                <c:pt idx="14">
                  <c:v>1.2851709064930701E-2</c:v>
                </c:pt>
                <c:pt idx="15">
                  <c:v>1.20484772483725E-2</c:v>
                </c:pt>
                <c:pt idx="16">
                  <c:v>1.1339743292585899E-2</c:v>
                </c:pt>
                <c:pt idx="17">
                  <c:v>1.07097575541089E-2</c:v>
                </c:pt>
                <c:pt idx="18">
                  <c:v>1.01460861038926E-2</c:v>
                </c:pt>
                <c:pt idx="19">
                  <c:v>9.6387817986979991E-3</c:v>
                </c:pt>
                <c:pt idx="20">
                  <c:v>9.1797921892361901E-3</c:v>
                </c:pt>
                <c:pt idx="21">
                  <c:v>8.7625289079072705E-3</c:v>
                </c:pt>
                <c:pt idx="22">
                  <c:v>8.3815493901721692E-3</c:v>
                </c:pt>
                <c:pt idx="23">
                  <c:v>8.03231816558167E-3</c:v>
                </c:pt>
                <c:pt idx="24">
                  <c:v>7.7110254389583998E-3</c:v>
                </c:pt>
                <c:pt idx="25">
                  <c:v>7.4144475374600003E-3</c:v>
                </c:pt>
                <c:pt idx="26">
                  <c:v>7.1398383694059198E-3</c:v>
                </c:pt>
                <c:pt idx="27">
                  <c:v>6.8848441419271404E-3</c:v>
                </c:pt>
                <c:pt idx="28">
                  <c:v>6.6474357232400002E-3</c:v>
                </c:pt>
                <c:pt idx="29">
                  <c:v>6.4258545324653296E-3</c:v>
                </c:pt>
                <c:pt idx="30">
                  <c:v>6.21856890238581E-3</c:v>
                </c:pt>
                <c:pt idx="31">
                  <c:v>6.0242386241862499E-3</c:v>
                </c:pt>
                <c:pt idx="32">
                  <c:v>5.8416859386048502E-3</c:v>
                </c:pt>
                <c:pt idx="33">
                  <c:v>5.6698716462929401E-3</c:v>
                </c:pt>
                <c:pt idx="34">
                  <c:v>5.5078753135417097E-3</c:v>
                </c:pt>
                <c:pt idx="35">
                  <c:v>5.3548787770544403E-3</c:v>
                </c:pt>
                <c:pt idx="36">
                  <c:v>5.2101523236205401E-3</c:v>
                </c:pt>
                <c:pt idx="37">
                  <c:v>5.0730430519463198E-3</c:v>
                </c:pt>
                <c:pt idx="38">
                  <c:v>4.9429650249733304E-3</c:v>
                </c:pt>
                <c:pt idx="39">
                  <c:v>4.8193908993489996E-3</c:v>
                </c:pt>
                <c:pt idx="40">
                  <c:v>4.70184477985268E-3</c:v>
                </c:pt>
                <c:pt idx="41">
                  <c:v>4.5898960946180898E-3</c:v>
                </c:pt>
                <c:pt idx="42">
                  <c:v>4.4831543249758098E-3</c:v>
                </c:pt>
                <c:pt idx="43">
                  <c:v>4.3812644539536396E-3</c:v>
                </c:pt>
                <c:pt idx="44">
                  <c:v>4.2839030216435597E-3</c:v>
                </c:pt>
                <c:pt idx="45">
                  <c:v>4.1907746950860898E-3</c:v>
                </c:pt>
                <c:pt idx="46">
                  <c:v>4.1016092760416999E-3</c:v>
                </c:pt>
                <c:pt idx="47">
                  <c:v>4.0161590827908298E-3</c:v>
                </c:pt>
                <c:pt idx="48">
                  <c:v>3.9341966525298002E-3</c:v>
                </c:pt>
                <c:pt idx="49">
                  <c:v>3.8555127194791999E-3</c:v>
                </c:pt>
              </c:numCache>
            </c:numRef>
          </c:val>
          <c:smooth val="0"/>
          <c:extLst>
            <c:ext xmlns:c16="http://schemas.microsoft.com/office/drawing/2014/chart" uri="{C3380CC4-5D6E-409C-BE32-E72D297353CC}">
              <c16:uniqueId val="{00000000-3A29-4B19-9F08-E25575F818BA}"/>
            </c:ext>
          </c:extLst>
        </c:ser>
        <c:dLbls>
          <c:showLegendKey val="0"/>
          <c:showVal val="0"/>
          <c:showCatName val="0"/>
          <c:showSerName val="0"/>
          <c:showPercent val="0"/>
          <c:showBubbleSize val="0"/>
        </c:dLbls>
        <c:marker val="1"/>
        <c:smooth val="0"/>
        <c:axId val="-1214588208"/>
        <c:axId val="-1214562512"/>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0.28916345396094001</c:v>
                </c:pt>
                <c:pt idx="2">
                  <c:v>0.35342199928559298</c:v>
                </c:pt>
                <c:pt idx="3">
                  <c:v>0.401615908279083</c:v>
                </c:pt>
                <c:pt idx="4">
                  <c:v>0.44017103547387498</c:v>
                </c:pt>
                <c:pt idx="5">
                  <c:v>0.472300308136202</c:v>
                </c:pt>
                <c:pt idx="6">
                  <c:v>0.49983968470391099</c:v>
                </c:pt>
                <c:pt idx="7">
                  <c:v>0.52393663920065603</c:v>
                </c:pt>
                <c:pt idx="8">
                  <c:v>0.54535615430887396</c:v>
                </c:pt>
                <c:pt idx="9">
                  <c:v>0.56463371790626904</c:v>
                </c:pt>
                <c:pt idx="10">
                  <c:v>0.58215877572208397</c:v>
                </c:pt>
                <c:pt idx="11">
                  <c:v>0.59822341205324703</c:v>
                </c:pt>
                <c:pt idx="12">
                  <c:v>0.61305230712816705</c:v>
                </c:pt>
                <c:pt idx="13">
                  <c:v>0.62682199541202199</c:v>
                </c:pt>
                <c:pt idx="14">
                  <c:v>0.63967370447695204</c:v>
                </c:pt>
                <c:pt idx="15">
                  <c:v>0.65172218172532503</c:v>
                </c:pt>
                <c:pt idx="16">
                  <c:v>0.66306192501791095</c:v>
                </c:pt>
                <c:pt idx="17">
                  <c:v>0.67377168257202003</c:v>
                </c:pt>
                <c:pt idx="18">
                  <c:v>0.68391776867591203</c:v>
                </c:pt>
                <c:pt idx="19">
                  <c:v>0.69355655047460996</c:v>
                </c:pt>
                <c:pt idx="20">
                  <c:v>0.70273634266384599</c:v>
                </c:pt>
                <c:pt idx="21">
                  <c:v>0.71149887157175395</c:v>
                </c:pt>
                <c:pt idx="22">
                  <c:v>0.71988042096192595</c:v>
                </c:pt>
                <c:pt idx="23">
                  <c:v>0.72791273912750798</c:v>
                </c:pt>
                <c:pt idx="24">
                  <c:v>0.73562376456646605</c:v>
                </c:pt>
                <c:pt idx="25">
                  <c:v>0.74303821210392595</c:v>
                </c:pt>
                <c:pt idx="26">
                  <c:v>0.75017805047333197</c:v>
                </c:pt>
                <c:pt idx="27">
                  <c:v>0.757062894615259</c:v>
                </c:pt>
                <c:pt idx="28">
                  <c:v>0.763710330338499</c:v>
                </c:pt>
                <c:pt idx="29">
                  <c:v>0.77013618487096502</c:v>
                </c:pt>
                <c:pt idx="30">
                  <c:v>0.77635475377334995</c:v>
                </c:pt>
                <c:pt idx="31">
                  <c:v>0.78237899239753705</c:v>
                </c:pt>
                <c:pt idx="32">
                  <c:v>0.78822067833614096</c:v>
                </c:pt>
                <c:pt idx="33">
                  <c:v>0.79389054998243402</c:v>
                </c:pt>
                <c:pt idx="34">
                  <c:v>0.79939842529597605</c:v>
                </c:pt>
                <c:pt idx="35">
                  <c:v>0.80475330407303103</c:v>
                </c:pt>
                <c:pt idx="36">
                  <c:v>0.80996345639665102</c:v>
                </c:pt>
                <c:pt idx="37">
                  <c:v>0.81503649944859702</c:v>
                </c:pt>
                <c:pt idx="38">
                  <c:v>0.81997946447357095</c:v>
                </c:pt>
                <c:pt idx="39">
                  <c:v>0.82479885537291997</c:v>
                </c:pt>
                <c:pt idx="40">
                  <c:v>0.829500700152773</c:v>
                </c:pt>
                <c:pt idx="41">
                  <c:v>0.83409059624739101</c:v>
                </c:pt>
                <c:pt idx="42">
                  <c:v>0.83857375057236605</c:v>
                </c:pt>
                <c:pt idx="43">
                  <c:v>0.84295501502631998</c:v>
                </c:pt>
                <c:pt idx="44">
                  <c:v>0.84723891804796403</c:v>
                </c:pt>
                <c:pt idx="45">
                  <c:v>0.85142969274305003</c:v>
                </c:pt>
                <c:pt idx="46">
                  <c:v>0.855531302019091</c:v>
                </c:pt>
                <c:pt idx="47">
                  <c:v>0.85954746110188196</c:v>
                </c:pt>
                <c:pt idx="48">
                  <c:v>0.86348165775441199</c:v>
                </c:pt>
                <c:pt idx="49">
                  <c:v>0.86733717047389103</c:v>
                </c:pt>
              </c:numCache>
            </c:numRef>
          </c:val>
          <c:smooth val="0"/>
          <c:extLst>
            <c:ext xmlns:c16="http://schemas.microsoft.com/office/drawing/2014/chart" uri="{C3380CC4-5D6E-409C-BE32-E72D297353CC}">
              <c16:uniqueId val="{00000001-3A29-4B19-9F08-E25575F818BA}"/>
            </c:ext>
          </c:extLst>
        </c:ser>
        <c:dLbls>
          <c:showLegendKey val="0"/>
          <c:showVal val="0"/>
          <c:showCatName val="0"/>
          <c:showSerName val="0"/>
          <c:showPercent val="0"/>
          <c:showBubbleSize val="0"/>
        </c:dLbls>
        <c:marker val="1"/>
        <c:smooth val="0"/>
        <c:axId val="-1214571984"/>
        <c:axId val="-1214583104"/>
      </c:lineChart>
      <c:catAx>
        <c:axId val="-1214588208"/>
        <c:scaling>
          <c:orientation val="minMax"/>
        </c:scaling>
        <c:delete val="0"/>
        <c:axPos val="b"/>
        <c:title>
          <c:tx>
            <c:rich>
              <a:bodyPr/>
              <a:lstStyle/>
              <a:p>
                <a:pPr>
                  <a:defRPr/>
                </a:pPr>
                <a:r>
                  <a:rPr lang="en-US"/>
                  <a:t>Rank</a:t>
                </a:r>
              </a:p>
            </c:rich>
          </c:tx>
          <c:overlay val="0"/>
        </c:title>
        <c:majorTickMark val="out"/>
        <c:minorTickMark val="none"/>
        <c:tickLblPos val="nextTo"/>
        <c:crossAx val="-1214562512"/>
        <c:crosses val="autoZero"/>
        <c:auto val="1"/>
        <c:lblAlgn val="ctr"/>
        <c:lblOffset val="100"/>
        <c:noMultiLvlLbl val="0"/>
      </c:catAx>
      <c:valAx>
        <c:axId val="-1214562512"/>
        <c:scaling>
          <c:orientation val="minMax"/>
          <c:max val="0.2"/>
        </c:scaling>
        <c:delete val="0"/>
        <c:axPos val="l"/>
        <c:majorGridlines/>
        <c:title>
          <c:tx>
            <c:rich>
              <a:bodyPr rot="-5400000" vert="horz"/>
              <a:lstStyle/>
              <a:p>
                <a:pPr>
                  <a:defRPr/>
                </a:pPr>
                <a:r>
                  <a:rPr lang="en-US"/>
                  <a:t>Popularity (% accesses)</a:t>
                </a:r>
              </a:p>
            </c:rich>
          </c:tx>
          <c:overlay val="0"/>
        </c:title>
        <c:numFmt formatCode="0%" sourceLinked="1"/>
        <c:majorTickMark val="out"/>
        <c:minorTickMark val="none"/>
        <c:tickLblPos val="nextTo"/>
        <c:crossAx val="-1214588208"/>
        <c:crosses val="autoZero"/>
        <c:crossBetween val="between"/>
      </c:valAx>
      <c:valAx>
        <c:axId val="-1214583104"/>
        <c:scaling>
          <c:orientation val="minMax"/>
        </c:scaling>
        <c:delete val="0"/>
        <c:axPos val="r"/>
        <c:title>
          <c:tx>
            <c:rich>
              <a:bodyPr rot="-5400000" vert="horz"/>
              <a:lstStyle/>
              <a:p>
                <a:pPr>
                  <a:defRPr/>
                </a:pPr>
                <a:r>
                  <a:rPr lang="en-US"/>
                  <a:t>Estimated Hit Rate</a:t>
                </a:r>
              </a:p>
            </c:rich>
          </c:tx>
          <c:overlay val="0"/>
        </c:title>
        <c:numFmt formatCode="General" sourceLinked="1"/>
        <c:majorTickMark val="out"/>
        <c:minorTickMark val="none"/>
        <c:tickLblPos val="nextTo"/>
        <c:crossAx val="-1214571984"/>
        <c:crosses val="max"/>
        <c:crossBetween val="between"/>
      </c:valAx>
      <c:catAx>
        <c:axId val="-1214571984"/>
        <c:scaling>
          <c:orientation val="minMax"/>
        </c:scaling>
        <c:delete val="1"/>
        <c:axPos val="b"/>
        <c:majorTickMark val="out"/>
        <c:minorTickMark val="none"/>
        <c:tickLblPos val="nextTo"/>
        <c:crossAx val="-1214583104"/>
        <c:crosses val="autoZero"/>
        <c:auto val="1"/>
        <c:lblAlgn val="ctr"/>
        <c:lblOffset val="100"/>
        <c:noMultiLvlLbl val="0"/>
      </c:catAx>
    </c:plotArea>
    <c:legend>
      <c:legendPos val="r"/>
      <c:layout>
        <c:manualLayout>
          <c:xMode val="edge"/>
          <c:yMode val="edge"/>
          <c:x val="0.49878917465380501"/>
          <c:y val="0.460352694377617"/>
          <c:w val="0.30508308160177999"/>
          <c:h val="0.25861394949128802"/>
        </c:manualLayout>
      </c:layout>
      <c:overlay val="1"/>
      <c:spPr>
        <a:solidFill>
          <a:schemeClr val="tx2">
            <a:lumMod val="20000"/>
            <a:lumOff val="80000"/>
            <a:alpha val="60000"/>
          </a:schemeClr>
        </a:solidFill>
      </c:spPr>
    </c:legend>
    <c:plotVisOnly val="1"/>
    <c:dispBlanksAs val="gap"/>
    <c:showDLblsOverMax val="0"/>
  </c:chart>
  <c:txPr>
    <a:bodyPr/>
    <a:lstStyle/>
    <a:p>
      <a:pPr>
        <a:defRPr sz="2000" b="0" i="0">
          <a:latin typeface="Gill Sans" charset="0"/>
          <a:ea typeface="Gill Sans" charset="0"/>
          <a:cs typeface="Gill Sans"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8198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979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400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2757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451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0804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3645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4902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6294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5637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0106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630856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59059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40874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7598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067011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783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801559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4354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9"/>
            <a:ext cx="5910036" cy="4115594"/>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45" tIns="46983" rIns="95645" bIns="46983"/>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404813" y="588963"/>
            <a:ext cx="6065837" cy="34131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46586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9955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5944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15770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05941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2159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9953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73287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a:solidFill>
                  <a:srgbClr val="2A40E2"/>
                </a:solidFill>
                <a:latin typeface="Gill Sans" charset="0"/>
                <a:ea typeface="Gill Sans" charset="0"/>
                <a:cs typeface="Gill Sans" charset="0"/>
              </a:rPr>
              <a:t>3/15/22</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004418" y="6550025"/>
            <a:ext cx="3778769"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Joseph &amp; </a:t>
            </a:r>
            <a:r>
              <a:rPr lang="en-US" sz="1400" b="0" dirty="0" err="1">
                <a:solidFill>
                  <a:srgbClr val="2A40E2"/>
                </a:solidFill>
                <a:latin typeface="Gill Sans" charset="0"/>
                <a:cs typeface="Gill Sans" charset="0"/>
              </a:rPr>
              <a:t>Kubiatowicz</a:t>
            </a:r>
            <a:r>
              <a:rPr lang="en-US" sz="1400" b="0" dirty="0">
                <a:solidFill>
                  <a:srgbClr val="2A40E2"/>
                </a:solidFill>
                <a:latin typeface="Gill Sans" charset="0"/>
                <a:cs typeface="Gill Sans" charset="0"/>
              </a:rPr>
              <a:t> CS162 © UCB Spring 2022</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16</a:t>
            </a:r>
            <a:br>
              <a:rPr lang="en-US" sz="3000" dirty="0"/>
            </a:br>
            <a:br>
              <a:rPr lang="en-US" sz="3000" dirty="0"/>
            </a:br>
            <a:r>
              <a:rPr lang="en-US" sz="3000" dirty="0"/>
              <a:t>Memory 4: Demand Paging Policies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March 15</a:t>
            </a:r>
            <a:r>
              <a:rPr lang="en-US" altLang="en-US" baseline="30000" dirty="0">
                <a:ea typeface="Gill Sans" charset="0"/>
              </a:rPr>
              <a:t>th</a:t>
            </a:r>
            <a:r>
              <a:rPr lang="en-US" altLang="en-US" dirty="0">
                <a:ea typeface="Gill Sans" charset="0"/>
              </a:rPr>
              <a:t>, 2022</a:t>
            </a:r>
          </a:p>
          <a:p>
            <a:pPr marL="285750" indent="-285750">
              <a:defRPr/>
            </a:pPr>
            <a:r>
              <a:rPr lang="en-US" altLang="en-US" dirty="0">
                <a:ea typeface="Gill Sans" charset="0"/>
              </a:rPr>
              <a:t>Prof. Anthony Joseph and 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3F3B-2C84-4F4A-8306-B08114197A15}"/>
              </a:ext>
            </a:extLst>
          </p:cNvPr>
          <p:cNvSpPr>
            <a:spLocks noGrp="1"/>
          </p:cNvSpPr>
          <p:nvPr>
            <p:ph type="title"/>
          </p:nvPr>
        </p:nvSpPr>
        <p:spPr/>
        <p:txBody>
          <a:bodyPr/>
          <a:lstStyle/>
          <a:p>
            <a:r>
              <a:rPr lang="en-US" dirty="0">
                <a:latin typeface="Gill Sans Light"/>
              </a:rPr>
              <a:t>Origins of Paging</a:t>
            </a:r>
          </a:p>
        </p:txBody>
      </p:sp>
      <p:sp>
        <p:nvSpPr>
          <p:cNvPr id="5" name="Can 4">
            <a:extLst>
              <a:ext uri="{FF2B5EF4-FFF2-40B4-BE49-F238E27FC236}">
                <a16:creationId xmlns:a16="http://schemas.microsoft.com/office/drawing/2014/main" id="{E8D8AE0C-55C4-754D-B6CF-E9506992BB38}"/>
              </a:ext>
            </a:extLst>
          </p:cNvPr>
          <p:cNvSpPr/>
          <p:nvPr/>
        </p:nvSpPr>
        <p:spPr bwMode="auto">
          <a:xfrm>
            <a:off x="4173416" y="1068868"/>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6" name="Can 5">
            <a:extLst>
              <a:ext uri="{FF2B5EF4-FFF2-40B4-BE49-F238E27FC236}">
                <a16:creationId xmlns:a16="http://schemas.microsoft.com/office/drawing/2014/main" id="{E7847018-F87C-7740-8D9E-2E85BCAEB94E}"/>
              </a:ext>
            </a:extLst>
          </p:cNvPr>
          <p:cNvSpPr/>
          <p:nvPr/>
        </p:nvSpPr>
        <p:spPr bwMode="auto">
          <a:xfrm>
            <a:off x="6039904" y="1076072"/>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7" name="TextBox 6">
            <a:extLst>
              <a:ext uri="{FF2B5EF4-FFF2-40B4-BE49-F238E27FC236}">
                <a16:creationId xmlns:a16="http://schemas.microsoft.com/office/drawing/2014/main" id="{7F74FA2B-EC66-EA4D-A7BD-137FFB19F630}"/>
              </a:ext>
            </a:extLst>
          </p:cNvPr>
          <p:cNvSpPr txBox="1"/>
          <p:nvPr/>
        </p:nvSpPr>
        <p:spPr>
          <a:xfrm>
            <a:off x="7907215" y="1411069"/>
            <a:ext cx="2514600" cy="646331"/>
          </a:xfrm>
          <a:prstGeom prst="rect">
            <a:avLst/>
          </a:prstGeom>
          <a:noFill/>
        </p:spPr>
        <p:txBody>
          <a:bodyPr wrap="square" rtlCol="0">
            <a:spAutoFit/>
          </a:bodyPr>
          <a:lstStyle/>
          <a:p>
            <a:r>
              <a:rPr lang="en-US" dirty="0">
                <a:latin typeface="Gill Sans Light"/>
              </a:rPr>
              <a:t>Disks provide most of the storage</a:t>
            </a:r>
          </a:p>
        </p:txBody>
      </p:sp>
      <p:sp>
        <p:nvSpPr>
          <p:cNvPr id="9" name="TextBox 8">
            <a:extLst>
              <a:ext uri="{FF2B5EF4-FFF2-40B4-BE49-F238E27FC236}">
                <a16:creationId xmlns:a16="http://schemas.microsoft.com/office/drawing/2014/main" id="{B5B5E3F9-4E50-F141-9CC6-62D9E365A14F}"/>
              </a:ext>
            </a:extLst>
          </p:cNvPr>
          <p:cNvSpPr txBox="1"/>
          <p:nvPr/>
        </p:nvSpPr>
        <p:spPr>
          <a:xfrm>
            <a:off x="6748514" y="2880443"/>
            <a:ext cx="2286000" cy="923330"/>
          </a:xfrm>
          <a:prstGeom prst="rect">
            <a:avLst/>
          </a:prstGeom>
          <a:noFill/>
        </p:spPr>
        <p:txBody>
          <a:bodyPr wrap="square" rtlCol="0">
            <a:spAutoFit/>
          </a:bodyPr>
          <a:lstStyle/>
          <a:p>
            <a:r>
              <a:rPr lang="en-US" dirty="0">
                <a:latin typeface="Gill Sans Light"/>
              </a:rPr>
              <a:t>Relatively small memory, for many processes</a:t>
            </a:r>
          </a:p>
        </p:txBody>
      </p:sp>
      <p:sp>
        <p:nvSpPr>
          <p:cNvPr id="10" name="Oval 9">
            <a:extLst>
              <a:ext uri="{FF2B5EF4-FFF2-40B4-BE49-F238E27FC236}">
                <a16:creationId xmlns:a16="http://schemas.microsoft.com/office/drawing/2014/main" id="{D04ED5D5-45B1-C546-981A-1267D0B33309}"/>
              </a:ext>
            </a:extLst>
          </p:cNvPr>
          <p:cNvSpPr/>
          <p:nvPr/>
        </p:nvSpPr>
        <p:spPr bwMode="auto">
          <a:xfrm>
            <a:off x="5764748" y="4191000"/>
            <a:ext cx="419100" cy="3810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TextBox 10">
            <a:extLst>
              <a:ext uri="{FF2B5EF4-FFF2-40B4-BE49-F238E27FC236}">
                <a16:creationId xmlns:a16="http://schemas.microsoft.com/office/drawing/2014/main" id="{DE17FC11-4B21-6644-B20F-C733DA1ADC37}"/>
              </a:ext>
            </a:extLst>
          </p:cNvPr>
          <p:cNvSpPr txBox="1"/>
          <p:nvPr/>
        </p:nvSpPr>
        <p:spPr>
          <a:xfrm>
            <a:off x="5805021" y="4207476"/>
            <a:ext cx="338554" cy="369332"/>
          </a:xfrm>
          <a:prstGeom prst="rect">
            <a:avLst/>
          </a:prstGeom>
          <a:noFill/>
        </p:spPr>
        <p:txBody>
          <a:bodyPr wrap="none" rtlCol="0">
            <a:spAutoFit/>
          </a:bodyPr>
          <a:lstStyle/>
          <a:p>
            <a:r>
              <a:rPr lang="en-US" dirty="0">
                <a:latin typeface="Gill Sans Light"/>
              </a:rPr>
              <a:t>P</a:t>
            </a:r>
          </a:p>
        </p:txBody>
      </p:sp>
      <p:pic>
        <p:nvPicPr>
          <p:cNvPr id="12" name="Picture 11">
            <a:extLst>
              <a:ext uri="{FF2B5EF4-FFF2-40B4-BE49-F238E27FC236}">
                <a16:creationId xmlns:a16="http://schemas.microsoft.com/office/drawing/2014/main" id="{02F9BD20-3131-1540-9670-11C3C7172437}"/>
              </a:ext>
            </a:extLst>
          </p:cNvPr>
          <p:cNvPicPr>
            <a:picLocks noChangeAspect="1"/>
          </p:cNvPicPr>
          <p:nvPr/>
        </p:nvPicPr>
        <p:blipFill>
          <a:blip r:embed="rId2"/>
          <a:stretch>
            <a:fillRect/>
          </a:stretch>
        </p:blipFill>
        <p:spPr>
          <a:xfrm>
            <a:off x="3182815" y="5168443"/>
            <a:ext cx="1219200" cy="1080887"/>
          </a:xfrm>
          <a:prstGeom prst="rect">
            <a:avLst/>
          </a:prstGeom>
        </p:spPr>
      </p:pic>
      <p:pic>
        <p:nvPicPr>
          <p:cNvPr id="13" name="Picture 12">
            <a:extLst>
              <a:ext uri="{FF2B5EF4-FFF2-40B4-BE49-F238E27FC236}">
                <a16:creationId xmlns:a16="http://schemas.microsoft.com/office/drawing/2014/main" id="{AB6093D7-ED3B-8449-B4C3-1B08D8D3CD53}"/>
              </a:ext>
            </a:extLst>
          </p:cNvPr>
          <p:cNvPicPr>
            <a:picLocks noChangeAspect="1"/>
          </p:cNvPicPr>
          <p:nvPr/>
        </p:nvPicPr>
        <p:blipFill>
          <a:blip r:embed="rId2"/>
          <a:stretch>
            <a:fillRect/>
          </a:stretch>
        </p:blipFill>
        <p:spPr>
          <a:xfrm>
            <a:off x="4820704" y="5334001"/>
            <a:ext cx="1219200" cy="1080887"/>
          </a:xfrm>
          <a:prstGeom prst="rect">
            <a:avLst/>
          </a:prstGeom>
        </p:spPr>
      </p:pic>
      <p:pic>
        <p:nvPicPr>
          <p:cNvPr id="14" name="Picture 13">
            <a:extLst>
              <a:ext uri="{FF2B5EF4-FFF2-40B4-BE49-F238E27FC236}">
                <a16:creationId xmlns:a16="http://schemas.microsoft.com/office/drawing/2014/main" id="{5FAF7B25-FE5A-AF48-93FB-529EC787D139}"/>
              </a:ext>
            </a:extLst>
          </p:cNvPr>
          <p:cNvPicPr>
            <a:picLocks noChangeAspect="1"/>
          </p:cNvPicPr>
          <p:nvPr/>
        </p:nvPicPr>
        <p:blipFill>
          <a:blip r:embed="rId2"/>
          <a:stretch>
            <a:fillRect/>
          </a:stretch>
        </p:blipFill>
        <p:spPr>
          <a:xfrm>
            <a:off x="6840415" y="5114897"/>
            <a:ext cx="1219200" cy="1080887"/>
          </a:xfrm>
          <a:prstGeom prst="rect">
            <a:avLst/>
          </a:prstGeom>
        </p:spPr>
      </p:pic>
      <p:sp>
        <p:nvSpPr>
          <p:cNvPr id="15" name="TextBox 14">
            <a:extLst>
              <a:ext uri="{FF2B5EF4-FFF2-40B4-BE49-F238E27FC236}">
                <a16:creationId xmlns:a16="http://schemas.microsoft.com/office/drawing/2014/main" id="{88B0987E-1986-CC49-8CD7-2D62292B0D8F}"/>
              </a:ext>
            </a:extLst>
          </p:cNvPr>
          <p:cNvSpPr txBox="1"/>
          <p:nvPr/>
        </p:nvSpPr>
        <p:spPr>
          <a:xfrm>
            <a:off x="6197444" y="5524219"/>
            <a:ext cx="505267" cy="369332"/>
          </a:xfrm>
          <a:prstGeom prst="rect">
            <a:avLst/>
          </a:prstGeom>
          <a:noFill/>
        </p:spPr>
        <p:txBody>
          <a:bodyPr wrap="none" rtlCol="0">
            <a:spAutoFit/>
          </a:bodyPr>
          <a:lstStyle/>
          <a:p>
            <a:r>
              <a:rPr lang="en-US" dirty="0">
                <a:latin typeface="Gill Sans Light"/>
              </a:rPr>
              <a:t>. . .</a:t>
            </a:r>
          </a:p>
        </p:txBody>
      </p:sp>
      <p:sp>
        <p:nvSpPr>
          <p:cNvPr id="16" name="TextBox 15">
            <a:extLst>
              <a:ext uri="{FF2B5EF4-FFF2-40B4-BE49-F238E27FC236}">
                <a16:creationId xmlns:a16="http://schemas.microsoft.com/office/drawing/2014/main" id="{5383C206-5083-6044-83AF-D2BCB1371A79}"/>
              </a:ext>
            </a:extLst>
          </p:cNvPr>
          <p:cNvSpPr txBox="1"/>
          <p:nvPr/>
        </p:nvSpPr>
        <p:spPr>
          <a:xfrm>
            <a:off x="8077200" y="5111542"/>
            <a:ext cx="3048000" cy="923330"/>
          </a:xfrm>
          <a:prstGeom prst="rect">
            <a:avLst/>
          </a:prstGeom>
          <a:noFill/>
        </p:spPr>
        <p:txBody>
          <a:bodyPr wrap="square" rtlCol="0">
            <a:spAutoFit/>
          </a:bodyPr>
          <a:lstStyle/>
          <a:p>
            <a:r>
              <a:rPr lang="en-US" dirty="0">
                <a:latin typeface="Gill Sans Light"/>
              </a:rPr>
              <a:t>Many clients on dumb terminals running different programs</a:t>
            </a:r>
          </a:p>
        </p:txBody>
      </p:sp>
      <p:cxnSp>
        <p:nvCxnSpPr>
          <p:cNvPr id="18" name="Straight Arrow Connector 17">
            <a:extLst>
              <a:ext uri="{FF2B5EF4-FFF2-40B4-BE49-F238E27FC236}">
                <a16:creationId xmlns:a16="http://schemas.microsoft.com/office/drawing/2014/main" id="{6B6F04F9-ACC3-E74F-86D5-5A2C8B5F2DC7}"/>
              </a:ext>
            </a:extLst>
          </p:cNvPr>
          <p:cNvCxnSpPr/>
          <p:nvPr/>
        </p:nvCxnSpPr>
        <p:spPr bwMode="auto">
          <a:xfrm flipV="1">
            <a:off x="4402015" y="4572000"/>
            <a:ext cx="1295400" cy="59644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2AEC6DA0-C67D-F149-AD55-8E424E9DEB53}"/>
              </a:ext>
            </a:extLst>
          </p:cNvPr>
          <p:cNvCxnSpPr/>
          <p:nvPr/>
        </p:nvCxnSpPr>
        <p:spPr bwMode="auto">
          <a:xfrm flipH="1" flipV="1">
            <a:off x="6230815" y="4572001"/>
            <a:ext cx="1108702" cy="436259"/>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4B2B62D0-9594-934D-9B2A-34A0C3C8C77C}"/>
              </a:ext>
            </a:extLst>
          </p:cNvPr>
          <p:cNvCxnSpPr>
            <a:cxnSpLocks/>
            <a:stCxn id="13" idx="0"/>
          </p:cNvCxnSpPr>
          <p:nvPr/>
        </p:nvCxnSpPr>
        <p:spPr bwMode="auto">
          <a:xfrm flipV="1">
            <a:off x="5430305" y="4638928"/>
            <a:ext cx="401183" cy="69507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28" name="Group 27">
            <a:extLst>
              <a:ext uri="{FF2B5EF4-FFF2-40B4-BE49-F238E27FC236}">
                <a16:creationId xmlns:a16="http://schemas.microsoft.com/office/drawing/2014/main" id="{E3D0D9A1-960E-D047-AE36-53BF457B85D3}"/>
              </a:ext>
            </a:extLst>
          </p:cNvPr>
          <p:cNvGrpSpPr/>
          <p:nvPr/>
        </p:nvGrpSpPr>
        <p:grpSpPr>
          <a:xfrm>
            <a:off x="4516315" y="1271976"/>
            <a:ext cx="533400" cy="1143000"/>
            <a:chOff x="976184" y="1905000"/>
            <a:chExt cx="533400" cy="1143000"/>
          </a:xfrm>
        </p:grpSpPr>
        <p:sp>
          <p:nvSpPr>
            <p:cNvPr id="24" name="Rectangle 23">
              <a:extLst>
                <a:ext uri="{FF2B5EF4-FFF2-40B4-BE49-F238E27FC236}">
                  <a16:creationId xmlns:a16="http://schemas.microsoft.com/office/drawing/2014/main" id="{4F3F5563-6BE0-CF4E-A5B9-46AB3A5D57A9}"/>
                </a:ext>
              </a:extLst>
            </p:cNvPr>
            <p:cNvSpPr/>
            <p:nvPr/>
          </p:nvSpPr>
          <p:spPr bwMode="auto">
            <a:xfrm>
              <a:off x="976184" y="1905000"/>
              <a:ext cx="533400" cy="11430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5" name="Rectangle 24">
              <a:extLst>
                <a:ext uri="{FF2B5EF4-FFF2-40B4-BE49-F238E27FC236}">
                  <a16:creationId xmlns:a16="http://schemas.microsoft.com/office/drawing/2014/main" id="{50BE90F3-3167-DD42-BC1B-613A78727762}"/>
                </a:ext>
              </a:extLst>
            </p:cNvPr>
            <p:cNvSpPr/>
            <p:nvPr/>
          </p:nvSpPr>
          <p:spPr bwMode="auto">
            <a:xfrm>
              <a:off x="976184" y="1905000"/>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6" name="Rectangle 25">
              <a:extLst>
                <a:ext uri="{FF2B5EF4-FFF2-40B4-BE49-F238E27FC236}">
                  <a16:creationId xmlns:a16="http://schemas.microsoft.com/office/drawing/2014/main" id="{A8EBD383-3F68-4846-879F-E62DF68FCB3A}"/>
                </a:ext>
              </a:extLst>
            </p:cNvPr>
            <p:cNvSpPr/>
            <p:nvPr/>
          </p:nvSpPr>
          <p:spPr bwMode="auto">
            <a:xfrm>
              <a:off x="976184" y="2133600"/>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7" name="Rectangle 26">
              <a:extLst>
                <a:ext uri="{FF2B5EF4-FFF2-40B4-BE49-F238E27FC236}">
                  <a16:creationId xmlns:a16="http://schemas.microsoft.com/office/drawing/2014/main" id="{E0036E0E-4C0C-2446-AD73-81D717DDEF40}"/>
                </a:ext>
              </a:extLst>
            </p:cNvPr>
            <p:cNvSpPr/>
            <p:nvPr/>
          </p:nvSpPr>
          <p:spPr bwMode="auto">
            <a:xfrm>
              <a:off x="976184" y="2360141"/>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29" name="Group 28">
            <a:extLst>
              <a:ext uri="{FF2B5EF4-FFF2-40B4-BE49-F238E27FC236}">
                <a16:creationId xmlns:a16="http://schemas.microsoft.com/office/drawing/2014/main" id="{9DD02AA1-07E2-EC4B-A224-60F6D2D6F58E}"/>
              </a:ext>
            </a:extLst>
          </p:cNvPr>
          <p:cNvGrpSpPr/>
          <p:nvPr/>
        </p:nvGrpSpPr>
        <p:grpSpPr>
          <a:xfrm>
            <a:off x="5225799" y="1117442"/>
            <a:ext cx="533400" cy="1143000"/>
            <a:chOff x="976184" y="1905000"/>
            <a:chExt cx="533400" cy="1143000"/>
          </a:xfrm>
          <a:solidFill>
            <a:srgbClr val="00B0F0"/>
          </a:solidFill>
        </p:grpSpPr>
        <p:sp>
          <p:nvSpPr>
            <p:cNvPr id="30" name="Rectangle 29">
              <a:extLst>
                <a:ext uri="{FF2B5EF4-FFF2-40B4-BE49-F238E27FC236}">
                  <a16:creationId xmlns:a16="http://schemas.microsoft.com/office/drawing/2014/main" id="{70535734-B6BC-3541-BAD5-5CDA4A29E600}"/>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1" name="Rectangle 30">
              <a:extLst>
                <a:ext uri="{FF2B5EF4-FFF2-40B4-BE49-F238E27FC236}">
                  <a16:creationId xmlns:a16="http://schemas.microsoft.com/office/drawing/2014/main" id="{980EE89A-6E31-654D-A9DF-BBF537717DAC}"/>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2" name="Rectangle 31">
              <a:extLst>
                <a:ext uri="{FF2B5EF4-FFF2-40B4-BE49-F238E27FC236}">
                  <a16:creationId xmlns:a16="http://schemas.microsoft.com/office/drawing/2014/main" id="{58863820-3498-2141-9872-A4D5E0EB0AB7}"/>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3" name="Rectangle 32">
              <a:extLst>
                <a:ext uri="{FF2B5EF4-FFF2-40B4-BE49-F238E27FC236}">
                  <a16:creationId xmlns:a16="http://schemas.microsoft.com/office/drawing/2014/main" id="{8DAE00BC-E013-004A-9BD6-90B68220E134}"/>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34" name="Group 33">
            <a:extLst>
              <a:ext uri="{FF2B5EF4-FFF2-40B4-BE49-F238E27FC236}">
                <a16:creationId xmlns:a16="http://schemas.microsoft.com/office/drawing/2014/main" id="{B420840C-CBF9-BC4E-A0E2-E2CB5EB210C5}"/>
              </a:ext>
            </a:extLst>
          </p:cNvPr>
          <p:cNvGrpSpPr/>
          <p:nvPr/>
        </p:nvGrpSpPr>
        <p:grpSpPr>
          <a:xfrm>
            <a:off x="6155129" y="1388335"/>
            <a:ext cx="533400" cy="1143000"/>
            <a:chOff x="976184" y="1905000"/>
            <a:chExt cx="533400" cy="1143000"/>
          </a:xfrm>
          <a:solidFill>
            <a:schemeClr val="accent6">
              <a:lumMod val="40000"/>
              <a:lumOff val="60000"/>
            </a:schemeClr>
          </a:solidFill>
        </p:grpSpPr>
        <p:sp>
          <p:nvSpPr>
            <p:cNvPr id="35" name="Rectangle 34">
              <a:extLst>
                <a:ext uri="{FF2B5EF4-FFF2-40B4-BE49-F238E27FC236}">
                  <a16:creationId xmlns:a16="http://schemas.microsoft.com/office/drawing/2014/main" id="{F8D263CF-E2D6-AF46-8E22-11026F5C5B5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6" name="Rectangle 35">
              <a:extLst>
                <a:ext uri="{FF2B5EF4-FFF2-40B4-BE49-F238E27FC236}">
                  <a16:creationId xmlns:a16="http://schemas.microsoft.com/office/drawing/2014/main" id="{2C278AFB-41E8-284B-8E7B-FC31B8C74C37}"/>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7" name="Rectangle 36">
              <a:extLst>
                <a:ext uri="{FF2B5EF4-FFF2-40B4-BE49-F238E27FC236}">
                  <a16:creationId xmlns:a16="http://schemas.microsoft.com/office/drawing/2014/main" id="{B341A1F4-55D9-034C-99EE-2715D18FDBAE}"/>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8" name="Rectangle 37">
              <a:extLst>
                <a:ext uri="{FF2B5EF4-FFF2-40B4-BE49-F238E27FC236}">
                  <a16:creationId xmlns:a16="http://schemas.microsoft.com/office/drawing/2014/main" id="{FF05858F-610E-104A-A4DB-FFE09DCD0E66}"/>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39" name="Group 38">
            <a:extLst>
              <a:ext uri="{FF2B5EF4-FFF2-40B4-BE49-F238E27FC236}">
                <a16:creationId xmlns:a16="http://schemas.microsoft.com/office/drawing/2014/main" id="{A8AF490C-F5FE-564F-B48F-D8CE78A6BC60}"/>
              </a:ext>
            </a:extLst>
          </p:cNvPr>
          <p:cNvGrpSpPr/>
          <p:nvPr/>
        </p:nvGrpSpPr>
        <p:grpSpPr>
          <a:xfrm>
            <a:off x="6842259" y="1258909"/>
            <a:ext cx="533400" cy="1143000"/>
            <a:chOff x="976184" y="1905000"/>
            <a:chExt cx="533400" cy="1143000"/>
          </a:xfrm>
          <a:solidFill>
            <a:schemeClr val="bg2">
              <a:lumMod val="40000"/>
              <a:lumOff val="60000"/>
            </a:schemeClr>
          </a:solidFill>
        </p:grpSpPr>
        <p:sp>
          <p:nvSpPr>
            <p:cNvPr id="40" name="Rectangle 39">
              <a:extLst>
                <a:ext uri="{FF2B5EF4-FFF2-40B4-BE49-F238E27FC236}">
                  <a16:creationId xmlns:a16="http://schemas.microsoft.com/office/drawing/2014/main" id="{36E32FC4-5384-644E-B6CC-0E085D1CE70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1" name="Rectangle 40">
              <a:extLst>
                <a:ext uri="{FF2B5EF4-FFF2-40B4-BE49-F238E27FC236}">
                  <a16:creationId xmlns:a16="http://schemas.microsoft.com/office/drawing/2014/main" id="{D467D6BE-334E-6D4E-AC29-DE751742CE5A}"/>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2" name="Rectangle 41">
              <a:extLst>
                <a:ext uri="{FF2B5EF4-FFF2-40B4-BE49-F238E27FC236}">
                  <a16:creationId xmlns:a16="http://schemas.microsoft.com/office/drawing/2014/main" id="{819A4C57-F0E5-5441-A818-4C3E1333FC06}"/>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3" name="Rectangle 42">
              <a:extLst>
                <a:ext uri="{FF2B5EF4-FFF2-40B4-BE49-F238E27FC236}">
                  <a16:creationId xmlns:a16="http://schemas.microsoft.com/office/drawing/2014/main" id="{2DA6B914-BEBE-C74B-854D-7F9D4D968A82}"/>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19" name="Group 18">
            <a:extLst>
              <a:ext uri="{FF2B5EF4-FFF2-40B4-BE49-F238E27FC236}">
                <a16:creationId xmlns:a16="http://schemas.microsoft.com/office/drawing/2014/main" id="{CDDF237C-D678-B84C-B075-DA3788D2DC1C}"/>
              </a:ext>
            </a:extLst>
          </p:cNvPr>
          <p:cNvGrpSpPr/>
          <p:nvPr/>
        </p:nvGrpSpPr>
        <p:grpSpPr>
          <a:xfrm>
            <a:off x="5428863" y="2792786"/>
            <a:ext cx="1070506" cy="1245815"/>
            <a:chOff x="3770048" y="2792785"/>
            <a:chExt cx="1070506" cy="1245815"/>
          </a:xfrm>
        </p:grpSpPr>
        <p:sp>
          <p:nvSpPr>
            <p:cNvPr id="8" name="Rectangle 7">
              <a:extLst>
                <a:ext uri="{FF2B5EF4-FFF2-40B4-BE49-F238E27FC236}">
                  <a16:creationId xmlns:a16="http://schemas.microsoft.com/office/drawing/2014/main" id="{33836E15-CC01-BD4C-9C0B-364AA1BC2460}"/>
                </a:ext>
              </a:extLst>
            </p:cNvPr>
            <p:cNvSpPr/>
            <p:nvPr/>
          </p:nvSpPr>
          <p:spPr bwMode="auto">
            <a:xfrm>
              <a:off x="3770048" y="2792785"/>
              <a:ext cx="1070506" cy="124581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4" name="Rectangle 43">
              <a:extLst>
                <a:ext uri="{FF2B5EF4-FFF2-40B4-BE49-F238E27FC236}">
                  <a16:creationId xmlns:a16="http://schemas.microsoft.com/office/drawing/2014/main" id="{60B85A7E-3CE3-464B-91D5-0984B0C24595}"/>
                </a:ext>
              </a:extLst>
            </p:cNvPr>
            <p:cNvSpPr/>
            <p:nvPr/>
          </p:nvSpPr>
          <p:spPr bwMode="auto">
            <a:xfrm>
              <a:off x="3810000" y="3200400"/>
              <a:ext cx="533400" cy="22860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5" name="Rectangle 44">
              <a:extLst>
                <a:ext uri="{FF2B5EF4-FFF2-40B4-BE49-F238E27FC236}">
                  <a16:creationId xmlns:a16="http://schemas.microsoft.com/office/drawing/2014/main" id="{84D33C7E-3C7B-DF40-A9E7-7D7F6DD213BE}"/>
                </a:ext>
              </a:extLst>
            </p:cNvPr>
            <p:cNvSpPr/>
            <p:nvPr/>
          </p:nvSpPr>
          <p:spPr bwMode="auto">
            <a:xfrm>
              <a:off x="3962400" y="3352800"/>
              <a:ext cx="533400" cy="2286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6" name="Rectangle 45">
              <a:extLst>
                <a:ext uri="{FF2B5EF4-FFF2-40B4-BE49-F238E27FC236}">
                  <a16:creationId xmlns:a16="http://schemas.microsoft.com/office/drawing/2014/main" id="{AB1BDAAC-0934-CF45-AD6E-F526FCDF950F}"/>
                </a:ext>
              </a:extLst>
            </p:cNvPr>
            <p:cNvSpPr/>
            <p:nvPr/>
          </p:nvSpPr>
          <p:spPr bwMode="auto">
            <a:xfrm>
              <a:off x="4114800" y="3505200"/>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7" name="Rectangle 46">
              <a:extLst>
                <a:ext uri="{FF2B5EF4-FFF2-40B4-BE49-F238E27FC236}">
                  <a16:creationId xmlns:a16="http://schemas.microsoft.com/office/drawing/2014/main" id="{FEAE9323-F5C6-6146-8C19-866BC7C654CC}"/>
                </a:ext>
              </a:extLst>
            </p:cNvPr>
            <p:cNvSpPr/>
            <p:nvPr/>
          </p:nvSpPr>
          <p:spPr bwMode="auto">
            <a:xfrm>
              <a:off x="4267200" y="365760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8" name="Rectangle 47">
              <a:extLst>
                <a:ext uri="{FF2B5EF4-FFF2-40B4-BE49-F238E27FC236}">
                  <a16:creationId xmlns:a16="http://schemas.microsoft.com/office/drawing/2014/main" id="{AB1BDAAC-0934-CF45-AD6E-F526FCDF950F}"/>
                </a:ext>
              </a:extLst>
            </p:cNvPr>
            <p:cNvSpPr/>
            <p:nvPr/>
          </p:nvSpPr>
          <p:spPr bwMode="auto">
            <a:xfrm>
              <a:off x="3985054" y="3030416"/>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a:lstStyle>
            <a:p>
              <a:endParaRPr lang="en-US">
                <a:latin typeface="Gill Sans Light"/>
              </a:endParaRPr>
            </a:p>
          </p:txBody>
        </p:sp>
        <p:sp>
          <p:nvSpPr>
            <p:cNvPr id="49" name="Rectangle 48">
              <a:extLst>
                <a:ext uri="{FF2B5EF4-FFF2-40B4-BE49-F238E27FC236}">
                  <a16:creationId xmlns:a16="http://schemas.microsoft.com/office/drawing/2014/main" id="{2FA470E0-4987-984E-B268-F323639BE099}"/>
                </a:ext>
              </a:extLst>
            </p:cNvPr>
            <p:cNvSpPr/>
            <p:nvPr/>
          </p:nvSpPr>
          <p:spPr bwMode="auto">
            <a:xfrm>
              <a:off x="4199030" y="288394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
        <p:nvSpPr>
          <p:cNvPr id="3" name="TextBox 2">
            <a:extLst>
              <a:ext uri="{FF2B5EF4-FFF2-40B4-BE49-F238E27FC236}">
                <a16:creationId xmlns:a16="http://schemas.microsoft.com/office/drawing/2014/main" id="{96D00FD0-F227-1844-AA0E-E87CD5D54CA0}"/>
              </a:ext>
            </a:extLst>
          </p:cNvPr>
          <p:cNvSpPr txBox="1"/>
          <p:nvPr/>
        </p:nvSpPr>
        <p:spPr>
          <a:xfrm>
            <a:off x="2672051" y="3712575"/>
            <a:ext cx="2133600" cy="923330"/>
          </a:xfrm>
          <a:prstGeom prst="rect">
            <a:avLst/>
          </a:prstGeom>
          <a:noFill/>
        </p:spPr>
        <p:txBody>
          <a:bodyPr wrap="square" rtlCol="0">
            <a:spAutoFit/>
          </a:bodyPr>
          <a:lstStyle/>
          <a:p>
            <a:pPr algn="r"/>
            <a:r>
              <a:rPr lang="en-US" dirty="0">
                <a:latin typeface="Gill Sans Light"/>
              </a:rPr>
              <a:t>Keep memory full of the frequently accesses pages </a:t>
            </a:r>
          </a:p>
        </p:txBody>
      </p:sp>
      <p:sp>
        <p:nvSpPr>
          <p:cNvPr id="50" name="TextBox 49">
            <a:extLst>
              <a:ext uri="{FF2B5EF4-FFF2-40B4-BE49-F238E27FC236}">
                <a16:creationId xmlns:a16="http://schemas.microsoft.com/office/drawing/2014/main" id="{C684DDCD-77B8-6E49-9F63-54B2CEA0E2F9}"/>
              </a:ext>
            </a:extLst>
          </p:cNvPr>
          <p:cNvSpPr txBox="1"/>
          <p:nvPr/>
        </p:nvSpPr>
        <p:spPr>
          <a:xfrm>
            <a:off x="1201615" y="1411069"/>
            <a:ext cx="2839996" cy="646331"/>
          </a:xfrm>
          <a:prstGeom prst="rect">
            <a:avLst/>
          </a:prstGeom>
          <a:noFill/>
        </p:spPr>
        <p:txBody>
          <a:bodyPr wrap="square" rtlCol="0">
            <a:spAutoFit/>
          </a:bodyPr>
          <a:lstStyle/>
          <a:p>
            <a:pPr algn="r"/>
            <a:r>
              <a:rPr lang="en-US" dirty="0">
                <a:latin typeface="Gill Sans Light"/>
              </a:rPr>
              <a:t>Keep most of the address space on disk</a:t>
            </a:r>
          </a:p>
        </p:txBody>
      </p:sp>
      <p:sp>
        <p:nvSpPr>
          <p:cNvPr id="17" name="Up-Down Arrow 16">
            <a:extLst>
              <a:ext uri="{FF2B5EF4-FFF2-40B4-BE49-F238E27FC236}">
                <a16:creationId xmlns:a16="http://schemas.microsoft.com/office/drawing/2014/main" id="{0EF0D2CC-8740-3646-B555-C9B62E3645A0}"/>
              </a:ext>
            </a:extLst>
          </p:cNvPr>
          <p:cNvSpPr/>
          <p:nvPr/>
        </p:nvSpPr>
        <p:spPr bwMode="auto">
          <a:xfrm rot="19667283">
            <a:off x="4617453" y="2526107"/>
            <a:ext cx="480765" cy="1277121"/>
          </a:xfrm>
          <a:prstGeom prst="up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51" name="TextBox 50">
            <a:extLst>
              <a:ext uri="{FF2B5EF4-FFF2-40B4-BE49-F238E27FC236}">
                <a16:creationId xmlns:a16="http://schemas.microsoft.com/office/drawing/2014/main" id="{4FC27FF7-3F72-FC4A-A719-B5999D31F6A2}"/>
              </a:ext>
            </a:extLst>
          </p:cNvPr>
          <p:cNvSpPr txBox="1"/>
          <p:nvPr/>
        </p:nvSpPr>
        <p:spPr>
          <a:xfrm>
            <a:off x="2344615" y="2932084"/>
            <a:ext cx="2133600" cy="646331"/>
          </a:xfrm>
          <a:prstGeom prst="rect">
            <a:avLst/>
          </a:prstGeom>
          <a:noFill/>
        </p:spPr>
        <p:txBody>
          <a:bodyPr wrap="square" rtlCol="0">
            <a:spAutoFit/>
          </a:bodyPr>
          <a:lstStyle/>
          <a:p>
            <a:pPr algn="r"/>
            <a:r>
              <a:rPr lang="en-US" dirty="0">
                <a:latin typeface="Gill Sans Light"/>
              </a:rPr>
              <a:t>Actively swap pages to/from</a:t>
            </a:r>
          </a:p>
        </p:txBody>
      </p:sp>
    </p:spTree>
    <p:extLst>
      <p:ext uri="{BB962C8B-B14F-4D97-AF65-F5344CB8AC3E}">
        <p14:creationId xmlns:p14="http://schemas.microsoft.com/office/powerpoint/2010/main" val="3618694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p:bldP spid="3"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1B90-10A8-FC4C-966A-7BD719701709}"/>
              </a:ext>
            </a:extLst>
          </p:cNvPr>
          <p:cNvSpPr>
            <a:spLocks noGrp="1"/>
          </p:cNvSpPr>
          <p:nvPr>
            <p:ph type="title"/>
          </p:nvPr>
        </p:nvSpPr>
        <p:spPr/>
        <p:txBody>
          <a:bodyPr/>
          <a:lstStyle/>
          <a:p>
            <a:r>
              <a:rPr lang="en-US" dirty="0">
                <a:latin typeface="Gill Sans Light"/>
              </a:rPr>
              <a:t>Very Different Situation Today</a:t>
            </a:r>
          </a:p>
        </p:txBody>
      </p:sp>
      <p:pic>
        <p:nvPicPr>
          <p:cNvPr id="4" name="Picture 3">
            <a:extLst>
              <a:ext uri="{FF2B5EF4-FFF2-40B4-BE49-F238E27FC236}">
                <a16:creationId xmlns:a16="http://schemas.microsoft.com/office/drawing/2014/main" id="{AA75CC0C-8E39-5B4C-B559-9F992024B366}"/>
              </a:ext>
            </a:extLst>
          </p:cNvPr>
          <p:cNvPicPr>
            <a:picLocks noChangeAspect="1"/>
          </p:cNvPicPr>
          <p:nvPr/>
        </p:nvPicPr>
        <p:blipFill>
          <a:blip r:embed="rId2"/>
          <a:stretch>
            <a:fillRect/>
          </a:stretch>
        </p:blipFill>
        <p:spPr>
          <a:xfrm>
            <a:off x="2667000" y="4572000"/>
            <a:ext cx="1663700" cy="1219200"/>
          </a:xfrm>
          <a:prstGeom prst="rect">
            <a:avLst/>
          </a:prstGeom>
        </p:spPr>
      </p:pic>
      <p:pic>
        <p:nvPicPr>
          <p:cNvPr id="5" name="Picture 4">
            <a:extLst>
              <a:ext uri="{FF2B5EF4-FFF2-40B4-BE49-F238E27FC236}">
                <a16:creationId xmlns:a16="http://schemas.microsoft.com/office/drawing/2014/main" id="{B066069F-8E7F-9843-A4DB-6E3930780992}"/>
              </a:ext>
            </a:extLst>
          </p:cNvPr>
          <p:cNvPicPr>
            <a:picLocks noChangeAspect="1"/>
          </p:cNvPicPr>
          <p:nvPr/>
        </p:nvPicPr>
        <p:blipFill>
          <a:blip r:embed="rId2"/>
          <a:stretch>
            <a:fillRect/>
          </a:stretch>
        </p:blipFill>
        <p:spPr>
          <a:xfrm>
            <a:off x="5410200" y="4876800"/>
            <a:ext cx="1663700" cy="1219200"/>
          </a:xfrm>
          <a:prstGeom prst="rect">
            <a:avLst/>
          </a:prstGeom>
        </p:spPr>
      </p:pic>
      <p:pic>
        <p:nvPicPr>
          <p:cNvPr id="6" name="Picture 5">
            <a:extLst>
              <a:ext uri="{FF2B5EF4-FFF2-40B4-BE49-F238E27FC236}">
                <a16:creationId xmlns:a16="http://schemas.microsoft.com/office/drawing/2014/main" id="{7D6E656A-1EDA-7847-B462-4C2DFFAD759E}"/>
              </a:ext>
            </a:extLst>
          </p:cNvPr>
          <p:cNvPicPr>
            <a:picLocks noChangeAspect="1"/>
          </p:cNvPicPr>
          <p:nvPr/>
        </p:nvPicPr>
        <p:blipFill>
          <a:blip r:embed="rId2"/>
          <a:stretch>
            <a:fillRect/>
          </a:stretch>
        </p:blipFill>
        <p:spPr>
          <a:xfrm>
            <a:off x="8595037" y="3017400"/>
            <a:ext cx="2225363" cy="1630800"/>
          </a:xfrm>
          <a:prstGeom prst="rect">
            <a:avLst/>
          </a:prstGeom>
        </p:spPr>
      </p:pic>
      <p:grpSp>
        <p:nvGrpSpPr>
          <p:cNvPr id="18" name="Group 17">
            <a:extLst>
              <a:ext uri="{FF2B5EF4-FFF2-40B4-BE49-F238E27FC236}">
                <a16:creationId xmlns:a16="http://schemas.microsoft.com/office/drawing/2014/main" id="{0E4B3E2D-C04E-BD44-A786-94C9DF7046BB}"/>
              </a:ext>
            </a:extLst>
          </p:cNvPr>
          <p:cNvGrpSpPr/>
          <p:nvPr/>
        </p:nvGrpSpPr>
        <p:grpSpPr>
          <a:xfrm>
            <a:off x="7276897" y="3980145"/>
            <a:ext cx="1168811" cy="914400"/>
            <a:chOff x="4381089" y="1076072"/>
            <a:chExt cx="1677428" cy="1514728"/>
          </a:xfrm>
        </p:grpSpPr>
        <p:sp>
          <p:nvSpPr>
            <p:cNvPr id="7" name="Can 6">
              <a:extLst>
                <a:ext uri="{FF2B5EF4-FFF2-40B4-BE49-F238E27FC236}">
                  <a16:creationId xmlns:a16="http://schemas.microsoft.com/office/drawing/2014/main" id="{A515F280-1B70-FD4E-92A2-00B6CE92D4D6}"/>
                </a:ext>
              </a:extLst>
            </p:cNvPr>
            <p:cNvSpPr/>
            <p:nvPr/>
          </p:nvSpPr>
          <p:spPr bwMode="auto">
            <a:xfrm>
              <a:off x="4381089" y="1076072"/>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nvGrpSpPr>
            <p:cNvPr id="8" name="Group 7">
              <a:extLst>
                <a:ext uri="{FF2B5EF4-FFF2-40B4-BE49-F238E27FC236}">
                  <a16:creationId xmlns:a16="http://schemas.microsoft.com/office/drawing/2014/main" id="{1D181653-F1E5-FC4A-A17A-087AECAF6D81}"/>
                </a:ext>
              </a:extLst>
            </p:cNvPr>
            <p:cNvGrpSpPr/>
            <p:nvPr/>
          </p:nvGrpSpPr>
          <p:grpSpPr>
            <a:xfrm>
              <a:off x="4496314" y="1388335"/>
              <a:ext cx="533400" cy="1143000"/>
              <a:chOff x="976184" y="1905000"/>
              <a:chExt cx="533400" cy="1143000"/>
            </a:xfrm>
            <a:solidFill>
              <a:schemeClr val="accent6">
                <a:lumMod val="40000"/>
                <a:lumOff val="60000"/>
              </a:schemeClr>
            </a:solidFill>
          </p:grpSpPr>
          <p:sp>
            <p:nvSpPr>
              <p:cNvPr id="9" name="Rectangle 8">
                <a:extLst>
                  <a:ext uri="{FF2B5EF4-FFF2-40B4-BE49-F238E27FC236}">
                    <a16:creationId xmlns:a16="http://schemas.microsoft.com/office/drawing/2014/main" id="{3C7BD91A-AEB4-7A4B-975E-46DEAC661FC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0" name="Rectangle 9">
                <a:extLst>
                  <a:ext uri="{FF2B5EF4-FFF2-40B4-BE49-F238E27FC236}">
                    <a16:creationId xmlns:a16="http://schemas.microsoft.com/office/drawing/2014/main" id="{81BF43D5-B874-ED45-B51B-E933262F6727}"/>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Rectangle 10">
                <a:extLst>
                  <a:ext uri="{FF2B5EF4-FFF2-40B4-BE49-F238E27FC236}">
                    <a16:creationId xmlns:a16="http://schemas.microsoft.com/office/drawing/2014/main" id="{4221E2D1-7C8A-F94F-A99D-333416479CB1}"/>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2" name="Rectangle 11">
                <a:extLst>
                  <a:ext uri="{FF2B5EF4-FFF2-40B4-BE49-F238E27FC236}">
                    <a16:creationId xmlns:a16="http://schemas.microsoft.com/office/drawing/2014/main" id="{C3B736F1-F4A5-AA42-9277-C9CC5A8FFAEC}"/>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13" name="Group 12">
              <a:extLst>
                <a:ext uri="{FF2B5EF4-FFF2-40B4-BE49-F238E27FC236}">
                  <a16:creationId xmlns:a16="http://schemas.microsoft.com/office/drawing/2014/main" id="{F5093196-40B7-3146-A13A-4D4C3980D8B7}"/>
                </a:ext>
              </a:extLst>
            </p:cNvPr>
            <p:cNvGrpSpPr/>
            <p:nvPr/>
          </p:nvGrpSpPr>
          <p:grpSpPr>
            <a:xfrm>
              <a:off x="5183444" y="1258909"/>
              <a:ext cx="533400" cy="1143000"/>
              <a:chOff x="976184" y="1905000"/>
              <a:chExt cx="533400" cy="1143000"/>
            </a:xfrm>
            <a:solidFill>
              <a:schemeClr val="bg2">
                <a:lumMod val="40000"/>
                <a:lumOff val="60000"/>
              </a:schemeClr>
            </a:solidFill>
          </p:grpSpPr>
          <p:sp>
            <p:nvSpPr>
              <p:cNvPr id="14" name="Rectangle 13">
                <a:extLst>
                  <a:ext uri="{FF2B5EF4-FFF2-40B4-BE49-F238E27FC236}">
                    <a16:creationId xmlns:a16="http://schemas.microsoft.com/office/drawing/2014/main" id="{3C84BA32-9D2F-1A4E-AB22-33CC6C5176F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5" name="Rectangle 14">
                <a:extLst>
                  <a:ext uri="{FF2B5EF4-FFF2-40B4-BE49-F238E27FC236}">
                    <a16:creationId xmlns:a16="http://schemas.microsoft.com/office/drawing/2014/main" id="{52F62950-A80E-7D4B-A01A-EA25BDD582B4}"/>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6" name="Rectangle 15">
                <a:extLst>
                  <a:ext uri="{FF2B5EF4-FFF2-40B4-BE49-F238E27FC236}">
                    <a16:creationId xmlns:a16="http://schemas.microsoft.com/office/drawing/2014/main" id="{FED01B31-E6AB-9C46-9C4D-0A17BDBA8536}"/>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7" name="Rectangle 16">
                <a:extLst>
                  <a:ext uri="{FF2B5EF4-FFF2-40B4-BE49-F238E27FC236}">
                    <a16:creationId xmlns:a16="http://schemas.microsoft.com/office/drawing/2014/main" id="{807F0B7C-26EA-414D-9648-45725503A112}"/>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grpSp>
        <p:nvGrpSpPr>
          <p:cNvPr id="19" name="Group 18">
            <a:extLst>
              <a:ext uri="{FF2B5EF4-FFF2-40B4-BE49-F238E27FC236}">
                <a16:creationId xmlns:a16="http://schemas.microsoft.com/office/drawing/2014/main" id="{7116D5C9-35E1-5F4D-914F-7A0155B19145}"/>
              </a:ext>
            </a:extLst>
          </p:cNvPr>
          <p:cNvGrpSpPr/>
          <p:nvPr/>
        </p:nvGrpSpPr>
        <p:grpSpPr>
          <a:xfrm>
            <a:off x="7487178" y="5004919"/>
            <a:ext cx="954354" cy="914400"/>
            <a:chOff x="3770048" y="2792785"/>
            <a:chExt cx="1070506" cy="1245815"/>
          </a:xfrm>
        </p:grpSpPr>
        <p:sp>
          <p:nvSpPr>
            <p:cNvPr id="20" name="Rectangle 19">
              <a:extLst>
                <a:ext uri="{FF2B5EF4-FFF2-40B4-BE49-F238E27FC236}">
                  <a16:creationId xmlns:a16="http://schemas.microsoft.com/office/drawing/2014/main" id="{FC038928-A8B8-6A48-81FF-521920F39A52}"/>
                </a:ext>
              </a:extLst>
            </p:cNvPr>
            <p:cNvSpPr/>
            <p:nvPr/>
          </p:nvSpPr>
          <p:spPr bwMode="auto">
            <a:xfrm>
              <a:off x="3770048" y="2792785"/>
              <a:ext cx="1070506" cy="124581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1" name="Rectangle 20">
              <a:extLst>
                <a:ext uri="{FF2B5EF4-FFF2-40B4-BE49-F238E27FC236}">
                  <a16:creationId xmlns:a16="http://schemas.microsoft.com/office/drawing/2014/main" id="{ECA12ABC-6023-B74A-BE13-157B85148880}"/>
                </a:ext>
              </a:extLst>
            </p:cNvPr>
            <p:cNvSpPr/>
            <p:nvPr/>
          </p:nvSpPr>
          <p:spPr bwMode="auto">
            <a:xfrm>
              <a:off x="3810000" y="3200400"/>
              <a:ext cx="533400" cy="22860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2" name="Rectangle 21">
              <a:extLst>
                <a:ext uri="{FF2B5EF4-FFF2-40B4-BE49-F238E27FC236}">
                  <a16:creationId xmlns:a16="http://schemas.microsoft.com/office/drawing/2014/main" id="{3C6C9FF3-46B1-754A-AE16-70149F00DD23}"/>
                </a:ext>
              </a:extLst>
            </p:cNvPr>
            <p:cNvSpPr/>
            <p:nvPr/>
          </p:nvSpPr>
          <p:spPr bwMode="auto">
            <a:xfrm>
              <a:off x="3962400" y="3352800"/>
              <a:ext cx="533400" cy="2286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3" name="Rectangle 22">
              <a:extLst>
                <a:ext uri="{FF2B5EF4-FFF2-40B4-BE49-F238E27FC236}">
                  <a16:creationId xmlns:a16="http://schemas.microsoft.com/office/drawing/2014/main" id="{E2869241-974E-AB40-A2ED-A95F3DCDD091}"/>
                </a:ext>
              </a:extLst>
            </p:cNvPr>
            <p:cNvSpPr/>
            <p:nvPr/>
          </p:nvSpPr>
          <p:spPr bwMode="auto">
            <a:xfrm>
              <a:off x="4114800" y="3505200"/>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4" name="Rectangle 23">
              <a:extLst>
                <a:ext uri="{FF2B5EF4-FFF2-40B4-BE49-F238E27FC236}">
                  <a16:creationId xmlns:a16="http://schemas.microsoft.com/office/drawing/2014/main" id="{64F4CE03-121A-0242-B9ED-87B10C064633}"/>
                </a:ext>
              </a:extLst>
            </p:cNvPr>
            <p:cNvSpPr/>
            <p:nvPr/>
          </p:nvSpPr>
          <p:spPr bwMode="auto">
            <a:xfrm>
              <a:off x="4267200" y="365760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5" name="Rectangle 24">
              <a:extLst>
                <a:ext uri="{FF2B5EF4-FFF2-40B4-BE49-F238E27FC236}">
                  <a16:creationId xmlns:a16="http://schemas.microsoft.com/office/drawing/2014/main" id="{0A156491-0E8E-734E-BD34-B5A6804D23FD}"/>
                </a:ext>
              </a:extLst>
            </p:cNvPr>
            <p:cNvSpPr/>
            <p:nvPr/>
          </p:nvSpPr>
          <p:spPr bwMode="auto">
            <a:xfrm>
              <a:off x="3985054" y="3030416"/>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a:lstStyle>
            <a:p>
              <a:endParaRPr lang="en-US">
                <a:latin typeface="Gill Sans Light"/>
              </a:endParaRPr>
            </a:p>
          </p:txBody>
        </p:sp>
        <p:sp>
          <p:nvSpPr>
            <p:cNvPr id="26" name="Rectangle 25">
              <a:extLst>
                <a:ext uri="{FF2B5EF4-FFF2-40B4-BE49-F238E27FC236}">
                  <a16:creationId xmlns:a16="http://schemas.microsoft.com/office/drawing/2014/main" id="{F3E04183-5CB6-F349-9AEE-FF4562DF0D4C}"/>
                </a:ext>
              </a:extLst>
            </p:cNvPr>
            <p:cNvSpPr/>
            <p:nvPr/>
          </p:nvSpPr>
          <p:spPr bwMode="auto">
            <a:xfrm>
              <a:off x="4199030" y="288394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
        <p:nvSpPr>
          <p:cNvPr id="27" name="TextBox 26">
            <a:extLst>
              <a:ext uri="{FF2B5EF4-FFF2-40B4-BE49-F238E27FC236}">
                <a16:creationId xmlns:a16="http://schemas.microsoft.com/office/drawing/2014/main" id="{0A964A0B-4C92-5144-B77B-9DB18DA19142}"/>
              </a:ext>
            </a:extLst>
          </p:cNvPr>
          <p:cNvSpPr txBox="1"/>
          <p:nvPr/>
        </p:nvSpPr>
        <p:spPr>
          <a:xfrm>
            <a:off x="8668735" y="4819471"/>
            <a:ext cx="1999265" cy="1200329"/>
          </a:xfrm>
          <a:prstGeom prst="rect">
            <a:avLst/>
          </a:prstGeom>
          <a:noFill/>
        </p:spPr>
        <p:txBody>
          <a:bodyPr wrap="none" rtlCol="0">
            <a:spAutoFit/>
          </a:bodyPr>
          <a:lstStyle/>
          <a:p>
            <a:r>
              <a:rPr lang="en-US" dirty="0">
                <a:latin typeface="Gill Sans Light"/>
              </a:rPr>
              <a:t>Powerful system</a:t>
            </a:r>
          </a:p>
          <a:p>
            <a:r>
              <a:rPr lang="en-US" dirty="0">
                <a:latin typeface="Gill Sans Light"/>
              </a:rPr>
              <a:t>Huge memory</a:t>
            </a:r>
          </a:p>
          <a:p>
            <a:r>
              <a:rPr lang="en-US" dirty="0">
                <a:latin typeface="Gill Sans Light"/>
              </a:rPr>
              <a:t>Huge disk</a:t>
            </a:r>
          </a:p>
          <a:p>
            <a:r>
              <a:rPr lang="en-US" dirty="0">
                <a:latin typeface="Gill Sans Light"/>
              </a:rPr>
              <a:t>Single user</a:t>
            </a:r>
          </a:p>
        </p:txBody>
      </p:sp>
      <p:sp>
        <p:nvSpPr>
          <p:cNvPr id="28" name="Cloud 27">
            <a:extLst>
              <a:ext uri="{FF2B5EF4-FFF2-40B4-BE49-F238E27FC236}">
                <a16:creationId xmlns:a16="http://schemas.microsoft.com/office/drawing/2014/main" id="{8B144053-9B61-1647-B784-C796926938CE}"/>
              </a:ext>
            </a:extLst>
          </p:cNvPr>
          <p:cNvSpPr/>
          <p:nvPr/>
        </p:nvSpPr>
        <p:spPr bwMode="auto">
          <a:xfrm>
            <a:off x="2514601" y="2609671"/>
            <a:ext cx="6080437" cy="1478362"/>
          </a:xfrm>
          <a:prstGeom prst="cloud">
            <a:avLst/>
          </a:prstGeom>
          <a:solidFill>
            <a:schemeClr val="bg1"/>
          </a:solidFill>
          <a:ln w="190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dirty="0">
              <a:latin typeface="Gill Sans Light"/>
            </a:endParaRPr>
          </a:p>
        </p:txBody>
      </p:sp>
      <p:pic>
        <p:nvPicPr>
          <p:cNvPr id="29" name="Picture 28">
            <a:extLst>
              <a:ext uri="{FF2B5EF4-FFF2-40B4-BE49-F238E27FC236}">
                <a16:creationId xmlns:a16="http://schemas.microsoft.com/office/drawing/2014/main" id="{47F44442-AF16-4F4A-BF00-C13A89150CD2}"/>
              </a:ext>
            </a:extLst>
          </p:cNvPr>
          <p:cNvPicPr>
            <a:picLocks noChangeAspect="1"/>
          </p:cNvPicPr>
          <p:nvPr/>
        </p:nvPicPr>
        <p:blipFill>
          <a:blip r:embed="rId3"/>
          <a:stretch>
            <a:fillRect/>
          </a:stretch>
        </p:blipFill>
        <p:spPr>
          <a:xfrm>
            <a:off x="4330701" y="953604"/>
            <a:ext cx="2069707" cy="1478362"/>
          </a:xfrm>
          <a:prstGeom prst="rect">
            <a:avLst/>
          </a:prstGeom>
        </p:spPr>
      </p:pic>
      <p:pic>
        <p:nvPicPr>
          <p:cNvPr id="30" name="Picture 29">
            <a:extLst>
              <a:ext uri="{FF2B5EF4-FFF2-40B4-BE49-F238E27FC236}">
                <a16:creationId xmlns:a16="http://schemas.microsoft.com/office/drawing/2014/main" id="{48647DCA-624E-B647-81AD-45187E825897}"/>
              </a:ext>
            </a:extLst>
          </p:cNvPr>
          <p:cNvPicPr>
            <a:picLocks noChangeAspect="1"/>
          </p:cNvPicPr>
          <p:nvPr/>
        </p:nvPicPr>
        <p:blipFill>
          <a:blip r:embed="rId4"/>
          <a:stretch>
            <a:fillRect/>
          </a:stretch>
        </p:blipFill>
        <p:spPr>
          <a:xfrm>
            <a:off x="6513519" y="1315197"/>
            <a:ext cx="2330673" cy="1382330"/>
          </a:xfrm>
          <a:prstGeom prst="rect">
            <a:avLst/>
          </a:prstGeom>
        </p:spPr>
      </p:pic>
      <p:cxnSp>
        <p:nvCxnSpPr>
          <p:cNvPr id="31" name="Straight Arrow Connector 30">
            <a:extLst>
              <a:ext uri="{FF2B5EF4-FFF2-40B4-BE49-F238E27FC236}">
                <a16:creationId xmlns:a16="http://schemas.microsoft.com/office/drawing/2014/main" id="{22F1DEF1-EAB5-4749-8864-7F893E4BE575}"/>
              </a:ext>
            </a:extLst>
          </p:cNvPr>
          <p:cNvCxnSpPr>
            <a:stCxn id="4" idx="0"/>
          </p:cNvCxnSpPr>
          <p:nvPr/>
        </p:nvCxnSpPr>
        <p:spPr bwMode="auto">
          <a:xfrm flipV="1">
            <a:off x="3498850" y="2609672"/>
            <a:ext cx="1530350" cy="1962329"/>
          </a:xfrm>
          <a:prstGeom prst="straightConnector1">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BD6076ED-3ECB-6649-9563-DC49B3B3178C}"/>
              </a:ext>
            </a:extLst>
          </p:cNvPr>
          <p:cNvCxnSpPr>
            <a:cxnSpLocks/>
          </p:cNvCxnSpPr>
          <p:nvPr/>
        </p:nvCxnSpPr>
        <p:spPr bwMode="auto">
          <a:xfrm flipH="1" flipV="1">
            <a:off x="5787309" y="2609672"/>
            <a:ext cx="1229924" cy="1971735"/>
          </a:xfrm>
          <a:prstGeom prst="straightConnector1">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35" name="Picture 34">
            <a:extLst>
              <a:ext uri="{FF2B5EF4-FFF2-40B4-BE49-F238E27FC236}">
                <a16:creationId xmlns:a16="http://schemas.microsoft.com/office/drawing/2014/main" id="{CEDAAA1C-A2A3-9C43-8E1F-23CBA3B2A9B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914306" y="3159743"/>
            <a:ext cx="1526189" cy="928291"/>
          </a:xfrm>
          <a:prstGeom prst="rect">
            <a:avLst/>
          </a:prstGeom>
        </p:spPr>
      </p:pic>
    </p:spTree>
    <p:extLst>
      <p:ext uri="{BB962C8B-B14F-4D97-AF65-F5344CB8AC3E}">
        <p14:creationId xmlns:p14="http://schemas.microsoft.com/office/powerpoint/2010/main" val="9771568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1064-16FC-4641-96CA-20559CA42FAD}"/>
              </a:ext>
            </a:extLst>
          </p:cNvPr>
          <p:cNvSpPr>
            <a:spLocks noGrp="1"/>
          </p:cNvSpPr>
          <p:nvPr>
            <p:ph type="title"/>
          </p:nvPr>
        </p:nvSpPr>
        <p:spPr/>
        <p:txBody>
          <a:bodyPr/>
          <a:lstStyle/>
          <a:p>
            <a:r>
              <a:rPr lang="en-US" dirty="0"/>
              <a:t>A Picture on one machine</a:t>
            </a:r>
          </a:p>
        </p:txBody>
      </p:sp>
      <p:sp>
        <p:nvSpPr>
          <p:cNvPr id="6" name="Content Placeholder 5">
            <a:extLst>
              <a:ext uri="{FF2B5EF4-FFF2-40B4-BE49-F238E27FC236}">
                <a16:creationId xmlns:a16="http://schemas.microsoft.com/office/drawing/2014/main" id="{AEC492A3-00FD-1B4C-9405-6EF8268A97F1}"/>
              </a:ext>
            </a:extLst>
          </p:cNvPr>
          <p:cNvSpPr>
            <a:spLocks noGrp="1"/>
          </p:cNvSpPr>
          <p:nvPr>
            <p:ph idx="1"/>
          </p:nvPr>
        </p:nvSpPr>
        <p:spPr>
          <a:xfrm>
            <a:off x="2133600" y="4724400"/>
            <a:ext cx="7924800" cy="1295400"/>
          </a:xfrm>
        </p:spPr>
        <p:txBody>
          <a:bodyPr/>
          <a:lstStyle/>
          <a:p>
            <a:r>
              <a:rPr lang="en-US" dirty="0"/>
              <a:t>Memory stays about 75% used, 25% for dynamics</a:t>
            </a:r>
          </a:p>
          <a:p>
            <a:r>
              <a:rPr lang="en-US" dirty="0"/>
              <a:t>A lot of it is shared 1.9 GB</a:t>
            </a:r>
          </a:p>
          <a:p>
            <a:endParaRPr lang="en-US" dirty="0"/>
          </a:p>
          <a:p>
            <a:endParaRPr lang="en-US" dirty="0"/>
          </a:p>
        </p:txBody>
      </p:sp>
      <p:pic>
        <p:nvPicPr>
          <p:cNvPr id="7" name="Content Placeholder 4">
            <a:extLst>
              <a:ext uri="{FF2B5EF4-FFF2-40B4-BE49-F238E27FC236}">
                <a16:creationId xmlns:a16="http://schemas.microsoft.com/office/drawing/2014/main" id="{61434D70-6B25-6949-992C-58E38ADB02F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auto">
          <a:xfrm>
            <a:off x="2743200" y="990600"/>
            <a:ext cx="6359646" cy="3124200"/>
          </a:xfrm>
          <a:prstGeom prst="rect">
            <a:avLst/>
          </a:prstGeom>
          <a:noFill/>
          <a:ln>
            <a:solidFill>
              <a:schemeClr val="accent1"/>
            </a:solid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4192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FE595-AA32-BE41-A9A7-B3246E509209}"/>
              </a:ext>
            </a:extLst>
          </p:cNvPr>
          <p:cNvSpPr>
            <a:spLocks noGrp="1"/>
          </p:cNvSpPr>
          <p:nvPr>
            <p:ph idx="1"/>
          </p:nvPr>
        </p:nvSpPr>
        <p:spPr>
          <a:xfrm>
            <a:off x="1219200" y="914400"/>
            <a:ext cx="9753600" cy="5105400"/>
          </a:xfrm>
        </p:spPr>
        <p:txBody>
          <a:bodyPr>
            <a:normAutofit/>
          </a:bodyPr>
          <a:lstStyle/>
          <a:p>
            <a:r>
              <a:rPr lang="en-US" dirty="0"/>
              <a:t>Extend the stack</a:t>
            </a:r>
          </a:p>
          <a:p>
            <a:pPr lvl="1"/>
            <a:r>
              <a:rPr lang="en-US" dirty="0"/>
              <a:t>Allocate a page and zero it</a:t>
            </a:r>
          </a:p>
          <a:p>
            <a:r>
              <a:rPr lang="en-US" dirty="0"/>
              <a:t>Extend the heap (</a:t>
            </a:r>
            <a:r>
              <a:rPr lang="en-US" dirty="0" err="1"/>
              <a:t>sbrk</a:t>
            </a:r>
            <a:r>
              <a:rPr lang="en-US" dirty="0"/>
              <a:t> of old, today </a:t>
            </a:r>
            <a:r>
              <a:rPr lang="en-US" dirty="0" err="1"/>
              <a:t>mmap</a:t>
            </a:r>
            <a:r>
              <a:rPr lang="en-US" dirty="0"/>
              <a:t>)</a:t>
            </a:r>
          </a:p>
          <a:p>
            <a:r>
              <a:rPr lang="en-US" dirty="0"/>
              <a:t>Process Fork</a:t>
            </a:r>
          </a:p>
          <a:p>
            <a:pPr lvl="1"/>
            <a:r>
              <a:rPr lang="en-US" dirty="0"/>
              <a:t>Create a copy of the page table</a:t>
            </a:r>
          </a:p>
          <a:p>
            <a:pPr lvl="1"/>
            <a:r>
              <a:rPr lang="en-US" dirty="0"/>
              <a:t>Entries refer to parent pages – NO-WRITE</a:t>
            </a:r>
          </a:p>
          <a:p>
            <a:pPr lvl="1"/>
            <a:r>
              <a:rPr lang="en-US" dirty="0"/>
              <a:t>Shared read-only pages remain shared</a:t>
            </a:r>
          </a:p>
          <a:p>
            <a:pPr lvl="1"/>
            <a:r>
              <a:rPr lang="en-US" dirty="0"/>
              <a:t>Copy page on write</a:t>
            </a:r>
          </a:p>
          <a:p>
            <a:r>
              <a:rPr lang="en-US" dirty="0"/>
              <a:t>Exec </a:t>
            </a:r>
          </a:p>
          <a:p>
            <a:pPr lvl="1"/>
            <a:r>
              <a:rPr lang="en-US" dirty="0"/>
              <a:t>Only bring in parts of the binary in active use</a:t>
            </a:r>
          </a:p>
          <a:p>
            <a:pPr lvl="1"/>
            <a:r>
              <a:rPr lang="en-US" dirty="0"/>
              <a:t>Do this on demand</a:t>
            </a:r>
          </a:p>
          <a:p>
            <a:r>
              <a:rPr lang="en-US" dirty="0"/>
              <a:t>MMAP to explicitly share region (or to access a file as RAM)</a:t>
            </a:r>
          </a:p>
        </p:txBody>
      </p:sp>
      <p:sp>
        <p:nvSpPr>
          <p:cNvPr id="4" name="Title 3"/>
          <p:cNvSpPr>
            <a:spLocks noGrp="1"/>
          </p:cNvSpPr>
          <p:nvPr>
            <p:ph type="title"/>
          </p:nvPr>
        </p:nvSpPr>
        <p:spPr>
          <a:xfrm>
            <a:off x="609600" y="152400"/>
            <a:ext cx="10972800" cy="533400"/>
          </a:xfrm>
        </p:spPr>
        <p:txBody>
          <a:bodyPr/>
          <a:lstStyle/>
          <a:p>
            <a:r>
              <a:rPr lang="en-US" dirty="0"/>
              <a:t>Many Uses of Virtual Memory and “Demand Paging” …</a:t>
            </a:r>
          </a:p>
        </p:txBody>
      </p:sp>
    </p:spTree>
    <p:extLst>
      <p:ext uri="{BB962C8B-B14F-4D97-AF65-F5344CB8AC3E}">
        <p14:creationId xmlns:p14="http://schemas.microsoft.com/office/powerpoint/2010/main" val="2964478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8153400" cy="533400"/>
          </a:xfrm>
        </p:spPr>
        <p:txBody>
          <a:bodyPr/>
          <a:lstStyle/>
          <a:p>
            <a:r>
              <a:rPr lang="en-US" dirty="0"/>
              <a:t>Classic: Loading an executable into memory</a:t>
            </a:r>
          </a:p>
        </p:txBody>
      </p:sp>
      <p:sp>
        <p:nvSpPr>
          <p:cNvPr id="3" name="Content Placeholder 2"/>
          <p:cNvSpPr>
            <a:spLocks noGrp="1"/>
          </p:cNvSpPr>
          <p:nvPr>
            <p:ph idx="1"/>
          </p:nvPr>
        </p:nvSpPr>
        <p:spPr>
          <a:xfrm>
            <a:off x="2057400" y="4246085"/>
            <a:ext cx="7467600" cy="2262665"/>
          </a:xfrm>
        </p:spPr>
        <p:txBody>
          <a:bodyPr>
            <a:normAutofit fontScale="92500"/>
          </a:bodyPr>
          <a:lstStyle/>
          <a:p>
            <a:r>
              <a:rPr lang="en-US" sz="2000" dirty="0"/>
              <a:t>.exe</a:t>
            </a:r>
          </a:p>
          <a:p>
            <a:pPr lvl="1"/>
            <a:r>
              <a:rPr lang="en-US" sz="2000" dirty="0"/>
              <a:t>lives on disk in the file system</a:t>
            </a:r>
          </a:p>
          <a:p>
            <a:pPr lvl="1"/>
            <a:r>
              <a:rPr lang="en-US" sz="2000" dirty="0"/>
              <a:t>contains contents of code &amp; data segments, relocation entries and symbols</a:t>
            </a:r>
          </a:p>
          <a:p>
            <a:pPr lvl="1"/>
            <a:r>
              <a:rPr lang="en-US" sz="2000" dirty="0"/>
              <a:t>OS loads it into memory, initializes registers (and initial stack pointer)</a:t>
            </a:r>
          </a:p>
          <a:p>
            <a:pPr lvl="1"/>
            <a:r>
              <a:rPr lang="en-US" sz="2000" dirty="0"/>
              <a:t>program sets up stack and heap upon initialization: </a:t>
            </a:r>
            <a:br>
              <a:rPr lang="en-US" sz="2000" dirty="0"/>
            </a:br>
            <a:r>
              <a:rPr lang="en-US" sz="2000" dirty="0"/>
              <a:t>	</a:t>
            </a:r>
            <a:r>
              <a:rPr lang="en-US" sz="2000" dirty="0">
                <a:latin typeface="Consolas" charset="0"/>
                <a:ea typeface="Consolas" charset="0"/>
                <a:cs typeface="Consolas" charset="0"/>
              </a:rPr>
              <a:t>crt0</a:t>
            </a:r>
            <a:r>
              <a:rPr lang="en-US" sz="2000" dirty="0"/>
              <a:t> (C runtime </a:t>
            </a:r>
            <a:r>
              <a:rPr lang="en-US" sz="2000" dirty="0" err="1"/>
              <a:t>init</a:t>
            </a:r>
            <a:r>
              <a:rPr lang="en-US" sz="2000" dirty="0"/>
              <a:t>)</a:t>
            </a:r>
          </a:p>
        </p:txBody>
      </p:sp>
      <p:sp>
        <p:nvSpPr>
          <p:cNvPr id="7" name="Can 6"/>
          <p:cNvSpPr/>
          <p:nvPr/>
        </p:nvSpPr>
        <p:spPr>
          <a:xfrm>
            <a:off x="2206626" y="113133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 name="Rectangle 7"/>
          <p:cNvSpPr/>
          <p:nvPr/>
        </p:nvSpPr>
        <p:spPr>
          <a:xfrm>
            <a:off x="7816735" y="1250434"/>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708517" y="762000"/>
            <a:ext cx="1452642" cy="400110"/>
          </a:xfrm>
          <a:prstGeom prst="rect">
            <a:avLst/>
          </a:prstGeom>
          <a:noFill/>
        </p:spPr>
        <p:txBody>
          <a:bodyPr wrap="none" rtlCol="0">
            <a:spAutoFit/>
          </a:bodyPr>
          <a:lstStyle/>
          <a:p>
            <a:r>
              <a:rPr lang="en-US" sz="2000" b="0" dirty="0">
                <a:latin typeface="Gill Sans" charset="0"/>
                <a:ea typeface="Gill Sans" charset="0"/>
                <a:cs typeface="Gill Sans" charset="0"/>
              </a:rPr>
              <a:t>disk (huge)</a:t>
            </a:r>
          </a:p>
        </p:txBody>
      </p:sp>
      <p:sp>
        <p:nvSpPr>
          <p:cNvPr id="10" name="TextBox 9"/>
          <p:cNvSpPr txBox="1"/>
          <p:nvPr/>
        </p:nvSpPr>
        <p:spPr>
          <a:xfrm>
            <a:off x="7915180" y="825500"/>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grpSp>
        <p:nvGrpSpPr>
          <p:cNvPr id="19" name="Group 18"/>
          <p:cNvGrpSpPr/>
          <p:nvPr/>
        </p:nvGrpSpPr>
        <p:grpSpPr>
          <a:xfrm>
            <a:off x="3145738" y="1750457"/>
            <a:ext cx="1346888" cy="2076510"/>
            <a:chOff x="1621738" y="2000250"/>
            <a:chExt cx="1346888" cy="2076510"/>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 name="TextBox 11"/>
            <p:cNvSpPr txBox="1"/>
            <p:nvPr/>
          </p:nvSpPr>
          <p:spPr>
            <a:xfrm>
              <a:off x="1998685" y="3297793"/>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 name="TextBox 13"/>
            <p:cNvSpPr txBox="1"/>
            <p:nvPr/>
          </p:nvSpPr>
          <p:spPr>
            <a:xfrm>
              <a:off x="2016550" y="2735818"/>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6" name="TextBox 15"/>
            <p:cNvSpPr txBox="1"/>
            <p:nvPr/>
          </p:nvSpPr>
          <p:spPr>
            <a:xfrm>
              <a:off x="2043206" y="2123043"/>
              <a:ext cx="598241" cy="400110"/>
            </a:xfrm>
            <a:prstGeom prst="rect">
              <a:avLst/>
            </a:prstGeom>
            <a:noFill/>
          </p:spPr>
          <p:txBody>
            <a:bodyPr wrap="none" rtlCol="0">
              <a:spAutoFit/>
            </a:bodyPr>
            <a:lstStyle/>
            <a:p>
              <a:r>
                <a:rPr lang="en-US" sz="2000" b="0" dirty="0">
                  <a:latin typeface="Gill Sans" charset="0"/>
                  <a:ea typeface="Gill Sans" charset="0"/>
                  <a:cs typeface="Gill Sans" charset="0"/>
                </a:rPr>
                <a:t>info</a:t>
              </a:r>
            </a:p>
          </p:txBody>
        </p:sp>
        <p:sp>
          <p:nvSpPr>
            <p:cNvPr id="18" name="TextBox 17"/>
            <p:cNvSpPr txBox="1"/>
            <p:nvPr/>
          </p:nvSpPr>
          <p:spPr>
            <a:xfrm>
              <a:off x="1704045" y="3676650"/>
              <a:ext cx="598241" cy="400110"/>
            </a:xfrm>
            <a:prstGeom prst="rect">
              <a:avLst/>
            </a:prstGeom>
            <a:noFill/>
          </p:spPr>
          <p:txBody>
            <a:bodyPr wrap="none" rtlCol="0">
              <a:spAutoFit/>
            </a:bodyPr>
            <a:lstStyle/>
            <a:p>
              <a:r>
                <a:rPr lang="en-US" sz="2000" b="0" dirty="0">
                  <a:latin typeface="Gill Sans" charset="0"/>
                  <a:ea typeface="Gill Sans" charset="0"/>
                  <a:cs typeface="Gill Sans" charset="0"/>
                </a:rPr>
                <a:t>exe</a:t>
              </a:r>
            </a:p>
          </p:txBody>
        </p:sp>
      </p:grpSp>
      <p:sp>
        <p:nvSpPr>
          <p:cNvPr id="20" name="Right Arrow 19"/>
          <p:cNvSpPr/>
          <p:nvPr/>
        </p:nvSpPr>
        <p:spPr>
          <a:xfrm>
            <a:off x="4648201" y="2655332"/>
            <a:ext cx="3047999"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2415095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981200" y="4730751"/>
            <a:ext cx="8229600" cy="1462419"/>
          </a:xfrm>
        </p:spPr>
        <p:txBody>
          <a:bodyPr>
            <a:normAutofit/>
          </a:bodyPr>
          <a:lstStyle/>
          <a:p>
            <a:r>
              <a:rPr lang="en-US" dirty="0"/>
              <a:t>Utilized pages in the VAS are backed by a page block on disk</a:t>
            </a:r>
          </a:p>
          <a:p>
            <a:pPr lvl="1"/>
            <a:r>
              <a:rPr lang="en-US" dirty="0"/>
              <a:t>Called the backing store or swap file</a:t>
            </a:r>
          </a:p>
          <a:p>
            <a:pPr lvl="1"/>
            <a:r>
              <a:rPr lang="en-US" dirty="0"/>
              <a:t>Typically in an optimized block store, but can think of it like a file</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 name="Rectangle 7"/>
          <p:cNvSpPr/>
          <p:nvPr/>
        </p:nvSpPr>
        <p:spPr>
          <a:xfrm>
            <a:off x="8140469" y="1500227"/>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452642" cy="400110"/>
          </a:xfrm>
          <a:prstGeom prst="rect">
            <a:avLst/>
          </a:prstGeom>
          <a:noFill/>
        </p:spPr>
        <p:txBody>
          <a:bodyPr wrap="none" rtlCol="0">
            <a:spAutoFit/>
          </a:bodyPr>
          <a:lstStyle/>
          <a:p>
            <a:r>
              <a:rPr lang="en-US" sz="2000" b="0" dirty="0">
                <a:latin typeface="Gill Sans" charset="0"/>
                <a:ea typeface="Gill Sans" charset="0"/>
                <a:cs typeface="Gill Sans" charset="0"/>
              </a:rPr>
              <a:t>disk (huge)</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1" name="Rectangle 20"/>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75579" y="1070960"/>
            <a:ext cx="1648400" cy="400110"/>
          </a:xfrm>
          <a:prstGeom prst="rect">
            <a:avLst/>
          </a:prstGeom>
          <a:noFill/>
        </p:spPr>
        <p:txBody>
          <a:bodyPr wrap="none" rtlCol="0">
            <a:spAutoFit/>
          </a:bodyPr>
          <a:lstStyle/>
          <a:p>
            <a:r>
              <a:rPr lang="en-US" sz="2000" b="0" dirty="0">
                <a:latin typeface="Gill Sans" charset="0"/>
                <a:ea typeface="Gill Sans" charset="0"/>
                <a:cs typeface="Gill Sans" charset="0"/>
              </a:rPr>
              <a:t>process VAS</a:t>
            </a:r>
          </a:p>
        </p:txBody>
      </p:sp>
      <p:sp>
        <p:nvSpPr>
          <p:cNvPr id="46" name="Rectangle 45"/>
          <p:cNvSpPr/>
          <p:nvPr/>
        </p:nvSpPr>
        <p:spPr>
          <a:xfrm>
            <a:off x="8140509" y="3021646"/>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140469" y="3819603"/>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140469" y="255277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487644" y="2901588"/>
            <a:ext cx="668773" cy="400110"/>
          </a:xfrm>
          <a:prstGeom prst="rect">
            <a:avLst/>
          </a:prstGeom>
          <a:noFill/>
        </p:spPr>
        <p:txBody>
          <a:bodyPr wrap="none" rtlCol="0">
            <a:spAutoFit/>
          </a:bodyPr>
          <a:lstStyle/>
          <a:p>
            <a:r>
              <a:rPr lang="en-US" sz="2000" b="0" dirty="0" err="1">
                <a:latin typeface="Gill Sans" charset="0"/>
                <a:ea typeface="Gill Sans" charset="0"/>
                <a:cs typeface="Gill Sans" charset="0"/>
              </a:rPr>
              <a:t>sbrk</a:t>
            </a:r>
            <a:endParaRPr lang="en-US" sz="2000" b="0" dirty="0">
              <a:latin typeface="Gill Sans" charset="0"/>
              <a:ea typeface="Gill Sans" charset="0"/>
              <a:cs typeface="Gill Sans" charset="0"/>
            </a:endParaRPr>
          </a:p>
        </p:txBody>
      </p:sp>
      <p:sp>
        <p:nvSpPr>
          <p:cNvPr id="51" name="Rectangle 50"/>
          <p:cNvSpPr/>
          <p:nvPr/>
        </p:nvSpPr>
        <p:spPr>
          <a:xfrm>
            <a:off x="8140469" y="404713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140469" y="1804962"/>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340734" y="3750436"/>
            <a:ext cx="136525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340734" y="1668359"/>
            <a:ext cx="1365250" cy="707886"/>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280644" y="2910170"/>
            <a:ext cx="1365250" cy="707886"/>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8140469" y="2109839"/>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140509" y="3223966"/>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27841394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841500" y="4591126"/>
            <a:ext cx="8369300" cy="1840814"/>
          </a:xfrm>
        </p:spPr>
        <p:txBody>
          <a:bodyPr>
            <a:normAutofit/>
          </a:bodyPr>
          <a:lstStyle/>
          <a:p>
            <a:r>
              <a:rPr lang="en-US" dirty="0"/>
              <a:t>User Page table maps entire VAS</a:t>
            </a:r>
          </a:p>
          <a:p>
            <a:r>
              <a:rPr lang="en-US" dirty="0"/>
              <a:t>All the utilized regions are backed on disk</a:t>
            </a:r>
          </a:p>
          <a:p>
            <a:pPr lvl="1"/>
            <a:r>
              <a:rPr lang="en-US" dirty="0"/>
              <a:t>swapped into and out of memory as needed</a:t>
            </a:r>
          </a:p>
          <a:p>
            <a:r>
              <a:rPr lang="en-US" dirty="0"/>
              <a:t>For </a:t>
            </a:r>
            <a:r>
              <a:rPr lang="en-US" i="1" dirty="0"/>
              <a:t>every</a:t>
            </a:r>
            <a:r>
              <a:rPr lang="en-US" dirty="0"/>
              <a:t> process</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89032" y="1014326"/>
            <a:ext cx="2387385" cy="400110"/>
          </a:xfrm>
          <a:prstGeom prst="rect">
            <a:avLst/>
          </a:prstGeom>
          <a:noFill/>
        </p:spPr>
        <p:txBody>
          <a:bodyPr wrap="none" rtlCol="0">
            <a:spAutoFit/>
          </a:bodyPr>
          <a:lstStyle/>
          <a:p>
            <a:r>
              <a:rPr lang="en-US" sz="2000" b="0" dirty="0">
                <a:latin typeface="Gill Sans" charset="0"/>
                <a:ea typeface="Gill Sans" charset="0"/>
                <a:cs typeface="Gill Sans" charset="0"/>
              </a:rPr>
              <a:t>process VAS (GBs)</a:t>
            </a: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0" name="Rectangle 49"/>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TextBox 60"/>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2" name="Group 61"/>
          <p:cNvGrpSpPr/>
          <p:nvPr/>
        </p:nvGrpSpPr>
        <p:grpSpPr>
          <a:xfrm>
            <a:off x="3350869" y="3174561"/>
            <a:ext cx="1056103" cy="507028"/>
            <a:chOff x="4133850" y="3404709"/>
            <a:chExt cx="1056103" cy="507028"/>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4" name="TextBox 63"/>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5" name="Group 64"/>
          <p:cNvGrpSpPr/>
          <p:nvPr/>
        </p:nvGrpSpPr>
        <p:grpSpPr>
          <a:xfrm>
            <a:off x="3350869" y="2694104"/>
            <a:ext cx="1056103" cy="400110"/>
            <a:chOff x="4133850" y="3511627"/>
            <a:chExt cx="1056103" cy="400110"/>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7" name="TextBox 66"/>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8" name="Group 67"/>
          <p:cNvGrpSpPr/>
          <p:nvPr/>
        </p:nvGrpSpPr>
        <p:grpSpPr>
          <a:xfrm>
            <a:off x="3350869" y="2196738"/>
            <a:ext cx="1056103" cy="400110"/>
            <a:chOff x="4133850" y="3404709"/>
            <a:chExt cx="1056103" cy="400110"/>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0" name="TextBox 69"/>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spTree>
    <p:extLst>
      <p:ext uri="{BB962C8B-B14F-4D97-AF65-F5344CB8AC3E}">
        <p14:creationId xmlns:p14="http://schemas.microsoft.com/office/powerpoint/2010/main" val="29540735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981200" y="4730750"/>
            <a:ext cx="8229600" cy="1701190"/>
          </a:xfrm>
        </p:spPr>
        <p:txBody>
          <a:bodyPr>
            <a:normAutofit/>
          </a:bodyPr>
          <a:lstStyle/>
          <a:p>
            <a:r>
              <a:rPr lang="en-US" dirty="0"/>
              <a:t>User Page table maps entire VAS</a:t>
            </a:r>
          </a:p>
          <a:p>
            <a:pPr lvl="1"/>
            <a:r>
              <a:rPr lang="en-US" dirty="0"/>
              <a:t>Resident pages to the frame in memory they occupy</a:t>
            </a:r>
          </a:p>
          <a:p>
            <a:pPr lvl="1"/>
            <a:r>
              <a:rPr lang="en-US" dirty="0"/>
              <a:t>The portion of it that the HW needs to access must be resident in memory</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81976" y="778573"/>
            <a:ext cx="1664238" cy="707886"/>
          </a:xfrm>
          <a:prstGeom prst="rect">
            <a:avLst/>
          </a:prstGeom>
          <a:noFill/>
        </p:spPr>
        <p:txBody>
          <a:bodyPr wrap="none" rtlCol="0">
            <a:spAutoFit/>
          </a:bodyPr>
          <a:lstStyle/>
          <a:p>
            <a:pPr algn="ctr"/>
            <a:r>
              <a:rPr lang="en-US" sz="2000" b="0" dirty="0">
                <a:latin typeface="Gill Sans" charset="0"/>
                <a:ea typeface="Gill Sans" charset="0"/>
                <a:cs typeface="Gill Sans" charset="0"/>
              </a:rPr>
              <a:t>VAS </a:t>
            </a:r>
          </a:p>
          <a:p>
            <a:pPr algn="ctr"/>
            <a:r>
              <a:rPr lang="en-US" sz="2000" b="0" dirty="0">
                <a:latin typeface="Gill Sans" charset="0"/>
                <a:ea typeface="Gill Sans" charset="0"/>
                <a:cs typeface="Gill Sans" charset="0"/>
              </a:rPr>
              <a:t>[per process]</a:t>
            </a: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8" name="Rectangle 57"/>
          <p:cNvSpPr/>
          <p:nvPr/>
        </p:nvSpPr>
        <p:spPr>
          <a:xfrm>
            <a:off x="7019460" y="1444626"/>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3" name="Straight Arrow Connector 12"/>
          <p:cNvCxnSpPr/>
          <p:nvPr/>
        </p:nvCxnSpPr>
        <p:spPr>
          <a:xfrm>
            <a:off x="7223126"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7223126"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7223166"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350869"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350869"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350869"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sp>
        <p:nvSpPr>
          <p:cNvPr id="18" name="TextBox 17"/>
          <p:cNvSpPr txBox="1"/>
          <p:nvPr/>
        </p:nvSpPr>
        <p:spPr>
          <a:xfrm>
            <a:off x="7019459" y="1043543"/>
            <a:ext cx="513282" cy="400110"/>
          </a:xfrm>
          <a:prstGeom prst="rect">
            <a:avLst/>
          </a:prstGeom>
          <a:noFill/>
        </p:spPr>
        <p:txBody>
          <a:bodyPr wrap="none" rtlCol="0">
            <a:spAutoFit/>
          </a:bodyPr>
          <a:lstStyle/>
          <a:p>
            <a:r>
              <a:rPr lang="en-US" sz="2000" b="0" dirty="0">
                <a:latin typeface="Gill Sans" charset="0"/>
                <a:ea typeface="Gill Sans" charset="0"/>
                <a:cs typeface="Gill Sans" charset="0"/>
              </a:rPr>
              <a:t>PT</a:t>
            </a:r>
          </a:p>
        </p:txBody>
      </p:sp>
    </p:spTree>
    <p:extLst>
      <p:ext uri="{BB962C8B-B14F-4D97-AF65-F5344CB8AC3E}">
        <p14:creationId xmlns:p14="http://schemas.microsoft.com/office/powerpoint/2010/main" val="26097849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Provide Backing Store for VAS</a:t>
            </a:r>
          </a:p>
        </p:txBody>
      </p:sp>
      <p:sp>
        <p:nvSpPr>
          <p:cNvPr id="3" name="Content Placeholder 2"/>
          <p:cNvSpPr>
            <a:spLocks noGrp="1"/>
          </p:cNvSpPr>
          <p:nvPr>
            <p:ph idx="1"/>
          </p:nvPr>
        </p:nvSpPr>
        <p:spPr>
          <a:xfrm>
            <a:off x="1981200" y="4730750"/>
            <a:ext cx="8229600" cy="1701190"/>
          </a:xfrm>
        </p:spPr>
        <p:txBody>
          <a:bodyPr>
            <a:normAutofit/>
          </a:bodyPr>
          <a:lstStyle/>
          <a:p>
            <a:r>
              <a:rPr lang="en-US" dirty="0"/>
              <a:t>User Page table maps entire VAS</a:t>
            </a:r>
          </a:p>
          <a:p>
            <a:r>
              <a:rPr lang="en-US" dirty="0"/>
              <a:t>Resident pages mapped to memory frames</a:t>
            </a:r>
          </a:p>
          <a:p>
            <a:r>
              <a:rPr lang="en-US" dirty="0">
                <a:solidFill>
                  <a:srgbClr val="FF0000"/>
                </a:solidFill>
              </a:rPr>
              <a:t>For all other pages, OS must record where to find them on disk</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8" name="Rectangle 57"/>
          <p:cNvSpPr/>
          <p:nvPr/>
        </p:nvSpPr>
        <p:spPr>
          <a:xfrm>
            <a:off x="7019460" y="1444626"/>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3" name="Straight Arrow Connector 12"/>
          <p:cNvCxnSpPr/>
          <p:nvPr/>
        </p:nvCxnSpPr>
        <p:spPr>
          <a:xfrm>
            <a:off x="7223126"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7223126"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7223166"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350869"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350869"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350869"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89" name="Straight Arrow Connector 88"/>
          <p:cNvCxnSpPr/>
          <p:nvPr/>
        </p:nvCxnSpPr>
        <p:spPr>
          <a:xfrm flipH="1">
            <a:off x="4406971" y="1961764"/>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4406971" y="2209197"/>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4368871" y="2313972"/>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4406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4406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4330771" y="2969706"/>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4406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4368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4368871" y="3518648"/>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4406971" y="3743041"/>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4406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981976" y="778573"/>
            <a:ext cx="1664238" cy="707886"/>
          </a:xfrm>
          <a:prstGeom prst="rect">
            <a:avLst/>
          </a:prstGeom>
          <a:noFill/>
        </p:spPr>
        <p:txBody>
          <a:bodyPr wrap="none" rtlCol="0">
            <a:spAutoFit/>
          </a:bodyPr>
          <a:lstStyle/>
          <a:p>
            <a:pPr algn="ctr"/>
            <a:r>
              <a:rPr lang="en-US" sz="2000" b="0" dirty="0">
                <a:latin typeface="Gill Sans" charset="0"/>
                <a:ea typeface="Gill Sans" charset="0"/>
                <a:cs typeface="Gill Sans" charset="0"/>
              </a:rPr>
              <a:t>VAS </a:t>
            </a:r>
          </a:p>
          <a:p>
            <a:pPr algn="ctr"/>
            <a:r>
              <a:rPr lang="en-US" sz="2000" b="0" dirty="0">
                <a:latin typeface="Gill Sans" charset="0"/>
                <a:ea typeface="Gill Sans" charset="0"/>
                <a:cs typeface="Gill Sans" charset="0"/>
              </a:rPr>
              <a:t>[per process]</a:t>
            </a:r>
          </a:p>
        </p:txBody>
      </p:sp>
    </p:spTree>
    <p:extLst>
      <p:ext uri="{BB962C8B-B14F-4D97-AF65-F5344CB8AC3E}">
        <p14:creationId xmlns:p14="http://schemas.microsoft.com/office/powerpoint/2010/main" val="638228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533400"/>
          </a:xfrm>
        </p:spPr>
        <p:txBody>
          <a:bodyPr>
            <a:noAutofit/>
          </a:bodyPr>
          <a:lstStyle/>
          <a:p>
            <a:r>
              <a:rPr lang="en-US" sz="2800" dirty="0"/>
              <a:t>What Data Structure Maps </a:t>
            </a:r>
            <a:br>
              <a:rPr lang="en-US" sz="2800" dirty="0"/>
            </a:br>
            <a:r>
              <a:rPr lang="en-US" sz="2800" dirty="0"/>
              <a:t>Non-Resident Pages to Disk?</a:t>
            </a:r>
          </a:p>
        </p:txBody>
      </p:sp>
      <p:sp>
        <p:nvSpPr>
          <p:cNvPr id="3" name="Content Placeholder 2"/>
          <p:cNvSpPr>
            <a:spLocks noGrp="1"/>
          </p:cNvSpPr>
          <p:nvPr>
            <p:ph idx="1"/>
          </p:nvPr>
        </p:nvSpPr>
        <p:spPr>
          <a:xfrm>
            <a:off x="1905000" y="762000"/>
            <a:ext cx="8458200" cy="5943600"/>
          </a:xfrm>
        </p:spPr>
        <p:txBody>
          <a:bodyPr>
            <a:normAutofit/>
          </a:bodyPr>
          <a:lstStyle/>
          <a:p>
            <a:r>
              <a:rPr lang="en-US" dirty="0" err="1">
                <a:latin typeface="Consolas" charset="0"/>
                <a:ea typeface="Consolas" charset="0"/>
                <a:cs typeface="Consolas" charset="0"/>
              </a:rPr>
              <a:t>FindBlock</a:t>
            </a:r>
            <a:r>
              <a:rPr lang="en-US" dirty="0">
                <a:latin typeface="Consolas" charset="0"/>
                <a:ea typeface="Consolas" charset="0"/>
                <a:cs typeface="Consolas" charset="0"/>
              </a:rPr>
              <a:t>(PID, page#) </a:t>
            </a:r>
            <a:r>
              <a:rPr lang="en-US" dirty="0"/>
              <a:t>→ </a:t>
            </a:r>
            <a:r>
              <a:rPr lang="en-US" dirty="0" err="1">
                <a:latin typeface="Consolas" charset="0"/>
                <a:ea typeface="Consolas" charset="0"/>
                <a:cs typeface="Consolas" charset="0"/>
              </a:rPr>
              <a:t>disk_block</a:t>
            </a:r>
            <a:endParaRPr lang="en-US" dirty="0">
              <a:latin typeface="Consolas" charset="0"/>
              <a:ea typeface="Consolas" charset="0"/>
              <a:cs typeface="Consolas" charset="0"/>
            </a:endParaRPr>
          </a:p>
          <a:p>
            <a:pPr lvl="1"/>
            <a:r>
              <a:rPr lang="en-US" dirty="0"/>
              <a:t>Some OSs utilize spare space in PTE for paged blocks</a:t>
            </a:r>
          </a:p>
          <a:p>
            <a:pPr lvl="1"/>
            <a:r>
              <a:rPr lang="en-US" dirty="0"/>
              <a:t>Like the PT, but purely software</a:t>
            </a:r>
          </a:p>
          <a:p>
            <a:pPr lvl="1"/>
            <a:endParaRPr lang="en-US" sz="1200" dirty="0"/>
          </a:p>
          <a:p>
            <a:r>
              <a:rPr lang="en-US" dirty="0"/>
              <a:t>Where to store it?</a:t>
            </a:r>
          </a:p>
          <a:p>
            <a:pPr lvl="1"/>
            <a:r>
              <a:rPr lang="en-US" dirty="0"/>
              <a:t>In memory – can be compact representation if swap storage is contiguous on disk</a:t>
            </a:r>
          </a:p>
          <a:p>
            <a:pPr lvl="1"/>
            <a:r>
              <a:rPr lang="en-US" dirty="0"/>
              <a:t>Could use hash table (like Inverted PT)</a:t>
            </a:r>
          </a:p>
          <a:p>
            <a:pPr lvl="1"/>
            <a:endParaRPr lang="en-US" sz="1200" dirty="0"/>
          </a:p>
          <a:p>
            <a:r>
              <a:rPr lang="en-US" dirty="0"/>
              <a:t>Usually want backing store for resident pages too</a:t>
            </a:r>
          </a:p>
          <a:p>
            <a:pPr lvl="1"/>
            <a:endParaRPr lang="en-US" sz="1200" dirty="0"/>
          </a:p>
          <a:p>
            <a:r>
              <a:rPr lang="en-US" dirty="0">
                <a:solidFill>
                  <a:srgbClr val="FF0000"/>
                </a:solidFill>
              </a:rPr>
              <a:t>May map code segment directly to on-disk image</a:t>
            </a:r>
          </a:p>
          <a:p>
            <a:pPr lvl="1"/>
            <a:r>
              <a:rPr lang="en-US" dirty="0">
                <a:solidFill>
                  <a:srgbClr val="FF0000"/>
                </a:solidFill>
              </a:rPr>
              <a:t>Saves a copy of code to swap file</a:t>
            </a:r>
          </a:p>
          <a:p>
            <a:pPr lvl="1"/>
            <a:endParaRPr lang="en-US" sz="1200" dirty="0">
              <a:solidFill>
                <a:srgbClr val="FF0000"/>
              </a:solidFill>
            </a:endParaRPr>
          </a:p>
          <a:p>
            <a:r>
              <a:rPr lang="en-US" dirty="0">
                <a:solidFill>
                  <a:srgbClr val="FF0000"/>
                </a:solidFill>
              </a:rPr>
              <a:t>May share code segment with multiple instances of the program</a:t>
            </a:r>
          </a:p>
        </p:txBody>
      </p:sp>
    </p:spTree>
    <p:extLst>
      <p:ext uri="{BB962C8B-B14F-4D97-AF65-F5344CB8AC3E}">
        <p14:creationId xmlns:p14="http://schemas.microsoft.com/office/powerpoint/2010/main" val="24999893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457200" y="757239"/>
            <a:ext cx="10439400" cy="54323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p>
            <a:r>
              <a:rPr lang="en-US" altLang="en-US" dirty="0"/>
              <a:t>Used to compute access time probabilistically:</a:t>
            </a:r>
          </a:p>
          <a:p>
            <a:pPr marL="0" indent="0">
              <a:buNone/>
            </a:pPr>
            <a:r>
              <a:rPr lang="en-US" altLang="en-US" sz="2000" dirty="0">
                <a:latin typeface="Consolas" panose="020B0609020204030204" pitchFamily="49" charset="0"/>
              </a:rPr>
              <a:t>  AMAT = Hit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Hit Time</a:t>
            </a:r>
            <a:r>
              <a:rPr lang="en-US" altLang="en-US" sz="2000" baseline="-25000" dirty="0">
                <a:latin typeface="Consolas" panose="020B0609020204030204" pitchFamily="49" charset="0"/>
              </a:rPr>
              <a:t>L1</a:t>
            </a:r>
            <a:r>
              <a:rPr lang="en-US" altLang="en-US" sz="2000" dirty="0">
                <a:latin typeface="Consolas" panose="020B0609020204030204" pitchFamily="49" charset="0"/>
              </a:rPr>
              <a:t> + Miss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Miss Time</a:t>
            </a:r>
            <a:r>
              <a:rPr lang="en-US" altLang="en-US" sz="2000" baseline="-25000" dirty="0">
                <a:latin typeface="Consolas" panose="020B0609020204030204" pitchFamily="49" charset="0"/>
              </a:rPr>
              <a:t>L1</a:t>
            </a:r>
            <a:endParaRPr lang="en-US" altLang="en-US" sz="1800" dirty="0">
              <a:latin typeface="Consolas" panose="020B0609020204030204" pitchFamily="49" charset="0"/>
            </a:endParaRPr>
          </a:p>
          <a:p>
            <a:pPr marL="282575" indent="0">
              <a:buNone/>
            </a:pPr>
            <a:r>
              <a:rPr lang="en-US" altLang="en-US" sz="1600" dirty="0">
                <a:solidFill>
                  <a:schemeClr val="accent1"/>
                </a:solidFill>
                <a:latin typeface="Consolas" panose="020B0609020204030204" pitchFamily="49" charset="0"/>
              </a:rPr>
              <a:t>Hit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Time to get value from L1 cache.</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Time</a:t>
            </a:r>
            <a:r>
              <a:rPr lang="en-US" altLang="en-US" sz="1600" baseline="-25000" dirty="0">
                <a:solidFill>
                  <a:schemeClr val="accent1"/>
                </a:solidFill>
                <a:latin typeface="Consolas" panose="020B0609020204030204" pitchFamily="49" charset="0"/>
              </a:rPr>
              <a:t>L1 </a:t>
            </a:r>
            <a:r>
              <a:rPr lang="en-US" altLang="en-US" sz="1600" dirty="0">
                <a:solidFill>
                  <a:schemeClr val="accent1"/>
                </a:solidFill>
                <a:latin typeface="Consolas" panose="020B0609020204030204" pitchFamily="49" charset="0"/>
              </a:rPr>
              <a:t>= 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Penalty</a:t>
            </a:r>
            <a:r>
              <a:rPr lang="en-US" altLang="en-US" sz="1600" baseline="-25000" dirty="0">
                <a:solidFill>
                  <a:schemeClr val="accent1"/>
                </a:solidFill>
                <a:latin typeface="Consolas" panose="020B0609020204030204" pitchFamily="49" charset="0"/>
              </a:rPr>
              <a:t>L1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Penalty</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AVG Time to get value from lower level (DRAM)</a:t>
            </a:r>
          </a:p>
          <a:p>
            <a:pPr marL="282575" indent="0">
              <a:buNone/>
            </a:pPr>
            <a:r>
              <a:rPr lang="en-US" altLang="en-US" sz="1800" dirty="0">
                <a:solidFill>
                  <a:srgbClr val="FF0000"/>
                </a:solidFill>
                <a:latin typeface="Consolas" panose="020B0609020204030204" pitchFamily="49" charset="0"/>
              </a:rPr>
              <a:t>So, 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L1</a:t>
            </a:r>
            <a:br>
              <a:rPr lang="en-US" altLang="en-US" sz="1800" dirty="0">
                <a:solidFill>
                  <a:srgbClr val="00B0F0"/>
                </a:solidFill>
                <a:latin typeface="Consolas" panose="020B0609020204030204" pitchFamily="49" charset="0"/>
              </a:rPr>
            </a:br>
            <a:endParaRPr lang="en-US" altLang="en-US" sz="1800" dirty="0">
              <a:latin typeface="Consolas" panose="020B0609020204030204" pitchFamily="49" charset="0"/>
            </a:endParaRPr>
          </a:p>
          <a:p>
            <a:r>
              <a:rPr lang="en-US" altLang="en-US" dirty="0"/>
              <a:t>What about more levels of hierarchy?</a:t>
            </a:r>
            <a:endParaRPr lang="en-US" altLang="en-US" sz="1800" dirty="0"/>
          </a:p>
          <a:p>
            <a:pPr>
              <a:buNone/>
            </a:pPr>
            <a:r>
              <a:rPr lang="en-US" altLang="en-US" sz="1800" dirty="0">
                <a:latin typeface="Consolas" panose="020B0609020204030204" pitchFamily="49" charset="0"/>
              </a:rPr>
              <a:t>	AMAT = Hit Time</a:t>
            </a:r>
            <a:r>
              <a:rPr lang="en-US" altLang="en-US" sz="1800" baseline="-25000" dirty="0">
                <a:latin typeface="Consolas" panose="020B0609020204030204" pitchFamily="49" charset="0"/>
              </a:rPr>
              <a:t>L1</a:t>
            </a:r>
            <a:r>
              <a:rPr lang="en-US" altLang="en-US" sz="1800" dirty="0">
                <a:latin typeface="Consolas" panose="020B0609020204030204" pitchFamily="49" charset="0"/>
              </a:rPr>
              <a:t> + Miss Rate</a:t>
            </a:r>
            <a:r>
              <a:rPr lang="en-US" altLang="en-US" sz="1800" baseline="-25000" dirty="0">
                <a:latin typeface="Consolas" panose="020B0609020204030204" pitchFamily="49" charset="0"/>
              </a:rPr>
              <a:t>L1</a:t>
            </a:r>
            <a:r>
              <a:rPr lang="en-US" altLang="en-US" sz="1800" dirty="0">
                <a:latin typeface="Consolas" panose="020B0609020204030204" pitchFamily="49" charset="0"/>
              </a:rPr>
              <a:t> x Miss Penalty</a:t>
            </a:r>
            <a:r>
              <a:rPr lang="en-US" altLang="en-US" sz="1800" baseline="-25000" dirty="0">
                <a:latin typeface="Consolas" panose="020B0609020204030204" pitchFamily="49" charset="0"/>
              </a:rPr>
              <a:t>L1</a:t>
            </a:r>
          </a:p>
          <a:p>
            <a:pPr marL="282575" indent="-282575">
              <a:buNone/>
            </a:pPr>
            <a:r>
              <a:rPr lang="en-US" altLang="en-US" sz="1800" dirty="0">
                <a:solidFill>
                  <a:srgbClr val="FF0000"/>
                </a:solidFill>
                <a:latin typeface="Consolas" panose="020B0609020204030204" pitchFamily="49" charset="0"/>
              </a:rPr>
              <a:t>	Miss Penalty</a:t>
            </a:r>
            <a:r>
              <a:rPr lang="en-US" altLang="en-US" sz="1800" baseline="-25000" dirty="0">
                <a:solidFill>
                  <a:srgbClr val="FF0000"/>
                </a:solidFill>
                <a:latin typeface="Consolas" panose="020B0609020204030204" pitchFamily="49" charset="0"/>
              </a:rPr>
              <a:t>L1 </a:t>
            </a:r>
            <a:r>
              <a:rPr lang="en-US" altLang="en-US" sz="1800" dirty="0">
                <a:solidFill>
                  <a:srgbClr val="FF0000"/>
                </a:solidFill>
                <a:latin typeface="Consolas" panose="020B0609020204030204" pitchFamily="49" charset="0"/>
              </a:rPr>
              <a:t>= AVG time to get value from lower level (L2)</a:t>
            </a:r>
            <a:br>
              <a:rPr lang="en-US" altLang="en-US" sz="1800" dirty="0">
                <a:solidFill>
                  <a:srgbClr val="FF0000"/>
                </a:solidFill>
                <a:latin typeface="Consolas" panose="020B0609020204030204" pitchFamily="49" charset="0"/>
              </a:rPr>
            </a:br>
            <a:r>
              <a:rPr lang="en-US" altLang="en-US" sz="1800" dirty="0">
                <a:solidFill>
                  <a:srgbClr val="FF0000"/>
                </a:solidFill>
                <a:latin typeface="Consolas" panose="020B0609020204030204" pitchFamily="49" charset="0"/>
              </a:rPr>
              <a:t>		 =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L2</a:t>
            </a:r>
            <a:br>
              <a:rPr lang="en-US" altLang="en-US" sz="1800" baseline="-25000" dirty="0">
                <a:solidFill>
                  <a:srgbClr val="FF0000"/>
                </a:solidFill>
                <a:latin typeface="Consolas" panose="020B0609020204030204" pitchFamily="49" charset="0"/>
              </a:rPr>
            </a:br>
            <a:r>
              <a:rPr lang="en-US" altLang="en-US" sz="1800" dirty="0">
                <a:solidFill>
                  <a:schemeClr val="accent1"/>
                </a:solidFill>
                <a:latin typeface="Consolas" panose="020B0609020204030204" pitchFamily="49" charset="0"/>
              </a:rPr>
              <a:t>Miss Penalty</a:t>
            </a:r>
            <a:r>
              <a:rPr lang="en-US" altLang="en-US" sz="1800" baseline="-25000" dirty="0">
                <a:solidFill>
                  <a:schemeClr val="accent1"/>
                </a:solidFill>
                <a:latin typeface="Consolas" panose="020B0609020204030204" pitchFamily="49" charset="0"/>
              </a:rPr>
              <a:t>L2 </a:t>
            </a:r>
            <a:r>
              <a:rPr lang="en-US" altLang="en-US" sz="1800" dirty="0">
                <a:solidFill>
                  <a:schemeClr val="accent1"/>
                </a:solidFill>
                <a:latin typeface="Consolas" panose="020B0609020204030204" pitchFamily="49" charset="0"/>
              </a:rPr>
              <a:t>= Average Time to fetch from below L2 (DRAM)</a:t>
            </a:r>
          </a:p>
          <a:p>
            <a:pPr>
              <a:buFontTx/>
              <a:buNone/>
            </a:pPr>
            <a:endParaRPr lang="en-US" altLang="en-US" sz="1800" baseline="-25000" dirty="0">
              <a:solidFill>
                <a:srgbClr val="FF0000"/>
              </a:solidFill>
              <a:latin typeface="Consolas" panose="020B0609020204030204" pitchFamily="49" charset="0"/>
            </a:endParaRPr>
          </a:p>
          <a:p>
            <a:pPr marL="282575" indent="0">
              <a:buNone/>
            </a:pPr>
            <a:r>
              <a:rPr lang="en-US" altLang="en-US" sz="1800" dirty="0">
                <a:solidFill>
                  <a:srgbClr val="FF0000"/>
                </a:solidFill>
                <a:latin typeface="Consolas" panose="020B0609020204030204" pitchFamily="49" charset="0"/>
              </a:rPr>
              <a:t>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 </a:t>
            </a:r>
          </a:p>
          <a:p>
            <a:pPr>
              <a:buFontTx/>
              <a:buNone/>
            </a:pP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L2</a:t>
            </a:r>
            <a:r>
              <a:rPr lang="en-US" altLang="en-US" sz="1800" baseline="-25000" dirty="0">
                <a:solidFill>
                  <a:srgbClr val="FF0000"/>
                </a:solidFill>
                <a:latin typeface="Consolas" panose="020B0609020204030204" pitchFamily="49" charset="0"/>
              </a:rPr>
              <a:t> </a:t>
            </a:r>
            <a:r>
              <a:rPr lang="en-US" altLang="en-US" sz="1800" dirty="0">
                <a:solidFill>
                  <a:srgbClr val="FF0000"/>
                </a:solidFill>
                <a:latin typeface="Consolas" panose="020B0609020204030204" pitchFamily="49" charset="0"/>
              </a:rPr>
              <a:t>x Miss Penalty</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a:t>
            </a:r>
          </a:p>
          <a:p>
            <a:pPr>
              <a:buFontTx/>
              <a:buNone/>
            </a:pPr>
            <a:endParaRPr lang="en-US" altLang="en-US" sz="1800" dirty="0">
              <a:solidFill>
                <a:srgbClr val="FF0000"/>
              </a:solidFill>
              <a:latin typeface="Consolas" panose="020B0609020204030204" pitchFamily="49" charset="0"/>
            </a:endParaRPr>
          </a:p>
          <a:p>
            <a:r>
              <a:rPr lang="en-US" altLang="en-US" dirty="0">
                <a:latin typeface="Gill Sans Light"/>
              </a:rPr>
              <a:t>And so on … (can do this recursively for more levels!)</a:t>
            </a:r>
            <a:endParaRPr lang="en-US" altLang="en-US" sz="1800" dirty="0"/>
          </a:p>
        </p:txBody>
      </p:sp>
      <p:sp>
        <p:nvSpPr>
          <p:cNvPr id="432131" name="Rectangle 3"/>
          <p:cNvSpPr>
            <a:spLocks noGrp="1" noChangeArrowheads="1"/>
          </p:cNvSpPr>
          <p:nvPr>
            <p:ph type="title"/>
          </p:nvPr>
        </p:nvSpPr>
        <p:spPr>
          <a:xfrm>
            <a:off x="1603376" y="219757"/>
            <a:ext cx="8607425" cy="368300"/>
          </a:xfrm>
        </p:spPr>
        <p:txBody>
          <a:bodyPr/>
          <a:lstStyle/>
          <a:p>
            <a:r>
              <a:rPr lang="en-US" altLang="en-US" dirty="0"/>
              <a:t>Recall 61C: Average Memory Access Time</a:t>
            </a:r>
          </a:p>
        </p:txBody>
      </p:sp>
      <p:grpSp>
        <p:nvGrpSpPr>
          <p:cNvPr id="2" name="Group 1"/>
          <p:cNvGrpSpPr/>
          <p:nvPr/>
        </p:nvGrpSpPr>
        <p:grpSpPr>
          <a:xfrm rot="16200000">
            <a:off x="9448801" y="2390337"/>
            <a:ext cx="1524000" cy="2895600"/>
            <a:chOff x="7086600" y="2743200"/>
            <a:chExt cx="1981200" cy="2895600"/>
          </a:xfrm>
        </p:grpSpPr>
        <p:sp>
          <p:nvSpPr>
            <p:cNvPr id="432132"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432133"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432134" name="Rectangle 6"/>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432135"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6"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6"/>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grpSp>
        <p:nvGrpSpPr>
          <p:cNvPr id="14" name="Group 13"/>
          <p:cNvGrpSpPr/>
          <p:nvPr/>
        </p:nvGrpSpPr>
        <p:grpSpPr>
          <a:xfrm rot="16200000">
            <a:off x="9833771" y="576396"/>
            <a:ext cx="1592261" cy="2057400"/>
            <a:chOff x="7101568" y="2743200"/>
            <a:chExt cx="1981200" cy="2057400"/>
          </a:xfrm>
        </p:grpSpPr>
        <p:sp>
          <p:nvSpPr>
            <p:cNvPr id="15"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6"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6"/>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386015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2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2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21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2130">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2130">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2130">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2130">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32130">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21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Provide Backing Store for VAS</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83750" y="2477447"/>
            <a:ext cx="98425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1" y="1043544"/>
            <a:ext cx="2018756" cy="3386768"/>
            <a:chOff x="4813299" y="1043543"/>
            <a:chExt cx="2099728" cy="3547583"/>
          </a:xfrm>
        </p:grpSpPr>
        <p:sp>
          <p:nvSpPr>
            <p:cNvPr id="21" name="Rectangle 20"/>
            <p:cNvSpPr/>
            <p:nvPr/>
          </p:nvSpPr>
          <p:spPr>
            <a:xfrm>
              <a:off x="4821893" y="1487603"/>
              <a:ext cx="1234625"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6" y="3377716"/>
            <a:ext cx="2053434"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573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1"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t>
            </a:r>
          </a:p>
          <a:p>
            <a:r>
              <a:rPr lang="en-US" sz="2000" b="0" dirty="0">
                <a:latin typeface="Gill Sans" charset="0"/>
                <a:ea typeface="Gill Sans" charset="0"/>
                <a:cs typeface="Gill Sans" charset="0"/>
              </a:rPr>
              <a:t>&amp;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755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1" y="1043544"/>
            <a:ext cx="2018756" cy="3386768"/>
            <a:chOff x="4813299" y="1043543"/>
            <a:chExt cx="2099728" cy="3547583"/>
          </a:xfrm>
        </p:grpSpPr>
        <p:sp>
          <p:nvSpPr>
            <p:cNvPr id="21" name="Rectangle 20"/>
            <p:cNvSpPr/>
            <p:nvPr/>
          </p:nvSpPr>
          <p:spPr>
            <a:xfrm>
              <a:off x="4821893" y="1487603"/>
              <a:ext cx="1236711"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6" y="3377716"/>
            <a:ext cx="2053434" cy="3352751"/>
            <a:chOff x="4813299" y="1043543"/>
            <a:chExt cx="2080174" cy="3547583"/>
          </a:xfrm>
        </p:grpSpPr>
        <p:sp>
          <p:nvSpPr>
            <p:cNvPr id="105" name="Rectangle 104"/>
            <p:cNvSpPr/>
            <p:nvPr/>
          </p:nvSpPr>
          <p:spPr>
            <a:xfrm>
              <a:off x="4821893" y="1487603"/>
              <a:ext cx="123237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4"/>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7" name="TextBox 14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1175873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 find &amp; start load</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5"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8"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4"/>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7" name="Rectangle 146"/>
          <p:cNvSpPr/>
          <p:nvPr/>
        </p:nvSpPr>
        <p:spPr>
          <a:xfrm>
            <a:off x="8536848"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4" name="TextBox 153"/>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2376582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8536848"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On page Fault … schedule other P or T</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1" y="4289275"/>
            <a:ext cx="990599"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4" y="1487603"/>
              <a:ext cx="1236710"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2372"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p:nvPr/>
        </p:nvCxnSpPr>
        <p:spPr>
          <a:xfrm flipH="1">
            <a:off x="6060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6" name="Freeform 15"/>
          <p:cNvSpPr/>
          <p:nvPr/>
        </p:nvSpPr>
        <p:spPr>
          <a:xfrm>
            <a:off x="4111625" y="2555450"/>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Gill Sans" charset="0"/>
              <a:ea typeface="Gill Sans" charset="0"/>
              <a:cs typeface="Gill Sans" charset="0"/>
            </a:endParaRPr>
          </a:p>
        </p:txBody>
      </p:sp>
      <p:sp>
        <p:nvSpPr>
          <p:cNvPr id="150" name="TextBox 149"/>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3131489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834 0.00625 C 0.06684 -0.00949 0.0757 -0.025 0.09566 -0.04236 C 0.1158 -0.05972 0.14584 -0.09791 0.17865 -0.09791 C 0.21181 -0.09791 0.26007 -0.0662 0.29306 -0.04236 C 0.32622 -0.01851 0.34601 0.02778 0.37604 0.04561 C 0.40643 0.06343 0.43837 0.07385 0.47483 0.06412 C 0.51111 0.0544 0.55243 0.02107 0.5941 -0.01226 " pathEditMode="relative" rAng="0" ptsTypes="AAAAAAA">
                                      <p:cBhvr>
                                        <p:cTn id="9" dur="3000" fill="hold"/>
                                        <p:tgtEl>
                                          <p:spTgt spid="118"/>
                                        </p:tgtEl>
                                        <p:attrNameLst>
                                          <p:attrName>ppt_x</p:attrName>
                                          <p:attrName>ppt_y</p:attrName>
                                        </p:attrNameLst>
                                      </p:cBhvr>
                                      <p:rCtr x="26788" y="-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 update PTE</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p:nvPr/>
        </p:nvCxnSpPr>
        <p:spPr>
          <a:xfrm flipH="1">
            <a:off x="6060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0" name="Rectangle 149"/>
          <p:cNvSpPr/>
          <p:nvPr/>
        </p:nvSpPr>
        <p:spPr>
          <a:xfrm>
            <a:off x="8531328"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52" name="Straight Arrow Connector 151"/>
          <p:cNvCxnSpPr>
            <a:endCxn id="150" idx="1"/>
          </p:cNvCxnSpPr>
          <p:nvPr/>
        </p:nvCxnSpPr>
        <p:spPr>
          <a:xfrm flipV="1">
            <a:off x="7953375" y="3222124"/>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41364916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Eventually reschedule faulting thread</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0" name="Rectangle 149"/>
          <p:cNvSpPr/>
          <p:nvPr/>
        </p:nvSpPr>
        <p:spPr>
          <a:xfrm>
            <a:off x="8531328"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52" name="Straight Arrow Connector 151"/>
          <p:cNvCxnSpPr>
            <a:endCxn id="150" idx="1"/>
          </p:cNvCxnSpPr>
          <p:nvPr/>
        </p:nvCxnSpPr>
        <p:spPr>
          <a:xfrm flipV="1">
            <a:off x="7953375" y="3222124"/>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3285902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5666" t="598" r="6114" b="912"/>
          <a:stretch>
            <a:fillRect/>
          </a:stretch>
        </p:blipFill>
        <p:spPr bwMode="auto">
          <a:xfrm>
            <a:off x="2590800" y="762000"/>
            <a:ext cx="7010400" cy="5868761"/>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12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questions we need to answer!</a:t>
            </a:r>
            <a:endParaRPr lang="en-US" dirty="0"/>
          </a:p>
        </p:txBody>
      </p:sp>
      <p:sp>
        <p:nvSpPr>
          <p:cNvPr id="3" name="Content Placeholder 2"/>
          <p:cNvSpPr>
            <a:spLocks noGrp="1"/>
          </p:cNvSpPr>
          <p:nvPr>
            <p:ph idx="1"/>
          </p:nvPr>
        </p:nvSpPr>
        <p:spPr>
          <a:xfrm>
            <a:off x="990600" y="838200"/>
            <a:ext cx="10210800" cy="5562600"/>
          </a:xfrm>
        </p:spPr>
        <p:txBody>
          <a:bodyPr>
            <a:normAutofit lnSpcReduction="10000"/>
          </a:bodyPr>
          <a:lstStyle/>
          <a:p>
            <a:r>
              <a:rPr lang="en-US" dirty="0"/>
              <a:t>During a page fault, where does the OS get a free frame?</a:t>
            </a:r>
          </a:p>
          <a:p>
            <a:pPr lvl="1"/>
            <a:r>
              <a:rPr lang="en-US" dirty="0"/>
              <a:t>Keeps a free list</a:t>
            </a:r>
          </a:p>
          <a:p>
            <a:pPr lvl="1"/>
            <a:r>
              <a:rPr lang="en-US" dirty="0"/>
              <a:t>Unix runs a “reaper” if memory gets too full</a:t>
            </a:r>
          </a:p>
          <a:p>
            <a:pPr lvl="2"/>
            <a:r>
              <a:rPr lang="en-US" dirty="0"/>
              <a:t>Schedule dirty pages to be written back on disk</a:t>
            </a:r>
          </a:p>
          <a:p>
            <a:pPr lvl="2"/>
            <a:r>
              <a:rPr lang="en-US" dirty="0"/>
              <a:t>Zero (clean) pages which haven’t been accessed in a while</a:t>
            </a:r>
          </a:p>
          <a:p>
            <a:pPr lvl="1"/>
            <a:r>
              <a:rPr lang="en-US" dirty="0"/>
              <a:t>As a last resort, evict a dirty page first</a:t>
            </a:r>
          </a:p>
          <a:p>
            <a:pPr lvl="1"/>
            <a:endParaRPr lang="en-US" dirty="0"/>
          </a:p>
          <a:p>
            <a:r>
              <a:rPr lang="en-US" dirty="0">
                <a:solidFill>
                  <a:srgbClr val="FF0000"/>
                </a:solidFill>
              </a:rPr>
              <a:t>How can we organize these mechanisms?</a:t>
            </a:r>
          </a:p>
          <a:p>
            <a:pPr lvl="1"/>
            <a:r>
              <a:rPr lang="en-US" dirty="0">
                <a:solidFill>
                  <a:srgbClr val="FF0000"/>
                </a:solidFill>
              </a:rPr>
              <a:t>Work on the replacement policy</a:t>
            </a:r>
          </a:p>
          <a:p>
            <a:pPr lvl="1"/>
            <a:endParaRPr lang="en-US" dirty="0"/>
          </a:p>
          <a:p>
            <a:r>
              <a:rPr lang="en-US" dirty="0"/>
              <a:t>How many page frames/process?</a:t>
            </a:r>
          </a:p>
          <a:p>
            <a:pPr lvl="1"/>
            <a:r>
              <a:rPr lang="en-US" dirty="0"/>
              <a:t>Like thread scheduling, need to “schedule” memory resources:</a:t>
            </a:r>
          </a:p>
          <a:p>
            <a:pPr lvl="2"/>
            <a:r>
              <a:rPr lang="en-US" dirty="0"/>
              <a:t>Utilization?  fairness? priority?</a:t>
            </a:r>
          </a:p>
          <a:p>
            <a:pPr lvl="1"/>
            <a:r>
              <a:rPr lang="en-US" dirty="0"/>
              <a:t>Allocation of disk paging bandwidth</a:t>
            </a:r>
          </a:p>
        </p:txBody>
      </p:sp>
    </p:spTree>
    <p:extLst>
      <p:ext uri="{BB962C8B-B14F-4D97-AF65-F5344CB8AC3E}">
        <p14:creationId xmlns:p14="http://schemas.microsoft.com/office/powerpoint/2010/main" val="41132703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Set Model</a:t>
            </a:r>
          </a:p>
        </p:txBody>
      </p:sp>
      <p:sp>
        <p:nvSpPr>
          <p:cNvPr id="3" name="Content Placeholder 2"/>
          <p:cNvSpPr>
            <a:spLocks noGrp="1"/>
          </p:cNvSpPr>
          <p:nvPr>
            <p:ph idx="1"/>
          </p:nvPr>
        </p:nvSpPr>
        <p:spPr>
          <a:xfrm>
            <a:off x="1905000" y="838200"/>
            <a:ext cx="8229600" cy="1632708"/>
          </a:xfrm>
        </p:spPr>
        <p:txBody>
          <a:bodyPr/>
          <a:lstStyle/>
          <a:p>
            <a:r>
              <a:rPr lang="en-US" dirty="0"/>
              <a:t>As a program executes it transitions through a sequence of “working sets” consisting of varying sized subsets of the address space</a:t>
            </a:r>
          </a:p>
        </p:txBody>
      </p:sp>
      <p:cxnSp>
        <p:nvCxnSpPr>
          <p:cNvPr id="8" name="Straight Arrow Connector 7"/>
          <p:cNvCxnSpPr/>
          <p:nvPr/>
        </p:nvCxnSpPr>
        <p:spPr>
          <a:xfrm>
            <a:off x="2143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80537" y="5555024"/>
            <a:ext cx="857735" cy="461665"/>
          </a:xfrm>
          <a:prstGeom prst="rect">
            <a:avLst/>
          </a:prstGeom>
          <a:noFill/>
        </p:spPr>
        <p:txBody>
          <a:bodyPr wrap="none" rtlCol="0">
            <a:spAutoFit/>
          </a:bodyPr>
          <a:lstStyle/>
          <a:p>
            <a:r>
              <a:rPr lang="en-US" sz="2400" b="0" dirty="0">
                <a:latin typeface="Gill Sans" charset="0"/>
                <a:ea typeface="Gill Sans" charset="0"/>
                <a:cs typeface="Gill Sans" charset="0"/>
              </a:rPr>
              <a:t>Time</a:t>
            </a:r>
          </a:p>
        </p:txBody>
      </p:sp>
      <p:cxnSp>
        <p:nvCxnSpPr>
          <p:cNvPr id="11" name="Straight Arrow Connector 10"/>
          <p:cNvCxnSpPr/>
          <p:nvPr/>
        </p:nvCxnSpPr>
        <p:spPr>
          <a:xfrm flipV="1">
            <a:off x="2581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1693600" y="3590874"/>
            <a:ext cx="1314784" cy="461665"/>
          </a:xfrm>
          <a:prstGeom prst="rect">
            <a:avLst/>
          </a:prstGeom>
          <a:noFill/>
        </p:spPr>
        <p:txBody>
          <a:bodyPr wrap="none" rtlCol="0">
            <a:spAutoFit/>
          </a:bodyPr>
          <a:lstStyle/>
          <a:p>
            <a:r>
              <a:rPr lang="en-US" sz="2400" b="0" dirty="0">
                <a:latin typeface="Gill Sans" charset="0"/>
                <a:ea typeface="Gill Sans" charset="0"/>
                <a:cs typeface="Gill Sans" charset="0"/>
              </a:rPr>
              <a:t>Address</a:t>
            </a:r>
          </a:p>
        </p:txBody>
      </p:sp>
      <p:sp>
        <p:nvSpPr>
          <p:cNvPr id="13" name="Rounded Rectangle 12"/>
          <p:cNvSpPr/>
          <p:nvPr/>
        </p:nvSpPr>
        <p:spPr>
          <a:xfrm>
            <a:off x="2959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4" name="Rounded Rectangle 13"/>
          <p:cNvSpPr/>
          <p:nvPr/>
        </p:nvSpPr>
        <p:spPr>
          <a:xfrm>
            <a:off x="2959830"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ounded Rectangle 14"/>
          <p:cNvSpPr/>
          <p:nvPr/>
        </p:nvSpPr>
        <p:spPr>
          <a:xfrm>
            <a:off x="3962711" y="4150809"/>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6" name="Rounded Rectangle 15"/>
          <p:cNvSpPr/>
          <p:nvPr/>
        </p:nvSpPr>
        <p:spPr>
          <a:xfrm>
            <a:off x="4115111"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7" name="Rounded Rectangle 16"/>
          <p:cNvSpPr/>
          <p:nvPr/>
        </p:nvSpPr>
        <p:spPr>
          <a:xfrm>
            <a:off x="5380537"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8" name="Rounded Rectangle 17"/>
          <p:cNvSpPr/>
          <p:nvPr/>
        </p:nvSpPr>
        <p:spPr>
          <a:xfrm>
            <a:off x="6383419"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9" name="Rounded Rectangle 18"/>
          <p:cNvSpPr/>
          <p:nvPr/>
        </p:nvSpPr>
        <p:spPr>
          <a:xfrm>
            <a:off x="6281974"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0" name="Rounded Rectangle 19"/>
          <p:cNvSpPr/>
          <p:nvPr/>
        </p:nvSpPr>
        <p:spPr>
          <a:xfrm>
            <a:off x="7105448"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1" name="Rounded Rectangle 20"/>
          <p:cNvSpPr/>
          <p:nvPr/>
        </p:nvSpPr>
        <p:spPr>
          <a:xfrm>
            <a:off x="8466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2" name="Rounded Rectangle 21"/>
          <p:cNvSpPr/>
          <p:nvPr/>
        </p:nvSpPr>
        <p:spPr>
          <a:xfrm>
            <a:off x="8243323"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4" name="Rounded Rectangle 3"/>
          <p:cNvSpPr/>
          <p:nvPr/>
        </p:nvSpPr>
        <p:spPr bwMode="auto">
          <a:xfrm>
            <a:off x="-457200" y="2438400"/>
            <a:ext cx="381000" cy="31242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3351886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Behavior under WS model</a:t>
            </a:r>
          </a:p>
        </p:txBody>
      </p:sp>
      <p:sp>
        <p:nvSpPr>
          <p:cNvPr id="3" name="Content Placeholder 2"/>
          <p:cNvSpPr>
            <a:spLocks noGrp="1"/>
          </p:cNvSpPr>
          <p:nvPr>
            <p:ph idx="1"/>
          </p:nvPr>
        </p:nvSpPr>
        <p:spPr>
          <a:xfrm>
            <a:off x="1905000" y="4729880"/>
            <a:ext cx="8229600" cy="1518520"/>
          </a:xfrm>
        </p:spPr>
        <p:txBody>
          <a:bodyPr>
            <a:noAutofit/>
          </a:bodyPr>
          <a:lstStyle/>
          <a:p>
            <a:pPr>
              <a:lnSpc>
                <a:spcPct val="90000"/>
              </a:lnSpc>
            </a:pPr>
            <a:r>
              <a:rPr lang="en-US" dirty="0"/>
              <a:t>Amortized by fraction of time the Working Set is active</a:t>
            </a:r>
          </a:p>
          <a:p>
            <a:pPr>
              <a:lnSpc>
                <a:spcPct val="90000"/>
              </a:lnSpc>
            </a:pPr>
            <a:r>
              <a:rPr lang="en-US" dirty="0"/>
              <a:t>Transitions from one WS to the next</a:t>
            </a:r>
          </a:p>
          <a:p>
            <a:pPr>
              <a:lnSpc>
                <a:spcPct val="90000"/>
              </a:lnSpc>
            </a:pPr>
            <a:r>
              <a:rPr lang="en-US" dirty="0"/>
              <a:t>Capacity, Conflict, Compulsory misses</a:t>
            </a:r>
          </a:p>
          <a:p>
            <a:pPr>
              <a:lnSpc>
                <a:spcPct val="90000"/>
              </a:lnSpc>
            </a:pPr>
            <a:r>
              <a:rPr lang="en-US" dirty="0"/>
              <a:t>Applicable to memory caches and pages.  Others ?</a:t>
            </a:r>
          </a:p>
        </p:txBody>
      </p:sp>
      <p:cxnSp>
        <p:nvCxnSpPr>
          <p:cNvPr id="7" name="Straight Arrow Connector 6"/>
          <p:cNvCxnSpPr/>
          <p:nvPr/>
        </p:nvCxnSpPr>
        <p:spPr>
          <a:xfrm>
            <a:off x="2823751"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823750" y="821569"/>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1944346" y="2221475"/>
            <a:ext cx="1297150" cy="461665"/>
          </a:xfrm>
          <a:prstGeom prst="rect">
            <a:avLst/>
          </a:prstGeom>
          <a:noFill/>
        </p:spPr>
        <p:txBody>
          <a:bodyPr wrap="none" rtlCol="0">
            <a:spAutoFit/>
          </a:bodyPr>
          <a:lstStyle/>
          <a:p>
            <a:r>
              <a:rPr lang="en-US" sz="2400" b="0" dirty="0">
                <a:latin typeface="Gill Sans" charset="0"/>
                <a:ea typeface="Gill Sans" charset="0"/>
                <a:cs typeface="Gill Sans" charset="0"/>
              </a:rPr>
              <a:t>Hit Rate</a:t>
            </a:r>
          </a:p>
        </p:txBody>
      </p:sp>
      <p:sp>
        <p:nvSpPr>
          <p:cNvPr id="10" name="TextBox 9"/>
          <p:cNvSpPr txBox="1"/>
          <p:nvPr/>
        </p:nvSpPr>
        <p:spPr>
          <a:xfrm>
            <a:off x="5049031" y="4200744"/>
            <a:ext cx="1760418" cy="461665"/>
          </a:xfrm>
          <a:prstGeom prst="rect">
            <a:avLst/>
          </a:prstGeom>
          <a:noFill/>
        </p:spPr>
        <p:txBody>
          <a:bodyPr wrap="none" rtlCol="0">
            <a:spAutoFit/>
          </a:bodyPr>
          <a:lstStyle/>
          <a:p>
            <a:r>
              <a:rPr lang="en-US" sz="2400" b="0" dirty="0">
                <a:latin typeface="Gill Sans" charset="0"/>
                <a:ea typeface="Gill Sans" charset="0"/>
                <a:cs typeface="Gill Sans" charset="0"/>
              </a:rPr>
              <a:t>Cache Size</a:t>
            </a:r>
          </a:p>
        </p:txBody>
      </p:sp>
      <p:sp>
        <p:nvSpPr>
          <p:cNvPr id="11" name="Freeform 10"/>
          <p:cNvSpPr/>
          <p:nvPr/>
        </p:nvSpPr>
        <p:spPr>
          <a:xfrm>
            <a:off x="2838869" y="1639269"/>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charset="0"/>
              <a:ea typeface="Gill Sans" charset="0"/>
              <a:cs typeface="Gill Sans" charset="0"/>
            </a:endParaRPr>
          </a:p>
        </p:txBody>
      </p:sp>
      <p:sp>
        <p:nvSpPr>
          <p:cNvPr id="13" name="TextBox 12"/>
          <p:cNvSpPr txBox="1"/>
          <p:nvPr/>
        </p:nvSpPr>
        <p:spPr>
          <a:xfrm>
            <a:off x="4114801" y="1835802"/>
            <a:ext cx="2198038" cy="369332"/>
          </a:xfrm>
          <a:prstGeom prst="rect">
            <a:avLst/>
          </a:prstGeom>
          <a:noFill/>
        </p:spPr>
        <p:txBody>
          <a:bodyPr wrap="none" rtlCol="0">
            <a:spAutoFit/>
          </a:bodyPr>
          <a:lstStyle/>
          <a:p>
            <a:r>
              <a:rPr lang="en-US" b="0" dirty="0">
                <a:latin typeface="Gill Sans" charset="0"/>
                <a:ea typeface="Gill Sans" charset="0"/>
                <a:cs typeface="Gill Sans" charset="0"/>
              </a:rPr>
              <a:t>new working set fits</a:t>
            </a:r>
          </a:p>
        </p:txBody>
      </p:sp>
      <p:sp>
        <p:nvSpPr>
          <p:cNvPr id="14" name="Right Arrow 13"/>
          <p:cNvSpPr/>
          <p:nvPr/>
        </p:nvSpPr>
        <p:spPr>
          <a:xfrm>
            <a:off x="6546557" y="1872534"/>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ight Arrow 14"/>
          <p:cNvSpPr/>
          <p:nvPr/>
        </p:nvSpPr>
        <p:spPr>
          <a:xfrm>
            <a:off x="4012300" y="2765729"/>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cxnSp>
        <p:nvCxnSpPr>
          <p:cNvPr id="17" name="Straight Connector 16"/>
          <p:cNvCxnSpPr/>
          <p:nvPr/>
        </p:nvCxnSpPr>
        <p:spPr>
          <a:xfrm flipH="1">
            <a:off x="2717911"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22090" y="3965342"/>
            <a:ext cx="312906" cy="369332"/>
          </a:xfrm>
          <a:prstGeom prst="rect">
            <a:avLst/>
          </a:prstGeom>
          <a:noFill/>
        </p:spPr>
        <p:txBody>
          <a:bodyPr wrap="none" rtlCol="0">
            <a:spAutoFit/>
          </a:bodyPr>
          <a:lstStyle/>
          <a:p>
            <a:r>
              <a:rPr lang="en-US" b="0" dirty="0">
                <a:latin typeface="Gill Sans" charset="0"/>
                <a:ea typeface="Gill Sans" charset="0"/>
                <a:cs typeface="Gill Sans" charset="0"/>
              </a:rPr>
              <a:t>0</a:t>
            </a:r>
          </a:p>
        </p:txBody>
      </p:sp>
      <p:sp>
        <p:nvSpPr>
          <p:cNvPr id="22" name="TextBox 21"/>
          <p:cNvSpPr txBox="1"/>
          <p:nvPr/>
        </p:nvSpPr>
        <p:spPr>
          <a:xfrm>
            <a:off x="2419388" y="791332"/>
            <a:ext cx="312906" cy="369332"/>
          </a:xfrm>
          <a:prstGeom prst="rect">
            <a:avLst/>
          </a:prstGeom>
          <a:noFill/>
        </p:spPr>
        <p:txBody>
          <a:bodyPr wrap="none" rtlCol="0">
            <a:spAutoFit/>
          </a:bodyPr>
          <a:lstStyle/>
          <a:p>
            <a:r>
              <a:rPr lang="en-US" b="0" dirty="0">
                <a:latin typeface="Gill Sans" charset="0"/>
                <a:ea typeface="Gill Sans" charset="0"/>
                <a:cs typeface="Gill Sans" charset="0"/>
              </a:rPr>
              <a:t>1</a:t>
            </a:r>
          </a:p>
        </p:txBody>
      </p:sp>
      <p:cxnSp>
        <p:nvCxnSpPr>
          <p:cNvPr id="23" name="Straight Connector 22"/>
          <p:cNvCxnSpPr/>
          <p:nvPr/>
        </p:nvCxnSpPr>
        <p:spPr>
          <a:xfrm flipH="1">
            <a:off x="2736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688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76200"/>
            <a:ext cx="9906000" cy="533400"/>
          </a:xfrm>
        </p:spPr>
        <p:txBody>
          <a:bodyPr/>
          <a:lstStyle/>
          <a:p>
            <a:r>
              <a:rPr lang="en-US" altLang="ko-KR" dirty="0">
                <a:ea typeface="굴림" panose="020B0600000101010101" pitchFamily="34" charset="-127"/>
              </a:rPr>
              <a:t>Recall: Caching Applied to Address Translation</a:t>
            </a:r>
          </a:p>
        </p:txBody>
      </p:sp>
      <p:sp>
        <p:nvSpPr>
          <p:cNvPr id="738307" name="Rectangle 3"/>
          <p:cNvSpPr>
            <a:spLocks noGrp="1" noChangeArrowheads="1"/>
          </p:cNvSpPr>
          <p:nvPr>
            <p:ph type="body" idx="1"/>
          </p:nvPr>
        </p:nvSpPr>
        <p:spPr>
          <a:xfrm>
            <a:off x="567313" y="4314825"/>
            <a:ext cx="11125200" cy="2314575"/>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3276600" y="1952625"/>
            <a:ext cx="5029200" cy="2305050"/>
            <a:chOff x="1104" y="1230"/>
            <a:chExt cx="3168" cy="1452"/>
          </a:xfrm>
        </p:grpSpPr>
        <p:sp>
          <p:nvSpPr>
            <p:cNvPr id="32794" name="Text Box 20"/>
            <p:cNvSpPr txBox="1">
              <a:spLocks noChangeArrowheads="1"/>
            </p:cNvSpPr>
            <p:nvPr/>
          </p:nvSpPr>
          <p:spPr bwMode="auto">
            <a:xfrm>
              <a:off x="1536" y="2238"/>
              <a:ext cx="1494"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2209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8458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4267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5486400" y="657225"/>
            <a:ext cx="746980" cy="45909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4746626" y="2638426"/>
            <a:ext cx="1242437" cy="70531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5029204"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3429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708"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6858000" y="857251"/>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718"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5181600" y="1343026"/>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79"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4919664" y="1114426"/>
            <a:ext cx="1210249" cy="39753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5486403" y="1571625"/>
            <a:ext cx="1300163" cy="1054100"/>
            <a:chOff x="2496" y="990"/>
            <a:chExt cx="819"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41" y="1190"/>
              <a:ext cx="574" cy="46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374192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model of Locality: </a:t>
            </a:r>
            <a:r>
              <a:rPr lang="en-US" dirty="0" err="1"/>
              <a:t>Zipf</a:t>
            </a:r>
            <a:endParaRPr lang="en-US" dirty="0"/>
          </a:p>
        </p:txBody>
      </p:sp>
      <p:sp>
        <p:nvSpPr>
          <p:cNvPr id="3" name="Content Placeholder 2"/>
          <p:cNvSpPr>
            <a:spLocks noGrp="1"/>
          </p:cNvSpPr>
          <p:nvPr>
            <p:ph idx="1"/>
          </p:nvPr>
        </p:nvSpPr>
        <p:spPr>
          <a:xfrm>
            <a:off x="1676400" y="4419601"/>
            <a:ext cx="9067800" cy="1699939"/>
          </a:xfrm>
        </p:spPr>
        <p:txBody>
          <a:bodyPr>
            <a:noAutofit/>
          </a:bodyPr>
          <a:lstStyle/>
          <a:p>
            <a:r>
              <a:rPr lang="en-US" dirty="0"/>
              <a:t>Likelihood of accessing item of rank r is α 1/</a:t>
            </a:r>
            <a:r>
              <a:rPr lang="en-US" dirty="0" err="1"/>
              <a:t>r</a:t>
            </a:r>
            <a:r>
              <a:rPr lang="en-US" baseline="30000" dirty="0" err="1"/>
              <a:t>a</a:t>
            </a:r>
            <a:endParaRPr lang="en-US" baseline="30000" dirty="0"/>
          </a:p>
          <a:p>
            <a:r>
              <a:rPr lang="en-US" dirty="0"/>
              <a:t>Although rare to access items below the top few, there are so many that it yields a “heavy tailed” distribution</a:t>
            </a:r>
          </a:p>
          <a:p>
            <a:r>
              <a:rPr lang="en-US" dirty="0"/>
              <a:t>Substantial value from even a tiny cache</a:t>
            </a:r>
          </a:p>
          <a:p>
            <a:r>
              <a:rPr lang="en-US" dirty="0"/>
              <a:t>Substantial misses from even a very large cache</a:t>
            </a:r>
          </a:p>
          <a:p>
            <a:endParaRPr lang="en-US" dirty="0"/>
          </a:p>
        </p:txBody>
      </p:sp>
      <p:graphicFrame>
        <p:nvGraphicFramePr>
          <p:cNvPr id="7" name="Chart 6"/>
          <p:cNvGraphicFramePr>
            <a:graphicFrameLocks/>
          </p:cNvGraphicFramePr>
          <p:nvPr/>
        </p:nvGraphicFramePr>
        <p:xfrm>
          <a:off x="1981200" y="661250"/>
          <a:ext cx="8305800"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6729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Demand Paging Cost Model</a:t>
            </a:r>
          </a:p>
        </p:txBody>
      </p:sp>
      <p:sp>
        <p:nvSpPr>
          <p:cNvPr id="795651" name="Rectangle 3"/>
          <p:cNvSpPr>
            <a:spLocks noGrp="1" noChangeArrowheads="1"/>
          </p:cNvSpPr>
          <p:nvPr>
            <p:ph type="body" idx="1"/>
          </p:nvPr>
        </p:nvSpPr>
        <p:spPr>
          <a:xfrm>
            <a:off x="965200" y="762000"/>
            <a:ext cx="10160000" cy="5791200"/>
          </a:xfrm>
        </p:spPr>
        <p:txBody>
          <a:bodyPr/>
          <a:lstStyle/>
          <a:p>
            <a:pPr marL="342900" indent="-342900">
              <a:lnSpc>
                <a:spcPct val="80000"/>
              </a:lnSpc>
              <a:spcBef>
                <a:spcPct val="20000"/>
              </a:spcBef>
              <a:tabLst>
                <a:tab pos="914400" algn="l"/>
                <a:tab pos="1828800" algn="l"/>
              </a:tabLst>
            </a:pPr>
            <a:r>
              <a:rPr lang="en-US" altLang="ko-KR" dirty="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Then, we can compute EAT as follows:</a:t>
            </a: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EAT 	= 200ns + p x 8 </a:t>
            </a:r>
            <a:r>
              <a:rPr lang="en-US" altLang="ko-KR" dirty="0" err="1">
                <a:ea typeface="굴림" panose="020B0600000101010101" pitchFamily="34" charset="-127"/>
              </a:rPr>
              <a:t>ms</a:t>
            </a:r>
            <a:endParaRPr lang="en-US" altLang="ko-KR" dirty="0">
              <a:ea typeface="굴림" panose="020B0600000101010101" pitchFamily="34" charset="-127"/>
            </a:endParaRP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If one access out of 1,000 causes a page fault, then EAT = 8.2 </a:t>
            </a:r>
            <a:r>
              <a:rPr lang="el-GR" altLang="en-US" dirty="0"/>
              <a:t>μ</a:t>
            </a:r>
            <a:r>
              <a:rPr lang="en-US" altLang="ko-KR" dirty="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&lt; 200ns x 1.1 </a:t>
            </a:r>
            <a:r>
              <a:rPr lang="en-US" altLang="ko-KR" dirty="0">
                <a:ea typeface="굴림" panose="020B0600000101010101" pitchFamily="34" charset="-127"/>
                <a:sym typeface="Symbol" panose="05050102010706020507" pitchFamily="18" charset="2"/>
              </a:rPr>
              <a:t> p &lt; 2.5 x 10</a:t>
            </a:r>
            <a:r>
              <a:rPr lang="en-US" altLang="ko-KR" baseline="30000" dirty="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1846817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5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52600" y="152400"/>
            <a:ext cx="8686800" cy="533400"/>
          </a:xfrm>
        </p:spPr>
        <p:txBody>
          <a:bodyPr/>
          <a:lstStyle/>
          <a:p>
            <a:r>
              <a:rPr lang="en-US" altLang="ko-KR" dirty="0">
                <a:ea typeface="굴림" panose="020B0600000101010101" pitchFamily="34" charset="-127"/>
              </a:rPr>
              <a:t>What Factors Lead to Misses in Page Cache?</a:t>
            </a:r>
          </a:p>
        </p:txBody>
      </p:sp>
      <p:sp>
        <p:nvSpPr>
          <p:cNvPr id="796675" name="Rectangle 3"/>
          <p:cNvSpPr>
            <a:spLocks noGrp="1" noChangeArrowheads="1"/>
          </p:cNvSpPr>
          <p:nvPr>
            <p:ph type="body" idx="1"/>
          </p:nvPr>
        </p:nvSpPr>
        <p:spPr>
          <a:xfrm>
            <a:off x="685800" y="685800"/>
            <a:ext cx="108204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Compulsory Misses: </a:t>
            </a:r>
          </a:p>
          <a:p>
            <a:pPr lvl="1">
              <a:lnSpc>
                <a:spcPct val="80000"/>
              </a:lnSpc>
              <a:spcBef>
                <a:spcPct val="20000"/>
              </a:spcBef>
            </a:pPr>
            <a:r>
              <a:rPr lang="en-US" altLang="ko-KR" dirty="0">
                <a:ea typeface="굴림" panose="020B0600000101010101" pitchFamily="34" charset="-127"/>
              </a:rPr>
              <a:t>Pages that have never been paged into memory before</a:t>
            </a:r>
          </a:p>
          <a:p>
            <a:pPr lvl="1">
              <a:lnSpc>
                <a:spcPct val="80000"/>
              </a:lnSpc>
              <a:spcBef>
                <a:spcPct val="20000"/>
              </a:spcBef>
            </a:pPr>
            <a:r>
              <a:rPr lang="en-US" altLang="ko-KR" dirty="0">
                <a:ea typeface="굴림" panose="020B0600000101010101" pitchFamily="34" charset="-127"/>
              </a:rPr>
              <a:t>How might we remove these misses?</a:t>
            </a:r>
          </a:p>
          <a:p>
            <a:pPr lvl="2">
              <a:lnSpc>
                <a:spcPct val="80000"/>
              </a:lnSpc>
              <a:spcBef>
                <a:spcPct val="20000"/>
              </a:spcBef>
            </a:pPr>
            <a:r>
              <a:rPr lang="en-US" altLang="ko-KR" dirty="0">
                <a:ea typeface="굴림" panose="020B0600000101010101" pitchFamily="34" charset="-127"/>
              </a:rPr>
              <a:t>Prefetching: loading them into memory before needed</a:t>
            </a:r>
          </a:p>
          <a:p>
            <a:pPr lvl="2">
              <a:lnSpc>
                <a:spcPct val="80000"/>
              </a:lnSpc>
              <a:spcBef>
                <a:spcPct val="20000"/>
              </a:spcBef>
            </a:pPr>
            <a:r>
              <a:rPr lang="en-US" altLang="ko-KR" dirty="0">
                <a:ea typeface="굴림" panose="020B0600000101010101" pitchFamily="34" charset="-127"/>
              </a:rPr>
              <a:t>Need to predict future somehow!  More later</a:t>
            </a:r>
          </a:p>
          <a:p>
            <a:pPr>
              <a:lnSpc>
                <a:spcPct val="80000"/>
              </a:lnSpc>
              <a:spcBef>
                <a:spcPct val="20000"/>
              </a:spcBef>
            </a:pPr>
            <a:r>
              <a:rPr lang="en-US" altLang="ko-KR" dirty="0">
                <a:solidFill>
                  <a:schemeClr val="hlink"/>
                </a:solidFill>
                <a:ea typeface="굴림" panose="020B0600000101010101" pitchFamily="34" charset="-127"/>
              </a:rPr>
              <a:t>Capacity Misses:</a:t>
            </a:r>
          </a:p>
          <a:p>
            <a:pPr lvl="1">
              <a:lnSpc>
                <a:spcPct val="80000"/>
              </a:lnSpc>
              <a:spcBef>
                <a:spcPct val="20000"/>
              </a:spcBef>
            </a:pPr>
            <a:r>
              <a:rPr lang="en-US" altLang="ko-KR" dirty="0">
                <a:ea typeface="굴림" panose="020B0600000101010101" pitchFamily="34" charset="-127"/>
              </a:rPr>
              <a:t>Not enough memory. Must somehow increase available memory size.</a:t>
            </a:r>
          </a:p>
          <a:p>
            <a:pPr lvl="1">
              <a:lnSpc>
                <a:spcPct val="80000"/>
              </a:lnSpc>
              <a:spcBef>
                <a:spcPct val="20000"/>
              </a:spcBef>
            </a:pPr>
            <a:r>
              <a:rPr lang="en-US" altLang="ko-KR" dirty="0">
                <a:ea typeface="굴림" panose="020B0600000101010101" pitchFamily="34" charset="-127"/>
              </a:rPr>
              <a:t>Can we do this?</a:t>
            </a:r>
          </a:p>
          <a:p>
            <a:pPr lvl="2">
              <a:lnSpc>
                <a:spcPct val="80000"/>
              </a:lnSpc>
              <a:spcBef>
                <a:spcPct val="20000"/>
              </a:spcBef>
            </a:pPr>
            <a:r>
              <a:rPr lang="en-US" altLang="ko-KR" dirty="0">
                <a:ea typeface="굴림" panose="020B0600000101010101" pitchFamily="34" charset="-127"/>
              </a:rPr>
              <a:t>One option: Increase amount of DRAM (not quick fix!)</a:t>
            </a:r>
          </a:p>
          <a:p>
            <a:pPr lvl="2">
              <a:lnSpc>
                <a:spcPct val="80000"/>
              </a:lnSpc>
              <a:spcBef>
                <a:spcPct val="20000"/>
              </a:spcBef>
            </a:pPr>
            <a:r>
              <a:rPr lang="en-US" altLang="ko-KR" dirty="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dirty="0">
                <a:solidFill>
                  <a:schemeClr val="hlink"/>
                </a:solidFill>
                <a:ea typeface="굴림" panose="020B0600000101010101" pitchFamily="34" charset="-127"/>
              </a:rPr>
              <a:t>Conflict Misses:</a:t>
            </a:r>
          </a:p>
          <a:p>
            <a:pPr lvl="1">
              <a:lnSpc>
                <a:spcPct val="80000"/>
              </a:lnSpc>
              <a:spcBef>
                <a:spcPct val="20000"/>
              </a:spcBef>
            </a:pPr>
            <a:r>
              <a:rPr lang="en-US" altLang="ko-KR" dirty="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dirty="0">
                <a:solidFill>
                  <a:schemeClr val="hlink"/>
                </a:solidFill>
                <a:ea typeface="굴림" panose="020B0600000101010101" pitchFamily="34" charset="-127"/>
              </a:rPr>
              <a:t>Policy Misses:</a:t>
            </a:r>
          </a:p>
          <a:p>
            <a:pPr lvl="1">
              <a:lnSpc>
                <a:spcPct val="80000"/>
              </a:lnSpc>
              <a:spcBef>
                <a:spcPct val="20000"/>
              </a:spcBef>
            </a:pPr>
            <a:r>
              <a:rPr lang="en-US" altLang="ko-KR" dirty="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dirty="0">
                <a:ea typeface="굴림" panose="020B0600000101010101" pitchFamily="34" charset="-127"/>
              </a:rPr>
              <a:t>How to fix? Better replacement policy</a:t>
            </a:r>
          </a:p>
        </p:txBody>
      </p:sp>
    </p:spTree>
    <p:extLst>
      <p:ext uri="{BB962C8B-B14F-4D97-AF65-F5344CB8AC3E}">
        <p14:creationId xmlns:p14="http://schemas.microsoft.com/office/powerpoint/2010/main" val="2654672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6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6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667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667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667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a:xfrm>
            <a:off x="304800" y="762000"/>
            <a:ext cx="11074400" cy="5257800"/>
          </a:xfrm>
        </p:spPr>
        <p:txBody>
          <a:bodyPr/>
          <a:lstStyle/>
          <a:p>
            <a:endParaRPr lang="en-US" dirty="0"/>
          </a:p>
          <a:p>
            <a:endParaRPr lang="en-US" dirty="0"/>
          </a:p>
        </p:txBody>
      </p:sp>
      <p:sp>
        <p:nvSpPr>
          <p:cNvPr id="5" name="Content Placeholder 2">
            <a:extLst>
              <a:ext uri="{FF2B5EF4-FFF2-40B4-BE49-F238E27FC236}">
                <a16:creationId xmlns:a16="http://schemas.microsoft.com/office/drawing/2014/main" id="{8EE41138-1E8E-8D4C-BCDD-7D4DF2913B07}"/>
              </a:ext>
            </a:extLst>
          </p:cNvPr>
          <p:cNvSpPr txBox="1">
            <a:spLocks/>
          </p:cNvSpPr>
          <p:nvPr/>
        </p:nvSpPr>
        <p:spPr bwMode="auto">
          <a:xfrm>
            <a:off x="609600" y="990600"/>
            <a:ext cx="10566400" cy="5029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dirty="0">
                <a:solidFill>
                  <a:srgbClr val="FF0000"/>
                </a:solidFill>
              </a:rPr>
              <a:t>Midterm 2: Coming up on Thursday 3/17 7-9pm</a:t>
            </a:r>
          </a:p>
          <a:p>
            <a:pPr lvl="1"/>
            <a:r>
              <a:rPr lang="en-US" dirty="0"/>
              <a:t>Topics: up until Lecture 16 (today): Scheduling, Deadlock, Address Translation, Virtual Memory, Caching, TLBs, Demand Paging</a:t>
            </a:r>
          </a:p>
          <a:p>
            <a:endParaRPr lang="en-US" dirty="0"/>
          </a:p>
          <a:p>
            <a:r>
              <a:rPr lang="en-US" dirty="0"/>
              <a:t>Review Session was yesterday</a:t>
            </a:r>
          </a:p>
          <a:p>
            <a:pPr lvl="1"/>
            <a:r>
              <a:rPr lang="en-US" kern="0" dirty="0"/>
              <a:t>Slides and recording are available on the course website</a:t>
            </a:r>
          </a:p>
          <a:p>
            <a:endParaRPr lang="en-US" kern="0" dirty="0"/>
          </a:p>
        </p:txBody>
      </p:sp>
    </p:spTree>
    <p:extLst>
      <p:ext uri="{BB962C8B-B14F-4D97-AF65-F5344CB8AC3E}">
        <p14:creationId xmlns:p14="http://schemas.microsoft.com/office/powerpoint/2010/main" val="209848331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t>Page Replacement Policies</a:t>
            </a:r>
          </a:p>
        </p:txBody>
      </p:sp>
      <p:sp>
        <p:nvSpPr>
          <p:cNvPr id="773123" name="Rectangle 3"/>
          <p:cNvSpPr>
            <a:spLocks noGrp="1" noChangeArrowheads="1"/>
          </p:cNvSpPr>
          <p:nvPr>
            <p:ph type="body" idx="1"/>
          </p:nvPr>
        </p:nvSpPr>
        <p:spPr>
          <a:xfrm>
            <a:off x="812800" y="762000"/>
            <a:ext cx="10769600" cy="5638800"/>
          </a:xfrm>
        </p:spPr>
        <p:txBody>
          <a:bodyPr>
            <a:normAutofit fontScale="92500" lnSpcReduction="10000"/>
          </a:bodyPr>
          <a:lstStyle/>
          <a:p>
            <a:r>
              <a:rPr lang="en-US" altLang="ko-KR" dirty="0"/>
              <a:t>Why do we care about Replacement Policy?	</a:t>
            </a:r>
          </a:p>
          <a:p>
            <a:pPr lvl="1"/>
            <a:r>
              <a:rPr lang="en-US" altLang="ko-KR" dirty="0"/>
              <a:t>Replacement is an issue with any cache</a:t>
            </a:r>
          </a:p>
          <a:p>
            <a:pPr lvl="1"/>
            <a:r>
              <a:rPr lang="en-US" altLang="ko-KR" dirty="0"/>
              <a:t>Particularly important with pages</a:t>
            </a:r>
          </a:p>
          <a:p>
            <a:pPr lvl="2"/>
            <a:r>
              <a:rPr lang="en-US" altLang="ko-KR" dirty="0"/>
              <a:t>The cost of being wrong is high: must go to disk</a:t>
            </a:r>
          </a:p>
          <a:p>
            <a:pPr lvl="2"/>
            <a:r>
              <a:rPr lang="en-US" altLang="ko-KR" dirty="0"/>
              <a:t>Must keep important pages in memory, not toss them out</a:t>
            </a:r>
          </a:p>
          <a:p>
            <a:r>
              <a:rPr lang="en-US" altLang="ko-KR" dirty="0">
                <a:solidFill>
                  <a:srgbClr val="FF0000"/>
                </a:solidFill>
              </a:rPr>
              <a:t>FIFO (First In, First Out)</a:t>
            </a:r>
          </a:p>
          <a:p>
            <a:pPr lvl="1"/>
            <a:r>
              <a:rPr lang="en-US" altLang="ko-KR" dirty="0"/>
              <a:t>Throw out oldest page.  Be fair – let every page live in memory for same amount of time.</a:t>
            </a:r>
          </a:p>
          <a:p>
            <a:pPr lvl="1"/>
            <a:r>
              <a:rPr lang="en-US" altLang="ko-KR" dirty="0"/>
              <a:t>Bad – throws out heavily used pages instead of infrequently used</a:t>
            </a:r>
          </a:p>
          <a:p>
            <a:r>
              <a:rPr lang="en-US" altLang="ko-KR" dirty="0">
                <a:solidFill>
                  <a:srgbClr val="FF0000"/>
                </a:solidFill>
              </a:rPr>
              <a:t>RANDOM:</a:t>
            </a:r>
          </a:p>
          <a:p>
            <a:pPr lvl="1"/>
            <a:r>
              <a:rPr lang="en-US" altLang="ko-KR" dirty="0"/>
              <a:t>Pick random page for every replacement</a:t>
            </a:r>
          </a:p>
          <a:p>
            <a:pPr lvl="1"/>
            <a:r>
              <a:rPr lang="en-US" altLang="ko-KR" dirty="0"/>
              <a:t>Typical solution for TLB’s.  Simple hardware</a:t>
            </a:r>
          </a:p>
          <a:p>
            <a:pPr lvl="1"/>
            <a:r>
              <a:rPr lang="en-US" altLang="ko-KR" dirty="0"/>
              <a:t>Pretty unpredictable – makes it hard to make real-time guarantees</a:t>
            </a:r>
          </a:p>
          <a:p>
            <a:r>
              <a:rPr lang="en-US" altLang="ko-KR" dirty="0">
                <a:solidFill>
                  <a:srgbClr val="FF0000"/>
                </a:solidFill>
              </a:rPr>
              <a:t>MIN (Minimum): </a:t>
            </a:r>
          </a:p>
          <a:p>
            <a:pPr lvl="1"/>
            <a:r>
              <a:rPr lang="en-US" altLang="ko-KR" dirty="0"/>
              <a:t>Replace page that won’t be used for the longest time </a:t>
            </a:r>
          </a:p>
          <a:p>
            <a:pPr lvl="1"/>
            <a:r>
              <a:rPr lang="en-US" altLang="ko-KR" dirty="0"/>
              <a:t>Great (provably optimal), but can’t really know future…</a:t>
            </a:r>
          </a:p>
          <a:p>
            <a:pPr lvl="1"/>
            <a:r>
              <a:rPr lang="en-US" altLang="ko-KR" dirty="0"/>
              <a:t>But past is a good predictor of the future …</a:t>
            </a:r>
          </a:p>
        </p:txBody>
      </p:sp>
    </p:spTree>
    <p:extLst>
      <p:ext uri="{BB962C8B-B14F-4D97-AF65-F5344CB8AC3E}">
        <p14:creationId xmlns:p14="http://schemas.microsoft.com/office/powerpoint/2010/main" val="111782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Replacement Policies (Con’t)</a:t>
            </a:r>
          </a:p>
        </p:txBody>
      </p:sp>
      <p:sp>
        <p:nvSpPr>
          <p:cNvPr id="774147" name="Rectangle 3"/>
          <p:cNvSpPr>
            <a:spLocks noGrp="1" noChangeArrowheads="1"/>
          </p:cNvSpPr>
          <p:nvPr>
            <p:ph type="body" idx="1"/>
          </p:nvPr>
        </p:nvSpPr>
        <p:spPr>
          <a:xfrm>
            <a:off x="678264" y="762000"/>
            <a:ext cx="11361336"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LRU (Least Recently Used):</a:t>
            </a:r>
          </a:p>
          <a:p>
            <a:pPr lvl="1">
              <a:lnSpc>
                <a:spcPct val="80000"/>
              </a:lnSpc>
              <a:spcBef>
                <a:spcPct val="20000"/>
              </a:spcBef>
            </a:pPr>
            <a:r>
              <a:rPr lang="en-US" altLang="ko-KR" dirty="0">
                <a:ea typeface="굴림" panose="020B0600000101010101" pitchFamily="34" charset="-127"/>
              </a:rPr>
              <a:t>Replace page that hasn’t been used for the longest time</a:t>
            </a:r>
          </a:p>
          <a:p>
            <a:pPr lvl="1">
              <a:lnSpc>
                <a:spcPct val="80000"/>
              </a:lnSpc>
              <a:spcBef>
                <a:spcPct val="20000"/>
              </a:spcBef>
            </a:pPr>
            <a:r>
              <a:rPr lang="en-US" altLang="ko-KR" dirty="0">
                <a:ea typeface="굴림" panose="020B0600000101010101" pitchFamily="34" charset="-127"/>
              </a:rPr>
              <a:t>Programs have locality, so if something not used for a while, </a:t>
            </a:r>
            <a:br>
              <a:rPr lang="en-US" altLang="ko-KR" dirty="0">
                <a:ea typeface="굴림" panose="020B0600000101010101" pitchFamily="34" charset="-127"/>
              </a:rPr>
            </a:br>
            <a:r>
              <a:rPr lang="en-US" altLang="ko-KR" dirty="0">
                <a:ea typeface="굴림" panose="020B0600000101010101" pitchFamily="34" charset="-127"/>
              </a:rPr>
              <a:t>unlikely to be used in the near future.</a:t>
            </a:r>
          </a:p>
          <a:p>
            <a:pPr lvl="1">
              <a:lnSpc>
                <a:spcPct val="80000"/>
              </a:lnSpc>
              <a:spcBef>
                <a:spcPct val="20000"/>
              </a:spcBef>
            </a:pPr>
            <a:r>
              <a:rPr lang="en-US" altLang="ko-KR" dirty="0">
                <a:ea typeface="굴림" panose="020B0600000101010101" pitchFamily="34" charset="-127"/>
              </a:rPr>
              <a:t>Seems like LRU should be a good approximation to MIN.</a:t>
            </a:r>
          </a:p>
          <a:p>
            <a:pPr>
              <a:lnSpc>
                <a:spcPct val="80000"/>
              </a:lnSpc>
              <a:spcBef>
                <a:spcPct val="20000"/>
              </a:spcBef>
            </a:pPr>
            <a:r>
              <a:rPr lang="en-US" altLang="ko-KR" dirty="0">
                <a:ea typeface="굴림" panose="020B0600000101010101" pitchFamily="34" charset="-127"/>
              </a:rPr>
              <a:t>How to implement LRU? Use a list:</a:t>
            </a:r>
          </a:p>
          <a:p>
            <a:pPr>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On each use, remove page from list and place at head</a:t>
            </a:r>
          </a:p>
          <a:p>
            <a:pPr lvl="1">
              <a:lnSpc>
                <a:spcPct val="80000"/>
              </a:lnSpc>
              <a:spcBef>
                <a:spcPct val="20000"/>
              </a:spcBef>
            </a:pPr>
            <a:r>
              <a:rPr lang="en-US" altLang="ko-KR" dirty="0">
                <a:ea typeface="굴림" panose="020B0600000101010101" pitchFamily="34" charset="-127"/>
              </a:rPr>
              <a:t>LRU page is at tail</a:t>
            </a:r>
          </a:p>
          <a:p>
            <a:pPr>
              <a:lnSpc>
                <a:spcPct val="80000"/>
              </a:lnSpc>
              <a:spcBef>
                <a:spcPct val="20000"/>
              </a:spcBef>
            </a:pPr>
            <a:r>
              <a:rPr lang="en-US" altLang="ko-KR" dirty="0">
                <a:ea typeface="굴림" panose="020B0600000101010101" pitchFamily="34" charset="-127"/>
              </a:rPr>
              <a:t>Problems with this scheme for paging?</a:t>
            </a:r>
          </a:p>
          <a:p>
            <a:pPr lvl="1">
              <a:lnSpc>
                <a:spcPct val="80000"/>
              </a:lnSpc>
              <a:spcBef>
                <a:spcPct val="20000"/>
              </a:spcBef>
            </a:pPr>
            <a:r>
              <a:rPr lang="en-US" altLang="ko-KR" dirty="0">
                <a:ea typeface="굴림" panose="020B0600000101010101" pitchFamily="34" charset="-127"/>
              </a:rPr>
              <a:t>Need to know immediately when page used so that can change position in list… </a:t>
            </a:r>
          </a:p>
          <a:p>
            <a:pPr lvl="1">
              <a:lnSpc>
                <a:spcPct val="80000"/>
              </a:lnSpc>
              <a:spcBef>
                <a:spcPct val="20000"/>
              </a:spcBef>
            </a:pPr>
            <a:r>
              <a:rPr lang="en-US" altLang="ko-KR" dirty="0">
                <a:ea typeface="굴림" panose="020B0600000101010101" pitchFamily="34" charset="-127"/>
              </a:rPr>
              <a:t>Many instructions for each hardware access</a:t>
            </a:r>
          </a:p>
          <a:p>
            <a:pPr>
              <a:lnSpc>
                <a:spcPct val="80000"/>
              </a:lnSpc>
              <a:spcBef>
                <a:spcPct val="20000"/>
              </a:spcBef>
            </a:pPr>
            <a:r>
              <a:rPr lang="en-US" altLang="ko-KR" dirty="0">
                <a:ea typeface="굴림" panose="020B0600000101010101" pitchFamily="34" charset="-127"/>
              </a:rPr>
              <a:t>In practice, people </a:t>
            </a:r>
            <a:r>
              <a:rPr lang="en-US" altLang="ko-KR" dirty="0">
                <a:solidFill>
                  <a:schemeClr val="hlink"/>
                </a:solidFill>
                <a:ea typeface="굴림" panose="020B0600000101010101" pitchFamily="34" charset="-127"/>
              </a:rPr>
              <a:t>approximate</a:t>
            </a:r>
            <a:r>
              <a:rPr lang="en-US" altLang="ko-KR" dirty="0">
                <a:ea typeface="굴림" panose="020B0600000101010101" pitchFamily="34" charset="-127"/>
              </a:rPr>
              <a:t> LRU (more later)</a:t>
            </a:r>
          </a:p>
        </p:txBody>
      </p:sp>
      <p:grpSp>
        <p:nvGrpSpPr>
          <p:cNvPr id="774159" name="Group 15"/>
          <p:cNvGrpSpPr>
            <a:grpSpLocks/>
          </p:cNvGrpSpPr>
          <p:nvPr/>
        </p:nvGrpSpPr>
        <p:grpSpPr bwMode="auto">
          <a:xfrm>
            <a:off x="1767731" y="2971800"/>
            <a:ext cx="6499969" cy="1329257"/>
            <a:chOff x="697" y="3120"/>
            <a:chExt cx="4151" cy="903"/>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3" name="Text Box 12"/>
            <p:cNvSpPr txBox="1">
              <a:spLocks noChangeArrowheads="1"/>
            </p:cNvSpPr>
            <p:nvPr/>
          </p:nvSpPr>
          <p:spPr bwMode="auto">
            <a:xfrm>
              <a:off x="697" y="3249"/>
              <a:ext cx="509"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5" name="Text Box 14"/>
            <p:cNvSpPr txBox="1">
              <a:spLocks noChangeArrowheads="1"/>
            </p:cNvSpPr>
            <p:nvPr/>
          </p:nvSpPr>
          <p:spPr bwMode="auto">
            <a:xfrm>
              <a:off x="2699" y="3753"/>
              <a:ext cx="846"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Tail (LRU)</a:t>
              </a:r>
            </a:p>
          </p:txBody>
        </p:sp>
      </p:grpSp>
    </p:spTree>
    <p:extLst>
      <p:ext uri="{BB962C8B-B14F-4D97-AF65-F5344CB8AC3E}">
        <p14:creationId xmlns:p14="http://schemas.microsoft.com/office/powerpoint/2010/main" val="7752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838200" y="762000"/>
            <a:ext cx="10591800" cy="5943600"/>
          </a:xfrm>
        </p:spPr>
        <p:txBody>
          <a:bodyPr>
            <a:normAutofit/>
          </a:bodyPr>
          <a:lstStyle/>
          <a:p>
            <a:pPr>
              <a:lnSpc>
                <a:spcPct val="80000"/>
              </a:lnSpc>
              <a:spcBef>
                <a:spcPct val="20000"/>
              </a:spcBef>
            </a:pPr>
            <a:r>
              <a:rPr lang="en-US" altLang="ko-KR" sz="2800" dirty="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FIFO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0" indent="0">
              <a:lnSpc>
                <a:spcPct val="80000"/>
              </a:lnSpc>
              <a:spcBef>
                <a:spcPct val="20000"/>
              </a:spcBef>
              <a:buNone/>
            </a:pPr>
            <a:endParaRPr lang="en-US" altLang="ko-KR" sz="2800" dirty="0">
              <a:ea typeface="굴림" panose="020B0600000101010101" pitchFamily="34" charset="-127"/>
            </a:endParaRPr>
          </a:p>
          <a:p>
            <a:pPr lvl="1">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FIFO: 7 faults</a:t>
            </a:r>
          </a:p>
          <a:p>
            <a:pPr>
              <a:lnSpc>
                <a:spcPct val="80000"/>
              </a:lnSpc>
              <a:spcBef>
                <a:spcPct val="20000"/>
              </a:spcBef>
            </a:pPr>
            <a:r>
              <a:rPr lang="en-US" altLang="ko-KR" sz="2600" dirty="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dirty="0">
                <a:ea typeface="굴림" panose="020B0600000101010101" pitchFamily="34" charset="-127"/>
              </a:rPr>
              <a:t>Example: FIFO (strawman)</a:t>
            </a:r>
          </a:p>
        </p:txBody>
      </p:sp>
      <p:grpSp>
        <p:nvGrpSpPr>
          <p:cNvPr id="775305" name="Group 137"/>
          <p:cNvGrpSpPr>
            <a:grpSpLocks/>
          </p:cNvGrpSpPr>
          <p:nvPr/>
        </p:nvGrpSpPr>
        <p:grpSpPr bwMode="auto">
          <a:xfrm>
            <a:off x="9382126" y="3168651"/>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4" name="Group 136"/>
          <p:cNvGrpSpPr>
            <a:grpSpLocks/>
          </p:cNvGrpSpPr>
          <p:nvPr/>
        </p:nvGrpSpPr>
        <p:grpSpPr bwMode="auto">
          <a:xfrm>
            <a:off x="8783639" y="3168651"/>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grpSp>
        <p:nvGrpSpPr>
          <p:cNvPr id="775303" name="Group 135"/>
          <p:cNvGrpSpPr>
            <a:grpSpLocks/>
          </p:cNvGrpSpPr>
          <p:nvPr/>
        </p:nvGrpSpPr>
        <p:grpSpPr bwMode="auto">
          <a:xfrm>
            <a:off x="8183564" y="3168651"/>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2" name="Group 134"/>
          <p:cNvGrpSpPr>
            <a:grpSpLocks/>
          </p:cNvGrpSpPr>
          <p:nvPr/>
        </p:nvGrpSpPr>
        <p:grpSpPr bwMode="auto">
          <a:xfrm>
            <a:off x="7585075" y="3168651"/>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1" name="Group 133"/>
          <p:cNvGrpSpPr>
            <a:grpSpLocks/>
          </p:cNvGrpSpPr>
          <p:nvPr/>
        </p:nvGrpSpPr>
        <p:grpSpPr bwMode="auto">
          <a:xfrm>
            <a:off x="6985001" y="3168651"/>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0" name="Group 132"/>
          <p:cNvGrpSpPr>
            <a:grpSpLocks/>
          </p:cNvGrpSpPr>
          <p:nvPr/>
        </p:nvGrpSpPr>
        <p:grpSpPr bwMode="auto">
          <a:xfrm>
            <a:off x="6386514" y="3168651"/>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grpSp>
      <p:grpSp>
        <p:nvGrpSpPr>
          <p:cNvPr id="775299" name="Group 131"/>
          <p:cNvGrpSpPr>
            <a:grpSpLocks/>
          </p:cNvGrpSpPr>
          <p:nvPr/>
        </p:nvGrpSpPr>
        <p:grpSpPr bwMode="auto">
          <a:xfrm>
            <a:off x="5786439" y="3168651"/>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8" name="Group 130"/>
          <p:cNvGrpSpPr>
            <a:grpSpLocks/>
          </p:cNvGrpSpPr>
          <p:nvPr/>
        </p:nvGrpSpPr>
        <p:grpSpPr bwMode="auto">
          <a:xfrm>
            <a:off x="5186364" y="3168651"/>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7" name="Group 129"/>
          <p:cNvGrpSpPr>
            <a:grpSpLocks/>
          </p:cNvGrpSpPr>
          <p:nvPr/>
        </p:nvGrpSpPr>
        <p:grpSpPr bwMode="auto">
          <a:xfrm>
            <a:off x="4587875" y="3168651"/>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6" name="Group 128"/>
          <p:cNvGrpSpPr>
            <a:grpSpLocks/>
          </p:cNvGrpSpPr>
          <p:nvPr/>
        </p:nvGrpSpPr>
        <p:grpSpPr bwMode="auto">
          <a:xfrm>
            <a:off x="3987801" y="3168651"/>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5" name="Group 127"/>
          <p:cNvGrpSpPr>
            <a:grpSpLocks/>
          </p:cNvGrpSpPr>
          <p:nvPr/>
        </p:nvGrpSpPr>
        <p:grpSpPr bwMode="auto">
          <a:xfrm>
            <a:off x="3389314" y="3168651"/>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grpSp>
      <p:sp>
        <p:nvSpPr>
          <p:cNvPr id="775184" name="Rectangle 16"/>
          <p:cNvSpPr>
            <a:spLocks noChangeArrowheads="1"/>
          </p:cNvSpPr>
          <p:nvPr/>
        </p:nvSpPr>
        <p:spPr bwMode="auto">
          <a:xfrm>
            <a:off x="9382126" y="24384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3" name="Rectangle 15"/>
          <p:cNvSpPr>
            <a:spLocks noChangeArrowheads="1"/>
          </p:cNvSpPr>
          <p:nvPr/>
        </p:nvSpPr>
        <p:spPr bwMode="auto">
          <a:xfrm>
            <a:off x="8783639" y="24384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82" name="Rectangle 14"/>
          <p:cNvSpPr>
            <a:spLocks noChangeArrowheads="1"/>
          </p:cNvSpPr>
          <p:nvPr/>
        </p:nvSpPr>
        <p:spPr bwMode="auto">
          <a:xfrm>
            <a:off x="8183564" y="24384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1" name="Rectangle 13"/>
          <p:cNvSpPr>
            <a:spLocks noChangeArrowheads="1"/>
          </p:cNvSpPr>
          <p:nvPr/>
        </p:nvSpPr>
        <p:spPr bwMode="auto">
          <a:xfrm>
            <a:off x="7585075" y="24384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80" name="Rectangle 12"/>
          <p:cNvSpPr>
            <a:spLocks noChangeArrowheads="1"/>
          </p:cNvSpPr>
          <p:nvPr/>
        </p:nvSpPr>
        <p:spPr bwMode="auto">
          <a:xfrm>
            <a:off x="6985001" y="24384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9" name="Rectangle 11"/>
          <p:cNvSpPr>
            <a:spLocks noChangeArrowheads="1"/>
          </p:cNvSpPr>
          <p:nvPr/>
        </p:nvSpPr>
        <p:spPr bwMode="auto">
          <a:xfrm>
            <a:off x="6386514" y="24384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78" name="Rectangle 10"/>
          <p:cNvSpPr>
            <a:spLocks noChangeArrowheads="1"/>
          </p:cNvSpPr>
          <p:nvPr/>
        </p:nvSpPr>
        <p:spPr bwMode="auto">
          <a:xfrm>
            <a:off x="5786439" y="24384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7" name="Rectangle 9"/>
          <p:cNvSpPr>
            <a:spLocks noChangeArrowheads="1"/>
          </p:cNvSpPr>
          <p:nvPr/>
        </p:nvSpPr>
        <p:spPr bwMode="auto">
          <a:xfrm>
            <a:off x="5186364" y="24384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6" name="Rectangle 8"/>
          <p:cNvSpPr>
            <a:spLocks noChangeArrowheads="1"/>
          </p:cNvSpPr>
          <p:nvPr/>
        </p:nvSpPr>
        <p:spPr bwMode="auto">
          <a:xfrm>
            <a:off x="4587875" y="24384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75" name="Rectangle 7"/>
          <p:cNvSpPr>
            <a:spLocks noChangeArrowheads="1"/>
          </p:cNvSpPr>
          <p:nvPr/>
        </p:nvSpPr>
        <p:spPr bwMode="auto">
          <a:xfrm>
            <a:off x="3987801" y="24384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4" name="Rectangle 6"/>
          <p:cNvSpPr>
            <a:spLocks noChangeArrowheads="1"/>
          </p:cNvSpPr>
          <p:nvPr/>
        </p:nvSpPr>
        <p:spPr bwMode="auto">
          <a:xfrm>
            <a:off x="3389314" y="24384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5306" name="Group 138"/>
          <p:cNvGrpSpPr>
            <a:grpSpLocks/>
          </p:cNvGrpSpPr>
          <p:nvPr/>
        </p:nvGrpSpPr>
        <p:grpSpPr bwMode="auto">
          <a:xfrm>
            <a:off x="2378076" y="2438401"/>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234562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5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5171">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5306"/>
                                        </p:tgtEl>
                                        <p:attrNameLst>
                                          <p:attrName>style.visibility</p:attrName>
                                        </p:attrNameLst>
                                      </p:cBhvr>
                                      <p:to>
                                        <p:strVal val="visible"/>
                                      </p:to>
                                    </p:set>
                                    <p:anim calcmode="lin" valueType="num">
                                      <p:cBhvr additive="base">
                                        <p:cTn id="15" dur="500" fill="hold"/>
                                        <p:tgtEl>
                                          <p:spTgt spid="775306"/>
                                        </p:tgtEl>
                                        <p:attrNameLst>
                                          <p:attrName>ppt_x</p:attrName>
                                        </p:attrNameLst>
                                      </p:cBhvr>
                                      <p:tavLst>
                                        <p:tav tm="0">
                                          <p:val>
                                            <p:strVal val="1+#ppt_w/2"/>
                                          </p:val>
                                        </p:tav>
                                        <p:tav tm="100000">
                                          <p:val>
                                            <p:strVal val="#ppt_x"/>
                                          </p:val>
                                        </p:tav>
                                      </p:tavLst>
                                    </p:anim>
                                    <p:anim calcmode="lin" valueType="num">
                                      <p:cBhvr additive="base">
                                        <p:cTn id="16"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52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51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52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5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52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51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52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51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52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51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53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5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53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51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530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51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530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51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530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51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53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5171">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75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914400" y="838200"/>
            <a:ext cx="10287000" cy="5943600"/>
          </a:xfrm>
        </p:spPr>
        <p:txBody>
          <a:bodyPr>
            <a:noAutofit/>
          </a:bodyPr>
          <a:lstStyle/>
          <a:p>
            <a:pPr>
              <a:lnSpc>
                <a:spcPct val="80000"/>
              </a:lnSpc>
              <a:spcBef>
                <a:spcPct val="20000"/>
              </a:spcBef>
            </a:pPr>
            <a:r>
              <a:rPr lang="en-US" altLang="ko-KR" sz="2800" dirty="0">
                <a:ea typeface="굴림" panose="020B0600000101010101" pitchFamily="34" charset="-127"/>
              </a:rPr>
              <a:t>Suppose we have the same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MIN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457200" lvl="1" indent="0">
              <a:lnSpc>
                <a:spcPct val="80000"/>
              </a:lnSpc>
              <a:spcBef>
                <a:spcPct val="20000"/>
              </a:spcBef>
              <a:buNone/>
            </a:pPr>
            <a:endParaRPr lang="en-US" altLang="ko-KR" sz="2400" dirty="0">
              <a:ea typeface="굴림" panose="020B0600000101010101" pitchFamily="34" charset="-127"/>
            </a:endParaRPr>
          </a:p>
          <a:p>
            <a:pPr marL="457200" lvl="1" indent="0">
              <a:lnSpc>
                <a:spcPct val="80000"/>
              </a:lnSpc>
              <a:spcBef>
                <a:spcPct val="20000"/>
              </a:spcBef>
              <a:buNone/>
            </a:pPr>
            <a:endParaRPr lang="en-US" altLang="ko-KR" sz="16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MIN: 5 faults </a:t>
            </a:r>
          </a:p>
          <a:p>
            <a:pPr lvl="1">
              <a:lnSpc>
                <a:spcPct val="80000"/>
              </a:lnSpc>
              <a:spcBef>
                <a:spcPct val="20000"/>
              </a:spcBef>
            </a:pPr>
            <a:r>
              <a:rPr lang="en-US" altLang="ko-KR" sz="2400" dirty="0">
                <a:ea typeface="굴림" panose="020B0600000101010101" pitchFamily="34" charset="-127"/>
              </a:rPr>
              <a:t>Where will D be brought in? Look for page not referenced farthest in future</a:t>
            </a:r>
          </a:p>
          <a:p>
            <a:pPr>
              <a:lnSpc>
                <a:spcPct val="80000"/>
              </a:lnSpc>
              <a:spcBef>
                <a:spcPct val="20000"/>
              </a:spcBef>
            </a:pPr>
            <a:r>
              <a:rPr lang="en-US" altLang="ko-KR" sz="2800" dirty="0">
                <a:ea typeface="굴림" panose="020B0600000101010101" pitchFamily="34" charset="-127"/>
              </a:rPr>
              <a:t>What will LRU do?</a:t>
            </a:r>
          </a:p>
          <a:p>
            <a:pPr lvl="1">
              <a:lnSpc>
                <a:spcPct val="80000"/>
              </a:lnSpc>
              <a:spcBef>
                <a:spcPct val="20000"/>
              </a:spcBef>
            </a:pPr>
            <a:r>
              <a:rPr lang="en-US" altLang="ko-KR" sz="2400" dirty="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dirty="0">
                <a:ea typeface="굴림" panose="020B0600000101010101" pitchFamily="34" charset="-127"/>
              </a:rPr>
              <a:t>Example: MIN / LRU</a:t>
            </a:r>
          </a:p>
        </p:txBody>
      </p:sp>
      <p:grpSp>
        <p:nvGrpSpPr>
          <p:cNvPr id="778246" name="Group 6"/>
          <p:cNvGrpSpPr>
            <a:grpSpLocks/>
          </p:cNvGrpSpPr>
          <p:nvPr/>
        </p:nvGrpSpPr>
        <p:grpSpPr bwMode="auto">
          <a:xfrm>
            <a:off x="9382126" y="3016251"/>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0" name="Group 10"/>
          <p:cNvGrpSpPr>
            <a:grpSpLocks/>
          </p:cNvGrpSpPr>
          <p:nvPr/>
        </p:nvGrpSpPr>
        <p:grpSpPr bwMode="auto">
          <a:xfrm>
            <a:off x="8783639" y="3016251"/>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8254" name="Group 14"/>
          <p:cNvGrpSpPr>
            <a:grpSpLocks/>
          </p:cNvGrpSpPr>
          <p:nvPr/>
        </p:nvGrpSpPr>
        <p:grpSpPr bwMode="auto">
          <a:xfrm>
            <a:off x="8183564" y="3016251"/>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8" name="Group 18"/>
          <p:cNvGrpSpPr>
            <a:grpSpLocks/>
          </p:cNvGrpSpPr>
          <p:nvPr/>
        </p:nvGrpSpPr>
        <p:grpSpPr bwMode="auto">
          <a:xfrm>
            <a:off x="7585075" y="3016251"/>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2" name="Group 22"/>
          <p:cNvGrpSpPr>
            <a:grpSpLocks/>
          </p:cNvGrpSpPr>
          <p:nvPr/>
        </p:nvGrpSpPr>
        <p:grpSpPr bwMode="auto">
          <a:xfrm>
            <a:off x="6985001" y="3016251"/>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6" name="Group 26"/>
          <p:cNvGrpSpPr>
            <a:grpSpLocks/>
          </p:cNvGrpSpPr>
          <p:nvPr/>
        </p:nvGrpSpPr>
        <p:grpSpPr bwMode="auto">
          <a:xfrm>
            <a:off x="6386514" y="3016251"/>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0" name="Group 30"/>
          <p:cNvGrpSpPr>
            <a:grpSpLocks/>
          </p:cNvGrpSpPr>
          <p:nvPr/>
        </p:nvGrpSpPr>
        <p:grpSpPr bwMode="auto">
          <a:xfrm>
            <a:off x="5786439" y="3016251"/>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4" name="Group 34"/>
          <p:cNvGrpSpPr>
            <a:grpSpLocks/>
          </p:cNvGrpSpPr>
          <p:nvPr/>
        </p:nvGrpSpPr>
        <p:grpSpPr bwMode="auto">
          <a:xfrm>
            <a:off x="5186364" y="3016251"/>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8" name="Group 38"/>
          <p:cNvGrpSpPr>
            <a:grpSpLocks/>
          </p:cNvGrpSpPr>
          <p:nvPr/>
        </p:nvGrpSpPr>
        <p:grpSpPr bwMode="auto">
          <a:xfrm>
            <a:off x="4587875" y="3016251"/>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2" name="Group 42"/>
          <p:cNvGrpSpPr>
            <a:grpSpLocks/>
          </p:cNvGrpSpPr>
          <p:nvPr/>
        </p:nvGrpSpPr>
        <p:grpSpPr bwMode="auto">
          <a:xfrm>
            <a:off x="3987801" y="3016251"/>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6" name="Group 46"/>
          <p:cNvGrpSpPr>
            <a:grpSpLocks/>
          </p:cNvGrpSpPr>
          <p:nvPr/>
        </p:nvGrpSpPr>
        <p:grpSpPr bwMode="auto">
          <a:xfrm>
            <a:off x="3389314" y="3016251"/>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8291" name="Rectangle 51"/>
          <p:cNvSpPr>
            <a:spLocks noChangeArrowheads="1"/>
          </p:cNvSpPr>
          <p:nvPr/>
        </p:nvSpPr>
        <p:spPr bwMode="auto">
          <a:xfrm>
            <a:off x="9382126" y="2286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2" name="Rectangle 52"/>
          <p:cNvSpPr>
            <a:spLocks noChangeArrowheads="1"/>
          </p:cNvSpPr>
          <p:nvPr/>
        </p:nvSpPr>
        <p:spPr bwMode="auto">
          <a:xfrm>
            <a:off x="8783639" y="22860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293" name="Rectangle 53"/>
          <p:cNvSpPr>
            <a:spLocks noChangeArrowheads="1"/>
          </p:cNvSpPr>
          <p:nvPr/>
        </p:nvSpPr>
        <p:spPr bwMode="auto">
          <a:xfrm>
            <a:off x="8183564" y="2286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4" name="Rectangle 54"/>
          <p:cNvSpPr>
            <a:spLocks noChangeArrowheads="1"/>
          </p:cNvSpPr>
          <p:nvPr/>
        </p:nvSpPr>
        <p:spPr bwMode="auto">
          <a:xfrm>
            <a:off x="7585075" y="22860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5" name="Rectangle 55"/>
          <p:cNvSpPr>
            <a:spLocks noChangeArrowheads="1"/>
          </p:cNvSpPr>
          <p:nvPr/>
        </p:nvSpPr>
        <p:spPr bwMode="auto">
          <a:xfrm>
            <a:off x="6985001" y="22860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6" name="Rectangle 56"/>
          <p:cNvSpPr>
            <a:spLocks noChangeArrowheads="1"/>
          </p:cNvSpPr>
          <p:nvPr/>
        </p:nvSpPr>
        <p:spPr bwMode="auto">
          <a:xfrm>
            <a:off x="6386514" y="22860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7" name="Rectangle 57"/>
          <p:cNvSpPr>
            <a:spLocks noChangeArrowheads="1"/>
          </p:cNvSpPr>
          <p:nvPr/>
        </p:nvSpPr>
        <p:spPr bwMode="auto">
          <a:xfrm>
            <a:off x="5786439" y="2286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8" name="Rectangle 58"/>
          <p:cNvSpPr>
            <a:spLocks noChangeArrowheads="1"/>
          </p:cNvSpPr>
          <p:nvPr/>
        </p:nvSpPr>
        <p:spPr bwMode="auto">
          <a:xfrm>
            <a:off x="5186364" y="22860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9" name="Rectangle 59"/>
          <p:cNvSpPr>
            <a:spLocks noChangeArrowheads="1"/>
          </p:cNvSpPr>
          <p:nvPr/>
        </p:nvSpPr>
        <p:spPr bwMode="auto">
          <a:xfrm>
            <a:off x="4587875" y="22860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300" name="Rectangle 60"/>
          <p:cNvSpPr>
            <a:spLocks noChangeArrowheads="1"/>
          </p:cNvSpPr>
          <p:nvPr/>
        </p:nvSpPr>
        <p:spPr bwMode="auto">
          <a:xfrm>
            <a:off x="3987801" y="2286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301" name="Rectangle 61"/>
          <p:cNvSpPr>
            <a:spLocks noChangeArrowheads="1"/>
          </p:cNvSpPr>
          <p:nvPr/>
        </p:nvSpPr>
        <p:spPr bwMode="auto">
          <a:xfrm>
            <a:off x="3389314" y="22860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8321" name="Group 81"/>
          <p:cNvGrpSpPr>
            <a:grpSpLocks/>
          </p:cNvGrpSpPr>
          <p:nvPr/>
        </p:nvGrpSpPr>
        <p:grpSpPr bwMode="auto">
          <a:xfrm>
            <a:off x="2378076" y="2286001"/>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29852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838200" y="876300"/>
            <a:ext cx="10515600" cy="51054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Fairly contrived example of working set of N+1 on N frames</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9699626" y="2486025"/>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dirty="0">
                <a:ea typeface="굴림" panose="020B0600000101010101" pitchFamily="34" charset="-127"/>
              </a:rPr>
              <a:t>Is LRU guaranteed to perform well?</a:t>
            </a:r>
          </a:p>
        </p:txBody>
      </p:sp>
      <p:grpSp>
        <p:nvGrpSpPr>
          <p:cNvPr id="779268" name="Group 4"/>
          <p:cNvGrpSpPr>
            <a:grpSpLocks/>
          </p:cNvGrpSpPr>
          <p:nvPr/>
        </p:nvGrpSpPr>
        <p:grpSpPr bwMode="auto">
          <a:xfrm>
            <a:off x="9109076" y="2486025"/>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8510589" y="2486025"/>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910514" y="2486025"/>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7312025" y="2486025"/>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6711951" y="2486025"/>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6113464" y="2486025"/>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5513389" y="2486025"/>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913314" y="2486025"/>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4314825" y="2486025"/>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3714751" y="2486025"/>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3116264" y="2486025"/>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9109076" y="1755774"/>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8510589" y="1755774"/>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910514" y="1755774"/>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7312025" y="1755774"/>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6711951" y="1755774"/>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6113464" y="1755774"/>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5513389" y="1755774"/>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913314" y="1755774"/>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4314825" y="1755774"/>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3714751" y="1755774"/>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3116264" y="1755774"/>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9725026" y="1755774"/>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2105025" y="1755775"/>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3658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9" end="9"/>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79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0" y="685800"/>
            <a:ext cx="10439400" cy="38100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MIN Does much better:</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9585326" y="2178051"/>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a:ea typeface="굴림" panose="020B0600000101010101" pitchFamily="34" charset="-127"/>
              </a:rPr>
              <a:t>When will LRU perform badly?</a:t>
            </a:r>
          </a:p>
        </p:txBody>
      </p:sp>
      <p:grpSp>
        <p:nvGrpSpPr>
          <p:cNvPr id="779268" name="Group 4"/>
          <p:cNvGrpSpPr>
            <a:grpSpLocks/>
          </p:cNvGrpSpPr>
          <p:nvPr/>
        </p:nvGrpSpPr>
        <p:grpSpPr bwMode="auto">
          <a:xfrm>
            <a:off x="8994776" y="2178051"/>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8396289" y="2178051"/>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796214" y="2178051"/>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7197725" y="2178051"/>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6597651" y="2178051"/>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5999164" y="2178051"/>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5399089" y="2178051"/>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799014" y="2178051"/>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4200525" y="2178051"/>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3600451" y="2178051"/>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3001964" y="2178051"/>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8994776" y="1447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8396289" y="14478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796214" y="1447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7197725" y="14478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6597651" y="1447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5999164" y="14478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5399089" y="1447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799014" y="1447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4200525" y="14478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3600451" y="1447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3001964" y="14478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9610726" y="1447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1990725" y="1447801"/>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38944" name="Group 99"/>
          <p:cNvGrpSpPr>
            <a:grpSpLocks/>
          </p:cNvGrpSpPr>
          <p:nvPr/>
        </p:nvGrpSpPr>
        <p:grpSpPr bwMode="auto">
          <a:xfrm>
            <a:off x="8386763" y="5226051"/>
            <a:ext cx="598488" cy="1476375"/>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38947" name="Group 111"/>
          <p:cNvGrpSpPr>
            <a:grpSpLocks/>
          </p:cNvGrpSpPr>
          <p:nvPr/>
        </p:nvGrpSpPr>
        <p:grpSpPr bwMode="auto">
          <a:xfrm>
            <a:off x="6588126" y="5226051"/>
            <a:ext cx="600075" cy="1476375"/>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0" name="Group 123"/>
          <p:cNvGrpSpPr>
            <a:grpSpLocks/>
          </p:cNvGrpSpPr>
          <p:nvPr/>
        </p:nvGrpSpPr>
        <p:grpSpPr bwMode="auto">
          <a:xfrm>
            <a:off x="4789489" y="5226051"/>
            <a:ext cx="600075" cy="1476375"/>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1" name="Group 127"/>
          <p:cNvGrpSpPr>
            <a:grpSpLocks/>
          </p:cNvGrpSpPr>
          <p:nvPr/>
        </p:nvGrpSpPr>
        <p:grpSpPr bwMode="auto">
          <a:xfrm>
            <a:off x="4191000" y="5226051"/>
            <a:ext cx="598488" cy="1476375"/>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2" name="Group 131"/>
          <p:cNvGrpSpPr>
            <a:grpSpLocks/>
          </p:cNvGrpSpPr>
          <p:nvPr/>
        </p:nvGrpSpPr>
        <p:grpSpPr bwMode="auto">
          <a:xfrm>
            <a:off x="3590926" y="5226051"/>
            <a:ext cx="600075" cy="1476375"/>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3" name="Group 135"/>
          <p:cNvGrpSpPr>
            <a:grpSpLocks/>
          </p:cNvGrpSpPr>
          <p:nvPr/>
        </p:nvGrpSpPr>
        <p:grpSpPr bwMode="auto">
          <a:xfrm>
            <a:off x="2992438" y="5226051"/>
            <a:ext cx="598488" cy="1476375"/>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55" name="Rectangle 140"/>
          <p:cNvSpPr>
            <a:spLocks noChangeArrowheads="1"/>
          </p:cNvSpPr>
          <p:nvPr/>
        </p:nvSpPr>
        <p:spPr bwMode="auto">
          <a:xfrm>
            <a:off x="8386763" y="44958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grpSp>
        <p:nvGrpSpPr>
          <p:cNvPr id="3" name="Group 2"/>
          <p:cNvGrpSpPr/>
          <p:nvPr/>
        </p:nvGrpSpPr>
        <p:grpSpPr>
          <a:xfrm>
            <a:off x="7188201" y="4495801"/>
            <a:ext cx="1198563" cy="2206625"/>
            <a:chOff x="5664200" y="4495800"/>
            <a:chExt cx="1198563" cy="2206625"/>
          </a:xfrm>
        </p:grpSpPr>
        <p:grpSp>
          <p:nvGrpSpPr>
            <p:cNvPr id="38945" name="Group 103"/>
            <p:cNvGrpSpPr>
              <a:grpSpLocks/>
            </p:cNvGrpSpPr>
            <p:nvPr/>
          </p:nvGrpSpPr>
          <p:grpSpPr bwMode="auto">
            <a:xfrm>
              <a:off x="6262688" y="5226050"/>
              <a:ext cx="600075" cy="1476375"/>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6" name="Group 107"/>
            <p:cNvGrpSpPr>
              <a:grpSpLocks/>
            </p:cNvGrpSpPr>
            <p:nvPr/>
          </p:nvGrpSpPr>
          <p:grpSpPr bwMode="auto">
            <a:xfrm>
              <a:off x="5664200" y="5226050"/>
              <a:ext cx="598488" cy="1476375"/>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6" name="Rectangle 141"/>
            <p:cNvSpPr>
              <a:spLocks noChangeArrowheads="1"/>
            </p:cNvSpPr>
            <p:nvPr/>
          </p:nvSpPr>
          <p:spPr bwMode="auto">
            <a:xfrm>
              <a:off x="6262688" y="4495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8957" name="Rectangle 142"/>
            <p:cNvSpPr>
              <a:spLocks noChangeArrowheads="1"/>
            </p:cNvSpPr>
            <p:nvPr/>
          </p:nvSpPr>
          <p:spPr bwMode="auto">
            <a:xfrm>
              <a:off x="5664200" y="44958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sp>
        <p:nvSpPr>
          <p:cNvPr id="38958" name="Rectangle 143"/>
          <p:cNvSpPr>
            <a:spLocks noChangeArrowheads="1"/>
          </p:cNvSpPr>
          <p:nvPr/>
        </p:nvSpPr>
        <p:spPr bwMode="auto">
          <a:xfrm>
            <a:off x="6588126" y="4495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nvGrpSpPr>
          <p:cNvPr id="2" name="Group 1"/>
          <p:cNvGrpSpPr/>
          <p:nvPr/>
        </p:nvGrpSpPr>
        <p:grpSpPr>
          <a:xfrm>
            <a:off x="5389564" y="4495801"/>
            <a:ext cx="1198563" cy="2206625"/>
            <a:chOff x="3865563" y="4495800"/>
            <a:chExt cx="1198563" cy="2206625"/>
          </a:xfrm>
        </p:grpSpPr>
        <p:grpSp>
          <p:nvGrpSpPr>
            <p:cNvPr id="38948" name="Group 115"/>
            <p:cNvGrpSpPr>
              <a:grpSpLocks/>
            </p:cNvGrpSpPr>
            <p:nvPr/>
          </p:nvGrpSpPr>
          <p:grpSpPr bwMode="auto">
            <a:xfrm>
              <a:off x="4465638" y="5226050"/>
              <a:ext cx="598488" cy="1476375"/>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9" name="Group 119"/>
            <p:cNvGrpSpPr>
              <a:grpSpLocks/>
            </p:cNvGrpSpPr>
            <p:nvPr/>
          </p:nvGrpSpPr>
          <p:grpSpPr bwMode="auto">
            <a:xfrm>
              <a:off x="3865563" y="5226050"/>
              <a:ext cx="600075" cy="1476375"/>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9" name="Rectangle 144"/>
            <p:cNvSpPr>
              <a:spLocks noChangeArrowheads="1"/>
            </p:cNvSpPr>
            <p:nvPr/>
          </p:nvSpPr>
          <p:spPr bwMode="auto">
            <a:xfrm>
              <a:off x="4465638" y="44958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0" name="Rectangle 145"/>
            <p:cNvSpPr>
              <a:spLocks noChangeArrowheads="1"/>
            </p:cNvSpPr>
            <p:nvPr/>
          </p:nvSpPr>
          <p:spPr bwMode="auto">
            <a:xfrm>
              <a:off x="3865563" y="4495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61" name="Rectangle 146"/>
          <p:cNvSpPr>
            <a:spLocks noChangeArrowheads="1"/>
          </p:cNvSpPr>
          <p:nvPr/>
        </p:nvSpPr>
        <p:spPr bwMode="auto">
          <a:xfrm>
            <a:off x="4789489" y="4495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sp>
        <p:nvSpPr>
          <p:cNvPr id="38962" name="Rectangle 147"/>
          <p:cNvSpPr>
            <a:spLocks noChangeArrowheads="1"/>
          </p:cNvSpPr>
          <p:nvPr/>
        </p:nvSpPr>
        <p:spPr bwMode="auto">
          <a:xfrm>
            <a:off x="4191000" y="44958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3" name="Rectangle 148"/>
          <p:cNvSpPr>
            <a:spLocks noChangeArrowheads="1"/>
          </p:cNvSpPr>
          <p:nvPr/>
        </p:nvSpPr>
        <p:spPr bwMode="auto">
          <a:xfrm>
            <a:off x="3590926" y="4495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4" name="Rectangle 149"/>
          <p:cNvSpPr>
            <a:spLocks noChangeArrowheads="1"/>
          </p:cNvSpPr>
          <p:nvPr/>
        </p:nvSpPr>
        <p:spPr bwMode="auto">
          <a:xfrm>
            <a:off x="2992438" y="4495800"/>
            <a:ext cx="598488"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4" name="Group 3"/>
          <p:cNvGrpSpPr/>
          <p:nvPr/>
        </p:nvGrpSpPr>
        <p:grpSpPr>
          <a:xfrm>
            <a:off x="8985251" y="4495801"/>
            <a:ext cx="1216025" cy="2206625"/>
            <a:chOff x="7461250" y="4495800"/>
            <a:chExt cx="1216025" cy="2206625"/>
          </a:xfrm>
        </p:grpSpPr>
        <p:grpSp>
          <p:nvGrpSpPr>
            <p:cNvPr id="38942" name="Group 91"/>
            <p:cNvGrpSpPr>
              <a:grpSpLocks/>
            </p:cNvGrpSpPr>
            <p:nvPr/>
          </p:nvGrpSpPr>
          <p:grpSpPr bwMode="auto">
            <a:xfrm>
              <a:off x="8051800" y="5226050"/>
              <a:ext cx="600075" cy="1476375"/>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3" name="Group 95"/>
            <p:cNvGrpSpPr>
              <a:grpSpLocks/>
            </p:cNvGrpSpPr>
            <p:nvPr/>
          </p:nvGrpSpPr>
          <p:grpSpPr bwMode="auto">
            <a:xfrm>
              <a:off x="7461250" y="5226050"/>
              <a:ext cx="600075" cy="1476375"/>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4" name="Rectangle 139"/>
            <p:cNvSpPr>
              <a:spLocks noChangeArrowheads="1"/>
            </p:cNvSpPr>
            <p:nvPr/>
          </p:nvSpPr>
          <p:spPr bwMode="auto">
            <a:xfrm>
              <a:off x="7461250" y="4495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5" name="Rectangle 150"/>
            <p:cNvSpPr>
              <a:spLocks noChangeArrowheads="1"/>
            </p:cNvSpPr>
            <p:nvPr/>
          </p:nvSpPr>
          <p:spPr bwMode="auto">
            <a:xfrm>
              <a:off x="8077200" y="4495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38966" name="Group 151"/>
          <p:cNvGrpSpPr>
            <a:grpSpLocks/>
          </p:cNvGrpSpPr>
          <p:nvPr/>
        </p:nvGrpSpPr>
        <p:grpSpPr bwMode="auto">
          <a:xfrm>
            <a:off x="1981200" y="4495801"/>
            <a:ext cx="8204200" cy="2206625"/>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41273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p:bldP spid="38958" grpId="0"/>
      <p:bldP spid="38961"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676400" y="152400"/>
            <a:ext cx="8991600" cy="533400"/>
          </a:xfrm>
        </p:spPr>
        <p:txBody>
          <a:bodyPr/>
          <a:lstStyle/>
          <a:p>
            <a:r>
              <a:rPr lang="en-US" altLang="ko-KR" dirty="0"/>
              <a:t>Management &amp; Access to the Memory Hierarchy</a:t>
            </a:r>
          </a:p>
        </p:txBody>
      </p:sp>
      <p:sp>
        <p:nvSpPr>
          <p:cNvPr id="12292" name="Rectangle 16"/>
          <p:cNvSpPr>
            <a:spLocks noChangeArrowheads="1"/>
          </p:cNvSpPr>
          <p:nvPr/>
        </p:nvSpPr>
        <p:spPr bwMode="auto">
          <a:xfrm>
            <a:off x="4945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2823404" y="3779047"/>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2743200" y="2116142"/>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2743200" y="3489329"/>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8534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2590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3279776" y="1722441"/>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3751264" y="1806579"/>
            <a:ext cx="4783137" cy="19716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614" name="Rectangle 18"/>
          <p:cNvSpPr>
            <a:spLocks noChangeArrowheads="1"/>
          </p:cNvSpPr>
          <p:nvPr/>
        </p:nvSpPr>
        <p:spPr bwMode="auto">
          <a:xfrm>
            <a:off x="5862638" y="2908304"/>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3468689" y="5543555"/>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8691563" y="5449891"/>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1136649" y="5556255"/>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4892675" y="5535617"/>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6046789" y="5543555"/>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2641624" y="5908900"/>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1047093" y="5912412"/>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5046663" y="5888263"/>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6105526" y="5873975"/>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8915401" y="5832700"/>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2823404" y="2413236"/>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3452813"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3454400" y="3779047"/>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4135438" y="3612591"/>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4132263" y="2201303"/>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2871788" y="5543555"/>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4205289" y="5543555"/>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3352800" y="5908900"/>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4083050" y="5891438"/>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7086600" y="2405067"/>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7239000" y="5449891"/>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7267576" y="5873975"/>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3409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633982" cy="830997"/>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Managed in </a:t>
              </a:r>
              <a:br>
                <a:rPr lang="en-US" sz="2400" b="0" dirty="0">
                  <a:solidFill>
                    <a:schemeClr val="accent2"/>
                  </a:solidFill>
                  <a:latin typeface="Gill Sans" charset="0"/>
                  <a:ea typeface="Gill Sans" charset="0"/>
                  <a:cs typeface="Gill Sans" charset="0"/>
                </a:rPr>
              </a:br>
              <a:r>
                <a:rPr lang="en-US" sz="2400" b="0" dirty="0">
                  <a:solidFill>
                    <a:schemeClr val="accent2"/>
                  </a:solidFill>
                  <a:latin typeface="Gill Sans" charset="0"/>
                  <a:ea typeface="Gill Sans" charset="0"/>
                  <a:cs typeface="Gill Sans" charset="0"/>
                </a:rPr>
                <a:t>Hardware</a:t>
              </a:r>
            </a:p>
          </p:txBody>
        </p:sp>
      </p:grpSp>
      <p:grpSp>
        <p:nvGrpSpPr>
          <p:cNvPr id="12" name="Group 11"/>
          <p:cNvGrpSpPr/>
          <p:nvPr/>
        </p:nvGrpSpPr>
        <p:grpSpPr>
          <a:xfrm>
            <a:off x="5839369" y="914400"/>
            <a:ext cx="4430459" cy="5315932"/>
            <a:chOff x="4414838" y="1107059"/>
            <a:chExt cx="423097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23486" y="1204767"/>
              <a:ext cx="4222327" cy="523220"/>
            </a:xfrm>
            <a:prstGeom prst="rect">
              <a:avLst/>
            </a:prstGeom>
            <a:noFill/>
          </p:spPr>
          <p:txBody>
            <a:bodyPr wrap="none" rtlCol="0">
              <a:spAutoFit/>
            </a:bodyPr>
            <a:lstStyle/>
            <a:p>
              <a:r>
                <a:rPr lang="en-US" sz="2800" b="0" dirty="0">
                  <a:solidFill>
                    <a:schemeClr val="accent2"/>
                  </a:solidFill>
                  <a:latin typeface="Gill Sans" charset="0"/>
                  <a:ea typeface="Gill Sans" charset="0"/>
                  <a:cs typeface="Gill Sans" charset="0"/>
                </a:rPr>
                <a:t>Managed in Software - OS</a:t>
              </a:r>
            </a:p>
          </p:txBody>
        </p:sp>
      </p:grpSp>
      <p:sp>
        <p:nvSpPr>
          <p:cNvPr id="8" name="Rectangle 7"/>
          <p:cNvSpPr/>
          <p:nvPr/>
        </p:nvSpPr>
        <p:spPr>
          <a:xfrm>
            <a:off x="6300540"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8" name="Rectangle 47"/>
          <p:cNvSpPr/>
          <p:nvPr/>
        </p:nvSpPr>
        <p:spPr>
          <a:xfrm>
            <a:off x="8691564"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9" name="Rectangle 48"/>
          <p:cNvSpPr/>
          <p:nvPr/>
        </p:nvSpPr>
        <p:spPr>
          <a:xfrm>
            <a:off x="8881406"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0" name="Rectangle 49"/>
          <p:cNvSpPr/>
          <p:nvPr/>
        </p:nvSpPr>
        <p:spPr>
          <a:xfrm>
            <a:off x="7735732"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5" name="Rectangle 54"/>
          <p:cNvSpPr/>
          <p:nvPr/>
        </p:nvSpPr>
        <p:spPr>
          <a:xfrm>
            <a:off x="2748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sp>
        <p:nvSpPr>
          <p:cNvPr id="56" name="Rectangle 55"/>
          <p:cNvSpPr/>
          <p:nvPr/>
        </p:nvSpPr>
        <p:spPr>
          <a:xfrm>
            <a:off x="2748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grpSp>
        <p:nvGrpSpPr>
          <p:cNvPr id="10" name="Group 9"/>
          <p:cNvGrpSpPr/>
          <p:nvPr/>
        </p:nvGrpSpPr>
        <p:grpSpPr>
          <a:xfrm>
            <a:off x="3038643" y="4903792"/>
            <a:ext cx="3399313" cy="675135"/>
            <a:chOff x="1590842" y="5330020"/>
            <a:chExt cx="3399313"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3267241" cy="461665"/>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Accessed in Hardware</a:t>
              </a:r>
            </a:p>
          </p:txBody>
        </p:sp>
      </p:grpSp>
      <p:grpSp>
        <p:nvGrpSpPr>
          <p:cNvPr id="15" name="Group 14"/>
          <p:cNvGrpSpPr/>
          <p:nvPr/>
        </p:nvGrpSpPr>
        <p:grpSpPr>
          <a:xfrm>
            <a:off x="2411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b="0" dirty="0">
                  <a:solidFill>
                    <a:srgbClr val="00B050"/>
                  </a:solidFill>
                  <a:latin typeface="Gill Sans" charset="0"/>
                  <a:ea typeface="Gill Sans" charset="0"/>
                  <a:cs typeface="Gill Sans" charset="0"/>
                </a:rPr>
                <a:t>?</a:t>
              </a:r>
              <a:endParaRPr lang="en-US" sz="2400" b="0" dirty="0">
                <a:solidFill>
                  <a:srgbClr val="00B050"/>
                </a:solidFill>
                <a:latin typeface="Gill Sans" charset="0"/>
                <a:ea typeface="Gill Sans" charset="0"/>
                <a:cs typeface="Gill Sans" charset="0"/>
              </a:endParaRPr>
            </a:p>
          </p:txBody>
        </p:sp>
      </p:grpSp>
    </p:spTree>
    <p:extLst>
      <p:ext uri="{BB962C8B-B14F-4D97-AF65-F5344CB8AC3E}">
        <p14:creationId xmlns:p14="http://schemas.microsoft.com/office/powerpoint/2010/main" val="42261606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body" idx="1"/>
          </p:nvPr>
        </p:nvSpPr>
        <p:spPr>
          <a:xfrm>
            <a:off x="969963" y="4191000"/>
            <a:ext cx="10252073" cy="2538412"/>
          </a:xfrm>
        </p:spPr>
        <p:txBody>
          <a:bodyPr>
            <a:noAutofit/>
          </a:bodyPr>
          <a:lstStyle/>
          <a:p>
            <a:pPr>
              <a:lnSpc>
                <a:spcPct val="80000"/>
              </a:lnSpc>
              <a:spcBef>
                <a:spcPct val="20000"/>
              </a:spcBef>
            </a:pPr>
            <a:r>
              <a:rPr lang="en-US" altLang="ko-KR" sz="2800" dirty="0">
                <a:ea typeface="굴림" panose="020B0600000101010101" pitchFamily="34" charset="-127"/>
              </a:rPr>
              <a:t>One desirable property: When you add memory the miss rate drops (stack property)</a:t>
            </a:r>
          </a:p>
          <a:p>
            <a:pPr lvl="1">
              <a:lnSpc>
                <a:spcPct val="80000"/>
              </a:lnSpc>
              <a:spcBef>
                <a:spcPct val="20000"/>
              </a:spcBef>
            </a:pPr>
            <a:r>
              <a:rPr lang="en-US" altLang="ko-KR" sz="2400" dirty="0">
                <a:ea typeface="굴림" panose="020B0600000101010101" pitchFamily="34" charset="-127"/>
              </a:rPr>
              <a:t>Does this always happen?</a:t>
            </a:r>
          </a:p>
          <a:p>
            <a:pPr lvl="1">
              <a:lnSpc>
                <a:spcPct val="80000"/>
              </a:lnSpc>
              <a:spcBef>
                <a:spcPct val="20000"/>
              </a:spcBef>
            </a:pPr>
            <a:r>
              <a:rPr lang="en-US" altLang="ko-KR" sz="2400" dirty="0">
                <a:ea typeface="굴림" panose="020B0600000101010101" pitchFamily="34" charset="-127"/>
              </a:rPr>
              <a:t>Seems like it should, right?</a:t>
            </a:r>
          </a:p>
          <a:p>
            <a:pPr>
              <a:lnSpc>
                <a:spcPct val="80000"/>
              </a:lnSpc>
              <a:spcBef>
                <a:spcPct val="20000"/>
              </a:spcBef>
            </a:pPr>
            <a:r>
              <a:rPr lang="en-US" altLang="ko-KR" sz="2800" dirty="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anomaly </a:t>
            </a:r>
          </a:p>
          <a:p>
            <a:pPr lvl="1">
              <a:lnSpc>
                <a:spcPct val="80000"/>
              </a:lnSpc>
              <a:spcBef>
                <a:spcPct val="20000"/>
              </a:spcBef>
            </a:pPr>
            <a:r>
              <a:rPr lang="en-US" altLang="ko-KR" sz="2400" dirty="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493" t="11264" r="1244" b="11610"/>
          <a:stretch>
            <a:fillRect/>
          </a:stretch>
        </p:blipFill>
        <p:spPr bwMode="auto">
          <a:xfrm>
            <a:off x="3148014" y="711200"/>
            <a:ext cx="5646737" cy="3322638"/>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69964" y="152400"/>
            <a:ext cx="10252072" cy="533400"/>
          </a:xfrm>
        </p:spPr>
        <p:txBody>
          <a:bodyPr/>
          <a:lstStyle/>
          <a:p>
            <a:r>
              <a:rPr lang="en-US" altLang="ko-KR" dirty="0">
                <a:ea typeface="굴림" panose="020B0600000101010101" pitchFamily="34" charset="-127"/>
              </a:rPr>
              <a:t>Graph of Page Faults Versus The Number of Frames</a:t>
            </a:r>
            <a:endParaRPr lang="en-US" dirty="0"/>
          </a:p>
        </p:txBody>
      </p:sp>
    </p:spTree>
    <p:extLst>
      <p:ext uri="{BB962C8B-B14F-4D97-AF65-F5344CB8AC3E}">
        <p14:creationId xmlns:p14="http://schemas.microsoft.com/office/powerpoint/2010/main" val="1172813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152400"/>
            <a:ext cx="9220200" cy="533400"/>
          </a:xfrm>
        </p:spPr>
        <p:txBody>
          <a:bodyPr/>
          <a:lstStyle/>
          <a:p>
            <a:r>
              <a:rPr lang="en-US" altLang="ko-KR" dirty="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914400" y="762000"/>
            <a:ext cx="10363200" cy="6096000"/>
          </a:xfrm>
        </p:spPr>
        <p:txBody>
          <a:bodyPr>
            <a:normAutofit lnSpcReduction="10000"/>
          </a:bodyPr>
          <a:lstStyle/>
          <a:p>
            <a:pPr>
              <a:lnSpc>
                <a:spcPct val="80000"/>
              </a:lnSpc>
              <a:spcBef>
                <a:spcPct val="5000"/>
              </a:spcBef>
            </a:pPr>
            <a:r>
              <a:rPr lang="en-US" altLang="ko-KR" sz="2800" dirty="0">
                <a:ea typeface="굴림" panose="020B0600000101010101" pitchFamily="34" charset="-127"/>
              </a:rPr>
              <a:t>Does adding memory reduce number of page faults?</a:t>
            </a:r>
          </a:p>
          <a:p>
            <a:pPr lvl="1">
              <a:lnSpc>
                <a:spcPct val="80000"/>
              </a:lnSpc>
              <a:spcBef>
                <a:spcPct val="5000"/>
              </a:spcBef>
            </a:pPr>
            <a:r>
              <a:rPr lang="en-US" altLang="ko-KR" sz="2400" dirty="0">
                <a:ea typeface="굴림" panose="020B0600000101010101" pitchFamily="34" charset="-127"/>
              </a:rPr>
              <a:t>Yes for LRU and MIN</a:t>
            </a:r>
          </a:p>
          <a:p>
            <a:pPr lvl="1">
              <a:lnSpc>
                <a:spcPct val="80000"/>
              </a:lnSpc>
              <a:spcBef>
                <a:spcPct val="5000"/>
              </a:spcBef>
            </a:pPr>
            <a:r>
              <a:rPr lang="en-US" altLang="ko-KR" sz="2400" dirty="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anomaly)</a:t>
            </a: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a:lnSpc>
                <a:spcPct val="80000"/>
              </a:lnSpc>
              <a:spcBef>
                <a:spcPct val="5000"/>
              </a:spcBef>
            </a:pPr>
            <a:endParaRPr lang="en-US" altLang="ko-KR" sz="2800" dirty="0">
              <a:ea typeface="굴림" panose="020B0600000101010101" pitchFamily="34" charset="-127"/>
            </a:endParaRPr>
          </a:p>
          <a:p>
            <a:pPr>
              <a:lnSpc>
                <a:spcPct val="80000"/>
              </a:lnSpc>
              <a:spcBef>
                <a:spcPct val="5000"/>
              </a:spcBef>
            </a:pPr>
            <a:r>
              <a:rPr lang="en-US" altLang="ko-KR" sz="2800" dirty="0">
                <a:ea typeface="굴림" panose="020B0600000101010101" pitchFamily="34" charset="-127"/>
              </a:rPr>
              <a:t>After adding memory:</a:t>
            </a:r>
          </a:p>
          <a:p>
            <a:pPr lvl="1">
              <a:lnSpc>
                <a:spcPct val="80000"/>
              </a:lnSpc>
              <a:spcBef>
                <a:spcPct val="5000"/>
              </a:spcBef>
            </a:pPr>
            <a:r>
              <a:rPr lang="en-US" altLang="ko-KR" sz="2400" dirty="0">
                <a:ea typeface="굴림" panose="020B0600000101010101" pitchFamily="34" charset="-127"/>
              </a:rPr>
              <a:t>With FIFO, contents can be completely different</a:t>
            </a:r>
          </a:p>
          <a:p>
            <a:pPr lvl="1">
              <a:lnSpc>
                <a:spcPct val="80000"/>
              </a:lnSpc>
              <a:spcBef>
                <a:spcPct val="5000"/>
              </a:spcBef>
            </a:pPr>
            <a:r>
              <a:rPr lang="en-US" altLang="ko-KR" sz="2400" dirty="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2674938" y="1752600"/>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grpSp>
      <p:grpSp>
        <p:nvGrpSpPr>
          <p:cNvPr id="780491" name="Group 203"/>
          <p:cNvGrpSpPr>
            <a:grpSpLocks/>
          </p:cNvGrpSpPr>
          <p:nvPr/>
        </p:nvGrpSpPr>
        <p:grpSpPr bwMode="auto">
          <a:xfrm>
            <a:off x="2667000" y="3435351"/>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2466942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61233" y="228601"/>
            <a:ext cx="6780703"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Approximating LRU: Clock Algorithm</a:t>
            </a:r>
          </a:p>
        </p:txBody>
      </p:sp>
      <p:sp>
        <p:nvSpPr>
          <p:cNvPr id="22531" name="Oval 4"/>
          <p:cNvSpPr>
            <a:spLocks noChangeArrowheads="1"/>
          </p:cNvSpPr>
          <p:nvPr/>
        </p:nvSpPr>
        <p:spPr bwMode="auto">
          <a:xfrm>
            <a:off x="4191000" y="762000"/>
            <a:ext cx="2514600" cy="2438400"/>
          </a:xfrm>
          <a:prstGeom prst="ellipse">
            <a:avLst/>
          </a:prstGeom>
          <a:noFill/>
          <a:ln w="76200">
            <a:solidFill>
              <a:schemeClr val="tx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6400800" y="990600"/>
            <a:ext cx="609600" cy="457200"/>
          </a:xfrm>
          <a:prstGeom prst="line">
            <a:avLst/>
          </a:prstGeom>
          <a:noFill/>
          <a:ln w="762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6934200" y="762000"/>
            <a:ext cx="45720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a:p>
            <a:pPr lvl="1" algn="l">
              <a:lnSpc>
                <a:spcPct val="100000"/>
              </a:lnSpc>
              <a:spcBef>
                <a:spcPct val="0"/>
              </a:spcBef>
              <a:buSzTx/>
            </a:pPr>
            <a:r>
              <a:rPr lang="en-US" altLang="ko-KR" sz="2000" b="0" dirty="0">
                <a:latin typeface="Gill Sans" charset="0"/>
                <a:ea typeface="Gill Sans" charset="0"/>
                <a:cs typeface="Gill Sans" charset="0"/>
              </a:rPr>
              <a:t>Advances only on page fault!</a:t>
            </a:r>
          </a:p>
          <a:p>
            <a:pPr lvl="1" algn="l">
              <a:lnSpc>
                <a:spcPct val="100000"/>
              </a:lnSpc>
              <a:spcBef>
                <a:spcPct val="0"/>
              </a:spcBef>
              <a:buSzTx/>
            </a:pPr>
            <a:r>
              <a:rPr lang="en-US" altLang="ko-KR" sz="2000" b="0" dirty="0">
                <a:latin typeface="Gill Sans" charset="0"/>
                <a:ea typeface="Gill Sans" charset="0"/>
                <a:cs typeface="Gill Sans" charset="0"/>
              </a:rPr>
              <a:t>Check for pages not used recently</a:t>
            </a:r>
          </a:p>
          <a:p>
            <a:pPr lvl="1" algn="l">
              <a:lnSpc>
                <a:spcPct val="100000"/>
              </a:lnSpc>
              <a:spcBef>
                <a:spcPct val="0"/>
              </a:spcBef>
              <a:buSzTx/>
            </a:pPr>
            <a:r>
              <a:rPr lang="en-US" altLang="ko-KR" sz="2000" b="0" dirty="0">
                <a:latin typeface="Gill Sans" charset="0"/>
                <a:ea typeface="Gill Sans" charset="0"/>
                <a:cs typeface="Gill Sans" charset="0"/>
              </a:rPr>
              <a:t>Mark pages as not used recently</a:t>
            </a:r>
          </a:p>
        </p:txBody>
      </p:sp>
      <p:sp>
        <p:nvSpPr>
          <p:cNvPr id="22534" name="Arc 9"/>
          <p:cNvSpPr>
            <a:spLocks/>
          </p:cNvSpPr>
          <p:nvPr/>
        </p:nvSpPr>
        <p:spPr bwMode="auto">
          <a:xfrm rot="295001">
            <a:off x="6382397"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304800" y="3200400"/>
            <a:ext cx="10972800" cy="3542495"/>
          </a:xfrm>
        </p:spPr>
        <p:txBody>
          <a:bodyPr>
            <a:normAutofit fontScale="92500" lnSpcReduction="20000"/>
          </a:bodyPr>
          <a:lstStyle/>
          <a:p>
            <a:pPr>
              <a:lnSpc>
                <a:spcPct val="105000"/>
              </a:lnSpc>
              <a:spcBef>
                <a:spcPct val="10000"/>
              </a:spcBef>
              <a:tabLst>
                <a:tab pos="3030538" algn="l"/>
              </a:tabLst>
            </a:pPr>
            <a:r>
              <a:rPr lang="en-US" altLang="ko-KR" dirty="0">
                <a:solidFill>
                  <a:schemeClr val="hlink"/>
                </a:solidFill>
                <a:ea typeface="굴림" panose="020B0600000101010101" pitchFamily="34" charset="-127"/>
              </a:rPr>
              <a:t>Clock Algorithm:</a:t>
            </a:r>
            <a:r>
              <a:rPr lang="en-US" altLang="ko-KR" dirty="0">
                <a:ea typeface="굴림" panose="020B0600000101010101" pitchFamily="34" charset="-127"/>
              </a:rPr>
              <a:t> Arrange physical pages in circle with single clock hand</a:t>
            </a:r>
          </a:p>
          <a:p>
            <a:pPr lvl="1">
              <a:lnSpc>
                <a:spcPct val="105000"/>
              </a:lnSpc>
              <a:spcBef>
                <a:spcPct val="10000"/>
              </a:spcBef>
              <a:tabLst>
                <a:tab pos="3030538" algn="l"/>
              </a:tabLst>
            </a:pPr>
            <a:r>
              <a:rPr lang="en-US" altLang="ko-KR" dirty="0">
                <a:ea typeface="굴림" panose="020B0600000101010101" pitchFamily="34" charset="-127"/>
              </a:rPr>
              <a:t>Approximate LRU (</a:t>
            </a:r>
            <a:r>
              <a:rPr lang="en-US" altLang="ko-KR" i="1" dirty="0">
                <a:ea typeface="굴림" panose="020B0600000101010101" pitchFamily="34" charset="-127"/>
              </a:rPr>
              <a:t>approximation to approximation to MIN</a:t>
            </a:r>
            <a:r>
              <a:rPr lang="en-US" altLang="ko-KR" dirty="0">
                <a:ea typeface="굴림" panose="020B0600000101010101" pitchFamily="34" charset="-127"/>
              </a:rPr>
              <a:t>)</a:t>
            </a:r>
          </a:p>
          <a:p>
            <a:pPr lvl="1">
              <a:lnSpc>
                <a:spcPct val="105000"/>
              </a:lnSpc>
              <a:spcBef>
                <a:spcPct val="10000"/>
              </a:spcBef>
              <a:tabLst>
                <a:tab pos="3030538" algn="l"/>
              </a:tabLst>
            </a:pPr>
            <a:r>
              <a:rPr lang="en-US" altLang="ko-KR" dirty="0">
                <a:ea typeface="굴림" panose="020B0600000101010101" pitchFamily="34" charset="-127"/>
              </a:rPr>
              <a:t>Replace </a:t>
            </a:r>
            <a:r>
              <a:rPr lang="en-US" altLang="ko-KR" dirty="0">
                <a:solidFill>
                  <a:schemeClr val="hlink"/>
                </a:solidFill>
                <a:ea typeface="굴림" panose="020B0600000101010101" pitchFamily="34" charset="-127"/>
              </a:rPr>
              <a:t>an</a:t>
            </a:r>
            <a:r>
              <a:rPr lang="en-US" altLang="ko-KR" dirty="0">
                <a:ea typeface="굴림" panose="020B0600000101010101" pitchFamily="34" charset="-127"/>
              </a:rPr>
              <a:t> old page, not </a:t>
            </a:r>
            <a:r>
              <a:rPr lang="en-US" altLang="ko-KR" dirty="0">
                <a:solidFill>
                  <a:schemeClr val="hlink"/>
                </a:solidFill>
                <a:ea typeface="굴림" panose="020B0600000101010101" pitchFamily="34" charset="-127"/>
              </a:rPr>
              <a:t>the oldest</a:t>
            </a:r>
            <a:r>
              <a:rPr lang="en-US" altLang="ko-KR" dirty="0">
                <a:ea typeface="굴림" panose="020B0600000101010101" pitchFamily="34" charset="-127"/>
              </a:rPr>
              <a:t> page</a:t>
            </a:r>
          </a:p>
          <a:p>
            <a:pPr>
              <a:lnSpc>
                <a:spcPct val="105000"/>
              </a:lnSpc>
              <a:spcBef>
                <a:spcPct val="10000"/>
              </a:spcBef>
              <a:tabLst>
                <a:tab pos="3030538" algn="l"/>
              </a:tabLst>
            </a:pPr>
            <a:r>
              <a:rPr lang="en-US" altLang="ko-KR" dirty="0">
                <a:ea typeface="굴림" panose="020B0600000101010101" pitchFamily="34" charset="-127"/>
              </a:rPr>
              <a:t>Details:</a:t>
            </a:r>
          </a:p>
          <a:p>
            <a:pPr lvl="1">
              <a:lnSpc>
                <a:spcPct val="105000"/>
              </a:lnSpc>
              <a:spcBef>
                <a:spcPct val="10000"/>
              </a:spcBef>
              <a:tabLst>
                <a:tab pos="3030538" algn="l"/>
              </a:tabLst>
            </a:pPr>
            <a:r>
              <a:rPr lang="en-US" altLang="ko-KR" dirty="0">
                <a:ea typeface="굴림" panose="020B0600000101010101" pitchFamily="34" charset="-127"/>
              </a:rPr>
              <a:t>Hardware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per physical page (called “</a:t>
            </a:r>
            <a:r>
              <a:rPr lang="en-US" altLang="ko-KR" dirty="0">
                <a:solidFill>
                  <a:srgbClr val="FF0000"/>
                </a:solidFill>
                <a:ea typeface="굴림" panose="020B0600000101010101" pitchFamily="34" charset="-127"/>
              </a:rPr>
              <a:t>accessed</a:t>
            </a:r>
            <a:r>
              <a:rPr lang="en-US" altLang="ko-KR" dirty="0">
                <a:ea typeface="굴림" panose="020B0600000101010101" pitchFamily="34" charset="-127"/>
              </a:rPr>
              <a:t>” in Intel architecture):</a:t>
            </a:r>
          </a:p>
          <a:p>
            <a:pPr lvl="2">
              <a:lnSpc>
                <a:spcPct val="105000"/>
              </a:lnSpc>
              <a:spcBef>
                <a:spcPct val="10000"/>
              </a:spcBef>
              <a:tabLst>
                <a:tab pos="3030538" algn="l"/>
              </a:tabLst>
            </a:pPr>
            <a:r>
              <a:rPr lang="en-US" altLang="ko-KR" dirty="0">
                <a:ea typeface="굴림" panose="020B0600000101010101" pitchFamily="34" charset="-127"/>
              </a:rPr>
              <a:t>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on each reference</a:t>
            </a:r>
          </a:p>
          <a:p>
            <a:pPr lvl="2">
              <a:lnSpc>
                <a:spcPct val="105000"/>
              </a:lnSpc>
              <a:spcBef>
                <a:spcPct val="10000"/>
              </a:spcBef>
              <a:tabLst>
                <a:tab pos="3030538" algn="l"/>
              </a:tabLst>
            </a:pPr>
            <a:r>
              <a:rPr lang="en-US" altLang="ko-KR" dirty="0">
                <a:ea typeface="굴림" panose="020B0600000101010101" pitchFamily="34" charset="-127"/>
              </a:rPr>
              <a:t>If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isn’t set, means not referenced in a long time</a:t>
            </a:r>
          </a:p>
          <a:p>
            <a:pPr lvl="2">
              <a:lnSpc>
                <a:spcPct val="105000"/>
              </a:lnSpc>
              <a:spcBef>
                <a:spcPct val="10000"/>
              </a:spcBef>
              <a:tabLst>
                <a:tab pos="3030538" algn="l"/>
              </a:tabLst>
            </a:pPr>
            <a:r>
              <a:rPr lang="en-US" altLang="ko-KR" dirty="0">
                <a:ea typeface="굴림" panose="020B0600000101010101" pitchFamily="34" charset="-127"/>
              </a:rPr>
              <a:t>Some 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in the TLB; must be copied back to PTE when TLB entry gets replaced</a:t>
            </a:r>
          </a:p>
          <a:p>
            <a:pPr lvl="1">
              <a:lnSpc>
                <a:spcPct val="105000"/>
              </a:lnSpc>
              <a:spcBef>
                <a:spcPct val="10000"/>
              </a:spcBef>
              <a:tabLst>
                <a:tab pos="3030538" algn="l"/>
              </a:tabLst>
            </a:pPr>
            <a:r>
              <a:rPr lang="en-US" altLang="ko-KR" dirty="0">
                <a:ea typeface="굴림" panose="020B0600000101010101" pitchFamily="34" charset="-127"/>
              </a:rPr>
              <a:t>On page fault:</a:t>
            </a:r>
          </a:p>
          <a:p>
            <a:pPr lvl="2">
              <a:lnSpc>
                <a:spcPct val="105000"/>
              </a:lnSpc>
              <a:spcBef>
                <a:spcPct val="10000"/>
              </a:spcBef>
              <a:tabLst>
                <a:tab pos="3030538" algn="l"/>
              </a:tabLst>
            </a:pPr>
            <a:r>
              <a:rPr lang="en-US" altLang="ko-KR" dirty="0">
                <a:ea typeface="굴림" panose="020B0600000101010101" pitchFamily="34" charset="-127"/>
              </a:rPr>
              <a:t>Advance clock hand (not real time)</a:t>
            </a:r>
          </a:p>
          <a:p>
            <a:pPr lvl="2">
              <a:lnSpc>
                <a:spcPct val="105000"/>
              </a:lnSpc>
              <a:spcBef>
                <a:spcPct val="10000"/>
              </a:spcBef>
              <a:tabLst>
                <a:tab pos="3030538" algn="l"/>
              </a:tabLst>
            </a:pPr>
            <a:r>
              <a:rPr lang="en-US" altLang="ko-KR" dirty="0">
                <a:ea typeface="굴림" panose="020B0600000101010101" pitchFamily="34" charset="-127"/>
              </a:rPr>
              <a:t>Check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1</a:t>
            </a:r>
            <a:r>
              <a:rPr lang="en-US" altLang="ko-KR" dirty="0">
                <a:ea typeface="굴림" panose="020B0600000101010101" pitchFamily="34" charset="-127"/>
                <a:sym typeface="Symbol" panose="05050102010706020507" pitchFamily="18" charset="2"/>
              </a:rPr>
              <a:t> used recently; clear and leave alone</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0 selected candidate for replacement</a:t>
            </a:r>
          </a:p>
        </p:txBody>
      </p:sp>
      <p:pic>
        <p:nvPicPr>
          <p:cNvPr id="22536"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43750" y="98396"/>
            <a:ext cx="1124899" cy="11061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63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23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23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23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23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446266" y="228601"/>
            <a:ext cx="5458225"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Clock Algorithm: More details</a:t>
            </a:r>
          </a:p>
        </p:txBody>
      </p:sp>
      <p:sp>
        <p:nvSpPr>
          <p:cNvPr id="782351" name="Rectangle 15"/>
          <p:cNvSpPr>
            <a:spLocks noGrp="1" noChangeArrowheads="1"/>
          </p:cNvSpPr>
          <p:nvPr>
            <p:ph type="body" idx="1"/>
          </p:nvPr>
        </p:nvSpPr>
        <p:spPr>
          <a:xfrm>
            <a:off x="381000" y="1828800"/>
            <a:ext cx="10820400" cy="4876801"/>
          </a:xfrm>
        </p:spPr>
        <p:txBody>
          <a:bodyPr>
            <a:normAutofit/>
          </a:bodyPr>
          <a:lstStyle/>
          <a:p>
            <a:pPr>
              <a:lnSpc>
                <a:spcPct val="80000"/>
              </a:lnSpc>
              <a:spcBef>
                <a:spcPct val="20000"/>
              </a:spcBef>
            </a:pPr>
            <a:r>
              <a:rPr lang="en-US" altLang="ko-KR" dirty="0">
                <a:ea typeface="굴림" panose="020B0600000101010101" pitchFamily="34" charset="-127"/>
              </a:rPr>
              <a:t>Will always find a page or loop forever?</a:t>
            </a:r>
          </a:p>
          <a:p>
            <a:pPr lvl="1">
              <a:lnSpc>
                <a:spcPct val="80000"/>
              </a:lnSpc>
              <a:spcBef>
                <a:spcPct val="20000"/>
              </a:spcBef>
            </a:pPr>
            <a:r>
              <a:rPr lang="en-US" altLang="ko-KR" dirty="0">
                <a:ea typeface="굴림" panose="020B0600000101010101" pitchFamily="34" charset="-127"/>
              </a:rPr>
              <a:t>Even if all use bits set, will eventually loop</a:t>
            </a:r>
            <a:br>
              <a:rPr lang="en-US" altLang="ko-KR" dirty="0">
                <a:ea typeface="굴림" panose="020B0600000101010101" pitchFamily="34" charset="-127"/>
              </a:rPr>
            </a:br>
            <a:r>
              <a:rPr lang="en-US" altLang="ko-KR" dirty="0">
                <a:ea typeface="굴림" panose="020B0600000101010101" pitchFamily="34" charset="-127"/>
              </a:rPr>
              <a:t>all the way around </a:t>
            </a:r>
            <a:r>
              <a:rPr lang="en-US" altLang="ko-KR" dirty="0">
                <a:ea typeface="굴림" panose="020B0600000101010101" pitchFamily="34" charset="-127"/>
                <a:sym typeface="Symbol" panose="05050102010706020507" pitchFamily="18" charset="2"/>
              </a:rPr>
              <a:t> FIFO</a:t>
            </a: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What if hand moving slowly?</a:t>
            </a:r>
          </a:p>
          <a:p>
            <a:pPr lvl="1">
              <a:lnSpc>
                <a:spcPct val="80000"/>
              </a:lnSpc>
              <a:spcBef>
                <a:spcPct val="20000"/>
              </a:spcBef>
            </a:pPr>
            <a:r>
              <a:rPr lang="en-US" altLang="ko-KR" dirty="0">
                <a:ea typeface="굴림" panose="020B0600000101010101" pitchFamily="34" charset="-127"/>
              </a:rPr>
              <a:t>Good sign or bad sign?</a:t>
            </a:r>
          </a:p>
          <a:p>
            <a:pPr lvl="2">
              <a:lnSpc>
                <a:spcPct val="80000"/>
              </a:lnSpc>
              <a:spcBef>
                <a:spcPct val="20000"/>
              </a:spcBef>
            </a:pPr>
            <a:r>
              <a:rPr lang="en-US" altLang="ko-KR" dirty="0">
                <a:ea typeface="굴림" panose="020B0600000101010101" pitchFamily="34" charset="-127"/>
              </a:rPr>
              <a:t>Not many page faults </a:t>
            </a:r>
          </a:p>
          <a:p>
            <a:pPr lvl="2">
              <a:lnSpc>
                <a:spcPct val="80000"/>
              </a:lnSpc>
              <a:spcBef>
                <a:spcPct val="20000"/>
              </a:spcBef>
            </a:pPr>
            <a:r>
              <a:rPr lang="en-US" altLang="ko-KR" dirty="0">
                <a:ea typeface="굴림" panose="020B0600000101010101" pitchFamily="34" charset="-127"/>
              </a:rPr>
              <a:t>or find page quickly</a:t>
            </a:r>
          </a:p>
          <a:p>
            <a:pPr>
              <a:lnSpc>
                <a:spcPct val="80000"/>
              </a:lnSpc>
              <a:spcBef>
                <a:spcPct val="20000"/>
              </a:spcBef>
            </a:pPr>
            <a:r>
              <a:rPr lang="en-US" altLang="ko-KR" dirty="0">
                <a:ea typeface="굴림" panose="020B0600000101010101" pitchFamily="34" charset="-127"/>
              </a:rPr>
              <a:t>What if hand is moving quickly?</a:t>
            </a:r>
          </a:p>
          <a:p>
            <a:pPr lvl="1">
              <a:lnSpc>
                <a:spcPct val="80000"/>
              </a:lnSpc>
              <a:spcBef>
                <a:spcPct val="20000"/>
              </a:spcBef>
            </a:pPr>
            <a:r>
              <a:rPr lang="en-US" altLang="ko-KR" dirty="0">
                <a:ea typeface="굴림" panose="020B0600000101010101" pitchFamily="34" charset="-127"/>
              </a:rPr>
              <a:t>Lots of page faults and/or lots of reference bits set</a:t>
            </a:r>
          </a:p>
          <a:p>
            <a:pPr>
              <a:lnSpc>
                <a:spcPct val="80000"/>
              </a:lnSpc>
              <a:spcBef>
                <a:spcPct val="20000"/>
              </a:spcBef>
            </a:pPr>
            <a:r>
              <a:rPr lang="en-US" altLang="ko-KR" dirty="0">
                <a:ea typeface="굴림" panose="020B0600000101010101" pitchFamily="34" charset="-127"/>
              </a:rPr>
              <a:t>One way to view clock algorithm: </a:t>
            </a:r>
          </a:p>
          <a:p>
            <a:pPr lvl="1">
              <a:lnSpc>
                <a:spcPct val="80000"/>
              </a:lnSpc>
              <a:spcBef>
                <a:spcPct val="20000"/>
              </a:spcBef>
            </a:pPr>
            <a:r>
              <a:rPr lang="en-US" altLang="ko-KR" dirty="0">
                <a:ea typeface="굴림" panose="020B0600000101010101" pitchFamily="34" charset="-127"/>
              </a:rPr>
              <a:t>Crude partitioning of pages into two groups: young and old</a:t>
            </a:r>
          </a:p>
          <a:p>
            <a:pPr lvl="1">
              <a:lnSpc>
                <a:spcPct val="80000"/>
              </a:lnSpc>
              <a:spcBef>
                <a:spcPct val="20000"/>
              </a:spcBef>
            </a:pPr>
            <a:r>
              <a:rPr lang="en-US" altLang="ko-KR" dirty="0">
                <a:ea typeface="굴림" panose="020B0600000101010101" pitchFamily="34" charset="-127"/>
              </a:rPr>
              <a:t>Why not partition into more than 2 groups?</a:t>
            </a:r>
          </a:p>
        </p:txBody>
      </p:sp>
      <p:sp>
        <p:nvSpPr>
          <p:cNvPr id="9" name="Oval 4"/>
          <p:cNvSpPr>
            <a:spLocks noChangeArrowheads="1"/>
          </p:cNvSpPr>
          <p:nvPr/>
        </p:nvSpPr>
        <p:spPr bwMode="auto">
          <a:xfrm>
            <a:off x="6553200" y="914400"/>
            <a:ext cx="2514600" cy="2438400"/>
          </a:xfrm>
          <a:prstGeom prst="ellipse">
            <a:avLst/>
          </a:prstGeom>
          <a:noFill/>
          <a:ln w="76200">
            <a:solidFill>
              <a:schemeClr val="tx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10" name="Line 5"/>
          <p:cNvSpPr>
            <a:spLocks noChangeShapeType="1"/>
          </p:cNvSpPr>
          <p:nvPr/>
        </p:nvSpPr>
        <p:spPr bwMode="auto">
          <a:xfrm flipH="1">
            <a:off x="8763000" y="1143000"/>
            <a:ext cx="609600" cy="457200"/>
          </a:xfrm>
          <a:prstGeom prst="line">
            <a:avLst/>
          </a:prstGeom>
          <a:noFill/>
          <a:ln w="762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11" name="Text Box 7"/>
          <p:cNvSpPr txBox="1">
            <a:spLocks noChangeArrowheads="1"/>
          </p:cNvSpPr>
          <p:nvPr/>
        </p:nvSpPr>
        <p:spPr bwMode="auto">
          <a:xfrm>
            <a:off x="9296400" y="914400"/>
            <a:ext cx="2667000"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p:txBody>
      </p:sp>
      <p:sp>
        <p:nvSpPr>
          <p:cNvPr id="12" name="Arc 9"/>
          <p:cNvSpPr>
            <a:spLocks/>
          </p:cNvSpPr>
          <p:nvPr/>
        </p:nvSpPr>
        <p:spPr bwMode="auto">
          <a:xfrm rot="295001">
            <a:off x="8744597" y="15240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Tree>
    <p:extLst>
      <p:ext uri="{BB962C8B-B14F-4D97-AF65-F5344CB8AC3E}">
        <p14:creationId xmlns:p14="http://schemas.microsoft.com/office/powerpoint/2010/main" val="1520479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23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235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235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23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N</a:t>
            </a:r>
            <a:r>
              <a:rPr lang="en-US" altLang="ko-KR" baseline="30000">
                <a:ea typeface="굴림" panose="020B0600000101010101" pitchFamily="34" charset="-127"/>
              </a:rPr>
              <a:t>th</a:t>
            </a:r>
            <a:r>
              <a:rPr lang="en-US" altLang="ko-KR">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685800" y="685800"/>
            <a:ext cx="109728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N</a:t>
            </a:r>
            <a:r>
              <a:rPr lang="en-US" altLang="ko-KR" baseline="30000" dirty="0">
                <a:solidFill>
                  <a:schemeClr val="hlink"/>
                </a:solidFill>
                <a:ea typeface="굴림" panose="020B0600000101010101" pitchFamily="34" charset="-127"/>
              </a:rPr>
              <a:t>th</a:t>
            </a:r>
            <a:r>
              <a:rPr lang="en-US" altLang="ko-KR" dirty="0">
                <a:solidFill>
                  <a:schemeClr val="hlink"/>
                </a:solidFill>
                <a:ea typeface="굴림" panose="020B0600000101010101" pitchFamily="34" charset="-127"/>
              </a:rPr>
              <a:t> chance algorithm:</a:t>
            </a:r>
            <a:r>
              <a:rPr lang="en-US" altLang="ko-KR" dirty="0">
                <a:ea typeface="굴림" panose="020B0600000101010101" pitchFamily="34" charset="-127"/>
              </a:rPr>
              <a:t> Give page N chances</a:t>
            </a:r>
          </a:p>
          <a:p>
            <a:pPr lvl="1">
              <a:lnSpc>
                <a:spcPct val="80000"/>
              </a:lnSpc>
              <a:spcBef>
                <a:spcPct val="20000"/>
              </a:spcBef>
            </a:pPr>
            <a:r>
              <a:rPr lang="en-US" altLang="ko-KR" dirty="0">
                <a:ea typeface="굴림" panose="020B0600000101010101" pitchFamily="34" charset="-127"/>
              </a:rPr>
              <a:t>OS keeps counter per page: # sweeps</a:t>
            </a:r>
          </a:p>
          <a:p>
            <a:pPr lvl="1">
              <a:lnSpc>
                <a:spcPct val="80000"/>
              </a:lnSpc>
              <a:spcBef>
                <a:spcPct val="20000"/>
              </a:spcBef>
            </a:pPr>
            <a:r>
              <a:rPr lang="en-US" altLang="ko-KR" dirty="0">
                <a:ea typeface="굴림" panose="020B0600000101010101" pitchFamily="34" charset="-127"/>
              </a:rPr>
              <a:t>On page fault, OS checks use bit:</a:t>
            </a:r>
          </a:p>
          <a:p>
            <a:pPr lvl="2">
              <a:lnSpc>
                <a:spcPct val="80000"/>
              </a:lnSpc>
              <a:spcBef>
                <a:spcPct val="20000"/>
              </a:spcBef>
            </a:pPr>
            <a:r>
              <a:rPr lang="en-US" altLang="ko-KR" dirty="0">
                <a:ea typeface="굴림" panose="020B0600000101010101" pitchFamily="34" charset="-127"/>
              </a:rPr>
              <a:t>1</a:t>
            </a:r>
            <a:r>
              <a:rPr lang="en-US" altLang="ko-KR" dirty="0">
                <a:ea typeface="굴림" panose="020B0600000101010101" pitchFamily="34" charset="-127"/>
                <a:sym typeface="Symbol" panose="05050102010706020507" pitchFamily="18" charset="2"/>
              </a:rPr>
              <a:t>  clear use and also clear counter (used in last sweep)</a:t>
            </a:r>
          </a:p>
          <a:p>
            <a:pPr lvl="2">
              <a:lnSpc>
                <a:spcPct val="80000"/>
              </a:lnSpc>
              <a:spcBef>
                <a:spcPct val="20000"/>
              </a:spcBef>
            </a:pPr>
            <a:r>
              <a:rPr lang="en-US" altLang="ko-KR" dirty="0">
                <a:ea typeface="굴림" panose="020B0600000101010101" pitchFamily="34" charset="-127"/>
                <a:sym typeface="Symbol" panose="05050102010706020507" pitchFamily="18" charset="2"/>
              </a:rPr>
              <a:t>0  increment counter; if count=N, replace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dirty="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large N? Better approximation to LRU</a:t>
            </a:r>
          </a:p>
          <a:p>
            <a:pPr lvl="2">
              <a:lnSpc>
                <a:spcPct val="80000"/>
              </a:lnSpc>
              <a:spcBef>
                <a:spcPct val="20000"/>
              </a:spcBef>
            </a:pPr>
            <a:r>
              <a:rPr lang="en-US" altLang="ko-KR" dirty="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dirty="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dirty="0">
                <a:ea typeface="굴림" panose="020B0600000101010101" pitchFamily="34" charset="-127"/>
                <a:sym typeface="Symbol" panose="05050102010706020507" pitchFamily="18" charset="2"/>
              </a:rPr>
              <a:t>What about “</a:t>
            </a:r>
            <a:r>
              <a:rPr lang="en-US" altLang="ko-KR" dirty="0">
                <a:solidFill>
                  <a:srgbClr val="FF0000"/>
                </a:solidFill>
                <a:ea typeface="굴림" panose="020B0600000101010101" pitchFamily="34" charset="-127"/>
                <a:sym typeface="Symbol" panose="05050102010706020507" pitchFamily="18" charset="2"/>
              </a:rPr>
              <a:t>modified”</a:t>
            </a:r>
            <a:r>
              <a:rPr lang="en-US" altLang="ko-KR" dirty="0">
                <a:ea typeface="굴림" panose="020B0600000101010101" pitchFamily="34" charset="-127"/>
                <a:sym typeface="Symbol" panose="05050102010706020507" pitchFamily="18" charset="2"/>
              </a:rPr>
              <a:t> (or “</a:t>
            </a:r>
            <a:r>
              <a:rPr lang="en-US" altLang="ko-KR" dirty="0">
                <a:solidFill>
                  <a:srgbClr val="FF0000"/>
                </a:solidFill>
                <a:ea typeface="굴림" panose="020B0600000101010101" pitchFamily="34" charset="-127"/>
                <a:sym typeface="Symbol" panose="05050102010706020507" pitchFamily="18" charset="2"/>
              </a:rPr>
              <a:t>dirty</a:t>
            </a:r>
            <a:r>
              <a:rPr lang="en-US" altLang="ko-KR" dirty="0">
                <a:ea typeface="굴림" panose="020B0600000101010101" pitchFamily="34" charset="-127"/>
                <a:sym typeface="Symbol" panose="05050102010706020507" pitchFamily="18" charset="2"/>
              </a:rPr>
              <a:t>”) pages?</a:t>
            </a:r>
          </a:p>
          <a:p>
            <a:pPr lvl="1">
              <a:lnSpc>
                <a:spcPct val="80000"/>
              </a:lnSpc>
              <a:spcBef>
                <a:spcPct val="20000"/>
              </a:spcBef>
            </a:pPr>
            <a:r>
              <a:rPr lang="en-US" altLang="ko-KR" dirty="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dirty="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dirty="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dirty="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3428926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Recall: Meaning of PTE bits</a:t>
            </a:r>
          </a:p>
        </p:txBody>
      </p:sp>
      <p:sp>
        <p:nvSpPr>
          <p:cNvPr id="785411" name="Rectangle 3"/>
          <p:cNvSpPr>
            <a:spLocks noGrp="1" noChangeArrowheads="1"/>
          </p:cNvSpPr>
          <p:nvPr>
            <p:ph type="body" idx="1"/>
          </p:nvPr>
        </p:nvSpPr>
        <p:spPr>
          <a:xfrm>
            <a:off x="457200" y="685800"/>
            <a:ext cx="10896600" cy="6019800"/>
          </a:xfrm>
        </p:spPr>
        <p:txBody>
          <a:bodyPr>
            <a:normAutofit lnSpcReduction="10000"/>
          </a:bodyPr>
          <a:lstStyle/>
          <a:p>
            <a:r>
              <a:rPr lang="en-US" altLang="ko-KR" dirty="0">
                <a:ea typeface="굴림" panose="020B0600000101010101" pitchFamily="34" charset="-127"/>
              </a:rPr>
              <a:t>Which bits of a PTE entry are useful to us for the Clock Algorithm?  Remember Intel PTE:</a:t>
            </a:r>
          </a:p>
          <a:p>
            <a:endParaRPr lang="en-US" altLang="ko-KR" dirty="0">
              <a:ea typeface="굴림" panose="020B0600000101010101" pitchFamily="34" charset="-127"/>
            </a:endParaRPr>
          </a:p>
          <a:p>
            <a:pPr marL="457200" lvl="1" indent="0">
              <a:buNone/>
            </a:pPr>
            <a:endParaRPr lang="en-US" altLang="ko-KR" dirty="0">
              <a:ea typeface="굴림" panose="020B0600000101010101" pitchFamily="34" charset="-127"/>
            </a:endParaRPr>
          </a:p>
          <a:p>
            <a:pPr lvl="1"/>
            <a:r>
              <a:rPr lang="en-US" altLang="ko-KR" dirty="0">
                <a:ea typeface="굴림" panose="020B0600000101010101" pitchFamily="34" charset="-127"/>
              </a:rPr>
              <a:t>The “</a:t>
            </a:r>
            <a:r>
              <a:rPr lang="en-US" altLang="ko-KR" dirty="0">
                <a:solidFill>
                  <a:srgbClr val="FF0000"/>
                </a:solidFill>
                <a:ea typeface="굴림" panose="020B0600000101010101" pitchFamily="34" charset="-127"/>
              </a:rPr>
              <a:t>P</a:t>
            </a:r>
            <a:r>
              <a:rPr lang="en-US" altLang="ko-KR" dirty="0">
                <a:ea typeface="굴림" panose="020B0600000101010101" pitchFamily="34" charset="-127"/>
              </a:rPr>
              <a:t>resent” bit (called “</a:t>
            </a:r>
            <a:r>
              <a:rPr lang="en-US" altLang="ko-KR" dirty="0">
                <a:solidFill>
                  <a:srgbClr val="FF0000"/>
                </a:solidFill>
                <a:ea typeface="굴림" panose="020B0600000101010101" pitchFamily="34" charset="-127"/>
                <a:sym typeface="Symbol" panose="05050102010706020507" pitchFamily="18" charset="2"/>
              </a:rPr>
              <a:t>V</a:t>
            </a:r>
            <a:r>
              <a:rPr lang="en-US" altLang="ko-KR" dirty="0">
                <a:ea typeface="굴림" panose="020B0600000101010101" pitchFamily="34" charset="-127"/>
                <a:sym typeface="Symbol" panose="05050102010706020507" pitchFamily="18" charset="2"/>
              </a:rPr>
              <a:t>alid” elsewhere): </a:t>
            </a:r>
          </a:p>
          <a:p>
            <a:pPr lvl="2"/>
            <a:r>
              <a:rPr lang="en-US" altLang="ko-KR" dirty="0">
                <a:ea typeface="굴림" panose="020B0600000101010101" pitchFamily="34" charset="-127"/>
                <a:sym typeface="Symbol" panose="05050102010706020507" pitchFamily="18" charset="2"/>
              </a:rPr>
              <a:t>P==0: Page is invalid and a reference will cause page fault</a:t>
            </a:r>
          </a:p>
          <a:p>
            <a:pPr lvl="2"/>
            <a:r>
              <a:rPr lang="en-US" altLang="ko-KR" dirty="0">
                <a:ea typeface="굴림" panose="020B0600000101010101" pitchFamily="34" charset="-127"/>
                <a:sym typeface="Symbol" panose="05050102010706020507" pitchFamily="18" charset="2"/>
              </a:rPr>
              <a:t>P==1: Page frame number is valid and MMU is allowed to proceed with translation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W</a:t>
            </a:r>
            <a:r>
              <a:rPr lang="en-US" altLang="ko-KR" dirty="0">
                <a:ea typeface="굴림" panose="020B0600000101010101" pitchFamily="34" charset="-127"/>
                <a:sym typeface="Symbol" panose="05050102010706020507" pitchFamily="18" charset="2"/>
              </a:rPr>
              <a:t>ritable” bit (could have opposite sense and be called “</a:t>
            </a:r>
            <a:r>
              <a:rPr lang="en-US" altLang="ko-KR" dirty="0">
                <a:solidFill>
                  <a:srgbClr val="FF0000"/>
                </a:solidFill>
                <a:ea typeface="굴림" panose="020B0600000101010101" pitchFamily="34" charset="-127"/>
                <a:sym typeface="Symbol" panose="05050102010706020507" pitchFamily="18" charset="2"/>
              </a:rPr>
              <a:t>Read-only</a:t>
            </a:r>
            <a:r>
              <a:rPr lang="en-US" altLang="ko-KR" dirty="0">
                <a:ea typeface="굴림" panose="020B0600000101010101" pitchFamily="34" charset="-127"/>
                <a:sym typeface="Symbol" panose="05050102010706020507" pitchFamily="18" charset="2"/>
              </a:rPr>
              <a:t>”):</a:t>
            </a:r>
          </a:p>
          <a:p>
            <a:pPr lvl="2"/>
            <a:r>
              <a:rPr lang="en-US" altLang="ko-KR" dirty="0">
                <a:ea typeface="굴림" panose="020B0600000101010101" pitchFamily="34" charset="-127"/>
                <a:sym typeface="Symbol" panose="05050102010706020507" pitchFamily="18" charset="2"/>
              </a:rPr>
              <a:t>W==0: Page is read-only and cannot be written.  </a:t>
            </a:r>
          </a:p>
          <a:p>
            <a:pPr lvl="2"/>
            <a:r>
              <a:rPr lang="en-US" altLang="ko-KR" dirty="0">
                <a:ea typeface="굴림" panose="020B0600000101010101" pitchFamily="34" charset="-127"/>
                <a:sym typeface="Symbol" panose="05050102010706020507" pitchFamily="18" charset="2"/>
              </a:rPr>
              <a:t>W==1: Page can be written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ccessed” bit (called “</a:t>
            </a:r>
            <a:r>
              <a:rPr lang="en-US" altLang="ko-KR" dirty="0">
                <a:solidFill>
                  <a:srgbClr val="FF0000"/>
                </a:solidFill>
                <a:ea typeface="굴림" panose="020B0600000101010101" pitchFamily="34" charset="-127"/>
                <a:sym typeface="Symbol" panose="05050102010706020507" pitchFamily="18" charset="2"/>
              </a:rPr>
              <a:t>Use</a:t>
            </a:r>
            <a:r>
              <a:rPr lang="en-US" altLang="ko-KR" dirty="0">
                <a:ea typeface="굴림" panose="020B0600000101010101" pitchFamily="34" charset="-127"/>
                <a:sym typeface="Symbol" panose="05050102010706020507" pitchFamily="18" charset="2"/>
              </a:rPr>
              <a:t>” elsewhere):</a:t>
            </a:r>
          </a:p>
          <a:p>
            <a:pPr lvl="2"/>
            <a:r>
              <a:rPr lang="en-US" altLang="ko-KR" dirty="0">
                <a:ea typeface="굴림" panose="020B0600000101010101" pitchFamily="34" charset="-127"/>
                <a:sym typeface="Symbol" panose="05050102010706020507" pitchFamily="18" charset="2"/>
              </a:rPr>
              <a:t>A==0: Page has not been accessed (or used) since last time software set A0</a:t>
            </a:r>
          </a:p>
          <a:p>
            <a:pPr lvl="2"/>
            <a:r>
              <a:rPr lang="en-US" altLang="ko-KR" dirty="0">
                <a:ea typeface="굴림" panose="020B0600000101010101" pitchFamily="34" charset="-127"/>
                <a:sym typeface="Symbol" panose="05050102010706020507" pitchFamily="18" charset="2"/>
              </a:rPr>
              <a:t>A==1: Page has been accessed (or used) since last time software set A0</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D</a:t>
            </a:r>
            <a:r>
              <a:rPr lang="en-US" altLang="ko-KR" dirty="0">
                <a:ea typeface="굴림" panose="020B0600000101010101" pitchFamily="34" charset="-127"/>
                <a:sym typeface="Symbol" panose="05050102010706020507" pitchFamily="18" charset="2"/>
              </a:rPr>
              <a:t>irty” bit (called “Modified” elsewhere):</a:t>
            </a:r>
          </a:p>
          <a:p>
            <a:pPr lvl="2"/>
            <a:r>
              <a:rPr lang="en-US" altLang="ko-KR" dirty="0">
                <a:ea typeface="굴림" panose="020B0600000101010101" pitchFamily="34" charset="-127"/>
                <a:sym typeface="Symbol" panose="05050102010706020507" pitchFamily="18" charset="2"/>
              </a:rPr>
              <a:t>D==0: Page has not been modified (written) since PTE was loaded</a:t>
            </a:r>
          </a:p>
          <a:p>
            <a:pPr lvl="2"/>
            <a:r>
              <a:rPr lang="en-US" altLang="ko-KR" dirty="0">
                <a:ea typeface="굴림" panose="020B0600000101010101" pitchFamily="34" charset="-127"/>
                <a:sym typeface="Symbol" panose="05050102010706020507" pitchFamily="18" charset="2"/>
              </a:rPr>
              <a:t>D==1: Page has changed since PTE was loaded</a:t>
            </a:r>
            <a:endParaRPr lang="en-US" altLang="ko-KR" dirty="0">
              <a:ea typeface="굴림" panose="020B0600000101010101" pitchFamily="34" charset="-127"/>
            </a:endParaRPr>
          </a:p>
        </p:txBody>
      </p:sp>
      <p:grpSp>
        <p:nvGrpSpPr>
          <p:cNvPr id="2" name="Group 1"/>
          <p:cNvGrpSpPr/>
          <p:nvPr/>
        </p:nvGrpSpPr>
        <p:grpSpPr>
          <a:xfrm>
            <a:off x="3657600" y="1227992"/>
            <a:ext cx="7952148" cy="818444"/>
            <a:chOff x="1572852" y="3753556"/>
            <a:chExt cx="7952148" cy="818444"/>
          </a:xfrm>
        </p:grpSpPr>
        <p:grpSp>
          <p:nvGrpSpPr>
            <p:cNvPr id="4" name="Group 122"/>
            <p:cNvGrpSpPr>
              <a:grpSpLocks/>
            </p:cNvGrpSpPr>
            <p:nvPr/>
          </p:nvGrpSpPr>
          <p:grpSpPr bwMode="auto">
            <a:xfrm>
              <a:off x="2284906" y="3753556"/>
              <a:ext cx="7240094" cy="818444"/>
              <a:chOff x="480" y="2304"/>
              <a:chExt cx="4863" cy="638"/>
            </a:xfrm>
          </p:grpSpPr>
          <p:sp>
            <p:nvSpPr>
              <p:cNvPr id="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Page Frame Number</a:t>
                </a:r>
              </a:p>
              <a:p>
                <a:pPr>
                  <a:lnSpc>
                    <a:spcPct val="85000"/>
                  </a:lnSpc>
                </a:pPr>
                <a:r>
                  <a:rPr lang="en-US" altLang="ko-KR" sz="1800" dirty="0">
                    <a:latin typeface="Gill Sans Light"/>
                    <a:ea typeface="굴림" panose="020B0600000101010101" pitchFamily="34" charset="-127"/>
                  </a:rPr>
                  <a:t>(Physical Page Number)</a:t>
                </a:r>
              </a:p>
            </p:txBody>
          </p:sp>
          <p:sp>
            <p:nvSpPr>
              <p:cNvPr id="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Free</a:t>
                </a:r>
              </a:p>
              <a:p>
                <a:pPr>
                  <a:lnSpc>
                    <a:spcPct val="85000"/>
                  </a:lnSpc>
                </a:pPr>
                <a:r>
                  <a:rPr lang="en-US" altLang="ko-KR" sz="1800" dirty="0">
                    <a:latin typeface="Gill Sans Light"/>
                    <a:ea typeface="굴림" panose="020B0600000101010101" pitchFamily="34" charset="-127"/>
                  </a:rPr>
                  <a:t>(OS)</a:t>
                </a:r>
              </a:p>
            </p:txBody>
          </p:sp>
          <p:sp>
            <p:nvSpPr>
              <p:cNvPr id="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0</a:t>
                </a:r>
              </a:p>
            </p:txBody>
          </p:sp>
          <p:sp>
            <p:nvSpPr>
              <p:cNvPr id="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PS</a:t>
                </a:r>
              </a:p>
            </p:txBody>
          </p:sp>
          <p:sp>
            <p:nvSpPr>
              <p:cNvPr id="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D</a:t>
                </a:r>
              </a:p>
            </p:txBody>
          </p:sp>
          <p:sp>
            <p:nvSpPr>
              <p:cNvPr id="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A</a:t>
                </a:r>
              </a:p>
            </p:txBody>
          </p:sp>
          <p:sp>
            <p:nvSpPr>
              <p:cNvPr id="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PCD</a:t>
                </a:r>
              </a:p>
            </p:txBody>
          </p:sp>
          <p:sp>
            <p:nvSpPr>
              <p:cNvPr id="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600">
                    <a:latin typeface="Gill Sans Light"/>
                    <a:ea typeface="굴림" panose="020B0600000101010101" pitchFamily="34" charset="-127"/>
                  </a:rPr>
                  <a:t>PWT</a:t>
                </a:r>
              </a:p>
            </p:txBody>
          </p:sp>
          <p:sp>
            <p:nvSpPr>
              <p:cNvPr id="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U</a:t>
                </a:r>
              </a:p>
            </p:txBody>
          </p:sp>
          <p:sp>
            <p:nvSpPr>
              <p:cNvPr id="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a:latin typeface="Gill Sans Light"/>
                    <a:ea typeface="굴림" panose="020B0600000101010101" pitchFamily="34" charset="-127"/>
                  </a:rPr>
                  <a:t>W</a:t>
                </a:r>
              </a:p>
            </p:txBody>
          </p:sp>
          <p:sp>
            <p:nvSpPr>
              <p:cNvPr id="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a:t>
                </a:r>
              </a:p>
            </p:txBody>
          </p:sp>
          <p:sp>
            <p:nvSpPr>
              <p:cNvPr id="16" name="Text Box 111"/>
              <p:cNvSpPr txBox="1">
                <a:spLocks noChangeArrowheads="1"/>
              </p:cNvSpPr>
              <p:nvPr/>
            </p:nvSpPr>
            <p:spPr bwMode="auto">
              <a:xfrm>
                <a:off x="512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0</a:t>
                </a:r>
              </a:p>
            </p:txBody>
          </p:sp>
          <p:sp>
            <p:nvSpPr>
              <p:cNvPr id="17" name="Text Box 112"/>
              <p:cNvSpPr txBox="1">
                <a:spLocks noChangeArrowheads="1"/>
              </p:cNvSpPr>
              <p:nvPr/>
            </p:nvSpPr>
            <p:spPr bwMode="auto">
              <a:xfrm>
                <a:off x="494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a:t>
                </a:r>
              </a:p>
            </p:txBody>
          </p:sp>
          <p:sp>
            <p:nvSpPr>
              <p:cNvPr id="18" name="Text Box 113"/>
              <p:cNvSpPr txBox="1">
                <a:spLocks noChangeArrowheads="1"/>
              </p:cNvSpPr>
              <p:nvPr/>
            </p:nvSpPr>
            <p:spPr bwMode="auto">
              <a:xfrm>
                <a:off x="475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2</a:t>
                </a:r>
              </a:p>
            </p:txBody>
          </p:sp>
          <p:sp>
            <p:nvSpPr>
              <p:cNvPr id="19" name="Text Box 114"/>
              <p:cNvSpPr txBox="1">
                <a:spLocks noChangeArrowheads="1"/>
              </p:cNvSpPr>
              <p:nvPr/>
            </p:nvSpPr>
            <p:spPr bwMode="auto">
              <a:xfrm>
                <a:off x="456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a:t>
                </a:r>
              </a:p>
            </p:txBody>
          </p:sp>
          <p:sp>
            <p:nvSpPr>
              <p:cNvPr id="20" name="Text Box 115"/>
              <p:cNvSpPr txBox="1">
                <a:spLocks noChangeArrowheads="1"/>
              </p:cNvSpPr>
              <p:nvPr/>
            </p:nvSpPr>
            <p:spPr bwMode="auto">
              <a:xfrm>
                <a:off x="4368"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4</a:t>
                </a:r>
              </a:p>
            </p:txBody>
          </p:sp>
          <p:sp>
            <p:nvSpPr>
              <p:cNvPr id="21" name="Text Box 116"/>
              <p:cNvSpPr txBox="1">
                <a:spLocks noChangeArrowheads="1"/>
              </p:cNvSpPr>
              <p:nvPr/>
            </p:nvSpPr>
            <p:spPr bwMode="auto">
              <a:xfrm>
                <a:off x="417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5</a:t>
                </a:r>
              </a:p>
            </p:txBody>
          </p:sp>
          <p:sp>
            <p:nvSpPr>
              <p:cNvPr id="22" name="Text Box 117"/>
              <p:cNvSpPr txBox="1">
                <a:spLocks noChangeArrowheads="1"/>
              </p:cNvSpPr>
              <p:nvPr/>
            </p:nvSpPr>
            <p:spPr bwMode="auto">
              <a:xfrm>
                <a:off x="398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6</a:t>
                </a:r>
              </a:p>
            </p:txBody>
          </p:sp>
          <p:sp>
            <p:nvSpPr>
              <p:cNvPr id="23" name="Text Box 118"/>
              <p:cNvSpPr txBox="1">
                <a:spLocks noChangeArrowheads="1"/>
              </p:cNvSpPr>
              <p:nvPr/>
            </p:nvSpPr>
            <p:spPr bwMode="auto">
              <a:xfrm>
                <a:off x="379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7</a:t>
                </a:r>
              </a:p>
            </p:txBody>
          </p:sp>
          <p:sp>
            <p:nvSpPr>
              <p:cNvPr id="24" name="Text Box 119"/>
              <p:cNvSpPr txBox="1">
                <a:spLocks noChangeArrowheads="1"/>
              </p:cNvSpPr>
              <p:nvPr/>
            </p:nvSpPr>
            <p:spPr bwMode="auto">
              <a:xfrm>
                <a:off x="360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8</a:t>
                </a:r>
              </a:p>
            </p:txBody>
          </p:sp>
          <p:sp>
            <p:nvSpPr>
              <p:cNvPr id="25" name="Text Box 120"/>
              <p:cNvSpPr txBox="1">
                <a:spLocks noChangeArrowheads="1"/>
              </p:cNvSpPr>
              <p:nvPr/>
            </p:nvSpPr>
            <p:spPr bwMode="auto">
              <a:xfrm>
                <a:off x="3072" y="2688"/>
                <a:ext cx="424"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11-9</a:t>
                </a:r>
              </a:p>
            </p:txBody>
          </p:sp>
          <p:sp>
            <p:nvSpPr>
              <p:cNvPr id="26" name="Text Box 121"/>
              <p:cNvSpPr txBox="1">
                <a:spLocks noChangeArrowheads="1"/>
              </p:cNvSpPr>
              <p:nvPr/>
            </p:nvSpPr>
            <p:spPr bwMode="auto">
              <a:xfrm>
                <a:off x="1440" y="2688"/>
                <a:ext cx="519"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31-12</a:t>
                </a:r>
              </a:p>
            </p:txBody>
          </p:sp>
        </p:grpSp>
        <p:sp>
          <p:nvSpPr>
            <p:cNvPr id="27" name="TextBox 26"/>
            <p:cNvSpPr txBox="1"/>
            <p:nvPr/>
          </p:nvSpPr>
          <p:spPr>
            <a:xfrm>
              <a:off x="1572852" y="3783200"/>
              <a:ext cx="712054" cy="369332"/>
            </a:xfrm>
            <a:prstGeom prst="rect">
              <a:avLst/>
            </a:prstGeom>
            <a:noFill/>
          </p:spPr>
          <p:txBody>
            <a:bodyPr wrap="none" rtlCol="0">
              <a:spAutoFit/>
            </a:bodyPr>
            <a:lstStyle/>
            <a:p>
              <a:r>
                <a:rPr lang="en-US" dirty="0">
                  <a:latin typeface="Gill Sans Light"/>
                </a:rPr>
                <a:t>PTE:</a:t>
              </a:r>
            </a:p>
          </p:txBody>
        </p:sp>
      </p:grpSp>
    </p:spTree>
    <p:extLst>
      <p:ext uri="{BB962C8B-B14F-4D97-AF65-F5344CB8AC3E}">
        <p14:creationId xmlns:p14="http://schemas.microsoft.com/office/powerpoint/2010/main" val="257776472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a:t>
            </a:r>
          </a:p>
        </p:txBody>
      </p:sp>
      <p:sp>
        <p:nvSpPr>
          <p:cNvPr id="785411" name="Rectangle 3"/>
          <p:cNvSpPr>
            <a:spLocks noGrp="1" noChangeArrowheads="1"/>
          </p:cNvSpPr>
          <p:nvPr>
            <p:ph type="body" idx="1"/>
          </p:nvPr>
        </p:nvSpPr>
        <p:spPr>
          <a:xfrm>
            <a:off x="457200" y="685800"/>
            <a:ext cx="10896600" cy="5867400"/>
          </a:xfrm>
        </p:spPr>
        <p:txBody>
          <a:bodyPr>
            <a:normAutofit/>
          </a:bodyPr>
          <a:lstStyle/>
          <a:p>
            <a:r>
              <a:rPr lang="en-US" altLang="ko-KR" dirty="0">
                <a:ea typeface="굴림" panose="020B0600000101010101" pitchFamily="34" charset="-127"/>
              </a:rPr>
              <a:t>Do we really need hardware-supported “modified” bit?</a:t>
            </a:r>
          </a:p>
          <a:p>
            <a:pPr lvl="1"/>
            <a:r>
              <a:rPr lang="en-US" altLang="ko-KR" dirty="0">
                <a:ea typeface="굴림" panose="020B0600000101010101" pitchFamily="34" charset="-127"/>
              </a:rPr>
              <a:t>No.  Can emulate it using read-only bit</a:t>
            </a:r>
          </a:p>
          <a:p>
            <a:pPr lvl="2"/>
            <a:r>
              <a:rPr lang="en-US" altLang="ko-KR" dirty="0">
                <a:ea typeface="굴림" panose="020B0600000101010101" pitchFamily="34" charset="-127"/>
              </a:rPr>
              <a:t>Need software DB of which pages are allowed to be written (needed this anyway)</a:t>
            </a:r>
          </a:p>
          <a:p>
            <a:pPr lvl="2"/>
            <a:r>
              <a:rPr lang="en-US" altLang="ko-KR" dirty="0">
                <a:ea typeface="굴림" panose="020B0600000101010101" pitchFamily="34" charset="-127"/>
              </a:rPr>
              <a:t>We will tell MMU that pages have more restricted permissions than the actually do to force page faults (and allow us notice when page is written)</a:t>
            </a:r>
          </a:p>
          <a:p>
            <a:pPr lvl="1"/>
            <a:r>
              <a:rPr lang="en-US" altLang="ko-KR" dirty="0">
                <a:ea typeface="굴림" panose="020B0600000101010101" pitchFamily="34" charset="-127"/>
              </a:rPr>
              <a:t>Algorithm (Clock-Emulated-M):</a:t>
            </a:r>
          </a:p>
          <a:p>
            <a:pPr lvl="2"/>
            <a:r>
              <a:rPr lang="en-US" altLang="ko-KR" dirty="0">
                <a:ea typeface="굴림" panose="020B0600000101010101" pitchFamily="34" charset="-127"/>
              </a:rPr>
              <a:t>Initially, mark all pages as read-only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0), even writable data pages.  </a:t>
            </a:r>
            <a:br>
              <a:rPr lang="en-US" altLang="ko-KR" dirty="0">
                <a:ea typeface="굴림" panose="020B0600000101010101" pitchFamily="34" charset="-127"/>
              </a:rPr>
            </a:br>
            <a:r>
              <a:rPr lang="en-US" altLang="ko-KR" dirty="0">
                <a:ea typeface="굴림" panose="020B0600000101010101" pitchFamily="34" charset="-127"/>
              </a:rPr>
              <a:t>Further, clear all software versions of the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(page not dirty)</a:t>
            </a:r>
          </a:p>
          <a:p>
            <a:pPr lvl="2"/>
            <a:r>
              <a:rPr lang="en-US" altLang="ko-KR" dirty="0">
                <a:ea typeface="굴림" panose="020B0600000101010101" pitchFamily="34" charset="-127"/>
              </a:rPr>
              <a:t>Writes will cause a page fault. Assuming write is allowed, OS sets software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and marks page as writable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1).</a:t>
            </a:r>
          </a:p>
          <a:p>
            <a:pPr lvl="2"/>
            <a:r>
              <a:rPr lang="en-US" altLang="ko-KR" dirty="0">
                <a:ea typeface="굴림" panose="020B0600000101010101" pitchFamily="34" charset="-127"/>
              </a:rPr>
              <a:t>Whenever page written back to disk, clear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mark read-only</a:t>
            </a:r>
          </a:p>
        </p:txBody>
      </p:sp>
    </p:spTree>
    <p:extLst>
      <p:ext uri="{BB962C8B-B14F-4D97-AF65-F5344CB8AC3E}">
        <p14:creationId xmlns:p14="http://schemas.microsoft.com/office/powerpoint/2010/main" val="3761841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5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5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 (continued)</a:t>
            </a:r>
          </a:p>
        </p:txBody>
      </p:sp>
      <p:sp>
        <p:nvSpPr>
          <p:cNvPr id="788483" name="Rectangle 3"/>
          <p:cNvSpPr>
            <a:spLocks noGrp="1" noChangeArrowheads="1"/>
          </p:cNvSpPr>
          <p:nvPr>
            <p:ph type="body" idx="1"/>
          </p:nvPr>
        </p:nvSpPr>
        <p:spPr>
          <a:xfrm>
            <a:off x="533400" y="762000"/>
            <a:ext cx="11353800" cy="6019800"/>
          </a:xfrm>
        </p:spPr>
        <p:txBody>
          <a:bodyPr>
            <a:normAutofit/>
          </a:bodyPr>
          <a:lstStyle/>
          <a:p>
            <a:pPr>
              <a:lnSpc>
                <a:spcPct val="80000"/>
              </a:lnSpc>
            </a:pPr>
            <a:r>
              <a:rPr lang="en-US" altLang="ko-KR" dirty="0">
                <a:ea typeface="굴림" panose="020B0600000101010101" pitchFamily="34" charset="-127"/>
              </a:rPr>
              <a:t>Do we really need a hardware-supported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a:t>
            </a:r>
          </a:p>
          <a:p>
            <a:pPr lvl="1">
              <a:lnSpc>
                <a:spcPct val="80000"/>
              </a:lnSpc>
            </a:pPr>
            <a:r>
              <a:rPr lang="en-US" altLang="ko-KR" dirty="0">
                <a:ea typeface="굴림" panose="020B0600000101010101" pitchFamily="34" charset="-127"/>
              </a:rPr>
              <a:t>No. Can emulate it similar to above (e.g. for read operation)</a:t>
            </a:r>
          </a:p>
          <a:p>
            <a:pPr lvl="2">
              <a:lnSpc>
                <a:spcPct val="80000"/>
              </a:lnSpc>
            </a:pPr>
            <a:r>
              <a:rPr lang="en-US" altLang="ko-KR" dirty="0">
                <a:ea typeface="굴림" panose="020B0600000101010101" pitchFamily="34" charset="-127"/>
              </a:rPr>
              <a:t>Kernel keeps a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for each page</a:t>
            </a:r>
          </a:p>
          <a:p>
            <a:pPr lvl="1">
              <a:lnSpc>
                <a:spcPct val="80000"/>
              </a:lnSpc>
            </a:pPr>
            <a:r>
              <a:rPr lang="en-US" altLang="ko-KR" dirty="0">
                <a:ea typeface="굴림" panose="020B0600000101010101" pitchFamily="34" charset="-127"/>
              </a:rPr>
              <a:t>Algorithm (Clock-Emulated-Use-and-M):</a:t>
            </a:r>
          </a:p>
          <a:p>
            <a:pPr lvl="2">
              <a:lnSpc>
                <a:spcPct val="80000"/>
              </a:lnSpc>
            </a:pPr>
            <a:r>
              <a:rPr lang="en-US" altLang="ko-KR" dirty="0">
                <a:ea typeface="굴림" panose="020B0600000101010101" pitchFamily="34" charset="-127"/>
              </a:rPr>
              <a:t>Mark all pages as invalid, even if in memory.  </a:t>
            </a:r>
            <a:br>
              <a:rPr lang="en-US" altLang="ko-KR" dirty="0">
                <a:ea typeface="굴림" panose="020B0600000101010101" pitchFamily="34" charset="-127"/>
              </a:rPr>
            </a:br>
            <a:r>
              <a:rPr lang="en-US" altLang="ko-KR" dirty="0">
                <a:ea typeface="굴림" panose="020B0600000101010101" pitchFamily="34" charset="-127"/>
              </a:rPr>
              <a:t>Clear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for all pages (not used, not dirty)</a:t>
            </a:r>
          </a:p>
          <a:p>
            <a:pPr lvl="2">
              <a:lnSpc>
                <a:spcPct val="80000"/>
              </a:lnSpc>
            </a:pPr>
            <a:r>
              <a:rPr lang="en-US" altLang="ko-KR" dirty="0">
                <a:ea typeface="굴림" panose="020B0600000101010101" pitchFamily="34" charset="-127"/>
              </a:rPr>
              <a:t>Read or write to invalid page traps to OS to tell use page has been used</a:t>
            </a:r>
          </a:p>
          <a:p>
            <a:pPr lvl="2">
              <a:lnSpc>
                <a:spcPct val="80000"/>
              </a:lnSpc>
            </a:pPr>
            <a:r>
              <a:rPr lang="en-US" altLang="ko-KR" dirty="0">
                <a:ea typeface="굴림" panose="020B0600000101010101" pitchFamily="34" charset="-127"/>
              </a:rPr>
              <a:t>OS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in software to indicate that page has been “used”. </a:t>
            </a:r>
            <a:br>
              <a:rPr lang="en-US" altLang="ko-KR" dirty="0">
                <a:ea typeface="굴림" panose="020B0600000101010101" pitchFamily="34" charset="-127"/>
              </a:rPr>
            </a:br>
            <a:r>
              <a:rPr lang="en-US" altLang="ko-KR" dirty="0">
                <a:ea typeface="굴림" panose="020B0600000101010101" pitchFamily="34" charset="-127"/>
              </a:rPr>
              <a:t>Further:</a:t>
            </a:r>
            <a:br>
              <a:rPr lang="en-US" altLang="ko-KR" dirty="0">
                <a:ea typeface="굴림" panose="020B0600000101010101" pitchFamily="34" charset="-127"/>
              </a:rPr>
            </a:br>
            <a:r>
              <a:rPr lang="en-US" altLang="ko-KR" dirty="0">
                <a:ea typeface="굴림" panose="020B0600000101010101" pitchFamily="34" charset="-127"/>
              </a:rPr>
              <a:t>	1) If read, mark page as read-only, W</a:t>
            </a:r>
            <a:r>
              <a:rPr lang="en-US" altLang="ko-KR" dirty="0">
                <a:ea typeface="굴림" panose="020B0600000101010101" pitchFamily="34" charset="-127"/>
                <a:sym typeface="Symbol" panose="05050102010706020507" pitchFamily="18" charset="2"/>
              </a:rPr>
              <a:t>0</a:t>
            </a:r>
            <a:r>
              <a:rPr lang="en-US" altLang="ko-KR" dirty="0">
                <a:ea typeface="굴림" panose="020B0600000101010101" pitchFamily="34" charset="-127"/>
              </a:rPr>
              <a:t> (will catch future writes)</a:t>
            </a:r>
            <a:br>
              <a:rPr lang="en-US" altLang="ko-KR" dirty="0">
                <a:ea typeface="굴림" panose="020B0600000101010101" pitchFamily="34" charset="-127"/>
              </a:rPr>
            </a:br>
            <a:r>
              <a:rPr lang="en-US" altLang="ko-KR" dirty="0">
                <a:ea typeface="굴림" panose="020B0600000101010101" pitchFamily="34" charset="-127"/>
              </a:rPr>
              <a:t>	2) If write (and write allowed), set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mark page as writable (W</a:t>
            </a:r>
            <a:r>
              <a:rPr lang="en-US" altLang="ko-KR" dirty="0">
                <a:ea typeface="굴림" panose="020B0600000101010101" pitchFamily="34" charset="-127"/>
                <a:sym typeface="Symbol" panose="05050102010706020507" pitchFamily="18" charset="2"/>
              </a:rPr>
              <a:t>1)</a:t>
            </a:r>
            <a:endParaRPr lang="en-US" altLang="ko-KR" dirty="0">
              <a:ea typeface="굴림" panose="020B0600000101010101" pitchFamily="34" charset="-127"/>
            </a:endParaRPr>
          </a:p>
          <a:p>
            <a:pPr lvl="2">
              <a:lnSpc>
                <a:spcPct val="80000"/>
              </a:lnSpc>
            </a:pPr>
            <a:r>
              <a:rPr lang="en-US" altLang="ko-KR" dirty="0">
                <a:ea typeface="굴림" panose="020B0600000101010101" pitchFamily="34" charset="-127"/>
              </a:rPr>
              <a:t>When clock hand passes, reset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mark page as invalid again</a:t>
            </a:r>
          </a:p>
          <a:p>
            <a:pPr lvl="2">
              <a:lnSpc>
                <a:spcPct val="80000"/>
              </a:lnSpc>
            </a:pPr>
            <a:r>
              <a:rPr lang="en-US" altLang="ko-KR" dirty="0">
                <a:ea typeface="굴림" panose="020B0600000101010101" pitchFamily="34" charset="-127"/>
              </a:rPr>
              <a:t>Note that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left alone until page written back to disk </a:t>
            </a:r>
          </a:p>
          <a:p>
            <a:pPr>
              <a:lnSpc>
                <a:spcPct val="80000"/>
              </a:lnSpc>
            </a:pPr>
            <a:r>
              <a:rPr lang="en-US" altLang="ko-KR" dirty="0">
                <a:ea typeface="굴림" panose="020B0600000101010101" pitchFamily="34" charset="-127"/>
              </a:rPr>
              <a:t>Remember, however, clock is just an approximation of LRU!</a:t>
            </a:r>
          </a:p>
          <a:p>
            <a:pPr lvl="1">
              <a:lnSpc>
                <a:spcPct val="80000"/>
              </a:lnSpc>
            </a:pPr>
            <a:r>
              <a:rPr lang="en-US" altLang="ko-KR" dirty="0">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dirty="0">
                <a:ea typeface="굴림" panose="020B0600000101010101" pitchFamily="34" charset="-127"/>
              </a:rPr>
              <a:t>Need to identify an old page, not oldest page!</a:t>
            </a:r>
          </a:p>
          <a:p>
            <a:pPr lvl="1">
              <a:lnSpc>
                <a:spcPct val="80000"/>
              </a:lnSpc>
            </a:pPr>
            <a:r>
              <a:rPr lang="en-US" altLang="ko-KR" dirty="0">
                <a:ea typeface="굴림" panose="020B0600000101010101" pitchFamily="34" charset="-127"/>
              </a:rPr>
              <a:t>Answer: second chance list</a:t>
            </a:r>
          </a:p>
        </p:txBody>
      </p:sp>
    </p:spTree>
    <p:extLst>
      <p:ext uri="{BB962C8B-B14F-4D97-AF65-F5344CB8AC3E}">
        <p14:creationId xmlns:p14="http://schemas.microsoft.com/office/powerpoint/2010/main" val="3389301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848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848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848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152400"/>
            <a:ext cx="9144000" cy="533400"/>
          </a:xfrm>
        </p:spPr>
        <p:txBody>
          <a:bodyPr/>
          <a:lstStyle/>
          <a:p>
            <a:r>
              <a:rPr lang="en-US" altLang="ko-KR" dirty="0"/>
              <a:t>Second-Chance List Algorithm (VAX/VMS)</a:t>
            </a:r>
          </a:p>
        </p:txBody>
      </p:sp>
      <p:sp>
        <p:nvSpPr>
          <p:cNvPr id="789507" name="Rectangle 3"/>
          <p:cNvSpPr>
            <a:spLocks noGrp="1" noChangeArrowheads="1"/>
          </p:cNvSpPr>
          <p:nvPr>
            <p:ph type="body" idx="1"/>
          </p:nvPr>
        </p:nvSpPr>
        <p:spPr>
          <a:xfrm>
            <a:off x="609601" y="3876676"/>
            <a:ext cx="10972800" cy="2905124"/>
          </a:xfrm>
        </p:spPr>
        <p:txBody>
          <a:bodyPr>
            <a:normAutofit lnSpcReduction="10000"/>
          </a:bodyPr>
          <a:lstStyle/>
          <a:p>
            <a:r>
              <a:rPr lang="en-US" altLang="ko-KR" dirty="0"/>
              <a:t>Split memory in two: Active list (RW), SC list (Invalid)</a:t>
            </a:r>
          </a:p>
          <a:p>
            <a:r>
              <a:rPr lang="en-US" altLang="ko-KR" dirty="0"/>
              <a:t>Access pages in Active list at full speed</a:t>
            </a:r>
          </a:p>
          <a:p>
            <a:r>
              <a:rPr lang="en-US" altLang="ko-KR" dirty="0"/>
              <a:t>Otherwise, Page Fault</a:t>
            </a:r>
          </a:p>
          <a:p>
            <a:pPr lvl="1"/>
            <a:r>
              <a:rPr lang="en-US" altLang="ko-KR" dirty="0"/>
              <a:t>Always move overflow page from end of Active list to front of Second-chance list (SC) and mark invalid</a:t>
            </a:r>
          </a:p>
          <a:p>
            <a:pPr lvl="1"/>
            <a:r>
              <a:rPr lang="en-US" altLang="ko-KR" dirty="0"/>
              <a:t>Desired Page On SC List: move to front of Active list, mark RW</a:t>
            </a:r>
          </a:p>
          <a:p>
            <a:pPr lvl="1"/>
            <a:r>
              <a:rPr lang="en-US" altLang="ko-KR" dirty="0"/>
              <a:t>Not on SC list: page in to front of Active list, mark RW; page out LRU victim at end of SC list</a:t>
            </a:r>
          </a:p>
        </p:txBody>
      </p:sp>
      <p:grpSp>
        <p:nvGrpSpPr>
          <p:cNvPr id="789537" name="Group 33"/>
          <p:cNvGrpSpPr>
            <a:grpSpLocks/>
          </p:cNvGrpSpPr>
          <p:nvPr/>
        </p:nvGrpSpPr>
        <p:grpSpPr bwMode="auto">
          <a:xfrm>
            <a:off x="1889126" y="804614"/>
            <a:ext cx="8042277" cy="2138363"/>
            <a:chOff x="230" y="384"/>
            <a:chExt cx="5066" cy="1347"/>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1" name="Text Box 14"/>
            <p:cNvSpPr txBox="1">
              <a:spLocks noChangeArrowheads="1"/>
            </p:cNvSpPr>
            <p:nvPr/>
          </p:nvSpPr>
          <p:spPr bwMode="auto">
            <a:xfrm>
              <a:off x="230" y="569"/>
              <a:ext cx="1421" cy="116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r>
                <a:rPr lang="en-US" altLang="ko-KR" sz="2400" b="0" dirty="0">
                  <a:solidFill>
                    <a:schemeClr val="hlink"/>
                  </a:solidFill>
                  <a:latin typeface="Gill Sans" charset="0"/>
                  <a:ea typeface="Gill Sans" charset="0"/>
                  <a:cs typeface="Gill Sans" charset="0"/>
                </a:rPr>
                <a:t>Directly</a:t>
              </a:r>
            </a:p>
            <a:p>
              <a:pPr algn="r"/>
              <a:r>
                <a:rPr lang="en-US" altLang="ko-KR" sz="2400" b="0" dirty="0">
                  <a:solidFill>
                    <a:schemeClr val="hlink"/>
                  </a:solidFill>
                  <a:latin typeface="Gill Sans" charset="0"/>
                  <a:ea typeface="Gill Sans" charset="0"/>
                  <a:cs typeface="Gill Sans" charset="0"/>
                </a:rPr>
                <a:t>Mapped Pages</a:t>
              </a:r>
            </a:p>
            <a:p>
              <a:pPr algn="r"/>
              <a:endParaRPr lang="en-US" altLang="ko-KR" sz="1800" b="0" dirty="0">
                <a:solidFill>
                  <a:schemeClr val="hlink"/>
                </a:solidFill>
                <a:latin typeface="Gill Sans" charset="0"/>
                <a:ea typeface="Gill Sans" charset="0"/>
                <a:cs typeface="Gill Sans" charset="0"/>
              </a:endParaRPr>
            </a:p>
            <a:p>
              <a:pPr algn="r"/>
              <a:r>
                <a:rPr lang="en-US" altLang="ko-KR" sz="2400" b="0" dirty="0">
                  <a:solidFill>
                    <a:schemeClr val="hlink"/>
                  </a:solidFill>
                  <a:latin typeface="Gill Sans" charset="0"/>
                  <a:ea typeface="Gill Sans" charset="0"/>
                  <a:cs typeface="Gill Sans" charset="0"/>
                </a:rPr>
                <a:t>Marked: RW</a:t>
              </a:r>
            </a:p>
            <a:p>
              <a:pPr algn="r"/>
              <a:r>
                <a:rPr lang="en-US" altLang="ko-KR" sz="2400" b="0" dirty="0">
                  <a:solidFill>
                    <a:schemeClr val="hlink"/>
                  </a:solidFill>
                  <a:latin typeface="Gill Sans" charset="0"/>
                  <a:ea typeface="Gill Sans" charset="0"/>
                  <a:cs typeface="Gill Sans" charset="0"/>
                </a:rPr>
                <a:t>List: FIFO</a:t>
              </a:r>
            </a:p>
          </p:txBody>
        </p:sp>
        <p:sp>
          <p:nvSpPr>
            <p:cNvPr id="26652" name="Text Box 15"/>
            <p:cNvSpPr txBox="1">
              <a:spLocks noChangeArrowheads="1"/>
            </p:cNvSpPr>
            <p:nvPr/>
          </p:nvSpPr>
          <p:spPr bwMode="auto">
            <a:xfrm>
              <a:off x="3865" y="573"/>
              <a:ext cx="1431" cy="114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Second </a:t>
              </a:r>
            </a:p>
            <a:p>
              <a:r>
                <a:rPr lang="en-US" altLang="ko-KR" sz="2400" b="0" dirty="0">
                  <a:solidFill>
                    <a:schemeClr val="hlink"/>
                  </a:solidFill>
                  <a:latin typeface="Gill Sans" charset="0"/>
                  <a:ea typeface="Gill Sans" charset="0"/>
                  <a:cs typeface="Gill Sans" charset="0"/>
                </a:rPr>
                <a:t>Chance List</a:t>
              </a:r>
            </a:p>
            <a:p>
              <a:endParaRPr lang="en-US" altLang="ko-KR" sz="16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Invalid</a:t>
              </a:r>
            </a:p>
            <a:p>
              <a:r>
                <a:rPr lang="en-US" altLang="ko-KR" sz="2400" b="0" dirty="0">
                  <a:solidFill>
                    <a:schemeClr val="hlink"/>
                  </a:solidFill>
                  <a:latin typeface="Gill Sans" charset="0"/>
                  <a:ea typeface="Gill Sans" charset="0"/>
                  <a:cs typeface="Gill Sans" charset="0"/>
                </a:rPr>
                <a:t>List: LRU</a:t>
              </a:r>
            </a:p>
          </p:txBody>
        </p:sp>
      </p:grpSp>
      <p:grpSp>
        <p:nvGrpSpPr>
          <p:cNvPr id="789535" name="Group 31"/>
          <p:cNvGrpSpPr>
            <a:grpSpLocks/>
          </p:cNvGrpSpPr>
          <p:nvPr/>
        </p:nvGrpSpPr>
        <p:grpSpPr bwMode="auto">
          <a:xfrm>
            <a:off x="7385051" y="780801"/>
            <a:ext cx="2782888" cy="458788"/>
            <a:chOff x="3692" y="369"/>
            <a:chExt cx="1753" cy="289"/>
          </a:xfrm>
        </p:grpSpPr>
        <p:sp>
          <p:nvSpPr>
            <p:cNvPr id="26641" name="Line 18"/>
            <p:cNvSpPr>
              <a:spLocks noChangeShapeType="1"/>
            </p:cNvSpPr>
            <p:nvPr/>
          </p:nvSpPr>
          <p:spPr bwMode="auto">
            <a:xfrm>
              <a:off x="3692" y="504"/>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2" name="Text Box 19"/>
            <p:cNvSpPr txBox="1">
              <a:spLocks noChangeArrowheads="1"/>
            </p:cNvSpPr>
            <p:nvPr/>
          </p:nvSpPr>
          <p:spPr bwMode="auto">
            <a:xfrm>
              <a:off x="4392" y="369"/>
              <a:ext cx="1053"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LRU victim</a:t>
              </a:r>
            </a:p>
          </p:txBody>
        </p:sp>
      </p:grpSp>
      <p:grpSp>
        <p:nvGrpSpPr>
          <p:cNvPr id="789534" name="Group 30"/>
          <p:cNvGrpSpPr>
            <a:grpSpLocks/>
          </p:cNvGrpSpPr>
          <p:nvPr/>
        </p:nvGrpSpPr>
        <p:grpSpPr bwMode="auto">
          <a:xfrm>
            <a:off x="1844675" y="2862015"/>
            <a:ext cx="2422526" cy="828675"/>
            <a:chOff x="202" y="1680"/>
            <a:chExt cx="1526" cy="522"/>
          </a:xfrm>
        </p:grpSpPr>
        <p:sp>
          <p:nvSpPr>
            <p:cNvPr id="26639" name="Line 22"/>
            <p:cNvSpPr>
              <a:spLocks noChangeShapeType="1"/>
            </p:cNvSpPr>
            <p:nvPr/>
          </p:nvSpPr>
          <p:spPr bwMode="auto">
            <a:xfrm>
              <a:off x="1168" y="1968"/>
              <a:ext cx="5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0" name="Text Box 23"/>
            <p:cNvSpPr txBox="1">
              <a:spLocks noChangeArrowheads="1"/>
            </p:cNvSpPr>
            <p:nvPr/>
          </p:nvSpPr>
          <p:spPr bwMode="auto">
            <a:xfrm>
              <a:off x="202" y="1680"/>
              <a:ext cx="966"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spcBef>
                  <a:spcPct val="0"/>
                </a:spcBef>
              </a:pPr>
              <a:r>
                <a:rPr lang="en-US" altLang="ko-KR" sz="2400" b="0" dirty="0">
                  <a:latin typeface="Gill Sans" charset="0"/>
                  <a:ea typeface="Gill Sans" charset="0"/>
                  <a:cs typeface="Gill Sans" charset="0"/>
                </a:rPr>
                <a:t>Page-in</a:t>
              </a:r>
            </a:p>
            <a:p>
              <a:pPr algn="r">
                <a:spcBef>
                  <a:spcPct val="0"/>
                </a:spcBef>
              </a:pPr>
              <a:r>
                <a:rPr lang="en-US" altLang="ko-KR" sz="2400" b="0" dirty="0">
                  <a:latin typeface="Gill Sans" charset="0"/>
                  <a:ea typeface="Gill Sans" charset="0"/>
                  <a:cs typeface="Gill Sans" charset="0"/>
                </a:rPr>
                <a:t>From disk</a:t>
              </a:r>
            </a:p>
          </p:txBody>
        </p:sp>
      </p:grpSp>
      <p:grpSp>
        <p:nvGrpSpPr>
          <p:cNvPr id="789533" name="Group 29"/>
          <p:cNvGrpSpPr>
            <a:grpSpLocks/>
          </p:cNvGrpSpPr>
          <p:nvPr/>
        </p:nvGrpSpPr>
        <p:grpSpPr bwMode="auto">
          <a:xfrm>
            <a:off x="4267200" y="1566614"/>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7" name="Text Box 20"/>
            <p:cNvSpPr txBox="1">
              <a:spLocks noChangeArrowheads="1"/>
            </p:cNvSpPr>
            <p:nvPr/>
          </p:nvSpPr>
          <p:spPr bwMode="auto">
            <a:xfrm>
              <a:off x="1728" y="1680"/>
              <a:ext cx="1242"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Active Pages</a:t>
              </a:r>
            </a:p>
          </p:txBody>
        </p:sp>
        <p:sp>
          <p:nvSpPr>
            <p:cNvPr id="26638" name="Text Box 24"/>
            <p:cNvSpPr txBox="1">
              <a:spLocks noChangeArrowheads="1"/>
            </p:cNvSpPr>
            <p:nvPr/>
          </p:nvSpPr>
          <p:spPr bwMode="auto">
            <a:xfrm rot="19063843">
              <a:off x="2205" y="1160"/>
              <a:ext cx="740"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Access</a:t>
              </a:r>
            </a:p>
          </p:txBody>
        </p:sp>
      </p:grpSp>
      <p:grpSp>
        <p:nvGrpSpPr>
          <p:cNvPr id="789532" name="Group 28"/>
          <p:cNvGrpSpPr>
            <a:grpSpLocks/>
          </p:cNvGrpSpPr>
          <p:nvPr/>
        </p:nvGrpSpPr>
        <p:grpSpPr bwMode="auto">
          <a:xfrm>
            <a:off x="5175252" y="666502"/>
            <a:ext cx="2978151" cy="3071813"/>
            <a:chOff x="2300" y="297"/>
            <a:chExt cx="1876" cy="1935"/>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SC Victims</a:t>
              </a:r>
            </a:p>
          </p:txBody>
        </p:sp>
        <p:sp>
          <p:nvSpPr>
            <p:cNvPr id="26635" name="Text Box 25"/>
            <p:cNvSpPr txBox="1">
              <a:spLocks noChangeArrowheads="1"/>
            </p:cNvSpPr>
            <p:nvPr/>
          </p:nvSpPr>
          <p:spPr bwMode="auto">
            <a:xfrm rot="2931928">
              <a:off x="2208" y="593"/>
              <a:ext cx="881" cy="28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Overflow</a:t>
              </a:r>
            </a:p>
          </p:txBody>
        </p:sp>
      </p:grpSp>
    </p:spTree>
    <p:extLst>
      <p:ext uri="{BB962C8B-B14F-4D97-AF65-F5344CB8AC3E}">
        <p14:creationId xmlns:p14="http://schemas.microsoft.com/office/powerpoint/2010/main" val="2541897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16" presetClass="entr" presetSubtype="37"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Effect transition="in" filter="barn(outVertical)">
                                      <p:cBhvr>
                                        <p:cTn id="9" dur="500"/>
                                        <p:tgtEl>
                                          <p:spTgt spid="78953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89507">
                                            <p:txEl>
                                              <p:pRg st="3" end="3"/>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789532"/>
                                        </p:tgtEl>
                                        <p:attrNameLst>
                                          <p:attrName>style.visibility</p:attrName>
                                        </p:attrNameLst>
                                      </p:cBhvr>
                                      <p:to>
                                        <p:strVal val="visible"/>
                                      </p:to>
                                    </p:set>
                                    <p:animEffect transition="in" filter="wipe(up)">
                                      <p:cBhvr>
                                        <p:cTn id="24" dur="500"/>
                                        <p:tgtEl>
                                          <p:spTgt spid="789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9507">
                                            <p:txEl>
                                              <p:pRg st="4" end="4"/>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789533"/>
                                        </p:tgtEl>
                                        <p:attrNameLst>
                                          <p:attrName>style.visibility</p:attrName>
                                        </p:attrNameLst>
                                      </p:cBhvr>
                                      <p:to>
                                        <p:strVal val="visible"/>
                                      </p:to>
                                    </p:set>
                                    <p:animEffect transition="in" filter="wipe(up)">
                                      <p:cBhvr>
                                        <p:cTn id="31" dur="500"/>
                                        <p:tgtEl>
                                          <p:spTgt spid="7895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9507">
                                            <p:txEl>
                                              <p:pRg st="5" end="5"/>
                                            </p:txEl>
                                          </p:spTgt>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8" fill="hold" nodeType="afterEffect">
                                  <p:stCondLst>
                                    <p:cond delay="0"/>
                                  </p:stCondLst>
                                  <p:childTnLst>
                                    <p:set>
                                      <p:cBhvr>
                                        <p:cTn id="38" dur="1" fill="hold">
                                          <p:stCondLst>
                                            <p:cond delay="0"/>
                                          </p:stCondLst>
                                        </p:cTn>
                                        <p:tgtEl>
                                          <p:spTgt spid="789534"/>
                                        </p:tgtEl>
                                        <p:attrNameLst>
                                          <p:attrName>style.visibility</p:attrName>
                                        </p:attrNameLst>
                                      </p:cBhvr>
                                      <p:to>
                                        <p:strVal val="visible"/>
                                      </p:to>
                                    </p:set>
                                    <p:animEffect transition="in" filter="wipe(left)">
                                      <p:cBhvr>
                                        <p:cTn id="39" dur="500"/>
                                        <p:tgtEl>
                                          <p:spTgt spid="78953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89535"/>
                                        </p:tgtEl>
                                        <p:attrNameLst>
                                          <p:attrName>style.visibility</p:attrName>
                                        </p:attrNameLst>
                                      </p:cBhvr>
                                      <p:to>
                                        <p:strVal val="visible"/>
                                      </p:to>
                                    </p:set>
                                    <p:animEffect transition="in" filter="wipe(left)">
                                      <p:cBhvr>
                                        <p:cTn id="43"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Second-Chance List Algorithm (continued)</a:t>
            </a:r>
          </a:p>
        </p:txBody>
      </p:sp>
      <p:sp>
        <p:nvSpPr>
          <p:cNvPr id="27651" name="Rectangle 3"/>
          <p:cNvSpPr>
            <a:spLocks noGrp="1" noChangeArrowheads="1"/>
          </p:cNvSpPr>
          <p:nvPr>
            <p:ph type="body" idx="1"/>
          </p:nvPr>
        </p:nvSpPr>
        <p:spPr>
          <a:xfrm>
            <a:off x="533400" y="762000"/>
            <a:ext cx="11201400" cy="5791200"/>
          </a:xfrm>
        </p:spPr>
        <p:txBody>
          <a:bodyPr/>
          <a:lstStyle/>
          <a:p>
            <a:pPr>
              <a:lnSpc>
                <a:spcPct val="80000"/>
              </a:lnSpc>
            </a:pPr>
            <a:r>
              <a:rPr lang="en-US" altLang="ko-KR" dirty="0">
                <a:ea typeface="굴림" panose="020B0600000101010101" pitchFamily="34" charset="-127"/>
              </a:rPr>
              <a:t>How many pages for second chance list?</a:t>
            </a:r>
          </a:p>
          <a:p>
            <a:pPr lvl="1">
              <a:lnSpc>
                <a:spcPct val="80000"/>
              </a:lnSpc>
            </a:pPr>
            <a:r>
              <a:rPr lang="en-US" altLang="ko-KR" dirty="0">
                <a:ea typeface="굴림" panose="020B0600000101010101" pitchFamily="34" charset="-127"/>
              </a:rPr>
              <a:t>If 0 </a:t>
            </a:r>
            <a:r>
              <a:rPr lang="en-US" altLang="ko-KR" dirty="0">
                <a:ea typeface="굴림" panose="020B0600000101010101" pitchFamily="34" charset="-127"/>
                <a:sym typeface="Symbol" panose="05050102010706020507" pitchFamily="18" charset="2"/>
              </a:rPr>
              <a:t> FIFO</a:t>
            </a:r>
          </a:p>
          <a:p>
            <a:pPr lvl="1">
              <a:lnSpc>
                <a:spcPct val="80000"/>
              </a:lnSpc>
            </a:pPr>
            <a:r>
              <a:rPr lang="en-US" altLang="ko-KR" dirty="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a:ea typeface="굴림" panose="020B0600000101010101" pitchFamily="34" charset="-127"/>
                <a:sym typeface="Symbol" panose="05050102010706020507" pitchFamily="18" charset="2"/>
              </a:rPr>
              <a:t>Pick intermediate value.  Result is:</a:t>
            </a:r>
          </a:p>
          <a:p>
            <a:pPr lvl="1">
              <a:lnSpc>
                <a:spcPct val="80000"/>
              </a:lnSpc>
            </a:pPr>
            <a:r>
              <a:rPr lang="en-US" altLang="ko-KR" dirty="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dirty="0">
                <a:ea typeface="굴림" panose="020B0600000101010101" pitchFamily="34" charset="-127"/>
                <a:sym typeface="Symbol" panose="05050102010706020507" pitchFamily="18" charset="2"/>
              </a:rPr>
              <a:t>History: The VAX architecture did not include a “use” bit.</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Why did that omission happen???</a:t>
            </a:r>
          </a:p>
          <a:p>
            <a:pPr lvl="1">
              <a:lnSpc>
                <a:spcPct val="80000"/>
              </a:lnSpc>
            </a:pPr>
            <a:r>
              <a:rPr lang="en-US" altLang="ko-KR" dirty="0" err="1">
                <a:ea typeface="굴림" panose="020B0600000101010101" pitchFamily="34" charset="-127"/>
                <a:sym typeface="Symbol" panose="05050102010706020507" pitchFamily="18" charset="2"/>
              </a:rPr>
              <a:t>Strecker</a:t>
            </a:r>
            <a:r>
              <a:rPr lang="en-US" altLang="ko-KR" dirty="0">
                <a:ea typeface="굴림" panose="020B0600000101010101" pitchFamily="34" charset="-127"/>
                <a:sym typeface="Symbol" panose="05050102010706020507" pitchFamily="18" charset="2"/>
              </a:rPr>
              <a:t> (architect) asked OS people, they said they didn’t need it, so didn’t implement it</a:t>
            </a:r>
          </a:p>
          <a:p>
            <a:pPr lvl="1">
              <a:lnSpc>
                <a:spcPct val="80000"/>
              </a:lnSpc>
            </a:pPr>
            <a:r>
              <a:rPr lang="en-US" altLang="ko-KR" dirty="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2418147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dirty="0"/>
              <a:t>Page Fault </a:t>
            </a:r>
            <a:r>
              <a:rPr lang="en-US" altLang="en-US" dirty="0">
                <a:sym typeface="Symbol" panose="05050102010706020507" pitchFamily="18" charset="2"/>
              </a:rPr>
              <a:t> Demand Paging</a:t>
            </a:r>
            <a:endParaRPr lang="en-US" altLang="en-US" dirty="0"/>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a:defRPr/>
              </a:pPr>
              <a:r>
                <a:rPr lang="en-US" sz="2000" b="0" dirty="0">
                  <a:solidFill>
                    <a:schemeClr val="accent6"/>
                  </a:solidFill>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Summary</a:t>
            </a:r>
          </a:p>
        </p:txBody>
      </p:sp>
      <p:sp>
        <p:nvSpPr>
          <p:cNvPr id="30723" name="Rectangle 3"/>
          <p:cNvSpPr>
            <a:spLocks noGrp="1" noChangeArrowheads="1"/>
          </p:cNvSpPr>
          <p:nvPr>
            <p:ph type="body" idx="1"/>
          </p:nvPr>
        </p:nvSpPr>
        <p:spPr>
          <a:xfrm>
            <a:off x="609600" y="685800"/>
            <a:ext cx="11049000" cy="6172200"/>
          </a:xfrm>
        </p:spPr>
        <p:txBody>
          <a:bodyPr>
            <a:normAutofit/>
          </a:bodyPr>
          <a:lstStyle/>
          <a:p>
            <a:pPr>
              <a:lnSpc>
                <a:spcPct val="80000"/>
              </a:lnSpc>
              <a:spcBef>
                <a:spcPct val="5000"/>
              </a:spcBef>
            </a:pPr>
            <a:r>
              <a:rPr lang="en-US" altLang="ko-KR" dirty="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dirty="0">
                <a:ea typeface="굴림" panose="020B0600000101010101" pitchFamily="34" charset="-127"/>
                <a:sym typeface="Symbol" panose="05050102010706020507" pitchFamily="18" charset="2"/>
              </a:rPr>
              <a:t>N</a:t>
            </a:r>
            <a:r>
              <a:rPr lang="en-US" altLang="ko-KR" baseline="30000" dirty="0">
                <a:ea typeface="굴림" panose="020B0600000101010101" pitchFamily="34" charset="-127"/>
                <a:sym typeface="Symbol" panose="05050102010706020507" pitchFamily="18" charset="2"/>
              </a:rPr>
              <a:t>th</a:t>
            </a:r>
            <a:r>
              <a:rPr lang="en-US" altLang="ko-KR" dirty="0">
                <a:ea typeface="굴림" panose="020B0600000101010101" pitchFamily="34" charset="-127"/>
                <a:sym typeface="Symbol" panose="05050102010706020507" pitchFamily="18" charset="2"/>
              </a:rPr>
              <a:t>-chance clock algorithm: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a:ea typeface="굴림" panose="020B0600000101010101" pitchFamily="34" charset="-127"/>
                <a:sym typeface="Symbol" panose="05050102010706020507" pitchFamily="18" charset="2"/>
              </a:rPr>
              <a:t>Second-Chance List algorithm: Yet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Divide pages into two groups, one of which is truly LRU and 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682731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t>Demand Paging as Caching, …</a:t>
            </a:r>
            <a:endParaRPr lang="en-US" altLang="ko-KR" dirty="0"/>
          </a:p>
        </p:txBody>
      </p:sp>
      <p:sp>
        <p:nvSpPr>
          <p:cNvPr id="765955" name="Rectangle 3"/>
          <p:cNvSpPr>
            <a:spLocks noGrp="1" noChangeArrowheads="1"/>
          </p:cNvSpPr>
          <p:nvPr>
            <p:ph type="body" idx="1"/>
          </p:nvPr>
        </p:nvSpPr>
        <p:spPr/>
        <p:txBody>
          <a:bodyPr/>
          <a:lstStyle/>
          <a:p>
            <a:r>
              <a:rPr lang="en-US" altLang="ko-KR" dirty="0"/>
              <a:t>What  “block size”? - 1 page (</a:t>
            </a:r>
            <a:r>
              <a:rPr lang="en-US" altLang="ko-KR" dirty="0" err="1"/>
              <a:t>e.g</a:t>
            </a:r>
            <a:r>
              <a:rPr lang="en-US" altLang="ko-KR" dirty="0"/>
              <a:t>, 4 KB)</a:t>
            </a:r>
          </a:p>
          <a:p>
            <a:r>
              <a:rPr lang="en-US" altLang="ko-KR" dirty="0"/>
              <a:t>What “organization” </a:t>
            </a:r>
            <a:r>
              <a:rPr lang="en-US" altLang="ko-KR" dirty="0" err="1"/>
              <a:t>ie</a:t>
            </a:r>
            <a:r>
              <a:rPr lang="en-US" altLang="ko-KR" dirty="0"/>
              <a:t>. direct-mapped, set-assoc., fully-associative?</a:t>
            </a:r>
          </a:p>
          <a:p>
            <a:pPr lvl="1"/>
            <a:r>
              <a:rPr lang="en-US" altLang="ko-KR" dirty="0"/>
              <a:t>Fully associative since arbitrary virtual </a:t>
            </a:r>
            <a:r>
              <a:rPr lang="en-US" altLang="ko-KR" dirty="0">
                <a:sym typeface="Symbol" panose="05050102010706020507" pitchFamily="18" charset="2"/>
              </a:rPr>
              <a:t> physical mapping</a:t>
            </a:r>
          </a:p>
          <a:p>
            <a:r>
              <a:rPr lang="en-US" altLang="ko-KR" dirty="0">
                <a:sym typeface="Symbol" panose="05050102010706020507" pitchFamily="18" charset="2"/>
              </a:rPr>
              <a:t>How do we locate a page?</a:t>
            </a:r>
          </a:p>
          <a:p>
            <a:pPr lvl="1"/>
            <a:r>
              <a:rPr lang="en-US" altLang="ko-KR" dirty="0">
                <a:sym typeface="Symbol" panose="05050102010706020507" pitchFamily="18" charset="2"/>
              </a:rPr>
              <a:t>First check TLB, then page-table traversal</a:t>
            </a:r>
          </a:p>
          <a:p>
            <a:r>
              <a:rPr lang="en-US" altLang="ko-KR" dirty="0">
                <a:sym typeface="Symbol" panose="05050102010706020507" pitchFamily="18" charset="2"/>
              </a:rPr>
              <a:t>What is page replacement policy? (i.e. LRU, Random…)</a:t>
            </a:r>
          </a:p>
          <a:p>
            <a:pPr lvl="1"/>
            <a:r>
              <a:rPr lang="en-US" altLang="ko-KR" dirty="0">
                <a:sym typeface="Symbol" panose="05050102010706020507" pitchFamily="18" charset="2"/>
              </a:rPr>
              <a:t>This requires more explanation… (</a:t>
            </a:r>
            <a:r>
              <a:rPr lang="en-US" altLang="ko-KR" dirty="0" err="1">
                <a:sym typeface="Symbol" panose="05050102010706020507" pitchFamily="18" charset="2"/>
              </a:rPr>
              <a:t>kinda</a:t>
            </a:r>
            <a:r>
              <a:rPr lang="en-US" altLang="ko-KR" dirty="0">
                <a:sym typeface="Symbol" panose="05050102010706020507" pitchFamily="18" charset="2"/>
              </a:rPr>
              <a:t> LRU)</a:t>
            </a:r>
          </a:p>
          <a:p>
            <a:r>
              <a:rPr lang="en-US" altLang="ko-KR" dirty="0">
                <a:sym typeface="Symbol" panose="05050102010706020507" pitchFamily="18" charset="2"/>
              </a:rPr>
              <a:t>What happens on a miss?</a:t>
            </a:r>
          </a:p>
          <a:p>
            <a:pPr lvl="1"/>
            <a:r>
              <a:rPr lang="en-US" altLang="ko-KR" dirty="0">
                <a:sym typeface="Symbol" panose="05050102010706020507" pitchFamily="18" charset="2"/>
              </a:rPr>
              <a:t>Go to lower level to fill miss (i.e. disk)</a:t>
            </a:r>
          </a:p>
          <a:p>
            <a:r>
              <a:rPr lang="en-US" altLang="ko-KR" dirty="0">
                <a:sym typeface="Symbol" panose="05050102010706020507" pitchFamily="18" charset="2"/>
              </a:rPr>
              <a:t>What happens on a write? (write-through, write back)</a:t>
            </a:r>
          </a:p>
          <a:p>
            <a:pPr lvl="1"/>
            <a:r>
              <a:rPr lang="en-US" altLang="ko-KR" dirty="0">
                <a:sym typeface="Symbol" panose="05050102010706020507" pitchFamily="18" charset="2"/>
              </a:rPr>
              <a:t>Definitely write-back – need dirty bit!</a:t>
            </a:r>
          </a:p>
        </p:txBody>
      </p:sp>
    </p:spTree>
    <p:extLst>
      <p:ext uri="{BB962C8B-B14F-4D97-AF65-F5344CB8AC3E}">
        <p14:creationId xmlns:p14="http://schemas.microsoft.com/office/powerpoint/2010/main" val="3572137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5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595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595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595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595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5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3708401" y="523875"/>
            <a:ext cx="1735138" cy="2511425"/>
            <a:chOff x="1264" y="48"/>
            <a:chExt cx="1093"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62" name="Text Box 204"/>
            <p:cNvSpPr txBox="1">
              <a:spLocks noChangeArrowheads="1"/>
            </p:cNvSpPr>
            <p:nvPr/>
          </p:nvSpPr>
          <p:spPr bwMode="auto">
            <a:xfrm>
              <a:off x="1810" y="1186"/>
              <a:ext cx="547"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Page</a:t>
              </a:r>
            </a:p>
            <a:p>
              <a:pPr>
                <a:spcBef>
                  <a:spcPct val="0"/>
                </a:spcBef>
              </a:pPr>
              <a:r>
                <a:rPr lang="en-US" altLang="ko-KR">
                  <a:ea typeface="굴림" panose="020B0600000101010101" pitchFamily="34" charset="-127"/>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TLB</a:t>
              </a:r>
            </a:p>
          </p:txBody>
        </p:sp>
      </p:grpSp>
      <p:sp>
        <p:nvSpPr>
          <p:cNvPr id="23555" name="Rectangle 2"/>
          <p:cNvSpPr>
            <a:spLocks noGrp="1" noChangeArrowheads="1"/>
          </p:cNvSpPr>
          <p:nvPr>
            <p:ph type="title"/>
          </p:nvPr>
        </p:nvSpPr>
        <p:spPr/>
        <p:txBody>
          <a:bodyPr/>
          <a:lstStyle/>
          <a:p>
            <a:r>
              <a:rPr lang="en-US" altLang="ko-KR">
                <a:ea typeface="굴림" panose="020B0600000101010101" pitchFamily="34" charset="-127"/>
                <a:sym typeface="Symbol" panose="05050102010706020507" pitchFamily="18" charset="2"/>
              </a:rPr>
              <a:t>Illusion of Infinite Memory</a:t>
            </a:r>
          </a:p>
        </p:txBody>
      </p:sp>
      <p:sp>
        <p:nvSpPr>
          <p:cNvPr id="764931" name="Rectangle 3"/>
          <p:cNvSpPr>
            <a:spLocks noGrp="1" noChangeArrowheads="1"/>
          </p:cNvSpPr>
          <p:nvPr>
            <p:ph type="body" idx="1"/>
          </p:nvPr>
        </p:nvSpPr>
        <p:spPr>
          <a:xfrm>
            <a:off x="685800" y="3995392"/>
            <a:ext cx="10744200" cy="2667000"/>
          </a:xfrm>
        </p:spPr>
        <p:txBody>
          <a:bodyPr/>
          <a:lstStyle/>
          <a:p>
            <a:pPr>
              <a:lnSpc>
                <a:spcPct val="80000"/>
              </a:lnSpc>
              <a:spcBef>
                <a:spcPct val="5000"/>
              </a:spcBef>
            </a:pPr>
            <a:r>
              <a:rPr lang="en-US" altLang="ko-KR" dirty="0">
                <a:ea typeface="굴림" panose="020B0600000101010101" pitchFamily="34" charset="-127"/>
              </a:rPr>
              <a:t>Disk is larger than physical memory </a:t>
            </a:r>
            <a:r>
              <a:rPr lang="en-US" altLang="ko-KR" dirty="0">
                <a:ea typeface="굴림" panose="020B0600000101010101" pitchFamily="34" charset="-127"/>
                <a:sym typeface="Symbol" panose="05050102010706020507" pitchFamily="18" charset="2"/>
              </a:rPr>
              <a:t></a:t>
            </a:r>
          </a:p>
          <a:p>
            <a:pPr lvl="1">
              <a:lnSpc>
                <a:spcPct val="80000"/>
              </a:lnSpc>
              <a:spcBef>
                <a:spcPct val="5000"/>
              </a:spcBef>
            </a:pPr>
            <a:r>
              <a:rPr lang="en-US" altLang="ko-KR" dirty="0">
                <a:ea typeface="굴림" panose="020B0600000101010101" pitchFamily="34" charset="-127"/>
              </a:rPr>
              <a:t>In-use virtual memory can be bigger than physical memory</a:t>
            </a:r>
          </a:p>
          <a:p>
            <a:pPr lvl="1">
              <a:lnSpc>
                <a:spcPct val="80000"/>
              </a:lnSpc>
              <a:spcBef>
                <a:spcPct val="5000"/>
              </a:spcBef>
            </a:pPr>
            <a:r>
              <a:rPr lang="en-US" altLang="ko-KR" dirty="0">
                <a:ea typeface="굴림" panose="020B0600000101010101" pitchFamily="34" charset="-127"/>
              </a:rPr>
              <a:t>Combined memory of running processes much larger than physical memory</a:t>
            </a:r>
          </a:p>
          <a:p>
            <a:pPr lvl="2">
              <a:lnSpc>
                <a:spcPct val="80000"/>
              </a:lnSpc>
              <a:spcBef>
                <a:spcPct val="5000"/>
              </a:spcBef>
            </a:pPr>
            <a:r>
              <a:rPr lang="en-US" altLang="ko-KR" dirty="0">
                <a:ea typeface="굴림" panose="020B0600000101010101" pitchFamily="34" charset="-127"/>
              </a:rPr>
              <a:t>More programs fit into memory, allowing more concurrency </a:t>
            </a:r>
          </a:p>
          <a:p>
            <a:pPr>
              <a:lnSpc>
                <a:spcPct val="80000"/>
              </a:lnSpc>
              <a:spcBef>
                <a:spcPct val="5000"/>
              </a:spcBef>
            </a:pPr>
            <a:r>
              <a:rPr lang="en-US" altLang="ko-KR" dirty="0">
                <a:ea typeface="굴림" panose="020B0600000101010101" pitchFamily="34" charset="-127"/>
              </a:rPr>
              <a:t>Principle: </a:t>
            </a:r>
            <a:r>
              <a:rPr lang="en-US" altLang="ko-KR" dirty="0">
                <a:solidFill>
                  <a:schemeClr val="hlink"/>
                </a:solidFill>
                <a:ea typeface="굴림" panose="020B0600000101010101" pitchFamily="34" charset="-127"/>
              </a:rPr>
              <a:t>Transparent Level of Indirection</a:t>
            </a:r>
            <a:r>
              <a:rPr lang="en-US" altLang="ko-KR" dirty="0">
                <a:ea typeface="굴림" panose="020B0600000101010101" pitchFamily="34" charset="-127"/>
              </a:rPr>
              <a:t> (page table) </a:t>
            </a:r>
          </a:p>
          <a:p>
            <a:pPr lvl="1">
              <a:lnSpc>
                <a:spcPct val="80000"/>
              </a:lnSpc>
              <a:spcBef>
                <a:spcPct val="5000"/>
              </a:spcBef>
            </a:pPr>
            <a:r>
              <a:rPr lang="en-US" altLang="ko-KR" dirty="0">
                <a:ea typeface="굴림" panose="020B0600000101010101" pitchFamily="34" charset="-127"/>
              </a:rPr>
              <a:t>Supports flexible placement of physical data</a:t>
            </a:r>
          </a:p>
          <a:p>
            <a:pPr lvl="2">
              <a:lnSpc>
                <a:spcPct val="80000"/>
              </a:lnSpc>
              <a:spcBef>
                <a:spcPct val="5000"/>
              </a:spcBef>
            </a:pPr>
            <a:r>
              <a:rPr lang="en-US" altLang="ko-KR" dirty="0">
                <a:ea typeface="굴림" panose="020B0600000101010101" pitchFamily="34" charset="-127"/>
              </a:rPr>
              <a:t>Data could be on disk or somewhere across network</a:t>
            </a:r>
          </a:p>
          <a:p>
            <a:pPr lvl="1">
              <a:lnSpc>
                <a:spcPct val="80000"/>
              </a:lnSpc>
              <a:spcBef>
                <a:spcPct val="5000"/>
              </a:spcBef>
            </a:pPr>
            <a:r>
              <a:rPr lang="en-US" altLang="ko-KR" dirty="0">
                <a:ea typeface="굴림" panose="020B0600000101010101" pitchFamily="34" charset="-127"/>
              </a:rPr>
              <a:t>Variable location of data transparent to user program</a:t>
            </a:r>
          </a:p>
          <a:p>
            <a:pPr lvl="2">
              <a:lnSpc>
                <a:spcPct val="80000"/>
              </a:lnSpc>
              <a:spcBef>
                <a:spcPct val="5000"/>
              </a:spcBef>
            </a:pPr>
            <a:r>
              <a:rPr lang="en-US" altLang="ko-KR" dirty="0">
                <a:ea typeface="굴림" panose="020B0600000101010101" pitchFamily="34" charset="-127"/>
              </a:rPr>
              <a:t>Performance issue, not correctness issue</a:t>
            </a:r>
          </a:p>
        </p:txBody>
      </p:sp>
      <p:grpSp>
        <p:nvGrpSpPr>
          <p:cNvPr id="765179" name="Group 251"/>
          <p:cNvGrpSpPr>
            <a:grpSpLocks/>
          </p:cNvGrpSpPr>
          <p:nvPr/>
        </p:nvGrpSpPr>
        <p:grpSpPr bwMode="auto">
          <a:xfrm>
            <a:off x="5743577" y="1219199"/>
            <a:ext cx="1152526" cy="2611438"/>
            <a:chOff x="2546" y="486"/>
            <a:chExt cx="726"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3747" name="Text Box 203"/>
            <p:cNvSpPr txBox="1">
              <a:spLocks noChangeArrowheads="1"/>
            </p:cNvSpPr>
            <p:nvPr/>
          </p:nvSpPr>
          <p:spPr bwMode="auto">
            <a:xfrm>
              <a:off x="2546" y="1493"/>
              <a:ext cx="726"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Physical</a:t>
              </a:r>
            </a:p>
            <a:p>
              <a:pPr>
                <a:spcBef>
                  <a:spcPct val="0"/>
                </a:spcBef>
              </a:pPr>
              <a:r>
                <a:rPr lang="en-US" altLang="ko-KR">
                  <a:ea typeface="굴림" panose="020B0600000101010101" pitchFamily="34" charset="-127"/>
                </a:rPr>
                <a:t>Memory</a:t>
              </a:r>
            </a:p>
            <a:p>
              <a:pPr>
                <a:spcBef>
                  <a:spcPct val="0"/>
                </a:spcBef>
              </a:pPr>
              <a:r>
                <a:rPr lang="en-US" altLang="ko-KR">
                  <a:ea typeface="굴림" panose="020B0600000101010101" pitchFamily="34" charset="-127"/>
                </a:rPr>
                <a:t>512 MB</a:t>
              </a:r>
            </a:p>
          </p:txBody>
        </p:sp>
      </p:grpSp>
      <p:grpSp>
        <p:nvGrpSpPr>
          <p:cNvPr id="765181" name="Group 253"/>
          <p:cNvGrpSpPr>
            <a:grpSpLocks/>
          </p:cNvGrpSpPr>
          <p:nvPr/>
        </p:nvGrpSpPr>
        <p:grpSpPr bwMode="auto">
          <a:xfrm>
            <a:off x="4959350" y="10795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3579" name="Text Box 206"/>
            <p:cNvSpPr txBox="1">
              <a:spLocks noChangeArrowheads="1"/>
            </p:cNvSpPr>
            <p:nvPr/>
          </p:nvSpPr>
          <p:spPr bwMode="auto">
            <a:xfrm>
              <a:off x="3872" y="1449"/>
              <a:ext cx="624"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Disk</a:t>
              </a:r>
            </a:p>
            <a:p>
              <a:pPr>
                <a:spcBef>
                  <a:spcPct val="0"/>
                </a:spcBef>
              </a:pPr>
              <a:r>
                <a:rPr lang="en-US" altLang="ko-KR">
                  <a:ea typeface="굴림" panose="020B0600000101010101" pitchFamily="34" charset="-127"/>
                </a:rPr>
                <a:t>500GB</a:t>
              </a:r>
            </a:p>
          </p:txBody>
        </p:sp>
      </p:grpSp>
      <p:grpSp>
        <p:nvGrpSpPr>
          <p:cNvPr id="765177" name="Group 249"/>
          <p:cNvGrpSpPr>
            <a:grpSpLocks/>
          </p:cNvGrpSpPr>
          <p:nvPr/>
        </p:nvGrpSpPr>
        <p:grpSpPr bwMode="auto">
          <a:xfrm>
            <a:off x="2616201" y="523875"/>
            <a:ext cx="1149351" cy="3514725"/>
            <a:chOff x="576" y="48"/>
            <a:chExt cx="724"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ko-KR" altLang="en-US" sz="6000">
                  <a:ea typeface="굴림" panose="020B0600000101010101" pitchFamily="34" charset="-127"/>
                  <a:sym typeface="Symbol" panose="05050102010706020507" pitchFamily="18" charset="2"/>
                </a:rPr>
                <a:t></a:t>
              </a:r>
            </a:p>
          </p:txBody>
        </p:sp>
        <p:sp>
          <p:nvSpPr>
            <p:cNvPr id="23561" name="Text Box 205"/>
            <p:cNvSpPr txBox="1">
              <a:spLocks noChangeArrowheads="1"/>
            </p:cNvSpPr>
            <p:nvPr/>
          </p:nvSpPr>
          <p:spPr bwMode="auto">
            <a:xfrm>
              <a:off x="576" y="1624"/>
              <a:ext cx="724"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dirty="0">
                  <a:ea typeface="굴림" panose="020B0600000101010101" pitchFamily="34" charset="-127"/>
                </a:rPr>
                <a:t>Virtual</a:t>
              </a:r>
            </a:p>
            <a:p>
              <a:pPr>
                <a:spcBef>
                  <a:spcPct val="0"/>
                </a:spcBef>
              </a:pPr>
              <a:r>
                <a:rPr lang="en-US" altLang="ko-KR" dirty="0">
                  <a:ea typeface="굴림" panose="020B0600000101010101" pitchFamily="34" charset="-127"/>
                </a:rPr>
                <a:t>Memory</a:t>
              </a:r>
            </a:p>
            <a:p>
              <a:pPr>
                <a:spcBef>
                  <a:spcPct val="0"/>
                </a:spcBef>
              </a:pPr>
              <a:r>
                <a:rPr lang="en-US" altLang="ko-KR" dirty="0">
                  <a:ea typeface="굴림" panose="020B0600000101010101" pitchFamily="34" charset="-127"/>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2713998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493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493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4931">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4931">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anose="020B0600000101010101" pitchFamily="34" charset="-127"/>
              </a:rPr>
              <a:t>Review: What is in a PTE?</a:t>
            </a:r>
          </a:p>
        </p:txBody>
      </p:sp>
      <p:sp>
        <p:nvSpPr>
          <p:cNvPr id="25603" name="Rectangle 3"/>
          <p:cNvSpPr>
            <a:spLocks noGrp="1" noChangeArrowheads="1"/>
          </p:cNvSpPr>
          <p:nvPr>
            <p:ph type="body" idx="1"/>
          </p:nvPr>
        </p:nvSpPr>
        <p:spPr>
          <a:xfrm>
            <a:off x="1524000" y="685800"/>
            <a:ext cx="9144000" cy="5943600"/>
          </a:xfrm>
        </p:spPr>
        <p:txBody>
          <a:bodyPr/>
          <a:lstStyle/>
          <a:p>
            <a:pPr>
              <a:lnSpc>
                <a:spcPct val="80000"/>
              </a:lnSpc>
              <a:spcBef>
                <a:spcPct val="15000"/>
              </a:spcBef>
              <a:tabLst>
                <a:tab pos="1377950" algn="r"/>
                <a:tab pos="1541463" algn="l"/>
              </a:tabLst>
            </a:pPr>
            <a:r>
              <a:rPr lang="en-US" altLang="ko-KR" dirty="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2-level page </a:t>
            </a:r>
            <a:r>
              <a:rPr lang="en-US" altLang="ko-KR" dirty="0" err="1">
                <a:ea typeface="굴림" panose="020B0600000101010101" pitchFamily="34" charset="-127"/>
                <a:sym typeface="Symbol" panose="05050102010706020507" pitchFamily="18" charset="2"/>
              </a:rPr>
              <a:t>tabler</a:t>
            </a:r>
            <a:r>
              <a:rPr lang="en-US" altLang="ko-KR" dirty="0">
                <a:ea typeface="굴림" panose="020B0600000101010101" pitchFamily="34" charset="-127"/>
                <a:sym typeface="Symbol" panose="05050102010706020507" pitchFamily="18" charset="2"/>
              </a:rPr>
              <a:t> (10, 10, 12-bit offset)</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P: 	Present (same as “valid” bit in other architectures) </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W: 	Writeable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U: 	User accessible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D: 	Dirty (PTE only): page has been modified recently</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PS: 	Page Size: PS=14MB page (directory only).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Bottom 22 bits of virtual address serve as offset</a:t>
            </a:r>
          </a:p>
        </p:txBody>
      </p:sp>
      <p:grpSp>
        <p:nvGrpSpPr>
          <p:cNvPr id="25604" name="Group 122"/>
          <p:cNvGrpSpPr>
            <a:grpSpLocks/>
          </p:cNvGrpSpPr>
          <p:nvPr/>
        </p:nvGrpSpPr>
        <p:grpSpPr bwMode="auto">
          <a:xfrm>
            <a:off x="2187575" y="2717801"/>
            <a:ext cx="7700963" cy="1006475"/>
            <a:chOff x="480" y="2304"/>
            <a:chExt cx="4851" cy="634"/>
          </a:xfrm>
        </p:grpSpPr>
        <p:sp>
          <p:nvSpPr>
            <p:cNvPr id="2560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Page Frame Number</a:t>
              </a:r>
            </a:p>
            <a:p>
              <a:r>
                <a:rPr lang="en-US" altLang="ko-KR">
                  <a:latin typeface="Gill Sans Light"/>
                  <a:ea typeface="굴림" panose="020B0600000101010101" pitchFamily="34" charset="-127"/>
                </a:rPr>
                <a:t>(Physical Page Number)</a:t>
              </a:r>
            </a:p>
          </p:txBody>
        </p:sp>
        <p:sp>
          <p:nvSpPr>
            <p:cNvPr id="2560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Free</a:t>
              </a:r>
            </a:p>
            <a:p>
              <a:r>
                <a:rPr lang="en-US" altLang="ko-KR">
                  <a:latin typeface="Gill Sans Light"/>
                  <a:ea typeface="굴림" panose="020B0600000101010101" pitchFamily="34" charset="-127"/>
                </a:rPr>
                <a:t>(OS)</a:t>
              </a:r>
            </a:p>
          </p:txBody>
        </p:sp>
        <p:sp>
          <p:nvSpPr>
            <p:cNvPr id="2560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0</a:t>
              </a:r>
            </a:p>
          </p:txBody>
        </p:sp>
        <p:sp>
          <p:nvSpPr>
            <p:cNvPr id="2560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dirty="0">
                  <a:latin typeface="Gill Sans Light"/>
                  <a:ea typeface="굴림" panose="020B0600000101010101" pitchFamily="34" charset="-127"/>
                </a:rPr>
                <a:t>PS</a:t>
              </a:r>
            </a:p>
          </p:txBody>
        </p:sp>
        <p:sp>
          <p:nvSpPr>
            <p:cNvPr id="2560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D</a:t>
              </a:r>
            </a:p>
          </p:txBody>
        </p:sp>
        <p:sp>
          <p:nvSpPr>
            <p:cNvPr id="256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A</a:t>
              </a:r>
            </a:p>
          </p:txBody>
        </p:sp>
        <p:sp>
          <p:nvSpPr>
            <p:cNvPr id="256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PCD</a:t>
              </a:r>
            </a:p>
          </p:txBody>
        </p:sp>
        <p:sp>
          <p:nvSpPr>
            <p:cNvPr id="256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rPr>
                <a:t>PWT</a:t>
              </a:r>
            </a:p>
          </p:txBody>
        </p:sp>
        <p:sp>
          <p:nvSpPr>
            <p:cNvPr id="256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U</a:t>
              </a:r>
            </a:p>
          </p:txBody>
        </p:sp>
        <p:sp>
          <p:nvSpPr>
            <p:cNvPr id="256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W</a:t>
              </a:r>
            </a:p>
          </p:txBody>
        </p:sp>
        <p:sp>
          <p:nvSpPr>
            <p:cNvPr id="256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a:t>
              </a:r>
            </a:p>
          </p:txBody>
        </p:sp>
        <p:sp>
          <p:nvSpPr>
            <p:cNvPr id="25616" name="Text Box 111"/>
            <p:cNvSpPr txBox="1">
              <a:spLocks noChangeArrowheads="1"/>
            </p:cNvSpPr>
            <p:nvPr/>
          </p:nvSpPr>
          <p:spPr bwMode="auto">
            <a:xfrm>
              <a:off x="5126"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0</a:t>
              </a:r>
            </a:p>
          </p:txBody>
        </p:sp>
        <p:sp>
          <p:nvSpPr>
            <p:cNvPr id="25617" name="Text Box 112"/>
            <p:cNvSpPr txBox="1">
              <a:spLocks noChangeArrowheads="1"/>
            </p:cNvSpPr>
            <p:nvPr/>
          </p:nvSpPr>
          <p:spPr bwMode="auto">
            <a:xfrm>
              <a:off x="4944"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1</a:t>
              </a:r>
            </a:p>
          </p:txBody>
        </p:sp>
        <p:sp>
          <p:nvSpPr>
            <p:cNvPr id="25618" name="Text Box 113"/>
            <p:cNvSpPr txBox="1">
              <a:spLocks noChangeArrowheads="1"/>
            </p:cNvSpPr>
            <p:nvPr/>
          </p:nvSpPr>
          <p:spPr bwMode="auto">
            <a:xfrm>
              <a:off x="4752"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2</a:t>
              </a:r>
            </a:p>
          </p:txBody>
        </p:sp>
        <p:sp>
          <p:nvSpPr>
            <p:cNvPr id="25619" name="Text Box 114"/>
            <p:cNvSpPr txBox="1">
              <a:spLocks noChangeArrowheads="1"/>
            </p:cNvSpPr>
            <p:nvPr/>
          </p:nvSpPr>
          <p:spPr bwMode="auto">
            <a:xfrm>
              <a:off x="4560"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3</a:t>
              </a:r>
            </a:p>
          </p:txBody>
        </p:sp>
        <p:sp>
          <p:nvSpPr>
            <p:cNvPr id="25620" name="Text Box 115"/>
            <p:cNvSpPr txBox="1">
              <a:spLocks noChangeArrowheads="1"/>
            </p:cNvSpPr>
            <p:nvPr/>
          </p:nvSpPr>
          <p:spPr bwMode="auto">
            <a:xfrm>
              <a:off x="4368"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4</a:t>
              </a:r>
            </a:p>
          </p:txBody>
        </p:sp>
        <p:sp>
          <p:nvSpPr>
            <p:cNvPr id="25621" name="Text Box 116"/>
            <p:cNvSpPr txBox="1">
              <a:spLocks noChangeArrowheads="1"/>
            </p:cNvSpPr>
            <p:nvPr/>
          </p:nvSpPr>
          <p:spPr bwMode="auto">
            <a:xfrm>
              <a:off x="4176"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5</a:t>
              </a:r>
            </a:p>
          </p:txBody>
        </p:sp>
        <p:sp>
          <p:nvSpPr>
            <p:cNvPr id="25622" name="Text Box 117"/>
            <p:cNvSpPr txBox="1">
              <a:spLocks noChangeArrowheads="1"/>
            </p:cNvSpPr>
            <p:nvPr/>
          </p:nvSpPr>
          <p:spPr bwMode="auto">
            <a:xfrm>
              <a:off x="3984"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6</a:t>
              </a:r>
            </a:p>
          </p:txBody>
        </p:sp>
        <p:sp>
          <p:nvSpPr>
            <p:cNvPr id="25623" name="Text Box 118"/>
            <p:cNvSpPr txBox="1">
              <a:spLocks noChangeArrowheads="1"/>
            </p:cNvSpPr>
            <p:nvPr/>
          </p:nvSpPr>
          <p:spPr bwMode="auto">
            <a:xfrm>
              <a:off x="3792"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7</a:t>
              </a:r>
            </a:p>
          </p:txBody>
        </p:sp>
        <p:sp>
          <p:nvSpPr>
            <p:cNvPr id="25624" name="Text Box 119"/>
            <p:cNvSpPr txBox="1">
              <a:spLocks noChangeArrowheads="1"/>
            </p:cNvSpPr>
            <p:nvPr/>
          </p:nvSpPr>
          <p:spPr bwMode="auto">
            <a:xfrm>
              <a:off x="3600"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8</a:t>
              </a:r>
            </a:p>
          </p:txBody>
        </p:sp>
        <p:sp>
          <p:nvSpPr>
            <p:cNvPr id="25625" name="Text Box 120"/>
            <p:cNvSpPr txBox="1">
              <a:spLocks noChangeArrowheads="1"/>
            </p:cNvSpPr>
            <p:nvPr/>
          </p:nvSpPr>
          <p:spPr bwMode="auto">
            <a:xfrm>
              <a:off x="3072" y="2688"/>
              <a:ext cx="42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11-9</a:t>
              </a:r>
            </a:p>
          </p:txBody>
        </p:sp>
        <p:sp>
          <p:nvSpPr>
            <p:cNvPr id="25626" name="Text Box 121"/>
            <p:cNvSpPr txBox="1">
              <a:spLocks noChangeArrowheads="1"/>
            </p:cNvSpPr>
            <p:nvPr/>
          </p:nvSpPr>
          <p:spPr bwMode="auto">
            <a:xfrm>
              <a:off x="1440" y="2688"/>
              <a:ext cx="528"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31-12</a:t>
              </a:r>
            </a:p>
          </p:txBody>
        </p:sp>
      </p:grpSp>
    </p:spTree>
    <p:extLst>
      <p:ext uri="{BB962C8B-B14F-4D97-AF65-F5344CB8AC3E}">
        <p14:creationId xmlns:p14="http://schemas.microsoft.com/office/powerpoint/2010/main" val="20611662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1905000" y="27432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676400" y="805249"/>
            <a:ext cx="8839200" cy="6096000"/>
          </a:xfrm>
        </p:spPr>
        <p:txBody>
          <a:bodyPr/>
          <a:lstStyle/>
          <a:p>
            <a:pPr>
              <a:lnSpc>
                <a:spcPct val="80000"/>
              </a:lnSpc>
              <a:spcBef>
                <a:spcPct val="20000"/>
              </a:spcBef>
            </a:pPr>
            <a:r>
              <a:rPr lang="en-US" altLang="ko-KR" dirty="0">
                <a:ea typeface="굴림" panose="020B0600000101010101" pitchFamily="34" charset="-127"/>
              </a:rPr>
              <a:t>PTE makes demand paging </a:t>
            </a:r>
            <a:r>
              <a:rPr lang="en-US" altLang="ko-KR" dirty="0" err="1">
                <a:ea typeface="굴림" panose="020B0600000101010101" pitchFamily="34" charset="-127"/>
              </a:rPr>
              <a:t>implementatable</a:t>
            </a: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Valid </a:t>
            </a:r>
            <a:r>
              <a:rPr lang="en-US" altLang="ko-KR" dirty="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a:ea typeface="굴림" panose="020B0600000101010101" pitchFamily="34" charset="-127"/>
              </a:rPr>
              <a:t>Demand Paging Mechanisms</a:t>
            </a:r>
          </a:p>
        </p:txBody>
      </p:sp>
    </p:spTree>
    <p:extLst>
      <p:ext uri="{BB962C8B-B14F-4D97-AF65-F5344CB8AC3E}">
        <p14:creationId xmlns:p14="http://schemas.microsoft.com/office/powerpoint/2010/main" val="1881973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69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697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6979">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6979">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6979">
                                            <p:txEl>
                                              <p:pRg st="11" end="1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6979">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766986"/>
                                        </p:tgtEl>
                                        <p:attrNameLst>
                                          <p:attrName>style.visibility</p:attrName>
                                        </p:attrNameLst>
                                      </p:cBhvr>
                                      <p:to>
                                        <p:strVal val="visible"/>
                                      </p:to>
                                    </p:set>
                                    <p:anim calcmode="lin" valueType="num">
                                      <p:cBhvr>
                                        <p:cTn id="53" dur="500" fill="hold"/>
                                        <p:tgtEl>
                                          <p:spTgt spid="766986"/>
                                        </p:tgtEl>
                                        <p:attrNameLst>
                                          <p:attrName>ppt_w</p:attrName>
                                        </p:attrNameLst>
                                      </p:cBhvr>
                                      <p:tavLst>
                                        <p:tav tm="0">
                                          <p:val>
                                            <p:fltVal val="0"/>
                                          </p:val>
                                        </p:tav>
                                        <p:tav tm="100000">
                                          <p:val>
                                            <p:strVal val="#ppt_w"/>
                                          </p:val>
                                        </p:tav>
                                      </p:tavLst>
                                    </p:anim>
                                    <p:anim calcmode="lin" valueType="num">
                                      <p:cBhvr>
                                        <p:cTn id="54"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6979">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66979">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69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uiExpand="1" build="p" bldLvl="3"/>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98116</TotalTime>
  <Pages>60</Pages>
  <Words>4950</Words>
  <Application>Microsoft Macintosh PowerPoint</Application>
  <PresentationFormat>Widescreen</PresentationFormat>
  <Paragraphs>1064</Paragraphs>
  <Slides>50</Slides>
  <Notes>27</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Comic Sans MS</vt:lpstr>
      <vt:lpstr>Consolas</vt:lpstr>
      <vt:lpstr>Gill Sans</vt:lpstr>
      <vt:lpstr>Gill Sans Light</vt:lpstr>
      <vt:lpstr>Helvetica</vt:lpstr>
      <vt:lpstr>Impact</vt:lpstr>
      <vt:lpstr>Office</vt:lpstr>
      <vt:lpstr>CS162 Operating Systems and Systems Programming Lecture 16  Memory 4: Demand Paging Policies</vt:lpstr>
      <vt:lpstr>Recall 61C: Average Memory Access Time</vt:lpstr>
      <vt:lpstr>Recall: Caching Applied to Address Translation</vt:lpstr>
      <vt:lpstr>Management &amp; Access to the Memory Hierarchy</vt:lpstr>
      <vt:lpstr>Page Fault  Demand Paging</vt:lpstr>
      <vt:lpstr>Demand Paging as Caching, …</vt:lpstr>
      <vt:lpstr>Illusion of Infinite Memory</vt:lpstr>
      <vt:lpstr>Review: What is in a PTE?</vt:lpstr>
      <vt:lpstr>Demand Paging Mechanisms</vt:lpstr>
      <vt:lpstr>Origins of Paging</vt:lpstr>
      <vt:lpstr>Very Different Situation Today</vt:lpstr>
      <vt:lpstr>A Picture on one machine</vt:lpstr>
      <vt:lpstr>Many Uses of Virtual Memory and “Demand Paging” …</vt:lpstr>
      <vt:lpstr>Classic: 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Maps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Summary: Steps in Handling a Page Fault</vt:lpstr>
      <vt:lpstr>Some questions we need to answer!</vt:lpstr>
      <vt:lpstr>Working Set Model</vt:lpstr>
      <vt:lpstr>Cache Behavior under WS model</vt:lpstr>
      <vt:lpstr>Another model of Locality: Zipf</vt:lpstr>
      <vt:lpstr>Demand Paging Cost Model</vt:lpstr>
      <vt:lpstr>What Factors Lead to Misses in Page Cache?</vt:lpstr>
      <vt:lpstr>Administrivia</vt:lpstr>
      <vt:lpstr>Page Replacement Policies</vt:lpstr>
      <vt:lpstr>Replacement Policies (Con’t)</vt:lpstr>
      <vt:lpstr>Example: FIFO (strawman)</vt:lpstr>
      <vt:lpstr>Example: MIN / LRU</vt:lpstr>
      <vt:lpstr>Is LRU guaranteed to perform well?</vt:lpstr>
      <vt:lpstr>When will LRU perform badly?</vt:lpstr>
      <vt:lpstr>Graph of Page Faults Versus The Number of Frames</vt:lpstr>
      <vt:lpstr>Adding Memory Doesn’t Always Help Fault Rate</vt:lpstr>
      <vt:lpstr>Approximating LRU: Clock Algorithm</vt:lpstr>
      <vt:lpstr>Clock Algorithm: More details</vt:lpstr>
      <vt:lpstr>Nth Chance version of Clock Algorithm</vt:lpstr>
      <vt:lpstr>Recall: Meaning of PTE bits</vt:lpstr>
      <vt:lpstr>Clock Algorithms Variations</vt:lpstr>
      <vt:lpstr>Clock Algorithms Variations (continued)</vt:lpstr>
      <vt:lpstr>Second-Chance List Algorithm (VAX/VMS)</vt:lpstr>
      <vt:lpstr>Second-Chance List Algorithm (continued)</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Anthony Joseph</cp:lastModifiedBy>
  <cp:revision>1022</cp:revision>
  <cp:lastPrinted>2022-03-15T20:14:46Z</cp:lastPrinted>
  <dcterms:created xsi:type="dcterms:W3CDTF">1995-08-12T11:37:26Z</dcterms:created>
  <dcterms:modified xsi:type="dcterms:W3CDTF">2022-03-16T01:21:53Z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