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737" r:id="rId3"/>
    <p:sldId id="736" r:id="rId4"/>
    <p:sldId id="735" r:id="rId5"/>
    <p:sldId id="745" r:id="rId6"/>
    <p:sldId id="746" r:id="rId7"/>
    <p:sldId id="674" r:id="rId8"/>
    <p:sldId id="675" r:id="rId9"/>
    <p:sldId id="678" r:id="rId10"/>
    <p:sldId id="730" r:id="rId11"/>
    <p:sldId id="684" r:id="rId12"/>
    <p:sldId id="685" r:id="rId13"/>
    <p:sldId id="686" r:id="rId14"/>
    <p:sldId id="687" r:id="rId15"/>
    <p:sldId id="688" r:id="rId16"/>
    <p:sldId id="689" r:id="rId17"/>
    <p:sldId id="691" r:id="rId18"/>
    <p:sldId id="692" r:id="rId19"/>
    <p:sldId id="690" r:id="rId20"/>
    <p:sldId id="694" r:id="rId21"/>
    <p:sldId id="739" r:id="rId22"/>
    <p:sldId id="738" r:id="rId23"/>
    <p:sldId id="697" r:id="rId24"/>
    <p:sldId id="698" r:id="rId25"/>
    <p:sldId id="699" r:id="rId26"/>
    <p:sldId id="700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708" r:id="rId35"/>
    <p:sldId id="709" r:id="rId36"/>
    <p:sldId id="710" r:id="rId37"/>
    <p:sldId id="711" r:id="rId38"/>
    <p:sldId id="742" r:id="rId39"/>
    <p:sldId id="744" r:id="rId40"/>
    <p:sldId id="715" r:id="rId41"/>
    <p:sldId id="714" r:id="rId42"/>
    <p:sldId id="741" r:id="rId43"/>
    <p:sldId id="716" r:id="rId44"/>
    <p:sldId id="717" r:id="rId45"/>
    <p:sldId id="718" r:id="rId46"/>
    <p:sldId id="743" r:id="rId47"/>
    <p:sldId id="720" r:id="rId48"/>
    <p:sldId id="721" r:id="rId49"/>
    <p:sldId id="722" r:id="rId50"/>
    <p:sldId id="723" r:id="rId51"/>
    <p:sldId id="724" r:id="rId52"/>
    <p:sldId id="725" r:id="rId53"/>
    <p:sldId id="726" r:id="rId54"/>
    <p:sldId id="727" r:id="rId55"/>
    <p:sldId id="728" r:id="rId56"/>
    <p:sldId id="729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08" y="6956426"/>
            <a:ext cx="827580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1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79" y="6956426"/>
            <a:ext cx="856434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1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3" tIns="46985" rIns="95643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8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33" tIns="45717" rIns="91433" bIns="45717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For a 64-bit address space and 16kb pages, which bits are used for indexing into the page table?  Which for the page offset?</a:t>
            </a:r>
          </a:p>
          <a:p>
            <a:r>
              <a:rPr lang="en-US" dirty="0"/>
              <a:t>Q: How many page frames in 4 GB of memory?  How many bits are needed for the Frame Address field?</a:t>
            </a:r>
          </a:p>
          <a:p>
            <a:r>
              <a:rPr lang="en-US" dirty="0"/>
              <a:t>Q: If the entire address space of a process is mapped and each entry is 32 bits in size (4 bytes), how large is the page table?</a:t>
            </a:r>
          </a:p>
          <a:p>
            <a:r>
              <a:rPr lang="en-US" dirty="0"/>
              <a:t>Q: In the above, how much of the memory would it occupy?</a:t>
            </a:r>
          </a:p>
          <a:p>
            <a:r>
              <a:rPr lang="en-US" dirty="0"/>
              <a:t>Q: Given how address space tends to be structured, how would you reduce the storage overhead of the page table?</a:t>
            </a:r>
          </a:p>
          <a:p>
            <a:r>
              <a:rPr lang="en-US" dirty="0"/>
              <a:t>Q: Assuming the address space is used sparsely, how else might you compress the size of the page table?</a:t>
            </a:r>
          </a:p>
          <a:p>
            <a:r>
              <a:rPr lang="en-US" dirty="0"/>
              <a:t>Q: If multiple instances of the same application are running, how could you reduce the memory footprint overall?</a:t>
            </a:r>
          </a:p>
          <a:p>
            <a:r>
              <a:rPr lang="en-US" dirty="0"/>
              <a:t>Q: What happens if a process has multiple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0067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57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5200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1/20/2022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14352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Four Fundamental OS Concepts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January 20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Anthony Joseph and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http</a:t>
            </a:r>
            <a:r>
              <a:rPr lang="en-US" altLang="en-US" dirty="0">
                <a:ea typeface="Gill Sans" charset="0"/>
              </a:rPr>
              <a:t>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38" y="990600"/>
            <a:ext cx="10791161" cy="47788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OS as an </a:t>
            </a:r>
            <a:r>
              <a:rPr lang="en-US" i="1" kern="0" dirty="0">
                <a:latin typeface="Gill Sans Light"/>
                <a:ea typeface="ＭＳ Ｐゴシック" charset="0"/>
              </a:rPr>
              <a:t>Illusionist</a:t>
            </a:r>
            <a:r>
              <a:rPr lang="en-US" kern="0" dirty="0">
                <a:latin typeface="Gill Sans Light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Remove software/hardware quirks (</a:t>
            </a:r>
            <a:r>
              <a:rPr lang="en-US" i="1" kern="0" dirty="0">
                <a:latin typeface="Gill Sans Light"/>
                <a:ea typeface="ＭＳ Ｐゴシック" charset="0"/>
              </a:rPr>
              <a:t>fight complexity)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Optimize for convenience, utilization, reliability, … </a:t>
            </a:r>
            <a:r>
              <a:rPr lang="en-US" i="1" kern="0" dirty="0">
                <a:latin typeface="Gill Sans Light"/>
                <a:ea typeface="ＭＳ Ｐゴシック" charset="0"/>
              </a:rPr>
              <a:t>(help the programmer)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 hardware interface to handle? (physical reality)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What’s software interface to provide? (nicer abstraction)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5095461" y="1143000"/>
            <a:ext cx="6120524" cy="1792790"/>
            <a:chOff x="5254487" y="1791728"/>
            <a:chExt cx="6120524" cy="1792790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3201822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3184189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</a:t>
            </a:r>
            <a:r>
              <a:rPr lang="en-US" i="1" dirty="0">
                <a:latin typeface="Gill Sans Light"/>
              </a:rPr>
              <a:t>Abstracts</a:t>
            </a:r>
            <a:r>
              <a:rPr lang="en-US" dirty="0">
                <a:latin typeface="Gill Sans Light"/>
              </a:rPr>
              <a:t> Underlying Hardware to help Tame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Today: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677302" y="838200"/>
            <a:ext cx="3694914" cy="5105400"/>
            <a:chOff x="5315101" y="838200"/>
            <a:chExt cx="3694914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OS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22832" y="1893332"/>
            <a:ext cx="1247564" cy="1219200"/>
            <a:chOff x="9022832" y="1893332"/>
            <a:chExt cx="1247564" cy="1219200"/>
          </a:xfrm>
        </p:grpSpPr>
        <p:sp>
          <p:nvSpPr>
            <p:cNvPr id="72" name="Rectangle 71"/>
            <p:cNvSpPr/>
            <p:nvPr/>
          </p:nvSpPr>
          <p:spPr bwMode="auto">
            <a:xfrm flipV="1">
              <a:off x="9022832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45243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9022832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32620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9985068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9985068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507" y="89069"/>
            <a:ext cx="7162800" cy="533400"/>
          </a:xfrm>
        </p:spPr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1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33800" y="11430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editor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8801" y="9144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524000" y="3733800"/>
            <a:ext cx="706744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them and compile them</a:t>
            </a:r>
          </a:p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program”</a:t>
            </a:r>
          </a:p>
          <a:p>
            <a:r>
              <a:rPr lang="en-US" dirty="0" smtClean="0"/>
              <a:t>Provide services to program</a:t>
            </a:r>
          </a:p>
          <a:p>
            <a:r>
              <a:rPr lang="en-US" dirty="0" smtClean="0"/>
              <a:t>While protecting OS and program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839389" y="3886199"/>
            <a:ext cx="1570555" cy="1027791"/>
            <a:chOff x="9839389" y="3886199"/>
            <a:chExt cx="1570555" cy="1027791"/>
          </a:xfrm>
        </p:grpSpPr>
        <p:sp>
          <p:nvSpPr>
            <p:cNvPr id="92" name="TextBox 91"/>
            <p:cNvSpPr txBox="1"/>
            <p:nvPr/>
          </p:nvSpPr>
          <p:spPr>
            <a:xfrm>
              <a:off x="10366068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839389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71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dirty="0" smtClean="0"/>
              <a:t>Recall (61C): Instruction Fetch/Decode/Execute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795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PC: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ALU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353256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decode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next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OS Concept: Thread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4394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Program Counter, Registers, Execution Flags, Stack, Memory State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Instructions stored 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The rest is “in memory”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register </a:t>
            </a:r>
            <a:r>
              <a:rPr lang="en-US" sz="1800" i="1" dirty="0">
                <a:solidFill>
                  <a:srgbClr val="FF0000"/>
                </a:solidFill>
              </a:rPr>
              <a:t>is not </a:t>
            </a:r>
            <a:r>
              <a:rPr lang="en-US" sz="18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Often: a copy of the last value for each register stored in memory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14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6934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7780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878764" y="5919788"/>
            <a:ext cx="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7712075" y="839788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12250" cy="533400"/>
          </a:xfrm>
        </p:spPr>
        <p:txBody>
          <a:bodyPr/>
          <a:lstStyle/>
          <a:p>
            <a:r>
              <a:rPr lang="en-US" altLang="en-US" sz="2800" dirty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0" y="3687764"/>
            <a:ext cx="5715000" cy="2973387"/>
          </a:xfrm>
        </p:spPr>
        <p:txBody>
          <a:bodyPr/>
          <a:lstStyle/>
          <a:p>
            <a:r>
              <a:rPr lang="en-US" altLang="en-US" dirty="0" smtClean="0"/>
              <a:t>Execution sequence:</a:t>
            </a:r>
          </a:p>
          <a:p>
            <a:pPr lvl="1"/>
            <a:r>
              <a:rPr lang="en-US" altLang="en-US" dirty="0" smtClean="0"/>
              <a:t>Fetch Instruction at PC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 smtClean="0">
                <a:sym typeface="Symbol" panose="05050102010706020507" pitchFamily="18" charset="2"/>
              </a:rPr>
              <a:t>mem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 smtClean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9220207" y="5334004"/>
            <a:ext cx="1123951" cy="523876"/>
            <a:chOff x="4570" y="2832"/>
            <a:chExt cx="708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9220207" y="4953004"/>
            <a:ext cx="1123951" cy="523876"/>
            <a:chOff x="4570" y="2832"/>
            <a:chExt cx="708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9220207" y="4572004"/>
            <a:ext cx="1123951" cy="523876"/>
            <a:chOff x="4570" y="2832"/>
            <a:chExt cx="708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9220207" y="4191004"/>
            <a:ext cx="1123951" cy="523876"/>
            <a:chOff x="4570" y="2832"/>
            <a:chExt cx="708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1828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92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  <p:bldP spid="307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3D-1BCB-5F4E-A875-64747C9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Registers: RISC-V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B369-7B1D-CB48-AFE3-330B722C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410201"/>
            <a:ext cx="8134350" cy="902966"/>
          </a:xfrm>
        </p:spPr>
        <p:txBody>
          <a:bodyPr>
            <a:normAutofit/>
          </a:bodyPr>
          <a:lstStyle/>
          <a:p>
            <a:r>
              <a:rPr lang="en-US" dirty="0"/>
              <a:t>cs61C does RISC-V.  Will need to learn x86…</a:t>
            </a:r>
          </a:p>
          <a:p>
            <a:r>
              <a:rPr lang="en-US" dirty="0"/>
              <a:t>Section </a:t>
            </a:r>
            <a:r>
              <a:rPr lang="en-US" dirty="0" smtClean="0"/>
              <a:t>will cover this 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B2FFD-0BF9-8F4D-8138-11B3479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31214"/>
            <a:ext cx="2812712" cy="1615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8B2AD-4B1D-B04E-8B25-B6489BE157B0}"/>
              </a:ext>
            </a:extLst>
          </p:cNvPr>
          <p:cNvSpPr txBox="1"/>
          <p:nvPr/>
        </p:nvSpPr>
        <p:spPr>
          <a:xfrm>
            <a:off x="1982598" y="3328436"/>
            <a:ext cx="319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Load/Store Arch </a:t>
            </a:r>
            <a:r>
              <a:rPr lang="en-US" dirty="0" smtClean="0"/>
              <a:t>(RISC-V)</a:t>
            </a:r>
          </a:p>
          <a:p>
            <a:r>
              <a:rPr lang="en-US" dirty="0" smtClean="0"/>
              <a:t>with </a:t>
            </a:r>
            <a:r>
              <a:rPr lang="en-US" dirty="0"/>
              <a:t>software conventions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18912-38C6-8647-BE99-37E24E9C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45" y="1066800"/>
            <a:ext cx="4667501" cy="3061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AE7E6-A789-054C-B9B6-99EB929F3077}"/>
              </a:ext>
            </a:extLst>
          </p:cNvPr>
          <p:cNvSpPr txBox="1"/>
          <p:nvPr/>
        </p:nvSpPr>
        <p:spPr>
          <a:xfrm>
            <a:off x="5547445" y="4129037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mem-mem arch </a:t>
            </a:r>
            <a:r>
              <a:rPr lang="en-US" dirty="0" smtClean="0"/>
              <a:t>(x86) with </a:t>
            </a:r>
            <a:r>
              <a:rPr lang="en-US" dirty="0"/>
              <a:t>specialized registers and “segments”</a:t>
            </a:r>
          </a:p>
        </p:txBody>
      </p:sp>
    </p:spTree>
    <p:extLst>
      <p:ext uri="{BB962C8B-B14F-4D97-AF65-F5344CB8AC3E}">
        <p14:creationId xmlns:p14="http://schemas.microsoft.com/office/powerpoint/2010/main" val="365805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57600" y="838200"/>
            <a:ext cx="8153401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Assume a single processor (core).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Threads are </a:t>
            </a:r>
            <a:r>
              <a:rPr lang="en-US" altLang="en-US" i="1" dirty="0" smtClean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</a:t>
            </a:r>
            <a:r>
              <a:rPr lang="en-US" dirty="0" smtClean="0"/>
              <a:t>“it” (the thread)?</a:t>
            </a:r>
            <a:endParaRPr lang="en-US" dirty="0"/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</a:t>
            </a:r>
            <a:r>
              <a:rPr lang="en-US" dirty="0" smtClean="0"/>
              <a:t>chunk of memory </a:t>
            </a:r>
            <a:r>
              <a:rPr lang="en-US" dirty="0"/>
              <a:t>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17762"/>
            <a:ext cx="5352027" cy="1133475"/>
            <a:chOff x="2400" y="1152"/>
            <a:chExt cx="2976" cy="714"/>
          </a:xfrm>
        </p:grpSpPr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295400"/>
            <a:ext cx="2819400" cy="2221428"/>
            <a:chOff x="533400" y="1295400"/>
            <a:chExt cx="2819400" cy="2221428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7" y="33736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58" y="685800"/>
            <a:ext cx="8576144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T1: vCPU1 on real core, vCPU2 in memory</a:t>
            </a:r>
          </a:p>
          <a:p>
            <a:pPr lvl="1"/>
            <a:r>
              <a:rPr lang="en-US" dirty="0"/>
              <a:t>At </a:t>
            </a:r>
            <a:r>
              <a:rPr lang="en-US" dirty="0" smtClean="0"/>
              <a:t>T2</a:t>
            </a:r>
            <a:r>
              <a:rPr lang="en-US" dirty="0"/>
              <a:t>: vCPU2 on real core, vCPU1 in </a:t>
            </a:r>
            <a:r>
              <a:rPr lang="en-US" dirty="0" smtClean="0"/>
              <a:t>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 [how?]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</a:t>
            </a:r>
            <a:r>
              <a:rPr lang="en-US" dirty="0" smtClean="0"/>
              <a:t>PC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</a:t>
            </a:r>
            <a:r>
              <a:rPr lang="en-US" altLang="en-US" dirty="0" smtClean="0"/>
              <a:t>triggered this </a:t>
            </a:r>
            <a:r>
              <a:rPr lang="en-US" altLang="en-US" dirty="0"/>
              <a:t>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I/O, other </a:t>
            </a:r>
            <a:r>
              <a:rPr lang="en-US" altLang="en-US" dirty="0" smtClean="0"/>
              <a:t>things we will discuss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811842" y="2577467"/>
            <a:ext cx="5352027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4670" y="1905000"/>
            <a:ext cx="1295542" cy="728822"/>
            <a:chOff x="4490228" y="699134"/>
            <a:chExt cx="964046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1447800"/>
            <a:ext cx="2819400" cy="2221428"/>
            <a:chOff x="533400" y="1295400"/>
            <a:chExt cx="2819400" cy="2221428"/>
          </a:xfrm>
        </p:grpSpPr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910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1600"/>
            <a:ext cx="8839200" cy="736600"/>
          </a:xfrm>
        </p:spPr>
        <p:txBody>
          <a:bodyPr/>
          <a:lstStyle/>
          <a:p>
            <a:r>
              <a:rPr lang="en-US" dirty="0" smtClean="0"/>
              <a:t>Multiprogramming - Multiple Threads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42" y="3120610"/>
            <a:ext cx="7483239" cy="2235087"/>
          </a:xfrm>
        </p:spPr>
        <p:txBody>
          <a:bodyPr/>
          <a:lstStyle/>
          <a:p>
            <a:r>
              <a:rPr lang="en-US" dirty="0" smtClean="0"/>
              <a:t>Thread </a:t>
            </a:r>
            <a:r>
              <a:rPr lang="en-US" dirty="0"/>
              <a:t>Control Block (TCB)</a:t>
            </a:r>
          </a:p>
          <a:p>
            <a:pPr lvl="1"/>
            <a:r>
              <a:rPr lang="en-US" dirty="0"/>
              <a:t>Holds contents of registers when </a:t>
            </a:r>
            <a:r>
              <a:rPr lang="en-US" dirty="0" smtClean="0"/>
              <a:t>thread </a:t>
            </a:r>
            <a:r>
              <a:rPr lang="en-US" dirty="0"/>
              <a:t>not running</a:t>
            </a:r>
          </a:p>
          <a:p>
            <a:pPr lvl="1"/>
            <a:r>
              <a:rPr lang="en-US" dirty="0"/>
              <a:t>What other information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are TCBs stored?</a:t>
            </a:r>
          </a:p>
          <a:p>
            <a:pPr lvl="1"/>
            <a:r>
              <a:rPr lang="en-US" dirty="0" smtClean="0"/>
              <a:t>For now, in the kernel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PINTOS? – read </a:t>
            </a:r>
            <a:r>
              <a:rPr lang="en-US" dirty="0" err="1">
                <a:solidFill>
                  <a:srgbClr val="FF0000"/>
                </a:solidFill>
              </a:rPr>
              <a:t>thread.h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thread.c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9800" y="1066800"/>
            <a:ext cx="2819400" cy="1676400"/>
            <a:chOff x="2590800" y="1295400"/>
            <a:chExt cx="2819400" cy="167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667000" y="2362200"/>
              <a:ext cx="2667000" cy="609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 Light"/>
                  <a:cs typeface="Gill Sans Light"/>
                </a:rPr>
                <a:t>OS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90800" y="1295400"/>
              <a:ext cx="762000" cy="7620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505200" y="1295400"/>
              <a:ext cx="762000" cy="7620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48200" y="12954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2702" y="167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8800" y="914400"/>
            <a:ext cx="2133600" cy="5334000"/>
            <a:chOff x="6705600" y="914400"/>
            <a:chExt cx="2133600" cy="5334000"/>
          </a:xfrm>
        </p:grpSpPr>
        <p:sp>
          <p:nvSpPr>
            <p:cNvPr id="13" name="Rectangle 12"/>
            <p:cNvSpPr/>
            <p:nvPr/>
          </p:nvSpPr>
          <p:spPr bwMode="auto">
            <a:xfrm flipV="1">
              <a:off x="6705600" y="914400"/>
              <a:ext cx="2133600" cy="5334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58000" y="1203459"/>
              <a:ext cx="1828800" cy="1448897"/>
              <a:chOff x="5334000" y="1203458"/>
              <a:chExt cx="1828800" cy="1448897"/>
            </a:xfrm>
          </p:grpSpPr>
          <p:sp>
            <p:nvSpPr>
              <p:cNvPr id="48" name="Rectangle 47"/>
              <p:cNvSpPr/>
              <p:nvPr/>
            </p:nvSpPr>
            <p:spPr bwMode="auto">
              <a:xfrm flipV="1">
                <a:off x="5334000" y="2351314"/>
                <a:ext cx="1828800" cy="23948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5138" y="2313801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 flipV="1">
                <a:off x="5334000" y="20465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5138" y="2030772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 flipV="1">
                <a:off x="5334000" y="17417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05138" y="172597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 flipV="1">
                <a:off x="5334000" y="1219200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5138" y="1203458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7045380" y="1219200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7045380" y="165462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858000" y="2789257"/>
              <a:ext cx="1828800" cy="1448897"/>
              <a:chOff x="5334000" y="2789256"/>
              <a:chExt cx="1828800" cy="1448897"/>
            </a:xfrm>
          </p:grpSpPr>
          <p:sp>
            <p:nvSpPr>
              <p:cNvPr id="59" name="Rectangle 58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6858000" y="4656045"/>
              <a:ext cx="1828800" cy="1448897"/>
              <a:chOff x="5334000" y="2789256"/>
              <a:chExt cx="1828800" cy="1448897"/>
            </a:xfrm>
            <a:solidFill>
              <a:srgbClr val="FFC000"/>
            </a:solidFill>
          </p:grpSpPr>
          <p:sp>
            <p:nvSpPr>
              <p:cNvPr id="70" name="Rectangle 69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904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</a:t>
            </a:r>
            <a:r>
              <a:rPr lang="en-US" dirty="0"/>
              <a:t>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914400"/>
            <a:ext cx="9114183" cy="5125137"/>
          </a:xfrm>
        </p:spPr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2"/>
            <a:r>
              <a:rPr lang="en-US" dirty="0"/>
              <a:t>Sharing, Authorization</a:t>
            </a:r>
          </a:p>
          <a:p>
            <a:pPr lvl="2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591235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8" y="1181498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7" y="4556775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Should be working on Homework 0 already!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Thursday (9/3)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cs162-xx account, </a:t>
            </a:r>
            <a:r>
              <a:rPr lang="en-US" sz="2400" dirty="0" err="1"/>
              <a:t>Github</a:t>
            </a:r>
            <a:r>
              <a:rPr lang="en-US" sz="2400" dirty="0"/>
              <a:t> account, registration survey</a:t>
            </a:r>
          </a:p>
          <a:p>
            <a:pPr lvl="1"/>
            <a:r>
              <a:rPr lang="en-US" sz="2400" dirty="0"/>
              <a:t>Vagrant and </a:t>
            </a:r>
            <a:r>
              <a:rPr lang="en-US" sz="2400" dirty="0" err="1"/>
              <a:t>VirtualBox</a:t>
            </a:r>
            <a:r>
              <a:rPr lang="en-US" sz="2400" dirty="0"/>
              <a:t> – VM environment for the course</a:t>
            </a:r>
          </a:p>
          <a:p>
            <a:pPr lvl="2"/>
            <a:r>
              <a:rPr lang="en-US" dirty="0"/>
              <a:t>Consistent, managed environment on your machine</a:t>
            </a:r>
          </a:p>
          <a:p>
            <a:pPr lvl="1"/>
            <a:r>
              <a:rPr lang="en-US" sz="2400" dirty="0"/>
              <a:t>Get familiar with all the cs162 tools, submit to </a:t>
            </a:r>
            <a:r>
              <a:rPr lang="en-US" sz="2400" dirty="0" err="1"/>
              <a:t>autograder</a:t>
            </a:r>
            <a:r>
              <a:rPr lang="en-US" sz="2400" dirty="0"/>
              <a:t> via </a:t>
            </a:r>
            <a:r>
              <a:rPr lang="en-US" sz="2400" dirty="0" err="1"/>
              <a:t>git</a:t>
            </a:r>
            <a:endParaRPr lang="en-US" dirty="0"/>
          </a:p>
          <a:p>
            <a:r>
              <a:rPr lang="en-US" sz="2600" dirty="0" smtClean="0">
                <a:solidFill>
                  <a:srgbClr val="FF0000"/>
                </a:solidFill>
              </a:rPr>
              <a:t>Start Project 0 tomorrow!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 be done on your own – like a homework</a:t>
            </a:r>
          </a:p>
          <a:p>
            <a:r>
              <a:rPr lang="en-US" dirty="0" smtClean="0"/>
              <a:t>Slip </a:t>
            </a:r>
            <a:r>
              <a:rPr lang="en-US" dirty="0"/>
              <a:t>days: </a:t>
            </a:r>
            <a:r>
              <a:rPr lang="en-US" dirty="0" smtClean="0"/>
              <a:t>I’d bank these and not spend them right away!</a:t>
            </a:r>
          </a:p>
          <a:p>
            <a:pPr lvl="1"/>
            <a:r>
              <a:rPr lang="en-US" dirty="0" smtClean="0"/>
              <a:t>No credit when late and run out of slip days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have 4 slip days for </a:t>
            </a:r>
            <a:r>
              <a:rPr lang="en-US" dirty="0" smtClean="0">
                <a:solidFill>
                  <a:srgbClr val="FF0000"/>
                </a:solidFill>
              </a:rPr>
              <a:t>homework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have 4 slip days for projects</a:t>
            </a:r>
            <a:endParaRPr lang="en-US" dirty="0" smtClean="0"/>
          </a:p>
          <a:p>
            <a:r>
              <a:rPr lang="en-US" dirty="0" smtClean="0"/>
              <a:t>Tomorrow is an optional REVIEW session for 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Zoom link TBA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May be recorded</a:t>
            </a:r>
          </a:p>
          <a:p>
            <a:r>
              <a:rPr lang="en-US" dirty="0">
                <a:solidFill>
                  <a:srgbClr val="FF0000"/>
                </a:solidFill>
              </a:rPr>
              <a:t>Friday </a:t>
            </a:r>
            <a:r>
              <a:rPr lang="en-US" dirty="0" smtClean="0">
                <a:solidFill>
                  <a:srgbClr val="FF0000"/>
                </a:solidFill>
              </a:rPr>
              <a:t>(9/4) </a:t>
            </a:r>
            <a:r>
              <a:rPr lang="en-US" dirty="0">
                <a:solidFill>
                  <a:srgbClr val="FF0000"/>
                </a:solidFill>
              </a:rPr>
              <a:t>is drop day!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hard to drop afterwards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drop sooner if you are going to anyway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Let someone else in!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65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3034"/>
            <a:ext cx="10998200" cy="5257800"/>
          </a:xfrm>
        </p:spPr>
        <p:txBody>
          <a:bodyPr/>
          <a:lstStyle/>
          <a:p>
            <a:r>
              <a:rPr lang="en-US" dirty="0" smtClean="0"/>
              <a:t>Well, things are considerably different this term!</a:t>
            </a:r>
          </a:p>
          <a:p>
            <a:pPr lvl="1"/>
            <a:r>
              <a:rPr lang="en-US" dirty="0" smtClean="0"/>
              <a:t>Even different than last term, since we are starting off remote</a:t>
            </a:r>
          </a:p>
          <a:p>
            <a:pPr lvl="1"/>
            <a:r>
              <a:rPr lang="en-US" dirty="0" smtClean="0"/>
              <a:t>Everything is remote – all term!</a:t>
            </a:r>
          </a:p>
          <a:p>
            <a:r>
              <a:rPr lang="en-US" dirty="0" smtClean="0"/>
              <a:t>Most important thing: People, Interactions, Collaboration</a:t>
            </a:r>
          </a:p>
          <a:p>
            <a:pPr lvl="1"/>
            <a:r>
              <a:rPr lang="en-US" dirty="0" smtClean="0"/>
              <a:t>How do we recover collaboration without direct interaction?  </a:t>
            </a:r>
          </a:p>
          <a:p>
            <a:pPr lvl="1"/>
            <a:r>
              <a:rPr lang="en-US" dirty="0" smtClean="0"/>
              <a:t>Remember group meetings?</a:t>
            </a:r>
          </a:p>
          <a:p>
            <a:r>
              <a:rPr lang="en-US" dirty="0" smtClean="0"/>
              <a:t>Must </a:t>
            </a:r>
            <a:r>
              <a:rPr lang="en-US" i="1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to bring everyone along (virtually)!</a:t>
            </a:r>
          </a:p>
          <a:p>
            <a:pPr lvl="1"/>
            <a:r>
              <a:rPr lang="en-US" dirty="0" smtClean="0"/>
              <a:t>Cameras are </a:t>
            </a:r>
            <a:r>
              <a:rPr lang="en-US" i="1" dirty="0" smtClean="0"/>
              <a:t>essential </a:t>
            </a:r>
            <a:r>
              <a:rPr lang="en-US" dirty="0" smtClean="0"/>
              <a:t>components of this class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Must have a camera and plan to turn it on</a:t>
            </a:r>
          </a:p>
          <a:p>
            <a:pPr lvl="2"/>
            <a:r>
              <a:rPr lang="en-US" dirty="0" smtClean="0"/>
              <a:t>Will need it for exams, discussion sections, design reviews, OH</a:t>
            </a:r>
          </a:p>
          <a:p>
            <a:pPr lvl="1"/>
            <a:r>
              <a:rPr lang="en-US" dirty="0" smtClean="0"/>
              <a:t>Need to bring back personal interaction – even if it is virtual</a:t>
            </a:r>
          </a:p>
          <a:p>
            <a:pPr lvl="2"/>
            <a:r>
              <a:rPr lang="en-US" dirty="0" smtClean="0"/>
              <a:t>Humans not good at interacting text-only </a:t>
            </a:r>
          </a:p>
          <a:p>
            <a:pPr lvl="2"/>
            <a:r>
              <a:rPr lang="en-US" dirty="0" smtClean="0"/>
              <a:t>Virtual coffee hours with your group (camera turned on!)</a:t>
            </a:r>
          </a:p>
          <a:p>
            <a:pPr lvl="1"/>
            <a:r>
              <a:rPr lang="en-US" dirty="0" smtClean="0"/>
              <a:t>Required attendance at: Discussion sections, Design Reviews</a:t>
            </a:r>
          </a:p>
          <a:p>
            <a:pPr lvl="2"/>
            <a:r>
              <a:rPr lang="en-US" dirty="0" smtClean="0"/>
              <a:t>With camera turned on!</a:t>
            </a:r>
          </a:p>
        </p:txBody>
      </p:sp>
      <p:pic>
        <p:nvPicPr>
          <p:cNvPr id="21" name="Picture 20" descr="Team:TU-Delft/Collaborations - 2013.igem.or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7" y="2988660"/>
            <a:ext cx="1777343" cy="1278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Coping with COVID-19</a:t>
            </a:r>
            <a:endParaRPr lang="en-US" dirty="0"/>
          </a:p>
        </p:txBody>
      </p:sp>
      <p:pic>
        <p:nvPicPr>
          <p:cNvPr id="9" name="Picture 8" descr="Collaboration - Highway imag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52400"/>
            <a:ext cx="2816469" cy="1611646"/>
          </a:xfrm>
          <a:prstGeom prst="rect">
            <a:avLst/>
          </a:prstGeom>
        </p:spPr>
      </p:pic>
      <p:pic>
        <p:nvPicPr>
          <p:cNvPr id="14" name="Picture 13" descr="Photo Of People Sitting Near Fence · Free Stock Photo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869" y="1981200"/>
            <a:ext cx="3352800" cy="1751838"/>
          </a:xfrm>
          <a:prstGeom prst="rect">
            <a:avLst/>
          </a:prstGeom>
        </p:spPr>
      </p:pic>
      <p:pic>
        <p:nvPicPr>
          <p:cNvPr id="15" name="Picture 14" descr="Questions for Reflection and Discussion – Matthew 10 1-15 ...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66" y="5456704"/>
            <a:ext cx="3293806" cy="112619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13366" y="3947261"/>
            <a:ext cx="3428631" cy="1321597"/>
            <a:chOff x="8713366" y="3947261"/>
            <a:chExt cx="3428631" cy="1321597"/>
          </a:xfrm>
        </p:grpSpPr>
        <p:pic>
          <p:nvPicPr>
            <p:cNvPr id="12" name="Picture 11" descr="Web Camera PNG Transparent Images | PNG All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0" y="3947261"/>
              <a:ext cx="1321597" cy="1321597"/>
            </a:xfrm>
            <a:prstGeom prst="rect">
              <a:avLst/>
            </a:prstGeom>
          </p:spPr>
        </p:pic>
        <p:pic>
          <p:nvPicPr>
            <p:cNvPr id="16" name="Picture 15" descr="Web Camera PNG Transparent Images | PNG All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3366" y="3947261"/>
              <a:ext cx="1321597" cy="1321597"/>
            </a:xfrm>
            <a:prstGeom prst="rect">
              <a:avLst/>
            </a:prstGeom>
          </p:spPr>
        </p:pic>
      </p:grpSp>
      <p:sp>
        <p:nvSpPr>
          <p:cNvPr id="18" name="Oval Callout 17"/>
          <p:cNvSpPr/>
          <p:nvPr/>
        </p:nvSpPr>
        <p:spPr bwMode="auto">
          <a:xfrm>
            <a:off x="9903861" y="3891425"/>
            <a:ext cx="1086159" cy="401073"/>
          </a:xfrm>
          <a:prstGeom prst="wedgeEllipseCallout">
            <a:avLst>
              <a:gd name="adj1" fmla="val -48406"/>
              <a:gd name="adj2" fmla="val 75176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Hello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 bwMode="auto">
          <a:xfrm>
            <a:off x="9982200" y="4538461"/>
            <a:ext cx="1007821" cy="358783"/>
          </a:xfrm>
          <a:prstGeom prst="wedgeEllipseCallout">
            <a:avLst>
              <a:gd name="adj1" fmla="val 49809"/>
              <a:gd name="adj2" fmla="val -47249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197350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10972800" cy="5562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Explaining </a:t>
            </a:r>
            <a:r>
              <a:rPr lang="en-US" dirty="0">
                <a:ea typeface="ＭＳ Ｐゴシック" charset="0"/>
              </a:rPr>
              <a:t>a concept to someone in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</a:t>
            </a:r>
            <a:r>
              <a:rPr lang="en-US" dirty="0">
                <a:ea typeface="ＭＳ Ｐゴシック" charset="0"/>
              </a:rPr>
              <a:t>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debugging approaches with other groups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Searching </a:t>
            </a:r>
            <a:r>
              <a:rPr lang="en-US" dirty="0">
                <a:ea typeface="ＭＳ Ｐゴシック" charset="0"/>
              </a:rPr>
              <a:t>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Sharing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code or test cases with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online code or test cases from prior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Don’t put a friend in a bad position by asking for help that they shouldn’t give!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893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53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 smtClean="0"/>
              <a:t>Second</a:t>
            </a:r>
            <a:r>
              <a:rPr lang="en-US" altLang="en-US" sz="2800" dirty="0"/>
              <a:t> OS Concept: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85923" y="871737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7124" y="35504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0924" y="80720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8862123" y="2929137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8692" y="3245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2123" y="23957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4503" y="248360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8862123" y="18623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2279" y="195020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8862123" y="9479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456" y="103580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386123" y="947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0386123" y="1709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0121" y="844348"/>
            <a:ext cx="8181766" cy="5486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32-bit processor: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(10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)  addresses</a:t>
            </a:r>
          </a:p>
          <a:p>
            <a:pPr lvl="1"/>
            <a:r>
              <a:rPr lang="en-US" altLang="en-US" dirty="0" smtClean="0"/>
              <a:t>For 64-bit processor: 2</a:t>
            </a:r>
            <a:r>
              <a:rPr lang="en-US" altLang="en-US" baseline="30000" dirty="0" smtClean="0"/>
              <a:t>64</a:t>
            </a:r>
            <a:r>
              <a:rPr lang="en-US" altLang="en-US" dirty="0" smtClean="0"/>
              <a:t> = 18 quintillion (10</a:t>
            </a:r>
            <a:r>
              <a:rPr lang="en-US" altLang="en-US" baseline="30000" dirty="0" smtClean="0"/>
              <a:t>18</a:t>
            </a:r>
            <a:r>
              <a:rPr lang="en-US" altLang="en-US" dirty="0" smtClean="0"/>
              <a:t>) addresses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What happens when you read or write to an address?</a:t>
            </a:r>
          </a:p>
          <a:p>
            <a:pPr lvl="1"/>
            <a:r>
              <a:rPr lang="en-US" altLang="en-US" dirty="0" smtClean="0"/>
              <a:t>Perhaps acts like regular memory</a:t>
            </a:r>
          </a:p>
          <a:p>
            <a:pPr lvl="1"/>
            <a:r>
              <a:rPr lang="en-US" altLang="en-US" dirty="0" smtClean="0"/>
              <a:t>Perhaps ignores writes</a:t>
            </a:r>
          </a:p>
          <a:p>
            <a:pPr lvl="1"/>
            <a:r>
              <a:rPr lang="en-US" altLang="en-US" dirty="0" smtClean="0"/>
              <a:t>Perhaps causes I/O operation</a:t>
            </a:r>
          </a:p>
          <a:p>
            <a:pPr lvl="2"/>
            <a:r>
              <a:rPr lang="en-US" altLang="en-US" dirty="0" smtClean="0"/>
              <a:t>(Memory-mapped I/O)</a:t>
            </a:r>
          </a:p>
          <a:p>
            <a:pPr lvl="1"/>
            <a:r>
              <a:rPr lang="en-US" altLang="en-US" dirty="0" smtClean="0"/>
              <a:t>Perhaps causes exception (fault)</a:t>
            </a:r>
          </a:p>
          <a:p>
            <a:pPr lvl="1"/>
            <a:r>
              <a:rPr lang="en-US" altLang="en-US" dirty="0" smtClean="0"/>
              <a:t>Communicates with another program</a:t>
            </a:r>
          </a:p>
          <a:p>
            <a:pPr lvl="1"/>
            <a:r>
              <a:rPr lang="en-US" altLang="en-US" dirty="0" smtClean="0"/>
              <a:t>….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In a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460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4506" y="239364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60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9573" y="12506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460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00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4668" y="37349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6798" y="8393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76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0785" y="33217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 Segment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76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6202" y="255972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76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3959" y="20263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976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01337" y="11119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8445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8432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053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3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02881" y="155544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95400" y="4237309"/>
            <a:ext cx="9160999" cy="2393279"/>
          </a:xfrm>
        </p:spPr>
        <p:txBody>
          <a:bodyPr>
            <a:normAutofit/>
          </a:bodyPr>
          <a:lstStyle/>
          <a:p>
            <a:r>
              <a:rPr lang="en-US" dirty="0" smtClean="0"/>
              <a:t>What’s in the code segment? Static data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r>
              <a:rPr lang="en-US" dirty="0" smtClean="0"/>
              <a:t>What’s in the </a:t>
            </a:r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5109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105401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9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01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Previous discussion of </a:t>
            </a:r>
            <a:r>
              <a:rPr lang="en-US" sz="2800" dirty="0" smtClean="0"/>
              <a:t>threads: Very </a:t>
            </a:r>
            <a:r>
              <a:rPr lang="en-US" sz="2800" dirty="0"/>
              <a:t>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8763000" cy="5105400"/>
          </a:xfrm>
        </p:spPr>
        <p:txBody>
          <a:bodyPr/>
          <a:lstStyle/>
          <a:p>
            <a:r>
              <a:rPr lang="en-US" dirty="0" smtClean="0"/>
              <a:t>All vCPU's share non-CPU resources</a:t>
            </a:r>
          </a:p>
          <a:p>
            <a:pPr lvl="1"/>
            <a:r>
              <a:rPr lang="en-US" dirty="0" smtClean="0"/>
              <a:t>Memory, I/O Devices</a:t>
            </a:r>
          </a:p>
          <a:p>
            <a:r>
              <a:rPr lang="en-US" dirty="0" smtClean="0"/>
              <a:t>Each thread can read/write memory</a:t>
            </a:r>
          </a:p>
          <a:p>
            <a:pPr lvl="1"/>
            <a:r>
              <a:rPr lang="en-US" dirty="0" smtClean="0"/>
              <a:t>Perhaps data of others</a:t>
            </a:r>
          </a:p>
          <a:p>
            <a:pPr lvl="1"/>
            <a:r>
              <a:rPr lang="en-US" dirty="0" smtClean="0"/>
              <a:t>can overwrite OS ?</a:t>
            </a:r>
          </a:p>
          <a:p>
            <a:r>
              <a:rPr lang="en-US" dirty="0" smtClean="0"/>
              <a:t>Unusable? </a:t>
            </a:r>
          </a:p>
          <a:p>
            <a:r>
              <a:rPr lang="en-US" dirty="0" smtClean="0"/>
              <a:t>This approach is used in</a:t>
            </a:r>
          </a:p>
          <a:p>
            <a:pPr lvl="1"/>
            <a:r>
              <a:rPr lang="en-US" dirty="0" smtClean="0"/>
              <a:t>Very early days of computing</a:t>
            </a:r>
          </a:p>
          <a:p>
            <a:pPr lvl="1"/>
            <a:r>
              <a:rPr lang="en-US" dirty="0" smtClean="0"/>
              <a:t>Embedded applications</a:t>
            </a:r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 1-9/Windows 3.1 (switch only with voluntary yield)</a:t>
            </a:r>
          </a:p>
          <a:p>
            <a:pPr lvl="1"/>
            <a:r>
              <a:rPr lang="en-US" dirty="0" smtClean="0"/>
              <a:t>Windows 95-ME (switch with yield or timer)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However it is risky…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14400"/>
            <a:ext cx="5352027" cy="1133475"/>
            <a:chOff x="2400" y="1152"/>
            <a:chExt cx="2976" cy="71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8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9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0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7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Multiplexing has no </a:t>
            </a:r>
            <a:r>
              <a:rPr lang="en-US" baseline="0" dirty="0" smtClean="0"/>
              <a:t>Protection!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threads can do</a:t>
            </a:r>
          </a:p>
          <a:p>
            <a:pPr lvl="1"/>
            <a:r>
              <a:rPr lang="en-US" dirty="0" smtClean="0"/>
              <a:t>Privacy: limit each thread to the data it is permitted to access</a:t>
            </a:r>
          </a:p>
          <a:p>
            <a:pPr lvl="1"/>
            <a:r>
              <a:rPr lang="en-US" dirty="0" smtClean="0"/>
              <a:t>Fairness: each thread should be limited to its appropriate share of system resources (CPU time, memory, I/O,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 must protect User programs from one another</a:t>
            </a:r>
          </a:p>
          <a:p>
            <a:pPr lvl="1"/>
            <a:r>
              <a:rPr lang="en-US" dirty="0" smtClean="0"/>
              <a:t>Prevent threads owned by one user from impacting threads owned by another user</a:t>
            </a:r>
          </a:p>
          <a:p>
            <a:pPr lvl="1"/>
            <a:r>
              <a:rPr lang="en-US" dirty="0" smtClean="0"/>
              <a:t>Example: prevent one user from stealing secret information from another user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6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371600"/>
            <a:ext cx="7239000" cy="3810000"/>
          </a:xfrm>
        </p:spPr>
        <p:txBody>
          <a:bodyPr/>
          <a:lstStyle/>
          <a:p>
            <a:r>
              <a:rPr lang="en-US" dirty="0" smtClean="0"/>
              <a:t>What can the hardware do to help the OS protect itself from programs???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1600"/>
            <a:ext cx="83058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3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1600200" y="5736515"/>
            <a:ext cx="5638800" cy="127388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643205" y="4768400"/>
            <a:ext cx="2514600" cy="762000"/>
          </a:xfrm>
          <a:prstGeom prst="wedgeRoundRectCallout">
            <a:avLst>
              <a:gd name="adj1" fmla="val 11576"/>
              <a:gd name="adj2" fmla="val -10238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when program loaded</a:t>
            </a:r>
          </a:p>
        </p:txBody>
      </p:sp>
    </p:spTree>
    <p:extLst>
      <p:ext uri="{BB962C8B-B14F-4D97-AF65-F5344CB8AC3E}">
        <p14:creationId xmlns:p14="http://schemas.microsoft.com/office/powerpoint/2010/main" val="353834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592-B68D-CF42-B841-44B09D9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61C Review: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553F-7A3D-E846-894B-CD162E84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23213"/>
            <a:ext cx="8953500" cy="2428406"/>
          </a:xfrm>
        </p:spPr>
        <p:txBody>
          <a:bodyPr>
            <a:normAutofit/>
          </a:bodyPr>
          <a:lstStyle/>
          <a:p>
            <a:r>
              <a:rPr lang="en-US" dirty="0"/>
              <a:t>Compiled .obj file linked together in an .exe</a:t>
            </a:r>
          </a:p>
          <a:p>
            <a:r>
              <a:rPr lang="en-US" dirty="0"/>
              <a:t>All address in the .exe are as if it were loaded at memory address 00000000</a:t>
            </a:r>
          </a:p>
          <a:p>
            <a:r>
              <a:rPr lang="en-US" dirty="0"/>
              <a:t>File contains a list of all the addresses that need to be adjusted when it is “relocated” to somewhere else.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42822-D617-724D-8740-3D7FE69D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62" y="914400"/>
            <a:ext cx="5206238" cy="301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D3B06-DD49-C84C-ABC5-2F3221A7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40" y="2531234"/>
            <a:ext cx="3433560" cy="10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address translation with Base and Bound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Base 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&lt;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7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9624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1910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419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EDI</a:t>
            </a:r>
          </a:p>
          <a:p>
            <a:pPr algn="ctr"/>
            <a:endParaRPr lang="en-US" sz="16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276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066800"/>
            <a:ext cx="2133600" cy="533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1143000"/>
            <a:ext cx="1905000" cy="1757264"/>
            <a:chOff x="3200400" y="1371600"/>
            <a:chExt cx="1628564" cy="267409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371600"/>
              <a:ext cx="636135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1989033"/>
              <a:ext cx="1336404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2522433"/>
              <a:ext cx="645728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36834"/>
              <a:ext cx="719729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9139" y="31084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71905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9139" y="44205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9139" y="53775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74676" y="2971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679943" y="3124202"/>
            <a:ext cx="1018733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08075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631875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393875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860476" y="320040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29158" y="5334002"/>
            <a:ext cx="1076442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41020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2009" y="4915878"/>
            <a:ext cx="34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address, length and access rights associated with each 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33519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dirty="0" smtClean="0"/>
              <a:t>Another idea: Address Space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1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803328"/>
            <a:ext cx="7064279" cy="3987872"/>
            <a:chOff x="2590800" y="1803328"/>
            <a:chExt cx="7064279" cy="39878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1" y="32882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1" y="2526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900597" y="272334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689341" y="2647149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81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50DF-54AC-CD42-97B1-25A9C0E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831B-AAC0-2B44-8F2D-5E7CBAB3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break the entire virtual address space into equal size chunks (i.e., pages) have a base </a:t>
            </a:r>
            <a:r>
              <a:rPr lang="en-US" dirty="0" smtClean="0"/>
              <a:t>for </a:t>
            </a:r>
            <a:r>
              <a:rPr lang="en-US" dirty="0"/>
              <a:t>each?</a:t>
            </a:r>
          </a:p>
          <a:p>
            <a:r>
              <a:rPr lang="en-US" dirty="0"/>
              <a:t>All pages same size, so easy to place each page in memory!</a:t>
            </a:r>
          </a:p>
          <a:p>
            <a:r>
              <a:rPr lang="en-US" dirty="0" smtClean="0"/>
              <a:t>Hardware </a:t>
            </a:r>
            <a:r>
              <a:rPr lang="en-US" dirty="0"/>
              <a:t>translates address using a </a:t>
            </a:r>
            <a:r>
              <a:rPr lang="en-US" b="1" dirty="0"/>
              <a:t>page table</a:t>
            </a:r>
          </a:p>
          <a:p>
            <a:pPr lvl="1"/>
            <a:r>
              <a:rPr lang="en-US" dirty="0"/>
              <a:t>Each page has a separate base</a:t>
            </a:r>
          </a:p>
          <a:p>
            <a:pPr lvl="1"/>
            <a:r>
              <a:rPr lang="en-US" dirty="0"/>
              <a:t>The “bound” is the page size</a:t>
            </a:r>
          </a:p>
          <a:p>
            <a:pPr lvl="1"/>
            <a:r>
              <a:rPr lang="en-US" dirty="0"/>
              <a:t>Special hardware register stores pointer to page table </a:t>
            </a:r>
            <a:endParaRPr lang="en-US" dirty="0" smtClean="0"/>
          </a:p>
          <a:p>
            <a:pPr lvl="1"/>
            <a:r>
              <a:rPr lang="en-US" dirty="0" smtClean="0"/>
              <a:t>Treat </a:t>
            </a:r>
            <a:r>
              <a:rPr lang="en-US" dirty="0"/>
              <a:t>memory as page size frames and put any page into any frame 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Another cs61C </a:t>
            </a:r>
            <a:r>
              <a:rPr lang="en-US" dirty="0" smtClean="0">
                <a:solidFill>
                  <a:srgbClr val="FF0000"/>
                </a:solidFill>
              </a:rPr>
              <a:t>review…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0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4B8-47C1-1A45-8C36-3C74835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Paged Virtual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508-3BB9-584F-87D2-D5FE395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58" y="4095889"/>
            <a:ext cx="9534042" cy="24941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Instructions operate on virtual addresses</a:t>
            </a:r>
          </a:p>
          <a:p>
            <a:pPr lvl="1"/>
            <a:r>
              <a:rPr lang="en-US" dirty="0" smtClean="0"/>
              <a:t>Instruction address, load/store data address</a:t>
            </a:r>
          </a:p>
          <a:p>
            <a:r>
              <a:rPr lang="en-US" dirty="0" smtClean="0"/>
              <a:t>Translated to a physical address through a Page Table by the hardware</a:t>
            </a:r>
          </a:p>
          <a:p>
            <a:r>
              <a:rPr lang="en-US" dirty="0" smtClean="0"/>
              <a:t>Any Page of address space can be in any (page sized) frame in memory</a:t>
            </a:r>
          </a:p>
          <a:p>
            <a:pPr lvl="1"/>
            <a:r>
              <a:rPr lang="en-US" dirty="0" smtClean="0"/>
              <a:t>Or not-present (access generates a page fault)</a:t>
            </a:r>
          </a:p>
          <a:p>
            <a:r>
              <a:rPr lang="en-US" dirty="0" smtClean="0"/>
              <a:t>Special register holds page table base address (of the process)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66C0-770D-8D49-BCF5-B71EBFD79856}"/>
              </a:ext>
            </a:extLst>
          </p:cNvPr>
          <p:cNvSpPr txBox="1"/>
          <p:nvPr/>
        </p:nvSpPr>
        <p:spPr>
          <a:xfrm>
            <a:off x="1934198" y="118806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37E31-AD21-844F-B879-6F61E35FA885}"/>
              </a:ext>
            </a:extLst>
          </p:cNvPr>
          <p:cNvGrpSpPr/>
          <p:nvPr/>
        </p:nvGrpSpPr>
        <p:grpSpPr>
          <a:xfrm>
            <a:off x="2152650" y="1811904"/>
            <a:ext cx="1281510" cy="719395"/>
            <a:chOff x="615656" y="2362200"/>
            <a:chExt cx="1828800" cy="106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D54CD-9C50-8948-9250-2C94B57C6BA4}"/>
                </a:ext>
              </a:extLst>
            </p:cNvPr>
            <p:cNvSpPr/>
            <p:nvPr/>
          </p:nvSpPr>
          <p:spPr bwMode="auto">
            <a:xfrm>
              <a:off x="615656" y="23622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86976-7411-F74A-9351-1DB3A30BA41E}"/>
                </a:ext>
              </a:extLst>
            </p:cNvPr>
            <p:cNvSpPr/>
            <p:nvPr/>
          </p:nvSpPr>
          <p:spPr bwMode="auto">
            <a:xfrm>
              <a:off x="615656" y="29718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73857-3651-2B4D-B06C-65C1FEB1B7B6}"/>
                </a:ext>
              </a:extLst>
            </p:cNvPr>
            <p:cNvSpPr txBox="1"/>
            <p:nvPr/>
          </p:nvSpPr>
          <p:spPr>
            <a:xfrm>
              <a:off x="920456" y="2514600"/>
              <a:ext cx="1260920" cy="410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168F7-8743-064C-AAC5-B05DA1500B05}"/>
              </a:ext>
            </a:extLst>
          </p:cNvPr>
          <p:cNvSpPr/>
          <p:nvPr/>
        </p:nvSpPr>
        <p:spPr bwMode="auto">
          <a:xfrm>
            <a:off x="2168317" y="260612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65698-BEB9-7146-9FC8-88E56DB3F7ED}"/>
              </a:ext>
            </a:extLst>
          </p:cNvPr>
          <p:cNvSpPr/>
          <p:nvPr/>
        </p:nvSpPr>
        <p:spPr bwMode="auto">
          <a:xfrm>
            <a:off x="5090978" y="1773065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D7E06-908B-9C46-BCC2-DB9B543FC0A2}"/>
              </a:ext>
            </a:extLst>
          </p:cNvPr>
          <p:cNvSpPr/>
          <p:nvPr/>
        </p:nvSpPr>
        <p:spPr bwMode="auto">
          <a:xfrm>
            <a:off x="5090978" y="2184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54459-5329-6243-BE5A-78D56B633D93}"/>
              </a:ext>
            </a:extLst>
          </p:cNvPr>
          <p:cNvSpPr txBox="1"/>
          <p:nvPr/>
        </p:nvSpPr>
        <p:spPr>
          <a:xfrm>
            <a:off x="5304563" y="187583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9DE9-5E8E-E542-BF13-7CD064EB4EFA}"/>
              </a:ext>
            </a:extLst>
          </p:cNvPr>
          <p:cNvSpPr/>
          <p:nvPr/>
        </p:nvSpPr>
        <p:spPr bwMode="auto">
          <a:xfrm>
            <a:off x="7841299" y="903677"/>
            <a:ext cx="1281510" cy="33520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3A773-A551-CA46-B58F-AAD03559AC9D}"/>
              </a:ext>
            </a:extLst>
          </p:cNvPr>
          <p:cNvSpPr/>
          <p:nvPr/>
        </p:nvSpPr>
        <p:spPr bwMode="auto">
          <a:xfrm>
            <a:off x="7841299" y="1314759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A9729-2AF7-B14B-88D8-7F374889F436}"/>
              </a:ext>
            </a:extLst>
          </p:cNvPr>
          <p:cNvSpPr txBox="1"/>
          <p:nvPr/>
        </p:nvSpPr>
        <p:spPr>
          <a:xfrm>
            <a:off x="8124553" y="89058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712E-50F0-754B-8C9E-46D01F136BAD}"/>
              </a:ext>
            </a:extLst>
          </p:cNvPr>
          <p:cNvSpPr/>
          <p:nvPr/>
        </p:nvSpPr>
        <p:spPr bwMode="auto">
          <a:xfrm>
            <a:off x="5090978" y="2342479"/>
            <a:ext cx="1281510" cy="15415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480E-78F8-2B4C-B14A-B817A81679D8}"/>
              </a:ext>
            </a:extLst>
          </p:cNvPr>
          <p:cNvSpPr/>
          <p:nvPr/>
        </p:nvSpPr>
        <p:spPr bwMode="auto">
          <a:xfrm>
            <a:off x="5090978" y="2500751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5A28-B6F8-4645-B7A1-4FC6487E54E8}"/>
              </a:ext>
            </a:extLst>
          </p:cNvPr>
          <p:cNvSpPr/>
          <p:nvPr/>
        </p:nvSpPr>
        <p:spPr bwMode="auto">
          <a:xfrm>
            <a:off x="5090978" y="265908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7629CA-8194-3745-972B-A977721A2A58}"/>
              </a:ext>
            </a:extLst>
          </p:cNvPr>
          <p:cNvSpPr/>
          <p:nvPr/>
        </p:nvSpPr>
        <p:spPr bwMode="auto">
          <a:xfrm>
            <a:off x="7841299" y="2616499"/>
            <a:ext cx="1281510" cy="56107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13941-5FEB-9C4B-8CDE-65B9E9298402}"/>
              </a:ext>
            </a:extLst>
          </p:cNvPr>
          <p:cNvSpPr/>
          <p:nvPr/>
        </p:nvSpPr>
        <p:spPr bwMode="auto">
          <a:xfrm>
            <a:off x="7841299" y="3686445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F0579-0B53-E047-811E-538DEC52E02B}"/>
              </a:ext>
            </a:extLst>
          </p:cNvPr>
          <p:cNvSpPr/>
          <p:nvPr/>
        </p:nvSpPr>
        <p:spPr bwMode="auto">
          <a:xfrm>
            <a:off x="7841299" y="1867481"/>
            <a:ext cx="1281510" cy="56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DFD7-33F1-8147-B66F-6AF4B19B3CB4}"/>
              </a:ext>
            </a:extLst>
          </p:cNvPr>
          <p:cNvSpPr/>
          <p:nvPr/>
        </p:nvSpPr>
        <p:spPr bwMode="auto">
          <a:xfrm>
            <a:off x="5090978" y="328502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28077-E317-EB45-8F51-850204BEC85D}"/>
              </a:ext>
            </a:extLst>
          </p:cNvPr>
          <p:cNvCxnSpPr>
            <a:cxnSpLocks/>
          </p:cNvCxnSpPr>
          <p:nvPr/>
        </p:nvCxnSpPr>
        <p:spPr>
          <a:xfrm>
            <a:off x="3549354" y="2338303"/>
            <a:ext cx="109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ADAF5D-C0F3-2243-B720-ED50EA4BEB9F}"/>
              </a:ext>
            </a:extLst>
          </p:cNvPr>
          <p:cNvSpPr txBox="1"/>
          <p:nvPr/>
        </p:nvSpPr>
        <p:spPr>
          <a:xfrm>
            <a:off x="2177907" y="2873476"/>
            <a:ext cx="300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&lt;Virtual Address&gt; =   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	&lt;Page #&gt; &lt;Page Offset&gt;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BD1157-AC89-A64B-BAD0-DCBC70327336}"/>
              </a:ext>
            </a:extLst>
          </p:cNvPr>
          <p:cNvSpPr/>
          <p:nvPr/>
        </p:nvSpPr>
        <p:spPr>
          <a:xfrm>
            <a:off x="9189579" y="2616499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1B25F-06D6-2547-8820-0B000A4795AF}"/>
              </a:ext>
            </a:extLst>
          </p:cNvPr>
          <p:cNvSpPr/>
          <p:nvPr/>
        </p:nvSpPr>
        <p:spPr bwMode="auto">
          <a:xfrm>
            <a:off x="7841299" y="2963650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1A700-5889-4645-97A1-A267A2EA9FC7}"/>
              </a:ext>
            </a:extLst>
          </p:cNvPr>
          <p:cNvSpPr txBox="1"/>
          <p:nvPr/>
        </p:nvSpPr>
        <p:spPr>
          <a:xfrm>
            <a:off x="9297344" y="271663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</a:rPr>
              <a:t>Page</a:t>
            </a:r>
            <a:r>
              <a:rPr lang="en-US" sz="1200" dirty="0">
                <a:latin typeface="Gill Sans Light"/>
              </a:rPr>
              <a:t> (</a:t>
            </a:r>
            <a:r>
              <a:rPr lang="en-US" sz="1200" dirty="0" err="1">
                <a:latin typeface="Gill Sans Light"/>
              </a:rPr>
              <a:t>eg</a:t>
            </a:r>
            <a:r>
              <a:rPr lang="en-US" sz="1200" dirty="0">
                <a:latin typeface="Gill Sans Light"/>
              </a:rPr>
              <a:t>, 4 kb)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D47C7-9C96-DD43-84ED-731638396F0A}"/>
              </a:ext>
            </a:extLst>
          </p:cNvPr>
          <p:cNvCxnSpPr/>
          <p:nvPr/>
        </p:nvCxnSpPr>
        <p:spPr>
          <a:xfrm flipH="1">
            <a:off x="3449828" y="2377142"/>
            <a:ext cx="398629" cy="60735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54CF8-6557-8B48-9B77-20F94909CAD1}"/>
              </a:ext>
            </a:extLst>
          </p:cNvPr>
          <p:cNvCxnSpPr/>
          <p:nvPr/>
        </p:nvCxnSpPr>
        <p:spPr>
          <a:xfrm>
            <a:off x="4980432" y="1773065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6E033-DE33-D943-8A5C-D6EE08EB71E7}"/>
              </a:ext>
            </a:extLst>
          </p:cNvPr>
          <p:cNvSpPr/>
          <p:nvPr/>
        </p:nvSpPr>
        <p:spPr>
          <a:xfrm>
            <a:off x="4126390" y="183916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#&gt; </a:t>
            </a:r>
            <a:endParaRPr lang="en-US" sz="1200" dirty="0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6DBDA-D2B7-254B-A999-F6EFF6E3360D}"/>
              </a:ext>
            </a:extLst>
          </p:cNvPr>
          <p:cNvSpPr/>
          <p:nvPr/>
        </p:nvSpPr>
        <p:spPr>
          <a:xfrm>
            <a:off x="5105400" y="2285657"/>
            <a:ext cx="126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2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5DFD2-53DE-7047-9BF9-80D5CF9FEF01}"/>
              </a:ext>
            </a:extLst>
          </p:cNvPr>
          <p:cNvCxnSpPr>
            <a:cxnSpLocks/>
          </p:cNvCxnSpPr>
          <p:nvPr/>
        </p:nvCxnSpPr>
        <p:spPr>
          <a:xfrm>
            <a:off x="7758185" y="2611838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1082B-E18B-CB49-83AA-752D5F59C515}"/>
              </a:ext>
            </a:extLst>
          </p:cNvPr>
          <p:cNvSpPr/>
          <p:nvPr/>
        </p:nvSpPr>
        <p:spPr>
          <a:xfrm>
            <a:off x="6586716" y="265908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Offset&gt; </a:t>
            </a:r>
            <a:endParaRPr lang="en-US" sz="1200" dirty="0">
              <a:latin typeface="Gill Sans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D08B22-EE5A-8344-AE23-6AE5A1CA9B0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72488" y="2419557"/>
            <a:ext cx="1496242" cy="20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E9DA8-550E-7A45-9D52-CC349A92A06B}"/>
              </a:ext>
            </a:extLst>
          </p:cNvPr>
          <p:cNvCxnSpPr/>
          <p:nvPr/>
        </p:nvCxnSpPr>
        <p:spPr>
          <a:xfrm>
            <a:off x="5337398" y="2338303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D7B31-C32C-DD47-80D0-72926DDEB1DB}"/>
              </a:ext>
            </a:extLst>
          </p:cNvPr>
          <p:cNvCxnSpPr>
            <a:cxnSpLocks/>
          </p:cNvCxnSpPr>
          <p:nvPr/>
        </p:nvCxnSpPr>
        <p:spPr>
          <a:xfrm flipV="1">
            <a:off x="6372489" y="1902278"/>
            <a:ext cx="1468811" cy="687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1B6A67-9D38-FA4E-8636-07EBDC3B0C66}"/>
              </a:ext>
            </a:extLst>
          </p:cNvPr>
          <p:cNvSpPr/>
          <p:nvPr/>
        </p:nvSpPr>
        <p:spPr bwMode="auto">
          <a:xfrm>
            <a:off x="2177906" y="356414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CD146-F4F1-AA4C-A01F-3DDA3A8523FA}"/>
              </a:ext>
            </a:extLst>
          </p:cNvPr>
          <p:cNvSpPr txBox="1"/>
          <p:nvPr/>
        </p:nvSpPr>
        <p:spPr>
          <a:xfrm>
            <a:off x="2355156" y="255003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BF066-84FC-894E-A5D4-EC422E695360}"/>
              </a:ext>
            </a:extLst>
          </p:cNvPr>
          <p:cNvSpPr txBox="1"/>
          <p:nvPr/>
        </p:nvSpPr>
        <p:spPr>
          <a:xfrm>
            <a:off x="2363750" y="3495357"/>
            <a:ext cx="778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PT </a:t>
            </a:r>
            <a:r>
              <a:rPr lang="en-US" sz="1200" dirty="0" err="1">
                <a:latin typeface="Gill Sans Light"/>
                <a:ea typeface="Gill Sans" charset="0"/>
                <a:cs typeface="Gill Sans" charset="0"/>
              </a:rPr>
              <a:t>Addr</a:t>
            </a:r>
            <a:endParaRPr lang="en-US" sz="1200" dirty="0">
              <a:latin typeface="Gill Sans Ligh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2870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 smtClean="0"/>
              <a:t>Owns memory (address space)</a:t>
            </a:r>
          </a:p>
          <a:p>
            <a:pPr lvl="1"/>
            <a:r>
              <a:rPr lang="en-US" altLang="en-US" dirty="0" smtClean="0"/>
              <a:t>Owns file descriptors, file system context, …</a:t>
            </a:r>
          </a:p>
          <a:p>
            <a:pPr lvl="1"/>
            <a:r>
              <a:rPr lang="en-US" altLang="en-US" dirty="0" smtClean="0"/>
              <a:t>Encapsulate one or more threads sharing process resources</a:t>
            </a:r>
          </a:p>
          <a:p>
            <a:r>
              <a:rPr lang="en-US" altLang="en-US" dirty="0"/>
              <a:t>Application program executes as a process</a:t>
            </a:r>
          </a:p>
          <a:p>
            <a:pPr lvl="1"/>
            <a:r>
              <a:rPr lang="en-US" altLang="en-US" dirty="0"/>
              <a:t>Complex applications can fork/exec child processes [later!]</a:t>
            </a:r>
          </a:p>
          <a:p>
            <a:r>
              <a:rPr lang="en-US" altLang="en-US" dirty="0" smtClean="0"/>
              <a:t>Why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 smtClean="0"/>
              <a:t>Processes provides memory protection</a:t>
            </a:r>
          </a:p>
          <a:p>
            <a:r>
              <a:rPr lang="en-US" altLang="en-US" dirty="0" smtClean="0"/>
              <a:t>Fundamental tradeoff between protection and efficiency</a:t>
            </a:r>
          </a:p>
          <a:p>
            <a:pPr lvl="1"/>
            <a:r>
              <a:rPr lang="en-US" altLang="en-US" dirty="0" smtClean="0"/>
              <a:t>Communication easier </a:t>
            </a:r>
            <a:r>
              <a:rPr lang="en-US" altLang="en-US" i="1" dirty="0" smtClean="0"/>
              <a:t>within</a:t>
            </a:r>
            <a:r>
              <a:rPr lang="en-US" altLang="en-US" dirty="0" smtClean="0"/>
              <a:t> a process</a:t>
            </a:r>
          </a:p>
          <a:p>
            <a:pPr lvl="1"/>
            <a:r>
              <a:rPr lang="en-US" altLang="en-US" dirty="0" smtClean="0"/>
              <a:t>Communication harder </a:t>
            </a:r>
            <a:r>
              <a:rPr lang="en-US" altLang="en-US" i="1" dirty="0" smtClean="0"/>
              <a:t>between </a:t>
            </a:r>
            <a:r>
              <a:rPr lang="en-US" altLang="en-US" dirty="0" smtClean="0"/>
              <a:t>processes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6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981191"/>
            <a:ext cx="6003926" cy="3438409"/>
          </a:xfrm>
        </p:spPr>
        <p:txBody>
          <a:bodyPr/>
          <a:lstStyle/>
          <a:p>
            <a:r>
              <a:rPr lang="en-US" altLang="en-US" dirty="0" smtClean="0"/>
              <a:t>Threads encapsulate </a:t>
            </a:r>
            <a:r>
              <a:rPr lang="en-US" altLang="en-US" dirty="0" smtClean="0">
                <a:solidFill>
                  <a:srgbClr val="FF0000"/>
                </a:solidFill>
              </a:rPr>
              <a:t>concurrency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“Active” component</a:t>
            </a:r>
          </a:p>
          <a:p>
            <a:r>
              <a:rPr lang="en-US" altLang="en-US" dirty="0" smtClean="0"/>
              <a:t>Address spaces encapsulate </a:t>
            </a:r>
            <a:r>
              <a:rPr lang="en-US" altLang="en-US" dirty="0" smtClean="0">
                <a:solidFill>
                  <a:srgbClr val="FF0000"/>
                </a:solidFill>
              </a:rPr>
              <a:t>protection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“Passive” component</a:t>
            </a:r>
          </a:p>
          <a:p>
            <a:pPr lvl="1"/>
            <a:r>
              <a:rPr lang="en-US" altLang="en-US" dirty="0" smtClean="0"/>
              <a:t>Keeps buggy programs from crashing</a:t>
            </a:r>
            <a:br>
              <a:rPr lang="en-US" altLang="en-US" dirty="0" smtClean="0"/>
            </a:br>
            <a:r>
              <a:rPr lang="en-US" altLang="en-US" dirty="0" smtClean="0"/>
              <a:t>the system</a:t>
            </a:r>
          </a:p>
          <a:p>
            <a:r>
              <a:rPr lang="en-US" altLang="en-US" dirty="0" smtClean="0"/>
              <a:t>Why have multiple threads per address space?</a:t>
            </a:r>
          </a:p>
          <a:p>
            <a:pPr lvl="1"/>
            <a:r>
              <a:rPr lang="en-US" altLang="en-US" dirty="0" smtClean="0"/>
              <a:t>Parallelism: take advantage of actual hardware parallelism (e.g. multicore)</a:t>
            </a:r>
          </a:p>
          <a:p>
            <a:pPr lvl="1"/>
            <a:r>
              <a:rPr lang="en-US" altLang="en-US" dirty="0" smtClean="0"/>
              <a:t>Concurrency: ease of handling I/O and other simultaneous events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52400" y="1371600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r>
              <a:rPr lang="en-US" dirty="0"/>
              <a:t>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Processes??</a:t>
            </a:r>
            <a:endParaRPr lang="en-US" dirty="0"/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lvl="1"/>
            <a:r>
              <a:rPr lang="en-US" dirty="0"/>
              <a:t>(to some degree) Fairness: enforce shares of disk, CPU</a:t>
            </a:r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  <a:p>
            <a:pPr lvl="1"/>
            <a:r>
              <a:rPr lang="en-US" dirty="0"/>
              <a:t>BUT: why can’t a process change the page table pointer?</a:t>
            </a:r>
          </a:p>
          <a:p>
            <a:pPr lvl="2"/>
            <a:r>
              <a:rPr lang="en-US" dirty="0"/>
              <a:t>Or use I/O instructions to bypass the system?</a:t>
            </a:r>
          </a:p>
          <a:p>
            <a:pPr lvl="1"/>
            <a:r>
              <a:rPr lang="en-US" dirty="0"/>
              <a:t>Hardware must support </a:t>
            </a:r>
            <a:r>
              <a:rPr lang="en-US" b="1" dirty="0"/>
              <a:t>privilege levels</a:t>
            </a:r>
          </a:p>
        </p:txBody>
      </p:sp>
    </p:spTree>
    <p:extLst>
      <p:ext uri="{BB962C8B-B14F-4D97-AF65-F5344CB8AC3E}">
        <p14:creationId xmlns:p14="http://schemas.microsoft.com/office/powerpoint/2010/main" val="305265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31240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provides at least two </a:t>
            </a:r>
            <a:r>
              <a:rPr lang="en-US" dirty="0" smtClean="0"/>
              <a:t>modes (at least 1 mode bit):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pPr lvl="1"/>
            <a:r>
              <a:rPr lang="en-US" dirty="0"/>
              <a:t>Changing the page table pointer, disabling interrupts, interacting directly w/ hardware, writing to kernel memory</a:t>
            </a:r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OS 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837E5CD-DDBD-4E19-BCED-8F23EE8A3189}"/>
              </a:ext>
            </a:extLst>
          </p:cNvPr>
          <p:cNvSpPr/>
          <p:nvPr/>
        </p:nvSpPr>
        <p:spPr>
          <a:xfrm>
            <a:off x="7721761" y="627806"/>
            <a:ext cx="3398938" cy="3398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Gill Sans Light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EC9F446-3A35-4EA9-9C60-D67D844BB544}"/>
              </a:ext>
            </a:extLst>
          </p:cNvPr>
          <p:cNvSpPr/>
          <p:nvPr/>
        </p:nvSpPr>
        <p:spPr>
          <a:xfrm>
            <a:off x="6096000" y="703457"/>
            <a:ext cx="2459609" cy="1298869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168760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9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Layers of Protection for Modern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2800" y="4419600"/>
            <a:ext cx="10566400" cy="1676400"/>
          </a:xfrm>
        </p:spPr>
        <p:txBody>
          <a:bodyPr/>
          <a:lstStyle/>
          <a:p>
            <a:r>
              <a:rPr lang="en-US" dirty="0" smtClean="0"/>
              <a:t>Additional layers of protection through virtual machines or containers</a:t>
            </a:r>
          </a:p>
          <a:p>
            <a:pPr lvl="1"/>
            <a:r>
              <a:rPr lang="en-US" dirty="0" smtClean="0"/>
              <a:t>Run a complete operating system in a virtual machine</a:t>
            </a:r>
          </a:p>
          <a:p>
            <a:pPr lvl="1"/>
            <a:r>
              <a:rPr lang="en-US" dirty="0" smtClean="0"/>
              <a:t>Package all the libraries associated with an app into a container for execution</a:t>
            </a:r>
          </a:p>
          <a:p>
            <a:r>
              <a:rPr lang="en-US" dirty="0">
                <a:latin typeface="Gill Sans Light"/>
              </a:rPr>
              <a:t>More on these ideas later in the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BBA1-CC0C-4344-A9C7-9476D556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43000"/>
            <a:ext cx="381361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82C4F-0D19-49CF-89BF-917562269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38225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36600"/>
          </a:xfrm>
        </p:spPr>
        <p:txBody>
          <a:bodyPr/>
          <a:lstStyle/>
          <a:p>
            <a:r>
              <a:rPr lang="en-US" dirty="0" smtClean="0"/>
              <a:t>Tying it together: Simple B&amp;B: OS 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638674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5794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2494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22494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24374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581524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2890474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 smtClean="0"/>
              <a:t>Simple B&amp;B: OS gets ready to execute process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982271" y="4216713"/>
            <a:ext cx="3123949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Privileged </a:t>
            </a:r>
            <a:r>
              <a:rPr lang="en-US" sz="2000" dirty="0" err="1">
                <a:solidFill>
                  <a:srgbClr val="FF0000"/>
                </a:solidFill>
              </a:rPr>
              <a:t>Inst</a:t>
            </a:r>
            <a:r>
              <a:rPr lang="en-US" sz="2000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RTU (Return To </a:t>
            </a:r>
            <a:r>
              <a:rPr lang="en-US" sz="2000" dirty="0" err="1">
                <a:solidFill>
                  <a:srgbClr val="FF0000"/>
                </a:solidFill>
              </a:rPr>
              <a:t>Usermode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911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638549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005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5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095749" y="3075802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5318277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3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Code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94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7734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0114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5814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5814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5794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143000" y="3962400"/>
            <a:ext cx="3072664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does </a:t>
            </a:r>
            <a:r>
              <a:rPr lang="en-US" sz="2000" dirty="0" smtClean="0">
                <a:solidFill>
                  <a:srgbClr val="FF0000"/>
                </a:solidFill>
              </a:rPr>
              <a:t>kernel </a:t>
            </a:r>
            <a:r>
              <a:rPr lang="en-US" sz="2000" dirty="0">
                <a:solidFill>
                  <a:srgbClr val="FF0000"/>
                </a:solidFill>
              </a:rPr>
              <a:t>switch between processes?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941" y="4267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</p:spTree>
    <p:extLst>
      <p:ext uri="{BB962C8B-B14F-4D97-AF65-F5344CB8AC3E}">
        <p14:creationId xmlns:p14="http://schemas.microsoft.com/office/powerpoint/2010/main" val="3153476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User </a:t>
            </a:r>
            <a:r>
              <a:rPr lang="en-US" dirty="0" smtClean="0">
                <a:sym typeface="Symbol" panose="05050102010706020507" pitchFamily="18" charset="2"/>
              </a:rPr>
              <a:t> Kernel </a:t>
            </a:r>
            <a:r>
              <a:rPr lang="en-US" dirty="0" smtClean="0"/>
              <a:t>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9220200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g.,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4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90600"/>
            <a:ext cx="8763000" cy="1828800"/>
          </a:xfrm>
        </p:spPr>
        <p:txBody>
          <a:bodyPr/>
          <a:lstStyle/>
          <a:p>
            <a:r>
              <a:rPr lang="en-US" dirty="0"/>
              <a:t>How do we get the system target address of the “</a:t>
            </a:r>
            <a:r>
              <a:rPr lang="en-US" dirty="0" err="1"/>
              <a:t>unprogrammed</a:t>
            </a:r>
            <a:r>
              <a:rPr lang="en-US" dirty="0"/>
              <a:t> control transfer?”</a:t>
            </a:r>
          </a:p>
        </p:txBody>
      </p:sp>
    </p:spTree>
    <p:extLst>
      <p:ext uri="{BB962C8B-B14F-4D97-AF65-F5344CB8AC3E}">
        <p14:creationId xmlns:p14="http://schemas.microsoft.com/office/powerpoint/2010/main" val="256809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5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71949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219201" y="5132028"/>
            <a:ext cx="3147834" cy="14211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So: How to return to system?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Timer Interrupt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I/O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Other things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71749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661328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Challenge: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81534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Applications consisting of…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a variety of software modules that …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run on a variety of devices (machines) that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implement different hardware architectures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run competing applications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fail in unexpected ways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can be under a variety of attacks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Not feasible to test software for all possible environments and combinations of components and devices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The question is not whether there are bugs but how serious are the bugs! 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49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4673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5408316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6019549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8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149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867149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6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9448549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6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49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549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96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9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213239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935561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1394705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4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Conclusion: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91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8012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300" y="0"/>
            <a:ext cx="8539100" cy="736600"/>
          </a:xfrm>
        </p:spPr>
        <p:txBody>
          <a:bodyPr/>
          <a:lstStyle/>
          <a:p>
            <a:r>
              <a:rPr lang="en-US" dirty="0" smtClean="0"/>
              <a:t>The World Is Parallel: Intel </a:t>
            </a:r>
            <a:r>
              <a:rPr lang="en-US" dirty="0" err="1" smtClean="0"/>
              <a:t>SkyLake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36600"/>
            <a:ext cx="5644100" cy="5721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Up to 28 Cores, 56 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694 mm² die size (estimated)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Many different instructions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Security, Graphics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Caches on chip: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L2: 28 </a:t>
            </a:r>
            <a:r>
              <a:rPr lang="en-US" dirty="0" err="1" smtClean="0"/>
              <a:t>MiB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Shared L3: 38.5 </a:t>
            </a:r>
            <a:r>
              <a:rPr lang="en-US" dirty="0" err="1" smtClean="0"/>
              <a:t>MiB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(non-inclusive)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Directory-based cache coherence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Network: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On-chip Mesh Interconnect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Fast off-chip network </a:t>
            </a:r>
            <a:r>
              <a:rPr lang="en-US" dirty="0" err="1" smtClean="0"/>
              <a:t>directlry</a:t>
            </a:r>
            <a:r>
              <a:rPr lang="en-US" dirty="0" smtClean="0"/>
              <a:t> supports 8-chips connected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DRAM/chips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Up to 1.5 </a:t>
            </a:r>
            <a:r>
              <a:rPr lang="en-US" dirty="0" err="1" smtClean="0"/>
              <a:t>TiB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DDR4 memory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143000"/>
            <a:ext cx="4479517" cy="4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0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748546" y="233251"/>
            <a:ext cx="8839200" cy="494488"/>
          </a:xfrm>
        </p:spPr>
        <p:txBody>
          <a:bodyPr vert="horz" wrap="square" lIns="63493" tIns="25397" rIns="63493" bIns="25397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HW Functionality comes with great complexity!</a:t>
            </a: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4028345" y="5975490"/>
            <a:ext cx="481090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3397213" y="1336920"/>
            <a:ext cx="5624512" cy="385734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7906678" y="1905001"/>
            <a:ext cx="2661774" cy="80351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657106" y="1174570"/>
            <a:ext cx="2057400" cy="571500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7829306" y="829380"/>
            <a:ext cx="2057400" cy="618420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580906" y="2394375"/>
            <a:ext cx="2057402" cy="56736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80905" y="3039407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580904" y="3471989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580904" y="3904571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8806424" y="3192891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8806424" y="2748228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8808769" y="3649445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819906" y="4091197"/>
            <a:ext cx="1734478" cy="557021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162800" y="4926939"/>
            <a:ext cx="2895600" cy="918449"/>
          </a:xfrm>
          <a:prstGeom prst="wedgeRectCallout">
            <a:avLst>
              <a:gd name="adj1" fmla="val -58324"/>
              <a:gd name="adj2" fmla="val -10089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Intel Management Engine (ME) and BIOS Support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[remote management]</a:t>
            </a:r>
          </a:p>
        </p:txBody>
      </p:sp>
    </p:spTree>
    <p:extLst>
      <p:ext uri="{BB962C8B-B14F-4D97-AF65-F5344CB8AC3E}">
        <p14:creationId xmlns:p14="http://schemas.microsoft.com/office/powerpoint/2010/main" val="33845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3" name="Chart" r:id="rId3" imgW="6695950" imgH="3762375" progId="Excel.Chart.8">
                  <p:embed followColorScheme="full"/>
                </p:oleObj>
              </mc:Choice>
              <mc:Fallback>
                <p:oleObj name="Chart" r:id="rId3" imgW="6695950" imgH="3762375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33654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4" name="Chart" r:id="rId5" imgW="6696000" imgH="3762360" progId="Excel.Chart.8">
                  <p:embed followColorScheme="full"/>
                </p:oleObj>
              </mc:Choice>
              <mc:Fallback>
                <p:oleObj name="Chart" r:id="rId5" imgW="6696000" imgH="3762360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84960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5" name="Chart" r:id="rId7" imgW="6696000" imgH="3762360" progId="Excel.Chart.8">
                  <p:embed followColorScheme="full"/>
                </p:oleObj>
              </mc:Choice>
              <mc:Fallback>
                <p:oleObj name="Chart" r:id="rId7" imgW="6696000" imgH="3762360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02996" y="1185592"/>
            <a:ext cx="6660060" cy="1434904"/>
            <a:chOff x="2124222" y="1153551"/>
            <a:chExt cx="6660060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6" y="1501671"/>
              <a:ext cx="574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  <a:endParaRPr lang="en-US" dirty="0">
                <a:solidFill>
                  <a:srgbClr val="FF0000"/>
                </a:solidFill>
                <a:latin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Recall: Increasing Software Complexity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1576" y="5561237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</a:t>
            </a:r>
            <a:r>
              <a:rPr lang="en-US" b="0" dirty="0" smtClean="0">
                <a:latin typeface="Gill Sans"/>
              </a:rPr>
              <a:t>/)</a:t>
            </a:r>
            <a:endParaRPr lang="en-US" b="0" dirty="0">
              <a:latin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33026" y="3346788"/>
            <a:ext cx="3275256" cy="1149012"/>
            <a:chOff x="5509026" y="3346788"/>
            <a:chExt cx="327525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  <a:endParaRPr lang="en-US" dirty="0">
                <a:solidFill>
                  <a:srgbClr val="FF0000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32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50" y="100952"/>
            <a:ext cx="8412480" cy="584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Complexity leaks into OS if not properly designed: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6477000" cy="5410200"/>
          </a:xfrm>
        </p:spPr>
        <p:txBody>
          <a:bodyPr/>
          <a:lstStyle/>
          <a:p>
            <a:r>
              <a:rPr lang="en-US" dirty="0" smtClean="0"/>
              <a:t>Third-party device drivers are one of the most unreliable aspects of OS</a:t>
            </a:r>
          </a:p>
          <a:p>
            <a:pPr lvl="1"/>
            <a:r>
              <a:rPr lang="en-US" dirty="0" smtClean="0"/>
              <a:t>Poorly written by non-stake-holders</a:t>
            </a:r>
          </a:p>
          <a:p>
            <a:pPr lvl="1"/>
            <a:r>
              <a:rPr lang="en-US" dirty="0" smtClean="0"/>
              <a:t>Ironically, the attempt to provide clean abstractions can lead to crashes!</a:t>
            </a:r>
          </a:p>
          <a:p>
            <a:r>
              <a:rPr lang="en-US" dirty="0" smtClean="0"/>
              <a:t>Holes in security model or bugs in OS lead to instability and privacy breaches</a:t>
            </a:r>
          </a:p>
          <a:p>
            <a:pPr lvl="1"/>
            <a:r>
              <a:rPr lang="en-US" dirty="0" smtClean="0"/>
              <a:t>Great Example: Meltdown (2017)</a:t>
            </a:r>
          </a:p>
          <a:p>
            <a:pPr lvl="2"/>
            <a:r>
              <a:rPr lang="en-US" dirty="0" smtClean="0"/>
              <a:t>Extract data from protected kernel space!</a:t>
            </a:r>
          </a:p>
          <a:p>
            <a:r>
              <a:rPr lang="en-US" dirty="0" smtClean="0"/>
              <a:t>Version skew on Libraries can lead to problems with application execution</a:t>
            </a:r>
          </a:p>
          <a:p>
            <a:r>
              <a:rPr lang="en-US" dirty="0" smtClean="0"/>
              <a:t>Data breaches, DDOS attacks, timing channels….  </a:t>
            </a:r>
          </a:p>
          <a:p>
            <a:pPr lvl="1"/>
            <a:r>
              <a:rPr lang="en-US" dirty="0" smtClean="0"/>
              <a:t>Heartbleed (SSL)</a:t>
            </a:r>
            <a:endParaRPr lang="en-US" dirty="0"/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4" y="814267"/>
            <a:ext cx="4572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0" y="3824168"/>
            <a:ext cx="4589420" cy="25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62361</TotalTime>
  <Pages>60</Pages>
  <Words>4249</Words>
  <Application>Microsoft Office PowerPoint</Application>
  <PresentationFormat>Widescreen</PresentationFormat>
  <Paragraphs>1062</Paragraphs>
  <Slides>56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Symbol</vt:lpstr>
      <vt:lpstr>Wingdings</vt:lpstr>
      <vt:lpstr>Office</vt:lpstr>
      <vt:lpstr>Chart</vt:lpstr>
      <vt:lpstr>CS162 Operating Systems and Systems Programming Lecture 2  Four Fundamental OS Concepts</vt:lpstr>
      <vt:lpstr>Recall: What is an Operating System?</vt:lpstr>
      <vt:lpstr>Recall: OS Protection</vt:lpstr>
      <vt:lpstr>Recall: OS Protection</vt:lpstr>
      <vt:lpstr>Challenge: Complexity</vt:lpstr>
      <vt:lpstr>The World Is Parallel: Intel SkyLake (2017)</vt:lpstr>
      <vt:lpstr>HW Functionality comes with great complexity!</vt:lpstr>
      <vt:lpstr>Recall: Increasing Software Complexity</vt:lpstr>
      <vt:lpstr>Complexity leaks into OS if not properly designed:</vt:lpstr>
      <vt:lpstr>OS Abstracts Underlying Hardware to help Tame Complexity</vt:lpstr>
      <vt:lpstr>Today: Four Fundamental OS Concepts</vt:lpstr>
      <vt:lpstr>OS Bottom Line: Run Programs</vt:lpstr>
      <vt:lpstr>Recall (61C): Instruction Fetch/Decode/Execute</vt:lpstr>
      <vt:lpstr>First OS Concept: Thread of Control</vt:lpstr>
      <vt:lpstr>Recall (61C): What happens during program execution?</vt:lpstr>
      <vt:lpstr>Registers: RISC-V  x86</vt:lpstr>
      <vt:lpstr>Illusion of Multiple Processors</vt:lpstr>
      <vt:lpstr>Illusion of Multiple Processors (Continued)</vt:lpstr>
      <vt:lpstr>Multiprogramming - Multiple Threads of Control</vt:lpstr>
      <vt:lpstr>Administrivia: Getting started</vt:lpstr>
      <vt:lpstr>Review: Coping with COVID-19</vt:lpstr>
      <vt:lpstr>CS 162 Collaboration Policy</vt:lpstr>
      <vt:lpstr>Second OS Concept: Address Space</vt:lpstr>
      <vt:lpstr>Address Space: In a Picture</vt:lpstr>
      <vt:lpstr>Previous discussion of threads: Very Simple Multiprogramming</vt:lpstr>
      <vt:lpstr>Simple Multiplexing has no Protection!</vt:lpstr>
      <vt:lpstr>What can the hardware do to help the OS protect itself from programs???</vt:lpstr>
      <vt:lpstr>Simple Protection: Base and Bound (B&amp;B)</vt:lpstr>
      <vt:lpstr>Simple Protection: Base and Bound (B&amp;B)</vt:lpstr>
      <vt:lpstr>61C Review: Relocation</vt:lpstr>
      <vt:lpstr>Simple address translation with Base and Bound</vt:lpstr>
      <vt:lpstr>x86 – segments and stacks</vt:lpstr>
      <vt:lpstr>Another idea: Address Space Translation</vt:lpstr>
      <vt:lpstr>Paged Virtual Address Space</vt:lpstr>
      <vt:lpstr>Paged Virtual Address</vt:lpstr>
      <vt:lpstr>Third OS Concept: Process</vt:lpstr>
      <vt:lpstr>Single and Multithreaded Processes</vt:lpstr>
      <vt:lpstr>Protection and Isolation</vt:lpstr>
      <vt:lpstr>Fourth OS Concept:  Dual Mode Operation</vt:lpstr>
      <vt:lpstr>For example: UNIX System Structure</vt:lpstr>
      <vt:lpstr>User/Kernel (Privileged) Mode</vt:lpstr>
      <vt:lpstr>Additional Layers of Protection for Modern Systems</vt:lpstr>
      <vt:lpstr>Tying it together: Simple B&amp;B: OS loads process</vt:lpstr>
      <vt:lpstr>Simple B&amp;B: OS gets ready to execute process </vt:lpstr>
      <vt:lpstr>Simple B&amp;B: User Code Running</vt:lpstr>
      <vt:lpstr>3 types of User  Kernel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 ???</vt:lpstr>
      <vt:lpstr>Process Control Block</vt:lpstr>
      <vt:lpstr>Scheduler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606</cp:revision>
  <cp:lastPrinted>2020-09-02T23:11:23Z</cp:lastPrinted>
  <dcterms:created xsi:type="dcterms:W3CDTF">1995-08-12T11:37:26Z</dcterms:created>
  <dcterms:modified xsi:type="dcterms:W3CDTF">2022-01-19T22:19:55Z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