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1963" r:id="rId3"/>
    <p:sldId id="1960" r:id="rId4"/>
    <p:sldId id="2038" r:id="rId5"/>
    <p:sldId id="2039" r:id="rId6"/>
    <p:sldId id="2040" r:id="rId7"/>
    <p:sldId id="2041" r:id="rId8"/>
    <p:sldId id="1912" r:id="rId9"/>
    <p:sldId id="1930" r:id="rId10"/>
    <p:sldId id="1932" r:id="rId11"/>
    <p:sldId id="1933" r:id="rId12"/>
    <p:sldId id="1917" r:id="rId13"/>
    <p:sldId id="1934" r:id="rId14"/>
    <p:sldId id="2026" r:id="rId15"/>
    <p:sldId id="1919" r:id="rId16"/>
    <p:sldId id="1935" r:id="rId17"/>
    <p:sldId id="1936" r:id="rId18"/>
    <p:sldId id="2027" r:id="rId19"/>
    <p:sldId id="1921" r:id="rId20"/>
    <p:sldId id="2028" r:id="rId21"/>
    <p:sldId id="2029" r:id="rId22"/>
    <p:sldId id="2030" r:id="rId23"/>
    <p:sldId id="2031" r:id="rId24"/>
    <p:sldId id="1943" r:id="rId25"/>
    <p:sldId id="2036" r:id="rId26"/>
    <p:sldId id="1947" r:id="rId27"/>
    <p:sldId id="1948" r:id="rId28"/>
    <p:sldId id="2035" r:id="rId29"/>
    <p:sldId id="2032" r:id="rId30"/>
    <p:sldId id="2033" r:id="rId31"/>
    <p:sldId id="2034" r:id="rId32"/>
    <p:sldId id="1937" r:id="rId33"/>
    <p:sldId id="1938" r:id="rId34"/>
    <p:sldId id="1939" r:id="rId35"/>
    <p:sldId id="1940" r:id="rId36"/>
    <p:sldId id="2037" r:id="rId37"/>
    <p:sldId id="1941" r:id="rId38"/>
    <p:sldId id="1944" r:id="rId39"/>
    <p:sldId id="1942" r:id="rId40"/>
    <p:sldId id="1964" r:id="rId41"/>
    <p:sldId id="1965" r:id="rId42"/>
    <p:sldId id="1966" r:id="rId43"/>
    <p:sldId id="1967" r:id="rId44"/>
    <p:sldId id="1971" r:id="rId45"/>
    <p:sldId id="1972" r:id="rId46"/>
    <p:sldId id="1973" r:id="rId47"/>
    <p:sldId id="1988" r:id="rId48"/>
    <p:sldId id="1990" r:id="rId49"/>
    <p:sldId id="1975" r:id="rId50"/>
    <p:sldId id="1991" r:id="rId51"/>
    <p:sldId id="1980" r:id="rId52"/>
    <p:sldId id="1981" r:id="rId53"/>
    <p:sldId id="1982" r:id="rId54"/>
    <p:sldId id="1977" r:id="rId55"/>
    <p:sldId id="1983" r:id="rId56"/>
    <p:sldId id="1954" r:id="rId57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FF72"/>
    <a:srgbClr val="FFFFAA"/>
    <a:srgbClr val="FF0000"/>
    <a:srgbClr val="2A40E2"/>
    <a:srgbClr val="BCFFBC"/>
    <a:srgbClr val="F430AB"/>
    <a:srgbClr val="A18623"/>
    <a:srgbClr val="9E7800"/>
    <a:srgbClr val="C49500"/>
    <a:srgbClr val="E6E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7" autoAdjust="0"/>
    <p:restoredTop sz="95005" autoAdjust="0"/>
  </p:normalViewPr>
  <p:slideViewPr>
    <p:cSldViewPr>
      <p:cViewPr varScale="1">
        <p:scale>
          <a:sx n="101" d="100"/>
          <a:sy n="101" d="100"/>
        </p:scale>
        <p:origin x="4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50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06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774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21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060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18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330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496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38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28369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88034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4/6/2022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416329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Joseph &amp; </a:t>
            </a: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2022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20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err="1" smtClean="0"/>
              <a:t>Filesystems</a:t>
            </a:r>
            <a:r>
              <a:rPr lang="en-US" sz="3000" dirty="0" smtClean="0"/>
              <a:t> 2: </a:t>
            </a:r>
            <a:r>
              <a:rPr lang="en-US" sz="3000" dirty="0" err="1" smtClean="0"/>
              <a:t>Filesystem</a:t>
            </a:r>
            <a:r>
              <a:rPr lang="en-US" sz="3000" dirty="0" smtClean="0"/>
              <a:t> Design (</a:t>
            </a:r>
            <a:r>
              <a:rPr lang="en-US" sz="3000" dirty="0" err="1" smtClean="0"/>
              <a:t>Con’t</a:t>
            </a:r>
            <a:r>
              <a:rPr lang="en-US" sz="3000" dirty="0" smtClean="0"/>
              <a:t>),</a:t>
            </a:r>
            <a:br>
              <a:rPr lang="en-US" sz="3000" dirty="0" smtClean="0"/>
            </a:br>
            <a:r>
              <a:rPr lang="en-US" sz="3000" dirty="0" err="1" smtClean="0"/>
              <a:t>Filesystem</a:t>
            </a:r>
            <a:r>
              <a:rPr lang="en-US" sz="3000" dirty="0" smtClean="0"/>
              <a:t> Case Studies 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March 6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, 2022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Anthony Joseph and 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820F88-DF8E-4C2A-9415-7F48B931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From Storage to File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508C-F1CF-4F5E-924B-DB5CB8FD1D7B}"/>
              </a:ext>
            </a:extLst>
          </p:cNvPr>
          <p:cNvSpPr txBox="1"/>
          <p:nvPr/>
        </p:nvSpPr>
        <p:spPr>
          <a:xfrm>
            <a:off x="1335507" y="1346079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I/O API and</a:t>
            </a:r>
          </a:p>
          <a:p>
            <a:pPr algn="ctr"/>
            <a:r>
              <a:rPr lang="en-US" sz="2000" b="0" dirty="0" err="1">
                <a:latin typeface="Gill Sans Light"/>
              </a:rPr>
              <a:t>syscalls</a:t>
            </a:r>
            <a:endParaRPr lang="en-US" sz="2000" b="0" dirty="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27FBAC-6D0F-4DF2-9C23-2A4885FBC312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63BC23-7CE3-4489-A2EC-78CF1DA11E6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Variable-Size Buffer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2A500-9F7C-48FD-8F37-AF319D44321A}"/>
              </a:ext>
            </a:extLst>
          </p:cNvPr>
          <p:cNvSpPr txBox="1"/>
          <p:nvPr/>
        </p:nvSpPr>
        <p:spPr>
          <a:xfrm>
            <a:off x="1335506" y="2491121"/>
            <a:ext cx="202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File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476F7E-5709-4DAE-8AB6-753DCB622E58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76F32D-1024-4222-A7EB-6B8309B38723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Block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8FB7D-39F8-4F1C-9C2F-B43C6B82CA3D}"/>
              </a:ext>
            </a:extLst>
          </p:cNvPr>
          <p:cNvSpPr txBox="1"/>
          <p:nvPr/>
        </p:nvSpPr>
        <p:spPr>
          <a:xfrm>
            <a:off x="6870032" y="2292685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Logical Index,</a:t>
            </a:r>
            <a:br>
              <a:rPr lang="en-US" sz="2000" b="0" i="1" dirty="0">
                <a:latin typeface="Gill Sans Light"/>
              </a:rPr>
            </a:br>
            <a:r>
              <a:rPr lang="en-US" sz="2000" b="0" i="1" dirty="0">
                <a:latin typeface="Gill Sans Light"/>
              </a:rPr>
              <a:t>Typically 4 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36FD0-C1AF-498B-A69A-60C0A801F6DB}"/>
              </a:ext>
            </a:extLst>
          </p:cNvPr>
          <p:cNvSpPr txBox="1"/>
          <p:nvPr/>
        </p:nvSpPr>
        <p:spPr>
          <a:xfrm>
            <a:off x="1281825" y="3959443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Hardware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F94F5-FC7D-44EA-8F1F-DDD63D4D0CDA}"/>
              </a:ext>
            </a:extLst>
          </p:cNvPr>
          <p:cNvSpPr txBox="1"/>
          <p:nvPr/>
        </p:nvSpPr>
        <p:spPr>
          <a:xfrm>
            <a:off x="6693567" y="1442694"/>
            <a:ext cx="2374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Memory Address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F63208-3524-4F31-A61C-EE3B1E108934}"/>
              </a:ext>
            </a:extLst>
          </p:cNvPr>
          <p:cNvGrpSpPr/>
          <p:nvPr/>
        </p:nvGrpSpPr>
        <p:grpSpPr>
          <a:xfrm>
            <a:off x="3100138" y="3492527"/>
            <a:ext cx="2326105" cy="2601120"/>
            <a:chOff x="1973179" y="4299284"/>
            <a:chExt cx="2326105" cy="26011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F40A34-131B-4020-BDDB-170ED3E0F19A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HDD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03B972-5176-4A70-8533-FCF20A7F031F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>
                  <a:latin typeface="Gill Sans Light"/>
                </a:rPr>
                <a:t>Sector(s)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088F00-5EFC-4A67-8B58-B5D9FBB14AF4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5DD44A-ADE6-4808-B84D-281893794A76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Physical Index,</a:t>
              </a:r>
            </a:p>
            <a:p>
              <a:pPr algn="ctr"/>
              <a:r>
                <a:rPr lang="en-US" sz="2000" b="0" dirty="0">
                  <a:latin typeface="Gill Sans Light"/>
                </a:rPr>
                <a:t>512B or 4KB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6EB87-3258-4709-80FC-58AD4E8827AB}"/>
              </a:ext>
            </a:extLst>
          </p:cNvPr>
          <p:cNvGrpSpPr/>
          <p:nvPr/>
        </p:nvGrpSpPr>
        <p:grpSpPr>
          <a:xfrm>
            <a:off x="5841332" y="3492527"/>
            <a:ext cx="2326105" cy="2601120"/>
            <a:chOff x="1973179" y="4299284"/>
            <a:chExt cx="2326105" cy="26011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EEE4A4-2FEB-44AE-B7B6-7B2DB111D55F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SSD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06934D-F37A-422C-9A31-D03075DBEB7A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BA0FEF-FBA4-4811-8844-95BBE86CA1D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F3501E0-652A-4CF9-ADB3-6A02BCE57B8A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</a:rPr>
              <a:t>Flash Trans. Layer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82AE2-4B37-4F3F-A3A9-1BC873EF34C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5C913D-9378-451D-9B36-E8FA779B833C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Phys. Block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7B79-9165-48EA-9D23-44A6F4754132}"/>
              </a:ext>
            </a:extLst>
          </p:cNvPr>
          <p:cNvSpPr txBox="1"/>
          <p:nvPr/>
        </p:nvSpPr>
        <p:spPr>
          <a:xfrm>
            <a:off x="8082718" y="4344164"/>
            <a:ext cx="18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1" dirty="0">
                <a:latin typeface="Gill Sans Light"/>
              </a:rPr>
              <a:t>Phys Index., 4KB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DD1F13-1D5B-4D0F-AFF1-BF054F94313F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CE924-59AE-46D3-9121-4404401A12C5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E024D4-B320-4DFB-84AC-1A118263CCEF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DE31552-A2A7-4455-B2D8-BC812C4E6789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Sector(s)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9A4609-A5A9-4F02-AD97-B071BDCA747B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Sector(s)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CBFD8C-D858-43A3-A309-E110CC4F2C7C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4007405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3" grpId="0" animBg="1"/>
      <p:bldP spid="14" grpId="0"/>
      <p:bldP spid="15" grpId="0"/>
      <p:bldP spid="16" grpId="0"/>
      <p:bldP spid="26" grpId="0" animBg="1"/>
      <p:bldP spid="28" grpId="0" animBg="1"/>
      <p:bldP spid="29" grpId="0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99AA-FCAD-4B94-BD42-4C142C9B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File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876-EDE1-4D77-B70D-2FEFA709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hlink"/>
                </a:solidFill>
                <a:latin typeface="Gill Sans"/>
                <a:ea typeface="굴림" panose="020B0600000101010101" pitchFamily="34" charset="-127"/>
                <a:cs typeface="Gill Sans"/>
              </a:rPr>
              <a:t>File System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Layer of OS that transforms block interface of disks (or other block devices) into Files, Directories, etc.</a:t>
            </a:r>
          </a:p>
          <a:p>
            <a:r>
              <a:rPr lang="en-US" dirty="0" smtClean="0"/>
              <a:t>Classic OS situation: Take limited hardware interface (array of blocks) and provide a more convenient/useful interface with:</a:t>
            </a:r>
          </a:p>
          <a:p>
            <a:pPr lvl="1"/>
            <a:r>
              <a:rPr lang="en-US" dirty="0" smtClean="0"/>
              <a:t>Naming: Find file by name, not block numbers</a:t>
            </a:r>
          </a:p>
          <a:p>
            <a:pPr lvl="1"/>
            <a:r>
              <a:rPr lang="en-US" dirty="0" smtClean="0"/>
              <a:t>Organize file names with directories</a:t>
            </a:r>
          </a:p>
          <a:p>
            <a:pPr lvl="1"/>
            <a:r>
              <a:rPr lang="en-US" dirty="0" smtClean="0"/>
              <a:t>Organization: Map files to blocks</a:t>
            </a:r>
          </a:p>
          <a:p>
            <a:pPr lvl="1"/>
            <a:r>
              <a:rPr lang="en-US" dirty="0" smtClean="0"/>
              <a:t>Protection: Enforce access restrictions</a:t>
            </a:r>
          </a:p>
          <a:p>
            <a:pPr lvl="1"/>
            <a:r>
              <a:rPr lang="en-US" dirty="0" smtClean="0"/>
              <a:t>Reliability: Keep files intact despite crashes, hardware failures,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Recall: User vs. System View of a File</a:t>
            </a:r>
            <a:endParaRPr lang="en-US" altLang="ko-KR" dirty="0"/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11125200" cy="5105400"/>
          </a:xfrm>
        </p:spPr>
        <p:txBody>
          <a:bodyPr/>
          <a:lstStyle/>
          <a:p>
            <a:r>
              <a:rPr lang="en-US" altLang="ko-KR" dirty="0" smtClean="0"/>
              <a:t>User’s view: </a:t>
            </a:r>
          </a:p>
          <a:p>
            <a:pPr lvl="1"/>
            <a:r>
              <a:rPr lang="en-US" altLang="ko-KR" dirty="0" smtClean="0"/>
              <a:t>Durable Data Structures</a:t>
            </a:r>
          </a:p>
          <a:p>
            <a:r>
              <a:rPr lang="en-US" altLang="ko-KR" dirty="0" smtClean="0"/>
              <a:t>System’s view (system call interface):</a:t>
            </a:r>
          </a:p>
          <a:p>
            <a:pPr lvl="1"/>
            <a:r>
              <a:rPr lang="en-US" altLang="ko-KR" dirty="0" smtClean="0"/>
              <a:t>Collection of Bytes (UNIX)</a:t>
            </a:r>
          </a:p>
          <a:p>
            <a:pPr lvl="1"/>
            <a:r>
              <a:rPr lang="en-US" altLang="ko-KR" dirty="0" smtClean="0"/>
              <a:t>Doesn’t matter to system what kind of data structures you want to store on disk!</a:t>
            </a:r>
          </a:p>
          <a:p>
            <a:r>
              <a:rPr lang="en-US" altLang="ko-KR" dirty="0" smtClean="0"/>
              <a:t>System’s view (inside OS):</a:t>
            </a:r>
          </a:p>
          <a:p>
            <a:pPr lvl="1"/>
            <a:r>
              <a:rPr lang="en-US" altLang="ko-KR" dirty="0" smtClean="0"/>
              <a:t>Collection of blocks (a block is a logical transfer unit, while a sector is the physical transfer unit)</a:t>
            </a:r>
          </a:p>
          <a:p>
            <a:pPr lvl="1"/>
            <a:r>
              <a:rPr lang="en-US" altLang="ko-KR" dirty="0" smtClean="0"/>
              <a:t>Block size </a:t>
            </a:r>
            <a:r>
              <a:rPr lang="en-US" altLang="ko-KR" dirty="0" smtClean="0">
                <a:sym typeface="Symbol" panose="05050102010706020507" pitchFamily="18" charset="2"/>
              </a:rPr>
              <a:t> sector size; in UNIX, block size is 4KB</a:t>
            </a:r>
            <a:endParaRPr lang="en-US" altLang="ko-KR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956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4BC6-6AFA-46F1-A446-0F8B690B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Light"/>
              </a:rPr>
              <a:t>Translation from User to System View</a:t>
            </a:r>
            <a:endParaRPr lang="en-US" dirty="0">
              <a:latin typeface="Gill San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9CA5-0782-4B71-89CE-113DDD89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676940"/>
            <a:ext cx="10566400" cy="3342860"/>
          </a:xfrm>
        </p:spPr>
        <p:txBody>
          <a:bodyPr/>
          <a:lstStyle/>
          <a:p>
            <a:r>
              <a:rPr lang="en-US" altLang="ko-KR" dirty="0" smtClean="0">
                <a:latin typeface="Gill Sans Light"/>
              </a:rPr>
              <a:t>What happens if user says: “give me bytes 2 – 12?”</a:t>
            </a:r>
          </a:p>
          <a:p>
            <a:pPr lvl="1"/>
            <a:r>
              <a:rPr lang="en-US" altLang="ko-KR" dirty="0" smtClean="0">
                <a:latin typeface="Gill Sans Light"/>
              </a:rPr>
              <a:t>Fetch block corresponding to those bytes</a:t>
            </a:r>
          </a:p>
          <a:p>
            <a:pPr lvl="1"/>
            <a:r>
              <a:rPr lang="en-US" altLang="ko-KR" dirty="0" smtClean="0">
                <a:latin typeface="Gill Sans Light"/>
              </a:rPr>
              <a:t>Return just the correct portion of the block</a:t>
            </a:r>
          </a:p>
          <a:p>
            <a:r>
              <a:rPr lang="en-US" altLang="ko-KR" dirty="0" smtClean="0">
                <a:latin typeface="Gill Sans Light"/>
              </a:rPr>
              <a:t>What about writing bytes 2 – 12?</a:t>
            </a:r>
          </a:p>
          <a:p>
            <a:pPr lvl="1"/>
            <a:r>
              <a:rPr lang="en-US" altLang="ko-KR" dirty="0" smtClean="0">
                <a:latin typeface="Gill Sans Light"/>
              </a:rPr>
              <a:t>Fetch block, modify relevant portion, write out block</a:t>
            </a:r>
          </a:p>
          <a:p>
            <a:r>
              <a:rPr lang="en-US" altLang="ko-KR" dirty="0" smtClean="0">
                <a:latin typeface="Gill Sans Light"/>
              </a:rPr>
              <a:t>Everything inside file system is in terms of whole-size blocks</a:t>
            </a:r>
          </a:p>
          <a:p>
            <a:pPr lvl="1"/>
            <a:r>
              <a:rPr lang="en-US" altLang="ko-KR" dirty="0" smtClean="0">
                <a:latin typeface="Gill Sans Light"/>
              </a:rPr>
              <a:t>Actual disk I/O happens in blocks</a:t>
            </a:r>
          </a:p>
          <a:p>
            <a:pPr lvl="1"/>
            <a:r>
              <a:rPr lang="en-US" altLang="ko-KR" dirty="0" smtClean="0">
                <a:latin typeface="Gill Sans Light"/>
              </a:rPr>
              <a:t>read/write smaller than block size needs to translate and buffer</a:t>
            </a:r>
            <a:endParaRPr lang="ko-KR" altLang="en-US" dirty="0">
              <a:latin typeface="Gill Sans Light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A07F0F8A-17C0-4169-AF14-C973EEADE3A3}"/>
              </a:ext>
            </a:extLst>
          </p:cNvPr>
          <p:cNvGrpSpPr>
            <a:grpSpLocks/>
          </p:cNvGrpSpPr>
          <p:nvPr/>
        </p:nvGrpSpPr>
        <p:grpSpPr bwMode="auto">
          <a:xfrm>
            <a:off x="8784265" y="1143000"/>
            <a:ext cx="1270000" cy="939800"/>
            <a:chOff x="4496" y="800"/>
            <a:chExt cx="800" cy="592"/>
          </a:xfrm>
        </p:grpSpPr>
        <p:sp useBgFill="1">
          <p:nvSpPr>
            <p:cNvPr id="8" name="Oval 6">
              <a:extLst>
                <a:ext uri="{FF2B5EF4-FFF2-40B4-BE49-F238E27FC236}">
                  <a16:creationId xmlns:a16="http://schemas.microsoft.com/office/drawing/2014/main" id="{8FC40AF0-2240-41CD-B1B0-C22011B8E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15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9" name="Oval 7">
              <a:extLst>
                <a:ext uri="{FF2B5EF4-FFF2-40B4-BE49-F238E27FC236}">
                  <a16:creationId xmlns:a16="http://schemas.microsoft.com/office/drawing/2014/main" id="{CE831553-818A-414A-A718-3CD1B8C9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00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10" name="Oval 8">
              <a:extLst>
                <a:ext uri="{FF2B5EF4-FFF2-40B4-BE49-F238E27FC236}">
                  <a16:creationId xmlns:a16="http://schemas.microsoft.com/office/drawing/2014/main" id="{CAB1F613-3D03-40AC-8D8E-C93D35512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9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11" name="Oval 9">
              <a:extLst>
                <a:ext uri="{FF2B5EF4-FFF2-40B4-BE49-F238E27FC236}">
                  <a16:creationId xmlns:a16="http://schemas.microsoft.com/office/drawing/2014/main" id="{D3254356-09A8-4BBD-B1ED-FD4E6780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00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4CAF148F-2FC1-4D73-9824-15D719DBC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908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0">
                <a:latin typeface="Gill Sans Light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AEF9D69F-DFE4-4432-BCF2-524DCC73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0" y="892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0">
                <a:latin typeface="Gill Sans Light"/>
              </a:endParaRPr>
            </a:p>
          </p:txBody>
        </p: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9A92F360-ED89-4059-82DD-C6651B9A7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2" y="856"/>
              <a:ext cx="520" cy="456"/>
              <a:chOff x="4272" y="632"/>
              <a:chExt cx="520" cy="456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B862B3B3-AFE5-4EFE-8F91-CD4B807F0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 Light"/>
                </a:endParaRPr>
              </a:p>
            </p:txBody>
          </p:sp>
          <p:sp>
            <p:nvSpPr>
              <p:cNvPr id="16" name="Oval 14">
                <a:extLst>
                  <a:ext uri="{FF2B5EF4-FFF2-40B4-BE49-F238E27FC236}">
                    <a16:creationId xmlns:a16="http://schemas.microsoft.com/office/drawing/2014/main" id="{36A19048-B33D-4894-8E97-A0A8FEFDB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 Light"/>
                </a:endParaRPr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BB16C0BF-36CA-4F92-96B9-3A0205B3A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0">
                  <a:latin typeface="Gill Sans Light"/>
                </a:endParaRP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34605A79-E2FF-4E5E-95C5-B691228EA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0">
                  <a:latin typeface="Gill Sans Light"/>
                </a:endParaRPr>
              </a:p>
            </p:txBody>
          </p:sp>
        </p:grpSp>
      </p:grpSp>
      <p:sp>
        <p:nvSpPr>
          <p:cNvPr id="19" name="Oval 17">
            <a:extLst>
              <a:ext uri="{FF2B5EF4-FFF2-40B4-BE49-F238E27FC236}">
                <a16:creationId xmlns:a16="http://schemas.microsoft.com/office/drawing/2014/main" id="{82154FED-B00C-4981-AC5C-7B35CBEA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065" y="990600"/>
            <a:ext cx="1371600" cy="1295400"/>
          </a:xfrm>
          <a:prstGeom prst="ellipse">
            <a:avLst/>
          </a:prstGeom>
          <a:solidFill>
            <a:srgbClr val="4472C4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400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File</a:t>
            </a:r>
          </a:p>
          <a:p>
            <a:pPr algn="ctr"/>
            <a:r>
              <a:rPr lang="en-US" altLang="ko-KR" sz="2400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10B6A176-D616-45C1-B080-00A02B87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865" y="1447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  <p:sp>
        <p:nvSpPr>
          <p:cNvPr id="21" name="AutoShape 19">
            <a:extLst>
              <a:ext uri="{FF2B5EF4-FFF2-40B4-BE49-F238E27FC236}">
                <a16:creationId xmlns:a16="http://schemas.microsoft.com/office/drawing/2014/main" id="{70DF788D-DD2F-4CE5-B51A-3D87E875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665" y="1447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3C204-6D27-4938-B138-F4C7BF79D57C}"/>
              </a:ext>
            </a:extLst>
          </p:cNvPr>
          <p:cNvSpPr/>
          <p:nvPr/>
        </p:nvSpPr>
        <p:spPr>
          <a:xfrm>
            <a:off x="4056521" y="1034716"/>
            <a:ext cx="1388980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latin typeface="Gill Sans Light"/>
              </a:rPr>
              <a:t>File</a:t>
            </a:r>
            <a:br>
              <a:rPr lang="en-US" sz="2400" b="0" dirty="0">
                <a:latin typeface="Gill Sans Light"/>
              </a:rPr>
            </a:br>
            <a:r>
              <a:rPr lang="en-US" sz="2400" b="0" dirty="0">
                <a:latin typeface="Gill Sans Light"/>
              </a:rPr>
              <a:t>(Bytes)</a:t>
            </a:r>
          </a:p>
        </p:txBody>
      </p:sp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3CD88F4E-3B03-4720-B85E-B24D54CED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8464" y="1046163"/>
            <a:ext cx="1371600" cy="1371600"/>
          </a:xfrm>
          <a:prstGeom prst="rect">
            <a:avLst/>
          </a:prstGeom>
        </p:spPr>
      </p:pic>
      <p:sp>
        <p:nvSpPr>
          <p:cNvPr id="24" name="AutoShape 19">
            <a:extLst>
              <a:ext uri="{FF2B5EF4-FFF2-40B4-BE49-F238E27FC236}">
                <a16:creationId xmlns:a16="http://schemas.microsoft.com/office/drawing/2014/main" id="{DF8C1D56-D3EF-4F08-9B3D-B2FA3708B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871" y="1437103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8567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10566400" cy="5105400"/>
          </a:xfrm>
        </p:spPr>
        <p:txBody>
          <a:bodyPr/>
          <a:lstStyle/>
          <a:p>
            <a:r>
              <a:rPr lang="en-US" dirty="0" smtClean="0"/>
              <a:t>Midterm 3: Thursday </a:t>
            </a:r>
            <a:r>
              <a:rPr lang="en-US" dirty="0" smtClean="0"/>
              <a:t>4/28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material from term</a:t>
            </a:r>
            <a:endParaRPr lang="en-US" dirty="0" smtClean="0"/>
          </a:p>
          <a:p>
            <a:r>
              <a:rPr lang="en-US" dirty="0" smtClean="0"/>
              <a:t>Project 3 Design Document: Next Monday (4/11)</a:t>
            </a:r>
          </a:p>
          <a:p>
            <a:endParaRPr lang="en-US" dirty="0" smtClean="0"/>
          </a:p>
          <a:p>
            <a:r>
              <a:rPr lang="en-US" dirty="0" smtClean="0"/>
              <a:t>If you have any group issues going on, make sure you:</a:t>
            </a:r>
          </a:p>
          <a:p>
            <a:pPr lvl="1"/>
            <a:r>
              <a:rPr lang="en-US" dirty="0" smtClean="0"/>
              <a:t>Make sure that your TA understands what is happing</a:t>
            </a:r>
          </a:p>
          <a:p>
            <a:pPr lvl="1"/>
            <a:r>
              <a:rPr lang="en-US" dirty="0" smtClean="0"/>
              <a:t>Make sure that you reflect these issues on your group evaluations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461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Disk Management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5800"/>
            <a:ext cx="108204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Basic entities on a disk: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File:</a:t>
            </a:r>
            <a:r>
              <a:rPr lang="en-US" altLang="ko-KR" sz="2400" dirty="0">
                <a:ea typeface="굴림" panose="020B0600000101010101" pitchFamily="34" charset="-127"/>
              </a:rPr>
              <a:t> user-visible group of blocks arranged sequentially in logical space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Directory:</a:t>
            </a:r>
            <a:r>
              <a:rPr lang="en-US" altLang="ko-KR" sz="2400" dirty="0">
                <a:ea typeface="굴림" panose="020B0600000101010101" pitchFamily="34" charset="-127"/>
              </a:rPr>
              <a:t> user-visible index mapping names to files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The disk is accessed </a:t>
            </a:r>
            <a:r>
              <a:rPr lang="en-US" altLang="ko-KR" sz="2800" dirty="0">
                <a:ea typeface="굴림" panose="020B0600000101010101" pitchFamily="34" charset="-127"/>
              </a:rPr>
              <a:t>as linear array of </a:t>
            </a:r>
            <a:r>
              <a:rPr lang="en-US" altLang="ko-KR" sz="2800" dirty="0" smtClean="0">
                <a:ea typeface="굴림" panose="020B0600000101010101" pitchFamily="34" charset="-127"/>
              </a:rPr>
              <a:t>sectors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How to identify a sector?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Physical position</a:t>
            </a:r>
            <a:endParaRPr lang="en-US" altLang="ko-KR" sz="2600" dirty="0">
              <a:ea typeface="굴림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Sectors is a vector </a:t>
            </a:r>
            <a:r>
              <a:rPr lang="en-US" altLang="ko-KR" sz="2200" dirty="0">
                <a:ea typeface="굴림" panose="020B0600000101010101" pitchFamily="34" charset="-127"/>
              </a:rPr>
              <a:t>[cylinder, surface, sector</a:t>
            </a:r>
            <a:r>
              <a:rPr lang="en-US" altLang="ko-KR" sz="2200" dirty="0" smtClean="0">
                <a:ea typeface="굴림" panose="020B0600000101010101" pitchFamily="34" charset="-127"/>
              </a:rPr>
              <a:t>]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Not used anymore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OS/BIOS must deal with bad sectors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6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Logical </a:t>
            </a:r>
            <a:r>
              <a:rPr lang="en-US" altLang="ko-KR" sz="2600" dirty="0">
                <a:solidFill>
                  <a:schemeClr val="hlink"/>
                </a:solidFill>
                <a:ea typeface="굴림" panose="020B0600000101010101" pitchFamily="34" charset="-127"/>
              </a:rPr>
              <a:t>Block Addressing (</a:t>
            </a:r>
            <a:r>
              <a:rPr lang="en-US" altLang="ko-KR" sz="26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LBA)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Every </a:t>
            </a:r>
            <a:r>
              <a:rPr lang="en-US" altLang="ko-KR" sz="2400" dirty="0">
                <a:ea typeface="굴림" panose="020B0600000101010101" pitchFamily="34" charset="-127"/>
              </a:rPr>
              <a:t>sector has integer address </a:t>
            </a:r>
            <a:endParaRPr lang="en-US" altLang="ko-KR" sz="2400" dirty="0" smtClean="0">
              <a:ea typeface="굴림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Controller </a:t>
            </a:r>
            <a:r>
              <a:rPr lang="en-US" altLang="ko-KR" sz="2400" dirty="0">
                <a:ea typeface="굴림" panose="020B0600000101010101" pitchFamily="34" charset="-127"/>
              </a:rPr>
              <a:t>translates from address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400" dirty="0">
                <a:ea typeface="굴림" panose="020B0600000101010101" pitchFamily="34" charset="-127"/>
              </a:rPr>
              <a:t> physical position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Shields </a:t>
            </a:r>
            <a:r>
              <a:rPr lang="en-US" altLang="ko-KR" sz="2400" dirty="0">
                <a:ea typeface="굴림" panose="020B0600000101010101" pitchFamily="34" charset="-127"/>
              </a:rPr>
              <a:t>OS from structure of disk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362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C3AF-90BF-4D44-9F71-D300D47E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the File System Need?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1414-7591-404F-AB53-42563DB5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free disk blocks</a:t>
            </a:r>
          </a:p>
          <a:p>
            <a:pPr lvl="1"/>
            <a:r>
              <a:rPr lang="en-US" dirty="0" smtClean="0"/>
              <a:t>Need to know where to put newly written data</a:t>
            </a:r>
          </a:p>
          <a:p>
            <a:r>
              <a:rPr lang="en-US" dirty="0" smtClean="0"/>
              <a:t>Track which blocks contain data for which files</a:t>
            </a:r>
          </a:p>
          <a:p>
            <a:pPr lvl="1"/>
            <a:r>
              <a:rPr lang="en-US" dirty="0" smtClean="0"/>
              <a:t>Need to know where to read a file from</a:t>
            </a:r>
          </a:p>
          <a:p>
            <a:r>
              <a:rPr lang="en-US" dirty="0" smtClean="0"/>
              <a:t>Track files in a directory</a:t>
            </a:r>
          </a:p>
          <a:p>
            <a:pPr lvl="1"/>
            <a:r>
              <a:rPr lang="en-US" dirty="0" smtClean="0"/>
              <a:t>Find list of file's blocks given its name</a:t>
            </a:r>
          </a:p>
          <a:p>
            <a:r>
              <a:rPr lang="en-US" dirty="0" smtClean="0"/>
              <a:t>Where do we maintain all of this?</a:t>
            </a:r>
          </a:p>
          <a:p>
            <a:pPr lvl="1"/>
            <a:r>
              <a:rPr lang="en-US" dirty="0" smtClean="0"/>
              <a:t>Somewhere on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36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8918-B086-4E48-9984-A5616A4D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Structures on Disk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D0C5-88A0-4A79-87C0-56D9F686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different than data structures in memory</a:t>
            </a:r>
          </a:p>
          <a:p>
            <a:r>
              <a:rPr lang="en-US" dirty="0" smtClean="0"/>
              <a:t>Access a block at a time</a:t>
            </a:r>
          </a:p>
          <a:p>
            <a:pPr lvl="1"/>
            <a:r>
              <a:rPr lang="en-US" dirty="0" smtClean="0"/>
              <a:t>Can't efficiently read/write a single word</a:t>
            </a:r>
          </a:p>
          <a:p>
            <a:pPr lvl="1"/>
            <a:r>
              <a:rPr lang="en-US" dirty="0" smtClean="0"/>
              <a:t>Have to read/write full block containing it</a:t>
            </a:r>
          </a:p>
          <a:p>
            <a:pPr lvl="1"/>
            <a:r>
              <a:rPr lang="en-US" dirty="0" smtClean="0"/>
              <a:t>Ideally want sequential access patterns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Durability</a:t>
            </a:r>
          </a:p>
          <a:p>
            <a:pPr lvl="1"/>
            <a:r>
              <a:rPr lang="en-US" dirty="0" smtClean="0"/>
              <a:t>Ideally, file system is in meaningful state upon shutdown</a:t>
            </a:r>
          </a:p>
          <a:p>
            <a:pPr lvl="1"/>
            <a:r>
              <a:rPr lang="en-US" dirty="0" smtClean="0"/>
              <a:t>This obviously isn't always the case…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5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298E-633A-4747-92A0-884C503B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54F8-65BC-436F-85EF-E91F2206E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15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Critical Factors in File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1"/>
            <a:ext cx="10210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(Hard) Disks Performance !!!</a:t>
            </a:r>
          </a:p>
          <a:p>
            <a:pPr lvl="1"/>
            <a:r>
              <a:rPr lang="en-US" dirty="0" smtClean="0"/>
              <a:t>Maximize sequential access, minimize seeks</a:t>
            </a:r>
          </a:p>
          <a:p>
            <a:r>
              <a:rPr lang="en-US" dirty="0" smtClean="0"/>
              <a:t>Open before Read/Write</a:t>
            </a:r>
          </a:p>
          <a:p>
            <a:pPr lvl="1"/>
            <a:r>
              <a:rPr lang="en-US" dirty="0" smtClean="0"/>
              <a:t>Can perform protection checks and look up where the actual file resource are, in advance</a:t>
            </a:r>
          </a:p>
          <a:p>
            <a:r>
              <a:rPr lang="en-US" dirty="0" smtClean="0"/>
              <a:t>Size is determined as they are used !!!</a:t>
            </a:r>
          </a:p>
          <a:p>
            <a:pPr lvl="1"/>
            <a:r>
              <a:rPr lang="en-US" dirty="0" smtClean="0"/>
              <a:t>Can write (or read zeros) to expand the file</a:t>
            </a:r>
          </a:p>
          <a:p>
            <a:pPr lvl="1"/>
            <a:r>
              <a:rPr lang="en-US" dirty="0" smtClean="0"/>
              <a:t>Start small and grow, need to make room</a:t>
            </a:r>
          </a:p>
          <a:p>
            <a:r>
              <a:rPr lang="en-US" dirty="0" smtClean="0"/>
              <a:t>Organized into directories</a:t>
            </a:r>
          </a:p>
          <a:p>
            <a:pPr lvl="1"/>
            <a:r>
              <a:rPr lang="en-US" dirty="0" smtClean="0"/>
              <a:t>What data structure (on disk) for that?</a:t>
            </a:r>
          </a:p>
          <a:p>
            <a:r>
              <a:rPr lang="en-US" dirty="0" smtClean="0"/>
              <a:t>Need to carefully allocate / free blocks </a:t>
            </a:r>
          </a:p>
          <a:p>
            <a:pPr lvl="1"/>
            <a:r>
              <a:rPr lang="en-US" dirty="0" smtClean="0"/>
              <a:t>Such that access remains efficient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89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3057-7EAC-4810-BF67-AC648A72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I/O Performance (Network 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D3140-C821-4D74-B05E-76CC4C7F0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56" y="914400"/>
                <a:ext cx="6304722" cy="493174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Gb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link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125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MB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) with startup cost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Latency: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Effective Bandwidth: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Half-power Bandwidth: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this example, half-power bandwidth occurs at </a:t>
                </a:r>
                <a:r>
                  <a:rPr lang="en-US" dirty="0" smtClean="0"/>
                  <a:t>x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125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KB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D3140-C821-4D74-B05E-76CC4C7F0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56" y="914400"/>
                <a:ext cx="6304722" cy="4931741"/>
              </a:xfrm>
              <a:blipFill>
                <a:blip r:embed="rId2"/>
                <a:stretch>
                  <a:fillRect l="-1354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6EAA902-AB5B-48E8-A3A6-723AB59273DA}"/>
              </a:ext>
            </a:extLst>
          </p:cNvPr>
          <p:cNvGrpSpPr/>
          <p:nvPr/>
        </p:nvGrpSpPr>
        <p:grpSpPr>
          <a:xfrm>
            <a:off x="6670537" y="1180479"/>
            <a:ext cx="5441950" cy="4415167"/>
            <a:chOff x="1873250" y="1452233"/>
            <a:chExt cx="5441950" cy="44151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ECF77E-2F8A-4004-9DD4-F82DD0AD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3250" y="1452233"/>
              <a:ext cx="5441950" cy="441516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4F2285-C8FC-4838-BAFC-C4AB539AC870}"/>
                </a:ext>
              </a:extLst>
            </p:cNvPr>
            <p:cNvCxnSpPr/>
            <p:nvPr/>
          </p:nvCxnSpPr>
          <p:spPr>
            <a:xfrm flipV="1">
              <a:off x="3581400" y="2057400"/>
              <a:ext cx="0" cy="3133271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067800" y="5257800"/>
            <a:ext cx="9300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ill Sans Light"/>
              </a:rPr>
              <a:t>Length (x)</a:t>
            </a:r>
            <a:endParaRPr lang="en-US" sz="120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9997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C5E1-79AE-4B58-A3C3-4B77D2B1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Components of a File System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588F370-5C19-4E26-9CF5-2BEDC8243EC5}"/>
              </a:ext>
            </a:extLst>
          </p:cNvPr>
          <p:cNvSpPr txBox="1"/>
          <p:nvPr/>
        </p:nvSpPr>
        <p:spPr>
          <a:xfrm>
            <a:off x="1213238" y="990600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  <a:ea typeface="Gill Sans" charset="0"/>
                <a:cs typeface="Gill Sans" charset="0"/>
              </a:rPr>
              <a:t>File path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5FCD52-99AD-4CBE-A828-D9B9319362AE}"/>
              </a:ext>
            </a:extLst>
          </p:cNvPr>
          <p:cNvGrpSpPr/>
          <p:nvPr/>
        </p:nvGrpSpPr>
        <p:grpSpPr>
          <a:xfrm>
            <a:off x="1843538" y="1452264"/>
            <a:ext cx="1648253" cy="2773858"/>
            <a:chOff x="941726" y="1941701"/>
            <a:chExt cx="1648253" cy="2773858"/>
          </a:xfrm>
        </p:grpSpPr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C213A18C-81F9-4690-A113-5787751C18E0}"/>
                </a:ext>
              </a:extLst>
            </p:cNvPr>
            <p:cNvSpPr/>
            <p:nvPr/>
          </p:nvSpPr>
          <p:spPr>
            <a:xfrm>
              <a:off x="1386838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04A80A18-EB0E-4EB1-8B0B-C51D32A9C198}"/>
                </a:ext>
              </a:extLst>
            </p:cNvPr>
            <p:cNvSpPr txBox="1"/>
            <p:nvPr/>
          </p:nvSpPr>
          <p:spPr>
            <a:xfrm>
              <a:off x="1366566" y="2233686"/>
              <a:ext cx="12234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Directory</a:t>
              </a:r>
            </a:p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cxnSp>
          <p:nvCxnSpPr>
            <p:cNvPr id="31" name="Elbow Connector 10">
              <a:extLst>
                <a:ext uri="{FF2B5EF4-FFF2-40B4-BE49-F238E27FC236}">
                  <a16:creationId xmlns:a16="http://schemas.microsoft.com/office/drawing/2014/main" id="{561CB4BA-D810-47F8-B55A-F2CED81BE5D7}"/>
                </a:ext>
              </a:extLst>
            </p:cNvPr>
            <p:cNvCxnSpPr>
              <a:stCxn id="6" idx="2"/>
              <a:endCxn id="29" idx="1"/>
            </p:cNvCxnSpPr>
            <p:nvPr/>
          </p:nvCxnSpPr>
          <p:spPr>
            <a:xfrm rot="16200000" flipH="1">
              <a:off x="470818" y="2412610"/>
              <a:ext cx="1386928" cy="44511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0BB1B1-90C5-417D-8723-88B320E2F961}"/>
              </a:ext>
            </a:extLst>
          </p:cNvPr>
          <p:cNvGrpSpPr/>
          <p:nvPr/>
        </p:nvGrpSpPr>
        <p:grpSpPr>
          <a:xfrm>
            <a:off x="2558075" y="2172535"/>
            <a:ext cx="3897393" cy="2773858"/>
            <a:chOff x="1394507" y="1941701"/>
            <a:chExt cx="3897393" cy="2773858"/>
          </a:xfrm>
        </p:grpSpPr>
        <p:sp>
          <p:nvSpPr>
            <p:cNvPr id="23" name="Rounded Rectangle 13">
              <a:extLst>
                <a:ext uri="{FF2B5EF4-FFF2-40B4-BE49-F238E27FC236}">
                  <a16:creationId xmlns:a16="http://schemas.microsoft.com/office/drawing/2014/main" id="{FC14A262-7A16-43AA-ADDC-2434FBDBF69B}"/>
                </a:ext>
              </a:extLst>
            </p:cNvPr>
            <p:cNvSpPr/>
            <p:nvPr/>
          </p:nvSpPr>
          <p:spPr>
            <a:xfrm>
              <a:off x="4065499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B1164138-EC09-43B7-A8F5-2298EEE2C854}"/>
                </a:ext>
              </a:extLst>
            </p:cNvPr>
            <p:cNvSpPr txBox="1"/>
            <p:nvPr/>
          </p:nvSpPr>
          <p:spPr>
            <a:xfrm>
              <a:off x="4068488" y="1998251"/>
              <a:ext cx="122341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  <a:endParaRPr lang="en-US" sz="2000" b="0" dirty="0" smtClean="0">
                <a:solidFill>
                  <a:srgbClr val="FFFFFF"/>
                </a:solidFill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r>
                <a:rPr lang="en-US" sz="2000" b="0" dirty="0" smtClean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Header </a:t>
              </a:r>
              <a:endParaRPr lang="en-US" sz="2000" b="0" dirty="0">
                <a:solidFill>
                  <a:srgbClr val="FFFFFF"/>
                </a:solidFill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A1C56A-6B22-42BD-89C9-19BB0ED8F9A7}"/>
                </a:ext>
              </a:extLst>
            </p:cNvPr>
            <p:cNvSpPr/>
            <p:nvPr/>
          </p:nvSpPr>
          <p:spPr>
            <a:xfrm>
              <a:off x="1394507" y="3369789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7C5A96-2665-4AD1-8568-8A5B6F4AC6F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2048956" y="3570916"/>
              <a:ext cx="2258337" cy="189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0ABF7F2D-D58C-45C6-A7A7-17726AB4F6A2}"/>
                </a:ext>
              </a:extLst>
            </p:cNvPr>
            <p:cNvSpPr txBox="1"/>
            <p:nvPr/>
          </p:nvSpPr>
          <p:spPr>
            <a:xfrm>
              <a:off x="2265432" y="2664766"/>
              <a:ext cx="1811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79168F15-D931-47C1-B38B-D3883DEF280B}"/>
                </a:ext>
              </a:extLst>
            </p:cNvPr>
            <p:cNvSpPr txBox="1"/>
            <p:nvPr/>
          </p:nvSpPr>
          <p:spPr>
            <a:xfrm>
              <a:off x="2409099" y="3029633"/>
              <a:ext cx="1517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inumber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9CB2D1-6579-4D1D-A75A-79F3ABAF85D6}"/>
              </a:ext>
            </a:extLst>
          </p:cNvPr>
          <p:cNvGrpSpPr/>
          <p:nvPr/>
        </p:nvGrpSpPr>
        <p:grpSpPr>
          <a:xfrm>
            <a:off x="5257538" y="2433165"/>
            <a:ext cx="5410462" cy="3923185"/>
            <a:chOff x="4093970" y="2202331"/>
            <a:chExt cx="5410462" cy="39231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43F18A-08D5-474B-A705-35C3F116AEE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4949618" y="3570916"/>
              <a:ext cx="1619636" cy="3277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an 23">
              <a:extLst>
                <a:ext uri="{FF2B5EF4-FFF2-40B4-BE49-F238E27FC236}">
                  <a16:creationId xmlns:a16="http://schemas.microsoft.com/office/drawing/2014/main" id="{F2C45D45-EE42-4500-9CAF-C74B4C2AB810}"/>
                </a:ext>
              </a:extLst>
            </p:cNvPr>
            <p:cNvSpPr/>
            <p:nvPr/>
          </p:nvSpPr>
          <p:spPr>
            <a:xfrm>
              <a:off x="7182355" y="4972175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2006C-D37E-47C9-98C3-2C83F44C2887}"/>
                </a:ext>
              </a:extLst>
            </p:cNvPr>
            <p:cNvGrpSpPr/>
            <p:nvPr/>
          </p:nvGrpSpPr>
          <p:grpSpPr>
            <a:xfrm>
              <a:off x="6569254" y="3816773"/>
              <a:ext cx="441146" cy="1838411"/>
              <a:chOff x="7544518" y="1270135"/>
              <a:chExt cx="441146" cy="18384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E17F3D-5E07-4850-9AE0-A03E8B827910}"/>
                  </a:ext>
                </a:extLst>
              </p:cNvPr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6263E9-0DA2-4C79-A7AD-FBE0D7A1EB97}"/>
                  </a:ext>
                </a:extLst>
              </p:cNvPr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C3FCB5A-3651-4E1B-BA4E-8E32259F3143}"/>
                  </a:ext>
                </a:extLst>
              </p:cNvPr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8B5B6F-5510-41BB-8509-6BE46578CBDA}"/>
                  </a:ext>
                </a:extLst>
              </p:cNvPr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DDC6BE-19CE-4910-8302-D5B49D6253A2}"/>
                  </a:ext>
                </a:extLst>
              </p:cNvPr>
              <p:cNvSpPr/>
              <p:nvPr/>
            </p:nvSpPr>
            <p:spPr>
              <a:xfrm>
                <a:off x="7620707" y="2787362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TextBox 30">
                <a:extLst>
                  <a:ext uri="{FF2B5EF4-FFF2-40B4-BE49-F238E27FC236}">
                    <a16:creationId xmlns:a16="http://schemas.microsoft.com/office/drawing/2014/main" id="{E3795758-2136-4B7D-AAEA-61BB48A71463}"/>
                  </a:ext>
                </a:extLst>
              </p:cNvPr>
              <p:cNvSpPr txBox="1"/>
              <p:nvPr/>
            </p:nvSpPr>
            <p:spPr>
              <a:xfrm>
                <a:off x="7544518" y="2387252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r>
                  <a:rPr lang="en-US" sz="2000" b="0" dirty="0">
                    <a:latin typeface="Gill Sans Light"/>
                    <a:ea typeface="Gill Sans" charset="0"/>
                    <a:cs typeface="Gill Sans" charset="0"/>
                  </a:rPr>
                  <a:t>…</a:t>
                </a:r>
              </a:p>
            </p:txBody>
          </p:sp>
        </p:grp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79DB1ED1-84F9-419A-9376-8F7FFEA276DC}"/>
                </a:ext>
              </a:extLst>
            </p:cNvPr>
            <p:cNvSpPr txBox="1"/>
            <p:nvPr/>
          </p:nvSpPr>
          <p:spPr>
            <a:xfrm>
              <a:off x="6125271" y="3352800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Data blocks</a:t>
              </a:r>
            </a:p>
          </p:txBody>
        </p: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1B7A89B9-7E70-4615-B52F-27D6869F23DE}"/>
                </a:ext>
              </a:extLst>
            </p:cNvPr>
            <p:cNvSpPr txBox="1"/>
            <p:nvPr/>
          </p:nvSpPr>
          <p:spPr>
            <a:xfrm>
              <a:off x="4093970" y="4645966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644C1F6E-5574-4B77-849F-B5385C5E5EF1}"/>
                </a:ext>
              </a:extLst>
            </p:cNvPr>
            <p:cNvSpPr txBox="1"/>
            <p:nvPr/>
          </p:nvSpPr>
          <p:spPr>
            <a:xfrm>
              <a:off x="5410041" y="2202331"/>
              <a:ext cx="40943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One Block = multiple sectors</a:t>
              </a:r>
            </a:p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Ex: 512 sector,  4K block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A55AF9-DCA4-4768-998F-D1DC831976C4}"/>
                </a:ext>
              </a:extLst>
            </p:cNvPr>
            <p:cNvSpPr/>
            <p:nvPr/>
          </p:nvSpPr>
          <p:spPr>
            <a:xfrm>
              <a:off x="4307293" y="335192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097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599" y="1343605"/>
            <a:ext cx="38962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dirty="0">
              <a:latin typeface="Gill Sans Ligh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read(3,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buf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and that the result is 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425087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140166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412314" y="2812272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139804" y="3317578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619102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504600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504600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796687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368035" y="4121395"/>
            <a:ext cx="2024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Not shown: Initially contains 0, 1, and 2 (stdin, </a:t>
            </a:r>
            <a:r>
              <a:rPr lang="en-US" dirty="0" err="1">
                <a:latin typeface="Gill Sans Light"/>
              </a:rPr>
              <a:t>stdout</a:t>
            </a:r>
            <a:r>
              <a:rPr lang="en-US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429597" y="38521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510916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0318" y="365694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65074" y="838200"/>
            <a:ext cx="138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935836" y="4043302"/>
            <a:ext cx="1575080" cy="4377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E42C3A-CBFB-4452-9225-093F574D280F}"/>
              </a:ext>
            </a:extLst>
          </p:cNvPr>
          <p:cNvSpPr txBox="1"/>
          <p:nvPr/>
        </p:nvSpPr>
        <p:spPr>
          <a:xfrm>
            <a:off x="2885396" y="2151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385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599" y="1343605"/>
            <a:ext cx="38962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Light"/>
              </a:rPr>
              <a:t>Open file description is better described as remembering the </a:t>
            </a:r>
            <a:r>
              <a:rPr lang="en-US" b="1" dirty="0" err="1">
                <a:solidFill>
                  <a:srgbClr val="FF0000"/>
                </a:solidFill>
                <a:latin typeface="Gill Sans Light"/>
              </a:rPr>
              <a:t>inumber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 (file number)</a:t>
            </a:r>
            <a:r>
              <a:rPr lang="en-US" dirty="0">
                <a:latin typeface="Gill Sans Light"/>
              </a:rPr>
              <a:t> of the file, not its name</a:t>
            </a:r>
            <a:endParaRPr lang="en-US" dirty="0">
              <a:solidFill>
                <a:schemeClr val="accent5"/>
              </a:solidFill>
              <a:latin typeface="Gill Sans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425087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140166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412314" y="2812272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139804" y="3317578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619102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504600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504600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796687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150249" y="4939753"/>
            <a:ext cx="2460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Not shown: Initially contains 0, 1, and 2 (stdin, </a:t>
            </a:r>
            <a:r>
              <a:rPr lang="en-US" dirty="0" err="1">
                <a:latin typeface="Gill Sans Light"/>
              </a:rPr>
              <a:t>stdout</a:t>
            </a:r>
            <a:r>
              <a:rPr lang="en-US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429597" y="38521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510915" y="4043302"/>
            <a:ext cx="2242863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tx1"/>
                </a:solidFill>
                <a:latin typeface="Gill Sans Light"/>
              </a:rPr>
              <a:t>File: foo.txt</a:t>
            </a:r>
            <a:r>
              <a:rPr lang="en-US" dirty="0">
                <a:solidFill>
                  <a:schemeClr val="tx1"/>
                </a:solidFill>
                <a:latin typeface="Gill Sans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Gill Sans Light"/>
              </a:rPr>
              <a:t>inumber</a:t>
            </a:r>
            <a:endParaRPr lang="en-US" b="1" strike="sngStrike" dirty="0">
              <a:solidFill>
                <a:srgbClr val="FF0000"/>
              </a:solidFill>
              <a:latin typeface="Gill Sans Light"/>
            </a:endParaRPr>
          </a:p>
          <a:p>
            <a:r>
              <a:rPr lang="en-US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0318" y="365694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65074" y="838200"/>
            <a:ext cx="138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995469" y="4099159"/>
            <a:ext cx="1515446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E42C3A-CBFB-4452-9225-093F574D280F}"/>
              </a:ext>
            </a:extLst>
          </p:cNvPr>
          <p:cNvSpPr txBox="1"/>
          <p:nvPr/>
        </p:nvSpPr>
        <p:spPr>
          <a:xfrm>
            <a:off x="2885396" y="2151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14676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BF46-CE76-4513-89A4-E862379F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Components of a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179B-F2BD-4051-B464-04AB2496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64223"/>
            <a:ext cx="11153931" cy="286598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Gill Sans Light"/>
              </a:rPr>
              <a:t>Open performs </a:t>
            </a:r>
            <a:r>
              <a:rPr lang="en-US" i="1" dirty="0">
                <a:solidFill>
                  <a:srgbClr val="FF0000"/>
                </a:solidFill>
                <a:latin typeface="Gill Sans Light"/>
              </a:rPr>
              <a:t>Name Resolution</a:t>
            </a:r>
          </a:p>
          <a:p>
            <a:pPr lvl="1"/>
            <a:r>
              <a:rPr lang="en-US" dirty="0">
                <a:latin typeface="Gill Sans Light"/>
              </a:rPr>
              <a:t>Translates path name into a “file number”</a:t>
            </a:r>
          </a:p>
          <a:p>
            <a:r>
              <a:rPr lang="en-US" dirty="0">
                <a:latin typeface="Gill Sans Light"/>
              </a:rPr>
              <a:t>Read and Write operate on the file number</a:t>
            </a:r>
          </a:p>
          <a:p>
            <a:pPr lvl="1"/>
            <a:r>
              <a:rPr lang="en-US" dirty="0">
                <a:latin typeface="Gill Sans Light"/>
              </a:rPr>
              <a:t>Use file number as an “index” to locate the blocks</a:t>
            </a:r>
          </a:p>
          <a:p>
            <a:endParaRPr lang="en-US" sz="3000" dirty="0">
              <a:latin typeface="Gill Sans Light"/>
            </a:endParaRPr>
          </a:p>
          <a:p>
            <a:r>
              <a:rPr lang="en-US" sz="3000" b="1" dirty="0">
                <a:solidFill>
                  <a:srgbClr val="FF0000"/>
                </a:solidFill>
                <a:latin typeface="Gill Sans Light"/>
              </a:rPr>
              <a:t>4 components: </a:t>
            </a:r>
          </a:p>
          <a:p>
            <a:pPr lvl="1"/>
            <a:r>
              <a:rPr lang="en-US" sz="2600" b="1" dirty="0" smtClean="0">
                <a:solidFill>
                  <a:srgbClr val="FF0000"/>
                </a:solidFill>
                <a:latin typeface="Gill Sans Light"/>
              </a:rPr>
              <a:t>directory</a:t>
            </a:r>
            <a:r>
              <a:rPr lang="en-US" sz="2600" b="1" dirty="0">
                <a:solidFill>
                  <a:srgbClr val="FF0000"/>
                </a:solidFill>
                <a:latin typeface="Gill Sans Light"/>
              </a:rPr>
              <a:t>, index structure, storage blocks, free space 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A7FC4-05D8-4BE2-A6CB-08237101B679}"/>
              </a:ext>
            </a:extLst>
          </p:cNvPr>
          <p:cNvSpPr txBox="1"/>
          <p:nvPr/>
        </p:nvSpPr>
        <p:spPr>
          <a:xfrm>
            <a:off x="1155765" y="1219200"/>
            <a:ext cx="1645001" cy="82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800" b="0" i="1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file name</a:t>
            </a:r>
          </a:p>
          <a:p>
            <a:pPr algn="ctr">
              <a:lnSpc>
                <a:spcPct val="85000"/>
              </a:lnSpc>
            </a:pPr>
            <a:r>
              <a:rPr lang="en-US" sz="2800" b="0" i="1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offset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305729-4AD9-470F-8C73-FEC4A1B604E5}"/>
              </a:ext>
            </a:extLst>
          </p:cNvPr>
          <p:cNvGrpSpPr/>
          <p:nvPr/>
        </p:nvGrpSpPr>
        <p:grpSpPr>
          <a:xfrm>
            <a:off x="2667000" y="1219200"/>
            <a:ext cx="4588815" cy="905506"/>
            <a:chOff x="2667000" y="1182499"/>
            <a:chExt cx="4588815" cy="90550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BC66F2-E377-4F1B-A142-224725790F33}"/>
                </a:ext>
              </a:extLst>
            </p:cNvPr>
            <p:cNvCxnSpPr>
              <a:cxnSpLocks/>
            </p:cNvCxnSpPr>
            <p:nvPr/>
          </p:nvCxnSpPr>
          <p:spPr>
            <a:xfrm>
              <a:off x="2753139" y="1617765"/>
              <a:ext cx="25013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FD732F-EDEC-4FFC-8528-55EE08FF4161}"/>
                </a:ext>
              </a:extLst>
            </p:cNvPr>
            <p:cNvSpPr txBox="1"/>
            <p:nvPr/>
          </p:nvSpPr>
          <p:spPr>
            <a:xfrm>
              <a:off x="2667000" y="1626340"/>
              <a:ext cx="26645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 Light"/>
                  <a:ea typeface="Gill Sans" charset="0"/>
                  <a:cs typeface="Gill Sans" charset="0"/>
                </a:rPr>
                <a:t>d</a:t>
              </a:r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irectory structure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B3CE52-66DB-4B40-9911-AFA46313B026}"/>
                </a:ext>
              </a:extLst>
            </p:cNvPr>
            <p:cNvSpPr txBox="1"/>
            <p:nvPr/>
          </p:nvSpPr>
          <p:spPr>
            <a:xfrm>
              <a:off x="5290213" y="1182499"/>
              <a:ext cx="1965602" cy="824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  <a:p>
              <a:pPr algn="ctr">
                <a:lnSpc>
                  <a:spcPct val="85000"/>
                </a:lnSpc>
              </a:pPr>
              <a:r>
                <a:rPr lang="en-US" sz="2800" b="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offset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14B3F3-250B-4179-90D5-EF0DFDCD968A}"/>
              </a:ext>
            </a:extLst>
          </p:cNvPr>
          <p:cNvGrpSpPr/>
          <p:nvPr/>
        </p:nvGrpSpPr>
        <p:grpSpPr>
          <a:xfrm>
            <a:off x="7113482" y="1392856"/>
            <a:ext cx="4460617" cy="1101182"/>
            <a:chOff x="7113482" y="1356155"/>
            <a:chExt cx="4460617" cy="110118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E4837A-B37D-446C-BB9B-3A3CA824C082}"/>
                </a:ext>
              </a:extLst>
            </p:cNvPr>
            <p:cNvCxnSpPr>
              <a:cxnSpLocks/>
            </p:cNvCxnSpPr>
            <p:nvPr/>
          </p:nvCxnSpPr>
          <p:spPr>
            <a:xfrm>
              <a:off x="7178043" y="1617765"/>
              <a:ext cx="20753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3E3AD-E4C8-4863-A76A-D8AA6B7F0EB2}"/>
                </a:ext>
              </a:extLst>
            </p:cNvPr>
            <p:cNvSpPr txBox="1"/>
            <p:nvPr/>
          </p:nvSpPr>
          <p:spPr>
            <a:xfrm>
              <a:off x="7113482" y="1626340"/>
              <a:ext cx="22044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index </a:t>
              </a:r>
              <a:r>
                <a:rPr lang="en-US" sz="2400" b="0" dirty="0" smtClean="0">
                  <a:latin typeface="Gill Sans Light"/>
                  <a:ea typeface="Gill Sans" charset="0"/>
                  <a:cs typeface="Gill Sans" charset="0"/>
                </a:rPr>
                <a:t>structure</a:t>
              </a:r>
              <a:br>
                <a:rPr lang="en-US" sz="2400" b="0" dirty="0" smtClean="0">
                  <a:latin typeface="Gill Sans Light"/>
                  <a:ea typeface="Gill Sans" charset="0"/>
                  <a:cs typeface="Gill Sans" charset="0"/>
                </a:rPr>
              </a:br>
              <a:r>
                <a:rPr lang="en-US" sz="2400" b="0" dirty="0" smtClean="0">
                  <a:latin typeface="Gill Sans Light"/>
                  <a:ea typeface="Gill Sans" charset="0"/>
                  <a:cs typeface="Gill Sans" charset="0"/>
                </a:rPr>
                <a:t>(“</a:t>
              </a:r>
              <a:r>
                <a:rPr lang="en-US" sz="2400" b="0" dirty="0" err="1" smtClean="0">
                  <a:latin typeface="Gill Sans Light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 smtClean="0">
                  <a:latin typeface="Gill Sans Light"/>
                  <a:ea typeface="Gill Sans" charset="0"/>
                  <a:cs typeface="Gill Sans" charset="0"/>
                </a:rPr>
                <a:t>”)</a:t>
              </a:r>
              <a:endParaRPr lang="en-US" sz="2400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8323E4-6FDD-4D43-A5FD-087DE975A735}"/>
                </a:ext>
              </a:extLst>
            </p:cNvPr>
            <p:cNvSpPr txBox="1"/>
            <p:nvPr/>
          </p:nvSpPr>
          <p:spPr>
            <a:xfrm>
              <a:off x="9228584" y="1356155"/>
              <a:ext cx="2345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s</a:t>
              </a:r>
              <a:r>
                <a:rPr lang="en-US" sz="2800" b="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torage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6886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2820-D0FF-409D-BB55-A6BAC552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File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8085-EE4E-4D64-A552-C5823D10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1125200" cy="5105400"/>
          </a:xfrm>
        </p:spPr>
        <p:txBody>
          <a:bodyPr>
            <a:normAutofit/>
          </a:bodyPr>
          <a:lstStyle/>
          <a:p>
            <a:r>
              <a:rPr lang="en-US" dirty="0"/>
              <a:t>Look up in </a:t>
            </a:r>
            <a:r>
              <a:rPr lang="en-US" b="1" i="1" dirty="0"/>
              <a:t>directory structure</a:t>
            </a:r>
          </a:p>
          <a:p>
            <a:endParaRPr lang="en-US" dirty="0"/>
          </a:p>
          <a:p>
            <a:r>
              <a:rPr lang="en-US" dirty="0"/>
              <a:t>A directory is a file containing &lt;</a:t>
            </a:r>
            <a:r>
              <a:rPr lang="en-US" dirty="0" err="1"/>
              <a:t>file_name</a:t>
            </a:r>
            <a:r>
              <a:rPr lang="en-US" dirty="0"/>
              <a:t> : </a:t>
            </a:r>
            <a:r>
              <a:rPr lang="en-US" dirty="0" err="1"/>
              <a:t>file_number</a:t>
            </a:r>
            <a:r>
              <a:rPr lang="en-US" dirty="0"/>
              <a:t>&gt; mappings</a:t>
            </a:r>
          </a:p>
          <a:p>
            <a:pPr lvl="1"/>
            <a:r>
              <a:rPr lang="en-US" dirty="0"/>
              <a:t>File number could be a file or another directory</a:t>
            </a:r>
          </a:p>
          <a:p>
            <a:pPr lvl="1"/>
            <a:r>
              <a:rPr lang="en-US" dirty="0"/>
              <a:t>Operating system stores the mapping in the directory in a format it interprets</a:t>
            </a:r>
          </a:p>
          <a:p>
            <a:pPr lvl="1"/>
            <a:r>
              <a:rPr lang="en-US" dirty="0"/>
              <a:t>Each &lt;</a:t>
            </a:r>
            <a:r>
              <a:rPr lang="en-US" dirty="0" err="1"/>
              <a:t>file_name</a:t>
            </a:r>
            <a:r>
              <a:rPr lang="en-US" dirty="0"/>
              <a:t> : </a:t>
            </a:r>
            <a:r>
              <a:rPr lang="en-US" dirty="0" err="1"/>
              <a:t>file_number</a:t>
            </a:r>
            <a:r>
              <a:rPr lang="en-US" dirty="0"/>
              <a:t>&gt; mapping is called a directory entry</a:t>
            </a:r>
          </a:p>
          <a:p>
            <a:pPr lvl="1"/>
            <a:endParaRPr lang="en-US" dirty="0"/>
          </a:p>
          <a:p>
            <a:r>
              <a:rPr lang="en-US" dirty="0"/>
              <a:t>Process isn’t allowed to read the raw bytes of a directory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read</a:t>
            </a:r>
            <a:r>
              <a:rPr lang="en-US" dirty="0"/>
              <a:t> function doesn’t work on a directory</a:t>
            </a:r>
          </a:p>
          <a:p>
            <a:pPr lvl="1"/>
            <a:r>
              <a:rPr lang="en-US" dirty="0"/>
              <a:t>Instead, see </a:t>
            </a:r>
            <a:r>
              <a:rPr lang="en-US" dirty="0" err="1">
                <a:latin typeface="Consolas" panose="020B0609020204030204" pitchFamily="49" charset="0"/>
              </a:rPr>
              <a:t>readdir</a:t>
            </a:r>
            <a:r>
              <a:rPr lang="en-US" dirty="0"/>
              <a:t>, which iterates over the map without revealing the raw bytes</a:t>
            </a:r>
          </a:p>
          <a:p>
            <a:endParaRPr lang="en-US" dirty="0"/>
          </a:p>
          <a:p>
            <a:r>
              <a:rPr lang="en-US" dirty="0"/>
              <a:t>Why shouldn’t the OS let processes read/write the bytes of a directory?</a:t>
            </a:r>
          </a:p>
        </p:txBody>
      </p:sp>
    </p:spTree>
    <p:extLst>
      <p:ext uri="{BB962C8B-B14F-4D97-AF65-F5344CB8AC3E}">
        <p14:creationId xmlns:p14="http://schemas.microsoft.com/office/powerpoint/2010/main" val="1214113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pic>
        <p:nvPicPr>
          <p:cNvPr id="3" name="Picture 2" descr="Screen Shot 2016-04-04 at 10.44.4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38200"/>
            <a:ext cx="952415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20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DEEF-3B65-42E5-B80D-765F7471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DCAC-3DF4-487B-B5B8-5C9891D4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43000"/>
            <a:ext cx="8183050" cy="5033963"/>
          </a:xfrm>
        </p:spPr>
        <p:txBody>
          <a:bodyPr>
            <a:normAutofit/>
          </a:bodyPr>
          <a:lstStyle/>
          <a:p>
            <a:r>
              <a:rPr lang="en-US" dirty="0"/>
              <a:t>Directories are specialized files</a:t>
            </a:r>
          </a:p>
          <a:p>
            <a:pPr lvl="1"/>
            <a:r>
              <a:rPr lang="en-US" dirty="0"/>
              <a:t>Contents: </a:t>
            </a:r>
            <a:r>
              <a:rPr lang="en-US" b="1" dirty="0"/>
              <a:t>List of pairs</a:t>
            </a:r>
            <a:br>
              <a:rPr lang="en-US" b="1" dirty="0"/>
            </a:br>
            <a:r>
              <a:rPr lang="en-US" b="1" dirty="0"/>
              <a:t>	&lt;file name, file number&gt;</a:t>
            </a:r>
            <a:endParaRPr lang="en-US" dirty="0"/>
          </a:p>
          <a:p>
            <a:r>
              <a:rPr lang="en-US" dirty="0"/>
              <a:t>System calls to access directories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creat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dirty="0"/>
              <a:t> traverse the structure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mkdir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rmdir</a:t>
            </a:r>
            <a:r>
              <a:rPr lang="en-US" dirty="0"/>
              <a:t> add/remove entries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link</a:t>
            </a:r>
            <a:r>
              <a:rPr lang="en-US" dirty="0"/>
              <a:t> / </a:t>
            </a:r>
            <a:r>
              <a:rPr lang="en-US" dirty="0">
                <a:latin typeface="Consolas" panose="020B0609020204030204" pitchFamily="49" charset="0"/>
              </a:rPr>
              <a:t>unlink</a:t>
            </a:r>
            <a:r>
              <a:rPr lang="en-US" dirty="0"/>
              <a:t>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libc</a:t>
            </a:r>
            <a:r>
              <a:rPr lang="en-US" dirty="0"/>
              <a:t> support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DIR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opendir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(const char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readdir_r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*entry, 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	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**result)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DC9782-3555-4B68-BA5B-E8E8321A2991}"/>
              </a:ext>
            </a:extLst>
          </p:cNvPr>
          <p:cNvSpPr/>
          <p:nvPr/>
        </p:nvSpPr>
        <p:spPr>
          <a:xfrm>
            <a:off x="10360629" y="4118331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Snip Single Corner Rectangle 7">
            <a:extLst>
              <a:ext uri="{FF2B5EF4-FFF2-40B4-BE49-F238E27FC236}">
                <a16:creationId xmlns:a16="http://schemas.microsoft.com/office/drawing/2014/main" id="{1CA07F7A-D7C1-4265-8AF4-35DB9EA1FA32}"/>
              </a:ext>
            </a:extLst>
          </p:cNvPr>
          <p:cNvSpPr/>
          <p:nvPr/>
        </p:nvSpPr>
        <p:spPr>
          <a:xfrm>
            <a:off x="9389844" y="19284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Snip Single Corner Rectangle 8">
            <a:extLst>
              <a:ext uri="{FF2B5EF4-FFF2-40B4-BE49-F238E27FC236}">
                <a16:creationId xmlns:a16="http://schemas.microsoft.com/office/drawing/2014/main" id="{4F6D8E6D-4A8E-4B29-B618-F1B961BF2D08}"/>
              </a:ext>
            </a:extLst>
          </p:cNvPr>
          <p:cNvSpPr/>
          <p:nvPr/>
        </p:nvSpPr>
        <p:spPr>
          <a:xfrm>
            <a:off x="9944576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Snip Single Corner Rectangle 9">
            <a:extLst>
              <a:ext uri="{FF2B5EF4-FFF2-40B4-BE49-F238E27FC236}">
                <a16:creationId xmlns:a16="http://schemas.microsoft.com/office/drawing/2014/main" id="{93159FFE-2193-4D64-B027-9CC9A793D61A}"/>
              </a:ext>
            </a:extLst>
          </p:cNvPr>
          <p:cNvSpPr/>
          <p:nvPr/>
        </p:nvSpPr>
        <p:spPr>
          <a:xfrm>
            <a:off x="8479678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FEB65-AB18-43A2-A37E-4220E4E8C5B5}"/>
              </a:ext>
            </a:extLst>
          </p:cNvPr>
          <p:cNvSpPr txBox="1"/>
          <p:nvPr/>
        </p:nvSpPr>
        <p:spPr>
          <a:xfrm>
            <a:off x="9321946" y="15240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1F5CB-A753-4464-B202-B9734A4D9F97}"/>
              </a:ext>
            </a:extLst>
          </p:cNvPr>
          <p:cNvSpPr txBox="1"/>
          <p:nvPr/>
        </p:nvSpPr>
        <p:spPr>
          <a:xfrm>
            <a:off x="10031502" y="270813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33A3AE-E24E-46D5-9DAC-51FB2D4648C3}"/>
              </a:ext>
            </a:extLst>
          </p:cNvPr>
          <p:cNvSpPr txBox="1"/>
          <p:nvPr/>
        </p:nvSpPr>
        <p:spPr>
          <a:xfrm>
            <a:off x="9434886" y="483268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FE4B94-114F-4001-8F65-F9A2FDDCCEF3}"/>
              </a:ext>
            </a:extLst>
          </p:cNvPr>
          <p:cNvCxnSpPr/>
          <p:nvPr/>
        </p:nvCxnSpPr>
        <p:spPr>
          <a:xfrm>
            <a:off x="9473677" y="2059836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284AE0-501F-4586-A84B-843A2B6D070C}"/>
              </a:ext>
            </a:extLst>
          </p:cNvPr>
          <p:cNvCxnSpPr/>
          <p:nvPr/>
        </p:nvCxnSpPr>
        <p:spPr>
          <a:xfrm>
            <a:off x="10360629" y="3423975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E2DF8E-7802-42D0-99E5-06A55E22EE6A}"/>
              </a:ext>
            </a:extLst>
          </p:cNvPr>
          <p:cNvCxnSpPr/>
          <p:nvPr/>
        </p:nvCxnSpPr>
        <p:spPr>
          <a:xfrm flipH="1">
            <a:off x="8718322" y="2358229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75A290-2D20-430E-8853-229B2C8A0F5D}"/>
              </a:ext>
            </a:extLst>
          </p:cNvPr>
          <p:cNvSpPr txBox="1"/>
          <p:nvPr/>
        </p:nvSpPr>
        <p:spPr>
          <a:xfrm>
            <a:off x="7639072" y="234778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1022381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7EBB-0C21-4AEA-BABE-AA126BD5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BDC77-AFC3-4B54-A511-9736F12B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How many disk accesses to resolve “</a:t>
            </a:r>
            <a:r>
              <a:rPr lang="en-US" altLang="ja-JP" dirty="0">
                <a:ea typeface="Courier New" pitchFamily="-83" charset="0"/>
              </a:rPr>
              <a:t>/my/book/count</a:t>
            </a:r>
            <a:r>
              <a:rPr lang="en-US" altLang="ja-JP" dirty="0">
                <a:ea typeface="ＭＳ Ｐゴシック" pitchFamily="-83" charset="-128"/>
              </a:rPr>
              <a:t>”?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root (fixed spot on disk)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root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Table of file name/index pairs.  </a:t>
            </a:r>
            <a:endParaRPr lang="en-US" dirty="0" smtClean="0">
              <a:ea typeface="ＭＳ Ｐゴシック" pitchFamily="-83" charset="-128"/>
            </a:endParaRP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ea typeface="ＭＳ Ｐゴシック" pitchFamily="-83" charset="-128"/>
              </a:rPr>
              <a:t>Search </a:t>
            </a:r>
            <a:r>
              <a:rPr lang="en-US" dirty="0">
                <a:ea typeface="ＭＳ Ｐゴシック" pitchFamily="-83" charset="-128"/>
              </a:rPr>
              <a:t>linearly – ok since directories typically very small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my”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“</a:t>
            </a:r>
            <a:r>
              <a:rPr lang="en-US" altLang="ja-JP" dirty="0">
                <a:ea typeface="ＭＳ Ｐゴシック" pitchFamily="-83" charset="-128"/>
              </a:rPr>
              <a:t>my”; search for “book”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book”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“</a:t>
            </a:r>
            <a:r>
              <a:rPr lang="en-US" altLang="ja-JP" dirty="0">
                <a:ea typeface="ＭＳ Ｐゴシック" pitchFamily="-83" charset="-128"/>
              </a:rPr>
              <a:t>book”; search for “count”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count”</a:t>
            </a:r>
            <a:endParaRPr lang="en-US" sz="1200" dirty="0">
              <a:solidFill>
                <a:schemeClr val="hlink"/>
              </a:solidFill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  <a:ea typeface="ＭＳ Ｐゴシック" pitchFamily="-83" charset="-128"/>
              </a:rPr>
              <a:t>Current working directory: </a:t>
            </a:r>
            <a:r>
              <a:rPr lang="en-US" dirty="0">
                <a:ea typeface="ＭＳ Ｐゴシック" pitchFamily="-83" charset="-128"/>
              </a:rPr>
              <a:t>Per-address-space pointer to a directory used for resolving file names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Allows user to specify relative filename instead of absolute path (say CWD=“</a:t>
            </a:r>
            <a:r>
              <a:rPr lang="en-US" altLang="ja-JP" dirty="0">
                <a:ea typeface="Courier New" pitchFamily="-83" charset="0"/>
              </a:rPr>
              <a:t>/my/book</a:t>
            </a:r>
            <a:r>
              <a:rPr lang="en-US" altLang="ja-JP" dirty="0">
                <a:ea typeface="ＭＳ Ｐゴシック" pitchFamily="-83" charset="-128"/>
              </a:rPr>
              <a:t>” can resolve “count”)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8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0CA2-E826-4539-9C7C-CB81C581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In-Memory File System Structures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8DF3EB-EC70-4C37-B561-7E2CB9FA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81053"/>
            <a:ext cx="10704443" cy="2095909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Open </a:t>
            </a:r>
            <a:r>
              <a:rPr lang="en-US" dirty="0" err="1">
                <a:latin typeface="Gill Sans Light"/>
              </a:rPr>
              <a:t>syscall</a:t>
            </a:r>
            <a:r>
              <a:rPr lang="en-US" dirty="0">
                <a:latin typeface="Gill Sans Light"/>
              </a:rPr>
              <a:t>: find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on disk from pathname (traversing directories)</a:t>
            </a:r>
          </a:p>
          <a:p>
            <a:pPr lvl="1"/>
            <a:r>
              <a:rPr lang="en-US" dirty="0">
                <a:latin typeface="Gill Sans Light"/>
              </a:rPr>
              <a:t>Create “in-memory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” in system-wide open file table</a:t>
            </a:r>
          </a:p>
          <a:p>
            <a:pPr lvl="1"/>
            <a:r>
              <a:rPr lang="en-US" dirty="0">
                <a:latin typeface="Gill Sans Light"/>
              </a:rPr>
              <a:t>One entry in this table no matter how many instances of the file are open</a:t>
            </a:r>
          </a:p>
          <a:p>
            <a:r>
              <a:rPr lang="en-US" dirty="0">
                <a:latin typeface="Gill Sans Light"/>
              </a:rPr>
              <a:t>Read/write </a:t>
            </a:r>
            <a:r>
              <a:rPr lang="en-US" dirty="0" err="1">
                <a:latin typeface="Gill Sans Light"/>
              </a:rPr>
              <a:t>syscalls</a:t>
            </a:r>
            <a:r>
              <a:rPr lang="en-US" dirty="0">
                <a:latin typeface="Gill Sans Light"/>
              </a:rPr>
              <a:t> look up in-memory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using the file handle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1C433B-F8FB-476F-854C-478D8A9C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4407" t="55060" r="3938" b="4959"/>
          <a:stretch>
            <a:fillRect/>
          </a:stretch>
        </p:blipFill>
        <p:spPr bwMode="auto">
          <a:xfrm>
            <a:off x="1600200" y="914400"/>
            <a:ext cx="8458200" cy="27717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A05379-06D7-459D-A107-B2D3D7DBF6ED}"/>
              </a:ext>
            </a:extLst>
          </p:cNvPr>
          <p:cNvSpPr txBox="1"/>
          <p:nvPr/>
        </p:nvSpPr>
        <p:spPr>
          <a:xfrm>
            <a:off x="2514601" y="2309606"/>
            <a:ext cx="768625" cy="369332"/>
          </a:xfrm>
          <a:prstGeom prst="rect">
            <a:avLst/>
          </a:prstGeom>
          <a:solidFill>
            <a:srgbClr val="C6EBF9"/>
          </a:solidFill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Gill Sans Light"/>
              </a:rPr>
              <a:t>(</a:t>
            </a:r>
            <a:r>
              <a:rPr lang="en-US" dirty="0" err="1">
                <a:latin typeface="Gill Sans Light"/>
              </a:rPr>
              <a:t>fd</a:t>
            </a:r>
            <a:r>
              <a:rPr lang="en-US" dirty="0">
                <a:latin typeface="Gill Sans Light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2B778-5A65-46B8-AAC1-9E8C5DEDDB39}"/>
              </a:ext>
            </a:extLst>
          </p:cNvPr>
          <p:cNvSpPr txBox="1"/>
          <p:nvPr/>
        </p:nvSpPr>
        <p:spPr>
          <a:xfrm>
            <a:off x="3733799" y="914400"/>
            <a:ext cx="609601" cy="276999"/>
          </a:xfrm>
          <a:prstGeom prst="rect">
            <a:avLst/>
          </a:prstGeom>
          <a:solidFill>
            <a:srgbClr val="C6EBF9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err="1">
                <a:latin typeface="Gill Sans Light"/>
              </a:rPr>
              <a:t>fd</a:t>
            </a:r>
            <a:endParaRPr lang="en-US" dirty="0">
              <a:latin typeface="Gill Sans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4A7DD-C923-4EC7-9255-B21E240EE8AB}"/>
              </a:ext>
            </a:extLst>
          </p:cNvPr>
          <p:cNvSpPr txBox="1"/>
          <p:nvPr/>
        </p:nvSpPr>
        <p:spPr>
          <a:xfrm>
            <a:off x="8063947" y="2692190"/>
            <a:ext cx="1686340" cy="276999"/>
          </a:xfrm>
          <a:prstGeom prst="rect">
            <a:avLst/>
          </a:prstGeom>
          <a:solidFill>
            <a:srgbClr val="C6EBF9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err="1">
                <a:latin typeface="Gill Sans Light"/>
              </a:rPr>
              <a:t>inode</a:t>
            </a:r>
            <a:endParaRPr lang="en-US" dirty="0"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9D812F-9839-4EBF-9D30-A948E1B4974B}"/>
              </a:ext>
            </a:extLst>
          </p:cNvPr>
          <p:cNvCxnSpPr/>
          <p:nvPr/>
        </p:nvCxnSpPr>
        <p:spPr>
          <a:xfrm>
            <a:off x="2925418" y="2497726"/>
            <a:ext cx="6162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66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A9BB-9D79-4B2A-800F-43CF62EB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Characteristics of Files</a:t>
            </a:r>
          </a:p>
        </p:txBody>
      </p:sp>
      <p:pic>
        <p:nvPicPr>
          <p:cNvPr id="12" name="Picture 11" descr="Screen Shot 2014-10-21 at 1.49.39 PM.png">
            <a:extLst>
              <a:ext uri="{FF2B5EF4-FFF2-40B4-BE49-F238E27FC236}">
                <a16:creationId xmlns:a16="http://schemas.microsoft.com/office/drawing/2014/main" id="{338614E2-D340-4709-A3BA-D32387146A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72" y="1981200"/>
            <a:ext cx="6123710" cy="198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FAEE35-3E3A-4986-A165-B59C1AB63F03}"/>
              </a:ext>
            </a:extLst>
          </p:cNvPr>
          <p:cNvSpPr txBox="1"/>
          <p:nvPr/>
        </p:nvSpPr>
        <p:spPr>
          <a:xfrm>
            <a:off x="7789214" y="2564178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Published in FAST 2007</a:t>
            </a:r>
          </a:p>
        </p:txBody>
      </p:sp>
    </p:spTree>
    <p:extLst>
      <p:ext uri="{BB962C8B-B14F-4D97-AF65-F5344CB8AC3E}">
        <p14:creationId xmlns:p14="http://schemas.microsoft.com/office/powerpoint/2010/main" val="95206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Recall: A Few Queuing Theory Results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11353800" cy="617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ea typeface="Gulim" panose="020B0600000101010101" pitchFamily="34" charset="-127"/>
              </a:rPr>
              <a:t>Assumptions: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ea typeface="Gulim" panose="020B0600000101010101" pitchFamily="34" charset="-127"/>
              </a:rPr>
              <a:t>System in equilibrium; No limit to the queue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ea typeface="Gulim" panose="020B0600000101010101" pitchFamily="34" charset="-127"/>
              </a:rPr>
              <a:t>Time between successive 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arrivals</a:t>
            </a:r>
            <a:r>
              <a:rPr lang="en-US" altLang="ko-KR" sz="2000" dirty="0">
                <a:ea typeface="Gulim" panose="020B0600000101010101" pitchFamily="34" charset="-127"/>
              </a:rPr>
              <a:t> is random and memoryless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ea typeface="Gulim" panose="020B0600000101010101" pitchFamily="34" charset="-127"/>
              </a:rPr>
              <a:t>Parameters that describe our system: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:</a:t>
            </a:r>
            <a:r>
              <a:rPr lang="en-US" altLang="ko-KR" sz="2000" dirty="0">
                <a:ea typeface="Gulim" panose="020B0600000101010101" pitchFamily="34" charset="-127"/>
              </a:rPr>
              <a:t> 	mean number of arriving customers/second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000" dirty="0">
                <a:ea typeface="Gulim" panose="020B0600000101010101" pitchFamily="34" charset="-127"/>
              </a:rPr>
              <a:t>	mean time to service a customer (“</a:t>
            </a:r>
            <a:r>
              <a:rPr lang="en-US" altLang="ko-KR" sz="2000" dirty="0">
                <a:solidFill>
                  <a:schemeClr val="accent1"/>
                </a:solidFill>
                <a:ea typeface="Gulim" panose="020B0600000101010101" pitchFamily="34" charset="-127"/>
              </a:rPr>
              <a:t>m1</a:t>
            </a:r>
            <a:r>
              <a:rPr lang="en-US" altLang="ko-KR" sz="2000" dirty="0">
                <a:ea typeface="Gulim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C:</a:t>
            </a:r>
            <a:r>
              <a:rPr lang="en-US" altLang="ko-KR" sz="2000" dirty="0">
                <a:ea typeface="Gulim" panose="020B0600000101010101" pitchFamily="34" charset="-127"/>
              </a:rPr>
              <a:t>	squared coefficient of variance = </a:t>
            </a:r>
            <a:r>
              <a:rPr lang="en-US" altLang="ko-KR" sz="2000" dirty="0"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sz="2000" baseline="30000" dirty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sz="2000" dirty="0">
                <a:ea typeface="Gulim" panose="020B0600000101010101" pitchFamily="34" charset="-127"/>
              </a:rPr>
              <a:t>/m1</a:t>
            </a:r>
            <a:r>
              <a:rPr lang="en-US" altLang="ko-KR" sz="2000" baseline="30000" dirty="0">
                <a:ea typeface="Gulim" panose="020B0600000101010101" pitchFamily="34" charset="-127"/>
              </a:rPr>
              <a:t>2</a:t>
            </a:r>
            <a:endParaRPr lang="en-US" altLang="ko-KR" sz="2000" dirty="0">
              <a:solidFill>
                <a:schemeClr val="accent1"/>
              </a:solidFill>
              <a:ea typeface="Gulim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l-GR" altLang="en-US" sz="2000" dirty="0">
                <a:solidFill>
                  <a:schemeClr val="accent2"/>
                </a:solidFill>
              </a:rPr>
              <a:t>μ</a:t>
            </a: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000" dirty="0">
                <a:ea typeface="Gulim" panose="020B0600000101010101" pitchFamily="34" charset="-127"/>
              </a:rPr>
              <a:t>	service rate = 1/</a:t>
            </a:r>
            <a:r>
              <a:rPr lang="en-US" altLang="ko-KR" sz="2000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endParaRPr lang="en-US" altLang="ko-KR" sz="2000" dirty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20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000" dirty="0">
                <a:ea typeface="Gulim" panose="020B0600000101010101" pitchFamily="34" charset="-127"/>
              </a:rPr>
              <a:t>	server utilization (0</a:t>
            </a:r>
            <a:r>
              <a:rPr lang="en-US" altLang="ko-KR" sz="2000" dirty="0" smtClean="0">
                <a:ea typeface="Gulim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2000" dirty="0" smtClean="0">
                <a:ea typeface="Gulim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altLang="ko-KR" sz="2000" dirty="0">
                <a:ea typeface="Gulim" panose="020B0600000101010101" pitchFamily="34" charset="-127"/>
                <a:sym typeface="Symbol" panose="05050102010706020507" pitchFamily="18" charset="2"/>
              </a:rPr>
              <a:t>1)</a:t>
            </a:r>
            <a:r>
              <a:rPr lang="en-US" altLang="ko-KR" sz="2000" dirty="0">
                <a:ea typeface="Gulim" panose="020B0600000101010101" pitchFamily="34" charset="-127"/>
              </a:rPr>
              <a:t>: </a:t>
            </a: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20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 </a:t>
            </a:r>
            <a:r>
              <a:rPr lang="en-US" altLang="ko-KR" sz="2000" dirty="0">
                <a:ea typeface="Gulim" panose="020B0600000101010101" pitchFamily="34" charset="-127"/>
              </a:rPr>
              <a:t>= 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sz="2000" dirty="0">
                <a:ea typeface="Gulim" panose="020B0600000101010101" pitchFamily="34" charset="-127"/>
              </a:rPr>
              <a:t>/</a:t>
            </a:r>
            <a:r>
              <a:rPr lang="el-GR" altLang="en-US" sz="2000" dirty="0">
                <a:solidFill>
                  <a:schemeClr val="accent2"/>
                </a:solidFill>
              </a:rPr>
              <a:t>μ</a:t>
            </a:r>
            <a:r>
              <a:rPr lang="en-US" altLang="ko-KR" sz="2000" dirty="0">
                <a:ea typeface="Gulim" panose="020B0600000101010101" pitchFamily="34" charset="-127"/>
              </a:rPr>
              <a:t> = 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000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000" dirty="0"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ea typeface="Gulim" panose="020B0600000101010101" pitchFamily="34" charset="-127"/>
              </a:rPr>
              <a:t>Parameters we wish to compute: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err="1"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>
                <a:ea typeface="Gulim" panose="020B0600000101010101" pitchFamily="34" charset="-127"/>
              </a:rPr>
              <a:t>q</a:t>
            </a:r>
            <a:r>
              <a:rPr lang="en-US" altLang="ko-KR" sz="2000" dirty="0">
                <a:ea typeface="Gulim" panose="020B0600000101010101" pitchFamily="34" charset="-127"/>
              </a:rPr>
              <a:t>: 	Time spent in queue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err="1">
                <a:ea typeface="Gulim" panose="020B0600000101010101" pitchFamily="34" charset="-127"/>
              </a:rPr>
              <a:t>L</a:t>
            </a:r>
            <a:r>
              <a:rPr lang="en-US" altLang="ko-KR" sz="2000" baseline="-25000" dirty="0" err="1">
                <a:ea typeface="Gulim" panose="020B0600000101010101" pitchFamily="34" charset="-127"/>
              </a:rPr>
              <a:t>q</a:t>
            </a:r>
            <a:r>
              <a:rPr lang="en-US" altLang="ko-KR" sz="2000" dirty="0">
                <a:ea typeface="Gulim" panose="020B0600000101010101" pitchFamily="34" charset="-127"/>
              </a:rPr>
              <a:t>: 	Length of queue = </a:t>
            </a: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000" dirty="0" err="1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sz="2000" baseline="-25000" dirty="0" err="1">
                <a:solidFill>
                  <a:schemeClr val="accent2"/>
                </a:solidFill>
                <a:ea typeface="Gulim" panose="020B0600000101010101" pitchFamily="34" charset="-127"/>
              </a:rPr>
              <a:t>q</a:t>
            </a: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</a:rPr>
              <a:t> </a:t>
            </a:r>
            <a:r>
              <a:rPr lang="en-US" altLang="ko-KR" sz="2000" dirty="0">
                <a:ea typeface="Gulim" panose="020B0600000101010101" pitchFamily="34" charset="-127"/>
              </a:rPr>
              <a:t>(by Little’s law)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Results</a:t>
            </a:r>
            <a:r>
              <a:rPr lang="en-US" altLang="ko-KR" sz="2000" dirty="0">
                <a:ea typeface="Gulim" panose="020B0600000101010101" pitchFamily="34" charset="-127"/>
              </a:rPr>
              <a:t>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M</a:t>
            </a:r>
            <a:r>
              <a:rPr lang="en-US" altLang="ko-KR" sz="2000" dirty="0">
                <a:ea typeface="Gulim" panose="020B0600000101010101" pitchFamily="34" charset="-127"/>
              </a:rPr>
              <a:t>emoryless service distribution (C = 1):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 (an “M/M/1 queue”):</a:t>
            </a:r>
            <a:endParaRPr lang="en-US" altLang="ko-KR" sz="2000" dirty="0">
              <a:ea typeface="Gulim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1800" dirty="0" err="1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>
                <a:ea typeface="Gulim" panose="020B0600000101010101" pitchFamily="34" charset="-127"/>
              </a:rPr>
              <a:t>q</a:t>
            </a:r>
            <a:r>
              <a:rPr lang="en-US" altLang="ko-KR" sz="1800" baseline="-25000" dirty="0">
                <a:ea typeface="Gulim" panose="020B0600000101010101" pitchFamily="34" charset="-127"/>
              </a:rPr>
              <a:t> </a:t>
            </a:r>
            <a:r>
              <a:rPr lang="en-US" altLang="ko-KR" sz="1800" dirty="0">
                <a:ea typeface="Gulim" panose="020B0600000101010101" pitchFamily="34" charset="-127"/>
              </a:rPr>
              <a:t>= </a:t>
            </a:r>
            <a:r>
              <a:rPr lang="en-US" altLang="ko-KR" sz="1800" dirty="0" err="1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>
                <a:ea typeface="Gulim" panose="020B0600000101010101" pitchFamily="34" charset="-127"/>
              </a:rPr>
              <a:t>ser</a:t>
            </a:r>
            <a:r>
              <a:rPr lang="en-US" altLang="ko-KR" sz="1800" dirty="0">
                <a:ea typeface="Gulim" panose="020B0600000101010101" pitchFamily="34" charset="-127"/>
              </a:rPr>
              <a:t> x </a:t>
            </a:r>
            <a:r>
              <a:rPr lang="en-US" altLang="ko-KR" sz="1800" dirty="0"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1800" dirty="0" smtClean="0">
                <a:ea typeface="Gulim" panose="020B0600000101010101" pitchFamily="34" charset="-127"/>
              </a:rPr>
              <a:t>/(</a:t>
            </a:r>
            <a:r>
              <a:rPr lang="en-US" altLang="ko-KR" sz="1800" dirty="0">
                <a:ea typeface="Gulim" panose="020B0600000101010101" pitchFamily="34" charset="-127"/>
              </a:rPr>
              <a:t>1 – </a:t>
            </a:r>
            <a:r>
              <a:rPr lang="en-US" altLang="ko-KR" sz="1800" dirty="0"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1800" dirty="0" smtClean="0">
                <a:ea typeface="Gulim" panose="020B0600000101010101" pitchFamily="34" charset="-127"/>
              </a:rPr>
              <a:t>)</a:t>
            </a:r>
            <a:endParaRPr lang="en-US" altLang="ko-KR" sz="1800" dirty="0">
              <a:ea typeface="Gulim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G</a:t>
            </a:r>
            <a:r>
              <a:rPr lang="en-US" altLang="ko-KR" sz="2000" dirty="0">
                <a:ea typeface="Gulim" panose="020B0600000101010101" pitchFamily="34" charset="-127"/>
              </a:rPr>
              <a:t>eneral service distribution (no restrictions), 1 server 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(an “M/G/1 queue”):</a:t>
            </a:r>
            <a:r>
              <a:rPr lang="en-US" altLang="ko-KR" sz="2000" dirty="0">
                <a:ea typeface="Gulim" panose="020B0600000101010101" pitchFamily="34" charset="-127"/>
              </a:rPr>
              <a:t> </a:t>
            </a:r>
          </a:p>
          <a:p>
            <a:pPr lvl="2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1800" dirty="0" err="1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>
                <a:ea typeface="Gulim" panose="020B0600000101010101" pitchFamily="34" charset="-127"/>
              </a:rPr>
              <a:t>q</a:t>
            </a:r>
            <a:r>
              <a:rPr lang="en-US" altLang="ko-KR" sz="1800" dirty="0">
                <a:ea typeface="Gulim" panose="020B0600000101010101" pitchFamily="34" charset="-127"/>
              </a:rPr>
              <a:t> = </a:t>
            </a:r>
            <a:r>
              <a:rPr lang="en-US" altLang="ko-KR" sz="1800" dirty="0" err="1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>
                <a:ea typeface="Gulim" panose="020B0600000101010101" pitchFamily="34" charset="-127"/>
              </a:rPr>
              <a:t>ser</a:t>
            </a:r>
            <a:r>
              <a:rPr lang="en-US" altLang="ko-KR" sz="1800" dirty="0">
                <a:ea typeface="Gulim" panose="020B0600000101010101" pitchFamily="34" charset="-127"/>
              </a:rPr>
              <a:t> x ½(1+C) x </a:t>
            </a:r>
            <a:r>
              <a:rPr lang="en-US" altLang="ko-KR" sz="1800" dirty="0"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1800" dirty="0" smtClean="0">
                <a:ea typeface="Gulim" panose="020B0600000101010101" pitchFamily="34" charset="-127"/>
              </a:rPr>
              <a:t>/(</a:t>
            </a:r>
            <a:r>
              <a:rPr lang="en-US" altLang="ko-KR" sz="1800" dirty="0">
                <a:ea typeface="Gulim" panose="020B0600000101010101" pitchFamily="34" charset="-127"/>
              </a:rPr>
              <a:t>1 – </a:t>
            </a:r>
            <a:r>
              <a:rPr lang="en-US" altLang="ko-KR" sz="1800" dirty="0"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1800" dirty="0" smtClean="0">
                <a:ea typeface="Gulim" panose="020B0600000101010101" pitchFamily="34" charset="-127"/>
              </a:rPr>
              <a:t>)</a:t>
            </a:r>
            <a:endParaRPr lang="en-US" altLang="ko-KR" sz="1800" dirty="0">
              <a:ea typeface="Gulim" panose="020B0600000101010101" pitchFamily="34" charset="-127"/>
            </a:endParaRPr>
          </a:p>
        </p:txBody>
      </p:sp>
      <p:grpSp>
        <p:nvGrpSpPr>
          <p:cNvPr id="917508" name="Group 4"/>
          <p:cNvGrpSpPr>
            <a:grpSpLocks/>
          </p:cNvGrpSpPr>
          <p:nvPr/>
        </p:nvGrpSpPr>
        <p:grpSpPr bwMode="auto">
          <a:xfrm>
            <a:off x="1914525" y="1667282"/>
            <a:ext cx="5324475" cy="1075918"/>
            <a:chOff x="1062" y="462"/>
            <a:chExt cx="3354" cy="753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062" y="764"/>
              <a:ext cx="931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</a:rPr>
                <a:t>Arrival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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042" y="462"/>
              <a:ext cx="820" cy="560"/>
            </a:xfrm>
            <a:prstGeom prst="rect">
              <a:avLst/>
            </a:prstGeom>
            <a:solidFill>
              <a:srgbClr val="53FB2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dirty="0">
                  <a:solidFill>
                    <a:schemeClr val="bg1"/>
                  </a:solidFill>
                  <a:latin typeface="Gill Sans"/>
                </a:rPr>
                <a:t>Queue</a:t>
              </a:r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862" y="738"/>
              <a:ext cx="9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1093" y="738"/>
              <a:ext cx="9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3812" y="462"/>
              <a:ext cx="604" cy="603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>
                  <a:latin typeface="Gill Sans"/>
                </a:rPr>
                <a:t>Server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840" y="764"/>
              <a:ext cx="988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</a:rPr>
                <a:t>Service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</a:t>
              </a:r>
              <a:r>
                <a:rPr lang="el-GR" altLang="en-US" sz="1800">
                  <a:solidFill>
                    <a:schemeClr val="hlink"/>
                  </a:solidFill>
                  <a:sym typeface="Symbol" panose="05050102010706020507" pitchFamily="18" charset="2"/>
                </a:rPr>
                <a:t>μ</a:t>
              </a: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=1/T</a:t>
              </a:r>
              <a:r>
                <a:rPr lang="en-US" altLang="en-US" sz="1800" baseline="-250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ser</a:t>
              </a:r>
              <a:endParaRPr lang="el-GR" altLang="en-US" sz="1800">
                <a:solidFill>
                  <a:schemeClr val="hlink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90235" y="5841883"/>
            <a:ext cx="2026215" cy="939917"/>
            <a:chOff x="2667002" y="5486400"/>
            <a:chExt cx="1960852" cy="939917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667002" y="5486400"/>
              <a:ext cx="959192" cy="36146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69210" y="6064855"/>
              <a:ext cx="958644" cy="36146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54629" y="5054283"/>
            <a:ext cx="5055971" cy="813117"/>
            <a:chOff x="545541" y="4977022"/>
            <a:chExt cx="4756004" cy="696146"/>
          </a:xfrm>
        </p:grpSpPr>
        <p:sp>
          <p:nvSpPr>
            <p:cNvPr id="35" name="Right Arrow 34"/>
            <p:cNvSpPr/>
            <p:nvPr/>
          </p:nvSpPr>
          <p:spPr bwMode="auto">
            <a:xfrm rot="9934845">
              <a:off x="545541" y="4977022"/>
              <a:ext cx="4656039" cy="342257"/>
            </a:xfrm>
            <a:prstGeom prst="rightArrow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9512244">
              <a:off x="1469779" y="5361666"/>
              <a:ext cx="3831766" cy="311502"/>
            </a:xfrm>
            <a:prstGeom prst="rightArrow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62794" y="773312"/>
            <a:ext cx="4000224" cy="4495800"/>
            <a:chOff x="4967090" y="697112"/>
            <a:chExt cx="3920378" cy="44958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967090" y="697112"/>
              <a:ext cx="3872115" cy="4495800"/>
            </a:xfrm>
            <a:prstGeom prst="rect">
              <a:avLst/>
            </a:prstGeom>
            <a:solidFill>
              <a:srgbClr val="FFFFBD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200" b="0" dirty="0">
                  <a:latin typeface="Gill Sans" charset="0"/>
                  <a:ea typeface="Gill Sans" charset="0"/>
                  <a:cs typeface="Gill Sans" charset="0"/>
                </a:rPr>
                <a:t>Why does response/queueing delay grow unboundedly even though the utilization is &lt; 1 ?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115569" y="1670050"/>
              <a:ext cx="3771899" cy="3414770"/>
              <a:chOff x="5431947" y="521727"/>
              <a:chExt cx="3684588" cy="3371618"/>
            </a:xfrm>
            <a:solidFill>
              <a:srgbClr val="FFFFBD"/>
            </a:solidFill>
          </p:grpSpPr>
          <p:sp>
            <p:nvSpPr>
              <p:cNvPr id="17" name="Rectangle 16"/>
              <p:cNvSpPr/>
              <p:nvPr/>
            </p:nvSpPr>
            <p:spPr bwMode="auto">
              <a:xfrm>
                <a:off x="5431947" y="521727"/>
                <a:ext cx="3684588" cy="3286919"/>
              </a:xfrm>
              <a:prstGeom prst="rect">
                <a:avLst/>
              </a:prstGeom>
              <a:noFill/>
              <a:ln w="571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8" name="Ink 3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8104188" y="1371600"/>
                <a:ext cx="1587" cy="1587"/>
              </a:xfrm>
              <a:custGeom>
                <a:avLst/>
                <a:gdLst>
                  <a:gd name="T0" fmla="*/ 0 w 1"/>
                  <a:gd name="T1" fmla="*/ 2147483647 h 1"/>
                  <a:gd name="T2" fmla="*/ 0 w 1"/>
                  <a:gd name="T3" fmla="*/ 2147483647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Ink 3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8104188" y="1493838"/>
                <a:ext cx="1587" cy="1587"/>
              </a:xfrm>
              <a:custGeom>
                <a:avLst/>
                <a:gdLst>
                  <a:gd name="T0" fmla="*/ 0 w 1"/>
                  <a:gd name="T1" fmla="*/ 2147483647 h 1"/>
                  <a:gd name="T2" fmla="*/ 0 w 1"/>
                  <a:gd name="T3" fmla="*/ 2147483647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20" name="Group 19"/>
              <p:cNvGrpSpPr>
                <a:grpSpLocks/>
              </p:cNvGrpSpPr>
              <p:nvPr/>
            </p:nvGrpSpPr>
            <p:grpSpPr bwMode="auto">
              <a:xfrm>
                <a:off x="5540376" y="742156"/>
                <a:ext cx="3529013" cy="3151189"/>
                <a:chOff x="5413376" y="685800"/>
                <a:chExt cx="3529013" cy="3151189"/>
              </a:xfrm>
              <a:grpFill/>
            </p:grpSpPr>
            <p:grpSp>
              <p:nvGrpSpPr>
                <p:cNvPr id="21" name="Group 53"/>
                <p:cNvGrpSpPr>
                  <a:grpSpLocks/>
                </p:cNvGrpSpPr>
                <p:nvPr/>
              </p:nvGrpSpPr>
              <p:grpSpPr bwMode="auto">
                <a:xfrm>
                  <a:off x="5413376" y="685800"/>
                  <a:ext cx="3529013" cy="3151189"/>
                  <a:chOff x="3410" y="432"/>
                  <a:chExt cx="2223" cy="1985"/>
                </a:xfrm>
                <a:grpFill/>
              </p:grpSpPr>
              <p:sp>
                <p:nvSpPr>
                  <p:cNvPr id="23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3614" y="1255"/>
                    <a:ext cx="777" cy="14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4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129" y="1827"/>
                    <a:ext cx="442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 dirty="0">
                        <a:latin typeface="Gill Sans" charset="0"/>
                        <a:ea typeface="Gill Sans" charset="0"/>
                        <a:cs typeface="Gill Sans" charset="0"/>
                      </a:rPr>
                      <a:t>100%</a:t>
                    </a:r>
                  </a:p>
                </p:txBody>
              </p:sp>
              <p:sp>
                <p:nvSpPr>
                  <p:cNvPr id="25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28" y="432"/>
                    <a:ext cx="1" cy="1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6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734" y="1803"/>
                    <a:ext cx="1512" cy="1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7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771" y="449"/>
                    <a:ext cx="790" cy="35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Response</a:t>
                    </a:r>
                  </a:p>
                  <a:p>
                    <a:pPr algn="l"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Time (ms)</a:t>
                    </a:r>
                  </a:p>
                </p:txBody>
              </p:sp>
              <p:sp>
                <p:nvSpPr>
                  <p:cNvPr id="2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709" y="2050"/>
                    <a:ext cx="1924" cy="36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63500" tIns="25400" rIns="63500" bIns="25400">
                    <a:spAutoFit/>
                  </a:bodyPr>
                  <a:lstStyle/>
                  <a:p>
                    <a:pPr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Throughput  (Utilization)</a:t>
                    </a:r>
                  </a:p>
                  <a:p>
                    <a:pPr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                   (% total BW)</a:t>
                    </a:r>
                  </a:p>
                </p:txBody>
              </p:sp>
              <p:sp>
                <p:nvSpPr>
                  <p:cNvPr id="2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490" y="1786"/>
                    <a:ext cx="15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0</a:t>
                    </a:r>
                  </a:p>
                </p:txBody>
              </p:sp>
              <p:sp>
                <p:nvSpPr>
                  <p:cNvPr id="3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1305"/>
                    <a:ext cx="31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100</a:t>
                    </a:r>
                  </a:p>
                </p:txBody>
              </p:sp>
              <p:sp>
                <p:nvSpPr>
                  <p:cNvPr id="3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904"/>
                    <a:ext cx="31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 dirty="0">
                        <a:latin typeface="Gill Sans" charset="0"/>
                        <a:ea typeface="Gill Sans" charset="0"/>
                        <a:cs typeface="Gill Sans" charset="0"/>
                      </a:rPr>
                      <a:t>200</a:t>
                    </a:r>
                  </a:p>
                </p:txBody>
              </p:sp>
              <p:sp>
                <p:nvSpPr>
                  <p:cNvPr id="3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502"/>
                    <a:ext cx="31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300</a:t>
                    </a:r>
                  </a:p>
                </p:txBody>
              </p:sp>
              <p:sp>
                <p:nvSpPr>
                  <p:cNvPr id="3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691" y="1867"/>
                    <a:ext cx="284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0%</a:t>
                    </a:r>
                  </a:p>
                </p:txBody>
              </p:sp>
            </p:grpSp>
            <p:sp>
              <p:nvSpPr>
                <p:cNvPr id="22" name="Ink 4"/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5937250" y="758825"/>
                  <a:ext cx="2368550" cy="1844675"/>
                </a:xfrm>
                <a:custGeom>
                  <a:avLst/>
                  <a:gdLst>
                    <a:gd name="T0" fmla="*/ 0 w 6060"/>
                    <a:gd name="T1" fmla="*/ 2147483647 h 5124"/>
                    <a:gd name="T2" fmla="*/ 2147483647 w 6060"/>
                    <a:gd name="T3" fmla="*/ 2147483647 h 5124"/>
                    <a:gd name="T4" fmla="*/ 2147483647 w 6060"/>
                    <a:gd name="T5" fmla="*/ 2147483647 h 5124"/>
                    <a:gd name="T6" fmla="*/ 2147483647 w 6060"/>
                    <a:gd name="T7" fmla="*/ 2147483647 h 5124"/>
                    <a:gd name="T8" fmla="*/ 2147483647 w 6060"/>
                    <a:gd name="T9" fmla="*/ 2147483647 h 5124"/>
                    <a:gd name="T10" fmla="*/ 2147483647 w 6060"/>
                    <a:gd name="T11" fmla="*/ 2147483647 h 5124"/>
                    <a:gd name="T12" fmla="*/ 2147483647 w 6060"/>
                    <a:gd name="T13" fmla="*/ 2147483647 h 5124"/>
                    <a:gd name="T14" fmla="*/ 2147483647 w 6060"/>
                    <a:gd name="T15" fmla="*/ 2147483647 h 5124"/>
                    <a:gd name="T16" fmla="*/ 2147483647 w 6060"/>
                    <a:gd name="T17" fmla="*/ 2147483647 h 5124"/>
                    <a:gd name="T18" fmla="*/ 2147483647 w 6060"/>
                    <a:gd name="T19" fmla="*/ 2147483647 h 5124"/>
                    <a:gd name="T20" fmla="*/ 2147483647 w 6060"/>
                    <a:gd name="T21" fmla="*/ 2147483647 h 5124"/>
                    <a:gd name="T22" fmla="*/ 2147483647 w 6060"/>
                    <a:gd name="T23" fmla="*/ 2147483647 h 5124"/>
                    <a:gd name="T24" fmla="*/ 2147483647 w 6060"/>
                    <a:gd name="T25" fmla="*/ 2147483647 h 5124"/>
                    <a:gd name="T26" fmla="*/ 2147483647 w 6060"/>
                    <a:gd name="T27" fmla="*/ 2147483647 h 5124"/>
                    <a:gd name="T28" fmla="*/ 2147483647 w 6060"/>
                    <a:gd name="T29" fmla="*/ 2147483647 h 512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6060" h="5124" extrusionOk="0">
                      <a:moveTo>
                        <a:pt x="0" y="5121"/>
                      </a:moveTo>
                      <a:cubicBezTo>
                        <a:pt x="155" y="5108"/>
                        <a:pt x="312" y="5103"/>
                        <a:pt x="468" y="5091"/>
                      </a:cubicBezTo>
                      <a:cubicBezTo>
                        <a:pt x="775" y="5068"/>
                        <a:pt x="1136" y="5060"/>
                        <a:pt x="1422" y="4946"/>
                      </a:cubicBezTo>
                      <a:cubicBezTo>
                        <a:pt x="1613" y="4870"/>
                        <a:pt x="1803" y="4774"/>
                        <a:pt x="1993" y="4691"/>
                      </a:cubicBezTo>
                      <a:cubicBezTo>
                        <a:pt x="2188" y="4606"/>
                        <a:pt x="2378" y="4519"/>
                        <a:pt x="2557" y="4404"/>
                      </a:cubicBezTo>
                      <a:cubicBezTo>
                        <a:pt x="2805" y="4245"/>
                        <a:pt x="3071" y="4125"/>
                        <a:pt x="3320" y="3970"/>
                      </a:cubicBezTo>
                      <a:cubicBezTo>
                        <a:pt x="3491" y="3864"/>
                        <a:pt x="3649" y="3748"/>
                        <a:pt x="3823" y="3647"/>
                      </a:cubicBezTo>
                      <a:cubicBezTo>
                        <a:pt x="4041" y="3520"/>
                        <a:pt x="4219" y="3329"/>
                        <a:pt x="4391" y="3143"/>
                      </a:cubicBezTo>
                      <a:cubicBezTo>
                        <a:pt x="4539" y="2984"/>
                        <a:pt x="4704" y="2844"/>
                        <a:pt x="4832" y="2666"/>
                      </a:cubicBezTo>
                      <a:cubicBezTo>
                        <a:pt x="4927" y="2534"/>
                        <a:pt x="4999" y="2388"/>
                        <a:pt x="5087" y="2251"/>
                      </a:cubicBezTo>
                      <a:cubicBezTo>
                        <a:pt x="5165" y="2130"/>
                        <a:pt x="5236" y="2017"/>
                        <a:pt x="5299" y="1888"/>
                      </a:cubicBezTo>
                      <a:cubicBezTo>
                        <a:pt x="5421" y="1641"/>
                        <a:pt x="5529" y="1391"/>
                        <a:pt x="5657" y="1147"/>
                      </a:cubicBezTo>
                      <a:cubicBezTo>
                        <a:pt x="5835" y="809"/>
                        <a:pt x="5882" y="475"/>
                        <a:pt x="5999" y="122"/>
                      </a:cubicBezTo>
                      <a:cubicBezTo>
                        <a:pt x="6013" y="79"/>
                        <a:pt x="6041" y="17"/>
                        <a:pt x="6047" y="1"/>
                      </a:cubicBezTo>
                      <a:cubicBezTo>
                        <a:pt x="6051" y="2"/>
                        <a:pt x="6055" y="3"/>
                        <a:pt x="6059" y="4"/>
                      </a:cubicBezTo>
                    </a:path>
                  </a:pathLst>
                </a:custGeom>
                <a:grpFill/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30882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91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uiExpand="1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58C3-7B3F-4487-A105-0F76F741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#1: Most Files Are Small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BA1F26A4-8606-473E-88D8-E74BF7EFF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57" y="1066800"/>
            <a:ext cx="7235686" cy="4351338"/>
          </a:xfrm>
        </p:spPr>
      </p:pic>
    </p:spTree>
    <p:extLst>
      <p:ext uri="{BB962C8B-B14F-4D97-AF65-F5344CB8AC3E}">
        <p14:creationId xmlns:p14="http://schemas.microsoft.com/office/powerpoint/2010/main" val="1864415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4B00257-6BFE-4951-AB9B-6C456D332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1066800"/>
            <a:ext cx="8010526" cy="43513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#2: Most Bytes are in Large Files</a:t>
            </a:r>
          </a:p>
        </p:txBody>
      </p:sp>
    </p:spTree>
    <p:extLst>
      <p:ext uri="{BB962C8B-B14F-4D97-AF65-F5344CB8AC3E}">
        <p14:creationId xmlns:p14="http://schemas.microsoft.com/office/powerpoint/2010/main" val="672999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DF06-0387-46E5-8CE9-905A5FBA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57400"/>
            <a:ext cx="10363200" cy="1362075"/>
          </a:xfrm>
        </p:spPr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FAT</a:t>
            </a:r>
            <a:r>
              <a:rPr lang="en-US" dirty="0"/>
              <a:t>: File Allocation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FD901-E899-4766-AA78-DA3F7C23E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3276601"/>
            <a:ext cx="10363200" cy="99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MS-DOS, 1977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Still widely used!</a:t>
            </a:r>
          </a:p>
        </p:txBody>
      </p:sp>
    </p:spTree>
    <p:extLst>
      <p:ext uri="{BB962C8B-B14F-4D97-AF65-F5344CB8AC3E}">
        <p14:creationId xmlns:p14="http://schemas.microsoft.com/office/powerpoint/2010/main" val="2291045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4" y="4587257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5192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7531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5" y="4587257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5192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7531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5151474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Gill Sans Light"/>
              </a:rPr>
              <a:t>Assume (for now) we have a </a:t>
            </a:r>
            <a:br>
              <a:rPr lang="en-US" sz="2400" dirty="0">
                <a:latin typeface="Gill Sans Light"/>
              </a:rPr>
            </a:br>
            <a:r>
              <a:rPr lang="en-US" sz="2400" dirty="0">
                <a:latin typeface="Gill Sans Light"/>
              </a:rPr>
              <a:t>way to translate a path to </a:t>
            </a:r>
            <a:br>
              <a:rPr lang="en-US" sz="2400" dirty="0">
                <a:latin typeface="Gill Sans Light"/>
              </a:rPr>
            </a:br>
            <a:r>
              <a:rPr lang="en-US" sz="2400" dirty="0">
                <a:latin typeface="Gill Sans Light"/>
              </a:rPr>
              <a:t>a “file number”</a:t>
            </a:r>
          </a:p>
          <a:p>
            <a:pPr lvl="1"/>
            <a:r>
              <a:rPr lang="en-US" sz="2000" dirty="0">
                <a:latin typeface="Gill Sans Light"/>
              </a:rPr>
              <a:t>i.e., a directory structure</a:t>
            </a:r>
          </a:p>
          <a:p>
            <a:r>
              <a:rPr lang="en-US" sz="2400" dirty="0">
                <a:latin typeface="Gill Sans Light"/>
              </a:rPr>
              <a:t>Disk Storage is a collection of Blocks</a:t>
            </a:r>
          </a:p>
          <a:p>
            <a:pPr lvl="1"/>
            <a:r>
              <a:rPr lang="en-US" sz="2000" dirty="0">
                <a:latin typeface="Gill Sans Light"/>
              </a:rPr>
              <a:t>Just hold file data (offset o = &lt; B, x &gt;)</a:t>
            </a:r>
          </a:p>
          <a:p>
            <a:r>
              <a:rPr lang="en-US" sz="2400" dirty="0">
                <a:latin typeface="Gill Sans Light"/>
              </a:rPr>
              <a:t>Example: </a:t>
            </a:r>
            <a:r>
              <a:rPr lang="en-US" sz="2400" dirty="0" err="1">
                <a:latin typeface="Gill Sans Light"/>
              </a:rPr>
              <a:t>file_read</a:t>
            </a:r>
            <a:r>
              <a:rPr lang="en-US" sz="2400" dirty="0">
                <a:latin typeface="Gill Sans Light"/>
              </a:rPr>
              <a:t> 31, &lt; 2, x &gt;</a:t>
            </a:r>
          </a:p>
          <a:p>
            <a:pPr lvl="1"/>
            <a:r>
              <a:rPr lang="en-US" sz="2200" dirty="0">
                <a:latin typeface="Gill Sans Light"/>
              </a:rPr>
              <a:t>Index into FAT with file number</a:t>
            </a:r>
          </a:p>
          <a:p>
            <a:pPr lvl="1"/>
            <a:r>
              <a:rPr lang="en-US" sz="2200" dirty="0">
                <a:latin typeface="Gill Sans Light"/>
              </a:rPr>
              <a:t>Follow linked list to block</a:t>
            </a:r>
          </a:p>
          <a:p>
            <a:pPr lvl="1"/>
            <a:r>
              <a:rPr lang="en-US" sz="2200" dirty="0">
                <a:latin typeface="Gill Sans Light"/>
              </a:rPr>
              <a:t>Read the block from disk </a:t>
            </a:r>
            <a:br>
              <a:rPr lang="en-US" sz="2200" dirty="0">
                <a:latin typeface="Gill Sans Light"/>
              </a:rPr>
            </a:br>
            <a:r>
              <a:rPr lang="en-US" sz="2200" dirty="0">
                <a:latin typeface="Gill Sans Light"/>
              </a:rPr>
              <a:t>into memory</a:t>
            </a:r>
          </a:p>
          <a:p>
            <a:pPr lvl="1"/>
            <a:endParaRPr lang="en-US" sz="2000" dirty="0">
              <a:latin typeface="Gill Sans Light"/>
            </a:endParaRPr>
          </a:p>
          <a:p>
            <a:endParaRPr lang="en-US" dirty="0"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778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-0.00231 L -0.27864 0.0951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1" y="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5151474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Light"/>
              </a:rPr>
              <a:t>File is a collection of disk blocks</a:t>
            </a:r>
          </a:p>
          <a:p>
            <a:r>
              <a:rPr lang="en-US" sz="2400" dirty="0">
                <a:latin typeface="Gill Sans Light"/>
              </a:rPr>
              <a:t>FAT is linked list 1-1 with blocks</a:t>
            </a:r>
          </a:p>
          <a:p>
            <a:r>
              <a:rPr lang="en-US" sz="2400" dirty="0">
                <a:latin typeface="Gill Sans Light"/>
              </a:rPr>
              <a:t>File number is index of root of block list for the file</a:t>
            </a:r>
          </a:p>
          <a:p>
            <a:r>
              <a:rPr lang="en-US" sz="2400" dirty="0">
                <a:latin typeface="Gill Sans Light"/>
              </a:rPr>
              <a:t>File offset: block number and offset within block</a:t>
            </a:r>
          </a:p>
          <a:p>
            <a:r>
              <a:rPr lang="en-US" sz="2400" dirty="0">
                <a:latin typeface="Gill Sans Light"/>
              </a:rPr>
              <a:t>Follow list to get block number</a:t>
            </a:r>
          </a:p>
          <a:p>
            <a:r>
              <a:rPr lang="en-US" sz="2400" dirty="0">
                <a:latin typeface="Gill Sans Light"/>
              </a:rPr>
              <a:t>Unused blocks marked free</a:t>
            </a:r>
          </a:p>
          <a:p>
            <a:pPr lvl="1"/>
            <a:r>
              <a:rPr lang="en-US" dirty="0">
                <a:latin typeface="Gill Sans Light"/>
              </a:rPr>
              <a:t>Could require scan to find</a:t>
            </a:r>
          </a:p>
          <a:p>
            <a:pPr lvl="1"/>
            <a:r>
              <a:rPr lang="en-US" dirty="0">
                <a:latin typeface="Gill Sans Light"/>
              </a:rPr>
              <a:t>Or, could use a free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E164E99-5642-4C85-8BAD-D41B66E53397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5529360" y="3082070"/>
              <a:ext cx="510838" cy="1310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0F381C1-82F2-43E1-8157-23178E5588D8}"/>
                </a:ext>
              </a:extLst>
            </p:cNvPr>
            <p:cNvCxnSpPr/>
            <p:nvPr/>
          </p:nvCxnSpPr>
          <p:spPr>
            <a:xfrm flipV="1">
              <a:off x="5516937" y="4029719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BE43086-7910-4F99-8A6E-E70A34E81020}"/>
                </a:ext>
              </a:extLst>
            </p:cNvPr>
            <p:cNvCxnSpPr>
              <a:stCxn id="67" idx="3"/>
              <a:endCxn id="64" idx="1"/>
            </p:cNvCxnSpPr>
            <p:nvPr/>
          </p:nvCxnSpPr>
          <p:spPr>
            <a:xfrm>
              <a:off x="5529360" y="4392848"/>
              <a:ext cx="509583" cy="4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6863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5151474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Light"/>
              </a:rPr>
              <a:t>File is a collection of disk blocks</a:t>
            </a:r>
          </a:p>
          <a:p>
            <a:r>
              <a:rPr lang="en-US" sz="2400" dirty="0">
                <a:latin typeface="Gill Sans Light"/>
              </a:rPr>
              <a:t>FAT is linked list 1-1 with blocks</a:t>
            </a:r>
          </a:p>
          <a:p>
            <a:r>
              <a:rPr lang="en-US" sz="2400" dirty="0">
                <a:latin typeface="Gill Sans Light"/>
              </a:rPr>
              <a:t>File number is index of root of block list for the file</a:t>
            </a:r>
          </a:p>
          <a:p>
            <a:r>
              <a:rPr lang="en-US" sz="2400" dirty="0">
                <a:latin typeface="Gill Sans Light"/>
              </a:rPr>
              <a:t>File offset: block number and offset within block</a:t>
            </a:r>
          </a:p>
          <a:p>
            <a:r>
              <a:rPr lang="en-US" sz="2400" dirty="0">
                <a:latin typeface="Gill Sans Light"/>
              </a:rPr>
              <a:t>Follow list to get block number</a:t>
            </a:r>
          </a:p>
          <a:p>
            <a:r>
              <a:rPr lang="en-US" sz="2400" dirty="0">
                <a:latin typeface="Gill Sans Light"/>
              </a:rPr>
              <a:t>Unused blocks marked free</a:t>
            </a:r>
          </a:p>
          <a:p>
            <a:pPr lvl="1"/>
            <a:r>
              <a:rPr lang="en-US" dirty="0">
                <a:latin typeface="Gill Sans Light"/>
              </a:rPr>
              <a:t>Could require scan to find</a:t>
            </a:r>
          </a:p>
          <a:p>
            <a:pPr lvl="1"/>
            <a:r>
              <a:rPr lang="en-US" dirty="0">
                <a:latin typeface="Gill Sans Light"/>
              </a:rPr>
              <a:t>Or, could use a free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E164E99-5642-4C85-8BAD-D41B66E53397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5529360" y="3082070"/>
              <a:ext cx="510838" cy="1310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0F381C1-82F2-43E1-8157-23178E5588D8}"/>
                </a:ext>
              </a:extLst>
            </p:cNvPr>
            <p:cNvCxnSpPr/>
            <p:nvPr/>
          </p:nvCxnSpPr>
          <p:spPr>
            <a:xfrm flipV="1">
              <a:off x="5516937" y="4029719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BE43086-7910-4F99-8A6E-E70A34E81020}"/>
                </a:ext>
              </a:extLst>
            </p:cNvPr>
            <p:cNvCxnSpPr>
              <a:stCxn id="67" idx="3"/>
              <a:endCxn id="64" idx="1"/>
            </p:cNvCxnSpPr>
            <p:nvPr/>
          </p:nvCxnSpPr>
          <p:spPr>
            <a:xfrm>
              <a:off x="5529360" y="4392848"/>
              <a:ext cx="509583" cy="4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774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599"/>
            <a:ext cx="5151474" cy="53501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Light"/>
              </a:rPr>
              <a:t>File is a collection of disk blocks</a:t>
            </a:r>
          </a:p>
          <a:p>
            <a:r>
              <a:rPr lang="en-US" sz="2400" dirty="0">
                <a:latin typeface="Gill Sans Light"/>
              </a:rPr>
              <a:t>FAT is linked list 1-1 with blocks</a:t>
            </a:r>
          </a:p>
          <a:p>
            <a:r>
              <a:rPr lang="en-US" sz="2400" dirty="0">
                <a:latin typeface="Gill Sans Light"/>
              </a:rPr>
              <a:t>File number is index of root of block list for the file</a:t>
            </a:r>
          </a:p>
          <a:p>
            <a:r>
              <a:rPr lang="en-US" sz="2400" dirty="0">
                <a:latin typeface="Gill Sans Light"/>
              </a:rPr>
              <a:t>File offset: block number and offset within block</a:t>
            </a:r>
          </a:p>
          <a:p>
            <a:r>
              <a:rPr lang="en-US" sz="2400" dirty="0">
                <a:latin typeface="Gill Sans Light"/>
              </a:rPr>
              <a:t>Follow list to get block number</a:t>
            </a:r>
          </a:p>
          <a:p>
            <a:r>
              <a:rPr lang="en-US" sz="2400" dirty="0">
                <a:latin typeface="Gill Sans Light"/>
              </a:rPr>
              <a:t>Unused blocks marked free</a:t>
            </a:r>
          </a:p>
          <a:p>
            <a:pPr lvl="1"/>
            <a:r>
              <a:rPr lang="en-US" dirty="0">
                <a:latin typeface="Gill Sans Light"/>
              </a:rPr>
              <a:t>Could require scan to find</a:t>
            </a:r>
          </a:p>
          <a:p>
            <a:pPr lvl="1"/>
            <a:r>
              <a:rPr lang="en-US" dirty="0">
                <a:latin typeface="Gill Sans Light"/>
              </a:rPr>
              <a:t>Or, could use a free </a:t>
            </a:r>
            <a:r>
              <a:rPr lang="en-US" dirty="0" smtClean="0">
                <a:latin typeface="Gill Sans Light"/>
              </a:rPr>
              <a:t>list</a:t>
            </a:r>
          </a:p>
          <a:p>
            <a:r>
              <a:rPr lang="en-US" dirty="0">
                <a:sym typeface="Wingdings"/>
              </a:rPr>
              <a:t>Ex: </a:t>
            </a:r>
            <a:r>
              <a:rPr lang="en-US" dirty="0" err="1">
                <a:sym typeface="Wingdings"/>
              </a:rPr>
              <a:t>file_write</a:t>
            </a:r>
            <a:r>
              <a:rPr lang="en-US" dirty="0">
                <a:sym typeface="Wingdings"/>
              </a:rPr>
              <a:t>(31, &lt; 3, y &gt;)</a:t>
            </a:r>
          </a:p>
          <a:p>
            <a:pPr lvl="1"/>
            <a:r>
              <a:rPr lang="en-US" dirty="0">
                <a:sym typeface="Wingdings"/>
              </a:rPr>
              <a:t>Grab free block</a:t>
            </a:r>
          </a:p>
          <a:p>
            <a:pPr lvl="1"/>
            <a:r>
              <a:rPr lang="en-US" dirty="0">
                <a:sym typeface="Wingdings"/>
              </a:rPr>
              <a:t>Linking them into file</a:t>
            </a:r>
          </a:p>
          <a:p>
            <a:endParaRPr lang="en-US" dirty="0"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5BF8DE-E9B7-464D-BEF7-7A37EDC23462}"/>
              </a:ext>
            </a:extLst>
          </p:cNvPr>
          <p:cNvSpPr/>
          <p:nvPr/>
        </p:nvSpPr>
        <p:spPr>
          <a:xfrm>
            <a:off x="8404320" y="1715423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18CC39-262D-4611-B4CE-80283DF5B480}"/>
              </a:ext>
            </a:extLst>
          </p:cNvPr>
          <p:cNvSpPr/>
          <p:nvPr/>
        </p:nvSpPr>
        <p:spPr>
          <a:xfrm>
            <a:off x="8404320" y="364411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89CC2F-331C-4932-ACBA-71031A06CEC4}"/>
              </a:ext>
            </a:extLst>
          </p:cNvPr>
          <p:cNvSpPr/>
          <p:nvPr/>
        </p:nvSpPr>
        <p:spPr>
          <a:xfrm>
            <a:off x="8404672" y="3974490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620002-8521-4CCA-A234-58FDDB88CE3B}"/>
              </a:ext>
            </a:extLst>
          </p:cNvPr>
          <p:cNvSpPr/>
          <p:nvPr/>
        </p:nvSpPr>
        <p:spPr>
          <a:xfrm>
            <a:off x="8405665" y="266967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A21AF1-9391-4734-A59C-3B4E62F968E3}"/>
              </a:ext>
            </a:extLst>
          </p:cNvPr>
          <p:cNvSpPr txBox="1"/>
          <p:nvPr/>
        </p:nvSpPr>
        <p:spPr>
          <a:xfrm>
            <a:off x="7289026" y="3930462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164E99-5642-4C85-8BAD-D41B66E53397}"/>
              </a:ext>
            </a:extLst>
          </p:cNvPr>
          <p:cNvCxnSpPr>
            <a:stCxn id="67" idx="3"/>
          </p:cNvCxnSpPr>
          <p:nvPr/>
        </p:nvCxnSpPr>
        <p:spPr>
          <a:xfrm flipV="1">
            <a:off x="7895089" y="2819739"/>
            <a:ext cx="510838" cy="1310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F381C1-82F2-43E1-8157-23178E5588D8}"/>
              </a:ext>
            </a:extLst>
          </p:cNvPr>
          <p:cNvCxnSpPr/>
          <p:nvPr/>
        </p:nvCxnSpPr>
        <p:spPr>
          <a:xfrm flipV="1">
            <a:off x="7882666" y="3767388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E43086-7910-4F99-8A6E-E70A34E81020}"/>
              </a:ext>
            </a:extLst>
          </p:cNvPr>
          <p:cNvCxnSpPr>
            <a:stCxn id="67" idx="3"/>
            <a:endCxn id="64" idx="1"/>
          </p:cNvCxnSpPr>
          <p:nvPr/>
        </p:nvCxnSpPr>
        <p:spPr>
          <a:xfrm>
            <a:off x="7895089" y="4130517"/>
            <a:ext cx="509583" cy="4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46BA39-5709-4AFB-98D3-440A540AEAE8}"/>
              </a:ext>
            </a:extLst>
          </p:cNvPr>
          <p:cNvCxnSpPr>
            <a:stCxn id="67" idx="3"/>
            <a:endCxn id="62" idx="1"/>
          </p:cNvCxnSpPr>
          <p:nvPr/>
        </p:nvCxnSpPr>
        <p:spPr>
          <a:xfrm flipV="1">
            <a:off x="7895089" y="1870750"/>
            <a:ext cx="509231" cy="2259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2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601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5415392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Light"/>
              </a:rPr>
              <a:t>Where is FAT stored?</a:t>
            </a:r>
          </a:p>
          <a:p>
            <a:pPr lvl="1"/>
            <a:r>
              <a:rPr lang="en-US" sz="2000" dirty="0">
                <a:latin typeface="Gill Sans Light"/>
              </a:rPr>
              <a:t>On disk</a:t>
            </a:r>
          </a:p>
          <a:p>
            <a:r>
              <a:rPr lang="en-US" sz="2400" dirty="0">
                <a:latin typeface="Gill Sans Light"/>
              </a:rPr>
              <a:t>How to format a disk?</a:t>
            </a:r>
          </a:p>
          <a:p>
            <a:pPr lvl="1"/>
            <a:r>
              <a:rPr lang="en-US" sz="2000" dirty="0">
                <a:latin typeface="Gill Sans Light"/>
              </a:rPr>
              <a:t>Zero the blocks, mark FAT entries “free”</a:t>
            </a:r>
          </a:p>
          <a:p>
            <a:r>
              <a:rPr lang="en-US" sz="2400" dirty="0">
                <a:latin typeface="Gill Sans Light"/>
              </a:rPr>
              <a:t>How to quick format a disk?</a:t>
            </a:r>
          </a:p>
          <a:p>
            <a:pPr lvl="1"/>
            <a:r>
              <a:rPr lang="en-US" sz="2000" dirty="0">
                <a:latin typeface="Gill Sans Light"/>
              </a:rPr>
              <a:t>Mark FAT entries “free”</a:t>
            </a:r>
          </a:p>
          <a:p>
            <a:pPr lvl="1"/>
            <a:endParaRPr lang="en-US" sz="2000" dirty="0">
              <a:latin typeface="Gill Sans Light"/>
            </a:endParaRPr>
          </a:p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Simple: can implement in device firmware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45771"/>
            <a:ext cx="1634523" cy="28377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573431" y="1559178"/>
            <a:ext cx="1911278" cy="854504"/>
            <a:chOff x="3527788" y="2109138"/>
            <a:chExt cx="1911278" cy="8545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3527788" y="2109138"/>
              <a:ext cx="955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#1</a:t>
              </a:r>
              <a:endParaRPr lang="en-US" sz="2000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3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4" name="Freeform 64">
            <a:extLst>
              <a:ext uri="{FF2B5EF4-FFF2-40B4-BE49-F238E27FC236}">
                <a16:creationId xmlns:a16="http://schemas.microsoft.com/office/drawing/2014/main" id="{255B7CBA-9203-4720-9E46-2231CC5246E2}"/>
              </a:ext>
            </a:extLst>
          </p:cNvPr>
          <p:cNvSpPr/>
          <p:nvPr/>
        </p:nvSpPr>
        <p:spPr>
          <a:xfrm>
            <a:off x="8737987" y="2865730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9ED87F-B8C7-4044-8120-D2D54F0268E5}"/>
              </a:ext>
            </a:extLst>
          </p:cNvPr>
          <p:cNvSpPr/>
          <p:nvPr/>
        </p:nvSpPr>
        <p:spPr>
          <a:xfrm>
            <a:off x="8400791" y="3969944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F93843-DD25-4371-9C33-696FD725EBF0}"/>
              </a:ext>
            </a:extLst>
          </p:cNvPr>
          <p:cNvSpPr/>
          <p:nvPr/>
        </p:nvSpPr>
        <p:spPr>
          <a:xfrm>
            <a:off x="8405965" y="2663949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EAD486D-2245-4A5E-B228-AF49D2C28DF4}"/>
              </a:ext>
            </a:extLst>
          </p:cNvPr>
          <p:cNvGrpSpPr/>
          <p:nvPr/>
        </p:nvGrpSpPr>
        <p:grpSpPr>
          <a:xfrm>
            <a:off x="7010433" y="4246140"/>
            <a:ext cx="1315518" cy="616687"/>
            <a:chOff x="3579621" y="1992773"/>
            <a:chExt cx="1315518" cy="61668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704DF6-1523-4732-A94E-C0DA5397B72F}"/>
                </a:ext>
              </a:extLst>
            </p:cNvPr>
            <p:cNvSpPr txBox="1"/>
            <p:nvPr/>
          </p:nvSpPr>
          <p:spPr>
            <a:xfrm>
              <a:off x="3579621" y="2209350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#2</a:t>
              </a:r>
              <a:endParaRPr lang="en-US" sz="2000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2F63B7F-5B43-44A4-80EE-E2E07D18B037}"/>
                </a:ext>
              </a:extLst>
            </p:cNvPr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27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4-10-21 at 1.03.13 PM.png">
            <a:extLst>
              <a:ext uri="{FF2B5EF4-FFF2-40B4-BE49-F238E27FC236}">
                <a16:creationId xmlns:a16="http://schemas.microsoft.com/office/drawing/2014/main" id="{D2650F73-22D5-455E-B003-893D70C1B0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23" y="411127"/>
            <a:ext cx="8445500" cy="193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22C5AC-4A3C-426F-8405-99642439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FAT: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D2C5-5CEE-4EC7-97C8-4E3C78DE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1945"/>
            <a:ext cx="10515600" cy="4187455"/>
          </a:xfrm>
        </p:spPr>
        <p:txBody>
          <a:bodyPr>
            <a:normAutofit/>
          </a:bodyPr>
          <a:lstStyle/>
          <a:p>
            <a:r>
              <a:rPr lang="en-US" dirty="0"/>
              <a:t>A directory is a file containing &lt;</a:t>
            </a:r>
            <a:r>
              <a:rPr lang="en-US" dirty="0" err="1"/>
              <a:t>file_name</a:t>
            </a:r>
            <a:r>
              <a:rPr lang="en-US" dirty="0"/>
              <a:t>: </a:t>
            </a:r>
            <a:r>
              <a:rPr lang="en-US" dirty="0" err="1"/>
              <a:t>file_number</a:t>
            </a:r>
            <a:r>
              <a:rPr lang="en-US" dirty="0"/>
              <a:t>&gt; mappings</a:t>
            </a:r>
          </a:p>
          <a:p>
            <a:r>
              <a:rPr lang="en-US" dirty="0" smtClean="0"/>
              <a:t>Free </a:t>
            </a:r>
            <a:r>
              <a:rPr lang="en-US" dirty="0"/>
              <a:t>space for </a:t>
            </a:r>
            <a:r>
              <a:rPr lang="en-US" dirty="0" smtClean="0"/>
              <a:t>new/deleted </a:t>
            </a:r>
            <a:r>
              <a:rPr lang="en-US" dirty="0"/>
              <a:t>entries</a:t>
            </a:r>
          </a:p>
          <a:p>
            <a:r>
              <a:rPr lang="en-US" dirty="0" smtClean="0"/>
              <a:t>In </a:t>
            </a:r>
            <a:r>
              <a:rPr lang="en-US" dirty="0"/>
              <a:t>FAT: file attributes are kept in directory </a:t>
            </a:r>
            <a:r>
              <a:rPr lang="en-US" dirty="0" smtClean="0"/>
              <a:t>(!!!)</a:t>
            </a:r>
          </a:p>
          <a:p>
            <a:pPr lvl="1"/>
            <a:r>
              <a:rPr lang="en-US" dirty="0" smtClean="0"/>
              <a:t>Not directly associated with the file itself</a:t>
            </a:r>
            <a:endParaRPr lang="en-US" dirty="0"/>
          </a:p>
          <a:p>
            <a:pPr>
              <a:tabLst>
                <a:tab pos="5829300" algn="l"/>
              </a:tabLst>
            </a:pPr>
            <a:r>
              <a:rPr lang="en-US" dirty="0" smtClean="0"/>
              <a:t>Each </a:t>
            </a:r>
            <a:r>
              <a:rPr lang="en-US" dirty="0"/>
              <a:t>directory a linked list of </a:t>
            </a:r>
            <a:r>
              <a:rPr lang="en-US" dirty="0" smtClean="0"/>
              <a:t>entries</a:t>
            </a:r>
          </a:p>
          <a:p>
            <a:pPr lvl="1">
              <a:tabLst>
                <a:tab pos="5829300" algn="l"/>
              </a:tabLst>
            </a:pPr>
            <a:r>
              <a:rPr lang="en-US" dirty="0" smtClean="0"/>
              <a:t>Requires linear search of directory to find particular entry</a:t>
            </a:r>
            <a:endParaRPr lang="en-US" dirty="0"/>
          </a:p>
          <a:p>
            <a:r>
              <a:rPr lang="en-US" dirty="0"/>
              <a:t>Where do you find root directory </a:t>
            </a:r>
            <a:r>
              <a:rPr lang="en-US" dirty="0" smtClean="0"/>
              <a:t>(“/”)?</a:t>
            </a:r>
          </a:p>
          <a:p>
            <a:pPr lvl="1"/>
            <a:r>
              <a:rPr lang="en-US" dirty="0" smtClean="0"/>
              <a:t>At well-defined place on disk</a:t>
            </a:r>
          </a:p>
          <a:p>
            <a:pPr lvl="1"/>
            <a:r>
              <a:rPr lang="en-US" dirty="0" smtClean="0"/>
              <a:t>For FAT, this is at block 2 (there are no blocks 0 or 1)</a:t>
            </a:r>
          </a:p>
          <a:p>
            <a:pPr lvl="1"/>
            <a:r>
              <a:rPr lang="en-US" dirty="0" smtClean="0"/>
              <a:t>Remaining directories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91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FAT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990600"/>
            <a:ext cx="54559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ill Sans Light"/>
              </a:rPr>
              <a:t>Suppose you start with the file number:</a:t>
            </a:r>
          </a:p>
          <a:p>
            <a:r>
              <a:rPr lang="en-US" sz="2400" dirty="0">
                <a:latin typeface="Gill Sans Light"/>
              </a:rPr>
              <a:t>Time to find block?</a:t>
            </a:r>
          </a:p>
          <a:p>
            <a:r>
              <a:rPr lang="en-US" sz="2400" dirty="0">
                <a:latin typeface="Gill Sans Light"/>
              </a:rPr>
              <a:t>Block layout for file?</a:t>
            </a:r>
          </a:p>
          <a:p>
            <a:r>
              <a:rPr lang="en-US" sz="2400" dirty="0">
                <a:latin typeface="Gill Sans Light"/>
              </a:rPr>
              <a:t>Sequential access?</a:t>
            </a:r>
          </a:p>
          <a:p>
            <a:r>
              <a:rPr lang="en-US" sz="2400" dirty="0">
                <a:latin typeface="Gill Sans Light"/>
              </a:rPr>
              <a:t>Random access?</a:t>
            </a:r>
          </a:p>
          <a:p>
            <a:r>
              <a:rPr lang="en-US" sz="2400" dirty="0">
                <a:latin typeface="Gill Sans Light"/>
              </a:rPr>
              <a:t>Fragmentation?</a:t>
            </a:r>
          </a:p>
          <a:p>
            <a:r>
              <a:rPr lang="en-US" sz="2400" dirty="0">
                <a:latin typeface="Gill Sans Light"/>
              </a:rPr>
              <a:t>Small files?</a:t>
            </a:r>
          </a:p>
          <a:p>
            <a:r>
              <a:rPr lang="en-US" sz="2400" dirty="0">
                <a:latin typeface="Gill Sans Light"/>
              </a:rPr>
              <a:t>Big files?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45771"/>
            <a:ext cx="1634523" cy="28377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591319" y="1529949"/>
            <a:ext cx="1893390" cy="883733"/>
            <a:chOff x="3545676" y="2079909"/>
            <a:chExt cx="1893390" cy="8837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3545676" y="2079909"/>
              <a:ext cx="955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#1</a:t>
              </a:r>
              <a:endParaRPr lang="en-US" sz="2000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C5E0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3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4" name="Freeform 64">
            <a:extLst>
              <a:ext uri="{FF2B5EF4-FFF2-40B4-BE49-F238E27FC236}">
                <a16:creationId xmlns:a16="http://schemas.microsoft.com/office/drawing/2014/main" id="{255B7CBA-9203-4720-9E46-2231CC5246E2}"/>
              </a:ext>
            </a:extLst>
          </p:cNvPr>
          <p:cNvSpPr/>
          <p:nvPr/>
        </p:nvSpPr>
        <p:spPr>
          <a:xfrm>
            <a:off x="8737987" y="2865730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9ED87F-B8C7-4044-8120-D2D54F0268E5}"/>
              </a:ext>
            </a:extLst>
          </p:cNvPr>
          <p:cNvSpPr/>
          <p:nvPr/>
        </p:nvSpPr>
        <p:spPr>
          <a:xfrm>
            <a:off x="8400791" y="3969944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F93843-DD25-4371-9C33-696FD725EBF0}"/>
              </a:ext>
            </a:extLst>
          </p:cNvPr>
          <p:cNvSpPr/>
          <p:nvPr/>
        </p:nvSpPr>
        <p:spPr>
          <a:xfrm>
            <a:off x="8405965" y="2663949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EAD486D-2245-4A5E-B228-AF49D2C28DF4}"/>
              </a:ext>
            </a:extLst>
          </p:cNvPr>
          <p:cNvGrpSpPr/>
          <p:nvPr/>
        </p:nvGrpSpPr>
        <p:grpSpPr>
          <a:xfrm>
            <a:off x="6958599" y="4246140"/>
            <a:ext cx="1367352" cy="607118"/>
            <a:chOff x="3527787" y="1992773"/>
            <a:chExt cx="1367352" cy="60711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704DF6-1523-4732-A94E-C0DA5397B72F}"/>
                </a:ext>
              </a:extLst>
            </p:cNvPr>
            <p:cNvSpPr txBox="1"/>
            <p:nvPr/>
          </p:nvSpPr>
          <p:spPr>
            <a:xfrm>
              <a:off x="3527787" y="2199781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#2</a:t>
              </a:r>
              <a:endParaRPr lang="en-US" sz="2000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2F63B7F-5B43-44A4-80EE-E2E07D18B037}"/>
                </a:ext>
              </a:extLst>
            </p:cNvPr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1296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When is </a:t>
            </a:r>
            <a:r>
              <a:rPr lang="en-US" dirty="0"/>
              <a:t>D</a:t>
            </a:r>
            <a:r>
              <a:rPr lang="en-US" dirty="0" smtClean="0"/>
              <a:t>isk </a:t>
            </a:r>
            <a:r>
              <a:rPr lang="en-US" dirty="0"/>
              <a:t>P</a:t>
            </a:r>
            <a:r>
              <a:rPr lang="en-US" dirty="0" smtClean="0"/>
              <a:t>erformance </a:t>
            </a:r>
            <a:r>
              <a:rPr lang="en-US" dirty="0"/>
              <a:t>H</a:t>
            </a:r>
            <a:r>
              <a:rPr lang="en-US" dirty="0" smtClean="0"/>
              <a:t>ighest?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838200"/>
            <a:ext cx="8305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When there are big sequential reads, or</a:t>
            </a:r>
          </a:p>
          <a:p>
            <a:r>
              <a:rPr lang="en-US" dirty="0" smtClean="0"/>
              <a:t>When there is so much work to do that they can be piggy backed (reordering queues—one moment)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OK to be inefficient when things are mostly idle</a:t>
            </a:r>
          </a:p>
          <a:p>
            <a:r>
              <a:rPr lang="en-US" dirty="0" smtClean="0"/>
              <a:t>Bursts are both a threat and an opportunity</a:t>
            </a:r>
          </a:p>
          <a:p>
            <a:r>
              <a:rPr lang="en-US" dirty="0" smtClean="0"/>
              <a:t>&lt;your idea for optimization goes here&gt;</a:t>
            </a:r>
          </a:p>
          <a:p>
            <a:pPr lvl="1"/>
            <a:r>
              <a:rPr lang="en-US" dirty="0" smtClean="0"/>
              <a:t>Waste space for speed?</a:t>
            </a:r>
          </a:p>
          <a:p>
            <a:pPr lvl="1"/>
            <a:endParaRPr lang="en-US" dirty="0"/>
          </a:p>
          <a:p>
            <a:r>
              <a:rPr lang="en-US" dirty="0" smtClean="0"/>
              <a:t>Other techniques:</a:t>
            </a:r>
          </a:p>
          <a:p>
            <a:pPr lvl="1"/>
            <a:r>
              <a:rPr lang="en-US" dirty="0"/>
              <a:t>Reduce overhead through user level drivers</a:t>
            </a:r>
          </a:p>
          <a:p>
            <a:pPr lvl="1"/>
            <a:r>
              <a:rPr lang="en-US" dirty="0" smtClean="0"/>
              <a:t>Reduce </a:t>
            </a:r>
            <a:r>
              <a:rPr lang="en-US" dirty="0"/>
              <a:t>the impact of I/O delays by doing other useful work in the </a:t>
            </a:r>
            <a:r>
              <a:rPr lang="en-US" dirty="0" smtClean="0"/>
              <a:t>meantime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86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AEA-076D-461A-82D2-C7BB8241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Unix </a:t>
            </a:r>
            <a:r>
              <a:rPr lang="en-US" dirty="0"/>
              <a:t>File System (Berkeley FFS)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1B66-B70F-41BD-B61F-386496EF1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07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C796-0363-41F9-A162-2F926725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Inodes</a:t>
            </a:r>
            <a:r>
              <a:rPr lang="en-US" dirty="0"/>
              <a:t> in Unix (Including Berkeley FFS)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30B6-E745-44C0-A566-C313D84B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11013281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File Number is index into set of </a:t>
            </a:r>
            <a:r>
              <a:rPr lang="en-US" dirty="0" err="1" smtClean="0"/>
              <a:t>inode</a:t>
            </a:r>
            <a:r>
              <a:rPr lang="en-US" dirty="0" smtClean="0"/>
              <a:t> arrays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Index structure is an array of </a:t>
            </a:r>
            <a:r>
              <a:rPr lang="en-US" i="1" dirty="0" err="1"/>
              <a:t>inodes</a:t>
            </a:r>
            <a:endParaRPr lang="en-US" i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File Number (</a:t>
            </a:r>
            <a:r>
              <a:rPr lang="en-US" dirty="0" err="1"/>
              <a:t>inumber</a:t>
            </a:r>
            <a:r>
              <a:rPr lang="en-US" dirty="0"/>
              <a:t>) is an index into the array of </a:t>
            </a:r>
            <a:r>
              <a:rPr lang="en-US" dirty="0" err="1"/>
              <a:t>inodes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corresponds to a file and contains its </a:t>
            </a:r>
            <a:r>
              <a:rPr lang="en-US" dirty="0" smtClean="0"/>
              <a:t>metadata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So, things like read/write permissions are stored with </a:t>
            </a:r>
            <a:r>
              <a:rPr lang="en-US" i="1" dirty="0" smtClean="0"/>
              <a:t>file, </a:t>
            </a:r>
            <a:r>
              <a:rPr lang="en-US" dirty="0" smtClean="0"/>
              <a:t>not in directory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Allows multiple names (directory entries) for a file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Inode</a:t>
            </a:r>
            <a:r>
              <a:rPr lang="en-US" dirty="0"/>
              <a:t> maintains a multi-level tree structure to find storage blocks for files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Great for little and large files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Asymmetric tree with fixed sized </a:t>
            </a:r>
            <a:r>
              <a:rPr lang="en-US" dirty="0" smtClean="0"/>
              <a:t>blocks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Original </a:t>
            </a:r>
            <a:r>
              <a:rPr lang="en-US" b="1" i="1" dirty="0" err="1">
                <a:solidFill>
                  <a:srgbClr val="FF0000"/>
                </a:solidFill>
              </a:rPr>
              <a:t>inode</a:t>
            </a:r>
            <a:r>
              <a:rPr lang="en-US" dirty="0">
                <a:solidFill>
                  <a:srgbClr val="FF0000"/>
                </a:solidFill>
              </a:rPr>
              <a:t> format appeared in BSD 4.1 (more following)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Berkeley Standard Distribution Unix!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Part of your heritage!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Similar structure for Linux Ext 2/3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58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Structure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41388"/>
            <a:ext cx="8409146" cy="4621212"/>
          </a:xfrm>
        </p:spPr>
      </p:pic>
    </p:spTree>
    <p:extLst>
      <p:ext uri="{BB962C8B-B14F-4D97-AF65-F5344CB8AC3E}">
        <p14:creationId xmlns:p14="http://schemas.microsoft.com/office/powerpoint/2010/main" val="1447665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File </a:t>
            </a:r>
            <a:r>
              <a:rPr lang="en-US" dirty="0" err="1" smtClean="0">
                <a:latin typeface="Gill Sans Light"/>
              </a:rPr>
              <a:t>Atributes</a:t>
            </a:r>
            <a:endParaRPr lang="en-US" dirty="0">
              <a:latin typeface="Gill Sans Ligh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937651"/>
            <a:ext cx="8409146" cy="462121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AB9E54-1D87-4AC7-B719-7B79C40F48D8}"/>
              </a:ext>
            </a:extLst>
          </p:cNvPr>
          <p:cNvSpPr/>
          <p:nvPr/>
        </p:nvSpPr>
        <p:spPr>
          <a:xfrm>
            <a:off x="4916629" y="1655388"/>
            <a:ext cx="982239" cy="91274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E8742-F61D-41F4-A666-D0C7386AC936}"/>
              </a:ext>
            </a:extLst>
          </p:cNvPr>
          <p:cNvSpPr txBox="1"/>
          <p:nvPr/>
        </p:nvSpPr>
        <p:spPr>
          <a:xfrm>
            <a:off x="1300268" y="2776478"/>
            <a:ext cx="417288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User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Group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9 basic access control bits 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- UGO x RWX</a:t>
            </a:r>
          </a:p>
          <a:p>
            <a:r>
              <a:rPr lang="en-US" sz="2000" b="0" dirty="0" err="1">
                <a:latin typeface="Gill Sans Light"/>
                <a:ea typeface="Gill Sans" charset="0"/>
                <a:cs typeface="Gill Sans" charset="0"/>
              </a:rPr>
              <a:t>SetUID</a:t>
            </a:r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bit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- execute at owner permissions</a:t>
            </a:r>
            <a:br>
              <a:rPr lang="en-US" sz="2000" b="0" dirty="0">
                <a:latin typeface="Gill Sans Light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 rather than user</a:t>
            </a:r>
          </a:p>
          <a:p>
            <a:r>
              <a:rPr lang="en-US" sz="2000" b="0" dirty="0" err="1">
                <a:latin typeface="Gill Sans Light"/>
                <a:ea typeface="Gill Sans" charset="0"/>
                <a:cs typeface="Gill Sans" charset="0"/>
              </a:rPr>
              <a:t>SetGID</a:t>
            </a:r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bit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- execute at group’s permissions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7A0290-8E7A-4E41-AF08-F592FCEE467B}"/>
              </a:ext>
            </a:extLst>
          </p:cNvPr>
          <p:cNvCxnSpPr/>
          <p:nvPr/>
        </p:nvCxnSpPr>
        <p:spPr>
          <a:xfrm flipH="1">
            <a:off x="4729412" y="2568134"/>
            <a:ext cx="187217" cy="20834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89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Files: 12 Pointers Direct to Data Blocks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914400"/>
            <a:ext cx="8409146" cy="462121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B47DF9-21EB-419B-9441-936FDB7C2173}"/>
              </a:ext>
            </a:extLst>
          </p:cNvPr>
          <p:cNvSpPr/>
          <p:nvPr/>
        </p:nvSpPr>
        <p:spPr>
          <a:xfrm>
            <a:off x="4956385" y="2456180"/>
            <a:ext cx="912787" cy="190036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59FEC-9FA4-4010-B768-12C0EB573F99}"/>
              </a:ext>
            </a:extLst>
          </p:cNvPr>
          <p:cNvSpPr txBox="1"/>
          <p:nvPr/>
        </p:nvSpPr>
        <p:spPr>
          <a:xfrm>
            <a:off x="882824" y="916524"/>
            <a:ext cx="2953680" cy="132343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Direct pointers</a:t>
            </a:r>
          </a:p>
          <a:p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4kB blocks </a:t>
            </a:r>
            <a:r>
              <a:rPr lang="en-US" sz="2000" b="0" dirty="0">
                <a:latin typeface="Gill Sans Light"/>
                <a:ea typeface="Gill Sans" charset="0"/>
                <a:cs typeface="Gill Sans" charset="0"/>
                <a:sym typeface="Symbol" panose="05050102010706020507" pitchFamily="18" charset="2"/>
              </a:rPr>
              <a:t> </a:t>
            </a:r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sufficient for files up to 48KB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EB6CC0-874A-41E5-830F-EF1167D49294}"/>
              </a:ext>
            </a:extLst>
          </p:cNvPr>
          <p:cNvCxnSpPr/>
          <p:nvPr/>
        </p:nvCxnSpPr>
        <p:spPr>
          <a:xfrm flipH="1" flipV="1">
            <a:off x="3836504" y="2008351"/>
            <a:ext cx="1119882" cy="44783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 Shot 2014-10-21 at 1.40.36 PM.png">
            <a:extLst>
              <a:ext uri="{FF2B5EF4-FFF2-40B4-BE49-F238E27FC236}">
                <a16:creationId xmlns:a16="http://schemas.microsoft.com/office/drawing/2014/main" id="{B68A8613-63EC-4487-90CC-FF9C86573D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38" y="3070214"/>
            <a:ext cx="4292335" cy="2659867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2C773F-8027-4767-8566-BA12BD9061BC}"/>
              </a:ext>
            </a:extLst>
          </p:cNvPr>
          <p:cNvSpPr/>
          <p:nvPr/>
        </p:nvSpPr>
        <p:spPr>
          <a:xfrm>
            <a:off x="8213300" y="3391198"/>
            <a:ext cx="2067270" cy="1765966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3379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Large Files: 1-, 2-, 3-level indirect pointers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951492"/>
            <a:ext cx="8409146" cy="462121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5179EE-84BA-4F37-920E-9957350FC04C}"/>
              </a:ext>
            </a:extLst>
          </p:cNvPr>
          <p:cNvSpPr/>
          <p:nvPr/>
        </p:nvSpPr>
        <p:spPr>
          <a:xfrm>
            <a:off x="4930139" y="4330446"/>
            <a:ext cx="912787" cy="52582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9A2E2-B1C4-4BA5-A510-74712C438D10}"/>
              </a:ext>
            </a:extLst>
          </p:cNvPr>
          <p:cNvSpPr txBox="1"/>
          <p:nvPr/>
        </p:nvSpPr>
        <p:spPr>
          <a:xfrm>
            <a:off x="1313778" y="838200"/>
            <a:ext cx="3334680" cy="224676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Indirect pointers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- point to a disk block 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containing only pointers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- 4 kB blocks =&gt; 1024 </a:t>
            </a:r>
            <a:r>
              <a:rPr lang="en-US" sz="2000" b="0" dirty="0" err="1">
                <a:latin typeface="Gill Sans Light"/>
                <a:ea typeface="Gill Sans" charset="0"/>
                <a:cs typeface="Gill Sans" charset="0"/>
              </a:rPr>
              <a:t>ptrs</a:t>
            </a:r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=&gt; 4 MB @ level 2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=&gt; 4 GB @ level 3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=&gt; 4 TB @ level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78B92-590D-41B9-9DC4-103F2013725F}"/>
              </a:ext>
            </a:extLst>
          </p:cNvPr>
          <p:cNvSpPr txBox="1"/>
          <p:nvPr/>
        </p:nvSpPr>
        <p:spPr>
          <a:xfrm>
            <a:off x="9449058" y="250019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48 KB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07A58-91E1-4B7D-B17E-7652835DFECE}"/>
              </a:ext>
            </a:extLst>
          </p:cNvPr>
          <p:cNvSpPr txBox="1"/>
          <p:nvPr/>
        </p:nvSpPr>
        <p:spPr>
          <a:xfrm>
            <a:off x="9372114" y="3021925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+4 MB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1AFD1-BDB8-4ED0-A994-C40043EF7B83}"/>
              </a:ext>
            </a:extLst>
          </p:cNvPr>
          <p:cNvSpPr txBox="1"/>
          <p:nvPr/>
        </p:nvSpPr>
        <p:spPr>
          <a:xfrm>
            <a:off x="9423410" y="38192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+4 GB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71357-B068-46CA-9BD9-CFA740275A2E}"/>
              </a:ext>
            </a:extLst>
          </p:cNvPr>
          <p:cNvSpPr txBox="1"/>
          <p:nvPr/>
        </p:nvSpPr>
        <p:spPr>
          <a:xfrm>
            <a:off x="9461882" y="5191951"/>
            <a:ext cx="870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+4 TB</a:t>
            </a:r>
          </a:p>
        </p:txBody>
      </p:sp>
      <p:pic>
        <p:nvPicPr>
          <p:cNvPr id="14" name="Picture 13" descr="Screen Shot 2014-10-21 at 1.50.13 PM.png">
            <a:extLst>
              <a:ext uri="{FF2B5EF4-FFF2-40B4-BE49-F238E27FC236}">
                <a16:creationId xmlns:a16="http://schemas.microsoft.com/office/drawing/2014/main" id="{9CC88468-5177-477E-A69C-62781003FB6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9" y="3258389"/>
            <a:ext cx="3229456" cy="24747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53AC08-5609-40F2-A414-93D66B4A5AC5}"/>
              </a:ext>
            </a:extLst>
          </p:cNvPr>
          <p:cNvSpPr/>
          <p:nvPr/>
        </p:nvSpPr>
        <p:spPr>
          <a:xfrm>
            <a:off x="1327775" y="3675079"/>
            <a:ext cx="1286233" cy="161080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6FE87D-2823-469A-B628-CF0F8F2D302F}"/>
              </a:ext>
            </a:extLst>
          </p:cNvPr>
          <p:cNvCxnSpPr/>
          <p:nvPr/>
        </p:nvCxnSpPr>
        <p:spPr>
          <a:xfrm flipH="1" flipV="1">
            <a:off x="3962658" y="3070736"/>
            <a:ext cx="967482" cy="125971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59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FC5D42-B922-4A7B-B6AF-58A09902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Putting it All Together: On-Disk Index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B00C76-F9D3-4211-ACDE-FAE245094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762000"/>
            <a:ext cx="5588000" cy="54102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Sample file in multilevel </a:t>
            </a:r>
            <a:br>
              <a:rPr lang="en-US" altLang="ko-KR" sz="2400" dirty="0" smtClean="0"/>
            </a:br>
            <a:r>
              <a:rPr lang="en-US" altLang="ko-KR" sz="2400" dirty="0" smtClean="0"/>
              <a:t>indexed format:</a:t>
            </a:r>
          </a:p>
          <a:p>
            <a:pPr lvl="1"/>
            <a:r>
              <a:rPr lang="en-US" altLang="ko-KR" sz="2000" dirty="0" smtClean="0"/>
              <a:t>10 direct </a:t>
            </a:r>
            <a:r>
              <a:rPr lang="en-US" altLang="ko-KR" sz="2000" dirty="0" err="1" smtClean="0"/>
              <a:t>ptrs</a:t>
            </a:r>
            <a:r>
              <a:rPr lang="en-US" altLang="ko-KR" sz="2000" dirty="0" smtClean="0"/>
              <a:t>, 1K blocks</a:t>
            </a:r>
          </a:p>
          <a:p>
            <a:pPr lvl="1"/>
            <a:r>
              <a:rPr lang="en-US" altLang="ko-KR" sz="2000" dirty="0" smtClean="0"/>
              <a:t>How many accesses for </a:t>
            </a:r>
            <a:br>
              <a:rPr lang="en-US" altLang="ko-KR" sz="2000" dirty="0" smtClean="0"/>
            </a:br>
            <a:r>
              <a:rPr lang="en-US" altLang="ko-KR" sz="2000" dirty="0" smtClean="0"/>
              <a:t>block #23? (assume file </a:t>
            </a:r>
            <a:br>
              <a:rPr lang="en-US" altLang="ko-KR" sz="2000" dirty="0" smtClean="0"/>
            </a:br>
            <a:r>
              <a:rPr lang="en-US" altLang="ko-KR" sz="2000" dirty="0" smtClean="0"/>
              <a:t>header accessed on open)?</a:t>
            </a:r>
          </a:p>
          <a:p>
            <a:pPr lvl="2"/>
            <a:r>
              <a:rPr lang="en-US" altLang="ko-KR" sz="1800" dirty="0" smtClean="0"/>
              <a:t>Two: One for indirect block, </a:t>
            </a:r>
            <a:br>
              <a:rPr lang="en-US" altLang="ko-KR" sz="1800" dirty="0" smtClean="0"/>
            </a:br>
            <a:r>
              <a:rPr lang="en-US" altLang="ko-KR" sz="1800" dirty="0" smtClean="0"/>
              <a:t>one for data</a:t>
            </a:r>
          </a:p>
          <a:p>
            <a:pPr lvl="1"/>
            <a:r>
              <a:rPr lang="en-US" altLang="ko-KR" sz="2000" dirty="0" smtClean="0"/>
              <a:t>How about block #5?</a:t>
            </a:r>
          </a:p>
          <a:p>
            <a:pPr lvl="2"/>
            <a:r>
              <a:rPr lang="en-US" altLang="ko-KR" sz="1800" dirty="0" smtClean="0"/>
              <a:t>One: One for data</a:t>
            </a:r>
          </a:p>
          <a:p>
            <a:pPr lvl="1"/>
            <a:r>
              <a:rPr lang="en-US" altLang="ko-KR" sz="2000" dirty="0" smtClean="0"/>
              <a:t>Block #340?</a:t>
            </a:r>
          </a:p>
          <a:p>
            <a:pPr lvl="2"/>
            <a:r>
              <a:rPr lang="en-US" altLang="ko-KR" sz="1800" dirty="0" smtClean="0"/>
              <a:t>Three: double indirect block, </a:t>
            </a:r>
            <a:br>
              <a:rPr lang="en-US" altLang="ko-KR" sz="1800" dirty="0" smtClean="0"/>
            </a:br>
            <a:r>
              <a:rPr lang="en-US" altLang="ko-KR" sz="1800" dirty="0" smtClean="0"/>
              <a:t>indirect block, and data</a:t>
            </a:r>
            <a:endParaRPr lang="en-US" altLang="ko-KR" sz="1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F34887E-1DF6-42D6-8797-A6178E1E1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90600"/>
            <a:ext cx="6917925" cy="3810000"/>
          </a:xfrm>
        </p:spPr>
      </p:pic>
    </p:spTree>
    <p:extLst>
      <p:ext uri="{BB962C8B-B14F-4D97-AF65-F5344CB8AC3E}">
        <p14:creationId xmlns:p14="http://schemas.microsoft.com/office/powerpoint/2010/main" val="22189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226A-CD78-4486-8D7F-8696B648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Critical Factors in File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1493-062F-45DD-9E8E-72260DEE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(Hard) Disk Performance !!!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Maximize sequential access, minimize seeks</a:t>
            </a:r>
          </a:p>
          <a:p>
            <a:r>
              <a:rPr lang="en-US" dirty="0"/>
              <a:t>Open before Read/Write</a:t>
            </a:r>
          </a:p>
          <a:p>
            <a:pPr lvl="1"/>
            <a:r>
              <a:rPr lang="en-US" dirty="0"/>
              <a:t>Can perform protection checks and look up where the actual file resource are, in advance</a:t>
            </a:r>
          </a:p>
          <a:p>
            <a:r>
              <a:rPr lang="en-US" dirty="0"/>
              <a:t>Size is determined as they are used !!!</a:t>
            </a:r>
          </a:p>
          <a:p>
            <a:pPr lvl="1"/>
            <a:r>
              <a:rPr lang="en-US" dirty="0"/>
              <a:t>Can write (or read zeros) to expand the file</a:t>
            </a:r>
          </a:p>
          <a:p>
            <a:pPr lvl="1"/>
            <a:r>
              <a:rPr lang="en-US" dirty="0"/>
              <a:t>Start small and grow, need to make room</a:t>
            </a:r>
          </a:p>
          <a:p>
            <a:r>
              <a:rPr lang="en-US" dirty="0"/>
              <a:t>Organized into directories</a:t>
            </a:r>
          </a:p>
          <a:p>
            <a:pPr lvl="1"/>
            <a:r>
              <a:rPr lang="en-US" dirty="0"/>
              <a:t>What data structure (on disk) for that?</a:t>
            </a:r>
          </a:p>
          <a:p>
            <a:r>
              <a:rPr lang="en-US" dirty="0"/>
              <a:t>Need to carefully allocate / free blocks </a:t>
            </a:r>
          </a:p>
          <a:p>
            <a:pPr lvl="1"/>
            <a:r>
              <a:rPr lang="en-US" dirty="0"/>
              <a:t>Such that access remains efficient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89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5022-1819-40AE-990F-6660E51E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Recall: </a:t>
            </a:r>
            <a:r>
              <a:rPr lang="en-US" dirty="0">
                <a:latin typeface="Gill Sans Light"/>
              </a:rPr>
              <a:t>Magnetic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AB38-95D3-45E6-A750-7E316157A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062"/>
            <a:ext cx="10515600" cy="300106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Cylinders: </a:t>
            </a:r>
            <a:r>
              <a:rPr lang="en-US" dirty="0">
                <a:latin typeface="Gill Sans Light"/>
              </a:rPr>
              <a:t>all the tracks under the </a:t>
            </a:r>
            <a:br>
              <a:rPr lang="en-US" dirty="0">
                <a:latin typeface="Gill Sans Light"/>
              </a:rPr>
            </a:br>
            <a:r>
              <a:rPr lang="en-US" dirty="0">
                <a:latin typeface="Gill Sans Light"/>
              </a:rPr>
              <a:t>head at a given point on all surfaces</a:t>
            </a:r>
          </a:p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latin typeface="Gill Sans Light"/>
              </a:rPr>
              <a:t>Read/write data is a three-stage process: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Seek time: </a:t>
            </a:r>
            <a:r>
              <a:rPr lang="en-US" dirty="0">
                <a:latin typeface="Gill Sans Light"/>
              </a:rPr>
              <a:t>position the head/arm over the proper track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Rotational latency: </a:t>
            </a:r>
            <a:r>
              <a:rPr lang="en-US" dirty="0">
                <a:latin typeface="Gill Sans Light"/>
              </a:rPr>
              <a:t>wait for desired sector to rotate under r/w head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Transfer time: </a:t>
            </a:r>
            <a:r>
              <a:rPr lang="en-US" dirty="0">
                <a:latin typeface="Gill Sans Light"/>
              </a:rPr>
              <a:t>transfer a block of bits (sector) under r/w head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0B7443-9592-4D8A-94F9-CB255AF73206}"/>
              </a:ext>
            </a:extLst>
          </p:cNvPr>
          <p:cNvGrpSpPr/>
          <p:nvPr/>
        </p:nvGrpSpPr>
        <p:grpSpPr>
          <a:xfrm>
            <a:off x="7692930" y="685249"/>
            <a:ext cx="3484962" cy="2235138"/>
            <a:chOff x="5715000" y="1230330"/>
            <a:chExt cx="3260729" cy="2010530"/>
          </a:xfrm>
        </p:grpSpPr>
        <p:sp useBgFill="1">
          <p:nvSpPr>
            <p:cNvPr id="8" name="Oval 4">
              <a:extLst>
                <a:ext uri="{FF2B5EF4-FFF2-40B4-BE49-F238E27FC236}">
                  <a16:creationId xmlns:a16="http://schemas.microsoft.com/office/drawing/2014/main" id="{3B98F561-935B-4E1A-857B-5F2F7E95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7035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9" name="Oval 5">
              <a:extLst>
                <a:ext uri="{FF2B5EF4-FFF2-40B4-BE49-F238E27FC236}">
                  <a16:creationId xmlns:a16="http://schemas.microsoft.com/office/drawing/2014/main" id="{816ED293-592B-4F15-BE75-98AE0DF63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4749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0" name="Oval 6">
              <a:extLst>
                <a:ext uri="{FF2B5EF4-FFF2-40B4-BE49-F238E27FC236}">
                  <a16:creationId xmlns:a16="http://schemas.microsoft.com/office/drawing/2014/main" id="{0EE5D35D-7B13-4252-9E5C-6F28E4FC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2971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1" name="Oval 7">
              <a:extLst>
                <a:ext uri="{FF2B5EF4-FFF2-40B4-BE49-F238E27FC236}">
                  <a16:creationId xmlns:a16="http://schemas.microsoft.com/office/drawing/2014/main" id="{DC5F41BE-8C3D-4633-A554-A5E068323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1447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15F1FE80-0943-4E92-A8EF-50615B2CC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1050" y="2316180"/>
              <a:ext cx="24130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78395B73-AFFF-4EEE-81FD-5889A74D6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5650" y="2290780"/>
              <a:ext cx="596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F2423201-7D64-486F-BD06-D5BD1C878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0450" y="1706580"/>
              <a:ext cx="292100" cy="723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C29E3C41-D259-416B-82B1-80E34BF05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547830"/>
              <a:ext cx="743930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Sector</a:t>
              </a: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A1854C57-140C-4D91-A6D3-99F51A242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1350" y="1389080"/>
              <a:ext cx="3683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C381780-B369-4568-8F32-2075BE216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4100" y="1230330"/>
              <a:ext cx="651899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Track</a:t>
              </a:r>
            </a:p>
          </p:txBody>
        </p:sp>
        <p:grpSp>
          <p:nvGrpSpPr>
            <p:cNvPr id="18" name="Group 49">
              <a:extLst>
                <a:ext uri="{FF2B5EF4-FFF2-40B4-BE49-F238E27FC236}">
                  <a16:creationId xmlns:a16="http://schemas.microsoft.com/office/drawing/2014/main" id="{563A6B6E-9569-46B5-8711-D47AD8F77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3" y="2233630"/>
              <a:ext cx="2232026" cy="723900"/>
              <a:chOff x="4272" y="632"/>
              <a:chExt cx="1406" cy="456"/>
            </a:xfrm>
          </p:grpSpPr>
          <p:grpSp>
            <p:nvGrpSpPr>
              <p:cNvPr id="29" name="Group 48">
                <a:extLst>
                  <a:ext uri="{FF2B5EF4-FFF2-40B4-BE49-F238E27FC236}">
                    <a16:creationId xmlns:a16="http://schemas.microsoft.com/office/drawing/2014/main" id="{5B93AAFF-8972-4D50-9BD3-EF7B00948D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632"/>
                <a:ext cx="520" cy="456"/>
                <a:chOff x="4272" y="632"/>
                <a:chExt cx="520" cy="456"/>
              </a:xfrm>
            </p:grpSpPr>
            <p:sp>
              <p:nvSpPr>
                <p:cNvPr id="32" name="Oval 15">
                  <a:extLst>
                    <a:ext uri="{FF2B5EF4-FFF2-40B4-BE49-F238E27FC236}">
                      <a16:creationId xmlns:a16="http://schemas.microsoft.com/office/drawing/2014/main" id="{206ED2F6-2EB7-4B74-BD0A-33166F0F4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3" name="Oval 16">
                  <a:extLst>
                    <a:ext uri="{FF2B5EF4-FFF2-40B4-BE49-F238E27FC236}">
                      <a16:creationId xmlns:a16="http://schemas.microsoft.com/office/drawing/2014/main" id="{CC0730A6-5C7E-4046-BA6E-A14B54012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4" name="Line 17">
                  <a:extLst>
                    <a:ext uri="{FF2B5EF4-FFF2-40B4-BE49-F238E27FC236}">
                      <a16:creationId xmlns:a16="http://schemas.microsoft.com/office/drawing/2014/main" id="{18DF6636-3498-4507-B7C9-D55322DF0E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5" name="Line 18">
                  <a:extLst>
                    <a:ext uri="{FF2B5EF4-FFF2-40B4-BE49-F238E27FC236}">
                      <a16:creationId xmlns:a16="http://schemas.microsoft.com/office/drawing/2014/main" id="{1502E472-DDE1-4A24-BD95-48C8F5DF12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</p:grpSp>
          <p:sp>
            <p:nvSpPr>
              <p:cNvPr id="30" name="Line 19">
                <a:extLst>
                  <a:ext uri="{FF2B5EF4-FFF2-40B4-BE49-F238E27FC236}">
                    <a16:creationId xmlns:a16="http://schemas.microsoft.com/office/drawing/2014/main" id="{1641D017-1FE8-498D-8181-8B451822B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0" y="924"/>
                <a:ext cx="348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4D5D1CA6-AE66-402E-A5DA-03DA08A3B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872"/>
                <a:ext cx="574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accent1"/>
                    </a:solidFill>
                    <a:latin typeface="Gill Sans Light"/>
                    <a:cs typeface="Ariel"/>
                  </a:rPr>
                  <a:t>Cylinder</a:t>
                </a:r>
              </a:p>
            </p:txBody>
          </p:sp>
        </p:grpSp>
        <p:grpSp>
          <p:nvGrpSpPr>
            <p:cNvPr id="19" name="Group 51">
              <a:extLst>
                <a:ext uri="{FF2B5EF4-FFF2-40B4-BE49-F238E27FC236}">
                  <a16:creationId xmlns:a16="http://schemas.microsoft.com/office/drawing/2014/main" id="{F49DFB8A-19FE-4A8B-BDA0-2E9EF61E4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2309830"/>
              <a:ext cx="1028700" cy="596900"/>
              <a:chOff x="3600" y="680"/>
              <a:chExt cx="648" cy="376"/>
            </a:xfrm>
          </p:grpSpPr>
          <p:sp>
            <p:nvSpPr>
              <p:cNvPr id="22" name="Rectangle 28">
                <a:extLst>
                  <a:ext uri="{FF2B5EF4-FFF2-40B4-BE49-F238E27FC236}">
                    <a16:creationId xmlns:a16="http://schemas.microsoft.com/office/drawing/2014/main" id="{A23C2115-DB79-4AEC-8A57-E22436F4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01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hlink"/>
                    </a:solidFill>
                    <a:latin typeface="Gill Sans Light"/>
                    <a:cs typeface="Ariel"/>
                  </a:rPr>
                  <a:t>Head</a:t>
                </a: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7275DB85-F941-48B3-BB5E-D058D2BDA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FCCAC66D-12F3-4183-8D3C-DF45166A0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6C328DFB-C262-4073-907C-FC3DD812D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F8804A02-5198-4F6E-BD5F-806182D82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7FED8D95-04AE-4E65-8034-090E77193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69C0147C-4AD4-4B51-942A-3CECC5135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</p:grp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E80E128F-C7DF-49BB-8BF6-B32B509D3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2982930"/>
              <a:ext cx="368300" cy="10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7ECBB4-2803-4BCE-94BD-DF6FDB63F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2982930"/>
              <a:ext cx="743931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Platter</a:t>
              </a:r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0576CD9F-135C-46F7-AE34-5879DB90BCFF}"/>
              </a:ext>
            </a:extLst>
          </p:cNvPr>
          <p:cNvGrpSpPr>
            <a:grpSpLocks/>
          </p:cNvGrpSpPr>
          <p:nvPr/>
        </p:nvGrpSpPr>
        <p:grpSpPr bwMode="auto">
          <a:xfrm>
            <a:off x="1780310" y="5062227"/>
            <a:ext cx="8140169" cy="1235075"/>
            <a:chOff x="457" y="3072"/>
            <a:chExt cx="5167" cy="816"/>
          </a:xfrm>
        </p:grpSpPr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82BD422C-6043-47E3-8CDC-5FB705889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72"/>
              <a:ext cx="1200" cy="8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Software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Queue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(Device Driver)</a:t>
              </a: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142C12D-C9B2-494C-888E-44D60D297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4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8585F452-6EC0-430C-A4AA-533FAF988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F8994E07-4823-4D08-BDB3-D8F31875F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72"/>
              <a:ext cx="384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Gill Sans Light"/>
                  <a:cs typeface="Helvetica Neue Light"/>
                </a:rPr>
                <a:t>Hardware</a:t>
              </a:r>
            </a:p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Gill Sans Light"/>
                  <a:cs typeface="Helvetica Neue Light"/>
                </a:rPr>
                <a:t>Controller</a:t>
              </a: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B434A46B-3734-40B3-B8AA-C7E2E8889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072"/>
              <a:ext cx="1440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 Media Time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(Seek+Rot+Xfer)</a:t>
              </a:r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1E16EB34-D3F8-4AFA-A7C9-F613AE1F7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2258A3E6-7EF1-4AC0-B7BF-24C957853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985AD4F3-D908-44D6-8755-2105742A3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85" y="3344"/>
              <a:ext cx="81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Gill Sans Light"/>
                  <a:cs typeface="Helvetica Neue Light"/>
                </a:rPr>
                <a:t>Request</a:t>
              </a:r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A6FDE18F-EC69-4D54-9A65-D26C47B94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163" y="3344"/>
              <a:ext cx="64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Gill Sans Light"/>
                  <a:cs typeface="Helvetica Neue Light"/>
                </a:rPr>
                <a:t>Result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CEE33F-72AA-4C14-B043-663F533BDE3D}"/>
              </a:ext>
            </a:extLst>
          </p:cNvPr>
          <p:cNvSpPr txBox="1"/>
          <p:nvPr/>
        </p:nvSpPr>
        <p:spPr>
          <a:xfrm>
            <a:off x="2576182" y="4286796"/>
            <a:ext cx="6629400" cy="641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Disk Latency 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Queueing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Time + Controller time +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                       Seek Time + Rotation Time +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Xfer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225651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altLang="ko-KR" dirty="0" smtClean="0"/>
              <a:t>Fast File System (BSD 4.2, 1984)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0972800" cy="58674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Same </a:t>
            </a:r>
            <a:r>
              <a:rPr lang="en-US" altLang="ko-KR" dirty="0" err="1" smtClean="0"/>
              <a:t>inode</a:t>
            </a:r>
            <a:r>
              <a:rPr lang="en-US" altLang="ko-KR" dirty="0" smtClean="0"/>
              <a:t> structure as in BSD 4.1</a:t>
            </a:r>
          </a:p>
          <a:p>
            <a:pPr lvl="1"/>
            <a:r>
              <a:rPr lang="en-US" altLang="ko-KR" dirty="0" smtClean="0"/>
              <a:t>same file header and triply indirect blocks like we just studied</a:t>
            </a:r>
          </a:p>
          <a:p>
            <a:pPr lvl="1"/>
            <a:r>
              <a:rPr lang="en-US" altLang="ko-KR" dirty="0" smtClean="0"/>
              <a:t>Some changes to block sizes </a:t>
            </a:r>
            <a:r>
              <a:rPr lang="en-US" altLang="ko-KR" smtClean="0"/>
              <a:t>from 1024</a:t>
            </a:r>
            <a:r>
              <a:rPr lang="en-US" altLang="ko-KR" smtClean="0">
                <a:sym typeface="Symbol" panose="05050102010706020507" pitchFamily="18" charset="2"/>
              </a:rPr>
              <a:t>4096 </a:t>
            </a:r>
            <a:r>
              <a:rPr lang="en-US" altLang="ko-KR" smtClean="0"/>
              <a:t>bytes </a:t>
            </a:r>
            <a:r>
              <a:rPr lang="en-US" altLang="ko-KR" dirty="0" smtClean="0"/>
              <a:t>for performance</a:t>
            </a:r>
          </a:p>
          <a:p>
            <a:r>
              <a:rPr lang="en-US" altLang="ko-KR" dirty="0" smtClean="0"/>
              <a:t>Paper on FFS: “A Fast File System for UNIX”</a:t>
            </a:r>
          </a:p>
          <a:p>
            <a:pPr lvl="1"/>
            <a:r>
              <a:rPr lang="en-US" altLang="ko-KR" dirty="0" smtClean="0"/>
              <a:t>Marshall </a:t>
            </a:r>
            <a:r>
              <a:rPr lang="en-US" altLang="ko-KR" dirty="0" err="1" smtClean="0"/>
              <a:t>McKusick</a:t>
            </a:r>
            <a:r>
              <a:rPr lang="en-US" altLang="ko-KR" dirty="0" smtClean="0"/>
              <a:t>, William Joy, Samuel </a:t>
            </a:r>
            <a:r>
              <a:rPr lang="en-US" altLang="ko-KR" dirty="0" err="1" smtClean="0"/>
              <a:t>Leffler</a:t>
            </a:r>
            <a:r>
              <a:rPr lang="en-US" altLang="ko-KR" dirty="0" smtClean="0"/>
              <a:t> and Robert </a:t>
            </a:r>
            <a:r>
              <a:rPr lang="en-US" altLang="ko-KR" dirty="0" err="1" smtClean="0"/>
              <a:t>Fabry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Off the “resources” page of course website – Take a look!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Optimization for Performance and Reliability:</a:t>
            </a:r>
          </a:p>
          <a:p>
            <a:pPr lvl="1"/>
            <a:r>
              <a:rPr lang="en-US" altLang="ko-KR" dirty="0" smtClean="0"/>
              <a:t>Distribute </a:t>
            </a:r>
            <a:r>
              <a:rPr lang="en-US" altLang="ko-KR" dirty="0" err="1" smtClean="0"/>
              <a:t>inodes</a:t>
            </a:r>
            <a:r>
              <a:rPr lang="en-US" altLang="ko-KR" dirty="0" smtClean="0"/>
              <a:t> among different tracks to be closer to data</a:t>
            </a:r>
          </a:p>
          <a:p>
            <a:pPr lvl="1"/>
            <a:r>
              <a:rPr lang="en-US" altLang="ko-KR" dirty="0" smtClean="0"/>
              <a:t>Uses bitmap allocation in place of </a:t>
            </a:r>
            <a:r>
              <a:rPr lang="en-US" altLang="ko-KR" dirty="0" err="1" smtClean="0"/>
              <a:t>freelist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Attempt to allocate files contiguously</a:t>
            </a:r>
          </a:p>
          <a:p>
            <a:pPr lvl="1"/>
            <a:r>
              <a:rPr lang="en-US" altLang="ko-KR" dirty="0" smtClean="0"/>
              <a:t>10% reserved disk space</a:t>
            </a:r>
          </a:p>
          <a:p>
            <a:pPr lvl="1"/>
            <a:r>
              <a:rPr lang="en-US" altLang="ko-KR" dirty="0" smtClean="0"/>
              <a:t>Skip-sector positioning (mentioned later)</a:t>
            </a:r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9590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Disk Scheduling (1/3)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FIFO Order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Fair among requesters, but order of arrival may be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to random spots on the disk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Very long seeks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SSTF: Shortest seek time first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Pick the request that’s closest on the disk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Although called SSTF, today must include </a:t>
            </a:r>
            <a:b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rotational delay in calculation, since </a:t>
            </a:r>
            <a:b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rotation can be as long as seek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Con: SSTF good at reducing seeks, but </a:t>
            </a:r>
            <a:b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may lead to starvation</a:t>
            </a: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2362201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6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935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grpSp>
        <p:nvGrpSpPr>
          <p:cNvPr id="940066" name="Group 34"/>
          <p:cNvGrpSpPr>
            <a:grpSpLocks/>
          </p:cNvGrpSpPr>
          <p:nvPr/>
        </p:nvGrpSpPr>
        <p:grpSpPr bwMode="auto">
          <a:xfrm>
            <a:off x="8763000" y="3891810"/>
            <a:ext cx="2183976" cy="1899390"/>
            <a:chOff x="4320" y="2182"/>
            <a:chExt cx="1474" cy="1282"/>
          </a:xfrm>
        </p:grpSpPr>
        <p:grpSp>
          <p:nvGrpSpPr>
            <p:cNvPr id="14342" name="Group 35"/>
            <p:cNvGrpSpPr>
              <a:grpSpLocks/>
            </p:cNvGrpSpPr>
            <p:nvPr/>
          </p:nvGrpSpPr>
          <p:grpSpPr bwMode="auto">
            <a:xfrm>
              <a:off x="4320" y="2304"/>
              <a:ext cx="1152" cy="1152"/>
              <a:chOff x="4416" y="2688"/>
              <a:chExt cx="1152" cy="1152"/>
            </a:xfrm>
          </p:grpSpPr>
          <p:sp>
            <p:nvSpPr>
              <p:cNvPr id="14350" name="Oval 36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1152" cy="1152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51" name="Oval 37"/>
              <p:cNvSpPr>
                <a:spLocks noChangeArrowheads="1"/>
              </p:cNvSpPr>
              <p:nvPr/>
            </p:nvSpPr>
            <p:spPr bwMode="auto">
              <a:xfrm>
                <a:off x="4560" y="2832"/>
                <a:ext cx="864" cy="864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52" name="Oval 38"/>
              <p:cNvSpPr>
                <a:spLocks noChangeArrowheads="1"/>
              </p:cNvSpPr>
              <p:nvPr/>
            </p:nvSpPr>
            <p:spPr bwMode="auto">
              <a:xfrm>
                <a:off x="4704" y="2976"/>
                <a:ext cx="576" cy="576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43" name="Rectangle 39"/>
            <p:cNvSpPr>
              <a:spLocks noChangeArrowheads="1"/>
            </p:cNvSpPr>
            <p:nvPr/>
          </p:nvSpPr>
          <p:spPr bwMode="auto">
            <a:xfrm>
              <a:off x="4944" y="2850"/>
              <a:ext cx="127" cy="126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44" name="Text Box 40"/>
            <p:cNvSpPr txBox="1">
              <a:spLocks noChangeArrowheads="1"/>
            </p:cNvSpPr>
            <p:nvPr/>
          </p:nvSpPr>
          <p:spPr bwMode="auto">
            <a:xfrm>
              <a:off x="4788" y="2883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14345" name="Text Box 41"/>
            <p:cNvSpPr txBox="1">
              <a:spLocks noChangeArrowheads="1"/>
            </p:cNvSpPr>
            <p:nvPr/>
          </p:nvSpPr>
          <p:spPr bwMode="auto">
            <a:xfrm>
              <a:off x="4999" y="3175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14346" name="Text Box 42"/>
            <p:cNvSpPr txBox="1">
              <a:spLocks noChangeArrowheads="1"/>
            </p:cNvSpPr>
            <p:nvPr/>
          </p:nvSpPr>
          <p:spPr bwMode="auto">
            <a:xfrm>
              <a:off x="4662" y="2756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14347" name="Text Box 43"/>
            <p:cNvSpPr txBox="1">
              <a:spLocks noChangeArrowheads="1"/>
            </p:cNvSpPr>
            <p:nvPr/>
          </p:nvSpPr>
          <p:spPr bwMode="auto">
            <a:xfrm rot="5400000">
              <a:off x="5097" y="2569"/>
              <a:ext cx="108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Disk Head</a:t>
              </a:r>
            </a:p>
          </p:txBody>
        </p:sp>
        <p:sp>
          <p:nvSpPr>
            <p:cNvPr id="14348" name="Line 44"/>
            <p:cNvSpPr>
              <a:spLocks noChangeShapeType="1"/>
            </p:cNvSpPr>
            <p:nvPr/>
          </p:nvSpPr>
          <p:spPr bwMode="auto">
            <a:xfrm flipH="1">
              <a:off x="5040" y="2736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49" name="Text Box 45"/>
            <p:cNvSpPr txBox="1">
              <a:spLocks noChangeArrowheads="1"/>
            </p:cNvSpPr>
            <p:nvPr/>
          </p:nvSpPr>
          <p:spPr bwMode="auto">
            <a:xfrm>
              <a:off x="4793" y="2372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9684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Changes in </a:t>
            </a:r>
            <a:r>
              <a:rPr lang="en-US" dirty="0" err="1" smtClean="0"/>
              <a:t>Inode</a:t>
            </a:r>
            <a:r>
              <a:rPr lang="en-US" dirty="0" smtClean="0"/>
              <a:t> Placement: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110490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early UNIX and DOS/Windows’ FAT file system, headers stored in special array in outermost cylinders</a:t>
            </a:r>
          </a:p>
          <a:p>
            <a:pPr lvl="1"/>
            <a:r>
              <a:rPr lang="en-US" dirty="0" smtClean="0"/>
              <a:t>Fixed </a:t>
            </a:r>
            <a:r>
              <a:rPr lang="en-US" dirty="0"/>
              <a:t>size, set when disk is formatted</a:t>
            </a:r>
          </a:p>
          <a:p>
            <a:pPr lvl="2"/>
            <a:r>
              <a:rPr lang="en-US" dirty="0"/>
              <a:t>At formatting time, a fixed number of </a:t>
            </a:r>
            <a:r>
              <a:rPr lang="en-US" dirty="0" err="1"/>
              <a:t>inodes</a:t>
            </a:r>
            <a:r>
              <a:rPr lang="en-US" dirty="0"/>
              <a:t> are created</a:t>
            </a:r>
          </a:p>
          <a:p>
            <a:pPr lvl="2"/>
            <a:r>
              <a:rPr lang="en-US" dirty="0"/>
              <a:t>Each is given a unique number, called an “</a:t>
            </a:r>
            <a:r>
              <a:rPr lang="en-US" altLang="ja-JP" dirty="0" err="1"/>
              <a:t>inumber</a:t>
            </a:r>
            <a:r>
              <a:rPr lang="en-US" altLang="ja-JP" dirty="0" smtClean="0"/>
              <a:t>”</a:t>
            </a:r>
          </a:p>
          <a:p>
            <a:pPr lvl="2"/>
            <a:endParaRPr lang="en-US" altLang="ja-JP" dirty="0"/>
          </a:p>
          <a:p>
            <a:r>
              <a:rPr lang="en-US" altLang="ko-KR" dirty="0" smtClean="0"/>
              <a:t>Problem </a:t>
            </a:r>
            <a:r>
              <a:rPr lang="en-US" altLang="ko-KR" dirty="0"/>
              <a:t>#1: </a:t>
            </a:r>
            <a:r>
              <a:rPr lang="en-US" altLang="ko-KR" dirty="0" err="1"/>
              <a:t>Inodes</a:t>
            </a:r>
            <a:r>
              <a:rPr lang="en-US" altLang="ko-KR" dirty="0"/>
              <a:t> all in one place (outer tracks)</a:t>
            </a:r>
          </a:p>
          <a:p>
            <a:pPr lvl="1"/>
            <a:r>
              <a:rPr lang="en-US" altLang="ko-KR" dirty="0"/>
              <a:t>Head crash potentially destroys all files </a:t>
            </a:r>
            <a:r>
              <a:rPr lang="en-US" altLang="ko-KR" dirty="0" smtClean="0"/>
              <a:t>by </a:t>
            </a:r>
            <a:r>
              <a:rPr lang="en-US" altLang="ko-KR" dirty="0"/>
              <a:t>destroying </a:t>
            </a:r>
            <a:r>
              <a:rPr lang="en-US" altLang="ko-KR" dirty="0" err="1" smtClean="0"/>
              <a:t>inodes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Inodes</a:t>
            </a:r>
            <a:r>
              <a:rPr lang="en-US" altLang="ko-KR" dirty="0" smtClean="0"/>
              <a:t> not close to the data that the point to</a:t>
            </a:r>
          </a:p>
          <a:p>
            <a:pPr lvl="2"/>
            <a:r>
              <a:rPr lang="en-US" dirty="0"/>
              <a:t>To read a small file, seek to get header, seek back to data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Problem #2: When create a file, don’t know how big it will become (in UNIX, most writes are by appending)</a:t>
            </a:r>
          </a:p>
          <a:p>
            <a:pPr lvl="1"/>
            <a:r>
              <a:rPr lang="en-US" altLang="ko-KR" dirty="0"/>
              <a:t>How much contiguous space do you allocate for a file?</a:t>
            </a:r>
          </a:p>
          <a:p>
            <a:pPr lvl="1"/>
            <a:r>
              <a:rPr lang="en-US" altLang="ko-KR" dirty="0"/>
              <a:t>Makes it hard to optimize for </a:t>
            </a:r>
            <a:r>
              <a:rPr lang="en-US" altLang="ko-KR" dirty="0" smtClean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190758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Locality: Block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9677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UNIX BSD 4.2 (FFS) distributed the header information (</a:t>
            </a:r>
            <a:r>
              <a:rPr lang="en-US" dirty="0" err="1"/>
              <a:t>inodes</a:t>
            </a:r>
            <a:r>
              <a:rPr lang="en-US" dirty="0"/>
              <a:t>) closer to the data blocks</a:t>
            </a:r>
          </a:p>
          <a:p>
            <a:pPr lvl="1"/>
            <a:r>
              <a:rPr lang="en-US" dirty="0"/>
              <a:t>Often, </a:t>
            </a:r>
            <a:r>
              <a:rPr lang="en-US" dirty="0" err="1"/>
              <a:t>inode</a:t>
            </a:r>
            <a:r>
              <a:rPr lang="en-US" dirty="0"/>
              <a:t> for file stored in same </a:t>
            </a:r>
            <a:r>
              <a:rPr lang="ja-JP" altLang="en-US" dirty="0"/>
              <a:t>“</a:t>
            </a:r>
            <a:r>
              <a:rPr lang="en-US" altLang="ja-JP" dirty="0"/>
              <a:t>cylinder group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as </a:t>
            </a:r>
            <a:r>
              <a:rPr lang="en-US" altLang="ja-JP" dirty="0"/>
              <a:t>parent directory of the file </a:t>
            </a:r>
          </a:p>
          <a:p>
            <a:pPr lvl="1"/>
            <a:r>
              <a:rPr lang="en-US" altLang="ja-JP" dirty="0"/>
              <a:t>makes an “ls” of that directory run very </a:t>
            </a:r>
            <a:r>
              <a:rPr lang="en-US" altLang="ja-JP" dirty="0" smtClean="0"/>
              <a:t>fast</a:t>
            </a:r>
          </a:p>
          <a:p>
            <a:r>
              <a:rPr lang="en-US" dirty="0"/>
              <a:t>File system </a:t>
            </a:r>
            <a:r>
              <a:rPr lang="en-US" dirty="0" smtClean="0"/>
              <a:t>volume </a:t>
            </a:r>
            <a:r>
              <a:rPr lang="en-US" dirty="0"/>
              <a:t>divided into </a:t>
            </a:r>
            <a:r>
              <a:rPr lang="en-US" dirty="0" smtClean="0"/>
              <a:t>set </a:t>
            </a:r>
            <a:r>
              <a:rPr lang="en-US" dirty="0"/>
              <a:t>of block groups</a:t>
            </a:r>
          </a:p>
          <a:p>
            <a:pPr lvl="1"/>
            <a:r>
              <a:rPr lang="en-US" dirty="0"/>
              <a:t>Close set of </a:t>
            </a:r>
            <a:r>
              <a:rPr lang="en-US" dirty="0" smtClean="0"/>
              <a:t>tracks</a:t>
            </a:r>
          </a:p>
          <a:p>
            <a:r>
              <a:rPr lang="en-US" dirty="0" smtClean="0"/>
              <a:t>Data blocks, metadata, and free space </a:t>
            </a:r>
            <a:br>
              <a:rPr lang="en-US" dirty="0" smtClean="0"/>
            </a:br>
            <a:r>
              <a:rPr lang="en-US" dirty="0" smtClean="0"/>
              <a:t>interleaved within block group</a:t>
            </a:r>
          </a:p>
          <a:p>
            <a:pPr lvl="1"/>
            <a:r>
              <a:rPr lang="en-US" dirty="0" smtClean="0"/>
              <a:t>Avoid huge seeks between user data and </a:t>
            </a:r>
            <a:br>
              <a:rPr lang="en-US" dirty="0" smtClean="0"/>
            </a:br>
            <a:r>
              <a:rPr lang="en-US" dirty="0" smtClean="0"/>
              <a:t>system structure</a:t>
            </a:r>
          </a:p>
          <a:p>
            <a:r>
              <a:rPr lang="en-US" dirty="0" smtClean="0"/>
              <a:t>Put directory and its files in common block group</a:t>
            </a: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8382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7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Locality: Block Groups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0584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First-Free allocation of new file blocks</a:t>
            </a:r>
          </a:p>
          <a:p>
            <a:pPr lvl="1"/>
            <a:r>
              <a:rPr lang="en-US" altLang="ko-KR" dirty="0" smtClean="0"/>
              <a:t>To expand file, first try successive blocks in bitmap, then </a:t>
            </a:r>
            <a:br>
              <a:rPr lang="en-US" altLang="ko-KR" dirty="0" smtClean="0"/>
            </a:br>
            <a:r>
              <a:rPr lang="en-US" altLang="ko-KR" dirty="0" smtClean="0"/>
              <a:t>choose new range of blocks</a:t>
            </a:r>
          </a:p>
          <a:p>
            <a:pPr lvl="1"/>
            <a:r>
              <a:rPr lang="en-US" dirty="0" smtClean="0"/>
              <a:t>Few little holes at start, big sequential runs at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end of group</a:t>
            </a:r>
          </a:p>
          <a:p>
            <a:pPr lvl="1"/>
            <a:r>
              <a:rPr lang="en-US" dirty="0" smtClean="0"/>
              <a:t>Avoids fragmentation</a:t>
            </a:r>
          </a:p>
          <a:p>
            <a:pPr lvl="1"/>
            <a:r>
              <a:rPr lang="en-US" dirty="0" smtClean="0"/>
              <a:t>Sequential layout for big files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Important: keep 10% or more free!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Reserve space in the Block Group</a:t>
            </a:r>
          </a:p>
          <a:p>
            <a:r>
              <a:rPr lang="en-US" dirty="0" smtClean="0"/>
              <a:t>Summary: FFS </a:t>
            </a:r>
            <a:r>
              <a:rPr lang="en-US" dirty="0" err="1" smtClean="0"/>
              <a:t>Inode</a:t>
            </a:r>
            <a:r>
              <a:rPr lang="en-US" dirty="0" smtClean="0"/>
              <a:t> Layout Pros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small directories, can fit all data, file headers,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 in same cylinder </a:t>
            </a:r>
            <a:r>
              <a:rPr lang="en-US" dirty="0">
                <a:sym typeface="Symbol" pitchFamily="-83" charset="2"/>
              </a:rPr>
              <a:t> no seeks!</a:t>
            </a:r>
          </a:p>
          <a:p>
            <a:pPr lvl="1"/>
            <a:r>
              <a:rPr lang="en-US" dirty="0">
                <a:sym typeface="Symbol" pitchFamily="-83" charset="2"/>
              </a:rPr>
              <a:t>File headers much smaller than whole block </a:t>
            </a:r>
            <a:r>
              <a:rPr lang="en-US" dirty="0" smtClean="0">
                <a:sym typeface="Symbol" pitchFamily="-83" charset="2"/>
              </a:rPr>
              <a:t/>
            </a:r>
            <a:br>
              <a:rPr lang="en-US" dirty="0" smtClean="0">
                <a:sym typeface="Symbol" pitchFamily="-83" charset="2"/>
              </a:rPr>
            </a:br>
            <a:r>
              <a:rPr lang="en-US" dirty="0" smtClean="0">
                <a:sym typeface="Symbol" pitchFamily="-83" charset="2"/>
              </a:rPr>
              <a:t>(</a:t>
            </a:r>
            <a:r>
              <a:rPr lang="en-US" dirty="0">
                <a:sym typeface="Symbol" pitchFamily="-83" charset="2"/>
              </a:rPr>
              <a:t>a few hundred bytes), so multiple headers fetched from disk at same time</a:t>
            </a:r>
          </a:p>
          <a:p>
            <a:pPr lvl="1"/>
            <a:r>
              <a:rPr lang="en-US" dirty="0"/>
              <a:t>Reliability: whatever happens to the disk, you can find many of the files (even if directories disconnected)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10-22 at 5.27.38 PM.pn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9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8915400" cy="533400"/>
          </a:xfrm>
        </p:spPr>
        <p:txBody>
          <a:bodyPr/>
          <a:lstStyle/>
          <a:p>
            <a:r>
              <a:rPr lang="en-US" dirty="0" smtClean="0"/>
              <a:t>UNIX 4.2 BSD FFS First Fit Block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997929"/>
            <a:ext cx="8229600" cy="1799136"/>
          </a:xfrm>
        </p:spPr>
        <p:txBody>
          <a:bodyPr>
            <a:normAutofit/>
          </a:bodyPr>
          <a:lstStyle/>
          <a:p>
            <a:r>
              <a:rPr lang="en-US" dirty="0" smtClean="0"/>
              <a:t>Fills in the small holes at the start of block group</a:t>
            </a:r>
          </a:p>
          <a:p>
            <a:r>
              <a:rPr lang="en-US" dirty="0" smtClean="0"/>
              <a:t>Avoids fragmentation, leaves contiguous free space at end</a:t>
            </a:r>
            <a:endParaRPr lang="en-US" dirty="0"/>
          </a:p>
        </p:txBody>
      </p:sp>
      <p:pic>
        <p:nvPicPr>
          <p:cNvPr id="7" name="Picture 6" descr="Screen Shot 2014-10-23 at 8.46.4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20" y="3003487"/>
            <a:ext cx="9144000" cy="1696739"/>
          </a:xfrm>
          <a:prstGeom prst="rect">
            <a:avLst/>
          </a:prstGeom>
        </p:spPr>
      </p:pic>
      <p:pic>
        <p:nvPicPr>
          <p:cNvPr id="8" name="Picture 7" descr="Screen Shot 2014-10-23 at 8.46.3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14400"/>
            <a:ext cx="9144000" cy="2164360"/>
          </a:xfrm>
          <a:prstGeom prst="rect">
            <a:avLst/>
          </a:prstGeom>
        </p:spPr>
      </p:pic>
      <p:pic>
        <p:nvPicPr>
          <p:cNvPr id="9" name="Picture 8" descr="Screen Shot 2014-10-23 at 8.46.54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20" y="4624952"/>
            <a:ext cx="9144000" cy="16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67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6680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Problem 3: Missing blocks due to rotational delay</a:t>
            </a:r>
          </a:p>
          <a:p>
            <a:pPr lvl="1"/>
            <a:r>
              <a:rPr lang="en-US" altLang="ko-KR" dirty="0" smtClean="0"/>
              <a:t>Issue: Read one block, do processing, and read next block.  In meantime, disk has continued turning: missed next block! Need 1 revolution/block!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Solution1: Skip sector positioning (“interleaving”)</a:t>
            </a:r>
          </a:p>
          <a:p>
            <a:pPr lvl="2"/>
            <a:r>
              <a:rPr lang="en-US" altLang="ko-KR" dirty="0" smtClean="0"/>
              <a:t>Place the blocks from one file on every other block of a track: give time for processing to overlap rotation</a:t>
            </a:r>
          </a:p>
          <a:p>
            <a:pPr lvl="2"/>
            <a:r>
              <a:rPr lang="en-US" altLang="ko-KR" dirty="0" smtClean="0"/>
              <a:t>Can be done by OS or in modern drives by the disk controller</a:t>
            </a:r>
          </a:p>
          <a:p>
            <a:pPr lvl="1"/>
            <a:r>
              <a:rPr lang="en-US" altLang="ko-KR" dirty="0" smtClean="0"/>
              <a:t>Solution 2: Read ahead: read next block right after first, even if application hasn’t asked for it yet</a:t>
            </a:r>
          </a:p>
          <a:p>
            <a:pPr lvl="2"/>
            <a:r>
              <a:rPr lang="en-US" altLang="ko-KR" dirty="0" smtClean="0"/>
              <a:t>This can be done either by OS (read ahead) </a:t>
            </a:r>
          </a:p>
          <a:p>
            <a:pPr lvl="2"/>
            <a:r>
              <a:rPr lang="en-US" altLang="ko-KR" dirty="0" smtClean="0"/>
              <a:t>By disk itself (track buffers) - many disk controllers have internal RAM that allows them to read a complete track</a:t>
            </a:r>
          </a:p>
          <a:p>
            <a:r>
              <a:rPr lang="en-US" altLang="ko-KR" dirty="0" smtClean="0"/>
              <a:t>Modern disks + controllers do many things “under the covers”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Track buffers, elevator algorithms, bad block filtering</a:t>
            </a:r>
          </a:p>
          <a:p>
            <a:pPr lvl="1"/>
            <a:endParaRPr lang="en-US" altLang="ko-KR" dirty="0" smtClean="0"/>
          </a:p>
        </p:txBody>
      </p:sp>
      <p:grpSp>
        <p:nvGrpSpPr>
          <p:cNvPr id="944132" name="Group 4"/>
          <p:cNvGrpSpPr>
            <a:grpSpLocks/>
          </p:cNvGrpSpPr>
          <p:nvPr/>
        </p:nvGrpSpPr>
        <p:grpSpPr bwMode="auto">
          <a:xfrm>
            <a:off x="1981200" y="1600200"/>
            <a:ext cx="3329062" cy="1826450"/>
            <a:chOff x="240" y="480"/>
            <a:chExt cx="1884" cy="976"/>
          </a:xfrm>
        </p:grpSpPr>
        <p:sp>
          <p:nvSpPr>
            <p:cNvPr id="20490" name="Line 5"/>
            <p:cNvSpPr>
              <a:spLocks noChangeShapeType="1"/>
            </p:cNvSpPr>
            <p:nvPr/>
          </p:nvSpPr>
          <p:spPr bwMode="auto">
            <a:xfrm>
              <a:off x="1056" y="624"/>
              <a:ext cx="3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240" y="480"/>
              <a:ext cx="8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Skip Sector</a:t>
              </a:r>
            </a:p>
          </p:txBody>
        </p:sp>
        <p:grpSp>
          <p:nvGrpSpPr>
            <p:cNvPr id="20492" name="Group 7"/>
            <p:cNvGrpSpPr>
              <a:grpSpLocks/>
            </p:cNvGrpSpPr>
            <p:nvPr/>
          </p:nvGrpSpPr>
          <p:grpSpPr bwMode="auto">
            <a:xfrm>
              <a:off x="1392" y="624"/>
              <a:ext cx="732" cy="731"/>
              <a:chOff x="1392" y="624"/>
              <a:chExt cx="732" cy="731"/>
            </a:xfrm>
          </p:grpSpPr>
          <p:sp>
            <p:nvSpPr>
              <p:cNvPr id="20494" name="AutoShape 8"/>
              <p:cNvSpPr>
                <a:spLocks noChangeArrowheads="1"/>
              </p:cNvSpPr>
              <p:nvPr/>
            </p:nvSpPr>
            <p:spPr bwMode="auto">
              <a:xfrm rot="2028194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362 w 21600"/>
                  <a:gd name="T3" fmla="*/ 680 h 21600"/>
                  <a:gd name="T4" fmla="*/ 366 w 21600"/>
                  <a:gd name="T5" fmla="*/ 101 h 21600"/>
                  <a:gd name="T6" fmla="*/ 369 w 21600"/>
                  <a:gd name="T7" fmla="*/ 68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13" y="18608"/>
                    </a:moveTo>
                    <a:cubicBezTo>
                      <a:pt x="6434" y="18560"/>
                      <a:pt x="2991" y="15078"/>
                      <a:pt x="2991" y="10800"/>
                    </a:cubicBezTo>
                    <a:cubicBezTo>
                      <a:pt x="2991" y="6487"/>
                      <a:pt x="6487" y="2991"/>
                      <a:pt x="10800" y="2991"/>
                    </a:cubicBezTo>
                    <a:cubicBezTo>
                      <a:pt x="15112" y="2991"/>
                      <a:pt x="18609" y="6487"/>
                      <a:pt x="18609" y="10800"/>
                    </a:cubicBezTo>
                    <a:cubicBezTo>
                      <a:pt x="18609" y="15078"/>
                      <a:pt x="15165" y="18560"/>
                      <a:pt x="10886" y="18608"/>
                    </a:cubicBezTo>
                    <a:lnTo>
                      <a:pt x="10920" y="21599"/>
                    </a:lnTo>
                    <a:cubicBezTo>
                      <a:pt x="16837" y="21533"/>
                      <a:pt x="21600" y="16717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17"/>
                      <a:pt x="4762" y="21533"/>
                      <a:pt x="10679" y="21599"/>
                    </a:cubicBezTo>
                    <a:lnTo>
                      <a:pt x="10713" y="18608"/>
                    </a:lnTo>
                    <a:close/>
                  </a:path>
                </a:pathLst>
              </a:cu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5" name="AutoShape 9"/>
              <p:cNvSpPr>
                <a:spLocks noChangeArrowheads="1"/>
              </p:cNvSpPr>
              <p:nvPr/>
            </p:nvSpPr>
            <p:spPr bwMode="auto">
              <a:xfrm rot="-9015458">
                <a:off x="1393" y="672"/>
                <a:ext cx="731" cy="683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4 h 21600"/>
                  <a:gd name="T4" fmla="*/ 366 w 21600"/>
                  <a:gd name="T5" fmla="*/ 98 h 21600"/>
                  <a:gd name="T6" fmla="*/ 492 w 21600"/>
                  <a:gd name="T7" fmla="*/ 7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6" name="AutoShape 10"/>
              <p:cNvSpPr>
                <a:spLocks noChangeArrowheads="1"/>
              </p:cNvSpPr>
              <p:nvPr/>
            </p:nvSpPr>
            <p:spPr bwMode="auto">
              <a:xfrm rot="7164154">
                <a:off x="1392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7" name="AutoShape 11"/>
              <p:cNvSpPr>
                <a:spLocks noChangeArrowheads="1"/>
              </p:cNvSpPr>
              <p:nvPr/>
            </p:nvSpPr>
            <p:spPr bwMode="auto">
              <a:xfrm rot="2078935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8" name="AutoShape 12"/>
              <p:cNvSpPr>
                <a:spLocks noChangeArrowheads="1"/>
              </p:cNvSpPr>
              <p:nvPr/>
            </p:nvSpPr>
            <p:spPr bwMode="auto">
              <a:xfrm rot="-3261611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1056" y="672"/>
              <a:ext cx="528" cy="784"/>
            </a:xfrm>
            <a:custGeom>
              <a:avLst/>
              <a:gdLst>
                <a:gd name="T0" fmla="*/ 0 w 528"/>
                <a:gd name="T1" fmla="*/ 0 h 784"/>
                <a:gd name="T2" fmla="*/ 144 w 528"/>
                <a:gd name="T3" fmla="*/ 672 h 784"/>
                <a:gd name="T4" fmla="*/ 528 w 528"/>
                <a:gd name="T5" fmla="*/ 672 h 7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784">
                  <a:moveTo>
                    <a:pt x="0" y="0"/>
                  </a:moveTo>
                  <a:cubicBezTo>
                    <a:pt x="28" y="280"/>
                    <a:pt x="56" y="560"/>
                    <a:pt x="144" y="672"/>
                  </a:cubicBezTo>
                  <a:cubicBezTo>
                    <a:pt x="232" y="784"/>
                    <a:pt x="380" y="728"/>
                    <a:pt x="528" y="67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44142" name="Group 14"/>
          <p:cNvGrpSpPr>
            <a:grpSpLocks/>
          </p:cNvGrpSpPr>
          <p:nvPr/>
        </p:nvGrpSpPr>
        <p:grpSpPr bwMode="auto">
          <a:xfrm>
            <a:off x="5485794" y="1865885"/>
            <a:ext cx="4573043" cy="1513934"/>
            <a:chOff x="3024" y="576"/>
            <a:chExt cx="2588" cy="809"/>
          </a:xfrm>
        </p:grpSpPr>
        <p:sp>
          <p:nvSpPr>
            <p:cNvPr id="20486" name="AutoShape 15"/>
            <p:cNvSpPr>
              <a:spLocks noChangeArrowheads="1"/>
            </p:cNvSpPr>
            <p:nvPr/>
          </p:nvSpPr>
          <p:spPr bwMode="auto">
            <a:xfrm>
              <a:off x="3024" y="576"/>
              <a:ext cx="737" cy="753"/>
            </a:xfrm>
            <a:custGeom>
              <a:avLst/>
              <a:gdLst>
                <a:gd name="T0" fmla="*/ 369 w 21600"/>
                <a:gd name="T1" fmla="*/ 0 h 21600"/>
                <a:gd name="T2" fmla="*/ 108 w 21600"/>
                <a:gd name="T3" fmla="*/ 110 h 21600"/>
                <a:gd name="T4" fmla="*/ 0 w 21600"/>
                <a:gd name="T5" fmla="*/ 377 h 21600"/>
                <a:gd name="T6" fmla="*/ 108 w 21600"/>
                <a:gd name="T7" fmla="*/ 643 h 21600"/>
                <a:gd name="T8" fmla="*/ 369 w 21600"/>
                <a:gd name="T9" fmla="*/ 753 h 21600"/>
                <a:gd name="T10" fmla="*/ 629 w 21600"/>
                <a:gd name="T11" fmla="*/ 643 h 21600"/>
                <a:gd name="T12" fmla="*/ 737 w 21600"/>
                <a:gd name="T13" fmla="*/ 377 h 21600"/>
                <a:gd name="T14" fmla="*/ 629 w 21600"/>
                <a:gd name="T15" fmla="*/ 11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5 h 21600"/>
                <a:gd name="T26" fmla="*/ 18435 w 21600"/>
                <a:gd name="T27" fmla="*/ 184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97" y="10800"/>
                  </a:moveTo>
                  <a:cubicBezTo>
                    <a:pt x="3097" y="15054"/>
                    <a:pt x="6546" y="18503"/>
                    <a:pt x="10800" y="18503"/>
                  </a:cubicBezTo>
                  <a:cubicBezTo>
                    <a:pt x="15054" y="18503"/>
                    <a:pt x="18503" y="15054"/>
                    <a:pt x="18503" y="10800"/>
                  </a:cubicBezTo>
                  <a:cubicBezTo>
                    <a:pt x="18503" y="6546"/>
                    <a:pt x="15054" y="3097"/>
                    <a:pt x="10800" y="3097"/>
                  </a:cubicBezTo>
                  <a:cubicBezTo>
                    <a:pt x="6546" y="3097"/>
                    <a:pt x="3097" y="6546"/>
                    <a:pt x="3097" y="10800"/>
                  </a:cubicBezTo>
                  <a:close/>
                </a:path>
              </a:pathLst>
            </a:cu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Rectangle 16"/>
            <p:cNvSpPr>
              <a:spLocks noChangeArrowheads="1"/>
            </p:cNvSpPr>
            <p:nvPr/>
          </p:nvSpPr>
          <p:spPr bwMode="auto">
            <a:xfrm>
              <a:off x="4272" y="816"/>
              <a:ext cx="110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17"/>
            <p:cNvSpPr txBox="1">
              <a:spLocks noChangeArrowheads="1"/>
            </p:cNvSpPr>
            <p:nvPr/>
          </p:nvSpPr>
          <p:spPr bwMode="auto">
            <a:xfrm>
              <a:off x="4058" y="1008"/>
              <a:ext cx="1554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Track Buffer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(Holds complete track)</a:t>
              </a:r>
            </a:p>
          </p:txBody>
        </p:sp>
        <p:sp>
          <p:nvSpPr>
            <p:cNvPr id="20489" name="AutoShape 18"/>
            <p:cNvSpPr>
              <a:spLocks noChangeArrowheads="1"/>
            </p:cNvSpPr>
            <p:nvPr/>
          </p:nvSpPr>
          <p:spPr bwMode="auto">
            <a:xfrm>
              <a:off x="3888" y="8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533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4.2 BSD 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762000"/>
            <a:ext cx="79248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sz="2000" dirty="0"/>
              <a:t>Efficient storage for both small and large files</a:t>
            </a:r>
          </a:p>
          <a:p>
            <a:pPr lvl="1"/>
            <a:r>
              <a:rPr lang="en-US" sz="2000" dirty="0"/>
              <a:t>Locality for both small and large files</a:t>
            </a:r>
          </a:p>
          <a:p>
            <a:pPr lvl="1"/>
            <a:r>
              <a:rPr lang="en-US" sz="2000" dirty="0"/>
              <a:t>Locality for metadata and data</a:t>
            </a:r>
          </a:p>
          <a:p>
            <a:pPr lvl="1"/>
            <a:r>
              <a:rPr lang="en-US" sz="2000" dirty="0"/>
              <a:t>No defragmentation necessary!</a:t>
            </a:r>
          </a:p>
          <a:p>
            <a:pPr lvl="1"/>
            <a:endParaRPr lang="en-US" sz="2000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sz="2000" dirty="0"/>
              <a:t>Inefficient for tiny files (a 1 byte file requires both an </a:t>
            </a:r>
            <a:r>
              <a:rPr lang="en-US" sz="2000" dirty="0" err="1"/>
              <a:t>inode</a:t>
            </a:r>
            <a:r>
              <a:rPr lang="en-US" sz="2000" dirty="0"/>
              <a:t> and a data block)</a:t>
            </a:r>
          </a:p>
          <a:p>
            <a:pPr lvl="1"/>
            <a:r>
              <a:rPr lang="en-US" sz="2000" dirty="0"/>
              <a:t>Inefficient encoding when file is mostly contiguous on disk</a:t>
            </a:r>
          </a:p>
          <a:p>
            <a:pPr lvl="1"/>
            <a:r>
              <a:rPr lang="en-US" sz="2000" dirty="0"/>
              <a:t>Need to reserve 10-20% of free space to prevent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9435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11277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File System:</a:t>
            </a:r>
          </a:p>
          <a:p>
            <a:pPr lvl="1"/>
            <a:r>
              <a:rPr lang="en-US" dirty="0"/>
              <a:t>Transforms blocks into Files and Directories</a:t>
            </a:r>
          </a:p>
          <a:p>
            <a:pPr lvl="1"/>
            <a:r>
              <a:rPr lang="en-US" dirty="0"/>
              <a:t>Optimize for access and usage patterns</a:t>
            </a:r>
          </a:p>
          <a:p>
            <a:pPr lvl="1"/>
            <a:r>
              <a:rPr lang="en-US" dirty="0"/>
              <a:t>Maximize sequential access, allow efficient random access</a:t>
            </a:r>
          </a:p>
          <a:p>
            <a:r>
              <a:rPr lang="en-US" dirty="0"/>
              <a:t>File (and directory) defined by header, called “</a:t>
            </a:r>
            <a:r>
              <a:rPr lang="en-US" altLang="ja-JP" dirty="0" err="1"/>
              <a:t>inode</a:t>
            </a:r>
            <a:r>
              <a:rPr lang="en-US" dirty="0"/>
              <a:t>”</a:t>
            </a:r>
          </a:p>
          <a:p>
            <a:r>
              <a:rPr lang="en-US" dirty="0"/>
              <a:t>Naming: translating from user-visible names to actual sys resources</a:t>
            </a:r>
          </a:p>
          <a:p>
            <a:pPr lvl="1"/>
            <a:r>
              <a:rPr lang="en-US" sz="2400" dirty="0"/>
              <a:t>Directories used for naming for local file systems</a:t>
            </a:r>
          </a:p>
          <a:p>
            <a:pPr lvl="1"/>
            <a:r>
              <a:rPr lang="en-US" sz="2400" dirty="0"/>
              <a:t>Linked or tree structure stored in files</a:t>
            </a:r>
          </a:p>
          <a:p>
            <a:r>
              <a:rPr lang="en-US" dirty="0" smtClean="0"/>
              <a:t>File </a:t>
            </a:r>
            <a:r>
              <a:rPr lang="en-US" dirty="0"/>
              <a:t>Allocation Table (FAT) Scheme</a:t>
            </a:r>
          </a:p>
          <a:p>
            <a:pPr lvl="1"/>
            <a:r>
              <a:rPr lang="en-US" dirty="0"/>
              <a:t>Linked-list approach </a:t>
            </a:r>
          </a:p>
          <a:p>
            <a:pPr lvl="1"/>
            <a:r>
              <a:rPr lang="en-US" dirty="0"/>
              <a:t>Very widely used: Cameras, USB drives, SD cards</a:t>
            </a:r>
          </a:p>
          <a:p>
            <a:pPr lvl="1"/>
            <a:r>
              <a:rPr lang="en-US" dirty="0"/>
              <a:t>Simple to implement, but poor performance and no security </a:t>
            </a:r>
          </a:p>
          <a:p>
            <a:r>
              <a:rPr lang="en-US" dirty="0"/>
              <a:t>Look at actual file access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small files, but large files take up all the space</a:t>
            </a:r>
            <a:r>
              <a:rPr lang="en-US" dirty="0" smtClean="0"/>
              <a:t>!</a:t>
            </a:r>
          </a:p>
          <a:p>
            <a:r>
              <a:rPr lang="en-US" dirty="0"/>
              <a:t>4.2 BSD Fast File System: Multi-level </a:t>
            </a:r>
            <a:r>
              <a:rPr lang="en-US" dirty="0" err="1"/>
              <a:t>inode</a:t>
            </a:r>
            <a:r>
              <a:rPr lang="en-US" dirty="0"/>
              <a:t> header to describe files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contains </a:t>
            </a:r>
            <a:r>
              <a:rPr lang="en-US" dirty="0" err="1"/>
              <a:t>ptrs</a:t>
            </a:r>
            <a:r>
              <a:rPr lang="en-US" dirty="0"/>
              <a:t> to actual blocks, indirect blocks, double indirect blocks, etc. </a:t>
            </a:r>
          </a:p>
          <a:p>
            <a:pPr lvl="1"/>
            <a:r>
              <a:rPr lang="en-US" dirty="0"/>
              <a:t>Optimizations for sequential access: start new files in open ranges of free blocks, rotational optimization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23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Disk Scheduling (2/3)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SCAN: Implements an Elevator Algorithm: take the closest request in the direction of travel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No starvation, but retains flavor of SSTF</a:t>
            </a: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2362201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6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935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pic>
        <p:nvPicPr>
          <p:cNvPr id="4" name="Picture 3" descr="Screen Shot 2017-03-22 at 6.25.1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733801"/>
            <a:ext cx="5257800" cy="27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39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Disk Scheduling (3/3)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C-SCAN: Circular-Scan: only goes in one direction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Skips any requests on the way back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Fairer than SCAN, not biased towards pages in middle</a:t>
            </a:r>
            <a:endParaRPr lang="en-US" altLang="ko-KR" sz="2400" dirty="0">
              <a:ea typeface="굴림" panose="020B0600000101010101" pitchFamily="34" charset="-127"/>
            </a:endParaRP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2362201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6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935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pic>
        <p:nvPicPr>
          <p:cNvPr id="3" name="Picture 2" descr="Screen Shot 2017-03-22 at 6.25.19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3733800"/>
            <a:ext cx="4821345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96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924800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Recall: How do we Hide I/O Latency?</a:t>
            </a:r>
            <a:endParaRPr lang="en-US" dirty="0">
              <a:ea typeface="MS PGothic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10363200" cy="6096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Blocking Interface: </a:t>
            </a:r>
            <a:r>
              <a:rPr lang="en-US" dirty="0" smtClean="0">
                <a:ea typeface="MS PGothic" charset="0"/>
              </a:rPr>
              <a:t>“</a:t>
            </a:r>
            <a:r>
              <a:rPr lang="en-US" altLang="ja-JP" dirty="0" smtClean="0">
                <a:ea typeface="MS PGothic" charset="0"/>
              </a:rPr>
              <a:t>Wait”</a:t>
            </a:r>
            <a:endParaRPr lang="en-US" altLang="ja-JP" dirty="0">
              <a:ea typeface="MS PGothic" charset="0"/>
            </a:endParaRPr>
          </a:p>
          <a:p>
            <a:pPr lvl="1"/>
            <a:r>
              <a:rPr lang="en-US" sz="2400" dirty="0">
                <a:ea typeface="MS PGothic" charset="0"/>
              </a:rPr>
              <a:t>When request data (</a:t>
            </a:r>
            <a:r>
              <a:rPr lang="en-US" sz="2400" i="1" dirty="0">
                <a:ea typeface="MS PGothic" charset="0"/>
              </a:rPr>
              <a:t>e.g.,</a:t>
            </a:r>
            <a:r>
              <a:rPr lang="en-US" sz="2400" dirty="0">
                <a:ea typeface="MS PGothic" charset="0"/>
              </a:rPr>
              <a:t> read() system call), put process to sleep until data is ready</a:t>
            </a:r>
          </a:p>
          <a:p>
            <a:pPr lvl="1"/>
            <a:r>
              <a:rPr lang="en-US" sz="2400" dirty="0">
                <a:ea typeface="MS PGothic" charset="0"/>
              </a:rPr>
              <a:t>When write data (</a:t>
            </a:r>
            <a:r>
              <a:rPr lang="en-US" sz="2400" i="1" dirty="0">
                <a:ea typeface="MS PGothic" charset="0"/>
              </a:rPr>
              <a:t>e.g.,</a:t>
            </a:r>
            <a:r>
              <a:rPr lang="en-US" sz="2400" dirty="0">
                <a:ea typeface="MS PGothic" charset="0"/>
              </a:rPr>
              <a:t> write() system call), put process to sleep until device is ready for data</a:t>
            </a:r>
          </a:p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Non-blocking Interface: </a:t>
            </a:r>
            <a:r>
              <a:rPr lang="en-US" dirty="0" smtClean="0">
                <a:ea typeface="MS PGothic" charset="0"/>
              </a:rPr>
              <a:t>“</a:t>
            </a:r>
            <a:r>
              <a:rPr lang="en-US" altLang="ja-JP" dirty="0" smtClean="0">
                <a:ea typeface="MS PGothic" charset="0"/>
              </a:rPr>
              <a:t>Don’t Wait</a:t>
            </a:r>
            <a:r>
              <a:rPr lang="en-US" altLang="ja-JP" dirty="0">
                <a:ea typeface="MS PGothic" charset="0"/>
              </a:rPr>
              <a:t>”</a:t>
            </a:r>
          </a:p>
          <a:p>
            <a:pPr lvl="1"/>
            <a:r>
              <a:rPr lang="en-US" sz="2400" dirty="0">
                <a:ea typeface="MS PGothic" charset="0"/>
              </a:rPr>
              <a:t>Returns quickly from read or write request with count of bytes successfully transferred to kernel</a:t>
            </a:r>
          </a:p>
          <a:p>
            <a:pPr lvl="1"/>
            <a:r>
              <a:rPr lang="en-US" sz="2400" dirty="0">
                <a:ea typeface="MS PGothic" charset="0"/>
              </a:rPr>
              <a:t>Read may return nothing, write may write nothing</a:t>
            </a:r>
          </a:p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Asynchronous Interface: </a:t>
            </a:r>
            <a:r>
              <a:rPr lang="en-US" dirty="0" smtClean="0">
                <a:ea typeface="MS PGothic" charset="0"/>
              </a:rPr>
              <a:t>“</a:t>
            </a:r>
            <a:r>
              <a:rPr lang="en-US" altLang="ja-JP" dirty="0" smtClean="0">
                <a:ea typeface="MS PGothic" charset="0"/>
              </a:rPr>
              <a:t>Tell </a:t>
            </a:r>
            <a:r>
              <a:rPr lang="en-US" altLang="ja-JP" dirty="0">
                <a:ea typeface="MS PGothic" charset="0"/>
              </a:rPr>
              <a:t>Me </a:t>
            </a:r>
            <a:r>
              <a:rPr lang="en-US" altLang="ja-JP" dirty="0" smtClean="0">
                <a:ea typeface="MS PGothic" charset="0"/>
              </a:rPr>
              <a:t>Later”</a:t>
            </a:r>
            <a:endParaRPr lang="en-US" altLang="ja-JP" dirty="0">
              <a:ea typeface="MS PGothic" charset="0"/>
            </a:endParaRPr>
          </a:p>
          <a:p>
            <a:pPr lvl="1"/>
            <a:r>
              <a:rPr lang="en-US" sz="2400" dirty="0">
                <a:ea typeface="MS PGothic" charset="0"/>
              </a:rPr>
              <a:t>When requesting data, take pointer to user’s buffer, return immediately; later kernel fills buffer and notifies user</a:t>
            </a:r>
          </a:p>
          <a:p>
            <a:pPr lvl="1"/>
            <a:r>
              <a:rPr lang="en-US" sz="2400" dirty="0">
                <a:ea typeface="MS PGothic" charset="0"/>
              </a:rPr>
              <a:t>When sending data, take pointer to user’</a:t>
            </a:r>
            <a:r>
              <a:rPr lang="en-US" altLang="ja-JP" sz="2400" dirty="0">
                <a:ea typeface="MS PGothic" charset="0"/>
              </a:rPr>
              <a:t>s buffer, return immediately; later kernel takes data and notifies user </a:t>
            </a:r>
            <a:endParaRPr lang="en-US" sz="24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47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494579" y="179697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02001" y="179697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16051" y="218384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56309" y="226140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839467" y="2537894"/>
            <a:ext cx="85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latin typeface="Gill Sans Light"/>
              </a:rPr>
              <a:t>Syscall</a:t>
            </a:r>
            <a:endParaRPr lang="en-US" sz="2000" b="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10077" y="2530149"/>
            <a:ext cx="695666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23972" y="30596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03298" y="290645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14357" y="35269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02001" y="355330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16694" y="408911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169094" y="39103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17016" y="408911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493695" y="426788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874594" y="426788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36304" y="436542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18163" y="407279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24799" y="389403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08274" y="119083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637601" y="168582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637601" y="213270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637601" y="2441558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637601" y="310892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637601" y="3554571"/>
            <a:ext cx="338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676115" y="4093634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593" y="4600559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57" y="4600559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03" y="4973091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9" y="5267399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80" y="4814068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1" y="4813750"/>
            <a:ext cx="1265440" cy="90729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381000" y="1612304"/>
            <a:ext cx="8080744" cy="14088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F507C-8DD3-4B78-A350-DA5C57166A1A}"/>
              </a:ext>
            </a:extLst>
          </p:cNvPr>
          <p:cNvSpPr txBox="1"/>
          <p:nvPr/>
        </p:nvSpPr>
        <p:spPr>
          <a:xfrm>
            <a:off x="8534400" y="21336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accent1"/>
                </a:solidFill>
                <a:latin typeface="Gill Sans Light"/>
              </a:rPr>
              <a:t>What we covered in </a:t>
            </a:r>
            <a:r>
              <a:rPr lang="en-US" sz="2000" b="0" dirty="0" smtClean="0">
                <a:solidFill>
                  <a:schemeClr val="accent1"/>
                </a:solidFill>
                <a:latin typeface="Gill Sans Light"/>
              </a:rPr>
              <a:t>Lecture 4</a:t>
            </a:r>
            <a:endParaRPr lang="en-US" sz="2000" b="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634633" y="267096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559234-6EE3-4E09-92EF-5451DDF345EE}"/>
              </a:ext>
            </a:extLst>
          </p:cNvPr>
          <p:cNvSpPr txBox="1"/>
          <p:nvPr/>
        </p:nvSpPr>
        <p:spPr>
          <a:xfrm>
            <a:off x="8534400" y="4503532"/>
            <a:ext cx="2964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accent1"/>
                </a:solidFill>
                <a:latin typeface="Gill Sans Light"/>
              </a:rPr>
              <a:t>What we just covered…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81D9EA3-1363-4790-A899-54677961FB38}"/>
              </a:ext>
            </a:extLst>
          </p:cNvPr>
          <p:cNvSpPr/>
          <p:nvPr/>
        </p:nvSpPr>
        <p:spPr>
          <a:xfrm>
            <a:off x="381000" y="3615323"/>
            <a:ext cx="8080744" cy="2448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6631D6-6DDB-4C37-8AC1-39AF11B38BF8}"/>
              </a:ext>
            </a:extLst>
          </p:cNvPr>
          <p:cNvSpPr/>
          <p:nvPr/>
        </p:nvSpPr>
        <p:spPr>
          <a:xfrm>
            <a:off x="381000" y="3089598"/>
            <a:ext cx="8080744" cy="4576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7B9F40-317B-4577-8393-A917B1B60621}"/>
              </a:ext>
            </a:extLst>
          </p:cNvPr>
          <p:cNvSpPr txBox="1"/>
          <p:nvPr/>
        </p:nvSpPr>
        <p:spPr>
          <a:xfrm>
            <a:off x="8534400" y="3124996"/>
            <a:ext cx="327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 Light"/>
              </a:rPr>
              <a:t>What we will cover next…</a:t>
            </a:r>
          </a:p>
        </p:txBody>
      </p:sp>
    </p:spTree>
    <p:extLst>
      <p:ext uri="{BB962C8B-B14F-4D97-AF65-F5344CB8AC3E}">
        <p14:creationId xmlns:p14="http://schemas.microsoft.com/office/powerpoint/2010/main" val="473875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71" grpId="0"/>
      <p:bldP spid="72" grpId="0" animBg="1"/>
      <p:bldP spid="6" grpId="0" animBg="1"/>
      <p:bldP spid="73" grpId="0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107318</TotalTime>
  <Pages>60</Pages>
  <Words>4389</Words>
  <Application>Microsoft Office PowerPoint</Application>
  <PresentationFormat>Widescreen</PresentationFormat>
  <Paragraphs>714</Paragraphs>
  <Slides>56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3" baseType="lpstr">
      <vt:lpstr>MS PGothic</vt:lpstr>
      <vt:lpstr>MS PGothic</vt:lpstr>
      <vt:lpstr>Arial</vt:lpstr>
      <vt:lpstr>Ariel</vt:lpstr>
      <vt:lpstr>Cambria Math</vt:lpstr>
      <vt:lpstr>Comic Sans MS</vt:lpstr>
      <vt:lpstr>Consolas</vt:lpstr>
      <vt:lpstr>Courier New</vt:lpstr>
      <vt:lpstr>Gill Sans</vt:lpstr>
      <vt:lpstr>Gill Sans Light</vt:lpstr>
      <vt:lpstr>Gulim</vt:lpstr>
      <vt:lpstr>Gulim</vt:lpstr>
      <vt:lpstr>Helvetica Neue </vt:lpstr>
      <vt:lpstr>Helvetica Neue Light</vt:lpstr>
      <vt:lpstr>Symbol</vt:lpstr>
      <vt:lpstr>Wingdings</vt:lpstr>
      <vt:lpstr>Office</vt:lpstr>
      <vt:lpstr>CS162 Operating Systems and Systems Programming Lecture 20  Filesystems 2: Filesystem Design (Con’t), Filesystem Case Studies </vt:lpstr>
      <vt:lpstr>Recall: I/O Performance (Network Example)</vt:lpstr>
      <vt:lpstr>Recall: A Few Queuing Theory Results</vt:lpstr>
      <vt:lpstr>Recall: When is Disk Performance Highest?</vt:lpstr>
      <vt:lpstr>Disk Scheduling (1/3)</vt:lpstr>
      <vt:lpstr>Disk Scheduling (2/3)</vt:lpstr>
      <vt:lpstr>Disk Scheduling (3/3)</vt:lpstr>
      <vt:lpstr>Recall: How do we Hide I/O Latency?</vt:lpstr>
      <vt:lpstr>Recall: I/O and Storage Layers</vt:lpstr>
      <vt:lpstr>From Storage to File Systems</vt:lpstr>
      <vt:lpstr>Building a File System</vt:lpstr>
      <vt:lpstr>Recall: User vs. System View of a File</vt:lpstr>
      <vt:lpstr>Translation from User to System View</vt:lpstr>
      <vt:lpstr>Administrivia</vt:lpstr>
      <vt:lpstr>Disk Management</vt:lpstr>
      <vt:lpstr>What Does the File System Need?</vt:lpstr>
      <vt:lpstr>Data Structures on Disk</vt:lpstr>
      <vt:lpstr>File System Design</vt:lpstr>
      <vt:lpstr>Critical Factors in File System Design</vt:lpstr>
      <vt:lpstr>Components of a File System</vt:lpstr>
      <vt:lpstr>Recall: Abstract Representation of a Process</vt:lpstr>
      <vt:lpstr>Components of a File System</vt:lpstr>
      <vt:lpstr>Components of a File System</vt:lpstr>
      <vt:lpstr>How to get the File Number?</vt:lpstr>
      <vt:lpstr>Directories</vt:lpstr>
      <vt:lpstr>Directory Abstraction</vt:lpstr>
      <vt:lpstr>Directory Structure</vt:lpstr>
      <vt:lpstr>In-Memory File System Structures</vt:lpstr>
      <vt:lpstr>Characteristics of Files</vt:lpstr>
      <vt:lpstr>Observation #1: Most Files Are Small</vt:lpstr>
      <vt:lpstr>Observation #2: Most Bytes are in Large Files</vt:lpstr>
      <vt:lpstr>Case Study: FAT: File Allocation Table</vt:lpstr>
      <vt:lpstr>FAT (File Allocation Table)</vt:lpstr>
      <vt:lpstr>FAT (File Allocation Table)</vt:lpstr>
      <vt:lpstr>FAT (File Allocation Table)</vt:lpstr>
      <vt:lpstr>FAT (File Allocation Table)</vt:lpstr>
      <vt:lpstr>FAT (File Allocation Table)</vt:lpstr>
      <vt:lpstr>FAT: Directories</vt:lpstr>
      <vt:lpstr>FAT Discussion</vt:lpstr>
      <vt:lpstr>Case Study: Unix File System (Berkeley FFS)</vt:lpstr>
      <vt:lpstr>Inodes in Unix (Including Berkeley FFS)</vt:lpstr>
      <vt:lpstr>Inode Structure</vt:lpstr>
      <vt:lpstr>File Atributes</vt:lpstr>
      <vt:lpstr>Small Files: 12 Pointers Direct to Data Blocks</vt:lpstr>
      <vt:lpstr>Large Files: 1-, 2-, 3-level indirect pointers</vt:lpstr>
      <vt:lpstr>Putting it All Together: On-Disk Index</vt:lpstr>
      <vt:lpstr>Recall: Critical Factors in File System Design</vt:lpstr>
      <vt:lpstr>Recall: Magnetic Disks</vt:lpstr>
      <vt:lpstr>Fast File System (BSD 4.2, 1984)</vt:lpstr>
      <vt:lpstr>FFS Changes in Inode Placement: Motivation</vt:lpstr>
      <vt:lpstr>FFS Locality: Block Groups</vt:lpstr>
      <vt:lpstr>FFS Locality: Block Groups (Con’t)</vt:lpstr>
      <vt:lpstr>UNIX 4.2 BSD FFS First Fit Block Allocation</vt:lpstr>
      <vt:lpstr>Attack of the Rotational Delay</vt:lpstr>
      <vt:lpstr>UNIX 4.2 BSD FFS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1130</cp:revision>
  <cp:lastPrinted>2022-04-07T02:48:10Z</cp:lastPrinted>
  <dcterms:created xsi:type="dcterms:W3CDTF">1995-08-12T11:37:26Z</dcterms:created>
  <dcterms:modified xsi:type="dcterms:W3CDTF">2022-04-11T16:15:24Z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