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7"/>
  </p:notesMasterIdLst>
  <p:handoutMasterIdLst>
    <p:handoutMasterId r:id="rId48"/>
  </p:handoutMasterIdLst>
  <p:sldIdLst>
    <p:sldId id="256" r:id="rId2"/>
    <p:sldId id="2138" r:id="rId3"/>
    <p:sldId id="2087" r:id="rId4"/>
    <p:sldId id="2088" r:id="rId5"/>
    <p:sldId id="2089" r:id="rId6"/>
    <p:sldId id="2090" r:id="rId7"/>
    <p:sldId id="2245" r:id="rId8"/>
    <p:sldId id="2092" r:id="rId9"/>
    <p:sldId id="2093" r:id="rId10"/>
    <p:sldId id="2094" r:id="rId11"/>
    <p:sldId id="2095" r:id="rId12"/>
    <p:sldId id="2096" r:id="rId13"/>
    <p:sldId id="2097" r:id="rId14"/>
    <p:sldId id="2098" r:id="rId15"/>
    <p:sldId id="2099" r:id="rId16"/>
    <p:sldId id="2100" r:id="rId17"/>
    <p:sldId id="2101" r:id="rId18"/>
    <p:sldId id="2102" r:id="rId19"/>
    <p:sldId id="2103" r:id="rId20"/>
    <p:sldId id="2246" r:id="rId21"/>
    <p:sldId id="2105" r:id="rId22"/>
    <p:sldId id="2106" r:id="rId23"/>
    <p:sldId id="2107" r:id="rId24"/>
    <p:sldId id="2108" r:id="rId25"/>
    <p:sldId id="2109" r:id="rId26"/>
    <p:sldId id="2110" r:id="rId27"/>
    <p:sldId id="2111" r:id="rId28"/>
    <p:sldId id="2112" r:id="rId29"/>
    <p:sldId id="2113" r:id="rId30"/>
    <p:sldId id="2114" r:id="rId31"/>
    <p:sldId id="2115" r:id="rId32"/>
    <p:sldId id="2116" r:id="rId33"/>
    <p:sldId id="2139" r:id="rId34"/>
    <p:sldId id="2242" r:id="rId35"/>
    <p:sldId id="2119" r:id="rId36"/>
    <p:sldId id="2120" r:id="rId37"/>
    <p:sldId id="2121" r:id="rId38"/>
    <p:sldId id="2122" r:id="rId39"/>
    <p:sldId id="2123" r:id="rId40"/>
    <p:sldId id="2124" r:id="rId41"/>
    <p:sldId id="2125" r:id="rId42"/>
    <p:sldId id="2126" r:id="rId43"/>
    <p:sldId id="2127" r:id="rId44"/>
    <p:sldId id="2128" r:id="rId45"/>
    <p:sldId id="2129" r:id="rId46"/>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5005" autoAdjust="0"/>
  </p:normalViewPr>
  <p:slideViewPr>
    <p:cSldViewPr>
      <p:cViewPr varScale="1">
        <p:scale>
          <a:sx n="128" d="100"/>
          <a:sy n="128" d="100"/>
        </p:scale>
        <p:origin x="200" y="17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14" d="100"/>
        <a:sy n="114" d="100"/>
      </p:scale>
      <p:origin x="0" y="-1215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8"/>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2" tIns="46972" rIns="92262" bIns="46972">
            <a:spAutoFit/>
          </a:bodyPr>
          <a:lstStyle/>
          <a:p>
            <a:pPr algn="ctr" defTabSz="917049">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049">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8"/>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2" tIns="46972" rIns="92262" bIns="46972">
            <a:spAutoFit/>
          </a:bodyPr>
          <a:lstStyle/>
          <a:p>
            <a:pPr algn="ctr" defTabSz="917049">
              <a:lnSpc>
                <a:spcPct val="90000"/>
              </a:lnSpc>
            </a:pPr>
            <a:r>
              <a:rPr lang="en-US" sz="1300" b="0"/>
              <a:t>Page </a:t>
            </a:r>
            <a:fld id="{6D259941-7246-4245-A40C-55C6F952DF9E}" type="slidenum">
              <a:rPr lang="en-US" sz="1300" b="0"/>
              <a:pPr algn="ctr" defTabSz="917049">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4"/>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16" tIns="46972" rIns="95616" bIns="46972"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4294967295"/>
          </p:nvPr>
        </p:nvSpPr>
        <p:spPr bwMode="auto">
          <a:xfrm>
            <a:off x="3963975" y="8733864"/>
            <a:ext cx="3032568" cy="458942"/>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fld id="{BDECEA68-B2BD-FF4C-9826-F44E87ECB331}" type="slidenum">
              <a:rPr lang="en-US"/>
              <a:pPr eaLnBrk="1" hangingPunct="1"/>
              <a:t>10</a:t>
            </a:fld>
            <a:endParaRPr 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extLst>
      <p:ext uri="{BB962C8B-B14F-4D97-AF65-F5344CB8AC3E}">
        <p14:creationId xmlns:p14="http://schemas.microsoft.com/office/powerpoint/2010/main" val="4124465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fld id="{15A33450-4A81-C848-86DF-238B4A7172B0}" type="slidenum">
              <a:rPr lang="en-US"/>
              <a:pPr eaLnBrk="1" hangingPunct="1"/>
              <a:t>11</a:t>
            </a:fld>
            <a:endParaRPr lang="en-US"/>
          </a:p>
        </p:txBody>
      </p:sp>
      <p:sp>
        <p:nvSpPr>
          <p:cNvPr id="67586" name="Rectangle 2"/>
          <p:cNvSpPr>
            <a:spLocks noGrp="1" noRot="1" noChangeAspect="1" noChangeArrowheads="1" noTextEdit="1"/>
          </p:cNvSpPr>
          <p:nvPr>
            <p:ph type="sldImg"/>
          </p:nvPr>
        </p:nvSpPr>
        <p:spPr>
          <a:xfrm>
            <a:off x="2371725" y="555625"/>
            <a:ext cx="4864100" cy="2736850"/>
          </a:xfrm>
          <a:ln/>
        </p:spPr>
      </p:sp>
      <p:sp>
        <p:nvSpPr>
          <p:cNvPr id="67587" name="Rectangle 3"/>
          <p:cNvSpPr>
            <a:spLocks noGrp="1" noChangeArrowheads="1"/>
          </p:cNvSpPr>
          <p:nvPr>
            <p:ph type="body" idx="1"/>
          </p:nvPr>
        </p:nvSpPr>
        <p:spPr>
          <a:xfrm>
            <a:off x="1277938" y="3475038"/>
            <a:ext cx="7043737" cy="3289300"/>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615285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fld id="{6F5925CB-D418-5540-8800-B004BFFCFD4B}" type="slidenum">
              <a:rPr lang="en-US"/>
              <a:pPr eaLnBrk="1" hangingPunct="1"/>
              <a:t>12</a:t>
            </a:fld>
            <a:endParaRPr lang="en-US"/>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952863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fld id="{4BEB585F-F57D-654A-AF6B-D977228FC847}" type="slidenum">
              <a:rPr lang="en-US"/>
              <a:pPr eaLnBrk="1" hangingPunct="1"/>
              <a:t>13</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3656286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fld id="{9969FCB4-23B5-BD44-88A2-ABF70940293A}" type="slidenum">
              <a:rPr lang="en-US"/>
              <a:pPr eaLnBrk="1" hangingPunct="1"/>
              <a:t>14</a:t>
            </a:fld>
            <a:endParaRPr lang="en-US"/>
          </a:p>
        </p:txBody>
      </p:sp>
      <p:sp>
        <p:nvSpPr>
          <p:cNvPr id="75778" name="Rectangle 2"/>
          <p:cNvSpPr>
            <a:spLocks noGrp="1" noRot="1" noChangeAspect="1" noChangeArrowheads="1" noTextEdit="1"/>
          </p:cNvSpPr>
          <p:nvPr>
            <p:ph type="sldImg"/>
          </p:nvPr>
        </p:nvSpPr>
        <p:spPr>
          <a:xfrm>
            <a:off x="2401888" y="569913"/>
            <a:ext cx="4800600" cy="2700337"/>
          </a:xfrm>
          <a:ln/>
        </p:spPr>
      </p:sp>
      <p:sp>
        <p:nvSpPr>
          <p:cNvPr id="75779" name="Rectangle 3"/>
          <p:cNvSpPr>
            <a:spLocks noGrp="1" noChangeArrowheads="1"/>
          </p:cNvSpPr>
          <p:nvPr>
            <p:ph type="body" idx="1"/>
          </p:nvPr>
        </p:nvSpPr>
        <p:spPr>
          <a:xfrm>
            <a:off x="1281113" y="3475038"/>
            <a:ext cx="7038975" cy="3290887"/>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dirty="0">
                <a:ea typeface="ＭＳ Ｐゴシック" charset="0"/>
                <a:cs typeface="ＭＳ Ｐゴシック" charset="0"/>
              </a:rPr>
              <a:t>This paper is about a basic observation</a:t>
            </a:r>
          </a:p>
        </p:txBody>
      </p:sp>
    </p:spTree>
    <p:extLst>
      <p:ext uri="{BB962C8B-B14F-4D97-AF65-F5344CB8AC3E}">
        <p14:creationId xmlns:p14="http://schemas.microsoft.com/office/powerpoint/2010/main" val="2257256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fld id="{0E292823-9565-894A-AD93-C54DA2DEEAAB}" type="slidenum">
              <a:rPr lang="en-US"/>
              <a:pPr eaLnBrk="1" hangingPunct="1"/>
              <a:t>15</a:t>
            </a:fld>
            <a:endParaRPr 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dirty="0">
                <a:ea typeface="ＭＳ Ｐゴシック" charset="0"/>
                <a:cs typeface="ＭＳ Ｐゴシック" charset="0"/>
              </a:rPr>
              <a:t>For example, imagine I want to reliably send a file from one host to another.</a:t>
            </a:r>
          </a:p>
        </p:txBody>
      </p:sp>
    </p:spTree>
    <p:extLst>
      <p:ext uri="{BB962C8B-B14F-4D97-AF65-F5344CB8AC3E}">
        <p14:creationId xmlns:p14="http://schemas.microsoft.com/office/powerpoint/2010/main" val="1257269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fld id="{6E6D1E43-D64A-4A49-A01A-3E14601E68E8}" type="slidenum">
              <a:rPr lang="en-US"/>
              <a:pPr eaLnBrk="1" hangingPunct="1"/>
              <a:t>16</a:t>
            </a:fld>
            <a:endParaRPr lang="en-US"/>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dirty="0">
                <a:ea typeface="ＭＳ Ｐゴシック" charset="0"/>
                <a:cs typeface="ＭＳ Ｐゴシック" charset="0"/>
              </a:rPr>
              <a:t>what do we observe about these two solutions?</a:t>
            </a:r>
          </a:p>
        </p:txBody>
      </p:sp>
    </p:spTree>
    <p:extLst>
      <p:ext uri="{BB962C8B-B14F-4D97-AF65-F5344CB8AC3E}">
        <p14:creationId xmlns:p14="http://schemas.microsoft.com/office/powerpoint/2010/main" val="2440570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fld id="{A59A73E0-75D1-E242-BF02-66D990FE879E}" type="slidenum">
              <a:rPr lang="en-US"/>
              <a:pPr eaLnBrk="1" hangingPunct="1"/>
              <a:t>17</a:t>
            </a:fld>
            <a:endParaRPr lang="en-US"/>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448692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fld id="{5E82DFED-7759-0247-82D9-4024F672B7FC}" type="slidenum">
              <a:rPr lang="en-US"/>
              <a:pPr eaLnBrk="1" hangingPunct="1"/>
              <a:t>18</a:t>
            </a:fld>
            <a:endParaRPr lang="en-US"/>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2001644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fld id="{0ACF3292-E25F-934A-9100-3C040FD5D0AE}" type="slidenum">
              <a:rPr lang="en-US"/>
              <a:pPr eaLnBrk="1" hangingPunct="1"/>
              <a:t>19</a:t>
            </a:fld>
            <a:endParaRPr lang="en-US"/>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663868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434975" y="690563"/>
            <a:ext cx="6127750" cy="3448050"/>
          </a:xfrm>
          <a:ln/>
        </p:spPr>
      </p:sp>
      <p:sp>
        <p:nvSpPr>
          <p:cNvPr id="73731" name="Rectangle 3"/>
          <p:cNvSpPr>
            <a:spLocks noGrp="1" noChangeArrowheads="1"/>
          </p:cNvSpPr>
          <p:nvPr>
            <p:ph type="body" idx="1"/>
          </p:nvPr>
        </p:nvSpPr>
        <p:spPr>
          <a:xfrm>
            <a:off x="700089" y="4367214"/>
            <a:ext cx="5597525" cy="4137025"/>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r>
              <a:rPr lang="en-US">
                <a:latin typeface="Comic Sans MS" charset="0"/>
              </a:rPr>
              <a:t>Of the enormous variety of CITRIS projects going on at Berkeley, I will present one set that is tied together by this picture: the design, construction and use of MEMS devices, the sensor networks containing them, and making the information from these networks available to widely distributed users as scalable, reliable and secure services. </a:t>
            </a:r>
          </a:p>
          <a:p>
            <a:pPr>
              <a:defRPr/>
            </a:pPr>
            <a:r>
              <a:rPr lang="en-US">
                <a:latin typeface="Comic Sans MS" charset="0"/>
              </a:rPr>
              <a:t>The name we give to such an integrated system is a Societal Scale Information System, a name meant to evoke its scale – enormous -  and purpose – benefiting people and the economy.</a:t>
            </a:r>
          </a:p>
          <a:p>
            <a:pPr>
              <a:defRPr/>
            </a:pPr>
            <a:endParaRPr lang="en-US">
              <a:latin typeface="Comic Sans MS" charset="0"/>
            </a:endParaRPr>
          </a:p>
          <a:p>
            <a:pPr>
              <a:defRPr/>
            </a:pPr>
            <a:r>
              <a:rPr lang="en-US">
                <a:latin typeface="Comic Sans MS" charset="0"/>
              </a:rPr>
              <a:t>I will leave the details of all the specific applications that Ruzena mentioned, be it to energy efficiency or education or disaster response the social sciences, and indeed most details, to later talks and posters. </a:t>
            </a:r>
          </a:p>
        </p:txBody>
      </p:sp>
    </p:spTree>
    <p:extLst>
      <p:ext uri="{BB962C8B-B14F-4D97-AF65-F5344CB8AC3E}">
        <p14:creationId xmlns:p14="http://schemas.microsoft.com/office/powerpoint/2010/main" val="42359160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3935086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743569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2375002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371226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8814870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2760394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975379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64013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167728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824213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508467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24175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4294967295"/>
          </p:nvPr>
        </p:nvSpPr>
        <p:spPr bwMode="auto">
          <a:xfrm>
            <a:off x="3963975" y="8733864"/>
            <a:ext cx="3032568" cy="458942"/>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fld id="{E922C347-AB95-0B4D-8BEB-29D3C9D611EF}" type="slidenum">
              <a:rPr lang="en-US">
                <a:latin typeface="Times New Roman" charset="0"/>
              </a:rPr>
              <a:pPr eaLnBrk="1" hangingPunct="1"/>
              <a:t>7</a:t>
            </a:fld>
            <a:endParaRPr lang="en-US">
              <a:latin typeface="Times New Roman" charset="0"/>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a typeface="MS PGothic" charset="0"/>
            </a:endParaRPr>
          </a:p>
        </p:txBody>
      </p:sp>
    </p:spTree>
    <p:extLst>
      <p:ext uri="{BB962C8B-B14F-4D97-AF65-F5344CB8AC3E}">
        <p14:creationId xmlns:p14="http://schemas.microsoft.com/office/powerpoint/2010/main" val="3319242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4294967295"/>
          </p:nvPr>
        </p:nvSpPr>
        <p:spPr bwMode="auto">
          <a:xfrm>
            <a:off x="3963975" y="8733864"/>
            <a:ext cx="3032568" cy="458942"/>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fld id="{5B9C670A-E85D-F14B-ACAE-B9AD1B18C220}" type="slidenum">
              <a:rPr lang="en-US">
                <a:latin typeface="Times New Roman" charset="0"/>
              </a:rPr>
              <a:pPr eaLnBrk="1" hangingPunct="1"/>
              <a:t>8</a:t>
            </a:fld>
            <a:endParaRPr lang="en-US">
              <a:latin typeface="Times New Roman" charset="0"/>
            </a:endParaRPr>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a typeface="MS PGothic" charset="0"/>
            </a:endParaRPr>
          </a:p>
        </p:txBody>
      </p:sp>
    </p:spTree>
    <p:extLst>
      <p:ext uri="{BB962C8B-B14F-4D97-AF65-F5344CB8AC3E}">
        <p14:creationId xmlns:p14="http://schemas.microsoft.com/office/powerpoint/2010/main" val="2653413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4294967295"/>
          </p:nvPr>
        </p:nvSpPr>
        <p:spPr bwMode="auto">
          <a:xfrm>
            <a:off x="3963975" y="8733864"/>
            <a:ext cx="3032568" cy="458942"/>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fld id="{CD096B88-2EF4-3946-A3D8-02C47A2C2A42}" type="slidenum">
              <a:rPr lang="en-US"/>
              <a:pPr eaLnBrk="1" hangingPunct="1"/>
              <a:t>9</a:t>
            </a:fld>
            <a:endParaRPr lang="en-US"/>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extLst>
      <p:ext uri="{BB962C8B-B14F-4D97-AF65-F5344CB8AC3E}">
        <p14:creationId xmlns:p14="http://schemas.microsoft.com/office/powerpoint/2010/main" val="3466125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0761661" y="6551613"/>
            <a:ext cx="987431"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r>
              <a:rPr lang="en-US" sz="1400" b="0" dirty="0" err="1">
                <a:solidFill>
                  <a:srgbClr val="2A40E2"/>
                </a:solidFill>
                <a:latin typeface="Gill Sans" charset="0"/>
                <a:cs typeface="Gill Sans" charset="0"/>
              </a:rPr>
              <a:t>Lec</a:t>
            </a:r>
            <a:r>
              <a:rPr lang="en-US" sz="1400" b="0" dirty="0">
                <a:solidFill>
                  <a:srgbClr val="2A40E2"/>
                </a:solidFill>
                <a:latin typeface="Gill Sans" charset="0"/>
                <a:cs typeface="Gill Sans" charset="0"/>
              </a:rPr>
              <a:t> 23.</a:t>
            </a: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29" name="Text Box 5"/>
          <p:cNvSpPr txBox="1">
            <a:spLocks noChangeArrowheads="1"/>
          </p:cNvSpPr>
          <p:nvPr/>
        </p:nvSpPr>
        <p:spPr bwMode="auto">
          <a:xfrm>
            <a:off x="1" y="6550025"/>
            <a:ext cx="732871" cy="30776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b="0" dirty="0">
                <a:solidFill>
                  <a:srgbClr val="2A40E2"/>
                </a:solidFill>
                <a:latin typeface="Gill Sans" charset="0"/>
                <a:ea typeface="Gill Sans" charset="0"/>
                <a:cs typeface="Gill Sans" charset="0"/>
              </a:rPr>
              <a:t>4/19/22</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
        <p:nvSpPr>
          <p:cNvPr id="1031" name="Text Box 7"/>
          <p:cNvSpPr txBox="1">
            <a:spLocks noChangeArrowheads="1"/>
          </p:cNvSpPr>
          <p:nvPr userDrawn="1"/>
        </p:nvSpPr>
        <p:spPr bwMode="auto">
          <a:xfrm>
            <a:off x="4004418" y="6550025"/>
            <a:ext cx="3778769" cy="30776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charset="0"/>
                <a:ea typeface="ＭＳ Ｐゴシック" charset="0"/>
                <a:cs typeface="Arial" charset="0"/>
              </a:defRPr>
            </a:lvl1pPr>
            <a:lvl2pPr marL="742950" indent="-285750">
              <a:defRPr b="1">
                <a:solidFill>
                  <a:schemeClr val="tx1"/>
                </a:solidFill>
                <a:latin typeface="Comic Sans MS" charset="0"/>
                <a:ea typeface="Arial" charset="0"/>
                <a:cs typeface="Arial" charset="0"/>
              </a:defRPr>
            </a:lvl2pPr>
            <a:lvl3pPr marL="1143000" indent="-228600">
              <a:defRPr b="1">
                <a:solidFill>
                  <a:schemeClr val="tx1"/>
                </a:solidFill>
                <a:latin typeface="Comic Sans MS" charset="0"/>
                <a:ea typeface="Arial" charset="0"/>
                <a:cs typeface="Arial" charset="0"/>
              </a:defRPr>
            </a:lvl3pPr>
            <a:lvl4pPr marL="1600200" indent="-228600">
              <a:defRPr b="1">
                <a:solidFill>
                  <a:schemeClr val="tx1"/>
                </a:solidFill>
                <a:latin typeface="Comic Sans MS" charset="0"/>
                <a:ea typeface="Arial" charset="0"/>
                <a:cs typeface="Arial" charset="0"/>
              </a:defRPr>
            </a:lvl4pPr>
            <a:lvl5pPr marL="2057400" indent="-228600">
              <a:defRPr b="1">
                <a:solidFill>
                  <a:schemeClr val="tx1"/>
                </a:solidFill>
                <a:latin typeface="Comic Sans MS" charset="0"/>
                <a:ea typeface="Arial" charset="0"/>
                <a:cs typeface="Arial" charset="0"/>
              </a:defRPr>
            </a:lvl5pPr>
            <a:lvl6pPr marL="2514600" indent="-228600" eaLnBrk="0" fontAlgn="base" hangingPunct="0">
              <a:spcBef>
                <a:spcPct val="0"/>
              </a:spcBef>
              <a:spcAft>
                <a:spcPct val="0"/>
              </a:spcAft>
              <a:defRPr b="1">
                <a:solidFill>
                  <a:schemeClr val="tx1"/>
                </a:solidFill>
                <a:latin typeface="Comic Sans MS" charset="0"/>
                <a:ea typeface="Arial" charset="0"/>
                <a:cs typeface="Arial" charset="0"/>
              </a:defRPr>
            </a:lvl6pPr>
            <a:lvl7pPr marL="2971800" indent="-228600" eaLnBrk="0" fontAlgn="base" hangingPunct="0">
              <a:spcBef>
                <a:spcPct val="0"/>
              </a:spcBef>
              <a:spcAft>
                <a:spcPct val="0"/>
              </a:spcAft>
              <a:defRPr b="1">
                <a:solidFill>
                  <a:schemeClr val="tx1"/>
                </a:solidFill>
                <a:latin typeface="Comic Sans MS" charset="0"/>
                <a:ea typeface="Arial" charset="0"/>
                <a:cs typeface="Arial" charset="0"/>
              </a:defRPr>
            </a:lvl7pPr>
            <a:lvl8pPr marL="3429000" indent="-228600" eaLnBrk="0" fontAlgn="base" hangingPunct="0">
              <a:spcBef>
                <a:spcPct val="0"/>
              </a:spcBef>
              <a:spcAft>
                <a:spcPct val="0"/>
              </a:spcAft>
              <a:defRPr b="1">
                <a:solidFill>
                  <a:schemeClr val="tx1"/>
                </a:solidFill>
                <a:latin typeface="Comic Sans MS" charset="0"/>
                <a:ea typeface="Arial" charset="0"/>
                <a:cs typeface="Arial" charset="0"/>
              </a:defRPr>
            </a:lvl8pPr>
            <a:lvl9pPr marL="3886200" indent="-228600" eaLnBrk="0" fontAlgn="base" hangingPunct="0">
              <a:spcBef>
                <a:spcPct val="0"/>
              </a:spcBef>
              <a:spcAft>
                <a:spcPct val="0"/>
              </a:spcAft>
              <a:defRPr b="1">
                <a:solidFill>
                  <a:schemeClr val="tx1"/>
                </a:solidFill>
                <a:latin typeface="Comic Sans MS" charset="0"/>
                <a:ea typeface="Arial" charset="0"/>
                <a:cs typeface="Arial" charset="0"/>
              </a:defRPr>
            </a:lvl9pPr>
          </a:lstStyle>
          <a:p>
            <a:pPr>
              <a:defRPr/>
            </a:pPr>
            <a:r>
              <a:rPr lang="en-US" sz="1400" b="0" dirty="0">
                <a:solidFill>
                  <a:srgbClr val="2A40E2"/>
                </a:solidFill>
                <a:latin typeface="Gill Sans" charset="0"/>
                <a:cs typeface="Gill Sans" charset="0"/>
              </a:rPr>
              <a:t>Joseph &amp; </a:t>
            </a:r>
            <a:r>
              <a:rPr lang="en-US" sz="1400" b="0" dirty="0" err="1">
                <a:solidFill>
                  <a:srgbClr val="2A40E2"/>
                </a:solidFill>
                <a:latin typeface="Gill Sans" charset="0"/>
                <a:cs typeface="Gill Sans" charset="0"/>
              </a:rPr>
              <a:t>Kubiatowicz</a:t>
            </a:r>
            <a:r>
              <a:rPr lang="en-US" sz="1400" b="0" dirty="0">
                <a:solidFill>
                  <a:srgbClr val="2A40E2"/>
                </a:solidFill>
                <a:latin typeface="Gill Sans" charset="0"/>
                <a:cs typeface="Gill Sans" charset="0"/>
              </a:rPr>
              <a:t> CS162 © UCB Spring 2022</a:t>
            </a: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jpeg"/><Relationship Id="rId3" Type="http://schemas.openxmlformats.org/officeDocument/2006/relationships/notesSlide" Target="../notesSlides/notesSlide2.xml"/><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vmlDrawing" Target="../drawings/vmlDrawing1.v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oleObject" Target="../embeddings/oleObject1.bin"/><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20.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CS162</a:t>
            </a:r>
            <a:br>
              <a:rPr lang="en-US" sz="3000" dirty="0"/>
            </a:br>
            <a:r>
              <a:rPr lang="en-US" sz="3000" dirty="0"/>
              <a:t>Operating Systems and</a:t>
            </a:r>
            <a:br>
              <a:rPr lang="en-US" sz="3000" dirty="0"/>
            </a:br>
            <a:r>
              <a:rPr lang="en-US" sz="3000" dirty="0"/>
              <a:t>Systems Programming</a:t>
            </a:r>
            <a:br>
              <a:rPr lang="en-US" sz="3000" dirty="0"/>
            </a:br>
            <a:r>
              <a:rPr lang="en-US" sz="3000" dirty="0"/>
              <a:t>Lecture 23</a:t>
            </a:r>
            <a:br>
              <a:rPr lang="en-US" sz="3000" dirty="0"/>
            </a:br>
            <a:br>
              <a:rPr lang="en-US" sz="3000" dirty="0"/>
            </a:br>
            <a:r>
              <a:rPr lang="en-US" sz="3000" dirty="0"/>
              <a:t>Distributed Decision Making (</a:t>
            </a:r>
            <a:r>
              <a:rPr lang="en-US" sz="3000" dirty="0" err="1"/>
              <a:t>Con’t</a:t>
            </a:r>
            <a:r>
              <a:rPr lang="en-US" sz="3000" dirty="0"/>
              <a:t>),</a:t>
            </a:r>
            <a:br>
              <a:rPr lang="en-US" sz="3000" dirty="0"/>
            </a:br>
            <a:r>
              <a:rPr lang="en-US" sz="3000" dirty="0"/>
              <a:t>Networking and TCP/IP</a:t>
            </a:r>
            <a:br>
              <a:rPr lang="en-US" sz="3000" dirty="0"/>
            </a:b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US" altLang="en-US" dirty="0">
                <a:ea typeface="Gill Sans" charset="0"/>
              </a:rPr>
              <a:t>April 19</a:t>
            </a:r>
            <a:r>
              <a:rPr lang="en-US" altLang="en-US" baseline="30000" dirty="0">
                <a:ea typeface="Gill Sans" charset="0"/>
              </a:rPr>
              <a:t>th</a:t>
            </a:r>
            <a:r>
              <a:rPr lang="en-US" altLang="en-US" dirty="0">
                <a:ea typeface="Gill Sans" charset="0"/>
              </a:rPr>
              <a:t>, 2022</a:t>
            </a:r>
          </a:p>
          <a:p>
            <a:pPr marL="285750" indent="-285750">
              <a:defRPr/>
            </a:pPr>
            <a:r>
              <a:rPr lang="en-US" altLang="en-US" dirty="0">
                <a:ea typeface="Gill Sans" charset="0"/>
              </a:rPr>
              <a:t>Prof. Anthony Joseph and John </a:t>
            </a:r>
            <a:r>
              <a:rPr lang="en-US" altLang="en-US" dirty="0" err="1">
                <a:ea typeface="Gill Sans" charset="0"/>
              </a:rPr>
              <a:t>Kubiatowicz</a:t>
            </a:r>
            <a:endParaRPr lang="en-US" altLang="en-US" dirty="0">
              <a:ea typeface="Gill Sans" charset="0"/>
            </a:endParaRPr>
          </a:p>
          <a:p>
            <a:pPr marL="285750" indent="-285750">
              <a:defRPr/>
            </a:pPr>
            <a:r>
              <a:rPr lang="en-US" altLang="en-US" dirty="0">
                <a:ea typeface="Gill Sans" charset="0"/>
              </a:rPr>
              <a:t>http://cs162.eecs.Berkeley.edu</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p:txBody>
          <a:bodyPr/>
          <a:lstStyle/>
          <a:p>
            <a:r>
              <a:rPr lang="en-US" dirty="0">
                <a:ea typeface="MS PGothic" charset="0"/>
              </a:rPr>
              <a:t>Solution: Intermediate Layers</a:t>
            </a:r>
          </a:p>
        </p:txBody>
      </p:sp>
      <p:sp>
        <p:nvSpPr>
          <p:cNvPr id="87042" name="Rectangle 3"/>
          <p:cNvSpPr>
            <a:spLocks noGrp="1" noChangeArrowheads="1"/>
          </p:cNvSpPr>
          <p:nvPr>
            <p:ph type="body" idx="1"/>
          </p:nvPr>
        </p:nvSpPr>
        <p:spPr>
          <a:xfrm>
            <a:off x="835180" y="4093552"/>
            <a:ext cx="11052020" cy="2667357"/>
          </a:xfrm>
        </p:spPr>
        <p:txBody>
          <a:bodyPr>
            <a:normAutofit/>
          </a:bodyPr>
          <a:lstStyle/>
          <a:p>
            <a:r>
              <a:rPr lang="en-US" dirty="0">
                <a:latin typeface="Gill Sans Light"/>
                <a:ea typeface="MS PGothic" charset="0"/>
              </a:rPr>
              <a:t>Introduce intermediate layers that provide </a:t>
            </a:r>
            <a:r>
              <a:rPr lang="en-US" dirty="0">
                <a:solidFill>
                  <a:srgbClr val="FF3300"/>
                </a:solidFill>
                <a:latin typeface="Gill Sans Light"/>
                <a:ea typeface="MS PGothic" charset="0"/>
              </a:rPr>
              <a:t>set of abstractions</a:t>
            </a:r>
            <a:r>
              <a:rPr lang="en-US" dirty="0">
                <a:latin typeface="Gill Sans Light"/>
                <a:ea typeface="MS PGothic" charset="0"/>
              </a:rPr>
              <a:t> for various network functionality &amp; technologies</a:t>
            </a:r>
          </a:p>
          <a:p>
            <a:pPr lvl="1"/>
            <a:r>
              <a:rPr lang="en-US" sz="2000" dirty="0">
                <a:latin typeface="Gill Sans Light"/>
                <a:ea typeface="MS PGothic" charset="0"/>
              </a:rPr>
              <a:t>A new app/media implemented only once</a:t>
            </a:r>
          </a:p>
          <a:p>
            <a:pPr lvl="1"/>
            <a:r>
              <a:rPr lang="en-US" sz="2000" dirty="0">
                <a:latin typeface="Gill Sans Light"/>
                <a:ea typeface="MS PGothic" charset="0"/>
              </a:rPr>
              <a:t>Variation on </a:t>
            </a:r>
            <a:r>
              <a:rPr lang="ja-JP" altLang="en-US" sz="2000" dirty="0">
                <a:latin typeface="Gill Sans Light"/>
                <a:ea typeface="MS PGothic" charset="0"/>
              </a:rPr>
              <a:t>“</a:t>
            </a:r>
            <a:r>
              <a:rPr lang="en-US" altLang="ja-JP" sz="2000" dirty="0">
                <a:latin typeface="Gill Sans Light"/>
                <a:ea typeface="MS PGothic" charset="0"/>
              </a:rPr>
              <a:t>add another level of indirection</a:t>
            </a:r>
            <a:r>
              <a:rPr lang="ja-JP" altLang="en-US" sz="2000" dirty="0">
                <a:latin typeface="Gill Sans Light"/>
                <a:ea typeface="MS PGothic" charset="0"/>
              </a:rPr>
              <a:t>”</a:t>
            </a:r>
            <a:endParaRPr lang="en-US" altLang="ja-JP" sz="2000" dirty="0">
              <a:latin typeface="Gill Sans Light"/>
              <a:ea typeface="MS PGothic" charset="0"/>
            </a:endParaRPr>
          </a:p>
          <a:p>
            <a:r>
              <a:rPr lang="en-US" altLang="ja-JP" dirty="0">
                <a:solidFill>
                  <a:srgbClr val="FF0000"/>
                </a:solidFill>
                <a:latin typeface="Gill Sans Light"/>
                <a:ea typeface="MS PGothic" charset="0"/>
              </a:rPr>
              <a:t>Goal: Reliable communication channels on which to build distributed applications</a:t>
            </a:r>
          </a:p>
        </p:txBody>
      </p:sp>
      <p:sp>
        <p:nvSpPr>
          <p:cNvPr id="87043" name="Rectangle 4"/>
          <p:cNvSpPr>
            <a:spLocks noChangeArrowheads="1"/>
          </p:cNvSpPr>
          <p:nvPr/>
        </p:nvSpPr>
        <p:spPr bwMode="auto">
          <a:xfrm>
            <a:off x="5855374" y="990602"/>
            <a:ext cx="838200" cy="457200"/>
          </a:xfrm>
          <a:prstGeom prst="rect">
            <a:avLst/>
          </a:prstGeom>
          <a:solidFill>
            <a:srgbClr val="99CCFF"/>
          </a:solidFill>
          <a:ln w="19050">
            <a:solidFill>
              <a:schemeClr val="tx1"/>
            </a:solidFill>
            <a:miter lim="800000"/>
            <a:headEnd/>
            <a:tailEnd/>
          </a:ln>
        </p:spPr>
        <p:txBody>
          <a:bodyPr wrap="none" anchor="ctr"/>
          <a:lstStyle/>
          <a:p>
            <a:endParaRPr lang="en-US">
              <a:latin typeface="Helvetica" charset="0"/>
            </a:endParaRPr>
          </a:p>
        </p:txBody>
      </p:sp>
      <p:sp>
        <p:nvSpPr>
          <p:cNvPr id="87044" name="Rectangle 5"/>
          <p:cNvSpPr>
            <a:spLocks noChangeArrowheads="1"/>
          </p:cNvSpPr>
          <p:nvPr/>
        </p:nvSpPr>
        <p:spPr bwMode="auto">
          <a:xfrm>
            <a:off x="3797974" y="990602"/>
            <a:ext cx="914400" cy="457200"/>
          </a:xfrm>
          <a:prstGeom prst="rect">
            <a:avLst/>
          </a:prstGeom>
          <a:solidFill>
            <a:srgbClr val="99CCFF"/>
          </a:solidFill>
          <a:ln w="19050">
            <a:solidFill>
              <a:schemeClr val="tx1"/>
            </a:solidFill>
            <a:miter lim="800000"/>
            <a:headEnd/>
            <a:tailEnd/>
          </a:ln>
        </p:spPr>
        <p:txBody>
          <a:bodyPr wrap="none" anchor="ctr"/>
          <a:lstStyle/>
          <a:p>
            <a:endParaRPr lang="en-US">
              <a:latin typeface="Helvetica" charset="0"/>
            </a:endParaRPr>
          </a:p>
        </p:txBody>
      </p:sp>
      <p:sp>
        <p:nvSpPr>
          <p:cNvPr id="87045" name="Rectangle 6"/>
          <p:cNvSpPr>
            <a:spLocks noChangeArrowheads="1"/>
          </p:cNvSpPr>
          <p:nvPr/>
        </p:nvSpPr>
        <p:spPr bwMode="auto">
          <a:xfrm>
            <a:off x="4940974" y="990602"/>
            <a:ext cx="685800" cy="457200"/>
          </a:xfrm>
          <a:prstGeom prst="rect">
            <a:avLst/>
          </a:prstGeom>
          <a:solidFill>
            <a:srgbClr val="99CCFF"/>
          </a:solidFill>
          <a:ln w="19050">
            <a:solidFill>
              <a:schemeClr val="tx1"/>
            </a:solidFill>
            <a:miter lim="800000"/>
            <a:headEnd/>
            <a:tailEnd/>
          </a:ln>
        </p:spPr>
        <p:txBody>
          <a:bodyPr wrap="none" anchor="ctr"/>
          <a:lstStyle/>
          <a:p>
            <a:endParaRPr lang="en-US">
              <a:latin typeface="Helvetica" charset="0"/>
            </a:endParaRPr>
          </a:p>
        </p:txBody>
      </p:sp>
      <p:sp>
        <p:nvSpPr>
          <p:cNvPr id="87046" name="Text Box 7"/>
          <p:cNvSpPr txBox="1">
            <a:spLocks noChangeArrowheads="1"/>
          </p:cNvSpPr>
          <p:nvPr/>
        </p:nvSpPr>
        <p:spPr bwMode="auto">
          <a:xfrm>
            <a:off x="3786863" y="1066803"/>
            <a:ext cx="1011795"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r>
              <a:rPr lang="en-US" sz="2000">
                <a:latin typeface="Helvetica" charset="0"/>
              </a:rPr>
              <a:t>Skype </a:t>
            </a:r>
          </a:p>
        </p:txBody>
      </p:sp>
      <p:sp>
        <p:nvSpPr>
          <p:cNvPr id="87047" name="Text Box 8"/>
          <p:cNvSpPr txBox="1">
            <a:spLocks noChangeArrowheads="1"/>
          </p:cNvSpPr>
          <p:nvPr/>
        </p:nvSpPr>
        <p:spPr bwMode="auto">
          <a:xfrm>
            <a:off x="4940975" y="1050928"/>
            <a:ext cx="713637"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r>
              <a:rPr lang="en-US" sz="2000">
                <a:latin typeface="Helvetica" charset="0"/>
              </a:rPr>
              <a:t>SSH</a:t>
            </a:r>
          </a:p>
        </p:txBody>
      </p:sp>
      <p:sp>
        <p:nvSpPr>
          <p:cNvPr id="87048" name="Text Box 9"/>
          <p:cNvSpPr txBox="1">
            <a:spLocks noChangeArrowheads="1"/>
          </p:cNvSpPr>
          <p:nvPr/>
        </p:nvSpPr>
        <p:spPr bwMode="auto">
          <a:xfrm>
            <a:off x="5923637" y="1050928"/>
            <a:ext cx="699210"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r>
              <a:rPr lang="en-US" sz="2000">
                <a:latin typeface="Helvetica" charset="0"/>
              </a:rPr>
              <a:t>NFS</a:t>
            </a:r>
          </a:p>
        </p:txBody>
      </p:sp>
      <p:grpSp>
        <p:nvGrpSpPr>
          <p:cNvPr id="2" name="Group 10"/>
          <p:cNvGrpSpPr>
            <a:grpSpLocks/>
          </p:cNvGrpSpPr>
          <p:nvPr/>
        </p:nvGrpSpPr>
        <p:grpSpPr bwMode="auto">
          <a:xfrm>
            <a:off x="6922175" y="2759086"/>
            <a:ext cx="1071563" cy="727959"/>
            <a:chOff x="3456" y="2400"/>
            <a:chExt cx="675" cy="267"/>
          </a:xfrm>
        </p:grpSpPr>
        <p:sp>
          <p:nvSpPr>
            <p:cNvPr id="87070" name="Rectangle 11"/>
            <p:cNvSpPr>
              <a:spLocks noChangeArrowheads="1"/>
            </p:cNvSpPr>
            <p:nvPr/>
          </p:nvSpPr>
          <p:spPr bwMode="auto">
            <a:xfrm>
              <a:off x="3456" y="2400"/>
              <a:ext cx="672" cy="135"/>
            </a:xfrm>
            <a:prstGeom prst="rect">
              <a:avLst/>
            </a:prstGeom>
            <a:solidFill>
              <a:srgbClr val="FFFFCC"/>
            </a:solidFill>
            <a:ln w="19050">
              <a:solidFill>
                <a:schemeClr val="tx1"/>
              </a:solidFill>
              <a:miter lim="800000"/>
              <a:headEnd/>
              <a:tailEnd/>
            </a:ln>
          </p:spPr>
          <p:txBody>
            <a:bodyPr lIns="91430" tIns="45716" rIns="91430" bIns="45716">
              <a:spAutoFit/>
            </a:bodyPr>
            <a:lstStyle/>
            <a:p>
              <a:endParaRPr lang="en-US">
                <a:latin typeface="Helvetica" charset="0"/>
              </a:endParaRPr>
            </a:p>
          </p:txBody>
        </p:sp>
        <p:sp>
          <p:nvSpPr>
            <p:cNvPr id="87071" name="Text Box 12"/>
            <p:cNvSpPr txBox="1">
              <a:spLocks noChangeArrowheads="1"/>
            </p:cNvSpPr>
            <p:nvPr/>
          </p:nvSpPr>
          <p:spPr bwMode="auto">
            <a:xfrm>
              <a:off x="3494" y="2407"/>
              <a:ext cx="637" cy="2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r>
                <a:rPr lang="en-US" sz="2000">
                  <a:latin typeface="Helvetica" charset="0"/>
                </a:rPr>
                <a:t>Packet</a:t>
              </a:r>
            </a:p>
            <a:p>
              <a:r>
                <a:rPr lang="en-US" sz="2000">
                  <a:latin typeface="Helvetica" charset="0"/>
                </a:rPr>
                <a:t>radio</a:t>
              </a:r>
            </a:p>
          </p:txBody>
        </p:sp>
      </p:grpSp>
      <p:sp>
        <p:nvSpPr>
          <p:cNvPr id="87050" name="Rectangle 13"/>
          <p:cNvSpPr>
            <a:spLocks noChangeArrowheads="1"/>
          </p:cNvSpPr>
          <p:nvPr/>
        </p:nvSpPr>
        <p:spPr bwMode="auto">
          <a:xfrm>
            <a:off x="4255174" y="2759077"/>
            <a:ext cx="1143000" cy="762000"/>
          </a:xfrm>
          <a:prstGeom prst="rect">
            <a:avLst/>
          </a:prstGeom>
          <a:solidFill>
            <a:srgbClr val="FFFFCC"/>
          </a:solidFill>
          <a:ln w="19050">
            <a:solidFill>
              <a:schemeClr val="tx1"/>
            </a:solidFill>
            <a:miter lim="800000"/>
            <a:headEnd/>
            <a:tailEnd/>
          </a:ln>
        </p:spPr>
        <p:txBody>
          <a:bodyPr wrap="none" anchor="ctr"/>
          <a:lstStyle/>
          <a:p>
            <a:endParaRPr lang="en-US">
              <a:latin typeface="Helvetica" charset="0"/>
            </a:endParaRPr>
          </a:p>
        </p:txBody>
      </p:sp>
      <p:sp>
        <p:nvSpPr>
          <p:cNvPr id="87051" name="Text Box 14"/>
          <p:cNvSpPr txBox="1">
            <a:spLocks noChangeArrowheads="1"/>
          </p:cNvSpPr>
          <p:nvPr/>
        </p:nvSpPr>
        <p:spPr bwMode="auto">
          <a:xfrm>
            <a:off x="4315500" y="2770190"/>
            <a:ext cx="1167287" cy="7078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r>
              <a:rPr lang="en-US" sz="2000">
                <a:latin typeface="Helvetica" charset="0"/>
              </a:rPr>
              <a:t>Coaxial </a:t>
            </a:r>
          </a:p>
          <a:p>
            <a:r>
              <a:rPr lang="en-US" sz="2000">
                <a:latin typeface="Helvetica" charset="0"/>
              </a:rPr>
              <a:t>cable</a:t>
            </a:r>
          </a:p>
        </p:txBody>
      </p:sp>
      <p:sp>
        <p:nvSpPr>
          <p:cNvPr id="87052" name="Rectangle 15"/>
          <p:cNvSpPr>
            <a:spLocks noChangeArrowheads="1"/>
          </p:cNvSpPr>
          <p:nvPr/>
        </p:nvSpPr>
        <p:spPr bwMode="auto">
          <a:xfrm>
            <a:off x="5702974" y="2759077"/>
            <a:ext cx="990600" cy="762000"/>
          </a:xfrm>
          <a:prstGeom prst="rect">
            <a:avLst/>
          </a:prstGeom>
          <a:solidFill>
            <a:srgbClr val="FFFFCC"/>
          </a:solidFill>
          <a:ln w="19050">
            <a:solidFill>
              <a:schemeClr val="tx1"/>
            </a:solidFill>
            <a:miter lim="800000"/>
            <a:headEnd/>
            <a:tailEnd/>
          </a:ln>
        </p:spPr>
        <p:txBody>
          <a:bodyPr wrap="none" anchor="ctr"/>
          <a:lstStyle/>
          <a:p>
            <a:endParaRPr lang="en-US">
              <a:latin typeface="Helvetica" charset="0"/>
            </a:endParaRPr>
          </a:p>
        </p:txBody>
      </p:sp>
      <p:sp>
        <p:nvSpPr>
          <p:cNvPr id="87053" name="Text Box 16"/>
          <p:cNvSpPr txBox="1">
            <a:spLocks noChangeArrowheads="1"/>
          </p:cNvSpPr>
          <p:nvPr/>
        </p:nvSpPr>
        <p:spPr bwMode="auto">
          <a:xfrm>
            <a:off x="5763300" y="2770191"/>
            <a:ext cx="804863"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r>
              <a:rPr lang="en-US" sz="2000">
                <a:latin typeface="Helvetica" charset="0"/>
              </a:rPr>
              <a:t>Fiber</a:t>
            </a:r>
          </a:p>
          <a:p>
            <a:r>
              <a:rPr lang="en-US" sz="2000">
                <a:latin typeface="Helvetica" charset="0"/>
              </a:rPr>
              <a:t>optic</a:t>
            </a:r>
          </a:p>
        </p:txBody>
      </p:sp>
      <p:sp>
        <p:nvSpPr>
          <p:cNvPr id="87054" name="Line 17"/>
          <p:cNvSpPr>
            <a:spLocks noChangeShapeType="1"/>
          </p:cNvSpPr>
          <p:nvPr/>
        </p:nvSpPr>
        <p:spPr bwMode="auto">
          <a:xfrm flipV="1">
            <a:off x="3569374" y="1768478"/>
            <a:ext cx="4343400" cy="15875"/>
          </a:xfrm>
          <a:prstGeom prst="line">
            <a:avLst/>
          </a:prstGeom>
          <a:noFill/>
          <a:ln w="38100">
            <a:solidFill>
              <a:schemeClr val="tx1"/>
            </a:solidFill>
            <a:prstDash val="dash"/>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55" name="Text Box 18"/>
          <p:cNvSpPr txBox="1">
            <a:spLocks noChangeArrowheads="1"/>
          </p:cNvSpPr>
          <p:nvPr/>
        </p:nvSpPr>
        <p:spPr bwMode="auto">
          <a:xfrm>
            <a:off x="1850112" y="1077916"/>
            <a:ext cx="156686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r>
              <a:rPr lang="en-US" sz="2000" dirty="0">
                <a:latin typeface="Helvetica" charset="0"/>
              </a:rPr>
              <a:t>Application</a:t>
            </a:r>
          </a:p>
        </p:txBody>
      </p:sp>
      <p:sp>
        <p:nvSpPr>
          <p:cNvPr id="87056" name="Text Box 19"/>
          <p:cNvSpPr txBox="1">
            <a:spLocks noChangeArrowheads="1"/>
          </p:cNvSpPr>
          <p:nvPr/>
        </p:nvSpPr>
        <p:spPr bwMode="auto">
          <a:xfrm>
            <a:off x="1877099" y="2835278"/>
            <a:ext cx="183515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r>
              <a:rPr lang="en-US" sz="2000">
                <a:latin typeface="Helvetica" charset="0"/>
              </a:rPr>
              <a:t>Transmission</a:t>
            </a:r>
          </a:p>
          <a:p>
            <a:r>
              <a:rPr lang="en-US" sz="2000">
                <a:latin typeface="Helvetica" charset="0"/>
              </a:rPr>
              <a:t>Media</a:t>
            </a:r>
          </a:p>
        </p:txBody>
      </p:sp>
      <p:grpSp>
        <p:nvGrpSpPr>
          <p:cNvPr id="3" name="Group 20"/>
          <p:cNvGrpSpPr>
            <a:grpSpLocks/>
          </p:cNvGrpSpPr>
          <p:nvPr/>
        </p:nvGrpSpPr>
        <p:grpSpPr bwMode="auto">
          <a:xfrm>
            <a:off x="6922178" y="990600"/>
            <a:ext cx="855663" cy="460375"/>
            <a:chOff x="3456" y="1776"/>
            <a:chExt cx="539" cy="290"/>
          </a:xfrm>
        </p:grpSpPr>
        <p:sp>
          <p:nvSpPr>
            <p:cNvPr id="87068" name="Rectangle 21"/>
            <p:cNvSpPr>
              <a:spLocks noChangeArrowheads="1"/>
            </p:cNvSpPr>
            <p:nvPr/>
          </p:nvSpPr>
          <p:spPr bwMode="auto">
            <a:xfrm>
              <a:off x="3463" y="1776"/>
              <a:ext cx="521" cy="233"/>
            </a:xfrm>
            <a:prstGeom prst="rect">
              <a:avLst/>
            </a:prstGeom>
            <a:solidFill>
              <a:srgbClr val="99CCFF"/>
            </a:solidFill>
            <a:ln w="19050">
              <a:solidFill>
                <a:schemeClr val="tx1"/>
              </a:solidFill>
              <a:miter lim="800000"/>
              <a:headEnd/>
              <a:tailEnd/>
            </a:ln>
          </p:spPr>
          <p:txBody>
            <a:bodyPr lIns="91430" tIns="45716" rIns="91430" bIns="45716">
              <a:spAutoFit/>
            </a:bodyPr>
            <a:lstStyle/>
            <a:p>
              <a:endParaRPr lang="en-US">
                <a:latin typeface="Helvetica" charset="0"/>
              </a:endParaRPr>
            </a:p>
          </p:txBody>
        </p:sp>
        <p:sp>
          <p:nvSpPr>
            <p:cNvPr id="87069" name="Text Box 22"/>
            <p:cNvSpPr txBox="1">
              <a:spLocks noChangeArrowheads="1"/>
            </p:cNvSpPr>
            <p:nvPr/>
          </p:nvSpPr>
          <p:spPr bwMode="auto">
            <a:xfrm>
              <a:off x="3456" y="1814"/>
              <a:ext cx="539"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r>
                <a:rPr lang="en-US" sz="2000">
                  <a:latin typeface="Helvetica" charset="0"/>
                </a:rPr>
                <a:t>HTTP</a:t>
              </a:r>
            </a:p>
          </p:txBody>
        </p:sp>
      </p:grpSp>
      <p:sp>
        <p:nvSpPr>
          <p:cNvPr id="87058" name="Rectangle 23"/>
          <p:cNvSpPr>
            <a:spLocks noChangeArrowheads="1"/>
          </p:cNvSpPr>
          <p:nvPr/>
        </p:nvSpPr>
        <p:spPr bwMode="auto">
          <a:xfrm>
            <a:off x="4940974" y="2012952"/>
            <a:ext cx="1447800" cy="228600"/>
          </a:xfrm>
          <a:prstGeom prst="rect">
            <a:avLst/>
          </a:prstGeom>
          <a:solidFill>
            <a:srgbClr val="EAEAEA"/>
          </a:solidFill>
          <a:ln w="25400">
            <a:solidFill>
              <a:schemeClr val="tx1"/>
            </a:solidFill>
            <a:miter lim="800000"/>
            <a:headEnd/>
            <a:tailEnd/>
          </a:ln>
        </p:spPr>
        <p:txBody>
          <a:bodyPr wrap="none" anchor="ctr"/>
          <a:lstStyle/>
          <a:p>
            <a:endParaRPr lang="en-US">
              <a:latin typeface="Helvetica" charset="0"/>
            </a:endParaRPr>
          </a:p>
        </p:txBody>
      </p:sp>
      <p:sp>
        <p:nvSpPr>
          <p:cNvPr id="87059" name="Line 24"/>
          <p:cNvSpPr>
            <a:spLocks noChangeShapeType="1"/>
          </p:cNvSpPr>
          <p:nvPr/>
        </p:nvSpPr>
        <p:spPr bwMode="auto">
          <a:xfrm flipV="1">
            <a:off x="3569374" y="2454278"/>
            <a:ext cx="4343400" cy="15875"/>
          </a:xfrm>
          <a:prstGeom prst="line">
            <a:avLst/>
          </a:prstGeom>
          <a:noFill/>
          <a:ln w="38100">
            <a:solidFill>
              <a:schemeClr val="tx1"/>
            </a:solidFill>
            <a:prstDash val="dash"/>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0" name="Text Box 25"/>
          <p:cNvSpPr txBox="1">
            <a:spLocks noChangeArrowheads="1"/>
          </p:cNvSpPr>
          <p:nvPr/>
        </p:nvSpPr>
        <p:spPr bwMode="auto">
          <a:xfrm>
            <a:off x="1892974" y="1784353"/>
            <a:ext cx="176530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r>
              <a:rPr lang="en-US" sz="2000">
                <a:latin typeface="Helvetica" charset="0"/>
              </a:rPr>
              <a:t>Intermediate </a:t>
            </a:r>
          </a:p>
          <a:p>
            <a:r>
              <a:rPr lang="en-US" sz="2000">
                <a:latin typeface="Helvetica" charset="0"/>
              </a:rPr>
              <a:t>layers</a:t>
            </a:r>
          </a:p>
        </p:txBody>
      </p:sp>
      <p:cxnSp>
        <p:nvCxnSpPr>
          <p:cNvPr id="87061" name="AutoShape 26"/>
          <p:cNvCxnSpPr>
            <a:cxnSpLocks noChangeShapeType="1"/>
            <a:stCxn id="87044" idx="2"/>
            <a:endCxn id="87058" idx="0"/>
          </p:cNvCxnSpPr>
          <p:nvPr/>
        </p:nvCxnSpPr>
        <p:spPr bwMode="auto">
          <a:xfrm>
            <a:off x="4255174" y="1457328"/>
            <a:ext cx="1409700" cy="54292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7062" name="AutoShape 27"/>
          <p:cNvCxnSpPr>
            <a:cxnSpLocks noChangeShapeType="1"/>
            <a:stCxn id="87045" idx="2"/>
            <a:endCxn id="87058" idx="0"/>
          </p:cNvCxnSpPr>
          <p:nvPr/>
        </p:nvCxnSpPr>
        <p:spPr bwMode="auto">
          <a:xfrm>
            <a:off x="5283874" y="1457328"/>
            <a:ext cx="381000" cy="54292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7063" name="AutoShape 28"/>
          <p:cNvCxnSpPr>
            <a:cxnSpLocks noChangeShapeType="1"/>
            <a:stCxn id="87043" idx="2"/>
            <a:endCxn id="87058" idx="0"/>
          </p:cNvCxnSpPr>
          <p:nvPr/>
        </p:nvCxnSpPr>
        <p:spPr bwMode="auto">
          <a:xfrm flipH="1">
            <a:off x="5664874" y="1457328"/>
            <a:ext cx="609600" cy="54292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7064" name="AutoShape 29"/>
          <p:cNvCxnSpPr>
            <a:cxnSpLocks noChangeShapeType="1"/>
            <a:stCxn id="87058" idx="2"/>
            <a:endCxn id="87050" idx="0"/>
          </p:cNvCxnSpPr>
          <p:nvPr/>
        </p:nvCxnSpPr>
        <p:spPr bwMode="auto">
          <a:xfrm flipH="1">
            <a:off x="4826674" y="2254252"/>
            <a:ext cx="838200" cy="49530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7065" name="AutoShape 30"/>
          <p:cNvCxnSpPr>
            <a:cxnSpLocks noChangeShapeType="1"/>
            <a:stCxn id="87058" idx="2"/>
            <a:endCxn id="87052" idx="0"/>
          </p:cNvCxnSpPr>
          <p:nvPr/>
        </p:nvCxnSpPr>
        <p:spPr bwMode="auto">
          <a:xfrm>
            <a:off x="5664874" y="2254252"/>
            <a:ext cx="533400" cy="49530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262623" name="AutoShape 31"/>
          <p:cNvCxnSpPr>
            <a:cxnSpLocks noChangeShapeType="1"/>
            <a:stCxn id="87068" idx="2"/>
            <a:endCxn id="87058" idx="0"/>
          </p:cNvCxnSpPr>
          <p:nvPr/>
        </p:nvCxnSpPr>
        <p:spPr bwMode="auto">
          <a:xfrm flipH="1">
            <a:off x="5664875" y="1452566"/>
            <a:ext cx="1681163" cy="560387"/>
          </a:xfrm>
          <a:prstGeom prst="straightConnector1">
            <a:avLst/>
          </a:prstGeom>
          <a:noFill/>
          <a:ln w="25400">
            <a:solidFill>
              <a:srgbClr val="FF0000"/>
            </a:solidFill>
            <a:round/>
            <a:headEnd/>
            <a:tailEnd type="triangle" w="med" len="med"/>
          </a:ln>
          <a:extLst>
            <a:ext uri="{909E8E84-426E-40dd-AFC4-6F175D3DCCD1}">
              <a14:hiddenFill xmlns:a14="http://schemas.microsoft.com/office/drawing/2010/main" xmlns="">
                <a:noFill/>
              </a14:hiddenFill>
            </a:ext>
          </a:extLst>
        </p:spPr>
      </p:cxnSp>
      <p:cxnSp>
        <p:nvCxnSpPr>
          <p:cNvPr id="1262624" name="AutoShape 32"/>
          <p:cNvCxnSpPr>
            <a:cxnSpLocks noChangeShapeType="1"/>
            <a:stCxn id="87058" idx="2"/>
            <a:endCxn id="87070" idx="0"/>
          </p:cNvCxnSpPr>
          <p:nvPr/>
        </p:nvCxnSpPr>
        <p:spPr bwMode="auto">
          <a:xfrm>
            <a:off x="5664874" y="2241553"/>
            <a:ext cx="1790700" cy="517525"/>
          </a:xfrm>
          <a:prstGeom prst="straightConnector1">
            <a:avLst/>
          </a:prstGeom>
          <a:noFill/>
          <a:ln w="25400">
            <a:solidFill>
              <a:schemeClr val="accent1"/>
            </a:solidFill>
            <a:round/>
            <a:headEnd/>
            <a:tailEnd type="triangle" w="med" len="med"/>
          </a:ln>
          <a:extLst>
            <a:ext uri="{909E8E84-426E-40dd-AFC4-6F175D3DCCD1}">
              <a14:hiddenFill xmlns:a14="http://schemas.microsoft.com/office/drawing/2010/main" xmlns="">
                <a:noFill/>
              </a14:hiddenFill>
            </a:ext>
          </a:extLst>
        </p:spPr>
      </p:cxnSp>
      <p:sp>
        <p:nvSpPr>
          <p:cNvPr id="4" name="TextBox 3"/>
          <p:cNvSpPr txBox="1"/>
          <p:nvPr/>
        </p:nvSpPr>
        <p:spPr>
          <a:xfrm>
            <a:off x="8255675" y="1776415"/>
            <a:ext cx="2031325" cy="646331"/>
          </a:xfrm>
          <a:prstGeom prst="rect">
            <a:avLst/>
          </a:prstGeom>
          <a:noFill/>
        </p:spPr>
        <p:txBody>
          <a:bodyPr wrap="none" rtlCol="0">
            <a:spAutoFit/>
          </a:bodyPr>
          <a:lstStyle/>
          <a:p>
            <a:r>
              <a:rPr lang="en-US" dirty="0">
                <a:solidFill>
                  <a:srgbClr val="FF0000"/>
                </a:solidFill>
                <a:latin typeface="Gill Sans Light"/>
              </a:rPr>
              <a:t>“Narrow Waist”</a:t>
            </a:r>
          </a:p>
          <a:p>
            <a:r>
              <a:rPr lang="en-US" dirty="0">
                <a:solidFill>
                  <a:srgbClr val="FF0000"/>
                </a:solidFill>
                <a:latin typeface="Gill Sans Light"/>
              </a:rPr>
              <a:t>Internet Protocol</a:t>
            </a:r>
          </a:p>
        </p:txBody>
      </p:sp>
    </p:spTree>
    <p:extLst>
      <p:ext uri="{BB962C8B-B14F-4D97-AF65-F5344CB8AC3E}">
        <p14:creationId xmlns:p14="http://schemas.microsoft.com/office/powerpoint/2010/main" val="2586777044"/>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26262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2626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1506" name="Rectangle 2"/>
          <p:cNvSpPr>
            <a:spLocks noChangeArrowheads="1"/>
          </p:cNvSpPr>
          <p:nvPr/>
        </p:nvSpPr>
        <p:spPr bwMode="auto">
          <a:xfrm>
            <a:off x="2057400" y="990600"/>
            <a:ext cx="8077200" cy="4343400"/>
          </a:xfrm>
          <a:prstGeom prst="rect">
            <a:avLst/>
          </a:prstGeom>
          <a:solidFill>
            <a:srgbClr val="CCFFFF"/>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latin typeface="Gill Sans Light"/>
              <a:ea typeface="ＭＳ Ｐゴシック" charset="-128"/>
              <a:cs typeface="Helvetica"/>
            </a:endParaRPr>
          </a:p>
        </p:txBody>
      </p:sp>
      <p:sp>
        <p:nvSpPr>
          <p:cNvPr id="66562" name="Rectangle 3"/>
          <p:cNvSpPr>
            <a:spLocks noGrp="1" noChangeArrowheads="1"/>
          </p:cNvSpPr>
          <p:nvPr>
            <p:ph type="title"/>
          </p:nvPr>
        </p:nvSpPr>
        <p:spPr>
          <a:xfrm>
            <a:off x="1995488" y="66676"/>
            <a:ext cx="7453312" cy="695325"/>
          </a:xfrm>
        </p:spPr>
        <p:txBody>
          <a:bodyPr vert="horz" wrap="square" lIns="90452" tIns="44434" rIns="90452" bIns="44434" numCol="1" anchor="ctr" anchorCtr="0" compatLnSpc="1">
            <a:prstTxWarp prst="textNoShape">
              <a:avLst/>
            </a:prstTxWarp>
          </a:bodyPr>
          <a:lstStyle/>
          <a:p>
            <a:r>
              <a:rPr lang="en-US" dirty="0">
                <a:latin typeface="Gill Sans Light"/>
                <a:ea typeface="ＭＳ Ｐゴシック" charset="0"/>
                <a:cs typeface="ＭＳ Ｐゴシック" charset="0"/>
              </a:rPr>
              <a:t>The Internet </a:t>
            </a:r>
            <a:r>
              <a:rPr lang="en-US" i="1" dirty="0">
                <a:latin typeface="Gill Sans Light"/>
                <a:ea typeface="ＭＳ Ｐゴシック" charset="0"/>
                <a:cs typeface="ＭＳ Ｐゴシック" charset="0"/>
              </a:rPr>
              <a:t>Hourglass</a:t>
            </a:r>
            <a:endParaRPr lang="en-US" dirty="0">
              <a:latin typeface="Gill Sans Light"/>
              <a:ea typeface="ＭＳ Ｐゴシック" charset="0"/>
              <a:cs typeface="ＭＳ Ｐゴシック" charset="0"/>
            </a:endParaRPr>
          </a:p>
        </p:txBody>
      </p:sp>
      <p:sp>
        <p:nvSpPr>
          <p:cNvPr id="66563" name="Line 4"/>
          <p:cNvSpPr>
            <a:spLocks noChangeShapeType="1"/>
          </p:cNvSpPr>
          <p:nvPr/>
        </p:nvSpPr>
        <p:spPr bwMode="auto">
          <a:xfrm>
            <a:off x="4495800" y="3429000"/>
            <a:ext cx="2819400" cy="0"/>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Gill Sans Light"/>
            </a:endParaRPr>
          </a:p>
        </p:txBody>
      </p:sp>
      <p:sp>
        <p:nvSpPr>
          <p:cNvPr id="66564" name="Arc 5"/>
          <p:cNvSpPr>
            <a:spLocks/>
          </p:cNvSpPr>
          <p:nvPr/>
        </p:nvSpPr>
        <p:spPr bwMode="auto">
          <a:xfrm>
            <a:off x="8077200" y="3386138"/>
            <a:ext cx="1181100" cy="13462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solidFill>
            <a:srgbClr val="FF6600"/>
          </a:solidFill>
          <a:ln w="76200" cap="rnd">
            <a:solidFill>
              <a:schemeClr val="accent1"/>
            </a:solidFill>
            <a:round/>
            <a:headEnd/>
            <a:tailEnd/>
          </a:ln>
        </p:spPr>
        <p:txBody>
          <a:bodyPr wrap="none" anchor="ctr"/>
          <a:lstStyle/>
          <a:p>
            <a:endParaRPr lang="en-US">
              <a:latin typeface="Gill Sans Light"/>
            </a:endParaRPr>
          </a:p>
        </p:txBody>
      </p:sp>
      <p:sp>
        <p:nvSpPr>
          <p:cNvPr id="66565" name="Arc 6"/>
          <p:cNvSpPr>
            <a:spLocks/>
          </p:cNvSpPr>
          <p:nvPr/>
        </p:nvSpPr>
        <p:spPr bwMode="auto">
          <a:xfrm>
            <a:off x="6897688" y="3386138"/>
            <a:ext cx="1181100" cy="1346200"/>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21599"/>
                </a:moveTo>
                <a:cubicBezTo>
                  <a:pt x="-1" y="9681"/>
                  <a:pt x="9652" y="16"/>
                  <a:pt x="21571" y="0"/>
                </a:cubicBezTo>
              </a:path>
              <a:path w="21600" h="21600" stroke="0" extrusionOk="0">
                <a:moveTo>
                  <a:pt x="-1" y="21599"/>
                </a:moveTo>
                <a:cubicBezTo>
                  <a:pt x="-1" y="9681"/>
                  <a:pt x="9652" y="16"/>
                  <a:pt x="21571" y="0"/>
                </a:cubicBezTo>
                <a:lnTo>
                  <a:pt x="21600" y="21600"/>
                </a:lnTo>
                <a:lnTo>
                  <a:pt x="-1" y="21599"/>
                </a:lnTo>
                <a:close/>
              </a:path>
            </a:pathLst>
          </a:custGeom>
          <a:solidFill>
            <a:srgbClr val="FF6600"/>
          </a:solidFill>
          <a:ln w="76200" cap="rnd">
            <a:solidFill>
              <a:schemeClr val="accent1"/>
            </a:solidFill>
            <a:round/>
            <a:headEnd/>
            <a:tailEnd/>
          </a:ln>
        </p:spPr>
        <p:txBody>
          <a:bodyPr wrap="none" anchor="ctr"/>
          <a:lstStyle/>
          <a:p>
            <a:endParaRPr lang="en-US">
              <a:latin typeface="Gill Sans Light"/>
            </a:endParaRPr>
          </a:p>
        </p:txBody>
      </p:sp>
      <p:sp>
        <p:nvSpPr>
          <p:cNvPr id="66566" name="Arc 7"/>
          <p:cNvSpPr>
            <a:spLocks/>
          </p:cNvSpPr>
          <p:nvPr/>
        </p:nvSpPr>
        <p:spPr bwMode="auto">
          <a:xfrm rot="10800000">
            <a:off x="8067676" y="1600200"/>
            <a:ext cx="1230313" cy="1677988"/>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21599"/>
                </a:moveTo>
                <a:cubicBezTo>
                  <a:pt x="-1" y="9681"/>
                  <a:pt x="9652" y="16"/>
                  <a:pt x="21571" y="0"/>
                </a:cubicBezTo>
              </a:path>
              <a:path w="21600" h="21600" stroke="0" extrusionOk="0">
                <a:moveTo>
                  <a:pt x="-1" y="21599"/>
                </a:moveTo>
                <a:cubicBezTo>
                  <a:pt x="-1" y="9681"/>
                  <a:pt x="9652" y="16"/>
                  <a:pt x="21571" y="0"/>
                </a:cubicBezTo>
                <a:lnTo>
                  <a:pt x="21600" y="21600"/>
                </a:lnTo>
                <a:lnTo>
                  <a:pt x="-1" y="21599"/>
                </a:lnTo>
                <a:close/>
              </a:path>
            </a:pathLst>
          </a:custGeom>
          <a:solidFill>
            <a:srgbClr val="FF6600"/>
          </a:solidFill>
          <a:ln w="76200" cap="rnd">
            <a:solidFill>
              <a:schemeClr val="accent1"/>
            </a:solidFill>
            <a:round/>
            <a:headEnd/>
            <a:tailEnd/>
          </a:ln>
        </p:spPr>
        <p:txBody>
          <a:bodyPr wrap="none" anchor="ctr"/>
          <a:lstStyle/>
          <a:p>
            <a:endParaRPr lang="en-US">
              <a:latin typeface="Gill Sans Light"/>
            </a:endParaRPr>
          </a:p>
        </p:txBody>
      </p:sp>
      <p:sp>
        <p:nvSpPr>
          <p:cNvPr id="66567" name="Arc 8"/>
          <p:cNvSpPr>
            <a:spLocks/>
          </p:cNvSpPr>
          <p:nvPr/>
        </p:nvSpPr>
        <p:spPr bwMode="auto">
          <a:xfrm rot="10800000">
            <a:off x="6858001" y="1600200"/>
            <a:ext cx="1209675" cy="1677988"/>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solidFill>
            <a:srgbClr val="FF6600"/>
          </a:solidFill>
          <a:ln w="76200" cap="rnd">
            <a:solidFill>
              <a:schemeClr val="accent1"/>
            </a:solidFill>
            <a:round/>
            <a:headEnd/>
            <a:tailEnd/>
          </a:ln>
        </p:spPr>
        <p:txBody>
          <a:bodyPr wrap="none" anchor="ctr"/>
          <a:lstStyle/>
          <a:p>
            <a:endParaRPr lang="en-US">
              <a:latin typeface="Gill Sans Light"/>
            </a:endParaRPr>
          </a:p>
        </p:txBody>
      </p:sp>
      <p:sp>
        <p:nvSpPr>
          <p:cNvPr id="66568" name="Line 9"/>
          <p:cNvSpPr>
            <a:spLocks noChangeShapeType="1"/>
          </p:cNvSpPr>
          <p:nvPr/>
        </p:nvSpPr>
        <p:spPr bwMode="auto">
          <a:xfrm flipV="1">
            <a:off x="6850064" y="1600200"/>
            <a:ext cx="2435225" cy="0"/>
          </a:xfrm>
          <a:prstGeom prst="line">
            <a:avLst/>
          </a:prstGeom>
          <a:noFill/>
          <a:ln w="76200">
            <a:solidFill>
              <a:schemeClr val="accent1"/>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Gill Sans Light"/>
            </a:endParaRPr>
          </a:p>
        </p:txBody>
      </p:sp>
      <p:sp>
        <p:nvSpPr>
          <p:cNvPr id="66569" name="Line 10"/>
          <p:cNvSpPr>
            <a:spLocks noChangeShapeType="1"/>
          </p:cNvSpPr>
          <p:nvPr/>
        </p:nvSpPr>
        <p:spPr bwMode="auto">
          <a:xfrm flipV="1">
            <a:off x="6850064" y="4719638"/>
            <a:ext cx="2359025" cy="0"/>
          </a:xfrm>
          <a:prstGeom prst="line">
            <a:avLst/>
          </a:prstGeom>
          <a:noFill/>
          <a:ln w="76200">
            <a:solidFill>
              <a:schemeClr val="accent1"/>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Gill Sans Light"/>
            </a:endParaRPr>
          </a:p>
        </p:txBody>
      </p:sp>
      <p:sp>
        <p:nvSpPr>
          <p:cNvPr id="66570" name="Rectangle 11"/>
          <p:cNvSpPr>
            <a:spLocks noChangeArrowheads="1"/>
          </p:cNvSpPr>
          <p:nvPr/>
        </p:nvSpPr>
        <p:spPr bwMode="auto">
          <a:xfrm>
            <a:off x="7924800" y="3203575"/>
            <a:ext cx="304800" cy="217488"/>
          </a:xfrm>
          <a:prstGeom prst="rect">
            <a:avLst/>
          </a:prstGeom>
          <a:solidFill>
            <a:schemeClr val="accent1"/>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endParaRPr lang="en-US">
              <a:latin typeface="Gill Sans Light"/>
              <a:cs typeface="Helvetica" charset="0"/>
            </a:endParaRPr>
          </a:p>
        </p:txBody>
      </p:sp>
      <p:sp>
        <p:nvSpPr>
          <p:cNvPr id="66571" name="Rectangle 12"/>
          <p:cNvSpPr>
            <a:spLocks noChangeArrowheads="1"/>
          </p:cNvSpPr>
          <p:nvPr/>
        </p:nvSpPr>
        <p:spPr bwMode="auto">
          <a:xfrm>
            <a:off x="7478713" y="3763964"/>
            <a:ext cx="1221417" cy="3667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52" tIns="44434" rIns="90452" bIns="44434">
            <a:spAutoFit/>
          </a:bodyPr>
          <a:lstStyle/>
          <a:p>
            <a:pPr eaLnBrk="0" hangingPunct="0"/>
            <a:r>
              <a:rPr lang="en-US">
                <a:latin typeface="Gill Sans Light"/>
                <a:cs typeface="Helvetica" charset="0"/>
              </a:rPr>
              <a:t>Data Link</a:t>
            </a:r>
          </a:p>
        </p:txBody>
      </p:sp>
      <p:sp>
        <p:nvSpPr>
          <p:cNvPr id="66572" name="Rectangle 13"/>
          <p:cNvSpPr>
            <a:spLocks noChangeArrowheads="1"/>
          </p:cNvSpPr>
          <p:nvPr/>
        </p:nvSpPr>
        <p:spPr bwMode="auto">
          <a:xfrm>
            <a:off x="7529514" y="4198939"/>
            <a:ext cx="1118824" cy="3667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52" tIns="44434" rIns="90452" bIns="44434">
            <a:spAutoFit/>
          </a:bodyPr>
          <a:lstStyle/>
          <a:p>
            <a:pPr eaLnBrk="0" hangingPunct="0"/>
            <a:r>
              <a:rPr lang="en-US">
                <a:latin typeface="Gill Sans Light"/>
                <a:cs typeface="Helvetica" charset="0"/>
              </a:rPr>
              <a:t>Physical</a:t>
            </a:r>
          </a:p>
        </p:txBody>
      </p:sp>
      <p:sp>
        <p:nvSpPr>
          <p:cNvPr id="66573" name="Rectangle 14"/>
          <p:cNvSpPr>
            <a:spLocks noChangeArrowheads="1"/>
          </p:cNvSpPr>
          <p:nvPr/>
        </p:nvSpPr>
        <p:spPr bwMode="auto">
          <a:xfrm>
            <a:off x="7307264" y="1801814"/>
            <a:ext cx="1567665" cy="3667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52" tIns="44434" rIns="90452" bIns="44434">
            <a:spAutoFit/>
          </a:bodyPr>
          <a:lstStyle/>
          <a:p>
            <a:pPr eaLnBrk="0" hangingPunct="0"/>
            <a:r>
              <a:rPr lang="en-US">
                <a:latin typeface="Gill Sans Light"/>
                <a:cs typeface="Helvetica" charset="0"/>
              </a:rPr>
              <a:t>Applications</a:t>
            </a:r>
          </a:p>
        </p:txBody>
      </p:sp>
      <p:sp>
        <p:nvSpPr>
          <p:cNvPr id="66574" name="Text Box 15"/>
          <p:cNvSpPr txBox="1">
            <a:spLocks noChangeArrowheads="1"/>
          </p:cNvSpPr>
          <p:nvPr/>
        </p:nvSpPr>
        <p:spPr bwMode="auto">
          <a:xfrm>
            <a:off x="6610350" y="4722813"/>
            <a:ext cx="3297238"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50800">
                <a:solidFill>
                  <a:srgbClr val="000000"/>
                </a:solidFill>
                <a:miter lim="800000"/>
                <a:headEnd/>
                <a:tailEnd/>
              </a14:hiddenLine>
            </a:ext>
          </a:extLst>
        </p:spPr>
        <p:txBody>
          <a:bodyPr wrap="none" lIns="91267" tIns="45632" rIns="91267" bIns="45632">
            <a:spAutoFit/>
          </a:bodyPr>
          <a:lstStyle>
            <a:lvl1pPr defTabSz="912813" eaLnBrk="0" hangingPunct="0">
              <a:defRPr sz="2400" b="1">
                <a:solidFill>
                  <a:schemeClr val="tx1"/>
                </a:solidFill>
                <a:latin typeface="Comic Sans MS" charset="0"/>
                <a:ea typeface="ＭＳ Ｐゴシック" charset="0"/>
                <a:cs typeface="ＭＳ Ｐゴシック" charset="0"/>
              </a:defRPr>
            </a:lvl1pPr>
            <a:lvl2pPr marL="742950" indent="-285750" defTabSz="912813" eaLnBrk="0" hangingPunct="0">
              <a:defRPr sz="2400" b="1">
                <a:solidFill>
                  <a:schemeClr val="tx1"/>
                </a:solidFill>
                <a:latin typeface="Comic Sans MS" charset="0"/>
                <a:ea typeface="ＭＳ Ｐゴシック" charset="0"/>
              </a:defRPr>
            </a:lvl2pPr>
            <a:lvl3pPr marL="1143000" indent="-228600" defTabSz="912813" eaLnBrk="0" hangingPunct="0">
              <a:defRPr sz="2400" b="1">
                <a:solidFill>
                  <a:schemeClr val="tx1"/>
                </a:solidFill>
                <a:latin typeface="Comic Sans MS" charset="0"/>
                <a:ea typeface="ＭＳ Ｐゴシック" charset="0"/>
              </a:defRPr>
            </a:lvl3pPr>
            <a:lvl4pPr marL="1600200" indent="-228600" defTabSz="912813" eaLnBrk="0" hangingPunct="0">
              <a:defRPr sz="2400" b="1">
                <a:solidFill>
                  <a:schemeClr val="tx1"/>
                </a:solidFill>
                <a:latin typeface="Comic Sans MS" charset="0"/>
                <a:ea typeface="ＭＳ Ｐゴシック" charset="0"/>
              </a:defRPr>
            </a:lvl4pPr>
            <a:lvl5pPr marL="2057400" indent="-228600" defTabSz="912813" eaLnBrk="0" hangingPunct="0">
              <a:defRPr sz="2400" b="1">
                <a:solidFill>
                  <a:schemeClr val="tx1"/>
                </a:solidFill>
                <a:latin typeface="Comic Sans MS" charset="0"/>
                <a:ea typeface="ＭＳ Ｐゴシック" charset="0"/>
              </a:defRPr>
            </a:lvl5pPr>
            <a:lvl6pPr marL="2514600" indent="-228600" defTabSz="912813"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defTabSz="912813"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defTabSz="912813"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defTabSz="912813"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a:latin typeface="Gill Sans Light"/>
                <a:cs typeface="Helvetica" charset="0"/>
              </a:rPr>
              <a:t>The Hourglass Model</a:t>
            </a:r>
          </a:p>
        </p:txBody>
      </p:sp>
      <p:sp>
        <p:nvSpPr>
          <p:cNvPr id="66575" name="Text Box 16"/>
          <p:cNvSpPr txBox="1">
            <a:spLocks noChangeArrowheads="1"/>
          </p:cNvSpPr>
          <p:nvPr/>
        </p:nvSpPr>
        <p:spPr bwMode="auto">
          <a:xfrm>
            <a:off x="5486401" y="2971801"/>
            <a:ext cx="1597025"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50800">
                <a:solidFill>
                  <a:srgbClr val="000000"/>
                </a:solidFill>
                <a:miter lim="800000"/>
                <a:headEnd/>
                <a:tailEnd/>
              </a14:hiddenLine>
            </a:ext>
          </a:extLst>
        </p:spPr>
        <p:txBody>
          <a:bodyPr lIns="91267" tIns="45632" rIns="91267" bIns="45632">
            <a:spAutoFit/>
          </a:bodyPr>
          <a:lstStyle>
            <a:lvl1pPr defTabSz="912813" eaLnBrk="0" hangingPunct="0">
              <a:defRPr sz="2400" b="1">
                <a:solidFill>
                  <a:schemeClr val="tx1"/>
                </a:solidFill>
                <a:latin typeface="Comic Sans MS" charset="0"/>
                <a:ea typeface="ＭＳ Ｐゴシック" charset="0"/>
                <a:cs typeface="ＭＳ Ｐゴシック" charset="0"/>
              </a:defRPr>
            </a:lvl1pPr>
            <a:lvl2pPr marL="742950" indent="-285750" defTabSz="912813" eaLnBrk="0" hangingPunct="0">
              <a:defRPr sz="2400" b="1">
                <a:solidFill>
                  <a:schemeClr val="tx1"/>
                </a:solidFill>
                <a:latin typeface="Comic Sans MS" charset="0"/>
                <a:ea typeface="ＭＳ Ｐゴシック" charset="0"/>
              </a:defRPr>
            </a:lvl2pPr>
            <a:lvl3pPr marL="1143000" indent="-228600" defTabSz="912813" eaLnBrk="0" hangingPunct="0">
              <a:defRPr sz="2400" b="1">
                <a:solidFill>
                  <a:schemeClr val="tx1"/>
                </a:solidFill>
                <a:latin typeface="Comic Sans MS" charset="0"/>
                <a:ea typeface="ＭＳ Ｐゴシック" charset="0"/>
              </a:defRPr>
            </a:lvl3pPr>
            <a:lvl4pPr marL="1600200" indent="-228600" defTabSz="912813" eaLnBrk="0" hangingPunct="0">
              <a:defRPr sz="2400" b="1">
                <a:solidFill>
                  <a:schemeClr val="tx1"/>
                </a:solidFill>
                <a:latin typeface="Comic Sans MS" charset="0"/>
                <a:ea typeface="ＭＳ Ｐゴシック" charset="0"/>
              </a:defRPr>
            </a:lvl4pPr>
            <a:lvl5pPr marL="2057400" indent="-228600" defTabSz="912813" eaLnBrk="0" hangingPunct="0">
              <a:defRPr sz="2400" b="1">
                <a:solidFill>
                  <a:schemeClr val="tx1"/>
                </a:solidFill>
                <a:latin typeface="Comic Sans MS" charset="0"/>
                <a:ea typeface="ＭＳ Ｐゴシック" charset="0"/>
              </a:defRPr>
            </a:lvl5pPr>
            <a:lvl6pPr marL="2514600" indent="-228600" defTabSz="912813"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defTabSz="912813"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defTabSz="912813"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defTabSz="912813" eaLnBrk="0" fontAlgn="base" hangingPunct="0">
              <a:spcBef>
                <a:spcPct val="0"/>
              </a:spcBef>
              <a:spcAft>
                <a:spcPct val="0"/>
              </a:spcAft>
              <a:defRPr sz="2400" b="1">
                <a:solidFill>
                  <a:schemeClr val="tx1"/>
                </a:solidFill>
                <a:latin typeface="Comic Sans MS" charset="0"/>
                <a:ea typeface="ＭＳ Ｐゴシック" charset="0"/>
              </a:defRPr>
            </a:lvl9pPr>
          </a:lstStyle>
          <a:p>
            <a:pPr>
              <a:spcBef>
                <a:spcPct val="50000"/>
              </a:spcBef>
            </a:pPr>
            <a:r>
              <a:rPr lang="en-US" sz="2800" b="0">
                <a:latin typeface="Gill Sans Light"/>
                <a:cs typeface="Helvetica" charset="0"/>
              </a:rPr>
              <a:t>Waist</a:t>
            </a:r>
          </a:p>
        </p:txBody>
      </p:sp>
      <p:sp>
        <p:nvSpPr>
          <p:cNvPr id="66576" name="Text Box 17"/>
          <p:cNvSpPr txBox="1">
            <a:spLocks noChangeArrowheads="1"/>
          </p:cNvSpPr>
          <p:nvPr/>
        </p:nvSpPr>
        <p:spPr bwMode="auto">
          <a:xfrm>
            <a:off x="2057400" y="5370513"/>
            <a:ext cx="7696200" cy="9108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50800">
                <a:solidFill>
                  <a:srgbClr val="000000"/>
                </a:solidFill>
                <a:miter lim="800000"/>
                <a:headEnd/>
                <a:tailEnd/>
              </a14:hiddenLine>
            </a:ext>
          </a:extLst>
        </p:spPr>
        <p:txBody>
          <a:bodyPr lIns="91267" tIns="45632" rIns="91267" bIns="45632">
            <a:spAutoFit/>
          </a:bodyPr>
          <a:lstStyle>
            <a:lvl1pPr defTabSz="912813" eaLnBrk="0" hangingPunct="0">
              <a:defRPr sz="2400" b="1">
                <a:solidFill>
                  <a:schemeClr val="tx1"/>
                </a:solidFill>
                <a:latin typeface="Comic Sans MS" charset="0"/>
                <a:ea typeface="ＭＳ Ｐゴシック" charset="0"/>
                <a:cs typeface="ＭＳ Ｐゴシック" charset="0"/>
              </a:defRPr>
            </a:lvl1pPr>
            <a:lvl2pPr marL="742950" indent="-285750" defTabSz="912813" eaLnBrk="0" hangingPunct="0">
              <a:defRPr sz="2400" b="1">
                <a:solidFill>
                  <a:schemeClr val="tx1"/>
                </a:solidFill>
                <a:latin typeface="Comic Sans MS" charset="0"/>
                <a:ea typeface="ＭＳ Ｐゴシック" charset="0"/>
              </a:defRPr>
            </a:lvl2pPr>
            <a:lvl3pPr marL="1143000" indent="-228600" defTabSz="912813" eaLnBrk="0" hangingPunct="0">
              <a:defRPr sz="2400" b="1">
                <a:solidFill>
                  <a:schemeClr val="tx1"/>
                </a:solidFill>
                <a:latin typeface="Comic Sans MS" charset="0"/>
                <a:ea typeface="ＭＳ Ｐゴシック" charset="0"/>
              </a:defRPr>
            </a:lvl3pPr>
            <a:lvl4pPr marL="1600200" indent="-228600" defTabSz="912813" eaLnBrk="0" hangingPunct="0">
              <a:defRPr sz="2400" b="1">
                <a:solidFill>
                  <a:schemeClr val="tx1"/>
                </a:solidFill>
                <a:latin typeface="Comic Sans MS" charset="0"/>
                <a:ea typeface="ＭＳ Ｐゴシック" charset="0"/>
              </a:defRPr>
            </a:lvl4pPr>
            <a:lvl5pPr marL="2057400" indent="-228600" defTabSz="912813" eaLnBrk="0" hangingPunct="0">
              <a:defRPr sz="2400" b="1">
                <a:solidFill>
                  <a:schemeClr val="tx1"/>
                </a:solidFill>
                <a:latin typeface="Comic Sans MS" charset="0"/>
                <a:ea typeface="ＭＳ Ｐゴシック" charset="0"/>
              </a:defRPr>
            </a:lvl5pPr>
            <a:lvl6pPr marL="2514600" indent="-228600" defTabSz="912813"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defTabSz="912813"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defTabSz="912813"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defTabSz="912813" eaLnBrk="0" fontAlgn="base" hangingPunct="0">
              <a:spcBef>
                <a:spcPct val="0"/>
              </a:spcBef>
              <a:spcAft>
                <a:spcPct val="0"/>
              </a:spcAft>
              <a:defRPr sz="2400" b="1">
                <a:solidFill>
                  <a:schemeClr val="tx1"/>
                </a:solidFill>
                <a:latin typeface="Comic Sans MS" charset="0"/>
                <a:ea typeface="ＭＳ Ｐゴシック" charset="0"/>
              </a:defRPr>
            </a:lvl9pPr>
          </a:lstStyle>
          <a:p>
            <a:pPr>
              <a:spcBef>
                <a:spcPct val="50000"/>
              </a:spcBef>
            </a:pPr>
            <a:r>
              <a:rPr lang="en-US" sz="2800" b="0" dirty="0">
                <a:latin typeface="Gill Sans Light"/>
                <a:cs typeface="Gill Sans Light"/>
              </a:rPr>
              <a:t>There is just </a:t>
            </a:r>
            <a:r>
              <a:rPr lang="en-US" sz="2800" b="0" dirty="0">
                <a:solidFill>
                  <a:srgbClr val="FF0000"/>
                </a:solidFill>
                <a:latin typeface="Gill Sans Light"/>
                <a:cs typeface="Gill Sans Light"/>
              </a:rPr>
              <a:t>one</a:t>
            </a:r>
            <a:r>
              <a:rPr lang="en-US" sz="2800" b="0" dirty="0">
                <a:latin typeface="Gill Sans Light"/>
                <a:cs typeface="Gill Sans Light"/>
              </a:rPr>
              <a:t> network-layer protocol, </a:t>
            </a:r>
            <a:r>
              <a:rPr lang="en-US" sz="2800" dirty="0">
                <a:latin typeface="Gill Sans Light"/>
                <a:cs typeface="Gill Sans Light"/>
              </a:rPr>
              <a:t>IP</a:t>
            </a:r>
            <a:r>
              <a:rPr lang="en-US" sz="2800" b="0" dirty="0">
                <a:latin typeface="Gill Sans Light"/>
                <a:cs typeface="Gill Sans Light"/>
              </a:rPr>
              <a:t>.</a:t>
            </a:r>
          </a:p>
          <a:p>
            <a:pPr>
              <a:lnSpc>
                <a:spcPct val="40000"/>
              </a:lnSpc>
              <a:spcBef>
                <a:spcPct val="50000"/>
              </a:spcBef>
            </a:pPr>
            <a:r>
              <a:rPr lang="en-US" sz="2800" b="0" dirty="0">
                <a:latin typeface="Gill Sans Light"/>
                <a:cs typeface="Gill Sans Light"/>
              </a:rPr>
              <a:t>The </a:t>
            </a:r>
            <a:r>
              <a:rPr lang="ja-JP" altLang="en-US" sz="2800" b="0" dirty="0">
                <a:latin typeface="Gill Sans Light"/>
                <a:cs typeface="Gill Sans Light"/>
              </a:rPr>
              <a:t>“</a:t>
            </a:r>
            <a:r>
              <a:rPr lang="en-US" altLang="ja-JP" sz="2800" b="0" dirty="0">
                <a:latin typeface="Gill Sans Light"/>
                <a:cs typeface="Gill Sans Light"/>
              </a:rPr>
              <a:t>narrow waist</a:t>
            </a:r>
            <a:r>
              <a:rPr lang="ja-JP" altLang="en-US" sz="2800" b="0" dirty="0">
                <a:latin typeface="Gill Sans Light"/>
                <a:cs typeface="Gill Sans Light"/>
              </a:rPr>
              <a:t>”</a:t>
            </a:r>
            <a:r>
              <a:rPr lang="en-US" altLang="ja-JP" sz="2800" b="0" dirty="0">
                <a:latin typeface="Gill Sans Light"/>
                <a:cs typeface="Gill Sans Light"/>
              </a:rPr>
              <a:t> facilitates </a:t>
            </a:r>
            <a:r>
              <a:rPr lang="en-US" altLang="ja-JP" sz="2800" b="0" dirty="0">
                <a:solidFill>
                  <a:srgbClr val="FF0000"/>
                </a:solidFill>
                <a:latin typeface="Gill Sans Light"/>
                <a:cs typeface="Gill Sans Light"/>
              </a:rPr>
              <a:t>interoperability</a:t>
            </a:r>
            <a:r>
              <a:rPr lang="en-US" altLang="ja-JP" sz="2800" b="0" dirty="0">
                <a:latin typeface="Gill Sans Light"/>
                <a:cs typeface="Gill Sans Light"/>
              </a:rPr>
              <a:t>.</a:t>
            </a:r>
            <a:endParaRPr lang="en-US" sz="2800" b="0" dirty="0">
              <a:latin typeface="Gill Sans Light"/>
              <a:cs typeface="Gill Sans Light"/>
            </a:endParaRPr>
          </a:p>
        </p:txBody>
      </p:sp>
      <p:sp>
        <p:nvSpPr>
          <p:cNvPr id="66577" name="Rectangle 18"/>
          <p:cNvSpPr>
            <a:spLocks noChangeArrowheads="1"/>
          </p:cNvSpPr>
          <p:nvPr/>
        </p:nvSpPr>
        <p:spPr bwMode="auto">
          <a:xfrm>
            <a:off x="2438400" y="1828800"/>
            <a:ext cx="685800" cy="381000"/>
          </a:xfrm>
          <a:prstGeom prst="rect">
            <a:avLst/>
          </a:prstGeom>
          <a:solidFill>
            <a:srgbClr val="00CC66"/>
          </a:solidFill>
          <a:ln w="9525">
            <a:solidFill>
              <a:schemeClr val="tx1"/>
            </a:solidFill>
            <a:miter lim="800000"/>
            <a:headEnd/>
            <a:tailEnd/>
          </a:ln>
        </p:spPr>
        <p:txBody>
          <a:bodyPr wrap="none" lIns="91420" tIns="45712" rIns="91420" bIns="45712" anchor="ctr"/>
          <a:lstStyle/>
          <a:p>
            <a:pPr algn="ctr"/>
            <a:r>
              <a:rPr lang="en-US" sz="2000" b="0">
                <a:solidFill>
                  <a:schemeClr val="bg1"/>
                </a:solidFill>
                <a:latin typeface="Gill Sans Light"/>
                <a:cs typeface="Helvetica" charset="0"/>
              </a:rPr>
              <a:t>SMTP</a:t>
            </a:r>
          </a:p>
        </p:txBody>
      </p:sp>
      <p:sp>
        <p:nvSpPr>
          <p:cNvPr id="66578" name="Rectangle 19"/>
          <p:cNvSpPr>
            <a:spLocks noChangeArrowheads="1"/>
          </p:cNvSpPr>
          <p:nvPr/>
        </p:nvSpPr>
        <p:spPr bwMode="auto">
          <a:xfrm>
            <a:off x="3276600" y="1828800"/>
            <a:ext cx="685800" cy="381000"/>
          </a:xfrm>
          <a:prstGeom prst="rect">
            <a:avLst/>
          </a:prstGeom>
          <a:solidFill>
            <a:srgbClr val="FFFFFF"/>
          </a:solidFill>
          <a:ln w="9525">
            <a:solidFill>
              <a:schemeClr val="tx1"/>
            </a:solidFill>
            <a:miter lim="800000"/>
            <a:headEnd/>
            <a:tailEnd/>
          </a:ln>
        </p:spPr>
        <p:txBody>
          <a:bodyPr wrap="none" lIns="91420" tIns="45712" rIns="91420" bIns="45712" anchor="ctr"/>
          <a:lstStyle/>
          <a:p>
            <a:pPr algn="ctr"/>
            <a:r>
              <a:rPr lang="en-US" sz="2000" b="0">
                <a:solidFill>
                  <a:srgbClr val="000000"/>
                </a:solidFill>
                <a:latin typeface="Gill Sans Light"/>
                <a:cs typeface="Helvetica" charset="0"/>
              </a:rPr>
              <a:t>HTTP</a:t>
            </a:r>
          </a:p>
        </p:txBody>
      </p:sp>
      <p:sp>
        <p:nvSpPr>
          <p:cNvPr id="66579" name="Rectangle 20"/>
          <p:cNvSpPr>
            <a:spLocks noChangeArrowheads="1"/>
          </p:cNvSpPr>
          <p:nvPr/>
        </p:nvSpPr>
        <p:spPr bwMode="auto">
          <a:xfrm>
            <a:off x="4953000" y="1828800"/>
            <a:ext cx="685800" cy="381000"/>
          </a:xfrm>
          <a:prstGeom prst="rect">
            <a:avLst/>
          </a:prstGeom>
          <a:solidFill>
            <a:srgbClr val="FFFFFF"/>
          </a:solidFill>
          <a:ln w="9525">
            <a:solidFill>
              <a:schemeClr val="tx1"/>
            </a:solidFill>
            <a:miter lim="800000"/>
            <a:headEnd/>
            <a:tailEnd/>
          </a:ln>
        </p:spPr>
        <p:txBody>
          <a:bodyPr wrap="none" lIns="91420" tIns="45712" rIns="91420" bIns="45712" anchor="ctr"/>
          <a:lstStyle/>
          <a:p>
            <a:pPr algn="ctr"/>
            <a:r>
              <a:rPr lang="en-US" sz="2000" b="0">
                <a:solidFill>
                  <a:srgbClr val="000000"/>
                </a:solidFill>
                <a:latin typeface="Gill Sans Light"/>
                <a:cs typeface="Helvetica" charset="0"/>
              </a:rPr>
              <a:t>NTP</a:t>
            </a:r>
          </a:p>
        </p:txBody>
      </p:sp>
      <p:sp>
        <p:nvSpPr>
          <p:cNvPr id="66580" name="Rectangle 21"/>
          <p:cNvSpPr>
            <a:spLocks noChangeArrowheads="1"/>
          </p:cNvSpPr>
          <p:nvPr/>
        </p:nvSpPr>
        <p:spPr bwMode="auto">
          <a:xfrm>
            <a:off x="4114800" y="1828800"/>
            <a:ext cx="685800" cy="381000"/>
          </a:xfrm>
          <a:prstGeom prst="rect">
            <a:avLst/>
          </a:prstGeom>
          <a:solidFill>
            <a:srgbClr val="FFFFFF"/>
          </a:solidFill>
          <a:ln w="9525">
            <a:solidFill>
              <a:schemeClr val="tx1"/>
            </a:solidFill>
            <a:miter lim="800000"/>
            <a:headEnd/>
            <a:tailEnd/>
          </a:ln>
        </p:spPr>
        <p:txBody>
          <a:bodyPr wrap="none" lIns="91420" tIns="45712" rIns="91420" bIns="45712" anchor="ctr"/>
          <a:lstStyle/>
          <a:p>
            <a:pPr algn="ctr"/>
            <a:r>
              <a:rPr lang="en-US" sz="2000" b="0">
                <a:solidFill>
                  <a:srgbClr val="000000"/>
                </a:solidFill>
                <a:latin typeface="Gill Sans Light"/>
                <a:cs typeface="Helvetica" charset="0"/>
              </a:rPr>
              <a:t>DNS</a:t>
            </a:r>
          </a:p>
        </p:txBody>
      </p:sp>
      <p:sp>
        <p:nvSpPr>
          <p:cNvPr id="66581" name="Rectangle 22"/>
          <p:cNvSpPr>
            <a:spLocks noChangeArrowheads="1"/>
          </p:cNvSpPr>
          <p:nvPr/>
        </p:nvSpPr>
        <p:spPr bwMode="auto">
          <a:xfrm>
            <a:off x="2819400" y="2514600"/>
            <a:ext cx="685800" cy="381000"/>
          </a:xfrm>
          <a:prstGeom prst="rect">
            <a:avLst/>
          </a:prstGeom>
          <a:solidFill>
            <a:schemeClr val="accent2"/>
          </a:solidFill>
          <a:ln w="9525">
            <a:solidFill>
              <a:schemeClr val="tx1"/>
            </a:solidFill>
            <a:miter lim="800000"/>
            <a:headEnd/>
            <a:tailEnd/>
          </a:ln>
        </p:spPr>
        <p:txBody>
          <a:bodyPr wrap="none" lIns="91420" tIns="45712" rIns="91420" bIns="45712" anchor="ctr"/>
          <a:lstStyle/>
          <a:p>
            <a:pPr algn="ctr"/>
            <a:r>
              <a:rPr lang="en-US" sz="2000" b="0">
                <a:solidFill>
                  <a:schemeClr val="bg1"/>
                </a:solidFill>
                <a:latin typeface="Gill Sans Light"/>
                <a:cs typeface="Helvetica" charset="0"/>
              </a:rPr>
              <a:t>TCP</a:t>
            </a:r>
          </a:p>
        </p:txBody>
      </p:sp>
      <p:sp>
        <p:nvSpPr>
          <p:cNvPr id="66582" name="Rectangle 23"/>
          <p:cNvSpPr>
            <a:spLocks noChangeArrowheads="1"/>
          </p:cNvSpPr>
          <p:nvPr/>
        </p:nvSpPr>
        <p:spPr bwMode="auto">
          <a:xfrm>
            <a:off x="4572000" y="2514600"/>
            <a:ext cx="685800" cy="381000"/>
          </a:xfrm>
          <a:prstGeom prst="rect">
            <a:avLst/>
          </a:prstGeom>
          <a:solidFill>
            <a:srgbClr val="FFFFFF"/>
          </a:solidFill>
          <a:ln w="9525">
            <a:solidFill>
              <a:schemeClr val="tx1"/>
            </a:solidFill>
            <a:miter lim="800000"/>
            <a:headEnd/>
            <a:tailEnd/>
          </a:ln>
        </p:spPr>
        <p:txBody>
          <a:bodyPr wrap="none" lIns="91420" tIns="45712" rIns="91420" bIns="45712" anchor="ctr"/>
          <a:lstStyle/>
          <a:p>
            <a:pPr algn="ctr"/>
            <a:r>
              <a:rPr lang="en-US" sz="2000" b="0">
                <a:solidFill>
                  <a:srgbClr val="000000"/>
                </a:solidFill>
                <a:latin typeface="Gill Sans Light"/>
                <a:cs typeface="Helvetica" charset="0"/>
              </a:rPr>
              <a:t>UDP</a:t>
            </a:r>
          </a:p>
        </p:txBody>
      </p:sp>
      <p:sp>
        <p:nvSpPr>
          <p:cNvPr id="66583" name="Rectangle 24"/>
          <p:cNvSpPr>
            <a:spLocks noChangeArrowheads="1"/>
          </p:cNvSpPr>
          <p:nvPr/>
        </p:nvSpPr>
        <p:spPr bwMode="auto">
          <a:xfrm>
            <a:off x="3733800" y="3276600"/>
            <a:ext cx="685800" cy="381000"/>
          </a:xfrm>
          <a:prstGeom prst="rect">
            <a:avLst/>
          </a:prstGeom>
          <a:solidFill>
            <a:schemeClr val="accent1"/>
          </a:solidFill>
          <a:ln w="9525">
            <a:solidFill>
              <a:schemeClr val="tx1"/>
            </a:solidFill>
            <a:miter lim="800000"/>
            <a:headEnd/>
            <a:tailEnd/>
          </a:ln>
        </p:spPr>
        <p:txBody>
          <a:bodyPr wrap="none" lIns="91420" tIns="45712" rIns="91420" bIns="45712" anchor="ctr"/>
          <a:lstStyle/>
          <a:p>
            <a:pPr algn="ctr"/>
            <a:r>
              <a:rPr lang="en-US" sz="2000" b="0">
                <a:solidFill>
                  <a:schemeClr val="bg1"/>
                </a:solidFill>
                <a:latin typeface="Gill Sans Light"/>
                <a:cs typeface="Helvetica" charset="0"/>
              </a:rPr>
              <a:t>IP</a:t>
            </a:r>
          </a:p>
        </p:txBody>
      </p:sp>
      <p:sp>
        <p:nvSpPr>
          <p:cNvPr id="66584" name="Rectangle 25"/>
          <p:cNvSpPr>
            <a:spLocks noChangeArrowheads="1"/>
          </p:cNvSpPr>
          <p:nvPr/>
        </p:nvSpPr>
        <p:spPr bwMode="auto">
          <a:xfrm>
            <a:off x="2133600" y="4076700"/>
            <a:ext cx="1219200" cy="457200"/>
          </a:xfrm>
          <a:prstGeom prst="rect">
            <a:avLst/>
          </a:prstGeom>
          <a:solidFill>
            <a:schemeClr val="folHlink"/>
          </a:solidFill>
          <a:ln w="9525">
            <a:solidFill>
              <a:schemeClr val="tx1"/>
            </a:solidFill>
            <a:miter lim="800000"/>
            <a:headEnd/>
            <a:tailEnd/>
          </a:ln>
        </p:spPr>
        <p:txBody>
          <a:bodyPr wrap="none" lIns="91420" tIns="45712" rIns="91420" bIns="45712" anchor="ctr"/>
          <a:lstStyle/>
          <a:p>
            <a:pPr algn="ctr"/>
            <a:r>
              <a:rPr lang="en-US" sz="2000" b="0">
                <a:solidFill>
                  <a:schemeClr val="bg1"/>
                </a:solidFill>
                <a:latin typeface="Gill Sans Light"/>
                <a:cs typeface="Helvetica" charset="0"/>
              </a:rPr>
              <a:t>Ethernet</a:t>
            </a:r>
            <a:endParaRPr lang="en-US" sz="2000" b="0" baseline="-25000">
              <a:solidFill>
                <a:schemeClr val="bg1"/>
              </a:solidFill>
              <a:latin typeface="Gill Sans Light"/>
              <a:cs typeface="Helvetica" charset="0"/>
            </a:endParaRPr>
          </a:p>
        </p:txBody>
      </p:sp>
      <p:sp>
        <p:nvSpPr>
          <p:cNvPr id="66585" name="Rectangle 26"/>
          <p:cNvSpPr>
            <a:spLocks noChangeArrowheads="1"/>
          </p:cNvSpPr>
          <p:nvPr/>
        </p:nvSpPr>
        <p:spPr bwMode="auto">
          <a:xfrm>
            <a:off x="3505200" y="4076700"/>
            <a:ext cx="990600" cy="457200"/>
          </a:xfrm>
          <a:prstGeom prst="rect">
            <a:avLst/>
          </a:prstGeom>
          <a:solidFill>
            <a:srgbClr val="FFFFFF"/>
          </a:solidFill>
          <a:ln w="9525">
            <a:solidFill>
              <a:schemeClr val="tx1"/>
            </a:solidFill>
            <a:miter lim="800000"/>
            <a:headEnd/>
            <a:tailEnd/>
          </a:ln>
        </p:spPr>
        <p:txBody>
          <a:bodyPr wrap="none" lIns="91420" tIns="45712" rIns="91420" bIns="45712" anchor="ctr"/>
          <a:lstStyle/>
          <a:p>
            <a:pPr algn="ctr"/>
            <a:r>
              <a:rPr lang="en-US" sz="2000" b="0">
                <a:solidFill>
                  <a:srgbClr val="000000"/>
                </a:solidFill>
                <a:latin typeface="Gill Sans Light"/>
                <a:cs typeface="Helvetica" charset="0"/>
              </a:rPr>
              <a:t>SONET</a:t>
            </a:r>
            <a:endParaRPr lang="en-US" sz="2000" b="0" baseline="-25000">
              <a:solidFill>
                <a:srgbClr val="000000"/>
              </a:solidFill>
              <a:latin typeface="Gill Sans Light"/>
              <a:cs typeface="Helvetica" charset="0"/>
            </a:endParaRPr>
          </a:p>
        </p:txBody>
      </p:sp>
      <p:sp>
        <p:nvSpPr>
          <p:cNvPr id="66586" name="Rectangle 27"/>
          <p:cNvSpPr>
            <a:spLocks noChangeArrowheads="1"/>
          </p:cNvSpPr>
          <p:nvPr/>
        </p:nvSpPr>
        <p:spPr bwMode="auto">
          <a:xfrm>
            <a:off x="4876800" y="4038600"/>
            <a:ext cx="914400" cy="533400"/>
          </a:xfrm>
          <a:prstGeom prst="rect">
            <a:avLst/>
          </a:prstGeom>
          <a:solidFill>
            <a:srgbClr val="FFFFFF"/>
          </a:solidFill>
          <a:ln w="9525">
            <a:solidFill>
              <a:schemeClr val="tx1"/>
            </a:solidFill>
            <a:miter lim="800000"/>
            <a:headEnd/>
            <a:tailEnd/>
          </a:ln>
        </p:spPr>
        <p:txBody>
          <a:bodyPr wrap="none" lIns="91420" tIns="45712" rIns="91420" bIns="45712" anchor="ctr"/>
          <a:lstStyle/>
          <a:p>
            <a:pPr algn="ctr"/>
            <a:r>
              <a:rPr lang="en-US" sz="2000" b="0">
                <a:solidFill>
                  <a:srgbClr val="000000"/>
                </a:solidFill>
                <a:latin typeface="Gill Sans Light"/>
                <a:cs typeface="Helvetica" charset="0"/>
              </a:rPr>
              <a:t>802.11</a:t>
            </a:r>
            <a:endParaRPr lang="en-US" sz="2000" b="0" baseline="-25000">
              <a:solidFill>
                <a:srgbClr val="000000"/>
              </a:solidFill>
              <a:latin typeface="Gill Sans Light"/>
              <a:cs typeface="Helvetica" charset="0"/>
            </a:endParaRPr>
          </a:p>
        </p:txBody>
      </p:sp>
      <p:cxnSp>
        <p:nvCxnSpPr>
          <p:cNvPr id="66587" name="AutoShape 28"/>
          <p:cNvCxnSpPr>
            <a:cxnSpLocks noChangeShapeType="1"/>
            <a:stCxn id="66577" idx="2"/>
            <a:endCxn id="66581" idx="0"/>
          </p:cNvCxnSpPr>
          <p:nvPr/>
        </p:nvCxnSpPr>
        <p:spPr bwMode="auto">
          <a:xfrm>
            <a:off x="2781300" y="2209800"/>
            <a:ext cx="381000" cy="304800"/>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cxnSp>
        <p:nvCxnSpPr>
          <p:cNvPr id="66588" name="AutoShape 29"/>
          <p:cNvCxnSpPr>
            <a:cxnSpLocks noChangeShapeType="1"/>
            <a:endCxn id="66581" idx="0"/>
          </p:cNvCxnSpPr>
          <p:nvPr/>
        </p:nvCxnSpPr>
        <p:spPr bwMode="auto">
          <a:xfrm flipH="1">
            <a:off x="3162300" y="2209800"/>
            <a:ext cx="419100" cy="304800"/>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cxnSp>
        <p:nvCxnSpPr>
          <p:cNvPr id="66589" name="AutoShape 30"/>
          <p:cNvCxnSpPr>
            <a:cxnSpLocks noChangeShapeType="1"/>
            <a:stCxn id="66580" idx="2"/>
          </p:cNvCxnSpPr>
          <p:nvPr/>
        </p:nvCxnSpPr>
        <p:spPr bwMode="auto">
          <a:xfrm>
            <a:off x="4457700" y="2209800"/>
            <a:ext cx="419100" cy="304800"/>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cxnSp>
        <p:nvCxnSpPr>
          <p:cNvPr id="66590" name="AutoShape 31"/>
          <p:cNvCxnSpPr>
            <a:cxnSpLocks noChangeShapeType="1"/>
            <a:stCxn id="66579" idx="2"/>
          </p:cNvCxnSpPr>
          <p:nvPr/>
        </p:nvCxnSpPr>
        <p:spPr bwMode="auto">
          <a:xfrm flipH="1">
            <a:off x="4876800" y="2209800"/>
            <a:ext cx="419100" cy="304800"/>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cxnSp>
        <p:nvCxnSpPr>
          <p:cNvPr id="66591" name="AutoShape 32"/>
          <p:cNvCxnSpPr>
            <a:cxnSpLocks noChangeShapeType="1"/>
            <a:stCxn id="66581" idx="2"/>
            <a:endCxn id="66583" idx="0"/>
          </p:cNvCxnSpPr>
          <p:nvPr/>
        </p:nvCxnSpPr>
        <p:spPr bwMode="auto">
          <a:xfrm>
            <a:off x="3162300" y="2895600"/>
            <a:ext cx="914400" cy="381000"/>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cxnSp>
        <p:nvCxnSpPr>
          <p:cNvPr id="66592" name="AutoShape 33"/>
          <p:cNvCxnSpPr>
            <a:cxnSpLocks noChangeShapeType="1"/>
            <a:stCxn id="66582" idx="2"/>
            <a:endCxn id="66583" idx="0"/>
          </p:cNvCxnSpPr>
          <p:nvPr/>
        </p:nvCxnSpPr>
        <p:spPr bwMode="auto">
          <a:xfrm flipH="1">
            <a:off x="4076700" y="2895600"/>
            <a:ext cx="838200" cy="381000"/>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cxnSp>
        <p:nvCxnSpPr>
          <p:cNvPr id="66593" name="AutoShape 34"/>
          <p:cNvCxnSpPr>
            <a:cxnSpLocks noChangeShapeType="1"/>
            <a:stCxn id="66583" idx="2"/>
            <a:endCxn id="66586" idx="0"/>
          </p:cNvCxnSpPr>
          <p:nvPr/>
        </p:nvCxnSpPr>
        <p:spPr bwMode="auto">
          <a:xfrm>
            <a:off x="4076700" y="3657600"/>
            <a:ext cx="1257300" cy="381000"/>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cxnSp>
        <p:nvCxnSpPr>
          <p:cNvPr id="66594" name="AutoShape 35"/>
          <p:cNvCxnSpPr>
            <a:cxnSpLocks noChangeShapeType="1"/>
            <a:stCxn id="66583" idx="2"/>
            <a:endCxn id="66584" idx="0"/>
          </p:cNvCxnSpPr>
          <p:nvPr/>
        </p:nvCxnSpPr>
        <p:spPr bwMode="auto">
          <a:xfrm flipH="1">
            <a:off x="2743200" y="3657600"/>
            <a:ext cx="1333500" cy="419100"/>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cxnSp>
        <p:nvCxnSpPr>
          <p:cNvPr id="66595" name="AutoShape 36"/>
          <p:cNvCxnSpPr>
            <a:cxnSpLocks noChangeShapeType="1"/>
            <a:stCxn id="66583" idx="2"/>
            <a:endCxn id="66585" idx="0"/>
          </p:cNvCxnSpPr>
          <p:nvPr/>
        </p:nvCxnSpPr>
        <p:spPr bwMode="auto">
          <a:xfrm flipH="1">
            <a:off x="4000500" y="3657600"/>
            <a:ext cx="76200" cy="419100"/>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sp>
        <p:nvSpPr>
          <p:cNvPr id="66596" name="Rectangle 37"/>
          <p:cNvSpPr>
            <a:spLocks noChangeArrowheads="1"/>
          </p:cNvSpPr>
          <p:nvPr/>
        </p:nvSpPr>
        <p:spPr bwMode="auto">
          <a:xfrm>
            <a:off x="7467600" y="2514600"/>
            <a:ext cx="1247129" cy="3667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52" tIns="44434" rIns="90452" bIns="44434">
            <a:spAutoFit/>
          </a:bodyPr>
          <a:lstStyle/>
          <a:p>
            <a:pPr eaLnBrk="0" hangingPunct="0"/>
            <a:r>
              <a:rPr lang="en-US">
                <a:latin typeface="Gill Sans Light"/>
                <a:cs typeface="Helvetica" charset="0"/>
              </a:rPr>
              <a:t>Transport</a:t>
            </a:r>
          </a:p>
        </p:txBody>
      </p:sp>
      <p:cxnSp>
        <p:nvCxnSpPr>
          <p:cNvPr id="66597" name="AutoShape 38"/>
          <p:cNvCxnSpPr>
            <a:cxnSpLocks noChangeShapeType="1"/>
            <a:stCxn id="66598" idx="0"/>
            <a:endCxn id="66584" idx="2"/>
          </p:cNvCxnSpPr>
          <p:nvPr/>
        </p:nvCxnSpPr>
        <p:spPr bwMode="auto">
          <a:xfrm flipH="1" flipV="1">
            <a:off x="2743200" y="4533900"/>
            <a:ext cx="1333500" cy="228600"/>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sp>
        <p:nvSpPr>
          <p:cNvPr id="66598" name="Rectangle 39"/>
          <p:cNvSpPr>
            <a:spLocks noChangeArrowheads="1"/>
          </p:cNvSpPr>
          <p:nvPr/>
        </p:nvSpPr>
        <p:spPr bwMode="auto">
          <a:xfrm>
            <a:off x="3581400" y="4762500"/>
            <a:ext cx="990600" cy="457200"/>
          </a:xfrm>
          <a:prstGeom prst="rect">
            <a:avLst/>
          </a:prstGeom>
          <a:solidFill>
            <a:srgbClr val="FFFFFF"/>
          </a:solidFill>
          <a:ln w="9525">
            <a:solidFill>
              <a:schemeClr val="tx1"/>
            </a:solidFill>
            <a:miter lim="800000"/>
            <a:headEnd/>
            <a:tailEnd/>
          </a:ln>
        </p:spPr>
        <p:txBody>
          <a:bodyPr wrap="none" lIns="91420" tIns="45712" rIns="91420" bIns="45712" anchor="ctr"/>
          <a:lstStyle/>
          <a:p>
            <a:pPr algn="ctr"/>
            <a:r>
              <a:rPr lang="en-US" sz="2000" b="0">
                <a:solidFill>
                  <a:srgbClr val="000000"/>
                </a:solidFill>
                <a:latin typeface="Gill Sans Light"/>
                <a:cs typeface="Helvetica" charset="0"/>
              </a:rPr>
              <a:t>Fiber</a:t>
            </a:r>
            <a:endParaRPr lang="en-US" sz="2000" b="0" baseline="-25000">
              <a:solidFill>
                <a:srgbClr val="000000"/>
              </a:solidFill>
              <a:latin typeface="Gill Sans Light"/>
              <a:cs typeface="Helvetica" charset="0"/>
            </a:endParaRPr>
          </a:p>
        </p:txBody>
      </p:sp>
      <p:cxnSp>
        <p:nvCxnSpPr>
          <p:cNvPr id="66599" name="AutoShape 40"/>
          <p:cNvCxnSpPr>
            <a:cxnSpLocks noChangeShapeType="1"/>
            <a:stCxn id="66600" idx="0"/>
            <a:endCxn id="66584" idx="2"/>
          </p:cNvCxnSpPr>
          <p:nvPr/>
        </p:nvCxnSpPr>
        <p:spPr bwMode="auto">
          <a:xfrm flipH="1" flipV="1">
            <a:off x="2743200" y="4533900"/>
            <a:ext cx="266700" cy="228600"/>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sp>
        <p:nvSpPr>
          <p:cNvPr id="66600" name="Rectangle 41"/>
          <p:cNvSpPr>
            <a:spLocks noChangeArrowheads="1"/>
          </p:cNvSpPr>
          <p:nvPr/>
        </p:nvSpPr>
        <p:spPr bwMode="auto">
          <a:xfrm>
            <a:off x="2514600" y="4762500"/>
            <a:ext cx="990600" cy="457200"/>
          </a:xfrm>
          <a:prstGeom prst="rect">
            <a:avLst/>
          </a:prstGeom>
          <a:solidFill>
            <a:srgbClr val="33CCCC"/>
          </a:solidFill>
          <a:ln w="9525">
            <a:solidFill>
              <a:schemeClr val="tx1"/>
            </a:solidFill>
            <a:miter lim="800000"/>
            <a:headEnd/>
            <a:tailEnd/>
          </a:ln>
        </p:spPr>
        <p:txBody>
          <a:bodyPr wrap="none" lIns="91420" tIns="45712" rIns="91420" bIns="45712" anchor="ctr"/>
          <a:lstStyle/>
          <a:p>
            <a:pPr algn="ctr"/>
            <a:r>
              <a:rPr lang="en-US" sz="2000" b="0">
                <a:solidFill>
                  <a:srgbClr val="000000"/>
                </a:solidFill>
                <a:latin typeface="Gill Sans Light"/>
                <a:cs typeface="Helvetica" charset="0"/>
              </a:rPr>
              <a:t>Copper</a:t>
            </a:r>
            <a:endParaRPr lang="en-US" sz="2000" b="0" baseline="-25000">
              <a:solidFill>
                <a:srgbClr val="000000"/>
              </a:solidFill>
              <a:latin typeface="Gill Sans Light"/>
              <a:cs typeface="Helvetica" charset="0"/>
            </a:endParaRPr>
          </a:p>
        </p:txBody>
      </p:sp>
      <p:cxnSp>
        <p:nvCxnSpPr>
          <p:cNvPr id="66601" name="AutoShape 42"/>
          <p:cNvCxnSpPr>
            <a:cxnSpLocks noChangeShapeType="1"/>
            <a:stCxn id="66602" idx="0"/>
            <a:endCxn id="66586" idx="2"/>
          </p:cNvCxnSpPr>
          <p:nvPr/>
        </p:nvCxnSpPr>
        <p:spPr bwMode="auto">
          <a:xfrm flipH="1" flipV="1">
            <a:off x="5334000" y="4572000"/>
            <a:ext cx="342900" cy="190500"/>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sp>
        <p:nvSpPr>
          <p:cNvPr id="66602" name="Rectangle 43"/>
          <p:cNvSpPr>
            <a:spLocks noChangeArrowheads="1"/>
          </p:cNvSpPr>
          <p:nvPr/>
        </p:nvSpPr>
        <p:spPr bwMode="auto">
          <a:xfrm>
            <a:off x="5181600" y="4762500"/>
            <a:ext cx="990600" cy="457200"/>
          </a:xfrm>
          <a:prstGeom prst="rect">
            <a:avLst/>
          </a:prstGeom>
          <a:solidFill>
            <a:srgbClr val="FFFFFF"/>
          </a:solidFill>
          <a:ln w="9525">
            <a:solidFill>
              <a:schemeClr val="tx1"/>
            </a:solidFill>
            <a:miter lim="800000"/>
            <a:headEnd/>
            <a:tailEnd/>
          </a:ln>
        </p:spPr>
        <p:txBody>
          <a:bodyPr wrap="none" lIns="91420" tIns="45712" rIns="91420" bIns="45712" anchor="ctr"/>
          <a:lstStyle/>
          <a:p>
            <a:pPr algn="ctr"/>
            <a:r>
              <a:rPr lang="en-US" sz="2000" b="0">
                <a:solidFill>
                  <a:srgbClr val="000000"/>
                </a:solidFill>
                <a:latin typeface="Gill Sans Light"/>
                <a:cs typeface="Helvetica" charset="0"/>
              </a:rPr>
              <a:t>Radio</a:t>
            </a:r>
            <a:endParaRPr lang="en-US" sz="2000" b="0" baseline="-25000">
              <a:solidFill>
                <a:srgbClr val="000000"/>
              </a:solidFill>
              <a:latin typeface="Gill Sans Light"/>
              <a:cs typeface="Helvetica" charset="0"/>
            </a:endParaRPr>
          </a:p>
        </p:txBody>
      </p:sp>
      <p:cxnSp>
        <p:nvCxnSpPr>
          <p:cNvPr id="66603" name="AutoShape 44"/>
          <p:cNvCxnSpPr>
            <a:cxnSpLocks noChangeShapeType="1"/>
            <a:stCxn id="66598" idx="0"/>
            <a:endCxn id="66585" idx="2"/>
          </p:cNvCxnSpPr>
          <p:nvPr/>
        </p:nvCxnSpPr>
        <p:spPr bwMode="auto">
          <a:xfrm flipH="1" flipV="1">
            <a:off x="4000500" y="4533900"/>
            <a:ext cx="76200" cy="228600"/>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141121936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p:txBody>
          <a:bodyPr/>
          <a:lstStyle/>
          <a:p>
            <a:r>
              <a:rPr lang="en-US">
                <a:latin typeface="Gill Sans Light"/>
                <a:ea typeface="ＭＳ Ｐゴシック" charset="0"/>
                <a:cs typeface="ＭＳ Ｐゴシック" charset="0"/>
              </a:rPr>
              <a:t>Implications of Hourglass</a:t>
            </a:r>
          </a:p>
        </p:txBody>
      </p:sp>
      <p:sp>
        <p:nvSpPr>
          <p:cNvPr id="1303555" name="Rectangle 3"/>
          <p:cNvSpPr>
            <a:spLocks noGrp="1" noChangeArrowheads="1"/>
          </p:cNvSpPr>
          <p:nvPr>
            <p:ph type="body" idx="1"/>
          </p:nvPr>
        </p:nvSpPr>
        <p:spPr>
          <a:xfrm>
            <a:off x="762000" y="990600"/>
            <a:ext cx="10820400" cy="4167188"/>
          </a:xfrm>
        </p:spPr>
        <p:txBody>
          <a:bodyPr>
            <a:normAutofit/>
          </a:bodyPr>
          <a:lstStyle/>
          <a:p>
            <a:pPr>
              <a:buFontTx/>
              <a:buNone/>
            </a:pPr>
            <a:r>
              <a:rPr lang="en-US" dirty="0">
                <a:latin typeface="Gill Sans Light"/>
                <a:ea typeface="ＭＳ Ｐゴシック" charset="0"/>
                <a:cs typeface="Gill Sans Light"/>
              </a:rPr>
              <a:t>Single Internet-layer module (</a:t>
            </a:r>
            <a:r>
              <a:rPr lang="en-US" b="1" dirty="0">
                <a:latin typeface="Gill Sans Light"/>
                <a:ea typeface="ＭＳ Ｐゴシック" charset="0"/>
                <a:cs typeface="Gill Sans Light"/>
              </a:rPr>
              <a:t>IP</a:t>
            </a:r>
            <a:r>
              <a:rPr lang="en-US" dirty="0">
                <a:latin typeface="Gill Sans Light"/>
                <a:ea typeface="ＭＳ Ｐゴシック" charset="0"/>
                <a:cs typeface="Gill Sans Light"/>
              </a:rPr>
              <a:t>)</a:t>
            </a:r>
            <a:r>
              <a:rPr lang="en-US" b="1" dirty="0">
                <a:latin typeface="Gill Sans Light"/>
                <a:ea typeface="ＭＳ Ｐゴシック" charset="0"/>
                <a:cs typeface="Gill Sans Light"/>
              </a:rPr>
              <a:t>:</a:t>
            </a:r>
            <a:endParaRPr lang="en-US" dirty="0">
              <a:latin typeface="Gill Sans Light"/>
              <a:ea typeface="ＭＳ Ｐゴシック" charset="0"/>
              <a:cs typeface="Gill Sans Light"/>
            </a:endParaRPr>
          </a:p>
          <a:p>
            <a:r>
              <a:rPr lang="en-US" dirty="0">
                <a:latin typeface="Gill Sans Light"/>
                <a:ea typeface="ＭＳ Ｐゴシック" charset="0"/>
                <a:cs typeface="Gill Sans Light"/>
              </a:rPr>
              <a:t>Allows arbitrary networks to interoperate</a:t>
            </a:r>
          </a:p>
          <a:p>
            <a:pPr lvl="1"/>
            <a:r>
              <a:rPr lang="en-US" sz="2400" dirty="0">
                <a:latin typeface="Gill Sans Light"/>
                <a:ea typeface="ＭＳ Ｐゴシック" charset="0"/>
                <a:cs typeface="Gill Sans Light"/>
              </a:rPr>
              <a:t>Any network technology that supports IP can exchange packets</a:t>
            </a:r>
          </a:p>
          <a:p>
            <a:r>
              <a:rPr lang="en-US" dirty="0">
                <a:latin typeface="Gill Sans Light"/>
                <a:ea typeface="ＭＳ Ｐゴシック" charset="0"/>
                <a:cs typeface="Gill Sans Light"/>
              </a:rPr>
              <a:t>Allows applications to function on all networks</a:t>
            </a:r>
          </a:p>
          <a:p>
            <a:pPr lvl="1"/>
            <a:r>
              <a:rPr lang="en-US" sz="2400" dirty="0">
                <a:latin typeface="Gill Sans Light"/>
                <a:ea typeface="ＭＳ Ｐゴシック" charset="0"/>
                <a:cs typeface="Gill Sans Light"/>
              </a:rPr>
              <a:t>Applications that can run on IP can</a:t>
            </a:r>
            <a:r>
              <a:rPr lang="en-US" sz="2400" dirty="0">
                <a:solidFill>
                  <a:srgbClr val="FF0000"/>
                </a:solidFill>
                <a:latin typeface="Gill Sans Light"/>
                <a:ea typeface="ＭＳ Ｐゴシック" charset="0"/>
                <a:cs typeface="Gill Sans Light"/>
              </a:rPr>
              <a:t> use any network</a:t>
            </a:r>
          </a:p>
          <a:p>
            <a:r>
              <a:rPr lang="en-US" dirty="0">
                <a:latin typeface="Gill Sans Light"/>
                <a:ea typeface="ＭＳ Ｐゴシック" charset="0"/>
                <a:cs typeface="Gill Sans Light"/>
              </a:rPr>
              <a:t>Supports simultaneous innovations above and below IP</a:t>
            </a:r>
          </a:p>
          <a:p>
            <a:pPr lvl="1"/>
            <a:r>
              <a:rPr lang="en-US" sz="2400" dirty="0">
                <a:latin typeface="Gill Sans Light"/>
                <a:ea typeface="ＭＳ Ｐゴシック" charset="0"/>
                <a:cs typeface="Gill Sans Light"/>
              </a:rPr>
              <a:t>But changing IP itself, i.e., </a:t>
            </a:r>
            <a:r>
              <a:rPr lang="en-US" sz="2400" b="1" dirty="0">
                <a:latin typeface="Gill Sans Light"/>
                <a:ea typeface="ＭＳ Ｐゴシック" charset="0"/>
                <a:cs typeface="Gill Sans Light"/>
              </a:rPr>
              <a:t>IPv6</a:t>
            </a:r>
            <a:r>
              <a:rPr lang="en-US" sz="2400" dirty="0">
                <a:latin typeface="Gill Sans Light"/>
                <a:ea typeface="ＭＳ Ｐゴシック" charset="0"/>
                <a:cs typeface="Gill Sans Light"/>
              </a:rPr>
              <a:t>, very involved</a:t>
            </a:r>
          </a:p>
        </p:txBody>
      </p:sp>
    </p:spTree>
    <p:extLst>
      <p:ext uri="{BB962C8B-B14F-4D97-AF65-F5344CB8AC3E}">
        <p14:creationId xmlns:p14="http://schemas.microsoft.com/office/powerpoint/2010/main" val="66075338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355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303555">
                                            <p:txEl>
                                              <p:pRg st="1" end="1"/>
                                            </p:txEl>
                                          </p:spTgt>
                                        </p:tgtEl>
                                        <p:attrNameLst>
                                          <p:attrName>ppt_c</p:attrName>
                                        </p:attrNameLst>
                                      </p:cBhvr>
                                      <p:to>
                                        <a:schemeClr val="bg2"/>
                                      </p:to>
                                    </p:animClr>
                                  </p:subTnLst>
                                </p:cTn>
                              </p:par>
                              <p:par>
                                <p:cTn id="7" presetID="1" presetClass="entr" presetSubtype="0" fill="hold" grpId="0" nodeType="withEffect">
                                  <p:stCondLst>
                                    <p:cond delay="0"/>
                                  </p:stCondLst>
                                  <p:childTnLst>
                                    <p:set>
                                      <p:cBhvr>
                                        <p:cTn id="8" dur="1" fill="hold">
                                          <p:stCondLst>
                                            <p:cond delay="0"/>
                                          </p:stCondLst>
                                        </p:cTn>
                                        <p:tgtEl>
                                          <p:spTgt spid="130355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303555">
                                            <p:txEl>
                                              <p:pRg st="2" end="2"/>
                                            </p:txEl>
                                          </p:spTgt>
                                        </p:tgtEl>
                                        <p:attrNameLst>
                                          <p:attrName>ppt_c</p:attrName>
                                        </p:attrNameLst>
                                      </p:cBhvr>
                                      <p:to>
                                        <a:schemeClr val="bg2"/>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0355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303555">
                                            <p:txEl>
                                              <p:pRg st="3" end="3"/>
                                            </p:txEl>
                                          </p:spTgt>
                                        </p:tgtEl>
                                        <p:attrNameLst>
                                          <p:attrName>ppt_c</p:attrName>
                                        </p:attrNameLst>
                                      </p:cBhvr>
                                      <p:to>
                                        <a:schemeClr val="bg2"/>
                                      </p:to>
                                    </p:animClr>
                                  </p:subTnLst>
                                </p:cTn>
                              </p:par>
                              <p:par>
                                <p:cTn id="13" presetID="1" presetClass="entr" presetSubtype="0" fill="hold" grpId="0" nodeType="withEffect">
                                  <p:stCondLst>
                                    <p:cond delay="0"/>
                                  </p:stCondLst>
                                  <p:childTnLst>
                                    <p:set>
                                      <p:cBhvr>
                                        <p:cTn id="14" dur="1" fill="hold">
                                          <p:stCondLst>
                                            <p:cond delay="0"/>
                                          </p:stCondLst>
                                        </p:cTn>
                                        <p:tgtEl>
                                          <p:spTgt spid="1303555">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303555">
                                            <p:txEl>
                                              <p:pRg st="4" end="4"/>
                                            </p:txEl>
                                          </p:spTgt>
                                        </p:tgtEl>
                                        <p:attrNameLst>
                                          <p:attrName>ppt_c</p:attrName>
                                        </p:attrNameLst>
                                      </p:cBhvr>
                                      <p:to>
                                        <a:schemeClr val="bg2"/>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0355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035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355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p:txBody>
          <a:bodyPr/>
          <a:lstStyle/>
          <a:p>
            <a:r>
              <a:rPr lang="en-US" dirty="0">
                <a:latin typeface="Gill Sans Light"/>
                <a:ea typeface="ＭＳ Ｐゴシック" charset="0"/>
                <a:cs typeface="ＭＳ Ｐゴシック" charset="0"/>
              </a:rPr>
              <a:t>Drawbacks of Layering</a:t>
            </a:r>
          </a:p>
        </p:txBody>
      </p:sp>
      <p:sp>
        <p:nvSpPr>
          <p:cNvPr id="70658" name="Rectangle 3"/>
          <p:cNvSpPr>
            <a:spLocks noGrp="1" noChangeArrowheads="1"/>
          </p:cNvSpPr>
          <p:nvPr>
            <p:ph type="body" idx="1"/>
          </p:nvPr>
        </p:nvSpPr>
        <p:spPr/>
        <p:txBody>
          <a:bodyPr>
            <a:normAutofit/>
          </a:bodyPr>
          <a:lstStyle/>
          <a:p>
            <a:r>
              <a:rPr lang="en-US" dirty="0">
                <a:latin typeface="Gill Sans Light"/>
                <a:ea typeface="ＭＳ Ｐゴシック" charset="0"/>
                <a:cs typeface="Gill Sans Light"/>
              </a:rPr>
              <a:t>Layer N may duplicate layer N-1 functionality </a:t>
            </a:r>
          </a:p>
          <a:p>
            <a:pPr lvl="1"/>
            <a:r>
              <a:rPr lang="en-US" sz="2400" dirty="0">
                <a:latin typeface="Gill Sans Light"/>
                <a:ea typeface="ＭＳ Ｐゴシック" charset="0"/>
                <a:cs typeface="Gill Sans Light"/>
              </a:rPr>
              <a:t>E.g., error recovery to retransmit lost data</a:t>
            </a:r>
          </a:p>
          <a:p>
            <a:r>
              <a:rPr lang="en-US" dirty="0">
                <a:latin typeface="Gill Sans Light"/>
                <a:ea typeface="ＭＳ Ｐゴシック" charset="0"/>
                <a:cs typeface="Gill Sans Light"/>
              </a:rPr>
              <a:t>Layers may need same information</a:t>
            </a:r>
          </a:p>
          <a:p>
            <a:pPr lvl="1"/>
            <a:r>
              <a:rPr lang="en-US" sz="2400" dirty="0">
                <a:latin typeface="Gill Sans Light"/>
                <a:ea typeface="ＭＳ Ｐゴシック" charset="0"/>
                <a:cs typeface="Gill Sans Light"/>
              </a:rPr>
              <a:t>E.g., timestamps, maximum transmission unit size</a:t>
            </a:r>
          </a:p>
          <a:p>
            <a:r>
              <a:rPr lang="en-US" dirty="0">
                <a:latin typeface="Gill Sans Light"/>
                <a:ea typeface="ＭＳ Ｐゴシック" charset="0"/>
                <a:cs typeface="Gill Sans Light"/>
              </a:rPr>
              <a:t>Layering can hurt performance</a:t>
            </a:r>
          </a:p>
          <a:p>
            <a:pPr lvl="1"/>
            <a:r>
              <a:rPr lang="en-US" sz="2400" dirty="0">
                <a:latin typeface="Gill Sans Light"/>
                <a:ea typeface="ＭＳ Ｐゴシック" charset="0"/>
                <a:cs typeface="Gill Sans Light"/>
              </a:rPr>
              <a:t>E.g., hiding details about what is really going on</a:t>
            </a:r>
          </a:p>
          <a:p>
            <a:r>
              <a:rPr lang="en-US" dirty="0">
                <a:latin typeface="Gill Sans Light"/>
                <a:ea typeface="ＭＳ Ｐゴシック" charset="0"/>
                <a:cs typeface="Gill Sans Light"/>
              </a:rPr>
              <a:t>Some layers are not always cleanly separated</a:t>
            </a:r>
          </a:p>
          <a:p>
            <a:pPr lvl="1"/>
            <a:r>
              <a:rPr lang="en-US" sz="2400" dirty="0">
                <a:latin typeface="Gill Sans Light"/>
                <a:ea typeface="ＭＳ Ｐゴシック" charset="0"/>
                <a:cs typeface="Gill Sans Light"/>
              </a:rPr>
              <a:t>Inter-layer dependencies for performance reasons</a:t>
            </a:r>
          </a:p>
          <a:p>
            <a:pPr lvl="1"/>
            <a:r>
              <a:rPr lang="en-US" sz="2400" dirty="0">
                <a:latin typeface="Gill Sans Light"/>
                <a:ea typeface="ＭＳ Ｐゴシック" charset="0"/>
                <a:cs typeface="Gill Sans Light"/>
              </a:rPr>
              <a:t>Some dependencies in standards (header checksums)</a:t>
            </a:r>
          </a:p>
          <a:p>
            <a:r>
              <a:rPr lang="en-US" dirty="0">
                <a:latin typeface="Gill Sans Light"/>
                <a:ea typeface="ＭＳ Ｐゴシック" charset="0"/>
                <a:cs typeface="Gill Sans Light"/>
              </a:rPr>
              <a:t>Headers start to get really big</a:t>
            </a:r>
          </a:p>
          <a:p>
            <a:pPr lvl="1"/>
            <a:r>
              <a:rPr lang="en-US" sz="2400" dirty="0">
                <a:latin typeface="Gill Sans Light"/>
                <a:ea typeface="ＭＳ Ｐゴシック" charset="0"/>
                <a:cs typeface="Gill Sans Light"/>
              </a:rPr>
              <a:t>Sometimes header bytes &gt;&gt; actual content</a:t>
            </a:r>
          </a:p>
        </p:txBody>
      </p:sp>
    </p:spTree>
    <p:extLst>
      <p:ext uri="{BB962C8B-B14F-4D97-AF65-F5344CB8AC3E}">
        <p14:creationId xmlns:p14="http://schemas.microsoft.com/office/powerpoint/2010/main" val="1869959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lstStyle/>
          <a:p>
            <a:r>
              <a:rPr lang="en-US" dirty="0">
                <a:latin typeface="Gill Sans Light"/>
                <a:ea typeface="ＭＳ Ｐゴシック" charset="0"/>
                <a:cs typeface="ＭＳ Ｐゴシック" charset="0"/>
              </a:rPr>
              <a:t>End-To-End Argument</a:t>
            </a:r>
          </a:p>
        </p:txBody>
      </p:sp>
      <p:sp>
        <p:nvSpPr>
          <p:cNvPr id="1356803" name="Rectangle 3"/>
          <p:cNvSpPr>
            <a:spLocks noGrp="1" noChangeArrowheads="1"/>
          </p:cNvSpPr>
          <p:nvPr>
            <p:ph type="body" idx="1"/>
          </p:nvPr>
        </p:nvSpPr>
        <p:spPr>
          <a:xfrm>
            <a:off x="495300" y="838200"/>
            <a:ext cx="11201400" cy="5562600"/>
          </a:xfrm>
        </p:spPr>
        <p:txBody>
          <a:bodyPr>
            <a:normAutofit/>
          </a:bodyPr>
          <a:lstStyle/>
          <a:p>
            <a:r>
              <a:rPr lang="en-US" dirty="0">
                <a:latin typeface="Gill Sans Light"/>
                <a:ea typeface="ＭＳ Ｐゴシック" charset="0"/>
                <a:cs typeface="Gill Sans Light"/>
              </a:rPr>
              <a:t>Hugely influential paper: </a:t>
            </a:r>
            <a:r>
              <a:rPr lang="ja-JP" altLang="en-US" dirty="0">
                <a:latin typeface="Gill Sans Light"/>
                <a:ea typeface="ＭＳ Ｐゴシック" charset="0"/>
                <a:cs typeface="Gill Sans Light"/>
              </a:rPr>
              <a:t>“</a:t>
            </a:r>
            <a:r>
              <a:rPr lang="en-US" altLang="ja-JP" dirty="0">
                <a:latin typeface="Gill Sans Light"/>
                <a:ea typeface="ＭＳ Ｐゴシック" charset="0"/>
                <a:cs typeface="Gill Sans Light"/>
              </a:rPr>
              <a:t>End-to-End Arguments in System Design</a:t>
            </a:r>
            <a:r>
              <a:rPr lang="ja-JP" altLang="en-US" dirty="0">
                <a:latin typeface="Gill Sans Light"/>
                <a:ea typeface="ＭＳ Ｐゴシック" charset="0"/>
                <a:cs typeface="Gill Sans Light"/>
              </a:rPr>
              <a:t>”</a:t>
            </a:r>
            <a:r>
              <a:rPr lang="en-US" altLang="ja-JP" dirty="0">
                <a:latin typeface="Gill Sans Light"/>
                <a:ea typeface="ＭＳ Ｐゴシック" charset="0"/>
                <a:cs typeface="Gill Sans Light"/>
              </a:rPr>
              <a:t> by </a:t>
            </a:r>
            <a:r>
              <a:rPr lang="en-US" altLang="ja-JP" dirty="0" err="1">
                <a:latin typeface="Gill Sans Light"/>
                <a:ea typeface="ＭＳ Ｐゴシック" charset="0"/>
                <a:cs typeface="Gill Sans Light"/>
              </a:rPr>
              <a:t>Saltzer</a:t>
            </a:r>
            <a:r>
              <a:rPr lang="en-US" altLang="ja-JP" dirty="0">
                <a:latin typeface="Gill Sans Light"/>
                <a:ea typeface="ＭＳ Ｐゴシック" charset="0"/>
                <a:cs typeface="Gill Sans Light"/>
              </a:rPr>
              <a:t>, Reed, and Clark (</a:t>
            </a:r>
            <a:r>
              <a:rPr lang="ja-JP" altLang="en-US" dirty="0">
                <a:latin typeface="Gill Sans Light"/>
                <a:ea typeface="ＭＳ Ｐゴシック" charset="0"/>
                <a:cs typeface="Gill Sans Light"/>
              </a:rPr>
              <a:t>‘</a:t>
            </a:r>
            <a:r>
              <a:rPr lang="en-US" altLang="ja-JP" dirty="0">
                <a:latin typeface="Gill Sans Light"/>
                <a:ea typeface="ＭＳ Ｐゴシック" charset="0"/>
                <a:cs typeface="Gill Sans Light"/>
              </a:rPr>
              <a:t>84)</a:t>
            </a:r>
          </a:p>
          <a:p>
            <a:r>
              <a:rPr lang="ja-JP" altLang="en-US" dirty="0">
                <a:latin typeface="Gill Sans Light"/>
                <a:ea typeface="ＭＳ Ｐゴシック" charset="0"/>
                <a:cs typeface="Gill Sans Light"/>
              </a:rPr>
              <a:t>“</a:t>
            </a:r>
            <a:r>
              <a:rPr lang="en-US" altLang="ja-JP" dirty="0">
                <a:latin typeface="Gill Sans Light"/>
                <a:ea typeface="ＭＳ Ｐゴシック" charset="0"/>
                <a:cs typeface="Gill Sans Light"/>
              </a:rPr>
              <a:t>Sacred Text</a:t>
            </a:r>
            <a:r>
              <a:rPr lang="ja-JP" altLang="en-US" dirty="0">
                <a:latin typeface="Gill Sans Light"/>
                <a:ea typeface="ＭＳ Ｐゴシック" charset="0"/>
                <a:cs typeface="Gill Sans Light"/>
              </a:rPr>
              <a:t>”</a:t>
            </a:r>
            <a:r>
              <a:rPr lang="en-US" altLang="ja-JP" dirty="0">
                <a:latin typeface="Gill Sans Light"/>
                <a:ea typeface="ＭＳ Ｐゴシック" charset="0"/>
                <a:cs typeface="Gill Sans Light"/>
              </a:rPr>
              <a:t> of the Internet</a:t>
            </a:r>
          </a:p>
          <a:p>
            <a:pPr lvl="1"/>
            <a:r>
              <a:rPr lang="en-US" sz="2400" dirty="0">
                <a:latin typeface="Gill Sans Light"/>
                <a:ea typeface="ＭＳ Ｐゴシック" charset="0"/>
                <a:cs typeface="Gill Sans Light"/>
              </a:rPr>
              <a:t>Endless disputes about what it means</a:t>
            </a:r>
          </a:p>
          <a:p>
            <a:pPr lvl="1"/>
            <a:r>
              <a:rPr lang="en-US" sz="2400" dirty="0">
                <a:latin typeface="Gill Sans Light"/>
                <a:ea typeface="ＭＳ Ｐゴシック" charset="0"/>
                <a:cs typeface="Gill Sans Light"/>
              </a:rPr>
              <a:t>Everyone cites it as supporting their position</a:t>
            </a:r>
          </a:p>
          <a:p>
            <a:r>
              <a:rPr lang="en-US" dirty="0">
                <a:latin typeface="Gill Sans Light"/>
                <a:ea typeface="ＭＳ Ｐゴシック" charset="0"/>
                <a:cs typeface="Gill Sans Light"/>
              </a:rPr>
              <a:t>Simple Message: Some types of network functionality can only be correctly implemented </a:t>
            </a:r>
            <a:r>
              <a:rPr lang="en-US" dirty="0">
                <a:solidFill>
                  <a:srgbClr val="FF0000"/>
                </a:solidFill>
                <a:latin typeface="Gill Sans Light"/>
                <a:ea typeface="ＭＳ Ｐゴシック" charset="0"/>
                <a:cs typeface="Gill Sans Light"/>
              </a:rPr>
              <a:t>end-to-end</a:t>
            </a:r>
          </a:p>
          <a:p>
            <a:pPr lvl="1"/>
            <a:r>
              <a:rPr lang="en-US" sz="2400" dirty="0">
                <a:latin typeface="Gill Sans Light"/>
                <a:ea typeface="ＭＳ Ｐゴシック" charset="0"/>
                <a:cs typeface="Gill Sans Light"/>
              </a:rPr>
              <a:t>Reliability, security, etc.</a:t>
            </a:r>
          </a:p>
          <a:p>
            <a:r>
              <a:rPr lang="en-US" dirty="0">
                <a:latin typeface="Gill Sans Light"/>
                <a:ea typeface="ＭＳ Ｐゴシック" charset="0"/>
                <a:cs typeface="Gill Sans Light"/>
              </a:rPr>
              <a:t>Because of this, end hosts:</a:t>
            </a:r>
          </a:p>
          <a:p>
            <a:pPr lvl="1"/>
            <a:r>
              <a:rPr lang="en-US" sz="2400" dirty="0">
                <a:latin typeface="Gill Sans Light"/>
                <a:ea typeface="ＭＳ Ｐゴシック" charset="0"/>
                <a:cs typeface="Gill Sans Light"/>
              </a:rPr>
              <a:t>Can satisfy the requirement without network’</a:t>
            </a:r>
            <a:r>
              <a:rPr lang="en-US" altLang="ja-JP" sz="2400" dirty="0">
                <a:latin typeface="Gill Sans Light"/>
                <a:ea typeface="ＭＳ Ｐゴシック" charset="0"/>
                <a:cs typeface="Gill Sans Light"/>
              </a:rPr>
              <a:t>s help</a:t>
            </a:r>
          </a:p>
          <a:p>
            <a:pPr lvl="1"/>
            <a:r>
              <a:rPr lang="en-US" sz="2400" dirty="0">
                <a:latin typeface="Gill Sans Light"/>
                <a:ea typeface="ＭＳ Ｐゴシック" charset="0"/>
                <a:cs typeface="Gill Sans Light"/>
              </a:rPr>
              <a:t>Will/</a:t>
            </a:r>
            <a:r>
              <a:rPr lang="en-US" sz="2400" dirty="0">
                <a:solidFill>
                  <a:srgbClr val="FF0000"/>
                </a:solidFill>
                <a:latin typeface="Gill Sans Light"/>
                <a:ea typeface="ＭＳ Ｐゴシック" charset="0"/>
                <a:cs typeface="Gill Sans Light"/>
              </a:rPr>
              <a:t>must</a:t>
            </a:r>
            <a:r>
              <a:rPr lang="en-US" sz="2400" dirty="0">
                <a:latin typeface="Gill Sans Light"/>
                <a:ea typeface="ＭＳ Ｐゴシック" charset="0"/>
                <a:cs typeface="Gill Sans Light"/>
              </a:rPr>
              <a:t> do so, since can’</a:t>
            </a:r>
            <a:r>
              <a:rPr lang="en-US" altLang="ja-JP" sz="2400" dirty="0">
                <a:latin typeface="Gill Sans Light"/>
                <a:ea typeface="ＭＳ Ｐゴシック" charset="0"/>
                <a:cs typeface="Gill Sans Light"/>
              </a:rPr>
              <a:t>t </a:t>
            </a:r>
            <a:r>
              <a:rPr lang="en-US" altLang="ja-JP" sz="2400" i="1" dirty="0">
                <a:solidFill>
                  <a:srgbClr val="FF0000"/>
                </a:solidFill>
                <a:latin typeface="Gill Sans Light"/>
                <a:ea typeface="ＭＳ Ｐゴシック" charset="0"/>
                <a:cs typeface="Gill Sans Light"/>
              </a:rPr>
              <a:t>rely</a:t>
            </a:r>
            <a:r>
              <a:rPr lang="en-US" altLang="ja-JP" sz="2400" dirty="0">
                <a:latin typeface="Gill Sans Light"/>
                <a:ea typeface="ＭＳ Ｐゴシック" charset="0"/>
                <a:cs typeface="Gill Sans Light"/>
              </a:rPr>
              <a:t> on network’s help</a:t>
            </a:r>
          </a:p>
          <a:p>
            <a:r>
              <a:rPr lang="en-US" dirty="0">
                <a:latin typeface="Gill Sans Light"/>
                <a:ea typeface="ＭＳ Ｐゴシック" charset="0"/>
                <a:cs typeface="Gill Sans Light"/>
              </a:rPr>
              <a:t>Therefore </a:t>
            </a:r>
            <a:r>
              <a:rPr lang="en-US" dirty="0">
                <a:solidFill>
                  <a:srgbClr val="FF0000"/>
                </a:solidFill>
                <a:latin typeface="Gill Sans Light"/>
                <a:ea typeface="ＭＳ Ｐゴシック" charset="0"/>
                <a:cs typeface="Gill Sans Light"/>
              </a:rPr>
              <a:t>don’</a:t>
            </a:r>
            <a:r>
              <a:rPr lang="en-US" altLang="ja-JP" dirty="0">
                <a:solidFill>
                  <a:srgbClr val="FF0000"/>
                </a:solidFill>
                <a:latin typeface="Gill Sans Light"/>
                <a:ea typeface="ＭＳ Ｐゴシック" charset="0"/>
                <a:cs typeface="Gill Sans Light"/>
              </a:rPr>
              <a:t>t</a:t>
            </a:r>
            <a:r>
              <a:rPr lang="en-US" altLang="ja-JP" dirty="0">
                <a:latin typeface="Gill Sans Light"/>
                <a:ea typeface="ＭＳ Ｐゴシック" charset="0"/>
                <a:cs typeface="Gill Sans Light"/>
              </a:rPr>
              <a:t> go out of your way to implement them in the network</a:t>
            </a:r>
            <a:endParaRPr lang="en-US" dirty="0">
              <a:latin typeface="Gill Sans Light"/>
              <a:ea typeface="ＭＳ Ｐゴシック" charset="0"/>
              <a:cs typeface="Gill Sans Light"/>
            </a:endParaRPr>
          </a:p>
        </p:txBody>
      </p:sp>
    </p:spTree>
    <p:extLst>
      <p:ext uri="{BB962C8B-B14F-4D97-AF65-F5344CB8AC3E}">
        <p14:creationId xmlns:p14="http://schemas.microsoft.com/office/powerpoint/2010/main" val="16788524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6803">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56803">
                                            <p:txEl>
                                              <p:pRg st="7" end="7"/>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56803">
                                            <p:txEl>
                                              <p:pRg st="8" end="8"/>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5680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680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Oval 2"/>
          <p:cNvSpPr>
            <a:spLocks noChangeArrowheads="1"/>
          </p:cNvSpPr>
          <p:nvPr/>
        </p:nvSpPr>
        <p:spPr bwMode="auto">
          <a:xfrm>
            <a:off x="3886200" y="1692274"/>
            <a:ext cx="1066800" cy="685800"/>
          </a:xfrm>
          <a:prstGeom prst="ellipse">
            <a:avLst/>
          </a:prstGeom>
          <a:solidFill>
            <a:srgbClr val="FFCC99"/>
          </a:solidFill>
          <a:ln w="19050">
            <a:solidFill>
              <a:schemeClr val="tx1"/>
            </a:solidFill>
            <a:round/>
            <a:headEnd/>
            <a:tailEnd/>
          </a:ln>
        </p:spPr>
        <p:txBody>
          <a:bodyPr wrap="none" anchor="ctr"/>
          <a:lstStyle/>
          <a:p>
            <a:endParaRPr lang="en-US">
              <a:latin typeface="Gill Sans Light"/>
              <a:cs typeface="Gill Sans Light"/>
            </a:endParaRPr>
          </a:p>
        </p:txBody>
      </p:sp>
      <p:sp>
        <p:nvSpPr>
          <p:cNvPr id="76802" name="Rectangle 3"/>
          <p:cNvSpPr>
            <a:spLocks noGrp="1" noChangeArrowheads="1"/>
          </p:cNvSpPr>
          <p:nvPr>
            <p:ph type="title"/>
          </p:nvPr>
        </p:nvSpPr>
        <p:spPr/>
        <p:txBody>
          <a:bodyPr/>
          <a:lstStyle/>
          <a:p>
            <a:r>
              <a:rPr lang="en-US">
                <a:latin typeface="Gill Sans Light"/>
                <a:ea typeface="ＭＳ Ｐゴシック" charset="0"/>
                <a:cs typeface="ＭＳ Ｐゴシック" charset="0"/>
              </a:rPr>
              <a:t>Example: Reliable File Transfer</a:t>
            </a:r>
          </a:p>
        </p:txBody>
      </p:sp>
      <p:sp>
        <p:nvSpPr>
          <p:cNvPr id="1307652" name="Rectangle 4"/>
          <p:cNvSpPr>
            <a:spLocks noGrp="1" noChangeArrowheads="1"/>
          </p:cNvSpPr>
          <p:nvPr>
            <p:ph type="body" idx="1"/>
          </p:nvPr>
        </p:nvSpPr>
        <p:spPr>
          <a:xfrm>
            <a:off x="1295400" y="4048126"/>
            <a:ext cx="9753600" cy="1776413"/>
          </a:xfrm>
        </p:spPr>
        <p:txBody>
          <a:bodyPr>
            <a:normAutofit/>
          </a:bodyPr>
          <a:lstStyle/>
          <a:p>
            <a:r>
              <a:rPr lang="en-US" dirty="0">
                <a:latin typeface="Gill Sans Light"/>
                <a:ea typeface="ＭＳ Ｐゴシック" charset="0"/>
                <a:cs typeface="Gill Sans Light"/>
              </a:rPr>
              <a:t>Solution 1: make each step reliable, and then </a:t>
            </a:r>
            <a:r>
              <a:rPr lang="en-US" dirty="0">
                <a:solidFill>
                  <a:srgbClr val="FF0000"/>
                </a:solidFill>
                <a:latin typeface="Gill Sans Light"/>
                <a:ea typeface="ＭＳ Ｐゴシック" charset="0"/>
                <a:cs typeface="Gill Sans Light"/>
              </a:rPr>
              <a:t>concatenate</a:t>
            </a:r>
            <a:r>
              <a:rPr lang="en-US" dirty="0">
                <a:latin typeface="Gill Sans Light"/>
                <a:ea typeface="ＭＳ Ｐゴシック" charset="0"/>
                <a:cs typeface="Gill Sans Light"/>
              </a:rPr>
              <a:t> them</a:t>
            </a:r>
          </a:p>
          <a:p>
            <a:endParaRPr lang="en-US" dirty="0">
              <a:latin typeface="Gill Sans Light"/>
              <a:ea typeface="ＭＳ Ｐゴシック" charset="0"/>
              <a:cs typeface="Gill Sans Light"/>
            </a:endParaRPr>
          </a:p>
          <a:p>
            <a:r>
              <a:rPr lang="en-US" dirty="0">
                <a:latin typeface="Gill Sans Light"/>
                <a:ea typeface="ＭＳ Ｐゴシック" charset="0"/>
                <a:cs typeface="Gill Sans Light"/>
              </a:rPr>
              <a:t>Solution 2: end-to-end </a:t>
            </a:r>
            <a:r>
              <a:rPr lang="en-US" b="1" dirty="0">
                <a:solidFill>
                  <a:srgbClr val="FF0000"/>
                </a:solidFill>
                <a:latin typeface="Gill Sans Light"/>
                <a:ea typeface="ＭＳ Ｐゴシック" charset="0"/>
                <a:cs typeface="Gill Sans Light"/>
              </a:rPr>
              <a:t>check</a:t>
            </a:r>
            <a:r>
              <a:rPr lang="en-US" dirty="0">
                <a:latin typeface="Gill Sans Light"/>
                <a:ea typeface="ＭＳ Ｐゴシック" charset="0"/>
                <a:cs typeface="Gill Sans Light"/>
              </a:rPr>
              <a:t> and try again if necessary</a:t>
            </a:r>
          </a:p>
        </p:txBody>
      </p:sp>
      <p:sp>
        <p:nvSpPr>
          <p:cNvPr id="76804" name="Oval 5"/>
          <p:cNvSpPr>
            <a:spLocks noChangeArrowheads="1"/>
          </p:cNvSpPr>
          <p:nvPr/>
        </p:nvSpPr>
        <p:spPr bwMode="auto">
          <a:xfrm>
            <a:off x="3048000" y="3292474"/>
            <a:ext cx="609600" cy="152400"/>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p>
            <a:endParaRPr lang="en-US">
              <a:latin typeface="Gill Sans Light"/>
              <a:cs typeface="Gill Sans Light"/>
            </a:endParaRPr>
          </a:p>
        </p:txBody>
      </p:sp>
      <p:sp>
        <p:nvSpPr>
          <p:cNvPr id="76805" name="Rectangle 6"/>
          <p:cNvSpPr>
            <a:spLocks noChangeArrowheads="1"/>
          </p:cNvSpPr>
          <p:nvPr/>
        </p:nvSpPr>
        <p:spPr bwMode="auto">
          <a:xfrm>
            <a:off x="3048000" y="3063874"/>
            <a:ext cx="609600" cy="304800"/>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19050">
                <a:solidFill>
                  <a:srgbClr val="000000"/>
                </a:solidFill>
                <a:miter lim="800000"/>
                <a:headEnd/>
                <a:tailEnd/>
              </a14:hiddenLine>
            </a:ext>
          </a:extLst>
        </p:spPr>
        <p:txBody>
          <a:bodyPr wrap="none" anchor="ctr"/>
          <a:lstStyle/>
          <a:p>
            <a:endParaRPr lang="en-US">
              <a:latin typeface="Gill Sans Light"/>
              <a:cs typeface="Gill Sans Light"/>
            </a:endParaRPr>
          </a:p>
        </p:txBody>
      </p:sp>
      <p:sp>
        <p:nvSpPr>
          <p:cNvPr id="76806" name="Oval 7"/>
          <p:cNvSpPr>
            <a:spLocks noChangeArrowheads="1"/>
          </p:cNvSpPr>
          <p:nvPr/>
        </p:nvSpPr>
        <p:spPr bwMode="auto">
          <a:xfrm>
            <a:off x="3048000" y="2987674"/>
            <a:ext cx="609600" cy="152400"/>
          </a:xfrm>
          <a:prstGeom prst="ellipse">
            <a:avLst/>
          </a:prstGeom>
          <a:solidFill>
            <a:srgbClr val="FFCC00"/>
          </a:solidFill>
          <a:ln w="19050">
            <a:solidFill>
              <a:schemeClr val="tx1"/>
            </a:solidFill>
            <a:round/>
            <a:headEnd/>
            <a:tailEnd/>
          </a:ln>
        </p:spPr>
        <p:txBody>
          <a:bodyPr wrap="none" anchor="ctr"/>
          <a:lstStyle/>
          <a:p>
            <a:endParaRPr lang="en-US">
              <a:latin typeface="Gill Sans Light"/>
              <a:cs typeface="Gill Sans Light"/>
            </a:endParaRPr>
          </a:p>
        </p:txBody>
      </p:sp>
      <p:sp>
        <p:nvSpPr>
          <p:cNvPr id="76807" name="Oval 8"/>
          <p:cNvSpPr>
            <a:spLocks noChangeArrowheads="1"/>
          </p:cNvSpPr>
          <p:nvPr/>
        </p:nvSpPr>
        <p:spPr bwMode="auto">
          <a:xfrm>
            <a:off x="8610600" y="3292474"/>
            <a:ext cx="609600" cy="152400"/>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p>
            <a:endParaRPr lang="en-US">
              <a:latin typeface="Gill Sans Light"/>
              <a:cs typeface="Gill Sans Light"/>
            </a:endParaRPr>
          </a:p>
        </p:txBody>
      </p:sp>
      <p:sp>
        <p:nvSpPr>
          <p:cNvPr id="76808" name="Rectangle 9"/>
          <p:cNvSpPr>
            <a:spLocks noChangeArrowheads="1"/>
          </p:cNvSpPr>
          <p:nvPr/>
        </p:nvSpPr>
        <p:spPr bwMode="auto">
          <a:xfrm>
            <a:off x="8610600" y="3063874"/>
            <a:ext cx="609600" cy="304800"/>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19050">
                <a:solidFill>
                  <a:srgbClr val="000000"/>
                </a:solidFill>
                <a:miter lim="800000"/>
                <a:headEnd/>
                <a:tailEnd/>
              </a14:hiddenLine>
            </a:ext>
          </a:extLst>
        </p:spPr>
        <p:txBody>
          <a:bodyPr wrap="none" anchor="ctr"/>
          <a:lstStyle/>
          <a:p>
            <a:endParaRPr lang="en-US">
              <a:latin typeface="Gill Sans Light"/>
              <a:cs typeface="Gill Sans Light"/>
            </a:endParaRPr>
          </a:p>
        </p:txBody>
      </p:sp>
      <p:sp>
        <p:nvSpPr>
          <p:cNvPr id="76809" name="Oval 10"/>
          <p:cNvSpPr>
            <a:spLocks noChangeArrowheads="1"/>
          </p:cNvSpPr>
          <p:nvPr/>
        </p:nvSpPr>
        <p:spPr bwMode="auto">
          <a:xfrm>
            <a:off x="8610600" y="2987674"/>
            <a:ext cx="609600" cy="152400"/>
          </a:xfrm>
          <a:prstGeom prst="ellipse">
            <a:avLst/>
          </a:prstGeom>
          <a:solidFill>
            <a:srgbClr val="FFCC00"/>
          </a:solidFill>
          <a:ln w="19050">
            <a:solidFill>
              <a:schemeClr val="tx1"/>
            </a:solidFill>
            <a:round/>
            <a:headEnd/>
            <a:tailEnd/>
          </a:ln>
        </p:spPr>
        <p:txBody>
          <a:bodyPr wrap="none" anchor="ctr"/>
          <a:lstStyle/>
          <a:p>
            <a:endParaRPr lang="en-US">
              <a:latin typeface="Gill Sans Light"/>
              <a:cs typeface="Gill Sans Light"/>
            </a:endParaRPr>
          </a:p>
        </p:txBody>
      </p:sp>
      <p:sp>
        <p:nvSpPr>
          <p:cNvPr id="76810" name="Rectangle 11"/>
          <p:cNvSpPr>
            <a:spLocks noChangeArrowheads="1"/>
          </p:cNvSpPr>
          <p:nvPr/>
        </p:nvSpPr>
        <p:spPr bwMode="auto">
          <a:xfrm>
            <a:off x="3810000" y="1616074"/>
            <a:ext cx="1219200" cy="1447800"/>
          </a:xfrm>
          <a:prstGeom prst="rect">
            <a:avLst/>
          </a:prstGeom>
          <a:noFill/>
          <a:ln w="1905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Gill Sans Light"/>
              <a:cs typeface="Gill Sans Light"/>
            </a:endParaRPr>
          </a:p>
        </p:txBody>
      </p:sp>
      <p:sp>
        <p:nvSpPr>
          <p:cNvPr id="76811" name="Oval 12"/>
          <p:cNvSpPr>
            <a:spLocks noChangeArrowheads="1"/>
          </p:cNvSpPr>
          <p:nvPr/>
        </p:nvSpPr>
        <p:spPr bwMode="auto">
          <a:xfrm>
            <a:off x="4038600" y="2454274"/>
            <a:ext cx="914400" cy="533400"/>
          </a:xfrm>
          <a:prstGeom prst="ellipse">
            <a:avLst/>
          </a:prstGeom>
          <a:solidFill>
            <a:srgbClr val="CCFFFF"/>
          </a:solidFill>
          <a:ln w="19050">
            <a:solidFill>
              <a:schemeClr val="tx1"/>
            </a:solidFill>
            <a:round/>
            <a:headEnd/>
            <a:tailEnd/>
          </a:ln>
        </p:spPr>
        <p:txBody>
          <a:bodyPr wrap="none" lIns="91430" tIns="45716" rIns="91430" bIns="45716" anchor="ctr"/>
          <a:lstStyle/>
          <a:p>
            <a:pPr algn="ctr" eaLnBrk="0" hangingPunct="0"/>
            <a:r>
              <a:rPr lang="en-US" sz="2000">
                <a:latin typeface="Gill Sans Light"/>
                <a:cs typeface="Gill Sans Light"/>
              </a:rPr>
              <a:t>OS</a:t>
            </a:r>
          </a:p>
        </p:txBody>
      </p:sp>
      <p:sp>
        <p:nvSpPr>
          <p:cNvPr id="76812" name="Text Box 13"/>
          <p:cNvSpPr txBox="1">
            <a:spLocks noChangeArrowheads="1"/>
          </p:cNvSpPr>
          <p:nvPr/>
        </p:nvSpPr>
        <p:spPr bwMode="auto">
          <a:xfrm>
            <a:off x="4022726" y="1855788"/>
            <a:ext cx="825847" cy="4001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a:latin typeface="Gill Sans Light"/>
                <a:cs typeface="Gill Sans Light"/>
              </a:rPr>
              <a:t>Appl.</a:t>
            </a:r>
          </a:p>
        </p:txBody>
      </p:sp>
      <p:sp>
        <p:nvSpPr>
          <p:cNvPr id="76813" name="Oval 14"/>
          <p:cNvSpPr>
            <a:spLocks noChangeArrowheads="1"/>
          </p:cNvSpPr>
          <p:nvPr/>
        </p:nvSpPr>
        <p:spPr bwMode="auto">
          <a:xfrm>
            <a:off x="7239000" y="1692274"/>
            <a:ext cx="1066800" cy="685800"/>
          </a:xfrm>
          <a:prstGeom prst="ellipse">
            <a:avLst/>
          </a:prstGeom>
          <a:solidFill>
            <a:srgbClr val="FFCC99"/>
          </a:solidFill>
          <a:ln w="19050">
            <a:solidFill>
              <a:schemeClr val="tx1"/>
            </a:solidFill>
            <a:round/>
            <a:headEnd/>
            <a:tailEnd/>
          </a:ln>
        </p:spPr>
        <p:txBody>
          <a:bodyPr wrap="none" anchor="ctr"/>
          <a:lstStyle/>
          <a:p>
            <a:endParaRPr lang="en-US">
              <a:latin typeface="Gill Sans Light"/>
              <a:cs typeface="Gill Sans Light"/>
            </a:endParaRPr>
          </a:p>
        </p:txBody>
      </p:sp>
      <p:sp>
        <p:nvSpPr>
          <p:cNvPr id="76814" name="Rectangle 15"/>
          <p:cNvSpPr>
            <a:spLocks noChangeArrowheads="1"/>
          </p:cNvSpPr>
          <p:nvPr/>
        </p:nvSpPr>
        <p:spPr bwMode="auto">
          <a:xfrm>
            <a:off x="7162800" y="1616074"/>
            <a:ext cx="1219200" cy="1447800"/>
          </a:xfrm>
          <a:prstGeom prst="rect">
            <a:avLst/>
          </a:prstGeom>
          <a:noFill/>
          <a:ln w="1905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Gill Sans Light"/>
              <a:cs typeface="Gill Sans Light"/>
            </a:endParaRPr>
          </a:p>
        </p:txBody>
      </p:sp>
      <p:sp>
        <p:nvSpPr>
          <p:cNvPr id="76815" name="Oval 16"/>
          <p:cNvSpPr>
            <a:spLocks noChangeArrowheads="1"/>
          </p:cNvSpPr>
          <p:nvPr/>
        </p:nvSpPr>
        <p:spPr bwMode="auto">
          <a:xfrm>
            <a:off x="7315200" y="2454274"/>
            <a:ext cx="914400" cy="533400"/>
          </a:xfrm>
          <a:prstGeom prst="ellipse">
            <a:avLst/>
          </a:prstGeom>
          <a:solidFill>
            <a:srgbClr val="CCFFFF"/>
          </a:solidFill>
          <a:ln w="19050">
            <a:solidFill>
              <a:schemeClr val="tx1"/>
            </a:solidFill>
            <a:round/>
            <a:headEnd/>
            <a:tailEnd/>
          </a:ln>
        </p:spPr>
        <p:txBody>
          <a:bodyPr wrap="none" lIns="91430" tIns="45716" rIns="91430" bIns="45716" anchor="ctr"/>
          <a:lstStyle/>
          <a:p>
            <a:pPr algn="ctr" eaLnBrk="0" hangingPunct="0"/>
            <a:r>
              <a:rPr lang="en-US" sz="2000">
                <a:latin typeface="Gill Sans Light"/>
                <a:cs typeface="Gill Sans Light"/>
              </a:rPr>
              <a:t>OS</a:t>
            </a:r>
          </a:p>
        </p:txBody>
      </p:sp>
      <p:sp>
        <p:nvSpPr>
          <p:cNvPr id="76816" name="Text Box 17"/>
          <p:cNvSpPr txBox="1">
            <a:spLocks noChangeArrowheads="1"/>
          </p:cNvSpPr>
          <p:nvPr/>
        </p:nvSpPr>
        <p:spPr bwMode="auto">
          <a:xfrm>
            <a:off x="7375526" y="1855788"/>
            <a:ext cx="825847" cy="4001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a:latin typeface="Gill Sans Light"/>
                <a:cs typeface="Gill Sans Light"/>
              </a:rPr>
              <a:t>Appl.</a:t>
            </a:r>
          </a:p>
        </p:txBody>
      </p:sp>
      <p:sp>
        <p:nvSpPr>
          <p:cNvPr id="76817" name="Line 18"/>
          <p:cNvSpPr>
            <a:spLocks noChangeShapeType="1"/>
          </p:cNvSpPr>
          <p:nvPr/>
        </p:nvSpPr>
        <p:spPr bwMode="auto">
          <a:xfrm>
            <a:off x="4267200" y="3216274"/>
            <a:ext cx="3886200" cy="0"/>
          </a:xfrm>
          <a:prstGeom prst="line">
            <a:avLst/>
          </a:prstGeom>
          <a:noFill/>
          <a:ln w="508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Gill Sans Light"/>
              <a:cs typeface="Gill Sans Light"/>
            </a:endParaRPr>
          </a:p>
        </p:txBody>
      </p:sp>
      <p:sp>
        <p:nvSpPr>
          <p:cNvPr id="76818" name="Line 19"/>
          <p:cNvSpPr>
            <a:spLocks noChangeShapeType="1"/>
          </p:cNvSpPr>
          <p:nvPr/>
        </p:nvSpPr>
        <p:spPr bwMode="auto">
          <a:xfrm>
            <a:off x="4495800" y="3063874"/>
            <a:ext cx="0" cy="152400"/>
          </a:xfrm>
          <a:prstGeom prst="line">
            <a:avLst/>
          </a:prstGeom>
          <a:noFill/>
          <a:ln w="508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Gill Sans Light"/>
              <a:cs typeface="Gill Sans Light"/>
            </a:endParaRPr>
          </a:p>
        </p:txBody>
      </p:sp>
      <p:sp>
        <p:nvSpPr>
          <p:cNvPr id="76819" name="Line 20"/>
          <p:cNvSpPr>
            <a:spLocks noChangeShapeType="1"/>
          </p:cNvSpPr>
          <p:nvPr/>
        </p:nvSpPr>
        <p:spPr bwMode="auto">
          <a:xfrm>
            <a:off x="7772400" y="3063874"/>
            <a:ext cx="0" cy="152400"/>
          </a:xfrm>
          <a:prstGeom prst="line">
            <a:avLst/>
          </a:prstGeom>
          <a:noFill/>
          <a:ln w="508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Gill Sans Light"/>
              <a:cs typeface="Gill Sans Light"/>
            </a:endParaRPr>
          </a:p>
        </p:txBody>
      </p:sp>
      <p:sp>
        <p:nvSpPr>
          <p:cNvPr id="1307669" name="Freeform 21"/>
          <p:cNvSpPr>
            <a:spLocks/>
          </p:cNvSpPr>
          <p:nvPr/>
        </p:nvSpPr>
        <p:spPr bwMode="auto">
          <a:xfrm>
            <a:off x="3656014" y="2224088"/>
            <a:ext cx="612775" cy="758825"/>
          </a:xfrm>
          <a:custGeom>
            <a:avLst/>
            <a:gdLst>
              <a:gd name="T0" fmla="*/ 0 w 384"/>
              <a:gd name="T1" fmla="*/ 2147483647 h 480"/>
              <a:gd name="T2" fmla="*/ 2147483647 w 384"/>
              <a:gd name="T3" fmla="*/ 2147483647 h 480"/>
              <a:gd name="T4" fmla="*/ 2147483647 w 384"/>
              <a:gd name="T5" fmla="*/ 2147483647 h 480"/>
              <a:gd name="T6" fmla="*/ 2147483647 w 384"/>
              <a:gd name="T7" fmla="*/ 0 h 480"/>
              <a:gd name="T8" fmla="*/ 0 60000 65536"/>
              <a:gd name="T9" fmla="*/ 0 60000 65536"/>
              <a:gd name="T10" fmla="*/ 0 60000 65536"/>
              <a:gd name="T11" fmla="*/ 0 60000 65536"/>
              <a:gd name="T12" fmla="*/ 0 w 384"/>
              <a:gd name="T13" fmla="*/ 0 h 480"/>
              <a:gd name="T14" fmla="*/ 384 w 384"/>
              <a:gd name="T15" fmla="*/ 480 h 480"/>
            </a:gdLst>
            <a:ahLst/>
            <a:cxnLst>
              <a:cxn ang="T8">
                <a:pos x="T0" y="T1"/>
              </a:cxn>
              <a:cxn ang="T9">
                <a:pos x="T2" y="T3"/>
              </a:cxn>
              <a:cxn ang="T10">
                <a:pos x="T4" y="T5"/>
              </a:cxn>
              <a:cxn ang="T11">
                <a:pos x="T6" y="T7"/>
              </a:cxn>
            </a:cxnLst>
            <a:rect l="T12" t="T13" r="T14" b="T15"/>
            <a:pathLst>
              <a:path w="384" h="480">
                <a:moveTo>
                  <a:pt x="0" y="480"/>
                </a:moveTo>
                <a:lnTo>
                  <a:pt x="336" y="384"/>
                </a:lnTo>
                <a:lnTo>
                  <a:pt x="384" y="288"/>
                </a:lnTo>
                <a:lnTo>
                  <a:pt x="384" y="0"/>
                </a:lnTo>
              </a:path>
            </a:pathLst>
          </a:custGeom>
          <a:noFill/>
          <a:ln w="38100">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Gill Sans Light"/>
              <a:cs typeface="Gill Sans Light"/>
            </a:endParaRPr>
          </a:p>
        </p:txBody>
      </p:sp>
      <p:sp>
        <p:nvSpPr>
          <p:cNvPr id="1307670" name="Line 22"/>
          <p:cNvSpPr>
            <a:spLocks noChangeShapeType="1"/>
          </p:cNvSpPr>
          <p:nvPr/>
        </p:nvSpPr>
        <p:spPr bwMode="auto">
          <a:xfrm>
            <a:off x="4648200" y="2301874"/>
            <a:ext cx="76200" cy="457200"/>
          </a:xfrm>
          <a:prstGeom prst="line">
            <a:avLst/>
          </a:prstGeom>
          <a:noFill/>
          <a:ln w="3810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Gill Sans Light"/>
              <a:cs typeface="Gill Sans Light"/>
            </a:endParaRPr>
          </a:p>
        </p:txBody>
      </p:sp>
      <p:sp>
        <p:nvSpPr>
          <p:cNvPr id="1307671" name="Freeform 23"/>
          <p:cNvSpPr>
            <a:spLocks/>
          </p:cNvSpPr>
          <p:nvPr/>
        </p:nvSpPr>
        <p:spPr bwMode="auto">
          <a:xfrm>
            <a:off x="4724400" y="2682874"/>
            <a:ext cx="2819400" cy="457200"/>
          </a:xfrm>
          <a:custGeom>
            <a:avLst/>
            <a:gdLst>
              <a:gd name="T0" fmla="*/ 0 w 1776"/>
              <a:gd name="T1" fmla="*/ 2147483647 h 288"/>
              <a:gd name="T2" fmla="*/ 0 w 1776"/>
              <a:gd name="T3" fmla="*/ 2147483647 h 288"/>
              <a:gd name="T4" fmla="*/ 2147483647 w 1776"/>
              <a:gd name="T5" fmla="*/ 2147483647 h 288"/>
              <a:gd name="T6" fmla="*/ 2147483647 w 1776"/>
              <a:gd name="T7" fmla="*/ 0 h 288"/>
              <a:gd name="T8" fmla="*/ 0 60000 65536"/>
              <a:gd name="T9" fmla="*/ 0 60000 65536"/>
              <a:gd name="T10" fmla="*/ 0 60000 65536"/>
              <a:gd name="T11" fmla="*/ 0 60000 65536"/>
              <a:gd name="T12" fmla="*/ 0 w 1776"/>
              <a:gd name="T13" fmla="*/ 0 h 288"/>
              <a:gd name="T14" fmla="*/ 1776 w 1776"/>
              <a:gd name="T15" fmla="*/ 288 h 288"/>
            </a:gdLst>
            <a:ahLst/>
            <a:cxnLst>
              <a:cxn ang="T8">
                <a:pos x="T0" y="T1"/>
              </a:cxn>
              <a:cxn ang="T9">
                <a:pos x="T2" y="T3"/>
              </a:cxn>
              <a:cxn ang="T10">
                <a:pos x="T4" y="T5"/>
              </a:cxn>
              <a:cxn ang="T11">
                <a:pos x="T6" y="T7"/>
              </a:cxn>
            </a:cxnLst>
            <a:rect l="T12" t="T13" r="T14" b="T15"/>
            <a:pathLst>
              <a:path w="1776" h="288">
                <a:moveTo>
                  <a:pt x="0" y="96"/>
                </a:moveTo>
                <a:lnTo>
                  <a:pt x="0" y="288"/>
                </a:lnTo>
                <a:lnTo>
                  <a:pt x="1776" y="288"/>
                </a:lnTo>
                <a:lnTo>
                  <a:pt x="1776" y="0"/>
                </a:lnTo>
              </a:path>
            </a:pathLst>
          </a:custGeom>
          <a:noFill/>
          <a:ln w="38100">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Gill Sans Light"/>
              <a:cs typeface="Gill Sans Light"/>
            </a:endParaRPr>
          </a:p>
        </p:txBody>
      </p:sp>
      <p:sp>
        <p:nvSpPr>
          <p:cNvPr id="1307672" name="Line 24"/>
          <p:cNvSpPr>
            <a:spLocks noChangeShapeType="1"/>
          </p:cNvSpPr>
          <p:nvPr/>
        </p:nvSpPr>
        <p:spPr bwMode="auto">
          <a:xfrm flipV="1">
            <a:off x="7543800" y="2225674"/>
            <a:ext cx="76200" cy="381000"/>
          </a:xfrm>
          <a:prstGeom prst="line">
            <a:avLst/>
          </a:prstGeom>
          <a:noFill/>
          <a:ln w="3810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Gill Sans Light"/>
              <a:cs typeface="Gill Sans Light"/>
            </a:endParaRPr>
          </a:p>
        </p:txBody>
      </p:sp>
      <p:sp>
        <p:nvSpPr>
          <p:cNvPr id="1307673" name="Freeform 25"/>
          <p:cNvSpPr>
            <a:spLocks/>
          </p:cNvSpPr>
          <p:nvPr/>
        </p:nvSpPr>
        <p:spPr bwMode="auto">
          <a:xfrm>
            <a:off x="7924800" y="2301874"/>
            <a:ext cx="685800" cy="685800"/>
          </a:xfrm>
          <a:custGeom>
            <a:avLst/>
            <a:gdLst>
              <a:gd name="T0" fmla="*/ 0 w 432"/>
              <a:gd name="T1" fmla="*/ 0 h 432"/>
              <a:gd name="T2" fmla="*/ 2147483647 w 432"/>
              <a:gd name="T3" fmla="*/ 2147483647 h 432"/>
              <a:gd name="T4" fmla="*/ 2147483647 w 432"/>
              <a:gd name="T5" fmla="*/ 2147483647 h 432"/>
              <a:gd name="T6" fmla="*/ 2147483647 w 432"/>
              <a:gd name="T7" fmla="*/ 2147483647 h 432"/>
              <a:gd name="T8" fmla="*/ 0 60000 65536"/>
              <a:gd name="T9" fmla="*/ 0 60000 65536"/>
              <a:gd name="T10" fmla="*/ 0 60000 65536"/>
              <a:gd name="T11" fmla="*/ 0 60000 65536"/>
              <a:gd name="T12" fmla="*/ 0 w 432"/>
              <a:gd name="T13" fmla="*/ 0 h 432"/>
              <a:gd name="T14" fmla="*/ 432 w 432"/>
              <a:gd name="T15" fmla="*/ 432 h 432"/>
            </a:gdLst>
            <a:ahLst/>
            <a:cxnLst>
              <a:cxn ang="T8">
                <a:pos x="T0" y="T1"/>
              </a:cxn>
              <a:cxn ang="T9">
                <a:pos x="T2" y="T3"/>
              </a:cxn>
              <a:cxn ang="T10">
                <a:pos x="T4" y="T5"/>
              </a:cxn>
              <a:cxn ang="T11">
                <a:pos x="T6" y="T7"/>
              </a:cxn>
            </a:cxnLst>
            <a:rect l="T12" t="T13" r="T14" b="T15"/>
            <a:pathLst>
              <a:path w="432" h="432">
                <a:moveTo>
                  <a:pt x="0" y="0"/>
                </a:moveTo>
                <a:lnTo>
                  <a:pt x="48" y="288"/>
                </a:lnTo>
                <a:lnTo>
                  <a:pt x="240" y="384"/>
                </a:lnTo>
                <a:lnTo>
                  <a:pt x="432" y="432"/>
                </a:lnTo>
              </a:path>
            </a:pathLst>
          </a:custGeom>
          <a:noFill/>
          <a:ln w="38100">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Gill Sans Light"/>
              <a:cs typeface="Gill Sans Light"/>
            </a:endParaRPr>
          </a:p>
        </p:txBody>
      </p:sp>
      <p:sp>
        <p:nvSpPr>
          <p:cNvPr id="76825" name="Text Box 26"/>
          <p:cNvSpPr txBox="1">
            <a:spLocks noChangeArrowheads="1"/>
          </p:cNvSpPr>
          <p:nvPr/>
        </p:nvSpPr>
        <p:spPr bwMode="auto">
          <a:xfrm>
            <a:off x="3717926" y="1219200"/>
            <a:ext cx="1002305" cy="4001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a:latin typeface="Gill Sans Light"/>
                <a:cs typeface="Gill Sans Light"/>
              </a:rPr>
              <a:t>Host A</a:t>
            </a:r>
          </a:p>
        </p:txBody>
      </p:sp>
      <p:sp>
        <p:nvSpPr>
          <p:cNvPr id="76826" name="Text Box 27"/>
          <p:cNvSpPr txBox="1">
            <a:spLocks noChangeArrowheads="1"/>
          </p:cNvSpPr>
          <p:nvPr/>
        </p:nvSpPr>
        <p:spPr bwMode="auto">
          <a:xfrm>
            <a:off x="7073901" y="1219200"/>
            <a:ext cx="1011795" cy="4001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a:latin typeface="Gill Sans Light"/>
                <a:cs typeface="Gill Sans Light"/>
              </a:rPr>
              <a:t>Host B</a:t>
            </a:r>
          </a:p>
        </p:txBody>
      </p:sp>
      <p:sp>
        <p:nvSpPr>
          <p:cNvPr id="1307676" name="Freeform 28"/>
          <p:cNvSpPr>
            <a:spLocks/>
          </p:cNvSpPr>
          <p:nvPr/>
        </p:nvSpPr>
        <p:spPr bwMode="auto">
          <a:xfrm>
            <a:off x="4724400" y="2149474"/>
            <a:ext cx="2819400" cy="914400"/>
          </a:xfrm>
          <a:custGeom>
            <a:avLst/>
            <a:gdLst>
              <a:gd name="T0" fmla="*/ 2147483647 w 1776"/>
              <a:gd name="T1" fmla="*/ 2147483647 h 576"/>
              <a:gd name="T2" fmla="*/ 2147483647 w 1776"/>
              <a:gd name="T3" fmla="*/ 2147483647 h 576"/>
              <a:gd name="T4" fmla="*/ 2147483647 w 1776"/>
              <a:gd name="T5" fmla="*/ 2147483647 h 576"/>
              <a:gd name="T6" fmla="*/ 2147483647 w 1776"/>
              <a:gd name="T7" fmla="*/ 2147483647 h 576"/>
              <a:gd name="T8" fmla="*/ 2147483647 w 1776"/>
              <a:gd name="T9" fmla="*/ 2147483647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Gill Sans Light"/>
              <a:cs typeface="Gill Sans Light"/>
            </a:endParaRPr>
          </a:p>
        </p:txBody>
      </p:sp>
      <p:grpSp>
        <p:nvGrpSpPr>
          <p:cNvPr id="2" name="Group 29"/>
          <p:cNvGrpSpPr>
            <a:grpSpLocks/>
          </p:cNvGrpSpPr>
          <p:nvPr/>
        </p:nvGrpSpPr>
        <p:grpSpPr bwMode="auto">
          <a:xfrm>
            <a:off x="4800601" y="2149474"/>
            <a:ext cx="1387475" cy="865188"/>
            <a:chOff x="2064" y="1392"/>
            <a:chExt cx="874" cy="545"/>
          </a:xfrm>
        </p:grpSpPr>
        <p:sp>
          <p:nvSpPr>
            <p:cNvPr id="76831" name="Freeform 30"/>
            <p:cNvSpPr>
              <a:spLocks/>
            </p:cNvSpPr>
            <p:nvPr/>
          </p:nvSpPr>
          <p:spPr bwMode="auto">
            <a:xfrm>
              <a:off x="2064" y="1392"/>
              <a:ext cx="116" cy="233"/>
            </a:xfrm>
            <a:custGeom>
              <a:avLst/>
              <a:gdLst>
                <a:gd name="T0" fmla="*/ 0 w 1680"/>
                <a:gd name="T1" fmla="*/ 0 h 528"/>
                <a:gd name="T2" fmla="*/ 48 w 1680"/>
                <a:gd name="T3" fmla="*/ 288 h 528"/>
                <a:gd name="T4" fmla="*/ 48 w 1680"/>
                <a:gd name="T5" fmla="*/ 528 h 528"/>
                <a:gd name="T6" fmla="*/ 1632 w 1680"/>
                <a:gd name="T7" fmla="*/ 528 h 528"/>
                <a:gd name="T8" fmla="*/ 1632 w 1680"/>
                <a:gd name="T9" fmla="*/ 336 h 528"/>
                <a:gd name="T10" fmla="*/ 1680 w 1680"/>
                <a:gd name="T11" fmla="*/ 0 h 528"/>
                <a:gd name="T12" fmla="*/ 0 60000 65536"/>
                <a:gd name="T13" fmla="*/ 0 60000 65536"/>
                <a:gd name="T14" fmla="*/ 0 60000 65536"/>
                <a:gd name="T15" fmla="*/ 0 60000 65536"/>
                <a:gd name="T16" fmla="*/ 0 60000 65536"/>
                <a:gd name="T17" fmla="*/ 0 60000 65536"/>
                <a:gd name="T18" fmla="*/ 0 w 1680"/>
                <a:gd name="T19" fmla="*/ 0 h 528"/>
                <a:gd name="T20" fmla="*/ 1680 w 1680"/>
                <a:gd name="T21" fmla="*/ 528 h 528"/>
              </a:gdLst>
              <a:ahLst/>
              <a:cxnLst>
                <a:cxn ang="T12">
                  <a:pos x="T0" y="T1"/>
                </a:cxn>
                <a:cxn ang="T13">
                  <a:pos x="T2" y="T3"/>
                </a:cxn>
                <a:cxn ang="T14">
                  <a:pos x="T4" y="T5"/>
                </a:cxn>
                <a:cxn ang="T15">
                  <a:pos x="T6" y="T7"/>
                </a:cxn>
                <a:cxn ang="T16">
                  <a:pos x="T8" y="T9"/>
                </a:cxn>
                <a:cxn ang="T17">
                  <a:pos x="T10" y="T11"/>
                </a:cxn>
              </a:cxnLst>
              <a:rect l="T18" t="T19" r="T20" b="T21"/>
              <a:pathLst>
                <a:path w="1680" h="528">
                  <a:moveTo>
                    <a:pt x="0" y="0"/>
                  </a:moveTo>
                  <a:lnTo>
                    <a:pt x="48" y="288"/>
                  </a:lnTo>
                  <a:lnTo>
                    <a:pt x="48" y="528"/>
                  </a:lnTo>
                  <a:lnTo>
                    <a:pt x="1632" y="528"/>
                  </a:lnTo>
                  <a:lnTo>
                    <a:pt x="1632" y="336"/>
                  </a:lnTo>
                  <a:lnTo>
                    <a:pt x="1680" y="0"/>
                  </a:lnTo>
                </a:path>
              </a:pathLst>
            </a:custGeom>
            <a:noFill/>
            <a:ln w="38100">
              <a:solidFill>
                <a:schemeClr val="accent2"/>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1430" tIns="45716" rIns="91430" bIns="45716">
              <a:spAutoFit/>
            </a:bodyPr>
            <a:lstStyle/>
            <a:p>
              <a:endParaRPr lang="en-US">
                <a:latin typeface="Gill Sans Light"/>
                <a:cs typeface="Gill Sans Light"/>
              </a:endParaRPr>
            </a:p>
          </p:txBody>
        </p:sp>
        <p:sp>
          <p:nvSpPr>
            <p:cNvPr id="76832" name="Text Box 31"/>
            <p:cNvSpPr txBox="1">
              <a:spLocks noChangeArrowheads="1"/>
            </p:cNvSpPr>
            <p:nvPr/>
          </p:nvSpPr>
          <p:spPr bwMode="auto">
            <a:xfrm>
              <a:off x="2582" y="1687"/>
              <a:ext cx="35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a:latin typeface="Gill Sans Light"/>
                  <a:cs typeface="Gill Sans Light"/>
                </a:rPr>
                <a:t>OK</a:t>
              </a:r>
            </a:p>
          </p:txBody>
        </p:sp>
      </p:grpSp>
      <p:cxnSp>
        <p:nvCxnSpPr>
          <p:cNvPr id="1307680" name="AutoShape 32"/>
          <p:cNvCxnSpPr>
            <a:cxnSpLocks noChangeShapeType="1"/>
            <a:stCxn id="76809" idx="1"/>
            <a:endCxn id="76816" idx="2"/>
          </p:cNvCxnSpPr>
          <p:nvPr/>
        </p:nvCxnSpPr>
        <p:spPr bwMode="auto">
          <a:xfrm rot="16200000" flipV="1">
            <a:off x="7838337" y="2148455"/>
            <a:ext cx="754104" cy="968971"/>
          </a:xfrm>
          <a:prstGeom prst="curvedConnector3">
            <a:avLst>
              <a:gd name="adj1" fmla="val 50000"/>
            </a:avLst>
          </a:prstGeom>
          <a:noFill/>
          <a:ln w="38100">
            <a:solidFill>
              <a:schemeClr val="accent2"/>
            </a:solidFill>
            <a:round/>
            <a:headEnd/>
            <a:tailEnd type="triangle" w="med" len="med"/>
          </a:ln>
          <a:extLst>
            <a:ext uri="{909E8E84-426E-40dd-AFC4-6F175D3DCCD1}">
              <a14:hiddenFill xmlns="" xmlns:a14="http://schemas.microsoft.com/office/drawing/2010/main">
                <a:noFill/>
              </a14:hiddenFill>
            </a:ext>
          </a:extLst>
        </p:spPr>
      </p:cxnSp>
      <p:cxnSp>
        <p:nvCxnSpPr>
          <p:cNvPr id="1307681" name="AutoShape 33"/>
          <p:cNvCxnSpPr>
            <a:cxnSpLocks noChangeShapeType="1"/>
            <a:stCxn id="76806" idx="4"/>
            <a:endCxn id="1307669" idx="3"/>
          </p:cNvCxnSpPr>
          <p:nvPr/>
        </p:nvCxnSpPr>
        <p:spPr bwMode="auto">
          <a:xfrm rot="5400000" flipH="1" flipV="1">
            <a:off x="3338513" y="2219324"/>
            <a:ext cx="944562" cy="915988"/>
          </a:xfrm>
          <a:prstGeom prst="curvedConnector5">
            <a:avLst>
              <a:gd name="adj1" fmla="val -23194"/>
              <a:gd name="adj2" fmla="val 124958"/>
              <a:gd name="adj3" fmla="val 143023"/>
            </a:avLst>
          </a:prstGeom>
          <a:noFill/>
          <a:ln w="38100">
            <a:solidFill>
              <a:schemeClr val="accent2"/>
            </a:solidFill>
            <a:round/>
            <a:headEnd/>
            <a:tailEnd type="triangle" w="med" len="me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11990489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076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0767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0767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0767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0767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07652">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07652">
                                            <p:txEl>
                                              <p:pRg st="2" end="2"/>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30768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30767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30768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7652" grpId="0" build="p" autoUpdateAnimBg="0"/>
      <p:bldP spid="1307669" grpId="0" animBg="1"/>
      <p:bldP spid="1307670" grpId="0" animBg="1"/>
      <p:bldP spid="1307671" grpId="0" animBg="1"/>
      <p:bldP spid="1307672" grpId="0" animBg="1"/>
      <p:bldP spid="1307673" grpId="0" animBg="1"/>
      <p:bldP spid="130767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p:txBody>
          <a:bodyPr/>
          <a:lstStyle/>
          <a:p>
            <a:r>
              <a:rPr lang="en-US">
                <a:latin typeface="Gill Sans Light"/>
                <a:ea typeface="ＭＳ Ｐゴシック" charset="0"/>
                <a:cs typeface="ＭＳ Ｐゴシック" charset="0"/>
              </a:rPr>
              <a:t>Discussion</a:t>
            </a:r>
          </a:p>
        </p:txBody>
      </p:sp>
      <p:sp>
        <p:nvSpPr>
          <p:cNvPr id="1309699" name="Rectangle 3"/>
          <p:cNvSpPr>
            <a:spLocks noGrp="1" noChangeArrowheads="1"/>
          </p:cNvSpPr>
          <p:nvPr>
            <p:ph type="body" idx="1"/>
          </p:nvPr>
        </p:nvSpPr>
        <p:spPr>
          <a:xfrm>
            <a:off x="796925" y="914400"/>
            <a:ext cx="10785476" cy="4637088"/>
          </a:xfrm>
        </p:spPr>
        <p:txBody>
          <a:bodyPr>
            <a:normAutofit/>
          </a:bodyPr>
          <a:lstStyle/>
          <a:p>
            <a:r>
              <a:rPr lang="en-US" dirty="0">
                <a:latin typeface="Gill Sans Light"/>
                <a:ea typeface="ＭＳ Ｐゴシック" charset="0"/>
                <a:cs typeface="Gill Sans Light"/>
              </a:rPr>
              <a:t>Solution 1 is </a:t>
            </a:r>
            <a:r>
              <a:rPr lang="en-US" dirty="0">
                <a:solidFill>
                  <a:srgbClr val="FF0000"/>
                </a:solidFill>
                <a:latin typeface="Gill Sans Light"/>
                <a:ea typeface="ＭＳ Ｐゴシック" charset="0"/>
                <a:cs typeface="Gill Sans Light"/>
              </a:rPr>
              <a:t>incomplete</a:t>
            </a:r>
            <a:endParaRPr lang="en-US" dirty="0">
              <a:latin typeface="Gill Sans Light"/>
              <a:ea typeface="ＭＳ Ｐゴシック" charset="0"/>
              <a:cs typeface="Gill Sans Light"/>
            </a:endParaRPr>
          </a:p>
          <a:p>
            <a:pPr lvl="1"/>
            <a:r>
              <a:rPr lang="en-US" dirty="0">
                <a:latin typeface="Gill Sans Light"/>
                <a:ea typeface="ＭＳ Ｐゴシック" charset="0"/>
                <a:cs typeface="Gill Sans Light"/>
              </a:rPr>
              <a:t>What happens if memory is corrupted?</a:t>
            </a:r>
          </a:p>
          <a:p>
            <a:pPr lvl="1"/>
            <a:r>
              <a:rPr lang="en-US" dirty="0">
                <a:latin typeface="Gill Sans Light"/>
                <a:ea typeface="ＭＳ Ｐゴシック" charset="0"/>
                <a:cs typeface="Gill Sans Light"/>
              </a:rPr>
              <a:t>Receiver has to do the check anyway!</a:t>
            </a:r>
          </a:p>
          <a:p>
            <a:endParaRPr lang="en-US" dirty="0">
              <a:latin typeface="Gill Sans Light"/>
              <a:ea typeface="ＭＳ Ｐゴシック" charset="0"/>
              <a:cs typeface="Gill Sans Light"/>
            </a:endParaRPr>
          </a:p>
          <a:p>
            <a:r>
              <a:rPr lang="en-US" dirty="0">
                <a:latin typeface="Gill Sans Light"/>
                <a:ea typeface="ＭＳ Ｐゴシック" charset="0"/>
                <a:cs typeface="Gill Sans Light"/>
              </a:rPr>
              <a:t>Solution 2 is </a:t>
            </a:r>
            <a:r>
              <a:rPr lang="en-US" dirty="0">
                <a:solidFill>
                  <a:srgbClr val="FF0000"/>
                </a:solidFill>
                <a:latin typeface="Gill Sans Light"/>
                <a:ea typeface="ＭＳ Ｐゴシック" charset="0"/>
                <a:cs typeface="Gill Sans Light"/>
              </a:rPr>
              <a:t>complete</a:t>
            </a:r>
            <a:endParaRPr lang="en-US" dirty="0">
              <a:latin typeface="Gill Sans Light"/>
              <a:ea typeface="ＭＳ Ｐゴシック" charset="0"/>
              <a:cs typeface="Gill Sans Light"/>
            </a:endParaRPr>
          </a:p>
          <a:p>
            <a:pPr lvl="1"/>
            <a:r>
              <a:rPr lang="en-US" dirty="0">
                <a:latin typeface="Gill Sans Light"/>
                <a:ea typeface="ＭＳ Ｐゴシック" charset="0"/>
                <a:cs typeface="Gill Sans Light"/>
              </a:rPr>
              <a:t>Full functionality can be entirely implemented at application layer with </a:t>
            </a:r>
            <a:r>
              <a:rPr lang="en-US" dirty="0">
                <a:solidFill>
                  <a:srgbClr val="FF0000"/>
                </a:solidFill>
                <a:latin typeface="Gill Sans Light"/>
                <a:ea typeface="ＭＳ Ｐゴシック" charset="0"/>
                <a:cs typeface="Gill Sans Light"/>
              </a:rPr>
              <a:t>no</a:t>
            </a:r>
            <a:r>
              <a:rPr lang="en-US" dirty="0">
                <a:latin typeface="Gill Sans Light"/>
                <a:ea typeface="ＭＳ Ｐゴシック" charset="0"/>
                <a:cs typeface="Gill Sans Light"/>
              </a:rPr>
              <a:t> need for reliability from lower layers</a:t>
            </a:r>
          </a:p>
          <a:p>
            <a:endParaRPr lang="en-US" i="1" dirty="0">
              <a:latin typeface="Gill Sans Light"/>
              <a:ea typeface="ＭＳ Ｐゴシック" charset="0"/>
              <a:cs typeface="Gill Sans Light"/>
            </a:endParaRPr>
          </a:p>
          <a:p>
            <a:r>
              <a:rPr lang="en-US" i="1" dirty="0">
                <a:latin typeface="Gill Sans Light"/>
                <a:ea typeface="ＭＳ Ｐゴシック" charset="0"/>
                <a:cs typeface="Gill Sans Light"/>
              </a:rPr>
              <a:t>Is there any need to implement reliability at lower layers?</a:t>
            </a:r>
          </a:p>
          <a:p>
            <a:pPr lvl="1"/>
            <a:r>
              <a:rPr lang="en-US" dirty="0">
                <a:latin typeface="Gill Sans Light"/>
                <a:ea typeface="ＭＳ Ｐゴシック" charset="0"/>
                <a:cs typeface="Gill Sans Light"/>
              </a:rPr>
              <a:t>Well, it could be </a:t>
            </a:r>
            <a:r>
              <a:rPr lang="en-US" dirty="0">
                <a:solidFill>
                  <a:srgbClr val="FF0000"/>
                </a:solidFill>
                <a:latin typeface="Gill Sans Light"/>
                <a:ea typeface="ＭＳ Ｐゴシック" charset="0"/>
                <a:cs typeface="Gill Sans Light"/>
              </a:rPr>
              <a:t>more efficient</a:t>
            </a:r>
          </a:p>
        </p:txBody>
      </p:sp>
    </p:spTree>
    <p:extLst>
      <p:ext uri="{BB962C8B-B14F-4D97-AF65-F5344CB8AC3E}">
        <p14:creationId xmlns:p14="http://schemas.microsoft.com/office/powerpoint/2010/main" val="8868369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96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096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096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0969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09699">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09699">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096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969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p:txBody>
          <a:bodyPr/>
          <a:lstStyle/>
          <a:p>
            <a:r>
              <a:rPr lang="en-US" dirty="0">
                <a:latin typeface="Gill Sans Light"/>
                <a:ea typeface="ＭＳ Ｐゴシック" charset="0"/>
                <a:cs typeface="ＭＳ Ｐゴシック" charset="0"/>
              </a:rPr>
              <a:t>End-to-End Principle</a:t>
            </a:r>
          </a:p>
        </p:txBody>
      </p:sp>
      <p:sp>
        <p:nvSpPr>
          <p:cNvPr id="1311747" name="Rectangle 3"/>
          <p:cNvSpPr>
            <a:spLocks noGrp="1" noChangeArrowheads="1"/>
          </p:cNvSpPr>
          <p:nvPr>
            <p:ph type="body" idx="1"/>
          </p:nvPr>
        </p:nvSpPr>
        <p:spPr>
          <a:xfrm>
            <a:off x="1016000" y="1066800"/>
            <a:ext cx="9855200" cy="5105400"/>
          </a:xfrm>
        </p:spPr>
        <p:txBody>
          <a:bodyPr>
            <a:normAutofit/>
          </a:bodyPr>
          <a:lstStyle/>
          <a:p>
            <a:pPr>
              <a:buFontTx/>
              <a:buNone/>
            </a:pPr>
            <a:r>
              <a:rPr lang="en-US" dirty="0">
                <a:latin typeface="Gill Sans Light"/>
                <a:ea typeface="ＭＳ Ｐゴシック" charset="0"/>
                <a:cs typeface="Gill Sans Light"/>
              </a:rPr>
              <a:t>Implementing complex functionality in the network:</a:t>
            </a:r>
          </a:p>
          <a:p>
            <a:r>
              <a:rPr lang="en-US" dirty="0">
                <a:latin typeface="Gill Sans Light"/>
                <a:ea typeface="ＭＳ Ｐゴシック" charset="0"/>
                <a:cs typeface="Gill Sans Light"/>
              </a:rPr>
              <a:t>Doesn’</a:t>
            </a:r>
            <a:r>
              <a:rPr lang="en-US" altLang="ja-JP" dirty="0">
                <a:latin typeface="Gill Sans Light"/>
                <a:ea typeface="ＭＳ Ｐゴシック" charset="0"/>
                <a:cs typeface="Gill Sans Light"/>
              </a:rPr>
              <a:t>t reduce host implementation complexity</a:t>
            </a:r>
          </a:p>
          <a:p>
            <a:r>
              <a:rPr lang="en-US" dirty="0">
                <a:latin typeface="Gill Sans Light"/>
                <a:ea typeface="ＭＳ Ｐゴシック" charset="0"/>
                <a:cs typeface="Gill Sans Light"/>
              </a:rPr>
              <a:t>Does increase network complexity</a:t>
            </a:r>
          </a:p>
          <a:p>
            <a:r>
              <a:rPr lang="en-US" dirty="0">
                <a:latin typeface="Gill Sans Light"/>
                <a:ea typeface="ＭＳ Ｐゴシック" charset="0"/>
                <a:cs typeface="Gill Sans Light"/>
              </a:rPr>
              <a:t>Probably imposes delay and overhead on all applications, </a:t>
            </a:r>
            <a:r>
              <a:rPr lang="en-US" dirty="0">
                <a:solidFill>
                  <a:srgbClr val="FF0000"/>
                </a:solidFill>
                <a:latin typeface="Gill Sans Light"/>
                <a:ea typeface="ＭＳ Ｐゴシック" charset="0"/>
                <a:cs typeface="Gill Sans Light"/>
              </a:rPr>
              <a:t>even if they don’</a:t>
            </a:r>
            <a:r>
              <a:rPr lang="en-US" altLang="ja-JP" dirty="0">
                <a:solidFill>
                  <a:srgbClr val="FF0000"/>
                </a:solidFill>
                <a:latin typeface="Gill Sans Light"/>
                <a:ea typeface="ＭＳ Ｐゴシック" charset="0"/>
                <a:cs typeface="Gill Sans Light"/>
              </a:rPr>
              <a:t>t need functionality</a:t>
            </a:r>
            <a:endParaRPr lang="en-US" altLang="ja-JP" dirty="0">
              <a:latin typeface="Gill Sans Light"/>
              <a:ea typeface="ＭＳ Ｐゴシック" charset="0"/>
              <a:cs typeface="Gill Sans Light"/>
            </a:endParaRPr>
          </a:p>
          <a:p>
            <a:endParaRPr lang="en-US" dirty="0">
              <a:latin typeface="Gill Sans Light"/>
              <a:ea typeface="ＭＳ Ｐゴシック" charset="0"/>
              <a:cs typeface="Gill Sans Light"/>
            </a:endParaRPr>
          </a:p>
          <a:p>
            <a:r>
              <a:rPr lang="en-US" dirty="0">
                <a:latin typeface="Gill Sans Light"/>
                <a:ea typeface="ＭＳ Ｐゴシック" charset="0"/>
                <a:cs typeface="Gill Sans Light"/>
              </a:rPr>
              <a:t>However, implementing in network </a:t>
            </a:r>
            <a:r>
              <a:rPr lang="en-US" dirty="0">
                <a:solidFill>
                  <a:srgbClr val="FF0000"/>
                </a:solidFill>
                <a:latin typeface="Gill Sans Light"/>
                <a:ea typeface="ＭＳ Ｐゴシック" charset="0"/>
                <a:cs typeface="Gill Sans Light"/>
              </a:rPr>
              <a:t>can</a:t>
            </a:r>
            <a:r>
              <a:rPr lang="en-US" dirty="0">
                <a:latin typeface="Gill Sans Light"/>
                <a:ea typeface="ＭＳ Ｐゴシック" charset="0"/>
                <a:cs typeface="Gill Sans Light"/>
              </a:rPr>
              <a:t> enhance performance in some cases</a:t>
            </a:r>
          </a:p>
          <a:p>
            <a:pPr lvl="1"/>
            <a:r>
              <a:rPr lang="en-US" sz="2400" dirty="0">
                <a:latin typeface="Gill Sans Light"/>
                <a:ea typeface="ＭＳ Ｐゴシック" charset="0"/>
                <a:cs typeface="Gill Sans Light"/>
              </a:rPr>
              <a:t>e.g., very </a:t>
            </a:r>
            <a:r>
              <a:rPr lang="en-US" sz="2400" dirty="0" err="1">
                <a:latin typeface="Gill Sans Light"/>
                <a:ea typeface="ＭＳ Ｐゴシック" charset="0"/>
                <a:cs typeface="Gill Sans Light"/>
              </a:rPr>
              <a:t>lossy</a:t>
            </a:r>
            <a:r>
              <a:rPr lang="en-US" sz="2400" dirty="0">
                <a:latin typeface="Gill Sans Light"/>
                <a:ea typeface="ＭＳ Ｐゴシック" charset="0"/>
                <a:cs typeface="Gill Sans Light"/>
              </a:rPr>
              <a:t> link</a:t>
            </a:r>
          </a:p>
          <a:p>
            <a:pPr lvl="1"/>
            <a:endParaRPr lang="en-US" sz="2400" dirty="0">
              <a:latin typeface="Gill Sans Light"/>
              <a:ea typeface="ＭＳ Ｐゴシック" charset="0"/>
              <a:cs typeface="Gill Sans Light"/>
            </a:endParaRPr>
          </a:p>
          <a:p>
            <a:endParaRPr lang="en-US" sz="2600" dirty="0">
              <a:latin typeface="Gill Sans Light"/>
              <a:ea typeface="ＭＳ Ｐゴシック" charset="0"/>
              <a:cs typeface="Gill Sans Light"/>
            </a:endParaRPr>
          </a:p>
        </p:txBody>
      </p:sp>
    </p:spTree>
    <p:extLst>
      <p:ext uri="{BB962C8B-B14F-4D97-AF65-F5344CB8AC3E}">
        <p14:creationId xmlns:p14="http://schemas.microsoft.com/office/powerpoint/2010/main" val="32444767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1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11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1174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1174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1174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117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174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p:txBody>
          <a:bodyPr/>
          <a:lstStyle/>
          <a:p>
            <a:r>
              <a:rPr lang="en-US">
                <a:latin typeface="Gill Sans Light"/>
                <a:ea typeface="ＭＳ Ｐゴシック" charset="0"/>
                <a:cs typeface="ＭＳ Ｐゴシック" charset="0"/>
              </a:rPr>
              <a:t>Conservative Interpretation of E2E</a:t>
            </a:r>
          </a:p>
        </p:txBody>
      </p:sp>
      <p:sp>
        <p:nvSpPr>
          <p:cNvPr id="82946" name="Rectangle 3"/>
          <p:cNvSpPr>
            <a:spLocks noGrp="1" noChangeArrowheads="1"/>
          </p:cNvSpPr>
          <p:nvPr>
            <p:ph type="body" idx="1"/>
          </p:nvPr>
        </p:nvSpPr>
        <p:spPr>
          <a:xfrm>
            <a:off x="990600" y="838200"/>
            <a:ext cx="9372600" cy="5105400"/>
          </a:xfrm>
        </p:spPr>
        <p:txBody>
          <a:bodyPr/>
          <a:lstStyle/>
          <a:p>
            <a:endParaRPr lang="en-US" dirty="0">
              <a:latin typeface="Gill Sans Light"/>
              <a:ea typeface="ＭＳ Ｐゴシック" charset="0"/>
              <a:cs typeface="Gill Sans Light"/>
            </a:endParaRPr>
          </a:p>
          <a:p>
            <a:r>
              <a:rPr lang="en-US" dirty="0">
                <a:latin typeface="Gill Sans Light"/>
                <a:ea typeface="ＭＳ Ｐゴシック" charset="0"/>
                <a:cs typeface="Gill Sans Light"/>
              </a:rPr>
              <a:t>Don’</a:t>
            </a:r>
            <a:r>
              <a:rPr lang="en-US" altLang="ja-JP" dirty="0">
                <a:latin typeface="Gill Sans Light"/>
                <a:ea typeface="ＭＳ Ｐゴシック" charset="0"/>
                <a:cs typeface="Gill Sans Light"/>
              </a:rPr>
              <a:t>t implement a function at the lower levels of the system unless it can be completely implemented at this level</a:t>
            </a:r>
          </a:p>
          <a:p>
            <a:endParaRPr lang="en-US" dirty="0">
              <a:latin typeface="Gill Sans Light"/>
              <a:ea typeface="ＭＳ Ｐゴシック" charset="0"/>
              <a:cs typeface="Gill Sans Light"/>
            </a:endParaRPr>
          </a:p>
          <a:p>
            <a:r>
              <a:rPr lang="en-US" dirty="0">
                <a:latin typeface="Gill Sans Light"/>
                <a:ea typeface="ＭＳ Ｐゴシック" charset="0"/>
                <a:cs typeface="Gill Sans Light"/>
              </a:rPr>
              <a:t>Or: Unless you can relieve the burden from hosts, don’</a:t>
            </a:r>
            <a:r>
              <a:rPr lang="en-US" altLang="ja-JP" dirty="0">
                <a:latin typeface="Gill Sans Light"/>
                <a:ea typeface="ＭＳ Ｐゴシック" charset="0"/>
                <a:cs typeface="Gill Sans Light"/>
              </a:rPr>
              <a:t>t bother</a:t>
            </a:r>
            <a:endParaRPr lang="en-US" dirty="0">
              <a:latin typeface="Gill Sans Light"/>
              <a:ea typeface="ＭＳ Ｐゴシック" charset="0"/>
              <a:cs typeface="Gill Sans Light"/>
            </a:endParaRPr>
          </a:p>
        </p:txBody>
      </p:sp>
    </p:spTree>
    <p:extLst>
      <p:ext uri="{BB962C8B-B14F-4D97-AF65-F5344CB8AC3E}">
        <p14:creationId xmlns:p14="http://schemas.microsoft.com/office/powerpoint/2010/main" val="4150757039"/>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title"/>
          </p:nvPr>
        </p:nvSpPr>
        <p:spPr/>
        <p:txBody>
          <a:bodyPr/>
          <a:lstStyle/>
          <a:p>
            <a:r>
              <a:rPr lang="en-US">
                <a:latin typeface="Gill Sans Light"/>
                <a:ea typeface="ＭＳ Ｐゴシック" charset="0"/>
                <a:cs typeface="ＭＳ Ｐゴシック" charset="0"/>
              </a:rPr>
              <a:t>Moderate Interpretation</a:t>
            </a:r>
          </a:p>
        </p:txBody>
      </p:sp>
      <p:sp>
        <p:nvSpPr>
          <p:cNvPr id="84994" name="Rectangle 3"/>
          <p:cNvSpPr>
            <a:spLocks noGrp="1" noChangeArrowheads="1"/>
          </p:cNvSpPr>
          <p:nvPr>
            <p:ph type="body" idx="1"/>
          </p:nvPr>
        </p:nvSpPr>
        <p:spPr>
          <a:xfrm>
            <a:off x="914400" y="762000"/>
            <a:ext cx="10210800" cy="5105400"/>
          </a:xfrm>
        </p:spPr>
        <p:txBody>
          <a:bodyPr>
            <a:normAutofit/>
          </a:bodyPr>
          <a:lstStyle/>
          <a:p>
            <a:r>
              <a:rPr lang="en-US" dirty="0">
                <a:latin typeface="Gill Sans Light"/>
                <a:ea typeface="ＭＳ Ｐゴシック" charset="0"/>
                <a:cs typeface="Gill Sans Light"/>
              </a:rPr>
              <a:t>Think twice before implementing functionality in the network</a:t>
            </a:r>
          </a:p>
          <a:p>
            <a:r>
              <a:rPr lang="en-US" dirty="0">
                <a:latin typeface="Gill Sans Light"/>
                <a:ea typeface="ＭＳ Ｐゴシック" charset="0"/>
                <a:cs typeface="Gill Sans Light"/>
              </a:rPr>
              <a:t>If hosts can implement functionality correctly, implement it in a lower layer </a:t>
            </a:r>
            <a:r>
              <a:rPr lang="en-US" dirty="0">
                <a:solidFill>
                  <a:srgbClr val="FF3300"/>
                </a:solidFill>
                <a:latin typeface="Gill Sans Light"/>
                <a:ea typeface="ＭＳ Ｐゴシック" charset="0"/>
                <a:cs typeface="Gill Sans Light"/>
              </a:rPr>
              <a:t>only </a:t>
            </a:r>
            <a:r>
              <a:rPr lang="en-US" dirty="0">
                <a:latin typeface="Gill Sans Light"/>
                <a:ea typeface="ＭＳ Ｐゴシック" charset="0"/>
                <a:cs typeface="Gill Sans Light"/>
              </a:rPr>
              <a:t>as a performance enhancement</a:t>
            </a:r>
          </a:p>
          <a:p>
            <a:r>
              <a:rPr lang="en-US" dirty="0">
                <a:latin typeface="Gill Sans Light"/>
                <a:ea typeface="ＭＳ Ｐゴシック" charset="0"/>
                <a:cs typeface="Gill Sans Light"/>
              </a:rPr>
              <a:t>But do so only if it </a:t>
            </a:r>
            <a:r>
              <a:rPr lang="en-US" dirty="0">
                <a:solidFill>
                  <a:srgbClr val="FF0000"/>
                </a:solidFill>
                <a:latin typeface="Gill Sans Light"/>
                <a:ea typeface="ＭＳ Ｐゴシック" charset="0"/>
                <a:cs typeface="Gill Sans Light"/>
              </a:rPr>
              <a:t>does not impose burden</a:t>
            </a:r>
            <a:r>
              <a:rPr lang="en-US" dirty="0">
                <a:latin typeface="Gill Sans Light"/>
                <a:ea typeface="ＭＳ Ｐゴシック" charset="0"/>
                <a:cs typeface="Gill Sans Light"/>
              </a:rPr>
              <a:t> on applications that do not require that functionality</a:t>
            </a:r>
          </a:p>
          <a:p>
            <a:r>
              <a:rPr lang="en-US" dirty="0">
                <a:latin typeface="Gill Sans Light"/>
                <a:ea typeface="ＭＳ Ｐゴシック" charset="0"/>
                <a:cs typeface="Gill Sans Light"/>
              </a:rPr>
              <a:t>This is the interpretation we are using</a:t>
            </a:r>
          </a:p>
          <a:p>
            <a:endParaRPr lang="en-US" dirty="0">
              <a:latin typeface="Gill Sans Light"/>
              <a:ea typeface="ＭＳ Ｐゴシック" charset="0"/>
              <a:cs typeface="Gill Sans Light"/>
            </a:endParaRPr>
          </a:p>
          <a:p>
            <a:r>
              <a:rPr lang="en-US" dirty="0">
                <a:solidFill>
                  <a:srgbClr val="FF0000"/>
                </a:solidFill>
                <a:latin typeface="Gill Sans Light"/>
                <a:ea typeface="ＭＳ Ｐゴシック" charset="0"/>
                <a:cs typeface="Gill Sans Light"/>
              </a:rPr>
              <a:t>Is this still valid?</a:t>
            </a:r>
          </a:p>
          <a:p>
            <a:pPr lvl="1"/>
            <a:r>
              <a:rPr lang="en-US" dirty="0">
                <a:solidFill>
                  <a:srgbClr val="FF0000"/>
                </a:solidFill>
                <a:latin typeface="Gill Sans Light"/>
                <a:ea typeface="ＭＳ Ｐゴシック" charset="0"/>
                <a:cs typeface="Gill Sans Light"/>
              </a:rPr>
              <a:t>What about Denial of Service?</a:t>
            </a:r>
          </a:p>
          <a:p>
            <a:pPr lvl="1"/>
            <a:r>
              <a:rPr lang="en-US" dirty="0">
                <a:solidFill>
                  <a:srgbClr val="FF0000"/>
                </a:solidFill>
                <a:latin typeface="Gill Sans Light"/>
                <a:ea typeface="ＭＳ Ｐゴシック" charset="0"/>
                <a:cs typeface="Gill Sans Light"/>
              </a:rPr>
              <a:t>What about Privacy against Intrusion?</a:t>
            </a:r>
          </a:p>
          <a:p>
            <a:pPr lvl="1"/>
            <a:endParaRPr lang="en-US" dirty="0">
              <a:solidFill>
                <a:srgbClr val="FF0000"/>
              </a:solidFill>
              <a:latin typeface="Gill Sans Light"/>
              <a:ea typeface="ＭＳ Ｐゴシック" charset="0"/>
              <a:cs typeface="Gill Sans Light"/>
            </a:endParaRPr>
          </a:p>
          <a:p>
            <a:pPr lvl="1"/>
            <a:r>
              <a:rPr lang="en-US" dirty="0">
                <a:solidFill>
                  <a:srgbClr val="FF0000"/>
                </a:solidFill>
                <a:latin typeface="Gill Sans Light"/>
                <a:ea typeface="ＭＳ Ｐゴシック" charset="0"/>
                <a:cs typeface="Gill Sans Light"/>
              </a:rPr>
              <a:t>Perhaps there are things that must be in the network???</a:t>
            </a:r>
          </a:p>
        </p:txBody>
      </p:sp>
    </p:spTree>
    <p:extLst>
      <p:ext uri="{BB962C8B-B14F-4D97-AF65-F5344CB8AC3E}">
        <p14:creationId xmlns:p14="http://schemas.microsoft.com/office/powerpoint/2010/main" val="1844757874"/>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0969" name="Picture 12"/>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867401" y="1676400"/>
            <a:ext cx="1897063" cy="142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0962" name="Text Box 10"/>
          <p:cNvSpPr txBox="1">
            <a:spLocks noChangeArrowheads="1"/>
          </p:cNvSpPr>
          <p:nvPr/>
        </p:nvSpPr>
        <p:spPr bwMode="auto">
          <a:xfrm>
            <a:off x="8458201" y="2667000"/>
            <a:ext cx="2311851"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b="0">
                <a:latin typeface="Gill Sans Light"/>
                <a:cs typeface="Gill Sans Light"/>
              </a:rPr>
              <a:t>Scalable, Reliable,</a:t>
            </a:r>
          </a:p>
          <a:p>
            <a:r>
              <a:rPr lang="en-US" sz="2000" b="0">
                <a:latin typeface="Gill Sans Light"/>
                <a:cs typeface="Gill Sans Light"/>
              </a:rPr>
              <a:t>Secure Services</a:t>
            </a:r>
          </a:p>
        </p:txBody>
      </p:sp>
      <p:sp>
        <p:nvSpPr>
          <p:cNvPr id="40963" name="Text Box 13"/>
          <p:cNvSpPr txBox="1">
            <a:spLocks noChangeArrowheads="1"/>
          </p:cNvSpPr>
          <p:nvPr/>
        </p:nvSpPr>
        <p:spPr bwMode="auto">
          <a:xfrm>
            <a:off x="1437547" y="5921375"/>
            <a:ext cx="1595309"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a:r>
              <a:rPr lang="en-US" sz="2000" b="0">
                <a:latin typeface="Gill Sans" charset="0"/>
                <a:cs typeface="Gill Sans" charset="0"/>
              </a:rPr>
              <a:t>MEMS for </a:t>
            </a:r>
          </a:p>
          <a:p>
            <a:pPr algn="ctr"/>
            <a:r>
              <a:rPr lang="en-US" sz="2000" b="0">
                <a:latin typeface="Gill Sans" charset="0"/>
                <a:cs typeface="Gill Sans" charset="0"/>
              </a:rPr>
              <a:t>Sensor Nets</a:t>
            </a:r>
          </a:p>
        </p:txBody>
      </p:sp>
      <p:sp>
        <p:nvSpPr>
          <p:cNvPr id="40964" name="Text Box 14"/>
          <p:cNvSpPr txBox="1">
            <a:spLocks noChangeArrowheads="1"/>
          </p:cNvSpPr>
          <p:nvPr/>
        </p:nvSpPr>
        <p:spPr bwMode="auto">
          <a:xfrm>
            <a:off x="2209800" y="2727325"/>
            <a:ext cx="1582484"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b="0">
                <a:latin typeface="Gill Sans" charset="0"/>
                <a:cs typeface="Gill Sans" charset="0"/>
              </a:rPr>
              <a:t>Internet</a:t>
            </a:r>
            <a:br>
              <a:rPr lang="en-US" sz="2000" b="0">
                <a:latin typeface="Gill Sans" charset="0"/>
                <a:cs typeface="Gill Sans" charset="0"/>
              </a:rPr>
            </a:br>
            <a:r>
              <a:rPr lang="en-US" sz="2000" b="0">
                <a:latin typeface="Gill Sans" charset="0"/>
                <a:cs typeface="Gill Sans" charset="0"/>
              </a:rPr>
              <a:t>Connectivity</a:t>
            </a:r>
          </a:p>
        </p:txBody>
      </p:sp>
      <p:sp>
        <p:nvSpPr>
          <p:cNvPr id="40965" name="Text Box 480"/>
          <p:cNvSpPr txBox="1">
            <a:spLocks noChangeArrowheads="1"/>
          </p:cNvSpPr>
          <p:nvPr/>
        </p:nvSpPr>
        <p:spPr bwMode="auto">
          <a:xfrm>
            <a:off x="8001000" y="3657601"/>
            <a:ext cx="2664512" cy="22467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b="0">
                <a:latin typeface="Gill Sans Light"/>
                <a:cs typeface="Gill Sans Light"/>
              </a:rPr>
              <a:t>Databases</a:t>
            </a:r>
          </a:p>
          <a:p>
            <a:r>
              <a:rPr lang="en-US" sz="2000" b="0">
                <a:latin typeface="Gill Sans Light"/>
                <a:cs typeface="Gill Sans Light"/>
              </a:rPr>
              <a:t>Information Collection</a:t>
            </a:r>
          </a:p>
          <a:p>
            <a:r>
              <a:rPr lang="en-US" sz="2000" b="0">
                <a:latin typeface="Gill Sans Light"/>
                <a:cs typeface="Gill Sans Light"/>
              </a:rPr>
              <a:t>Remote Storage</a:t>
            </a:r>
          </a:p>
          <a:p>
            <a:r>
              <a:rPr lang="en-US" sz="2000" b="0">
                <a:latin typeface="Gill Sans Light"/>
                <a:cs typeface="Gill Sans Light"/>
              </a:rPr>
              <a:t>Online Games</a:t>
            </a:r>
          </a:p>
          <a:p>
            <a:r>
              <a:rPr lang="en-US" sz="2000" b="0">
                <a:latin typeface="Gill Sans Light"/>
                <a:cs typeface="Gill Sans Light"/>
              </a:rPr>
              <a:t>Commerce</a:t>
            </a:r>
          </a:p>
          <a:p>
            <a:r>
              <a:rPr lang="en-US" sz="2000" b="0">
                <a:latin typeface="Gill Sans Light"/>
                <a:cs typeface="Gill Sans Light"/>
              </a:rPr>
              <a:t>	…</a:t>
            </a:r>
          </a:p>
          <a:p>
            <a:endParaRPr lang="en-US" sz="2000" b="0">
              <a:latin typeface="Gill Sans Light"/>
              <a:cs typeface="Gill Sans Light"/>
            </a:endParaRPr>
          </a:p>
        </p:txBody>
      </p:sp>
      <p:sp>
        <p:nvSpPr>
          <p:cNvPr id="30727" name="Rectangle 481"/>
          <p:cNvSpPr>
            <a:spLocks noGrp="1" noChangeArrowheads="1"/>
          </p:cNvSpPr>
          <p:nvPr>
            <p:ph type="body" idx="1"/>
          </p:nvPr>
        </p:nvSpPr>
        <p:spPr>
          <a:xfrm>
            <a:off x="173961" y="842770"/>
            <a:ext cx="5718181" cy="1060450"/>
          </a:xfrm>
        </p:spPr>
        <p:txBody>
          <a:bodyPr/>
          <a:lstStyle/>
          <a:p>
            <a:pPr>
              <a:lnSpc>
                <a:spcPct val="80000"/>
              </a:lnSpc>
              <a:spcBef>
                <a:spcPct val="20000"/>
              </a:spcBef>
              <a:defRPr/>
            </a:pPr>
            <a:r>
              <a:rPr lang="en-US" altLang="en-US" dirty="0">
                <a:ea typeface="ＭＳ Ｐゴシック" charset="-128"/>
              </a:rPr>
              <a:t>The world is a large distributed system</a:t>
            </a:r>
          </a:p>
          <a:p>
            <a:pPr lvl="1">
              <a:lnSpc>
                <a:spcPct val="80000"/>
              </a:lnSpc>
              <a:spcBef>
                <a:spcPct val="20000"/>
              </a:spcBef>
              <a:defRPr/>
            </a:pPr>
            <a:r>
              <a:rPr lang="en-US" altLang="en-US" dirty="0">
                <a:ea typeface="ＭＳ Ｐゴシック" charset="-128"/>
              </a:rPr>
              <a:t>Microprocessors in everything</a:t>
            </a:r>
          </a:p>
          <a:p>
            <a:pPr lvl="1">
              <a:lnSpc>
                <a:spcPct val="80000"/>
              </a:lnSpc>
              <a:spcBef>
                <a:spcPct val="20000"/>
              </a:spcBef>
              <a:defRPr/>
            </a:pPr>
            <a:r>
              <a:rPr lang="en-US" altLang="en-US" dirty="0">
                <a:ea typeface="ＭＳ Ｐゴシック" charset="-128"/>
              </a:rPr>
              <a:t>Vast infrastructure behind them</a:t>
            </a:r>
          </a:p>
        </p:txBody>
      </p:sp>
      <p:sp>
        <p:nvSpPr>
          <p:cNvPr id="40967" name="Line 4"/>
          <p:cNvSpPr>
            <a:spLocks noChangeShapeType="1"/>
          </p:cNvSpPr>
          <p:nvPr/>
        </p:nvSpPr>
        <p:spPr bwMode="auto">
          <a:xfrm flipV="1">
            <a:off x="2514600" y="609600"/>
            <a:ext cx="8153400" cy="5410200"/>
          </a:xfrm>
          <a:prstGeom prst="line">
            <a:avLst/>
          </a:prstGeom>
          <a:noFill/>
          <a:ln w="76200">
            <a:solidFill>
              <a:srgbClr val="33CC33"/>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pic>
        <p:nvPicPr>
          <p:cNvPr id="40968" name="Picture 13"/>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953000" y="4470400"/>
            <a:ext cx="1066800" cy="863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70" name="Picture 1"/>
          <p:cNvPicPr>
            <a:picLocks noChangeAspect="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2590800" y="3733801"/>
            <a:ext cx="12192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71" name="Picture 8" descr="bug4"/>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1828801" y="5159375"/>
            <a:ext cx="860425" cy="673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72" name="Picture 11"/>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1524000" y="4244976"/>
            <a:ext cx="1524000" cy="892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73" name="Picture 2"/>
          <p:cNvPicPr>
            <a:picLocks noChangeAspect="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3817938" y="3124200"/>
            <a:ext cx="876300" cy="146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74" name="Picture 4"/>
          <p:cNvPicPr>
            <a:picLocks noChangeAspect="1"/>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4724401" y="2489200"/>
            <a:ext cx="1298575" cy="132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75" name="Picture 6"/>
          <p:cNvPicPr>
            <a:picLocks noChangeAspect="1"/>
          </p:cNvPicPr>
          <p:nvPr/>
        </p:nvPicPr>
        <p:blipFill>
          <a:blip r:embed="rId11" cstate="email">
            <a:extLst>
              <a:ext uri="{28A0092B-C50C-407E-A947-70E740481C1C}">
                <a14:useLocalDpi xmlns:a14="http://schemas.microsoft.com/office/drawing/2010/main" val="0"/>
              </a:ext>
            </a:extLst>
          </a:blip>
          <a:srcRect/>
          <a:stretch>
            <a:fillRect/>
          </a:stretch>
        </p:blipFill>
        <p:spPr bwMode="auto">
          <a:xfrm>
            <a:off x="6096000" y="5029201"/>
            <a:ext cx="838200" cy="1014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76" name="Picture 10"/>
          <p:cNvPicPr>
            <a:picLocks noChangeAspect="1"/>
          </p:cNvPicPr>
          <p:nvPr/>
        </p:nvPicPr>
        <p:blipFill>
          <a:blip r:embed="rId12"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53200" y="3200400"/>
            <a:ext cx="1538288" cy="1155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77" name="Picture 6"/>
          <p:cNvPicPr>
            <a:picLocks noChangeAspect="1" noChangeArrowheads="1"/>
          </p:cNvPicPr>
          <p:nvPr/>
        </p:nvPicPr>
        <p:blipFill>
          <a:blip r:embed="rId13" cstate="email">
            <a:extLst>
              <a:ext uri="{28A0092B-C50C-407E-A947-70E740481C1C}">
                <a14:useLocalDpi xmlns:a14="http://schemas.microsoft.com/office/drawing/2010/main" val="0"/>
              </a:ext>
            </a:extLst>
          </a:blip>
          <a:srcRect l="38983" t="30769" r="3391" b="12088"/>
          <a:stretch>
            <a:fillRect/>
          </a:stretch>
        </p:blipFill>
        <p:spPr bwMode="auto">
          <a:xfrm>
            <a:off x="2895600" y="4930775"/>
            <a:ext cx="2057400" cy="787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pic>
        <p:nvPicPr>
          <p:cNvPr id="40978" name="Picture 479"/>
          <p:cNvPicPr>
            <a:picLocks noChangeAspect="1" noChangeArrowheads="1"/>
          </p:cNvPicPr>
          <p:nvPr/>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67376" y="3762376"/>
            <a:ext cx="1419225" cy="1419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grpSp>
        <p:nvGrpSpPr>
          <p:cNvPr id="40979" name="Group 15"/>
          <p:cNvGrpSpPr>
            <a:grpSpLocks/>
          </p:cNvGrpSpPr>
          <p:nvPr/>
        </p:nvGrpSpPr>
        <p:grpSpPr bwMode="auto">
          <a:xfrm>
            <a:off x="7653338" y="114301"/>
            <a:ext cx="4176712" cy="2474913"/>
            <a:chOff x="3676" y="336"/>
            <a:chExt cx="2631" cy="1559"/>
          </a:xfrm>
        </p:grpSpPr>
        <p:graphicFrame>
          <p:nvGraphicFramePr>
            <p:cNvPr id="41442" name="Object 4"/>
            <p:cNvGraphicFramePr>
              <a:graphicFrameLocks noChangeAspect="1"/>
            </p:cNvGraphicFramePr>
            <p:nvPr/>
          </p:nvGraphicFramePr>
          <p:xfrm>
            <a:off x="5335" y="336"/>
            <a:ext cx="972" cy="1033"/>
          </p:xfrm>
          <a:graphic>
            <a:graphicData uri="http://schemas.openxmlformats.org/presentationml/2006/ole">
              <mc:AlternateContent xmlns:mc="http://schemas.openxmlformats.org/markup-compatibility/2006">
                <mc:Choice xmlns:v="urn:schemas-microsoft-com:vml" Requires="v">
                  <p:oleObj spid="_x0000_s5128" name="Image" r:id="rId15" imgW="2007766" imgH="2134839" progId="Photoshop.Image.5">
                    <p:embed/>
                  </p:oleObj>
                </mc:Choice>
                <mc:Fallback>
                  <p:oleObj name="Image" r:id="rId15" imgW="2007766" imgH="2134839" progId="Photoshop.Image.5">
                    <p:embed/>
                    <p:pic>
                      <p:nvPicPr>
                        <p:cNvPr id="41442" name="Object 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35" y="336"/>
                          <a:ext cx="972" cy="1033"/>
                        </a:xfrm>
                        <a:prstGeom prst="rect">
                          <a:avLst/>
                        </a:prstGeom>
                        <a:noFill/>
                        <a:ln>
                          <a:noFill/>
                        </a:ln>
                        <a:effectLst/>
                        <a:extLst>
                          <a:ext uri="{909E8E84-426E-40dd-AFC4-6F175D3DCCD1}">
                            <a14:hiddenFill xmlns:a14="http://schemas.microsoft.com/office/drawing/2010/main" xmlns="">
                              <a:solidFill>
                                <a:schemeClr val="accent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pSp>
          <p:nvGrpSpPr>
            <p:cNvPr id="41443" name="Group 17"/>
            <p:cNvGrpSpPr>
              <a:grpSpLocks/>
            </p:cNvGrpSpPr>
            <p:nvPr/>
          </p:nvGrpSpPr>
          <p:grpSpPr bwMode="auto">
            <a:xfrm>
              <a:off x="3676" y="1121"/>
              <a:ext cx="1898" cy="774"/>
              <a:chOff x="2796" y="854"/>
              <a:chExt cx="2748" cy="1121"/>
            </a:xfrm>
          </p:grpSpPr>
          <p:grpSp>
            <p:nvGrpSpPr>
              <p:cNvPr id="41444" name="Group 18"/>
              <p:cNvGrpSpPr>
                <a:grpSpLocks/>
              </p:cNvGrpSpPr>
              <p:nvPr/>
            </p:nvGrpSpPr>
            <p:grpSpPr bwMode="auto">
              <a:xfrm>
                <a:off x="3227" y="1844"/>
                <a:ext cx="513" cy="131"/>
                <a:chOff x="2201" y="2688"/>
                <a:chExt cx="1946" cy="577"/>
              </a:xfrm>
            </p:grpSpPr>
            <p:sp>
              <p:nvSpPr>
                <p:cNvPr id="41892" name="AutoShape 19"/>
                <p:cNvSpPr>
                  <a:spLocks noChangeArrowheads="1"/>
                </p:cNvSpPr>
                <p:nvPr/>
              </p:nvSpPr>
              <p:spPr bwMode="auto">
                <a:xfrm>
                  <a:off x="2934" y="3023"/>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93" name="AutoShape 20"/>
                <p:cNvSpPr>
                  <a:spLocks noChangeArrowheads="1"/>
                </p:cNvSpPr>
                <p:nvPr/>
              </p:nvSpPr>
              <p:spPr bwMode="auto">
                <a:xfrm>
                  <a:off x="3030" y="311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94" name="AutoShape 21"/>
                <p:cNvSpPr>
                  <a:spLocks noChangeArrowheads="1"/>
                </p:cNvSpPr>
                <p:nvPr/>
              </p:nvSpPr>
              <p:spPr bwMode="auto">
                <a:xfrm>
                  <a:off x="3329" y="281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95" name="AutoShape 22"/>
                <p:cNvSpPr>
                  <a:spLocks noChangeArrowheads="1"/>
                </p:cNvSpPr>
                <p:nvPr/>
              </p:nvSpPr>
              <p:spPr bwMode="auto">
                <a:xfrm>
                  <a:off x="3425" y="3015"/>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96" name="AutoShape 23"/>
                <p:cNvSpPr>
                  <a:spLocks noChangeArrowheads="1"/>
                </p:cNvSpPr>
                <p:nvPr/>
              </p:nvSpPr>
              <p:spPr bwMode="auto">
                <a:xfrm>
                  <a:off x="3570" y="2688"/>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97" name="AutoShape 24"/>
                <p:cNvSpPr>
                  <a:spLocks noChangeArrowheads="1"/>
                </p:cNvSpPr>
                <p:nvPr/>
              </p:nvSpPr>
              <p:spPr bwMode="auto">
                <a:xfrm>
                  <a:off x="3666" y="2884"/>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98" name="AutoShape 25"/>
                <p:cNvSpPr>
                  <a:spLocks noChangeArrowheads="1"/>
                </p:cNvSpPr>
                <p:nvPr/>
              </p:nvSpPr>
              <p:spPr bwMode="auto">
                <a:xfrm>
                  <a:off x="3026" y="278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99" name="AutoShape 26"/>
                <p:cNvSpPr>
                  <a:spLocks noChangeArrowheads="1"/>
                </p:cNvSpPr>
                <p:nvPr/>
              </p:nvSpPr>
              <p:spPr bwMode="auto">
                <a:xfrm>
                  <a:off x="2201" y="2963"/>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900" name="AutoShape 27"/>
                <p:cNvSpPr>
                  <a:spLocks noChangeArrowheads="1"/>
                </p:cNvSpPr>
                <p:nvPr/>
              </p:nvSpPr>
              <p:spPr bwMode="auto">
                <a:xfrm>
                  <a:off x="2297" y="305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901" name="AutoShape 28"/>
                <p:cNvSpPr>
                  <a:spLocks noChangeArrowheads="1"/>
                </p:cNvSpPr>
                <p:nvPr/>
              </p:nvSpPr>
              <p:spPr bwMode="auto">
                <a:xfrm>
                  <a:off x="2596" y="275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902" name="AutoShape 29"/>
                <p:cNvSpPr>
                  <a:spLocks noChangeArrowheads="1"/>
                </p:cNvSpPr>
                <p:nvPr/>
              </p:nvSpPr>
              <p:spPr bwMode="auto">
                <a:xfrm>
                  <a:off x="2692" y="2955"/>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903" name="AutoShape 30"/>
                <p:cNvSpPr>
                  <a:spLocks noChangeArrowheads="1"/>
                </p:cNvSpPr>
                <p:nvPr/>
              </p:nvSpPr>
              <p:spPr bwMode="auto">
                <a:xfrm>
                  <a:off x="3870" y="2941"/>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904" name="AutoShape 31"/>
                <p:cNvSpPr>
                  <a:spLocks noChangeArrowheads="1"/>
                </p:cNvSpPr>
                <p:nvPr/>
              </p:nvSpPr>
              <p:spPr bwMode="auto">
                <a:xfrm>
                  <a:off x="3966" y="3037"/>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445" name="Group 32"/>
              <p:cNvGrpSpPr>
                <a:grpSpLocks/>
              </p:cNvGrpSpPr>
              <p:nvPr/>
            </p:nvGrpSpPr>
            <p:grpSpPr bwMode="auto">
              <a:xfrm>
                <a:off x="3899" y="1843"/>
                <a:ext cx="513" cy="131"/>
                <a:chOff x="2201" y="2688"/>
                <a:chExt cx="1946" cy="577"/>
              </a:xfrm>
            </p:grpSpPr>
            <p:sp>
              <p:nvSpPr>
                <p:cNvPr id="41879" name="AutoShape 33"/>
                <p:cNvSpPr>
                  <a:spLocks noChangeArrowheads="1"/>
                </p:cNvSpPr>
                <p:nvPr/>
              </p:nvSpPr>
              <p:spPr bwMode="auto">
                <a:xfrm>
                  <a:off x="2934" y="3023"/>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80" name="AutoShape 34"/>
                <p:cNvSpPr>
                  <a:spLocks noChangeArrowheads="1"/>
                </p:cNvSpPr>
                <p:nvPr/>
              </p:nvSpPr>
              <p:spPr bwMode="auto">
                <a:xfrm>
                  <a:off x="3030" y="3119"/>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81" name="AutoShape 35"/>
                <p:cNvSpPr>
                  <a:spLocks noChangeArrowheads="1"/>
                </p:cNvSpPr>
                <p:nvPr/>
              </p:nvSpPr>
              <p:spPr bwMode="auto">
                <a:xfrm>
                  <a:off x="3329" y="2819"/>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82" name="AutoShape 36"/>
                <p:cNvSpPr>
                  <a:spLocks noChangeArrowheads="1"/>
                </p:cNvSpPr>
                <p:nvPr/>
              </p:nvSpPr>
              <p:spPr bwMode="auto">
                <a:xfrm>
                  <a:off x="3425" y="3015"/>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83" name="AutoShape 37"/>
                <p:cNvSpPr>
                  <a:spLocks noChangeArrowheads="1"/>
                </p:cNvSpPr>
                <p:nvPr/>
              </p:nvSpPr>
              <p:spPr bwMode="auto">
                <a:xfrm>
                  <a:off x="3570" y="2688"/>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84" name="AutoShape 38"/>
                <p:cNvSpPr>
                  <a:spLocks noChangeArrowheads="1"/>
                </p:cNvSpPr>
                <p:nvPr/>
              </p:nvSpPr>
              <p:spPr bwMode="auto">
                <a:xfrm>
                  <a:off x="3666" y="2884"/>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85" name="AutoShape 39"/>
                <p:cNvSpPr>
                  <a:spLocks noChangeArrowheads="1"/>
                </p:cNvSpPr>
                <p:nvPr/>
              </p:nvSpPr>
              <p:spPr bwMode="auto">
                <a:xfrm>
                  <a:off x="3026" y="2789"/>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86" name="AutoShape 40"/>
                <p:cNvSpPr>
                  <a:spLocks noChangeArrowheads="1"/>
                </p:cNvSpPr>
                <p:nvPr/>
              </p:nvSpPr>
              <p:spPr bwMode="auto">
                <a:xfrm>
                  <a:off x="2201" y="2963"/>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87" name="AutoShape 41"/>
                <p:cNvSpPr>
                  <a:spLocks noChangeArrowheads="1"/>
                </p:cNvSpPr>
                <p:nvPr/>
              </p:nvSpPr>
              <p:spPr bwMode="auto">
                <a:xfrm>
                  <a:off x="2297" y="3059"/>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88" name="AutoShape 42"/>
                <p:cNvSpPr>
                  <a:spLocks noChangeArrowheads="1"/>
                </p:cNvSpPr>
                <p:nvPr/>
              </p:nvSpPr>
              <p:spPr bwMode="auto">
                <a:xfrm>
                  <a:off x="2596" y="2759"/>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89" name="AutoShape 43"/>
                <p:cNvSpPr>
                  <a:spLocks noChangeArrowheads="1"/>
                </p:cNvSpPr>
                <p:nvPr/>
              </p:nvSpPr>
              <p:spPr bwMode="auto">
                <a:xfrm>
                  <a:off x="2692" y="2955"/>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90" name="AutoShape 44"/>
                <p:cNvSpPr>
                  <a:spLocks noChangeArrowheads="1"/>
                </p:cNvSpPr>
                <p:nvPr/>
              </p:nvSpPr>
              <p:spPr bwMode="auto">
                <a:xfrm>
                  <a:off x="3870" y="2941"/>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91" name="AutoShape 45"/>
                <p:cNvSpPr>
                  <a:spLocks noChangeArrowheads="1"/>
                </p:cNvSpPr>
                <p:nvPr/>
              </p:nvSpPr>
              <p:spPr bwMode="auto">
                <a:xfrm>
                  <a:off x="3966" y="3037"/>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446" name="Group 46"/>
              <p:cNvGrpSpPr>
                <a:grpSpLocks/>
              </p:cNvGrpSpPr>
              <p:nvPr/>
            </p:nvGrpSpPr>
            <p:grpSpPr bwMode="auto">
              <a:xfrm>
                <a:off x="4503" y="1773"/>
                <a:ext cx="513" cy="132"/>
                <a:chOff x="2201" y="2688"/>
                <a:chExt cx="1946" cy="577"/>
              </a:xfrm>
            </p:grpSpPr>
            <p:sp>
              <p:nvSpPr>
                <p:cNvPr id="41866" name="AutoShape 47"/>
                <p:cNvSpPr>
                  <a:spLocks noChangeArrowheads="1"/>
                </p:cNvSpPr>
                <p:nvPr/>
              </p:nvSpPr>
              <p:spPr bwMode="auto">
                <a:xfrm>
                  <a:off x="2934" y="3023"/>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67" name="AutoShape 48"/>
                <p:cNvSpPr>
                  <a:spLocks noChangeArrowheads="1"/>
                </p:cNvSpPr>
                <p:nvPr/>
              </p:nvSpPr>
              <p:spPr bwMode="auto">
                <a:xfrm>
                  <a:off x="3030" y="3119"/>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68" name="AutoShape 49"/>
                <p:cNvSpPr>
                  <a:spLocks noChangeArrowheads="1"/>
                </p:cNvSpPr>
                <p:nvPr/>
              </p:nvSpPr>
              <p:spPr bwMode="auto">
                <a:xfrm>
                  <a:off x="3329" y="2819"/>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69" name="AutoShape 50"/>
                <p:cNvSpPr>
                  <a:spLocks noChangeArrowheads="1"/>
                </p:cNvSpPr>
                <p:nvPr/>
              </p:nvSpPr>
              <p:spPr bwMode="auto">
                <a:xfrm>
                  <a:off x="3425" y="3015"/>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70" name="AutoShape 51"/>
                <p:cNvSpPr>
                  <a:spLocks noChangeArrowheads="1"/>
                </p:cNvSpPr>
                <p:nvPr/>
              </p:nvSpPr>
              <p:spPr bwMode="auto">
                <a:xfrm>
                  <a:off x="3570" y="2688"/>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71" name="AutoShape 52"/>
                <p:cNvSpPr>
                  <a:spLocks noChangeArrowheads="1"/>
                </p:cNvSpPr>
                <p:nvPr/>
              </p:nvSpPr>
              <p:spPr bwMode="auto">
                <a:xfrm>
                  <a:off x="3666" y="2884"/>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72" name="AutoShape 53"/>
                <p:cNvSpPr>
                  <a:spLocks noChangeArrowheads="1"/>
                </p:cNvSpPr>
                <p:nvPr/>
              </p:nvSpPr>
              <p:spPr bwMode="auto">
                <a:xfrm>
                  <a:off x="3026" y="2789"/>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73" name="AutoShape 54"/>
                <p:cNvSpPr>
                  <a:spLocks noChangeArrowheads="1"/>
                </p:cNvSpPr>
                <p:nvPr/>
              </p:nvSpPr>
              <p:spPr bwMode="auto">
                <a:xfrm>
                  <a:off x="2201" y="2963"/>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74" name="AutoShape 55"/>
                <p:cNvSpPr>
                  <a:spLocks noChangeArrowheads="1"/>
                </p:cNvSpPr>
                <p:nvPr/>
              </p:nvSpPr>
              <p:spPr bwMode="auto">
                <a:xfrm>
                  <a:off x="2297" y="3059"/>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75" name="AutoShape 56"/>
                <p:cNvSpPr>
                  <a:spLocks noChangeArrowheads="1"/>
                </p:cNvSpPr>
                <p:nvPr/>
              </p:nvSpPr>
              <p:spPr bwMode="auto">
                <a:xfrm>
                  <a:off x="2596" y="2759"/>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76" name="AutoShape 57"/>
                <p:cNvSpPr>
                  <a:spLocks noChangeArrowheads="1"/>
                </p:cNvSpPr>
                <p:nvPr/>
              </p:nvSpPr>
              <p:spPr bwMode="auto">
                <a:xfrm>
                  <a:off x="2692" y="2955"/>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77" name="AutoShape 58"/>
                <p:cNvSpPr>
                  <a:spLocks noChangeArrowheads="1"/>
                </p:cNvSpPr>
                <p:nvPr/>
              </p:nvSpPr>
              <p:spPr bwMode="auto">
                <a:xfrm>
                  <a:off x="3870" y="2941"/>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78" name="AutoShape 59"/>
                <p:cNvSpPr>
                  <a:spLocks noChangeArrowheads="1"/>
                </p:cNvSpPr>
                <p:nvPr/>
              </p:nvSpPr>
              <p:spPr bwMode="auto">
                <a:xfrm>
                  <a:off x="3966" y="3037"/>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447" name="Line 60"/>
              <p:cNvSpPr>
                <a:spLocks noChangeShapeType="1"/>
              </p:cNvSpPr>
              <p:nvPr/>
            </p:nvSpPr>
            <p:spPr bwMode="auto">
              <a:xfrm flipH="1">
                <a:off x="3290" y="1425"/>
                <a:ext cx="831" cy="424"/>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448" name="Line 61"/>
              <p:cNvSpPr>
                <a:spLocks noChangeShapeType="1"/>
              </p:cNvSpPr>
              <p:nvPr/>
            </p:nvSpPr>
            <p:spPr bwMode="auto">
              <a:xfrm flipH="1">
                <a:off x="3659" y="1431"/>
                <a:ext cx="460" cy="405"/>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449" name="Line 62"/>
              <p:cNvSpPr>
                <a:spLocks noChangeShapeType="1"/>
              </p:cNvSpPr>
              <p:nvPr/>
            </p:nvSpPr>
            <p:spPr bwMode="auto">
              <a:xfrm flipH="1">
                <a:off x="3921" y="1545"/>
                <a:ext cx="277" cy="32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450" name="Line 63"/>
              <p:cNvSpPr>
                <a:spLocks noChangeShapeType="1"/>
              </p:cNvSpPr>
              <p:nvPr/>
            </p:nvSpPr>
            <p:spPr bwMode="auto">
              <a:xfrm>
                <a:off x="4195" y="1551"/>
                <a:ext cx="147" cy="315"/>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nvGrpSpPr>
              <p:cNvPr id="41451" name="Group 64"/>
              <p:cNvGrpSpPr>
                <a:grpSpLocks/>
              </p:cNvGrpSpPr>
              <p:nvPr/>
            </p:nvGrpSpPr>
            <p:grpSpPr bwMode="auto">
              <a:xfrm>
                <a:off x="2796" y="1732"/>
                <a:ext cx="513" cy="132"/>
                <a:chOff x="2201" y="2688"/>
                <a:chExt cx="1946" cy="577"/>
              </a:xfrm>
            </p:grpSpPr>
            <p:sp>
              <p:nvSpPr>
                <p:cNvPr id="41853" name="AutoShape 65"/>
                <p:cNvSpPr>
                  <a:spLocks noChangeArrowheads="1"/>
                </p:cNvSpPr>
                <p:nvPr/>
              </p:nvSpPr>
              <p:spPr bwMode="auto">
                <a:xfrm>
                  <a:off x="2934" y="3023"/>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54" name="AutoShape 66"/>
                <p:cNvSpPr>
                  <a:spLocks noChangeArrowheads="1"/>
                </p:cNvSpPr>
                <p:nvPr/>
              </p:nvSpPr>
              <p:spPr bwMode="auto">
                <a:xfrm>
                  <a:off x="3030" y="311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55" name="AutoShape 67"/>
                <p:cNvSpPr>
                  <a:spLocks noChangeArrowheads="1"/>
                </p:cNvSpPr>
                <p:nvPr/>
              </p:nvSpPr>
              <p:spPr bwMode="auto">
                <a:xfrm>
                  <a:off x="3329" y="281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56" name="AutoShape 68"/>
                <p:cNvSpPr>
                  <a:spLocks noChangeArrowheads="1"/>
                </p:cNvSpPr>
                <p:nvPr/>
              </p:nvSpPr>
              <p:spPr bwMode="auto">
                <a:xfrm>
                  <a:off x="3425" y="3015"/>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57" name="AutoShape 69"/>
                <p:cNvSpPr>
                  <a:spLocks noChangeArrowheads="1"/>
                </p:cNvSpPr>
                <p:nvPr/>
              </p:nvSpPr>
              <p:spPr bwMode="auto">
                <a:xfrm>
                  <a:off x="3570" y="2688"/>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58" name="AutoShape 70"/>
                <p:cNvSpPr>
                  <a:spLocks noChangeArrowheads="1"/>
                </p:cNvSpPr>
                <p:nvPr/>
              </p:nvSpPr>
              <p:spPr bwMode="auto">
                <a:xfrm>
                  <a:off x="3666" y="2884"/>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59" name="AutoShape 71"/>
                <p:cNvSpPr>
                  <a:spLocks noChangeArrowheads="1"/>
                </p:cNvSpPr>
                <p:nvPr/>
              </p:nvSpPr>
              <p:spPr bwMode="auto">
                <a:xfrm>
                  <a:off x="3026" y="278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60" name="AutoShape 72"/>
                <p:cNvSpPr>
                  <a:spLocks noChangeArrowheads="1"/>
                </p:cNvSpPr>
                <p:nvPr/>
              </p:nvSpPr>
              <p:spPr bwMode="auto">
                <a:xfrm>
                  <a:off x="2201" y="2963"/>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61" name="AutoShape 73"/>
                <p:cNvSpPr>
                  <a:spLocks noChangeArrowheads="1"/>
                </p:cNvSpPr>
                <p:nvPr/>
              </p:nvSpPr>
              <p:spPr bwMode="auto">
                <a:xfrm>
                  <a:off x="2297" y="305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62" name="AutoShape 74"/>
                <p:cNvSpPr>
                  <a:spLocks noChangeArrowheads="1"/>
                </p:cNvSpPr>
                <p:nvPr/>
              </p:nvSpPr>
              <p:spPr bwMode="auto">
                <a:xfrm>
                  <a:off x="2596" y="275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63" name="AutoShape 75"/>
                <p:cNvSpPr>
                  <a:spLocks noChangeArrowheads="1"/>
                </p:cNvSpPr>
                <p:nvPr/>
              </p:nvSpPr>
              <p:spPr bwMode="auto">
                <a:xfrm>
                  <a:off x="2692" y="2955"/>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64" name="AutoShape 76"/>
                <p:cNvSpPr>
                  <a:spLocks noChangeArrowheads="1"/>
                </p:cNvSpPr>
                <p:nvPr/>
              </p:nvSpPr>
              <p:spPr bwMode="auto">
                <a:xfrm>
                  <a:off x="3870" y="2941"/>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65" name="AutoShape 77"/>
                <p:cNvSpPr>
                  <a:spLocks noChangeArrowheads="1"/>
                </p:cNvSpPr>
                <p:nvPr/>
              </p:nvSpPr>
              <p:spPr bwMode="auto">
                <a:xfrm>
                  <a:off x="3966" y="3037"/>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452" name="Line 78"/>
              <p:cNvSpPr>
                <a:spLocks noChangeShapeType="1"/>
              </p:cNvSpPr>
              <p:nvPr/>
            </p:nvSpPr>
            <p:spPr bwMode="auto">
              <a:xfrm flipH="1">
                <a:off x="2896" y="1427"/>
                <a:ext cx="543" cy="36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nvGrpSpPr>
              <p:cNvPr id="41453" name="Group 79"/>
              <p:cNvGrpSpPr>
                <a:grpSpLocks/>
              </p:cNvGrpSpPr>
              <p:nvPr/>
            </p:nvGrpSpPr>
            <p:grpSpPr bwMode="auto">
              <a:xfrm>
                <a:off x="4878" y="1324"/>
                <a:ext cx="184" cy="73"/>
                <a:chOff x="1024" y="3264"/>
                <a:chExt cx="320" cy="296"/>
              </a:xfrm>
            </p:grpSpPr>
            <p:sp>
              <p:nvSpPr>
                <p:cNvPr id="41849" name="Rectangle 80"/>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50" name="Rectangle 81"/>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51" name="Rectangle 82"/>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52" name="Rectangle 83"/>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454" name="Group 84"/>
              <p:cNvGrpSpPr>
                <a:grpSpLocks/>
              </p:cNvGrpSpPr>
              <p:nvPr/>
            </p:nvGrpSpPr>
            <p:grpSpPr bwMode="auto">
              <a:xfrm>
                <a:off x="3658" y="909"/>
                <a:ext cx="990" cy="315"/>
                <a:chOff x="1832" y="1576"/>
                <a:chExt cx="1720" cy="1272"/>
              </a:xfrm>
            </p:grpSpPr>
            <p:grpSp>
              <p:nvGrpSpPr>
                <p:cNvPr id="41701" name="Group 85"/>
                <p:cNvGrpSpPr>
                  <a:grpSpLocks/>
                </p:cNvGrpSpPr>
                <p:nvPr/>
              </p:nvGrpSpPr>
              <p:grpSpPr bwMode="auto">
                <a:xfrm>
                  <a:off x="1832" y="1992"/>
                  <a:ext cx="888" cy="648"/>
                  <a:chOff x="1752" y="2224"/>
                  <a:chExt cx="888" cy="648"/>
                </a:xfrm>
              </p:grpSpPr>
              <p:grpSp>
                <p:nvGrpSpPr>
                  <p:cNvPr id="41813" name="Group 86"/>
                  <p:cNvGrpSpPr>
                    <a:grpSpLocks/>
                  </p:cNvGrpSpPr>
                  <p:nvPr/>
                </p:nvGrpSpPr>
                <p:grpSpPr bwMode="auto">
                  <a:xfrm>
                    <a:off x="1752" y="2224"/>
                    <a:ext cx="496" cy="528"/>
                    <a:chOff x="2016" y="2000"/>
                    <a:chExt cx="496" cy="528"/>
                  </a:xfrm>
                </p:grpSpPr>
                <p:sp>
                  <p:nvSpPr>
                    <p:cNvPr id="41841" name="Rectangle 87"/>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42" name="Rectangle 88"/>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43" name="Rectangle 89"/>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44" name="Rectangle 90"/>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45" name="Rectangle 91"/>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46" name="Rectangle 92"/>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47" name="Rectangle 93"/>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48" name="Rectangle 94"/>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814" name="Group 95"/>
                  <p:cNvGrpSpPr>
                    <a:grpSpLocks/>
                  </p:cNvGrpSpPr>
                  <p:nvPr/>
                </p:nvGrpSpPr>
                <p:grpSpPr bwMode="auto">
                  <a:xfrm>
                    <a:off x="1896" y="2256"/>
                    <a:ext cx="496" cy="528"/>
                    <a:chOff x="2016" y="2000"/>
                    <a:chExt cx="496" cy="528"/>
                  </a:xfrm>
                </p:grpSpPr>
                <p:sp>
                  <p:nvSpPr>
                    <p:cNvPr id="41833" name="Rectangle 96"/>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34" name="Rectangle 97"/>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35" name="Rectangle 98"/>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36" name="Rectangle 99"/>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37" name="Rectangle 100"/>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38" name="Rectangle 101"/>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39" name="Rectangle 102"/>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40" name="Rectangle 103"/>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815" name="Group 104"/>
                  <p:cNvGrpSpPr>
                    <a:grpSpLocks/>
                  </p:cNvGrpSpPr>
                  <p:nvPr/>
                </p:nvGrpSpPr>
                <p:grpSpPr bwMode="auto">
                  <a:xfrm>
                    <a:off x="2000" y="2312"/>
                    <a:ext cx="496" cy="528"/>
                    <a:chOff x="2016" y="2000"/>
                    <a:chExt cx="496" cy="528"/>
                  </a:xfrm>
                </p:grpSpPr>
                <p:sp>
                  <p:nvSpPr>
                    <p:cNvPr id="41825" name="Rectangle 105"/>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26" name="Rectangle 106"/>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27" name="Rectangle 107"/>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28" name="Rectangle 108"/>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29" name="Rectangle 109"/>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30" name="Rectangle 110"/>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31" name="Rectangle 111"/>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32" name="Rectangle 112"/>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816" name="Group 113"/>
                  <p:cNvGrpSpPr>
                    <a:grpSpLocks/>
                  </p:cNvGrpSpPr>
                  <p:nvPr/>
                </p:nvGrpSpPr>
                <p:grpSpPr bwMode="auto">
                  <a:xfrm>
                    <a:off x="2144" y="2344"/>
                    <a:ext cx="496" cy="528"/>
                    <a:chOff x="2016" y="2000"/>
                    <a:chExt cx="496" cy="528"/>
                  </a:xfrm>
                </p:grpSpPr>
                <p:sp>
                  <p:nvSpPr>
                    <p:cNvPr id="41817" name="Rectangle 114"/>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18" name="Rectangle 115"/>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19" name="Rectangle 116"/>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20" name="Rectangle 117"/>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21" name="Rectangle 118"/>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22" name="Rectangle 119"/>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23" name="Rectangle 120"/>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24" name="Rectangle 121"/>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grpSp>
              <p:nvGrpSpPr>
                <p:cNvPr id="41702" name="Group 122"/>
                <p:cNvGrpSpPr>
                  <a:grpSpLocks/>
                </p:cNvGrpSpPr>
                <p:nvPr/>
              </p:nvGrpSpPr>
              <p:grpSpPr bwMode="auto">
                <a:xfrm>
                  <a:off x="2208" y="1576"/>
                  <a:ext cx="888" cy="648"/>
                  <a:chOff x="1800" y="1552"/>
                  <a:chExt cx="888" cy="648"/>
                </a:xfrm>
              </p:grpSpPr>
              <p:grpSp>
                <p:nvGrpSpPr>
                  <p:cNvPr id="41777" name="Group 123"/>
                  <p:cNvGrpSpPr>
                    <a:grpSpLocks/>
                  </p:cNvGrpSpPr>
                  <p:nvPr/>
                </p:nvGrpSpPr>
                <p:grpSpPr bwMode="auto">
                  <a:xfrm>
                    <a:off x="1800" y="1552"/>
                    <a:ext cx="496" cy="528"/>
                    <a:chOff x="2016" y="2000"/>
                    <a:chExt cx="496" cy="528"/>
                  </a:xfrm>
                </p:grpSpPr>
                <p:sp>
                  <p:nvSpPr>
                    <p:cNvPr id="41805" name="Rectangle 124"/>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06" name="Rectangle 125"/>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07" name="Rectangle 126"/>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08" name="Rectangle 127"/>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09" name="Rectangle 128"/>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10" name="Rectangle 129"/>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11" name="Rectangle 130"/>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12" name="Rectangle 131"/>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778" name="Group 132"/>
                  <p:cNvGrpSpPr>
                    <a:grpSpLocks/>
                  </p:cNvGrpSpPr>
                  <p:nvPr/>
                </p:nvGrpSpPr>
                <p:grpSpPr bwMode="auto">
                  <a:xfrm>
                    <a:off x="1944" y="1584"/>
                    <a:ext cx="496" cy="528"/>
                    <a:chOff x="2016" y="2000"/>
                    <a:chExt cx="496" cy="528"/>
                  </a:xfrm>
                </p:grpSpPr>
                <p:sp>
                  <p:nvSpPr>
                    <p:cNvPr id="41797" name="Rectangle 133"/>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98" name="Rectangle 134"/>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99" name="Rectangle 135"/>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00" name="Rectangle 136"/>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01" name="Rectangle 137"/>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02" name="Rectangle 138"/>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03" name="Rectangle 139"/>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04" name="Rectangle 140"/>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779" name="Group 141"/>
                  <p:cNvGrpSpPr>
                    <a:grpSpLocks/>
                  </p:cNvGrpSpPr>
                  <p:nvPr/>
                </p:nvGrpSpPr>
                <p:grpSpPr bwMode="auto">
                  <a:xfrm>
                    <a:off x="2048" y="1640"/>
                    <a:ext cx="496" cy="528"/>
                    <a:chOff x="2016" y="2000"/>
                    <a:chExt cx="496" cy="528"/>
                  </a:xfrm>
                </p:grpSpPr>
                <p:sp>
                  <p:nvSpPr>
                    <p:cNvPr id="41789" name="Rectangle 142"/>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90" name="Rectangle 143"/>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91" name="Rectangle 144"/>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92" name="Rectangle 145"/>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93" name="Rectangle 146"/>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94" name="Rectangle 147"/>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95" name="Rectangle 148"/>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96" name="Rectangle 149"/>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780" name="Group 150"/>
                  <p:cNvGrpSpPr>
                    <a:grpSpLocks/>
                  </p:cNvGrpSpPr>
                  <p:nvPr/>
                </p:nvGrpSpPr>
                <p:grpSpPr bwMode="auto">
                  <a:xfrm>
                    <a:off x="2192" y="1672"/>
                    <a:ext cx="496" cy="528"/>
                    <a:chOff x="2016" y="2000"/>
                    <a:chExt cx="496" cy="528"/>
                  </a:xfrm>
                </p:grpSpPr>
                <p:sp>
                  <p:nvSpPr>
                    <p:cNvPr id="41781" name="Rectangle 151"/>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82" name="Rectangle 152"/>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83" name="Rectangle 153"/>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84" name="Rectangle 154"/>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85" name="Rectangle 155"/>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86" name="Rectangle 156"/>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87" name="Rectangle 157"/>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88" name="Rectangle 158"/>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grpSp>
              <p:nvGrpSpPr>
                <p:cNvPr id="41703" name="Group 159"/>
                <p:cNvGrpSpPr>
                  <a:grpSpLocks/>
                </p:cNvGrpSpPr>
                <p:nvPr/>
              </p:nvGrpSpPr>
              <p:grpSpPr bwMode="auto">
                <a:xfrm>
                  <a:off x="2288" y="2200"/>
                  <a:ext cx="888" cy="648"/>
                  <a:chOff x="2560" y="2264"/>
                  <a:chExt cx="888" cy="648"/>
                </a:xfrm>
              </p:grpSpPr>
              <p:grpSp>
                <p:nvGrpSpPr>
                  <p:cNvPr id="41741" name="Group 160"/>
                  <p:cNvGrpSpPr>
                    <a:grpSpLocks/>
                  </p:cNvGrpSpPr>
                  <p:nvPr/>
                </p:nvGrpSpPr>
                <p:grpSpPr bwMode="auto">
                  <a:xfrm>
                    <a:off x="2560" y="2264"/>
                    <a:ext cx="496" cy="528"/>
                    <a:chOff x="2016" y="2000"/>
                    <a:chExt cx="496" cy="528"/>
                  </a:xfrm>
                </p:grpSpPr>
                <p:sp>
                  <p:nvSpPr>
                    <p:cNvPr id="41769" name="Rectangle 161"/>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70" name="Rectangle 162"/>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71" name="Rectangle 163"/>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72" name="Rectangle 164"/>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73" name="Rectangle 165"/>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74" name="Rectangle 166"/>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75" name="Rectangle 167"/>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76" name="Rectangle 168"/>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742" name="Group 169"/>
                  <p:cNvGrpSpPr>
                    <a:grpSpLocks/>
                  </p:cNvGrpSpPr>
                  <p:nvPr/>
                </p:nvGrpSpPr>
                <p:grpSpPr bwMode="auto">
                  <a:xfrm>
                    <a:off x="2704" y="2296"/>
                    <a:ext cx="496" cy="528"/>
                    <a:chOff x="2016" y="2000"/>
                    <a:chExt cx="496" cy="528"/>
                  </a:xfrm>
                </p:grpSpPr>
                <p:sp>
                  <p:nvSpPr>
                    <p:cNvPr id="41761" name="Rectangle 170"/>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62" name="Rectangle 171"/>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63" name="Rectangle 172"/>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64" name="Rectangle 173"/>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65" name="Rectangle 174"/>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66" name="Rectangle 175"/>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67" name="Rectangle 176"/>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68" name="Rectangle 177"/>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743" name="Group 178"/>
                  <p:cNvGrpSpPr>
                    <a:grpSpLocks/>
                  </p:cNvGrpSpPr>
                  <p:nvPr/>
                </p:nvGrpSpPr>
                <p:grpSpPr bwMode="auto">
                  <a:xfrm>
                    <a:off x="2808" y="2352"/>
                    <a:ext cx="496" cy="528"/>
                    <a:chOff x="2016" y="2000"/>
                    <a:chExt cx="496" cy="528"/>
                  </a:xfrm>
                </p:grpSpPr>
                <p:sp>
                  <p:nvSpPr>
                    <p:cNvPr id="41753" name="Rectangle 179"/>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54" name="Rectangle 180"/>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55" name="Rectangle 181"/>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56" name="Rectangle 182"/>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57" name="Rectangle 183"/>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58" name="Rectangle 184"/>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59" name="Rectangle 185"/>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60" name="Rectangle 186"/>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744" name="Group 187"/>
                  <p:cNvGrpSpPr>
                    <a:grpSpLocks/>
                  </p:cNvGrpSpPr>
                  <p:nvPr/>
                </p:nvGrpSpPr>
                <p:grpSpPr bwMode="auto">
                  <a:xfrm>
                    <a:off x="2952" y="2384"/>
                    <a:ext cx="496" cy="528"/>
                    <a:chOff x="2016" y="2000"/>
                    <a:chExt cx="496" cy="528"/>
                  </a:xfrm>
                </p:grpSpPr>
                <p:sp>
                  <p:nvSpPr>
                    <p:cNvPr id="41745" name="Rectangle 188"/>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46" name="Rectangle 189"/>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47" name="Rectangle 190"/>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48" name="Rectangle 191"/>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49" name="Rectangle 192"/>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50" name="Rectangle 193"/>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51" name="Rectangle 194"/>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52" name="Rectangle 195"/>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grpSp>
              <p:nvGrpSpPr>
                <p:cNvPr id="41704" name="Group 196"/>
                <p:cNvGrpSpPr>
                  <a:grpSpLocks/>
                </p:cNvGrpSpPr>
                <p:nvPr/>
              </p:nvGrpSpPr>
              <p:grpSpPr bwMode="auto">
                <a:xfrm>
                  <a:off x="2664" y="1736"/>
                  <a:ext cx="888" cy="648"/>
                  <a:chOff x="2608" y="1592"/>
                  <a:chExt cx="888" cy="648"/>
                </a:xfrm>
              </p:grpSpPr>
              <p:grpSp>
                <p:nvGrpSpPr>
                  <p:cNvPr id="41705" name="Group 197"/>
                  <p:cNvGrpSpPr>
                    <a:grpSpLocks/>
                  </p:cNvGrpSpPr>
                  <p:nvPr/>
                </p:nvGrpSpPr>
                <p:grpSpPr bwMode="auto">
                  <a:xfrm>
                    <a:off x="2608" y="1592"/>
                    <a:ext cx="496" cy="528"/>
                    <a:chOff x="2016" y="2000"/>
                    <a:chExt cx="496" cy="528"/>
                  </a:xfrm>
                </p:grpSpPr>
                <p:sp>
                  <p:nvSpPr>
                    <p:cNvPr id="41733" name="Rectangle 198"/>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34" name="Rectangle 199"/>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35" name="Rectangle 200"/>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36" name="Rectangle 201"/>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37" name="Rectangle 202"/>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38" name="Rectangle 203"/>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39" name="Rectangle 204"/>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40" name="Rectangle 205"/>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706" name="Group 206"/>
                  <p:cNvGrpSpPr>
                    <a:grpSpLocks/>
                  </p:cNvGrpSpPr>
                  <p:nvPr/>
                </p:nvGrpSpPr>
                <p:grpSpPr bwMode="auto">
                  <a:xfrm>
                    <a:off x="2752" y="1624"/>
                    <a:ext cx="496" cy="528"/>
                    <a:chOff x="2016" y="2000"/>
                    <a:chExt cx="496" cy="528"/>
                  </a:xfrm>
                </p:grpSpPr>
                <p:sp>
                  <p:nvSpPr>
                    <p:cNvPr id="41725" name="Rectangle 207"/>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26" name="Rectangle 208"/>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27" name="Rectangle 209"/>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28" name="Rectangle 210"/>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29" name="Rectangle 211"/>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30" name="Rectangle 212"/>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31" name="Rectangle 213"/>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32" name="Rectangle 214"/>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707" name="Group 215"/>
                  <p:cNvGrpSpPr>
                    <a:grpSpLocks/>
                  </p:cNvGrpSpPr>
                  <p:nvPr/>
                </p:nvGrpSpPr>
                <p:grpSpPr bwMode="auto">
                  <a:xfrm>
                    <a:off x="2840" y="1664"/>
                    <a:ext cx="496" cy="528"/>
                    <a:chOff x="2016" y="2000"/>
                    <a:chExt cx="496" cy="528"/>
                  </a:xfrm>
                </p:grpSpPr>
                <p:sp>
                  <p:nvSpPr>
                    <p:cNvPr id="41717" name="Rectangle 216"/>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18" name="Rectangle 217"/>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19" name="Rectangle 218"/>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20" name="Rectangle 219"/>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21" name="Rectangle 220"/>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22" name="Rectangle 221"/>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23" name="Rectangle 222"/>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24" name="Rectangle 223"/>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708" name="Group 224"/>
                  <p:cNvGrpSpPr>
                    <a:grpSpLocks/>
                  </p:cNvGrpSpPr>
                  <p:nvPr/>
                </p:nvGrpSpPr>
                <p:grpSpPr bwMode="auto">
                  <a:xfrm>
                    <a:off x="3000" y="1712"/>
                    <a:ext cx="496" cy="528"/>
                    <a:chOff x="2016" y="2000"/>
                    <a:chExt cx="496" cy="528"/>
                  </a:xfrm>
                </p:grpSpPr>
                <p:sp>
                  <p:nvSpPr>
                    <p:cNvPr id="41709" name="Rectangle 225"/>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10" name="Rectangle 226"/>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11" name="Rectangle 227"/>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12" name="Rectangle 228"/>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13" name="Rectangle 229"/>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14" name="Rectangle 230"/>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15" name="Rectangle 231"/>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16" name="Rectangle 232"/>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grpSp>
          <p:grpSp>
            <p:nvGrpSpPr>
              <p:cNvPr id="41455" name="Group 233"/>
              <p:cNvGrpSpPr>
                <a:grpSpLocks/>
              </p:cNvGrpSpPr>
              <p:nvPr/>
            </p:nvGrpSpPr>
            <p:grpSpPr bwMode="auto">
              <a:xfrm>
                <a:off x="3703" y="1382"/>
                <a:ext cx="185" cy="74"/>
                <a:chOff x="1024" y="3264"/>
                <a:chExt cx="320" cy="296"/>
              </a:xfrm>
            </p:grpSpPr>
            <p:sp>
              <p:nvSpPr>
                <p:cNvPr id="41697" name="Rectangle 234"/>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98" name="Rectangle 235"/>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99" name="Rectangle 236"/>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00" name="Rectangle 237"/>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456" name="Group 238"/>
              <p:cNvGrpSpPr>
                <a:grpSpLocks/>
              </p:cNvGrpSpPr>
              <p:nvPr/>
            </p:nvGrpSpPr>
            <p:grpSpPr bwMode="auto">
              <a:xfrm>
                <a:off x="4152" y="1376"/>
                <a:ext cx="184" cy="73"/>
                <a:chOff x="1024" y="3264"/>
                <a:chExt cx="320" cy="296"/>
              </a:xfrm>
            </p:grpSpPr>
            <p:sp>
              <p:nvSpPr>
                <p:cNvPr id="41693" name="Rectangle 239"/>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94" name="Rectangle 240"/>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95" name="Rectangle 241"/>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96" name="Rectangle 242"/>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457" name="Group 243"/>
              <p:cNvGrpSpPr>
                <a:grpSpLocks/>
              </p:cNvGrpSpPr>
              <p:nvPr/>
            </p:nvGrpSpPr>
            <p:grpSpPr bwMode="auto">
              <a:xfrm>
                <a:off x="5005" y="1169"/>
                <a:ext cx="183" cy="73"/>
                <a:chOff x="1024" y="3264"/>
                <a:chExt cx="320" cy="296"/>
              </a:xfrm>
            </p:grpSpPr>
            <p:sp>
              <p:nvSpPr>
                <p:cNvPr id="41689" name="Rectangle 244"/>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90" name="Rectangle 245"/>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91" name="Rectangle 246"/>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92" name="Rectangle 247"/>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458" name="Group 248"/>
              <p:cNvGrpSpPr>
                <a:grpSpLocks/>
              </p:cNvGrpSpPr>
              <p:nvPr/>
            </p:nvGrpSpPr>
            <p:grpSpPr bwMode="auto">
              <a:xfrm>
                <a:off x="4528" y="1367"/>
                <a:ext cx="184" cy="73"/>
                <a:chOff x="1024" y="3264"/>
                <a:chExt cx="320" cy="296"/>
              </a:xfrm>
            </p:grpSpPr>
            <p:sp>
              <p:nvSpPr>
                <p:cNvPr id="41685" name="Rectangle 249"/>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86" name="Rectangle 250"/>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87" name="Rectangle 251"/>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88" name="Rectangle 252"/>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459" name="Group 253"/>
              <p:cNvGrpSpPr>
                <a:grpSpLocks/>
              </p:cNvGrpSpPr>
              <p:nvPr/>
            </p:nvGrpSpPr>
            <p:grpSpPr bwMode="auto">
              <a:xfrm>
                <a:off x="3176" y="1260"/>
                <a:ext cx="185" cy="73"/>
                <a:chOff x="1024" y="3264"/>
                <a:chExt cx="320" cy="296"/>
              </a:xfrm>
            </p:grpSpPr>
            <p:sp>
              <p:nvSpPr>
                <p:cNvPr id="41681" name="Rectangle 254"/>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82" name="Rectangle 255"/>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83" name="Rectangle 256"/>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84" name="Rectangle 257"/>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460" name="Group 258"/>
              <p:cNvGrpSpPr>
                <a:grpSpLocks/>
              </p:cNvGrpSpPr>
              <p:nvPr/>
            </p:nvGrpSpPr>
            <p:grpSpPr bwMode="auto">
              <a:xfrm>
                <a:off x="3158" y="1191"/>
                <a:ext cx="184" cy="73"/>
                <a:chOff x="1024" y="3264"/>
                <a:chExt cx="320" cy="296"/>
              </a:xfrm>
            </p:grpSpPr>
            <p:sp>
              <p:nvSpPr>
                <p:cNvPr id="41677" name="Rectangle 259"/>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78" name="Rectangle 260"/>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79" name="Rectangle 261"/>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80" name="Rectangle 262"/>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461" name="Group 263"/>
              <p:cNvGrpSpPr>
                <a:grpSpLocks/>
              </p:cNvGrpSpPr>
              <p:nvPr/>
            </p:nvGrpSpPr>
            <p:grpSpPr bwMode="auto">
              <a:xfrm>
                <a:off x="3323" y="1395"/>
                <a:ext cx="184" cy="73"/>
                <a:chOff x="1024" y="3264"/>
                <a:chExt cx="320" cy="296"/>
              </a:xfrm>
            </p:grpSpPr>
            <p:sp>
              <p:nvSpPr>
                <p:cNvPr id="41673" name="Rectangle 264"/>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74" name="Rectangle 265"/>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75" name="Rectangle 266"/>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76" name="Rectangle 267"/>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462" name="Group 268"/>
              <p:cNvGrpSpPr>
                <a:grpSpLocks/>
              </p:cNvGrpSpPr>
              <p:nvPr/>
            </p:nvGrpSpPr>
            <p:grpSpPr bwMode="auto">
              <a:xfrm>
                <a:off x="2799" y="1168"/>
                <a:ext cx="154" cy="61"/>
                <a:chOff x="428" y="2146"/>
                <a:chExt cx="268" cy="244"/>
              </a:xfrm>
            </p:grpSpPr>
            <p:sp>
              <p:nvSpPr>
                <p:cNvPr id="41664" name="Rectangle 269"/>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65" name="Rectangle 270"/>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66" name="Rectangle 271"/>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67" name="Rectangle 272"/>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68" name="Rectangle 273"/>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69" name="Rectangle 274"/>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70" name="Rectangle 275"/>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71" name="Rectangle 276"/>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72" name="Rectangle 277"/>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463" name="Group 278"/>
              <p:cNvGrpSpPr>
                <a:grpSpLocks/>
              </p:cNvGrpSpPr>
              <p:nvPr/>
            </p:nvGrpSpPr>
            <p:grpSpPr bwMode="auto">
              <a:xfrm>
                <a:off x="2801" y="1232"/>
                <a:ext cx="154" cy="61"/>
                <a:chOff x="428" y="2146"/>
                <a:chExt cx="268" cy="244"/>
              </a:xfrm>
            </p:grpSpPr>
            <p:sp>
              <p:nvSpPr>
                <p:cNvPr id="41655" name="Rectangle 279"/>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56" name="Rectangle 280"/>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57" name="Rectangle 281"/>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58" name="Rectangle 282"/>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59" name="Rectangle 283"/>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60" name="Rectangle 284"/>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61" name="Rectangle 285"/>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62" name="Rectangle 286"/>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63" name="Rectangle 287"/>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464" name="Rectangle 288"/>
              <p:cNvSpPr>
                <a:spLocks noChangeArrowheads="1"/>
              </p:cNvSpPr>
              <p:nvPr/>
            </p:nvSpPr>
            <p:spPr bwMode="auto">
              <a:xfrm>
                <a:off x="3017" y="1167"/>
                <a:ext cx="93" cy="39"/>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sp>
            <p:nvSpPr>
              <p:cNvPr id="41465" name="Rectangle 289"/>
              <p:cNvSpPr>
                <a:spLocks noChangeArrowheads="1"/>
              </p:cNvSpPr>
              <p:nvPr/>
            </p:nvSpPr>
            <p:spPr bwMode="auto">
              <a:xfrm>
                <a:off x="3020" y="1229"/>
                <a:ext cx="93" cy="38"/>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grpSp>
            <p:nvGrpSpPr>
              <p:cNvPr id="41466" name="Group 290"/>
              <p:cNvGrpSpPr>
                <a:grpSpLocks/>
              </p:cNvGrpSpPr>
              <p:nvPr/>
            </p:nvGrpSpPr>
            <p:grpSpPr bwMode="auto">
              <a:xfrm>
                <a:off x="2932" y="1390"/>
                <a:ext cx="154" cy="61"/>
                <a:chOff x="428" y="2146"/>
                <a:chExt cx="268" cy="244"/>
              </a:xfrm>
            </p:grpSpPr>
            <p:sp>
              <p:nvSpPr>
                <p:cNvPr id="41646" name="Rectangle 291"/>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47" name="Rectangle 292"/>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48" name="Rectangle 293"/>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49" name="Rectangle 294"/>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50" name="Rectangle 295"/>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51" name="Rectangle 296"/>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52" name="Rectangle 297"/>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53" name="Rectangle 298"/>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54" name="Rectangle 299"/>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467" name="Group 300"/>
              <p:cNvGrpSpPr>
                <a:grpSpLocks/>
              </p:cNvGrpSpPr>
              <p:nvPr/>
            </p:nvGrpSpPr>
            <p:grpSpPr bwMode="auto">
              <a:xfrm>
                <a:off x="2945" y="1465"/>
                <a:ext cx="155" cy="60"/>
                <a:chOff x="428" y="2146"/>
                <a:chExt cx="268" cy="244"/>
              </a:xfrm>
            </p:grpSpPr>
            <p:sp>
              <p:nvSpPr>
                <p:cNvPr id="41637" name="Rectangle 301"/>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38" name="Rectangle 302"/>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39" name="Rectangle 303"/>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40" name="Rectangle 304"/>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41" name="Rectangle 305"/>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42" name="Rectangle 306"/>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43" name="Rectangle 307"/>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44" name="Rectangle 308"/>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45" name="Rectangle 309"/>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468" name="Rectangle 310"/>
              <p:cNvSpPr>
                <a:spLocks noChangeArrowheads="1"/>
              </p:cNvSpPr>
              <p:nvPr/>
            </p:nvSpPr>
            <p:spPr bwMode="auto">
              <a:xfrm>
                <a:off x="3127" y="1431"/>
                <a:ext cx="93" cy="39"/>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grpSp>
            <p:nvGrpSpPr>
              <p:cNvPr id="41469" name="Group 311"/>
              <p:cNvGrpSpPr>
                <a:grpSpLocks/>
              </p:cNvGrpSpPr>
              <p:nvPr/>
            </p:nvGrpSpPr>
            <p:grpSpPr bwMode="auto">
              <a:xfrm>
                <a:off x="3466" y="1524"/>
                <a:ext cx="155" cy="60"/>
                <a:chOff x="428" y="2146"/>
                <a:chExt cx="268" cy="244"/>
              </a:xfrm>
            </p:grpSpPr>
            <p:sp>
              <p:nvSpPr>
                <p:cNvPr id="41628" name="Rectangle 312"/>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29" name="Rectangle 313"/>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30" name="Rectangle 314"/>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31" name="Rectangle 315"/>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32" name="Rectangle 316"/>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33" name="Rectangle 317"/>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34" name="Rectangle 318"/>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35" name="Rectangle 319"/>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36" name="Rectangle 320"/>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470" name="Rectangle 321"/>
              <p:cNvSpPr>
                <a:spLocks noChangeArrowheads="1"/>
              </p:cNvSpPr>
              <p:nvPr/>
            </p:nvSpPr>
            <p:spPr bwMode="auto">
              <a:xfrm>
                <a:off x="3680" y="1471"/>
                <a:ext cx="93" cy="39"/>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grpSp>
            <p:nvGrpSpPr>
              <p:cNvPr id="41471" name="Group 322"/>
              <p:cNvGrpSpPr>
                <a:grpSpLocks/>
              </p:cNvGrpSpPr>
              <p:nvPr/>
            </p:nvGrpSpPr>
            <p:grpSpPr bwMode="auto">
              <a:xfrm>
                <a:off x="4133" y="1520"/>
                <a:ext cx="153" cy="41"/>
                <a:chOff x="2378" y="3784"/>
                <a:chExt cx="268" cy="166"/>
              </a:xfrm>
            </p:grpSpPr>
            <p:sp>
              <p:nvSpPr>
                <p:cNvPr id="41622" name="Rectangle 323"/>
                <p:cNvSpPr>
                  <a:spLocks noChangeArrowheads="1"/>
                </p:cNvSpPr>
                <p:nvPr/>
              </p:nvSpPr>
              <p:spPr bwMode="auto">
                <a:xfrm>
                  <a:off x="2582" y="379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23" name="Rectangle 324"/>
                <p:cNvSpPr>
                  <a:spLocks noChangeArrowheads="1"/>
                </p:cNvSpPr>
                <p:nvPr/>
              </p:nvSpPr>
              <p:spPr bwMode="auto">
                <a:xfrm>
                  <a:off x="2486" y="378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24" name="Rectangle 325"/>
                <p:cNvSpPr>
                  <a:spLocks noChangeArrowheads="1"/>
                </p:cNvSpPr>
                <p:nvPr/>
              </p:nvSpPr>
              <p:spPr bwMode="auto">
                <a:xfrm>
                  <a:off x="2576" y="387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25" name="Rectangle 326"/>
                <p:cNvSpPr>
                  <a:spLocks noChangeArrowheads="1"/>
                </p:cNvSpPr>
                <p:nvPr/>
              </p:nvSpPr>
              <p:spPr bwMode="auto">
                <a:xfrm>
                  <a:off x="2480" y="386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26" name="Rectangle 327"/>
                <p:cNvSpPr>
                  <a:spLocks noChangeArrowheads="1"/>
                </p:cNvSpPr>
                <p:nvPr/>
              </p:nvSpPr>
              <p:spPr bwMode="auto">
                <a:xfrm>
                  <a:off x="2384" y="380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27" name="Rectangle 328"/>
                <p:cNvSpPr>
                  <a:spLocks noChangeArrowheads="1"/>
                </p:cNvSpPr>
                <p:nvPr/>
              </p:nvSpPr>
              <p:spPr bwMode="auto">
                <a:xfrm>
                  <a:off x="2378" y="388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472" name="Rectangle 329"/>
              <p:cNvSpPr>
                <a:spLocks noChangeArrowheads="1"/>
              </p:cNvSpPr>
              <p:nvPr/>
            </p:nvSpPr>
            <p:spPr bwMode="auto">
              <a:xfrm>
                <a:off x="4173" y="1470"/>
                <a:ext cx="93" cy="38"/>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grpSp>
            <p:nvGrpSpPr>
              <p:cNvPr id="41473" name="Group 330"/>
              <p:cNvGrpSpPr>
                <a:grpSpLocks/>
              </p:cNvGrpSpPr>
              <p:nvPr/>
            </p:nvGrpSpPr>
            <p:grpSpPr bwMode="auto">
              <a:xfrm>
                <a:off x="4502" y="1510"/>
                <a:ext cx="154" cy="60"/>
                <a:chOff x="428" y="2146"/>
                <a:chExt cx="268" cy="244"/>
              </a:xfrm>
            </p:grpSpPr>
            <p:sp>
              <p:nvSpPr>
                <p:cNvPr id="41613" name="Rectangle 331"/>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14" name="Rectangle 332"/>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15" name="Rectangle 333"/>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16" name="Rectangle 334"/>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17" name="Rectangle 335"/>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18" name="Rectangle 336"/>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19" name="Rectangle 337"/>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20" name="Rectangle 338"/>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21" name="Rectangle 339"/>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474" name="Group 340"/>
              <p:cNvGrpSpPr>
                <a:grpSpLocks/>
              </p:cNvGrpSpPr>
              <p:nvPr/>
            </p:nvGrpSpPr>
            <p:grpSpPr bwMode="auto">
              <a:xfrm>
                <a:off x="4689" y="1540"/>
                <a:ext cx="155" cy="61"/>
                <a:chOff x="428" y="2146"/>
                <a:chExt cx="268" cy="244"/>
              </a:xfrm>
            </p:grpSpPr>
            <p:sp>
              <p:nvSpPr>
                <p:cNvPr id="41604" name="Rectangle 341"/>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05" name="Rectangle 342"/>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06" name="Rectangle 343"/>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07" name="Rectangle 344"/>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08" name="Rectangle 345"/>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09" name="Rectangle 346"/>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10" name="Rectangle 347"/>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11" name="Rectangle 348"/>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12" name="Rectangle 349"/>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475" name="Rectangle 350"/>
              <p:cNvSpPr>
                <a:spLocks noChangeArrowheads="1"/>
              </p:cNvSpPr>
              <p:nvPr/>
            </p:nvSpPr>
            <p:spPr bwMode="auto">
              <a:xfrm>
                <a:off x="4625" y="1455"/>
                <a:ext cx="93" cy="38"/>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sp>
            <p:nvSpPr>
              <p:cNvPr id="41476" name="Rectangle 351"/>
              <p:cNvSpPr>
                <a:spLocks noChangeArrowheads="1"/>
              </p:cNvSpPr>
              <p:nvPr/>
            </p:nvSpPr>
            <p:spPr bwMode="auto">
              <a:xfrm>
                <a:off x="5229" y="1187"/>
                <a:ext cx="93" cy="39"/>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grpSp>
            <p:nvGrpSpPr>
              <p:cNvPr id="41477" name="Group 352"/>
              <p:cNvGrpSpPr>
                <a:grpSpLocks/>
              </p:cNvGrpSpPr>
              <p:nvPr/>
            </p:nvGrpSpPr>
            <p:grpSpPr bwMode="auto">
              <a:xfrm>
                <a:off x="5250" y="1298"/>
                <a:ext cx="155" cy="60"/>
                <a:chOff x="428" y="2146"/>
                <a:chExt cx="268" cy="244"/>
              </a:xfrm>
            </p:grpSpPr>
            <p:sp>
              <p:nvSpPr>
                <p:cNvPr id="41595" name="Rectangle 353"/>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96" name="Rectangle 354"/>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97" name="Rectangle 355"/>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98" name="Rectangle 356"/>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99" name="Rectangle 357"/>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00" name="Rectangle 358"/>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01" name="Rectangle 359"/>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02" name="Rectangle 360"/>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03" name="Rectangle 361"/>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478" name="Group 362"/>
              <p:cNvGrpSpPr>
                <a:grpSpLocks/>
              </p:cNvGrpSpPr>
              <p:nvPr/>
            </p:nvGrpSpPr>
            <p:grpSpPr bwMode="auto">
              <a:xfrm>
                <a:off x="5230" y="1408"/>
                <a:ext cx="154" cy="61"/>
                <a:chOff x="428" y="2146"/>
                <a:chExt cx="268" cy="244"/>
              </a:xfrm>
            </p:grpSpPr>
            <p:sp>
              <p:nvSpPr>
                <p:cNvPr id="41586" name="Rectangle 363"/>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87" name="Rectangle 364"/>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88" name="Rectangle 365"/>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89" name="Rectangle 366"/>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90" name="Rectangle 367"/>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91" name="Rectangle 368"/>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92" name="Rectangle 369"/>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93" name="Rectangle 370"/>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94" name="Rectangle 371"/>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479" name="Rectangle 372"/>
              <p:cNvSpPr>
                <a:spLocks noChangeArrowheads="1"/>
              </p:cNvSpPr>
              <p:nvPr/>
            </p:nvSpPr>
            <p:spPr bwMode="auto">
              <a:xfrm>
                <a:off x="5115" y="1344"/>
                <a:ext cx="93" cy="4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sp>
            <p:nvSpPr>
              <p:cNvPr id="41480" name="Rectangle 373"/>
              <p:cNvSpPr>
                <a:spLocks noChangeArrowheads="1"/>
              </p:cNvSpPr>
              <p:nvPr/>
            </p:nvSpPr>
            <p:spPr bwMode="auto">
              <a:xfrm>
                <a:off x="5094" y="1401"/>
                <a:ext cx="94" cy="39"/>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grpSp>
            <p:nvGrpSpPr>
              <p:cNvPr id="41481" name="Group 374"/>
              <p:cNvGrpSpPr>
                <a:grpSpLocks/>
              </p:cNvGrpSpPr>
              <p:nvPr/>
            </p:nvGrpSpPr>
            <p:grpSpPr bwMode="auto">
              <a:xfrm>
                <a:off x="5171" y="1035"/>
                <a:ext cx="155" cy="60"/>
                <a:chOff x="428" y="2146"/>
                <a:chExt cx="268" cy="244"/>
              </a:xfrm>
            </p:grpSpPr>
            <p:sp>
              <p:nvSpPr>
                <p:cNvPr id="41577" name="Rectangle 375"/>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78" name="Rectangle 376"/>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79" name="Rectangle 377"/>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80" name="Rectangle 378"/>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81" name="Rectangle 379"/>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82" name="Rectangle 380"/>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83" name="Rectangle 381"/>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84" name="Rectangle 382"/>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85" name="Rectangle 383"/>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482" name="Rectangle 384"/>
              <p:cNvSpPr>
                <a:spLocks noChangeArrowheads="1"/>
              </p:cNvSpPr>
              <p:nvPr/>
            </p:nvSpPr>
            <p:spPr bwMode="auto">
              <a:xfrm>
                <a:off x="5025" y="1071"/>
                <a:ext cx="93" cy="38"/>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grpSp>
            <p:nvGrpSpPr>
              <p:cNvPr id="41483" name="Group 385"/>
              <p:cNvGrpSpPr>
                <a:grpSpLocks/>
              </p:cNvGrpSpPr>
              <p:nvPr/>
            </p:nvGrpSpPr>
            <p:grpSpPr bwMode="auto">
              <a:xfrm>
                <a:off x="5030" y="933"/>
                <a:ext cx="154" cy="61"/>
                <a:chOff x="428" y="2146"/>
                <a:chExt cx="268" cy="244"/>
              </a:xfrm>
            </p:grpSpPr>
            <p:sp>
              <p:nvSpPr>
                <p:cNvPr id="41568" name="Rectangle 386"/>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69" name="Rectangle 387"/>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70" name="Rectangle 388"/>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71" name="Rectangle 389"/>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72" name="Rectangle 390"/>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73" name="Rectangle 391"/>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74" name="Rectangle 392"/>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75" name="Rectangle 393"/>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76" name="Rectangle 394"/>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484" name="Group 395"/>
              <p:cNvGrpSpPr>
                <a:grpSpLocks/>
              </p:cNvGrpSpPr>
              <p:nvPr/>
            </p:nvGrpSpPr>
            <p:grpSpPr bwMode="auto">
              <a:xfrm>
                <a:off x="3328" y="911"/>
                <a:ext cx="155" cy="61"/>
                <a:chOff x="428" y="2146"/>
                <a:chExt cx="268" cy="244"/>
              </a:xfrm>
            </p:grpSpPr>
            <p:sp>
              <p:nvSpPr>
                <p:cNvPr id="41559" name="Rectangle 396"/>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60" name="Rectangle 397"/>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61" name="Rectangle 398"/>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62" name="Rectangle 399"/>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63" name="Rectangle 400"/>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64" name="Rectangle 401"/>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65" name="Rectangle 402"/>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66" name="Rectangle 403"/>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67" name="Rectangle 404"/>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485" name="Group 405"/>
              <p:cNvGrpSpPr>
                <a:grpSpLocks/>
              </p:cNvGrpSpPr>
              <p:nvPr/>
            </p:nvGrpSpPr>
            <p:grpSpPr bwMode="auto">
              <a:xfrm>
                <a:off x="3087" y="996"/>
                <a:ext cx="154" cy="60"/>
                <a:chOff x="428" y="2146"/>
                <a:chExt cx="268" cy="244"/>
              </a:xfrm>
            </p:grpSpPr>
            <p:sp>
              <p:nvSpPr>
                <p:cNvPr id="41550" name="Rectangle 406"/>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51" name="Rectangle 407"/>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52" name="Rectangle 408"/>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53" name="Rectangle 409"/>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54" name="Rectangle 410"/>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55" name="Rectangle 411"/>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56" name="Rectangle 412"/>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57" name="Rectangle 413"/>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58" name="Rectangle 414"/>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486" name="Group 415"/>
              <p:cNvGrpSpPr>
                <a:grpSpLocks/>
              </p:cNvGrpSpPr>
              <p:nvPr/>
            </p:nvGrpSpPr>
            <p:grpSpPr bwMode="auto">
              <a:xfrm>
                <a:off x="3136" y="1499"/>
                <a:ext cx="153" cy="61"/>
                <a:chOff x="428" y="2146"/>
                <a:chExt cx="268" cy="244"/>
              </a:xfrm>
            </p:grpSpPr>
            <p:sp>
              <p:nvSpPr>
                <p:cNvPr id="41541" name="Rectangle 416"/>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42" name="Rectangle 417"/>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43" name="Rectangle 418"/>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44" name="Rectangle 419"/>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45" name="Rectangle 420"/>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46" name="Rectangle 421"/>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47" name="Rectangle 422"/>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48" name="Rectangle 423"/>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49" name="Rectangle 424"/>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487" name="Rectangle 425"/>
              <p:cNvSpPr>
                <a:spLocks noChangeArrowheads="1"/>
              </p:cNvSpPr>
              <p:nvPr/>
            </p:nvSpPr>
            <p:spPr bwMode="auto">
              <a:xfrm>
                <a:off x="4915" y="995"/>
                <a:ext cx="93" cy="39"/>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sp>
            <p:nvSpPr>
              <p:cNvPr id="41488" name="Rectangle 426"/>
              <p:cNvSpPr>
                <a:spLocks noChangeArrowheads="1"/>
              </p:cNvSpPr>
              <p:nvPr/>
            </p:nvSpPr>
            <p:spPr bwMode="auto">
              <a:xfrm>
                <a:off x="3258" y="1038"/>
                <a:ext cx="93" cy="38"/>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grpSp>
            <p:nvGrpSpPr>
              <p:cNvPr id="41489" name="Group 427"/>
              <p:cNvGrpSpPr>
                <a:grpSpLocks/>
              </p:cNvGrpSpPr>
              <p:nvPr/>
            </p:nvGrpSpPr>
            <p:grpSpPr bwMode="auto">
              <a:xfrm>
                <a:off x="5227" y="1473"/>
                <a:ext cx="153" cy="60"/>
                <a:chOff x="428" y="2146"/>
                <a:chExt cx="268" cy="244"/>
              </a:xfrm>
            </p:grpSpPr>
            <p:sp>
              <p:nvSpPr>
                <p:cNvPr id="41532" name="Rectangle 428"/>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33" name="Rectangle 429"/>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34" name="Rectangle 430"/>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35" name="Rectangle 431"/>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36" name="Rectangle 432"/>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37" name="Rectangle 433"/>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38" name="Rectangle 434"/>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39" name="Rectangle 435"/>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40" name="Rectangle 436"/>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490" name="Group 437"/>
              <p:cNvGrpSpPr>
                <a:grpSpLocks/>
              </p:cNvGrpSpPr>
              <p:nvPr/>
            </p:nvGrpSpPr>
            <p:grpSpPr bwMode="auto">
              <a:xfrm>
                <a:off x="5357" y="1179"/>
                <a:ext cx="155" cy="60"/>
                <a:chOff x="428" y="2146"/>
                <a:chExt cx="268" cy="244"/>
              </a:xfrm>
            </p:grpSpPr>
            <p:sp>
              <p:nvSpPr>
                <p:cNvPr id="41523" name="Rectangle 438"/>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24" name="Rectangle 439"/>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25" name="Rectangle 440"/>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26" name="Rectangle 441"/>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27" name="Rectangle 442"/>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28" name="Rectangle 443"/>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29" name="Rectangle 444"/>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30" name="Rectangle 445"/>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31" name="Rectangle 446"/>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491" name="Text Box 447"/>
              <p:cNvSpPr txBox="1">
                <a:spLocks noChangeArrowheads="1"/>
              </p:cNvSpPr>
              <p:nvPr/>
            </p:nvSpPr>
            <p:spPr bwMode="auto">
              <a:xfrm>
                <a:off x="4601" y="1105"/>
                <a:ext cx="682" cy="2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1200" b="0">
                    <a:solidFill>
                      <a:schemeClr val="hlink"/>
                    </a:solidFill>
                    <a:latin typeface="Gill Sans" charset="0"/>
                    <a:cs typeface="Gill Sans" charset="0"/>
                  </a:rPr>
                  <a:t>Clusters</a:t>
                </a:r>
              </a:p>
            </p:txBody>
          </p:sp>
          <p:sp>
            <p:nvSpPr>
              <p:cNvPr id="41492" name="Text Box 448"/>
              <p:cNvSpPr txBox="1">
                <a:spLocks noChangeArrowheads="1"/>
              </p:cNvSpPr>
              <p:nvPr/>
            </p:nvSpPr>
            <p:spPr bwMode="auto">
              <a:xfrm>
                <a:off x="4380" y="854"/>
                <a:ext cx="1164" cy="2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1200" b="0">
                    <a:solidFill>
                      <a:schemeClr val="hlink"/>
                    </a:solidFill>
                    <a:latin typeface="Gill Sans" charset="0"/>
                    <a:cs typeface="Gill Sans" charset="0"/>
                  </a:rPr>
                  <a:t>Massive Cluster</a:t>
                </a:r>
              </a:p>
            </p:txBody>
          </p:sp>
          <p:grpSp>
            <p:nvGrpSpPr>
              <p:cNvPr id="41493" name="Group 449"/>
              <p:cNvGrpSpPr>
                <a:grpSpLocks/>
              </p:cNvGrpSpPr>
              <p:nvPr/>
            </p:nvGrpSpPr>
            <p:grpSpPr bwMode="auto">
              <a:xfrm>
                <a:off x="3324" y="987"/>
                <a:ext cx="1708" cy="431"/>
                <a:chOff x="1450" y="1101"/>
                <a:chExt cx="2970" cy="997"/>
              </a:xfrm>
            </p:grpSpPr>
            <p:sp>
              <p:nvSpPr>
                <p:cNvPr id="41494" name="Oval 450"/>
                <p:cNvSpPr>
                  <a:spLocks noChangeArrowheads="1"/>
                </p:cNvSpPr>
                <p:nvPr/>
              </p:nvSpPr>
              <p:spPr bwMode="auto">
                <a:xfrm>
                  <a:off x="1984" y="1682"/>
                  <a:ext cx="1760" cy="119"/>
                </a:xfrm>
                <a:prstGeom prst="ellipse">
                  <a:avLst/>
                </a:prstGeom>
                <a:solidFill>
                  <a:srgbClr val="03FBEF"/>
                </a:solidFill>
                <a:ln w="12700">
                  <a:solidFill>
                    <a:schemeClr val="tx2"/>
                  </a:solidFill>
                  <a:round/>
                  <a:headEnd type="none" w="sm" len="sm"/>
                  <a:tailEnd type="none" w="sm" len="sm"/>
                </a:ln>
              </p:spPr>
              <p:txBody>
                <a:bodyPr wrap="none" anchor="ctr"/>
                <a:lstStyle/>
                <a:p>
                  <a:pPr algn="ctr"/>
                  <a:r>
                    <a:rPr lang="en-US" sz="1200" b="0">
                      <a:solidFill>
                        <a:schemeClr val="hlink"/>
                      </a:solidFill>
                      <a:latin typeface="Gill Sans" charset="0"/>
                      <a:cs typeface="Gill Sans" charset="0"/>
                    </a:rPr>
                    <a:t>Gigabit Ethernet</a:t>
                  </a:r>
                  <a:endParaRPr lang="en-US" sz="1200" b="0">
                    <a:latin typeface="Gill Sans" charset="0"/>
                    <a:cs typeface="Gill Sans" charset="0"/>
                  </a:endParaRPr>
                </a:p>
              </p:txBody>
            </p:sp>
            <p:sp>
              <p:nvSpPr>
                <p:cNvPr id="41495" name="Line 451"/>
                <p:cNvSpPr>
                  <a:spLocks noChangeShapeType="1"/>
                </p:cNvSpPr>
                <p:nvPr/>
              </p:nvSpPr>
              <p:spPr bwMode="auto">
                <a:xfrm>
                  <a:off x="2104" y="1471"/>
                  <a:ext cx="0" cy="238"/>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496" name="Line 452"/>
                <p:cNvSpPr>
                  <a:spLocks noChangeShapeType="1"/>
                </p:cNvSpPr>
                <p:nvPr/>
              </p:nvSpPr>
              <p:spPr bwMode="auto">
                <a:xfrm>
                  <a:off x="2232" y="1485"/>
                  <a:ext cx="0" cy="22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497" name="Line 453"/>
                <p:cNvSpPr>
                  <a:spLocks noChangeShapeType="1"/>
                </p:cNvSpPr>
                <p:nvPr/>
              </p:nvSpPr>
              <p:spPr bwMode="auto">
                <a:xfrm flipH="1">
                  <a:off x="2360" y="1512"/>
                  <a:ext cx="0" cy="17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498" name="Line 454"/>
                <p:cNvSpPr>
                  <a:spLocks noChangeShapeType="1"/>
                </p:cNvSpPr>
                <p:nvPr/>
              </p:nvSpPr>
              <p:spPr bwMode="auto">
                <a:xfrm>
                  <a:off x="2472" y="1531"/>
                  <a:ext cx="0" cy="15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499" name="Line 455"/>
                <p:cNvSpPr>
                  <a:spLocks noChangeShapeType="1"/>
                </p:cNvSpPr>
                <p:nvPr/>
              </p:nvSpPr>
              <p:spPr bwMode="auto">
                <a:xfrm>
                  <a:off x="2560" y="1590"/>
                  <a:ext cx="0" cy="10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500" name="Line 456"/>
                <p:cNvSpPr>
                  <a:spLocks noChangeShapeType="1"/>
                </p:cNvSpPr>
                <p:nvPr/>
              </p:nvSpPr>
              <p:spPr bwMode="auto">
                <a:xfrm>
                  <a:off x="2680" y="1599"/>
                  <a:ext cx="0" cy="88"/>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501" name="Line 457"/>
                <p:cNvSpPr>
                  <a:spLocks noChangeShapeType="1"/>
                </p:cNvSpPr>
                <p:nvPr/>
              </p:nvSpPr>
              <p:spPr bwMode="auto">
                <a:xfrm>
                  <a:off x="2808" y="1636"/>
                  <a:ext cx="0" cy="5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502" name="Line 458"/>
                <p:cNvSpPr>
                  <a:spLocks noChangeShapeType="1"/>
                </p:cNvSpPr>
                <p:nvPr/>
              </p:nvSpPr>
              <p:spPr bwMode="auto">
                <a:xfrm>
                  <a:off x="2944" y="1650"/>
                  <a:ext cx="0" cy="3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503" name="Line 459"/>
                <p:cNvSpPr>
                  <a:spLocks noChangeShapeType="1"/>
                </p:cNvSpPr>
                <p:nvPr/>
              </p:nvSpPr>
              <p:spPr bwMode="auto">
                <a:xfrm>
                  <a:off x="3168" y="1567"/>
                  <a:ext cx="0" cy="11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504" name="Line 460"/>
                <p:cNvSpPr>
                  <a:spLocks noChangeShapeType="1"/>
                </p:cNvSpPr>
                <p:nvPr/>
              </p:nvSpPr>
              <p:spPr bwMode="auto">
                <a:xfrm>
                  <a:off x="3312" y="1480"/>
                  <a:ext cx="0" cy="21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505" name="Line 461"/>
                <p:cNvSpPr>
                  <a:spLocks noChangeShapeType="1"/>
                </p:cNvSpPr>
                <p:nvPr/>
              </p:nvSpPr>
              <p:spPr bwMode="auto">
                <a:xfrm>
                  <a:off x="3448" y="1352"/>
                  <a:ext cx="0" cy="34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506" name="Line 462"/>
                <p:cNvSpPr>
                  <a:spLocks noChangeShapeType="1"/>
                </p:cNvSpPr>
                <p:nvPr/>
              </p:nvSpPr>
              <p:spPr bwMode="auto">
                <a:xfrm>
                  <a:off x="3640" y="1237"/>
                  <a:ext cx="0" cy="48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507" name="Oval 463"/>
                <p:cNvSpPr>
                  <a:spLocks noChangeArrowheads="1"/>
                </p:cNvSpPr>
                <p:nvPr/>
              </p:nvSpPr>
              <p:spPr bwMode="auto">
                <a:xfrm rot="2527473">
                  <a:off x="1450" y="1533"/>
                  <a:ext cx="64" cy="92"/>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b="0">
                    <a:latin typeface="Gill Sans" charset="0"/>
                    <a:cs typeface="Gill Sans" charset="0"/>
                  </a:endParaRPr>
                </a:p>
              </p:txBody>
            </p:sp>
            <p:sp>
              <p:nvSpPr>
                <p:cNvPr id="41508" name="Oval 464"/>
                <p:cNvSpPr>
                  <a:spLocks noChangeArrowheads="1"/>
                </p:cNvSpPr>
                <p:nvPr/>
              </p:nvSpPr>
              <p:spPr bwMode="auto">
                <a:xfrm rot="2527473">
                  <a:off x="1450" y="2006"/>
                  <a:ext cx="71" cy="92"/>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b="0">
                    <a:latin typeface="Gill Sans" charset="0"/>
                    <a:cs typeface="Gill Sans" charset="0"/>
                  </a:endParaRPr>
                </a:p>
              </p:txBody>
            </p:sp>
            <p:sp>
              <p:nvSpPr>
                <p:cNvPr id="41509" name="Oval 465"/>
                <p:cNvSpPr>
                  <a:spLocks noChangeArrowheads="1"/>
                </p:cNvSpPr>
                <p:nvPr/>
              </p:nvSpPr>
              <p:spPr bwMode="auto">
                <a:xfrm rot="2527473">
                  <a:off x="2114" y="1991"/>
                  <a:ext cx="64" cy="92"/>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b="0">
                    <a:latin typeface="Gill Sans" charset="0"/>
                    <a:cs typeface="Gill Sans" charset="0"/>
                  </a:endParaRPr>
                </a:p>
              </p:txBody>
            </p:sp>
            <p:sp>
              <p:nvSpPr>
                <p:cNvPr id="41510" name="Oval 466"/>
                <p:cNvSpPr>
                  <a:spLocks noChangeArrowheads="1"/>
                </p:cNvSpPr>
                <p:nvPr/>
              </p:nvSpPr>
              <p:spPr bwMode="auto">
                <a:xfrm rot="2527473">
                  <a:off x="2884" y="1973"/>
                  <a:ext cx="64" cy="92"/>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b="0">
                    <a:latin typeface="Gill Sans" charset="0"/>
                    <a:cs typeface="Gill Sans" charset="0"/>
                  </a:endParaRPr>
                </a:p>
              </p:txBody>
            </p:sp>
            <p:sp>
              <p:nvSpPr>
                <p:cNvPr id="41511" name="Oval 467"/>
                <p:cNvSpPr>
                  <a:spLocks noChangeArrowheads="1"/>
                </p:cNvSpPr>
                <p:nvPr/>
              </p:nvSpPr>
              <p:spPr bwMode="auto">
                <a:xfrm rot="2527473">
                  <a:off x="1500" y="1829"/>
                  <a:ext cx="64" cy="91"/>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b="0">
                    <a:latin typeface="Gill Sans" charset="0"/>
                    <a:cs typeface="Gill Sans" charset="0"/>
                  </a:endParaRPr>
                </a:p>
              </p:txBody>
            </p:sp>
            <p:sp>
              <p:nvSpPr>
                <p:cNvPr id="41512" name="Oval 468"/>
                <p:cNvSpPr>
                  <a:spLocks noChangeArrowheads="1"/>
                </p:cNvSpPr>
                <p:nvPr/>
              </p:nvSpPr>
              <p:spPr bwMode="auto">
                <a:xfrm rot="2527473">
                  <a:off x="3560" y="1951"/>
                  <a:ext cx="64" cy="92"/>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b="0">
                    <a:latin typeface="Gill Sans" charset="0"/>
                    <a:cs typeface="Gill Sans" charset="0"/>
                  </a:endParaRPr>
                </a:p>
              </p:txBody>
            </p:sp>
            <p:sp>
              <p:nvSpPr>
                <p:cNvPr id="41513" name="Oval 469"/>
                <p:cNvSpPr>
                  <a:spLocks noChangeArrowheads="1"/>
                </p:cNvSpPr>
                <p:nvPr/>
              </p:nvSpPr>
              <p:spPr bwMode="auto">
                <a:xfrm rot="2527473">
                  <a:off x="4152" y="1834"/>
                  <a:ext cx="64" cy="92"/>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b="0">
                    <a:latin typeface="Gill Sans" charset="0"/>
                    <a:cs typeface="Gill Sans" charset="0"/>
                  </a:endParaRPr>
                </a:p>
              </p:txBody>
            </p:sp>
            <p:sp>
              <p:nvSpPr>
                <p:cNvPr id="41514" name="Oval 470"/>
                <p:cNvSpPr>
                  <a:spLocks noChangeArrowheads="1"/>
                </p:cNvSpPr>
                <p:nvPr/>
              </p:nvSpPr>
              <p:spPr bwMode="auto">
                <a:xfrm rot="2527473">
                  <a:off x="4356" y="1485"/>
                  <a:ext cx="64" cy="92"/>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b="0">
                    <a:latin typeface="Gill Sans" charset="0"/>
                    <a:cs typeface="Gill Sans" charset="0"/>
                  </a:endParaRPr>
                </a:p>
              </p:txBody>
            </p:sp>
            <p:sp>
              <p:nvSpPr>
                <p:cNvPr id="41515" name="Line 471"/>
                <p:cNvSpPr>
                  <a:spLocks noChangeShapeType="1"/>
                </p:cNvSpPr>
                <p:nvPr/>
              </p:nvSpPr>
              <p:spPr bwMode="auto">
                <a:xfrm>
                  <a:off x="1522" y="1578"/>
                  <a:ext cx="510" cy="141"/>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516" name="Line 472"/>
                <p:cNvSpPr>
                  <a:spLocks noChangeShapeType="1"/>
                </p:cNvSpPr>
                <p:nvPr/>
              </p:nvSpPr>
              <p:spPr bwMode="auto">
                <a:xfrm flipV="1">
                  <a:off x="1546" y="1781"/>
                  <a:ext cx="654" cy="2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517" name="Line 473"/>
                <p:cNvSpPr>
                  <a:spLocks noChangeShapeType="1"/>
                </p:cNvSpPr>
                <p:nvPr/>
              </p:nvSpPr>
              <p:spPr bwMode="auto">
                <a:xfrm flipV="1">
                  <a:off x="2188" y="1791"/>
                  <a:ext cx="228" cy="21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518" name="Line 474"/>
                <p:cNvSpPr>
                  <a:spLocks noChangeShapeType="1"/>
                </p:cNvSpPr>
                <p:nvPr/>
              </p:nvSpPr>
              <p:spPr bwMode="auto">
                <a:xfrm flipH="1" flipV="1">
                  <a:off x="2818" y="1798"/>
                  <a:ext cx="108" cy="20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519" name="Line 475"/>
                <p:cNvSpPr>
                  <a:spLocks noChangeShapeType="1"/>
                </p:cNvSpPr>
                <p:nvPr/>
              </p:nvSpPr>
              <p:spPr bwMode="auto">
                <a:xfrm flipH="1" flipV="1">
                  <a:off x="3388" y="1784"/>
                  <a:ext cx="192" cy="19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520" name="Line 476"/>
                <p:cNvSpPr>
                  <a:spLocks noChangeShapeType="1"/>
                </p:cNvSpPr>
                <p:nvPr/>
              </p:nvSpPr>
              <p:spPr bwMode="auto">
                <a:xfrm flipH="1" flipV="1">
                  <a:off x="3706" y="1743"/>
                  <a:ext cx="462" cy="12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521" name="Line 477"/>
                <p:cNvSpPr>
                  <a:spLocks noChangeShapeType="1"/>
                </p:cNvSpPr>
                <p:nvPr/>
              </p:nvSpPr>
              <p:spPr bwMode="auto">
                <a:xfrm flipH="1">
                  <a:off x="3694" y="1540"/>
                  <a:ext cx="648" cy="17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522" name="Line 478"/>
                <p:cNvSpPr>
                  <a:spLocks noChangeShapeType="1"/>
                </p:cNvSpPr>
                <p:nvPr/>
              </p:nvSpPr>
              <p:spPr bwMode="auto">
                <a:xfrm>
                  <a:off x="1500" y="1101"/>
                  <a:ext cx="582" cy="62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grpSp>
      </p:grpSp>
      <p:grpSp>
        <p:nvGrpSpPr>
          <p:cNvPr id="40980" name="Group 17"/>
          <p:cNvGrpSpPr>
            <a:grpSpLocks/>
          </p:cNvGrpSpPr>
          <p:nvPr/>
        </p:nvGrpSpPr>
        <p:grpSpPr bwMode="auto">
          <a:xfrm>
            <a:off x="7620000" y="457200"/>
            <a:ext cx="2978150" cy="1428750"/>
            <a:chOff x="2796" y="671"/>
            <a:chExt cx="2716" cy="1304"/>
          </a:xfrm>
        </p:grpSpPr>
        <p:grpSp>
          <p:nvGrpSpPr>
            <p:cNvPr id="40981" name="Group 18"/>
            <p:cNvGrpSpPr>
              <a:grpSpLocks/>
            </p:cNvGrpSpPr>
            <p:nvPr/>
          </p:nvGrpSpPr>
          <p:grpSpPr bwMode="auto">
            <a:xfrm>
              <a:off x="3227" y="1844"/>
              <a:ext cx="513" cy="131"/>
              <a:chOff x="2201" y="2688"/>
              <a:chExt cx="1946" cy="577"/>
            </a:xfrm>
          </p:grpSpPr>
          <p:sp>
            <p:nvSpPr>
              <p:cNvPr id="41429" name="AutoShape 19"/>
              <p:cNvSpPr>
                <a:spLocks noChangeArrowheads="1"/>
              </p:cNvSpPr>
              <p:nvPr/>
            </p:nvSpPr>
            <p:spPr bwMode="auto">
              <a:xfrm>
                <a:off x="2934" y="3023"/>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30" name="AutoShape 20"/>
              <p:cNvSpPr>
                <a:spLocks noChangeArrowheads="1"/>
              </p:cNvSpPr>
              <p:nvPr/>
            </p:nvSpPr>
            <p:spPr bwMode="auto">
              <a:xfrm>
                <a:off x="3030" y="311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31" name="AutoShape 21"/>
              <p:cNvSpPr>
                <a:spLocks noChangeArrowheads="1"/>
              </p:cNvSpPr>
              <p:nvPr/>
            </p:nvSpPr>
            <p:spPr bwMode="auto">
              <a:xfrm>
                <a:off x="3329" y="281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32" name="AutoShape 22"/>
              <p:cNvSpPr>
                <a:spLocks noChangeArrowheads="1"/>
              </p:cNvSpPr>
              <p:nvPr/>
            </p:nvSpPr>
            <p:spPr bwMode="auto">
              <a:xfrm>
                <a:off x="3425" y="3015"/>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33" name="AutoShape 23"/>
              <p:cNvSpPr>
                <a:spLocks noChangeArrowheads="1"/>
              </p:cNvSpPr>
              <p:nvPr/>
            </p:nvSpPr>
            <p:spPr bwMode="auto">
              <a:xfrm>
                <a:off x="3570" y="2688"/>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34" name="AutoShape 24"/>
              <p:cNvSpPr>
                <a:spLocks noChangeArrowheads="1"/>
              </p:cNvSpPr>
              <p:nvPr/>
            </p:nvSpPr>
            <p:spPr bwMode="auto">
              <a:xfrm>
                <a:off x="3666" y="2884"/>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35" name="AutoShape 25"/>
              <p:cNvSpPr>
                <a:spLocks noChangeArrowheads="1"/>
              </p:cNvSpPr>
              <p:nvPr/>
            </p:nvSpPr>
            <p:spPr bwMode="auto">
              <a:xfrm>
                <a:off x="3026" y="278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36" name="AutoShape 26"/>
              <p:cNvSpPr>
                <a:spLocks noChangeArrowheads="1"/>
              </p:cNvSpPr>
              <p:nvPr/>
            </p:nvSpPr>
            <p:spPr bwMode="auto">
              <a:xfrm>
                <a:off x="2201" y="2963"/>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37" name="AutoShape 27"/>
              <p:cNvSpPr>
                <a:spLocks noChangeArrowheads="1"/>
              </p:cNvSpPr>
              <p:nvPr/>
            </p:nvSpPr>
            <p:spPr bwMode="auto">
              <a:xfrm>
                <a:off x="2297" y="305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38" name="AutoShape 28"/>
              <p:cNvSpPr>
                <a:spLocks noChangeArrowheads="1"/>
              </p:cNvSpPr>
              <p:nvPr/>
            </p:nvSpPr>
            <p:spPr bwMode="auto">
              <a:xfrm>
                <a:off x="2596" y="275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39" name="AutoShape 29"/>
              <p:cNvSpPr>
                <a:spLocks noChangeArrowheads="1"/>
              </p:cNvSpPr>
              <p:nvPr/>
            </p:nvSpPr>
            <p:spPr bwMode="auto">
              <a:xfrm>
                <a:off x="2692" y="2955"/>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40" name="AutoShape 30"/>
              <p:cNvSpPr>
                <a:spLocks noChangeArrowheads="1"/>
              </p:cNvSpPr>
              <p:nvPr/>
            </p:nvSpPr>
            <p:spPr bwMode="auto">
              <a:xfrm>
                <a:off x="3870" y="2941"/>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41" name="AutoShape 31"/>
              <p:cNvSpPr>
                <a:spLocks noChangeArrowheads="1"/>
              </p:cNvSpPr>
              <p:nvPr/>
            </p:nvSpPr>
            <p:spPr bwMode="auto">
              <a:xfrm>
                <a:off x="3966" y="3037"/>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0982" name="Group 32"/>
            <p:cNvGrpSpPr>
              <a:grpSpLocks/>
            </p:cNvGrpSpPr>
            <p:nvPr/>
          </p:nvGrpSpPr>
          <p:grpSpPr bwMode="auto">
            <a:xfrm>
              <a:off x="3899" y="1843"/>
              <a:ext cx="513" cy="131"/>
              <a:chOff x="2201" y="2688"/>
              <a:chExt cx="1946" cy="577"/>
            </a:xfrm>
          </p:grpSpPr>
          <p:sp>
            <p:nvSpPr>
              <p:cNvPr id="41416" name="AutoShape 33"/>
              <p:cNvSpPr>
                <a:spLocks noChangeArrowheads="1"/>
              </p:cNvSpPr>
              <p:nvPr/>
            </p:nvSpPr>
            <p:spPr bwMode="auto">
              <a:xfrm>
                <a:off x="2934" y="3023"/>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17" name="AutoShape 34"/>
              <p:cNvSpPr>
                <a:spLocks noChangeArrowheads="1"/>
              </p:cNvSpPr>
              <p:nvPr/>
            </p:nvSpPr>
            <p:spPr bwMode="auto">
              <a:xfrm>
                <a:off x="3030" y="3119"/>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18" name="AutoShape 35"/>
              <p:cNvSpPr>
                <a:spLocks noChangeArrowheads="1"/>
              </p:cNvSpPr>
              <p:nvPr/>
            </p:nvSpPr>
            <p:spPr bwMode="auto">
              <a:xfrm>
                <a:off x="3329" y="2819"/>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19" name="AutoShape 36"/>
              <p:cNvSpPr>
                <a:spLocks noChangeArrowheads="1"/>
              </p:cNvSpPr>
              <p:nvPr/>
            </p:nvSpPr>
            <p:spPr bwMode="auto">
              <a:xfrm>
                <a:off x="3425" y="3015"/>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20" name="AutoShape 37"/>
              <p:cNvSpPr>
                <a:spLocks noChangeArrowheads="1"/>
              </p:cNvSpPr>
              <p:nvPr/>
            </p:nvSpPr>
            <p:spPr bwMode="auto">
              <a:xfrm>
                <a:off x="3570" y="2688"/>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21" name="AutoShape 38"/>
              <p:cNvSpPr>
                <a:spLocks noChangeArrowheads="1"/>
              </p:cNvSpPr>
              <p:nvPr/>
            </p:nvSpPr>
            <p:spPr bwMode="auto">
              <a:xfrm>
                <a:off x="3666" y="2884"/>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22" name="AutoShape 39"/>
              <p:cNvSpPr>
                <a:spLocks noChangeArrowheads="1"/>
              </p:cNvSpPr>
              <p:nvPr/>
            </p:nvSpPr>
            <p:spPr bwMode="auto">
              <a:xfrm>
                <a:off x="3026" y="2789"/>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23" name="AutoShape 40"/>
              <p:cNvSpPr>
                <a:spLocks noChangeArrowheads="1"/>
              </p:cNvSpPr>
              <p:nvPr/>
            </p:nvSpPr>
            <p:spPr bwMode="auto">
              <a:xfrm>
                <a:off x="2201" y="2963"/>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24" name="AutoShape 41"/>
              <p:cNvSpPr>
                <a:spLocks noChangeArrowheads="1"/>
              </p:cNvSpPr>
              <p:nvPr/>
            </p:nvSpPr>
            <p:spPr bwMode="auto">
              <a:xfrm>
                <a:off x="2297" y="3059"/>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25" name="AutoShape 42"/>
              <p:cNvSpPr>
                <a:spLocks noChangeArrowheads="1"/>
              </p:cNvSpPr>
              <p:nvPr/>
            </p:nvSpPr>
            <p:spPr bwMode="auto">
              <a:xfrm>
                <a:off x="2596" y="2759"/>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26" name="AutoShape 43"/>
              <p:cNvSpPr>
                <a:spLocks noChangeArrowheads="1"/>
              </p:cNvSpPr>
              <p:nvPr/>
            </p:nvSpPr>
            <p:spPr bwMode="auto">
              <a:xfrm>
                <a:off x="2692" y="2955"/>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27" name="AutoShape 44"/>
              <p:cNvSpPr>
                <a:spLocks noChangeArrowheads="1"/>
              </p:cNvSpPr>
              <p:nvPr/>
            </p:nvSpPr>
            <p:spPr bwMode="auto">
              <a:xfrm>
                <a:off x="3870" y="2941"/>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28" name="AutoShape 45"/>
              <p:cNvSpPr>
                <a:spLocks noChangeArrowheads="1"/>
              </p:cNvSpPr>
              <p:nvPr/>
            </p:nvSpPr>
            <p:spPr bwMode="auto">
              <a:xfrm>
                <a:off x="3966" y="3037"/>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0983" name="Group 46"/>
            <p:cNvGrpSpPr>
              <a:grpSpLocks/>
            </p:cNvGrpSpPr>
            <p:nvPr/>
          </p:nvGrpSpPr>
          <p:grpSpPr bwMode="auto">
            <a:xfrm>
              <a:off x="4503" y="1773"/>
              <a:ext cx="513" cy="132"/>
              <a:chOff x="2201" y="2688"/>
              <a:chExt cx="1946" cy="577"/>
            </a:xfrm>
          </p:grpSpPr>
          <p:sp>
            <p:nvSpPr>
              <p:cNvPr id="41403" name="AutoShape 47"/>
              <p:cNvSpPr>
                <a:spLocks noChangeArrowheads="1"/>
              </p:cNvSpPr>
              <p:nvPr/>
            </p:nvSpPr>
            <p:spPr bwMode="auto">
              <a:xfrm>
                <a:off x="2934" y="3023"/>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04" name="AutoShape 48"/>
              <p:cNvSpPr>
                <a:spLocks noChangeArrowheads="1"/>
              </p:cNvSpPr>
              <p:nvPr/>
            </p:nvSpPr>
            <p:spPr bwMode="auto">
              <a:xfrm>
                <a:off x="3030" y="3119"/>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05" name="AutoShape 49"/>
              <p:cNvSpPr>
                <a:spLocks noChangeArrowheads="1"/>
              </p:cNvSpPr>
              <p:nvPr/>
            </p:nvSpPr>
            <p:spPr bwMode="auto">
              <a:xfrm>
                <a:off x="3329" y="2819"/>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06" name="AutoShape 50"/>
              <p:cNvSpPr>
                <a:spLocks noChangeArrowheads="1"/>
              </p:cNvSpPr>
              <p:nvPr/>
            </p:nvSpPr>
            <p:spPr bwMode="auto">
              <a:xfrm>
                <a:off x="3425" y="3015"/>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07" name="AutoShape 51"/>
              <p:cNvSpPr>
                <a:spLocks noChangeArrowheads="1"/>
              </p:cNvSpPr>
              <p:nvPr/>
            </p:nvSpPr>
            <p:spPr bwMode="auto">
              <a:xfrm>
                <a:off x="3570" y="2688"/>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08" name="AutoShape 52"/>
              <p:cNvSpPr>
                <a:spLocks noChangeArrowheads="1"/>
              </p:cNvSpPr>
              <p:nvPr/>
            </p:nvSpPr>
            <p:spPr bwMode="auto">
              <a:xfrm>
                <a:off x="3666" y="2884"/>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09" name="AutoShape 53"/>
              <p:cNvSpPr>
                <a:spLocks noChangeArrowheads="1"/>
              </p:cNvSpPr>
              <p:nvPr/>
            </p:nvSpPr>
            <p:spPr bwMode="auto">
              <a:xfrm>
                <a:off x="3026" y="2789"/>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10" name="AutoShape 54"/>
              <p:cNvSpPr>
                <a:spLocks noChangeArrowheads="1"/>
              </p:cNvSpPr>
              <p:nvPr/>
            </p:nvSpPr>
            <p:spPr bwMode="auto">
              <a:xfrm>
                <a:off x="2201" y="2963"/>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11" name="AutoShape 55"/>
              <p:cNvSpPr>
                <a:spLocks noChangeArrowheads="1"/>
              </p:cNvSpPr>
              <p:nvPr/>
            </p:nvSpPr>
            <p:spPr bwMode="auto">
              <a:xfrm>
                <a:off x="2297" y="3059"/>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12" name="AutoShape 56"/>
              <p:cNvSpPr>
                <a:spLocks noChangeArrowheads="1"/>
              </p:cNvSpPr>
              <p:nvPr/>
            </p:nvSpPr>
            <p:spPr bwMode="auto">
              <a:xfrm>
                <a:off x="2596" y="2759"/>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13" name="AutoShape 57"/>
              <p:cNvSpPr>
                <a:spLocks noChangeArrowheads="1"/>
              </p:cNvSpPr>
              <p:nvPr/>
            </p:nvSpPr>
            <p:spPr bwMode="auto">
              <a:xfrm>
                <a:off x="2692" y="2955"/>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14" name="AutoShape 58"/>
              <p:cNvSpPr>
                <a:spLocks noChangeArrowheads="1"/>
              </p:cNvSpPr>
              <p:nvPr/>
            </p:nvSpPr>
            <p:spPr bwMode="auto">
              <a:xfrm>
                <a:off x="3870" y="2941"/>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15" name="AutoShape 59"/>
              <p:cNvSpPr>
                <a:spLocks noChangeArrowheads="1"/>
              </p:cNvSpPr>
              <p:nvPr/>
            </p:nvSpPr>
            <p:spPr bwMode="auto">
              <a:xfrm>
                <a:off x="3966" y="3037"/>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0984" name="Line 60"/>
            <p:cNvSpPr>
              <a:spLocks noChangeShapeType="1"/>
            </p:cNvSpPr>
            <p:nvPr/>
          </p:nvSpPr>
          <p:spPr bwMode="auto">
            <a:xfrm flipH="1">
              <a:off x="3290" y="1425"/>
              <a:ext cx="831" cy="424"/>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0985" name="Line 61"/>
            <p:cNvSpPr>
              <a:spLocks noChangeShapeType="1"/>
            </p:cNvSpPr>
            <p:nvPr/>
          </p:nvSpPr>
          <p:spPr bwMode="auto">
            <a:xfrm flipH="1">
              <a:off x="3659" y="1431"/>
              <a:ext cx="460" cy="405"/>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0986" name="Line 62"/>
            <p:cNvSpPr>
              <a:spLocks noChangeShapeType="1"/>
            </p:cNvSpPr>
            <p:nvPr/>
          </p:nvSpPr>
          <p:spPr bwMode="auto">
            <a:xfrm flipH="1">
              <a:off x="3921" y="1545"/>
              <a:ext cx="277" cy="32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0987" name="Line 63"/>
            <p:cNvSpPr>
              <a:spLocks noChangeShapeType="1"/>
            </p:cNvSpPr>
            <p:nvPr/>
          </p:nvSpPr>
          <p:spPr bwMode="auto">
            <a:xfrm>
              <a:off x="4195" y="1551"/>
              <a:ext cx="147" cy="315"/>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nvGrpSpPr>
            <p:cNvPr id="40988" name="Group 64"/>
            <p:cNvGrpSpPr>
              <a:grpSpLocks/>
            </p:cNvGrpSpPr>
            <p:nvPr/>
          </p:nvGrpSpPr>
          <p:grpSpPr bwMode="auto">
            <a:xfrm>
              <a:off x="2796" y="1732"/>
              <a:ext cx="513" cy="132"/>
              <a:chOff x="2201" y="2688"/>
              <a:chExt cx="1946" cy="577"/>
            </a:xfrm>
          </p:grpSpPr>
          <p:sp>
            <p:nvSpPr>
              <p:cNvPr id="41390" name="AutoShape 65"/>
              <p:cNvSpPr>
                <a:spLocks noChangeArrowheads="1"/>
              </p:cNvSpPr>
              <p:nvPr/>
            </p:nvSpPr>
            <p:spPr bwMode="auto">
              <a:xfrm>
                <a:off x="2934" y="3023"/>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91" name="AutoShape 66"/>
              <p:cNvSpPr>
                <a:spLocks noChangeArrowheads="1"/>
              </p:cNvSpPr>
              <p:nvPr/>
            </p:nvSpPr>
            <p:spPr bwMode="auto">
              <a:xfrm>
                <a:off x="3030" y="311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92" name="AutoShape 67"/>
              <p:cNvSpPr>
                <a:spLocks noChangeArrowheads="1"/>
              </p:cNvSpPr>
              <p:nvPr/>
            </p:nvSpPr>
            <p:spPr bwMode="auto">
              <a:xfrm>
                <a:off x="3329" y="281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93" name="AutoShape 68"/>
              <p:cNvSpPr>
                <a:spLocks noChangeArrowheads="1"/>
              </p:cNvSpPr>
              <p:nvPr/>
            </p:nvSpPr>
            <p:spPr bwMode="auto">
              <a:xfrm>
                <a:off x="3425" y="3015"/>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94" name="AutoShape 69"/>
              <p:cNvSpPr>
                <a:spLocks noChangeArrowheads="1"/>
              </p:cNvSpPr>
              <p:nvPr/>
            </p:nvSpPr>
            <p:spPr bwMode="auto">
              <a:xfrm>
                <a:off x="3570" y="2688"/>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95" name="AutoShape 70"/>
              <p:cNvSpPr>
                <a:spLocks noChangeArrowheads="1"/>
              </p:cNvSpPr>
              <p:nvPr/>
            </p:nvSpPr>
            <p:spPr bwMode="auto">
              <a:xfrm>
                <a:off x="3666" y="2884"/>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96" name="AutoShape 71"/>
              <p:cNvSpPr>
                <a:spLocks noChangeArrowheads="1"/>
              </p:cNvSpPr>
              <p:nvPr/>
            </p:nvSpPr>
            <p:spPr bwMode="auto">
              <a:xfrm>
                <a:off x="3026" y="278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97" name="AutoShape 72"/>
              <p:cNvSpPr>
                <a:spLocks noChangeArrowheads="1"/>
              </p:cNvSpPr>
              <p:nvPr/>
            </p:nvSpPr>
            <p:spPr bwMode="auto">
              <a:xfrm>
                <a:off x="2201" y="2963"/>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98" name="AutoShape 73"/>
              <p:cNvSpPr>
                <a:spLocks noChangeArrowheads="1"/>
              </p:cNvSpPr>
              <p:nvPr/>
            </p:nvSpPr>
            <p:spPr bwMode="auto">
              <a:xfrm>
                <a:off x="2297" y="305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99" name="AutoShape 74"/>
              <p:cNvSpPr>
                <a:spLocks noChangeArrowheads="1"/>
              </p:cNvSpPr>
              <p:nvPr/>
            </p:nvSpPr>
            <p:spPr bwMode="auto">
              <a:xfrm>
                <a:off x="2596" y="275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00" name="AutoShape 75"/>
              <p:cNvSpPr>
                <a:spLocks noChangeArrowheads="1"/>
              </p:cNvSpPr>
              <p:nvPr/>
            </p:nvSpPr>
            <p:spPr bwMode="auto">
              <a:xfrm>
                <a:off x="2692" y="2955"/>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01" name="AutoShape 76"/>
              <p:cNvSpPr>
                <a:spLocks noChangeArrowheads="1"/>
              </p:cNvSpPr>
              <p:nvPr/>
            </p:nvSpPr>
            <p:spPr bwMode="auto">
              <a:xfrm>
                <a:off x="3870" y="2941"/>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02" name="AutoShape 77"/>
              <p:cNvSpPr>
                <a:spLocks noChangeArrowheads="1"/>
              </p:cNvSpPr>
              <p:nvPr/>
            </p:nvSpPr>
            <p:spPr bwMode="auto">
              <a:xfrm>
                <a:off x="3966" y="3037"/>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0989" name="Line 78"/>
            <p:cNvSpPr>
              <a:spLocks noChangeShapeType="1"/>
            </p:cNvSpPr>
            <p:nvPr/>
          </p:nvSpPr>
          <p:spPr bwMode="auto">
            <a:xfrm flipH="1">
              <a:off x="2896" y="1427"/>
              <a:ext cx="543" cy="36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nvGrpSpPr>
            <p:cNvPr id="40990" name="Group 79"/>
            <p:cNvGrpSpPr>
              <a:grpSpLocks/>
            </p:cNvGrpSpPr>
            <p:nvPr/>
          </p:nvGrpSpPr>
          <p:grpSpPr bwMode="auto">
            <a:xfrm>
              <a:off x="4878" y="1324"/>
              <a:ext cx="184" cy="73"/>
              <a:chOff x="1024" y="3264"/>
              <a:chExt cx="320" cy="296"/>
            </a:xfrm>
          </p:grpSpPr>
          <p:sp>
            <p:nvSpPr>
              <p:cNvPr id="41386" name="Rectangle 80"/>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87" name="Rectangle 81"/>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88" name="Rectangle 82"/>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89" name="Rectangle 83"/>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0991" name="Group 84"/>
            <p:cNvGrpSpPr>
              <a:grpSpLocks/>
            </p:cNvGrpSpPr>
            <p:nvPr/>
          </p:nvGrpSpPr>
          <p:grpSpPr bwMode="auto">
            <a:xfrm>
              <a:off x="3658" y="909"/>
              <a:ext cx="990" cy="315"/>
              <a:chOff x="1832" y="1576"/>
              <a:chExt cx="1720" cy="1272"/>
            </a:xfrm>
          </p:grpSpPr>
          <p:grpSp>
            <p:nvGrpSpPr>
              <p:cNvPr id="41238" name="Group 85"/>
              <p:cNvGrpSpPr>
                <a:grpSpLocks/>
              </p:cNvGrpSpPr>
              <p:nvPr/>
            </p:nvGrpSpPr>
            <p:grpSpPr bwMode="auto">
              <a:xfrm>
                <a:off x="1832" y="1992"/>
                <a:ext cx="888" cy="648"/>
                <a:chOff x="1752" y="2224"/>
                <a:chExt cx="888" cy="648"/>
              </a:xfrm>
            </p:grpSpPr>
            <p:grpSp>
              <p:nvGrpSpPr>
                <p:cNvPr id="41350" name="Group 86"/>
                <p:cNvGrpSpPr>
                  <a:grpSpLocks/>
                </p:cNvGrpSpPr>
                <p:nvPr/>
              </p:nvGrpSpPr>
              <p:grpSpPr bwMode="auto">
                <a:xfrm>
                  <a:off x="1752" y="2224"/>
                  <a:ext cx="496" cy="528"/>
                  <a:chOff x="2016" y="2000"/>
                  <a:chExt cx="496" cy="528"/>
                </a:xfrm>
              </p:grpSpPr>
              <p:sp>
                <p:nvSpPr>
                  <p:cNvPr id="41378" name="Rectangle 87"/>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79" name="Rectangle 88"/>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80" name="Rectangle 89"/>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81" name="Rectangle 90"/>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82" name="Rectangle 91"/>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83" name="Rectangle 92"/>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84" name="Rectangle 93"/>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85" name="Rectangle 94"/>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351" name="Group 95"/>
                <p:cNvGrpSpPr>
                  <a:grpSpLocks/>
                </p:cNvGrpSpPr>
                <p:nvPr/>
              </p:nvGrpSpPr>
              <p:grpSpPr bwMode="auto">
                <a:xfrm>
                  <a:off x="1896" y="2256"/>
                  <a:ext cx="496" cy="528"/>
                  <a:chOff x="2016" y="2000"/>
                  <a:chExt cx="496" cy="528"/>
                </a:xfrm>
              </p:grpSpPr>
              <p:sp>
                <p:nvSpPr>
                  <p:cNvPr id="41370" name="Rectangle 96"/>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71" name="Rectangle 97"/>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72" name="Rectangle 98"/>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73" name="Rectangle 99"/>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74" name="Rectangle 100"/>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75" name="Rectangle 101"/>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76" name="Rectangle 102"/>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77" name="Rectangle 103"/>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352" name="Group 104"/>
                <p:cNvGrpSpPr>
                  <a:grpSpLocks/>
                </p:cNvGrpSpPr>
                <p:nvPr/>
              </p:nvGrpSpPr>
              <p:grpSpPr bwMode="auto">
                <a:xfrm>
                  <a:off x="2000" y="2312"/>
                  <a:ext cx="496" cy="528"/>
                  <a:chOff x="2016" y="2000"/>
                  <a:chExt cx="496" cy="528"/>
                </a:xfrm>
              </p:grpSpPr>
              <p:sp>
                <p:nvSpPr>
                  <p:cNvPr id="41362" name="Rectangle 105"/>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63" name="Rectangle 106"/>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64" name="Rectangle 107"/>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65" name="Rectangle 108"/>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66" name="Rectangle 109"/>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67" name="Rectangle 110"/>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68" name="Rectangle 111"/>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69" name="Rectangle 112"/>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353" name="Group 113"/>
                <p:cNvGrpSpPr>
                  <a:grpSpLocks/>
                </p:cNvGrpSpPr>
                <p:nvPr/>
              </p:nvGrpSpPr>
              <p:grpSpPr bwMode="auto">
                <a:xfrm>
                  <a:off x="2144" y="2344"/>
                  <a:ext cx="496" cy="528"/>
                  <a:chOff x="2016" y="2000"/>
                  <a:chExt cx="496" cy="528"/>
                </a:xfrm>
              </p:grpSpPr>
              <p:sp>
                <p:nvSpPr>
                  <p:cNvPr id="41354" name="Rectangle 114"/>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55" name="Rectangle 115"/>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56" name="Rectangle 116"/>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57" name="Rectangle 117"/>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58" name="Rectangle 118"/>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59" name="Rectangle 119"/>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60" name="Rectangle 120"/>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61" name="Rectangle 121"/>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grpSp>
            <p:nvGrpSpPr>
              <p:cNvPr id="41239" name="Group 122"/>
              <p:cNvGrpSpPr>
                <a:grpSpLocks/>
              </p:cNvGrpSpPr>
              <p:nvPr/>
            </p:nvGrpSpPr>
            <p:grpSpPr bwMode="auto">
              <a:xfrm>
                <a:off x="2208" y="1576"/>
                <a:ext cx="888" cy="648"/>
                <a:chOff x="1800" y="1552"/>
                <a:chExt cx="888" cy="648"/>
              </a:xfrm>
            </p:grpSpPr>
            <p:grpSp>
              <p:nvGrpSpPr>
                <p:cNvPr id="41314" name="Group 123"/>
                <p:cNvGrpSpPr>
                  <a:grpSpLocks/>
                </p:cNvGrpSpPr>
                <p:nvPr/>
              </p:nvGrpSpPr>
              <p:grpSpPr bwMode="auto">
                <a:xfrm>
                  <a:off x="1800" y="1552"/>
                  <a:ext cx="496" cy="528"/>
                  <a:chOff x="2016" y="2000"/>
                  <a:chExt cx="496" cy="528"/>
                </a:xfrm>
              </p:grpSpPr>
              <p:sp>
                <p:nvSpPr>
                  <p:cNvPr id="41342" name="Rectangle 124"/>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43" name="Rectangle 125"/>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44" name="Rectangle 126"/>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45" name="Rectangle 127"/>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46" name="Rectangle 128"/>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47" name="Rectangle 129"/>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48" name="Rectangle 130"/>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49" name="Rectangle 131"/>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315" name="Group 132"/>
                <p:cNvGrpSpPr>
                  <a:grpSpLocks/>
                </p:cNvGrpSpPr>
                <p:nvPr/>
              </p:nvGrpSpPr>
              <p:grpSpPr bwMode="auto">
                <a:xfrm>
                  <a:off x="1944" y="1584"/>
                  <a:ext cx="496" cy="528"/>
                  <a:chOff x="2016" y="2000"/>
                  <a:chExt cx="496" cy="528"/>
                </a:xfrm>
              </p:grpSpPr>
              <p:sp>
                <p:nvSpPr>
                  <p:cNvPr id="41334" name="Rectangle 133"/>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35" name="Rectangle 134"/>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36" name="Rectangle 135"/>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37" name="Rectangle 136"/>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38" name="Rectangle 137"/>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39" name="Rectangle 138"/>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40" name="Rectangle 139"/>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41" name="Rectangle 140"/>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316" name="Group 141"/>
                <p:cNvGrpSpPr>
                  <a:grpSpLocks/>
                </p:cNvGrpSpPr>
                <p:nvPr/>
              </p:nvGrpSpPr>
              <p:grpSpPr bwMode="auto">
                <a:xfrm>
                  <a:off x="2048" y="1640"/>
                  <a:ext cx="496" cy="528"/>
                  <a:chOff x="2016" y="2000"/>
                  <a:chExt cx="496" cy="528"/>
                </a:xfrm>
              </p:grpSpPr>
              <p:sp>
                <p:nvSpPr>
                  <p:cNvPr id="41326" name="Rectangle 142"/>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27" name="Rectangle 143"/>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28" name="Rectangle 144"/>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29" name="Rectangle 145"/>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30" name="Rectangle 146"/>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31" name="Rectangle 147"/>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32" name="Rectangle 148"/>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33" name="Rectangle 149"/>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317" name="Group 150"/>
                <p:cNvGrpSpPr>
                  <a:grpSpLocks/>
                </p:cNvGrpSpPr>
                <p:nvPr/>
              </p:nvGrpSpPr>
              <p:grpSpPr bwMode="auto">
                <a:xfrm>
                  <a:off x="2192" y="1672"/>
                  <a:ext cx="496" cy="528"/>
                  <a:chOff x="2016" y="2000"/>
                  <a:chExt cx="496" cy="528"/>
                </a:xfrm>
              </p:grpSpPr>
              <p:sp>
                <p:nvSpPr>
                  <p:cNvPr id="41318" name="Rectangle 151"/>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19" name="Rectangle 152"/>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20" name="Rectangle 153"/>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21" name="Rectangle 154"/>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22" name="Rectangle 155"/>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23" name="Rectangle 156"/>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24" name="Rectangle 157"/>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25" name="Rectangle 158"/>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grpSp>
            <p:nvGrpSpPr>
              <p:cNvPr id="41240" name="Group 159"/>
              <p:cNvGrpSpPr>
                <a:grpSpLocks/>
              </p:cNvGrpSpPr>
              <p:nvPr/>
            </p:nvGrpSpPr>
            <p:grpSpPr bwMode="auto">
              <a:xfrm>
                <a:off x="2288" y="2200"/>
                <a:ext cx="888" cy="648"/>
                <a:chOff x="2560" y="2264"/>
                <a:chExt cx="888" cy="648"/>
              </a:xfrm>
            </p:grpSpPr>
            <p:grpSp>
              <p:nvGrpSpPr>
                <p:cNvPr id="41278" name="Group 160"/>
                <p:cNvGrpSpPr>
                  <a:grpSpLocks/>
                </p:cNvGrpSpPr>
                <p:nvPr/>
              </p:nvGrpSpPr>
              <p:grpSpPr bwMode="auto">
                <a:xfrm>
                  <a:off x="2560" y="2264"/>
                  <a:ext cx="496" cy="528"/>
                  <a:chOff x="2016" y="2000"/>
                  <a:chExt cx="496" cy="528"/>
                </a:xfrm>
              </p:grpSpPr>
              <p:sp>
                <p:nvSpPr>
                  <p:cNvPr id="41306" name="Rectangle 161"/>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07" name="Rectangle 162"/>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08" name="Rectangle 163"/>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09" name="Rectangle 164"/>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10" name="Rectangle 165"/>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11" name="Rectangle 166"/>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12" name="Rectangle 167"/>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13" name="Rectangle 168"/>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279" name="Group 169"/>
                <p:cNvGrpSpPr>
                  <a:grpSpLocks/>
                </p:cNvGrpSpPr>
                <p:nvPr/>
              </p:nvGrpSpPr>
              <p:grpSpPr bwMode="auto">
                <a:xfrm>
                  <a:off x="2704" y="2296"/>
                  <a:ext cx="496" cy="528"/>
                  <a:chOff x="2016" y="2000"/>
                  <a:chExt cx="496" cy="528"/>
                </a:xfrm>
              </p:grpSpPr>
              <p:sp>
                <p:nvSpPr>
                  <p:cNvPr id="41298" name="Rectangle 170"/>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99" name="Rectangle 171"/>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00" name="Rectangle 172"/>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01" name="Rectangle 173"/>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02" name="Rectangle 174"/>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03" name="Rectangle 175"/>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04" name="Rectangle 176"/>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05" name="Rectangle 177"/>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280" name="Group 178"/>
                <p:cNvGrpSpPr>
                  <a:grpSpLocks/>
                </p:cNvGrpSpPr>
                <p:nvPr/>
              </p:nvGrpSpPr>
              <p:grpSpPr bwMode="auto">
                <a:xfrm>
                  <a:off x="2808" y="2352"/>
                  <a:ext cx="496" cy="528"/>
                  <a:chOff x="2016" y="2000"/>
                  <a:chExt cx="496" cy="528"/>
                </a:xfrm>
              </p:grpSpPr>
              <p:sp>
                <p:nvSpPr>
                  <p:cNvPr id="41290" name="Rectangle 179"/>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91" name="Rectangle 180"/>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92" name="Rectangle 181"/>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93" name="Rectangle 182"/>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94" name="Rectangle 183"/>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95" name="Rectangle 184"/>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96" name="Rectangle 185"/>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97" name="Rectangle 186"/>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281" name="Group 187"/>
                <p:cNvGrpSpPr>
                  <a:grpSpLocks/>
                </p:cNvGrpSpPr>
                <p:nvPr/>
              </p:nvGrpSpPr>
              <p:grpSpPr bwMode="auto">
                <a:xfrm>
                  <a:off x="2952" y="2384"/>
                  <a:ext cx="496" cy="528"/>
                  <a:chOff x="2016" y="2000"/>
                  <a:chExt cx="496" cy="528"/>
                </a:xfrm>
              </p:grpSpPr>
              <p:sp>
                <p:nvSpPr>
                  <p:cNvPr id="41282" name="Rectangle 188"/>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83" name="Rectangle 189"/>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84" name="Rectangle 190"/>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85" name="Rectangle 191"/>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86" name="Rectangle 192"/>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87" name="Rectangle 193"/>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88" name="Rectangle 194"/>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89" name="Rectangle 195"/>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grpSp>
            <p:nvGrpSpPr>
              <p:cNvPr id="41241" name="Group 196"/>
              <p:cNvGrpSpPr>
                <a:grpSpLocks/>
              </p:cNvGrpSpPr>
              <p:nvPr/>
            </p:nvGrpSpPr>
            <p:grpSpPr bwMode="auto">
              <a:xfrm>
                <a:off x="2664" y="1736"/>
                <a:ext cx="888" cy="648"/>
                <a:chOff x="2608" y="1592"/>
                <a:chExt cx="888" cy="648"/>
              </a:xfrm>
            </p:grpSpPr>
            <p:grpSp>
              <p:nvGrpSpPr>
                <p:cNvPr id="41242" name="Group 197"/>
                <p:cNvGrpSpPr>
                  <a:grpSpLocks/>
                </p:cNvGrpSpPr>
                <p:nvPr/>
              </p:nvGrpSpPr>
              <p:grpSpPr bwMode="auto">
                <a:xfrm>
                  <a:off x="2608" y="1592"/>
                  <a:ext cx="496" cy="528"/>
                  <a:chOff x="2016" y="2000"/>
                  <a:chExt cx="496" cy="528"/>
                </a:xfrm>
              </p:grpSpPr>
              <p:sp>
                <p:nvSpPr>
                  <p:cNvPr id="41270" name="Rectangle 198"/>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71" name="Rectangle 199"/>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72" name="Rectangle 200"/>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73" name="Rectangle 201"/>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74" name="Rectangle 202"/>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75" name="Rectangle 203"/>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76" name="Rectangle 204"/>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77" name="Rectangle 205"/>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243" name="Group 206"/>
                <p:cNvGrpSpPr>
                  <a:grpSpLocks/>
                </p:cNvGrpSpPr>
                <p:nvPr/>
              </p:nvGrpSpPr>
              <p:grpSpPr bwMode="auto">
                <a:xfrm>
                  <a:off x="2752" y="1624"/>
                  <a:ext cx="496" cy="528"/>
                  <a:chOff x="2016" y="2000"/>
                  <a:chExt cx="496" cy="528"/>
                </a:xfrm>
              </p:grpSpPr>
              <p:sp>
                <p:nvSpPr>
                  <p:cNvPr id="41262" name="Rectangle 207"/>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63" name="Rectangle 208"/>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64" name="Rectangle 209"/>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65" name="Rectangle 210"/>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66" name="Rectangle 211"/>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67" name="Rectangle 212"/>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68" name="Rectangle 213"/>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69" name="Rectangle 214"/>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244" name="Group 215"/>
                <p:cNvGrpSpPr>
                  <a:grpSpLocks/>
                </p:cNvGrpSpPr>
                <p:nvPr/>
              </p:nvGrpSpPr>
              <p:grpSpPr bwMode="auto">
                <a:xfrm>
                  <a:off x="2840" y="1664"/>
                  <a:ext cx="496" cy="528"/>
                  <a:chOff x="2016" y="2000"/>
                  <a:chExt cx="496" cy="528"/>
                </a:xfrm>
              </p:grpSpPr>
              <p:sp>
                <p:nvSpPr>
                  <p:cNvPr id="41254" name="Rectangle 216"/>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55" name="Rectangle 217"/>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56" name="Rectangle 218"/>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57" name="Rectangle 219"/>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58" name="Rectangle 220"/>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59" name="Rectangle 221"/>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60" name="Rectangle 222"/>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61" name="Rectangle 223"/>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245" name="Group 224"/>
                <p:cNvGrpSpPr>
                  <a:grpSpLocks/>
                </p:cNvGrpSpPr>
                <p:nvPr/>
              </p:nvGrpSpPr>
              <p:grpSpPr bwMode="auto">
                <a:xfrm>
                  <a:off x="3000" y="1712"/>
                  <a:ext cx="496" cy="528"/>
                  <a:chOff x="2016" y="2000"/>
                  <a:chExt cx="496" cy="528"/>
                </a:xfrm>
              </p:grpSpPr>
              <p:sp>
                <p:nvSpPr>
                  <p:cNvPr id="41246" name="Rectangle 225"/>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47" name="Rectangle 226"/>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48" name="Rectangle 227"/>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49" name="Rectangle 228"/>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50" name="Rectangle 229"/>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51" name="Rectangle 230"/>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52" name="Rectangle 231"/>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53" name="Rectangle 232"/>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grpSp>
        <p:grpSp>
          <p:nvGrpSpPr>
            <p:cNvPr id="40992" name="Group 233"/>
            <p:cNvGrpSpPr>
              <a:grpSpLocks/>
            </p:cNvGrpSpPr>
            <p:nvPr/>
          </p:nvGrpSpPr>
          <p:grpSpPr bwMode="auto">
            <a:xfrm>
              <a:off x="3703" y="1382"/>
              <a:ext cx="185" cy="74"/>
              <a:chOff x="1024" y="3264"/>
              <a:chExt cx="320" cy="296"/>
            </a:xfrm>
          </p:grpSpPr>
          <p:sp>
            <p:nvSpPr>
              <p:cNvPr id="41234" name="Rectangle 234"/>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35" name="Rectangle 235"/>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36" name="Rectangle 236"/>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37" name="Rectangle 237"/>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0993" name="Group 238"/>
            <p:cNvGrpSpPr>
              <a:grpSpLocks/>
            </p:cNvGrpSpPr>
            <p:nvPr/>
          </p:nvGrpSpPr>
          <p:grpSpPr bwMode="auto">
            <a:xfrm>
              <a:off x="4152" y="1376"/>
              <a:ext cx="184" cy="73"/>
              <a:chOff x="1024" y="3264"/>
              <a:chExt cx="320" cy="296"/>
            </a:xfrm>
          </p:grpSpPr>
          <p:sp>
            <p:nvSpPr>
              <p:cNvPr id="41230" name="Rectangle 239"/>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31" name="Rectangle 240"/>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32" name="Rectangle 241"/>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33" name="Rectangle 242"/>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0994" name="Group 243"/>
            <p:cNvGrpSpPr>
              <a:grpSpLocks/>
            </p:cNvGrpSpPr>
            <p:nvPr/>
          </p:nvGrpSpPr>
          <p:grpSpPr bwMode="auto">
            <a:xfrm>
              <a:off x="5005" y="1169"/>
              <a:ext cx="183" cy="73"/>
              <a:chOff x="1024" y="3264"/>
              <a:chExt cx="320" cy="296"/>
            </a:xfrm>
          </p:grpSpPr>
          <p:sp>
            <p:nvSpPr>
              <p:cNvPr id="41226" name="Rectangle 244"/>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27" name="Rectangle 245"/>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28" name="Rectangle 246"/>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29" name="Rectangle 247"/>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0995" name="Group 248"/>
            <p:cNvGrpSpPr>
              <a:grpSpLocks/>
            </p:cNvGrpSpPr>
            <p:nvPr/>
          </p:nvGrpSpPr>
          <p:grpSpPr bwMode="auto">
            <a:xfrm>
              <a:off x="4528" y="1367"/>
              <a:ext cx="184" cy="73"/>
              <a:chOff x="1024" y="3264"/>
              <a:chExt cx="320" cy="296"/>
            </a:xfrm>
          </p:grpSpPr>
          <p:sp>
            <p:nvSpPr>
              <p:cNvPr id="41222" name="Rectangle 249"/>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23" name="Rectangle 250"/>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24" name="Rectangle 251"/>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25" name="Rectangle 252"/>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0996" name="Group 253"/>
            <p:cNvGrpSpPr>
              <a:grpSpLocks/>
            </p:cNvGrpSpPr>
            <p:nvPr/>
          </p:nvGrpSpPr>
          <p:grpSpPr bwMode="auto">
            <a:xfrm>
              <a:off x="3176" y="1260"/>
              <a:ext cx="185" cy="73"/>
              <a:chOff x="1024" y="3264"/>
              <a:chExt cx="320" cy="296"/>
            </a:xfrm>
          </p:grpSpPr>
          <p:sp>
            <p:nvSpPr>
              <p:cNvPr id="41218" name="Rectangle 254"/>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19" name="Rectangle 255"/>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20" name="Rectangle 256"/>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21" name="Rectangle 257"/>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0997" name="Group 258"/>
            <p:cNvGrpSpPr>
              <a:grpSpLocks/>
            </p:cNvGrpSpPr>
            <p:nvPr/>
          </p:nvGrpSpPr>
          <p:grpSpPr bwMode="auto">
            <a:xfrm>
              <a:off x="3158" y="1191"/>
              <a:ext cx="184" cy="73"/>
              <a:chOff x="1024" y="3264"/>
              <a:chExt cx="320" cy="296"/>
            </a:xfrm>
          </p:grpSpPr>
          <p:sp>
            <p:nvSpPr>
              <p:cNvPr id="41214" name="Rectangle 259"/>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15" name="Rectangle 260"/>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16" name="Rectangle 261"/>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17" name="Rectangle 262"/>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0998" name="Group 263"/>
            <p:cNvGrpSpPr>
              <a:grpSpLocks/>
            </p:cNvGrpSpPr>
            <p:nvPr/>
          </p:nvGrpSpPr>
          <p:grpSpPr bwMode="auto">
            <a:xfrm>
              <a:off x="3323" y="1395"/>
              <a:ext cx="184" cy="73"/>
              <a:chOff x="1024" y="3264"/>
              <a:chExt cx="320" cy="296"/>
            </a:xfrm>
          </p:grpSpPr>
          <p:sp>
            <p:nvSpPr>
              <p:cNvPr id="41210" name="Rectangle 264"/>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11" name="Rectangle 265"/>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12" name="Rectangle 266"/>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13" name="Rectangle 267"/>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0999" name="Group 268"/>
            <p:cNvGrpSpPr>
              <a:grpSpLocks/>
            </p:cNvGrpSpPr>
            <p:nvPr/>
          </p:nvGrpSpPr>
          <p:grpSpPr bwMode="auto">
            <a:xfrm>
              <a:off x="2799" y="1168"/>
              <a:ext cx="154" cy="61"/>
              <a:chOff x="428" y="2146"/>
              <a:chExt cx="268" cy="244"/>
            </a:xfrm>
          </p:grpSpPr>
          <p:sp>
            <p:nvSpPr>
              <p:cNvPr id="41201" name="Rectangle 269"/>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02" name="Rectangle 270"/>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03" name="Rectangle 271"/>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04" name="Rectangle 272"/>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05" name="Rectangle 273"/>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06" name="Rectangle 274"/>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07" name="Rectangle 275"/>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08" name="Rectangle 276"/>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09" name="Rectangle 277"/>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000" name="Group 278"/>
            <p:cNvGrpSpPr>
              <a:grpSpLocks/>
            </p:cNvGrpSpPr>
            <p:nvPr/>
          </p:nvGrpSpPr>
          <p:grpSpPr bwMode="auto">
            <a:xfrm>
              <a:off x="2801" y="1232"/>
              <a:ext cx="154" cy="61"/>
              <a:chOff x="428" y="2146"/>
              <a:chExt cx="268" cy="244"/>
            </a:xfrm>
          </p:grpSpPr>
          <p:sp>
            <p:nvSpPr>
              <p:cNvPr id="41192" name="Rectangle 279"/>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93" name="Rectangle 280"/>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94" name="Rectangle 281"/>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95" name="Rectangle 282"/>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96" name="Rectangle 283"/>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97" name="Rectangle 284"/>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98" name="Rectangle 285"/>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99" name="Rectangle 286"/>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00" name="Rectangle 287"/>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001" name="Rectangle 288"/>
            <p:cNvSpPr>
              <a:spLocks noChangeArrowheads="1"/>
            </p:cNvSpPr>
            <p:nvPr/>
          </p:nvSpPr>
          <p:spPr bwMode="auto">
            <a:xfrm>
              <a:off x="3017" y="1167"/>
              <a:ext cx="93" cy="39"/>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sp>
          <p:nvSpPr>
            <p:cNvPr id="41002" name="Rectangle 289"/>
            <p:cNvSpPr>
              <a:spLocks noChangeArrowheads="1"/>
            </p:cNvSpPr>
            <p:nvPr/>
          </p:nvSpPr>
          <p:spPr bwMode="auto">
            <a:xfrm>
              <a:off x="3020" y="1229"/>
              <a:ext cx="93" cy="38"/>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grpSp>
          <p:nvGrpSpPr>
            <p:cNvPr id="41003" name="Group 290"/>
            <p:cNvGrpSpPr>
              <a:grpSpLocks/>
            </p:cNvGrpSpPr>
            <p:nvPr/>
          </p:nvGrpSpPr>
          <p:grpSpPr bwMode="auto">
            <a:xfrm>
              <a:off x="2932" y="1390"/>
              <a:ext cx="154" cy="61"/>
              <a:chOff x="428" y="2146"/>
              <a:chExt cx="268" cy="244"/>
            </a:xfrm>
          </p:grpSpPr>
          <p:sp>
            <p:nvSpPr>
              <p:cNvPr id="41183" name="Rectangle 291"/>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84" name="Rectangle 292"/>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85" name="Rectangle 293"/>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86" name="Rectangle 294"/>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87" name="Rectangle 295"/>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88" name="Rectangle 296"/>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89" name="Rectangle 297"/>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90" name="Rectangle 298"/>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91" name="Rectangle 299"/>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004" name="Group 300"/>
            <p:cNvGrpSpPr>
              <a:grpSpLocks/>
            </p:cNvGrpSpPr>
            <p:nvPr/>
          </p:nvGrpSpPr>
          <p:grpSpPr bwMode="auto">
            <a:xfrm>
              <a:off x="2945" y="1465"/>
              <a:ext cx="155" cy="60"/>
              <a:chOff x="428" y="2146"/>
              <a:chExt cx="268" cy="244"/>
            </a:xfrm>
          </p:grpSpPr>
          <p:sp>
            <p:nvSpPr>
              <p:cNvPr id="41174" name="Rectangle 301"/>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75" name="Rectangle 302"/>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76" name="Rectangle 303"/>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77" name="Rectangle 304"/>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78" name="Rectangle 305"/>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79" name="Rectangle 306"/>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80" name="Rectangle 307"/>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81" name="Rectangle 308"/>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82" name="Rectangle 309"/>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005" name="Rectangle 310"/>
            <p:cNvSpPr>
              <a:spLocks noChangeArrowheads="1"/>
            </p:cNvSpPr>
            <p:nvPr/>
          </p:nvSpPr>
          <p:spPr bwMode="auto">
            <a:xfrm>
              <a:off x="3127" y="1431"/>
              <a:ext cx="93" cy="39"/>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grpSp>
          <p:nvGrpSpPr>
            <p:cNvPr id="41006" name="Group 311"/>
            <p:cNvGrpSpPr>
              <a:grpSpLocks/>
            </p:cNvGrpSpPr>
            <p:nvPr/>
          </p:nvGrpSpPr>
          <p:grpSpPr bwMode="auto">
            <a:xfrm>
              <a:off x="3466" y="1524"/>
              <a:ext cx="155" cy="60"/>
              <a:chOff x="428" y="2146"/>
              <a:chExt cx="268" cy="244"/>
            </a:xfrm>
          </p:grpSpPr>
          <p:sp>
            <p:nvSpPr>
              <p:cNvPr id="41165" name="Rectangle 312"/>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66" name="Rectangle 313"/>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67" name="Rectangle 314"/>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68" name="Rectangle 315"/>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69" name="Rectangle 316"/>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70" name="Rectangle 317"/>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71" name="Rectangle 318"/>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72" name="Rectangle 319"/>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73" name="Rectangle 320"/>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007" name="Rectangle 321"/>
            <p:cNvSpPr>
              <a:spLocks noChangeArrowheads="1"/>
            </p:cNvSpPr>
            <p:nvPr/>
          </p:nvSpPr>
          <p:spPr bwMode="auto">
            <a:xfrm>
              <a:off x="3680" y="1471"/>
              <a:ext cx="93" cy="39"/>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grpSp>
          <p:nvGrpSpPr>
            <p:cNvPr id="41008" name="Group 322"/>
            <p:cNvGrpSpPr>
              <a:grpSpLocks/>
            </p:cNvGrpSpPr>
            <p:nvPr/>
          </p:nvGrpSpPr>
          <p:grpSpPr bwMode="auto">
            <a:xfrm>
              <a:off x="4133" y="1520"/>
              <a:ext cx="153" cy="41"/>
              <a:chOff x="2378" y="3784"/>
              <a:chExt cx="268" cy="166"/>
            </a:xfrm>
          </p:grpSpPr>
          <p:sp>
            <p:nvSpPr>
              <p:cNvPr id="41159" name="Rectangle 323"/>
              <p:cNvSpPr>
                <a:spLocks noChangeArrowheads="1"/>
              </p:cNvSpPr>
              <p:nvPr/>
            </p:nvSpPr>
            <p:spPr bwMode="auto">
              <a:xfrm>
                <a:off x="2582" y="379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60" name="Rectangle 324"/>
              <p:cNvSpPr>
                <a:spLocks noChangeArrowheads="1"/>
              </p:cNvSpPr>
              <p:nvPr/>
            </p:nvSpPr>
            <p:spPr bwMode="auto">
              <a:xfrm>
                <a:off x="2486" y="378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61" name="Rectangle 325"/>
              <p:cNvSpPr>
                <a:spLocks noChangeArrowheads="1"/>
              </p:cNvSpPr>
              <p:nvPr/>
            </p:nvSpPr>
            <p:spPr bwMode="auto">
              <a:xfrm>
                <a:off x="2576" y="387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62" name="Rectangle 326"/>
              <p:cNvSpPr>
                <a:spLocks noChangeArrowheads="1"/>
              </p:cNvSpPr>
              <p:nvPr/>
            </p:nvSpPr>
            <p:spPr bwMode="auto">
              <a:xfrm>
                <a:off x="2480" y="386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63" name="Rectangle 327"/>
              <p:cNvSpPr>
                <a:spLocks noChangeArrowheads="1"/>
              </p:cNvSpPr>
              <p:nvPr/>
            </p:nvSpPr>
            <p:spPr bwMode="auto">
              <a:xfrm>
                <a:off x="2384" y="380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64" name="Rectangle 328"/>
              <p:cNvSpPr>
                <a:spLocks noChangeArrowheads="1"/>
              </p:cNvSpPr>
              <p:nvPr/>
            </p:nvSpPr>
            <p:spPr bwMode="auto">
              <a:xfrm>
                <a:off x="2378" y="388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009" name="Rectangle 329"/>
            <p:cNvSpPr>
              <a:spLocks noChangeArrowheads="1"/>
            </p:cNvSpPr>
            <p:nvPr/>
          </p:nvSpPr>
          <p:spPr bwMode="auto">
            <a:xfrm>
              <a:off x="4173" y="1470"/>
              <a:ext cx="93" cy="38"/>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grpSp>
          <p:nvGrpSpPr>
            <p:cNvPr id="41010" name="Group 330"/>
            <p:cNvGrpSpPr>
              <a:grpSpLocks/>
            </p:cNvGrpSpPr>
            <p:nvPr/>
          </p:nvGrpSpPr>
          <p:grpSpPr bwMode="auto">
            <a:xfrm>
              <a:off x="4502" y="1510"/>
              <a:ext cx="154" cy="60"/>
              <a:chOff x="428" y="2146"/>
              <a:chExt cx="268" cy="244"/>
            </a:xfrm>
          </p:grpSpPr>
          <p:sp>
            <p:nvSpPr>
              <p:cNvPr id="41150" name="Rectangle 331"/>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51" name="Rectangle 332"/>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52" name="Rectangle 333"/>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53" name="Rectangle 334"/>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54" name="Rectangle 335"/>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55" name="Rectangle 336"/>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56" name="Rectangle 337"/>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57" name="Rectangle 338"/>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58" name="Rectangle 339"/>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011" name="Group 340"/>
            <p:cNvGrpSpPr>
              <a:grpSpLocks/>
            </p:cNvGrpSpPr>
            <p:nvPr/>
          </p:nvGrpSpPr>
          <p:grpSpPr bwMode="auto">
            <a:xfrm>
              <a:off x="4689" y="1540"/>
              <a:ext cx="155" cy="61"/>
              <a:chOff x="428" y="2146"/>
              <a:chExt cx="268" cy="244"/>
            </a:xfrm>
          </p:grpSpPr>
          <p:sp>
            <p:nvSpPr>
              <p:cNvPr id="41141" name="Rectangle 341"/>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42" name="Rectangle 342"/>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43" name="Rectangle 343"/>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44" name="Rectangle 344"/>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45" name="Rectangle 345"/>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46" name="Rectangle 346"/>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47" name="Rectangle 347"/>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48" name="Rectangle 348"/>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49" name="Rectangle 349"/>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012" name="Rectangle 350"/>
            <p:cNvSpPr>
              <a:spLocks noChangeArrowheads="1"/>
            </p:cNvSpPr>
            <p:nvPr/>
          </p:nvSpPr>
          <p:spPr bwMode="auto">
            <a:xfrm>
              <a:off x="4625" y="1455"/>
              <a:ext cx="93" cy="38"/>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sp>
          <p:nvSpPr>
            <p:cNvPr id="41013" name="Rectangle 351"/>
            <p:cNvSpPr>
              <a:spLocks noChangeArrowheads="1"/>
            </p:cNvSpPr>
            <p:nvPr/>
          </p:nvSpPr>
          <p:spPr bwMode="auto">
            <a:xfrm>
              <a:off x="5229" y="1187"/>
              <a:ext cx="93" cy="39"/>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grpSp>
          <p:nvGrpSpPr>
            <p:cNvPr id="41014" name="Group 352"/>
            <p:cNvGrpSpPr>
              <a:grpSpLocks/>
            </p:cNvGrpSpPr>
            <p:nvPr/>
          </p:nvGrpSpPr>
          <p:grpSpPr bwMode="auto">
            <a:xfrm>
              <a:off x="5250" y="1298"/>
              <a:ext cx="155" cy="60"/>
              <a:chOff x="428" y="2146"/>
              <a:chExt cx="268" cy="244"/>
            </a:xfrm>
          </p:grpSpPr>
          <p:sp>
            <p:nvSpPr>
              <p:cNvPr id="41132" name="Rectangle 353"/>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33" name="Rectangle 354"/>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34" name="Rectangle 355"/>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35" name="Rectangle 356"/>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36" name="Rectangle 357"/>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37" name="Rectangle 358"/>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38" name="Rectangle 359"/>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39" name="Rectangle 360"/>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40" name="Rectangle 361"/>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015" name="Group 362"/>
            <p:cNvGrpSpPr>
              <a:grpSpLocks/>
            </p:cNvGrpSpPr>
            <p:nvPr/>
          </p:nvGrpSpPr>
          <p:grpSpPr bwMode="auto">
            <a:xfrm>
              <a:off x="5230" y="1408"/>
              <a:ext cx="154" cy="61"/>
              <a:chOff x="428" y="2146"/>
              <a:chExt cx="268" cy="244"/>
            </a:xfrm>
          </p:grpSpPr>
          <p:sp>
            <p:nvSpPr>
              <p:cNvPr id="41123" name="Rectangle 363"/>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24" name="Rectangle 364"/>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25" name="Rectangle 365"/>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26" name="Rectangle 366"/>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27" name="Rectangle 367"/>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28" name="Rectangle 368"/>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29" name="Rectangle 369"/>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30" name="Rectangle 370"/>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31" name="Rectangle 371"/>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016" name="Rectangle 372"/>
            <p:cNvSpPr>
              <a:spLocks noChangeArrowheads="1"/>
            </p:cNvSpPr>
            <p:nvPr/>
          </p:nvSpPr>
          <p:spPr bwMode="auto">
            <a:xfrm>
              <a:off x="5115" y="1344"/>
              <a:ext cx="93" cy="4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sp>
          <p:nvSpPr>
            <p:cNvPr id="41017" name="Rectangle 373"/>
            <p:cNvSpPr>
              <a:spLocks noChangeArrowheads="1"/>
            </p:cNvSpPr>
            <p:nvPr/>
          </p:nvSpPr>
          <p:spPr bwMode="auto">
            <a:xfrm>
              <a:off x="5094" y="1401"/>
              <a:ext cx="94" cy="39"/>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grpSp>
          <p:nvGrpSpPr>
            <p:cNvPr id="41018" name="Group 374"/>
            <p:cNvGrpSpPr>
              <a:grpSpLocks/>
            </p:cNvGrpSpPr>
            <p:nvPr/>
          </p:nvGrpSpPr>
          <p:grpSpPr bwMode="auto">
            <a:xfrm>
              <a:off x="5171" y="1035"/>
              <a:ext cx="155" cy="60"/>
              <a:chOff x="428" y="2146"/>
              <a:chExt cx="268" cy="244"/>
            </a:xfrm>
          </p:grpSpPr>
          <p:sp>
            <p:nvSpPr>
              <p:cNvPr id="41114" name="Rectangle 375"/>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15" name="Rectangle 376"/>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16" name="Rectangle 377"/>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17" name="Rectangle 378"/>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18" name="Rectangle 379"/>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19" name="Rectangle 380"/>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20" name="Rectangle 381"/>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21" name="Rectangle 382"/>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22" name="Rectangle 383"/>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019" name="Rectangle 384"/>
            <p:cNvSpPr>
              <a:spLocks noChangeArrowheads="1"/>
            </p:cNvSpPr>
            <p:nvPr/>
          </p:nvSpPr>
          <p:spPr bwMode="auto">
            <a:xfrm>
              <a:off x="5025" y="1071"/>
              <a:ext cx="93" cy="38"/>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grpSp>
          <p:nvGrpSpPr>
            <p:cNvPr id="41020" name="Group 385"/>
            <p:cNvGrpSpPr>
              <a:grpSpLocks/>
            </p:cNvGrpSpPr>
            <p:nvPr/>
          </p:nvGrpSpPr>
          <p:grpSpPr bwMode="auto">
            <a:xfrm>
              <a:off x="5030" y="933"/>
              <a:ext cx="154" cy="61"/>
              <a:chOff x="428" y="2146"/>
              <a:chExt cx="268" cy="244"/>
            </a:xfrm>
          </p:grpSpPr>
          <p:sp>
            <p:nvSpPr>
              <p:cNvPr id="41105" name="Rectangle 386"/>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06" name="Rectangle 387"/>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07" name="Rectangle 388"/>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08" name="Rectangle 389"/>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09" name="Rectangle 390"/>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10" name="Rectangle 391"/>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11" name="Rectangle 392"/>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12" name="Rectangle 393"/>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13" name="Rectangle 394"/>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021" name="Group 395"/>
            <p:cNvGrpSpPr>
              <a:grpSpLocks/>
            </p:cNvGrpSpPr>
            <p:nvPr/>
          </p:nvGrpSpPr>
          <p:grpSpPr bwMode="auto">
            <a:xfrm>
              <a:off x="3328" y="911"/>
              <a:ext cx="155" cy="61"/>
              <a:chOff x="428" y="2146"/>
              <a:chExt cx="268" cy="244"/>
            </a:xfrm>
          </p:grpSpPr>
          <p:sp>
            <p:nvSpPr>
              <p:cNvPr id="41096" name="Rectangle 396"/>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97" name="Rectangle 397"/>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98" name="Rectangle 398"/>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99" name="Rectangle 399"/>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00" name="Rectangle 400"/>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01" name="Rectangle 401"/>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02" name="Rectangle 402"/>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03" name="Rectangle 403"/>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04" name="Rectangle 404"/>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022" name="Group 405"/>
            <p:cNvGrpSpPr>
              <a:grpSpLocks/>
            </p:cNvGrpSpPr>
            <p:nvPr/>
          </p:nvGrpSpPr>
          <p:grpSpPr bwMode="auto">
            <a:xfrm>
              <a:off x="3087" y="996"/>
              <a:ext cx="154" cy="60"/>
              <a:chOff x="428" y="2146"/>
              <a:chExt cx="268" cy="244"/>
            </a:xfrm>
          </p:grpSpPr>
          <p:sp>
            <p:nvSpPr>
              <p:cNvPr id="41087" name="Rectangle 406"/>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88" name="Rectangle 407"/>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89" name="Rectangle 408"/>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90" name="Rectangle 409"/>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91" name="Rectangle 410"/>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92" name="Rectangle 411"/>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93" name="Rectangle 412"/>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94" name="Rectangle 413"/>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95" name="Rectangle 414"/>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023" name="Group 415"/>
            <p:cNvGrpSpPr>
              <a:grpSpLocks/>
            </p:cNvGrpSpPr>
            <p:nvPr/>
          </p:nvGrpSpPr>
          <p:grpSpPr bwMode="auto">
            <a:xfrm>
              <a:off x="3136" y="1499"/>
              <a:ext cx="153" cy="61"/>
              <a:chOff x="428" y="2146"/>
              <a:chExt cx="268" cy="244"/>
            </a:xfrm>
          </p:grpSpPr>
          <p:sp>
            <p:nvSpPr>
              <p:cNvPr id="41078" name="Rectangle 416"/>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79" name="Rectangle 417"/>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80" name="Rectangle 418"/>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81" name="Rectangle 419"/>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82" name="Rectangle 420"/>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83" name="Rectangle 421"/>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84" name="Rectangle 422"/>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85" name="Rectangle 423"/>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86" name="Rectangle 424"/>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024" name="Rectangle 425"/>
            <p:cNvSpPr>
              <a:spLocks noChangeArrowheads="1"/>
            </p:cNvSpPr>
            <p:nvPr/>
          </p:nvSpPr>
          <p:spPr bwMode="auto">
            <a:xfrm>
              <a:off x="4915" y="995"/>
              <a:ext cx="93" cy="39"/>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sp>
          <p:nvSpPr>
            <p:cNvPr id="41025" name="Rectangle 426"/>
            <p:cNvSpPr>
              <a:spLocks noChangeArrowheads="1"/>
            </p:cNvSpPr>
            <p:nvPr/>
          </p:nvSpPr>
          <p:spPr bwMode="auto">
            <a:xfrm>
              <a:off x="3258" y="1038"/>
              <a:ext cx="93" cy="38"/>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grpSp>
          <p:nvGrpSpPr>
            <p:cNvPr id="41026" name="Group 427"/>
            <p:cNvGrpSpPr>
              <a:grpSpLocks/>
            </p:cNvGrpSpPr>
            <p:nvPr/>
          </p:nvGrpSpPr>
          <p:grpSpPr bwMode="auto">
            <a:xfrm>
              <a:off x="5227" y="1473"/>
              <a:ext cx="153" cy="60"/>
              <a:chOff x="428" y="2146"/>
              <a:chExt cx="268" cy="244"/>
            </a:xfrm>
          </p:grpSpPr>
          <p:sp>
            <p:nvSpPr>
              <p:cNvPr id="41069" name="Rectangle 428"/>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70" name="Rectangle 429"/>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71" name="Rectangle 430"/>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72" name="Rectangle 431"/>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73" name="Rectangle 432"/>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74" name="Rectangle 433"/>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75" name="Rectangle 434"/>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76" name="Rectangle 435"/>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77" name="Rectangle 436"/>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027" name="Group 437"/>
            <p:cNvGrpSpPr>
              <a:grpSpLocks/>
            </p:cNvGrpSpPr>
            <p:nvPr/>
          </p:nvGrpSpPr>
          <p:grpSpPr bwMode="auto">
            <a:xfrm>
              <a:off x="5357" y="1179"/>
              <a:ext cx="155" cy="60"/>
              <a:chOff x="428" y="2146"/>
              <a:chExt cx="268" cy="244"/>
            </a:xfrm>
          </p:grpSpPr>
          <p:sp>
            <p:nvSpPr>
              <p:cNvPr id="41060" name="Rectangle 438"/>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61" name="Rectangle 439"/>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62" name="Rectangle 440"/>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63" name="Rectangle 441"/>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64" name="Rectangle 442"/>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65" name="Rectangle 443"/>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66" name="Rectangle 444"/>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67" name="Rectangle 445"/>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68" name="Rectangle 446"/>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028" name="Text Box 447"/>
            <p:cNvSpPr txBox="1">
              <a:spLocks noChangeArrowheads="1"/>
            </p:cNvSpPr>
            <p:nvPr/>
          </p:nvSpPr>
          <p:spPr bwMode="auto">
            <a:xfrm>
              <a:off x="4675" y="1341"/>
              <a:ext cx="682" cy="2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1200" b="0">
                  <a:solidFill>
                    <a:schemeClr val="hlink"/>
                  </a:solidFill>
                  <a:latin typeface="Gill Sans" charset="0"/>
                  <a:cs typeface="Gill Sans" charset="0"/>
                </a:rPr>
                <a:t>Clusters</a:t>
              </a:r>
            </a:p>
          </p:txBody>
        </p:sp>
        <p:sp>
          <p:nvSpPr>
            <p:cNvPr id="41029" name="Text Box 448"/>
            <p:cNvSpPr txBox="1">
              <a:spLocks noChangeArrowheads="1"/>
            </p:cNvSpPr>
            <p:nvPr/>
          </p:nvSpPr>
          <p:spPr bwMode="auto">
            <a:xfrm>
              <a:off x="3914" y="671"/>
              <a:ext cx="1164" cy="2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1200" b="0">
                  <a:solidFill>
                    <a:schemeClr val="hlink"/>
                  </a:solidFill>
                  <a:latin typeface="Gill Sans" charset="0"/>
                  <a:cs typeface="Gill Sans" charset="0"/>
                </a:rPr>
                <a:t>Massive Cluster</a:t>
              </a:r>
            </a:p>
          </p:txBody>
        </p:sp>
        <p:grpSp>
          <p:nvGrpSpPr>
            <p:cNvPr id="41030" name="Group 449"/>
            <p:cNvGrpSpPr>
              <a:grpSpLocks/>
            </p:cNvGrpSpPr>
            <p:nvPr/>
          </p:nvGrpSpPr>
          <p:grpSpPr bwMode="auto">
            <a:xfrm>
              <a:off x="3324" y="987"/>
              <a:ext cx="1708" cy="431"/>
              <a:chOff x="1450" y="1101"/>
              <a:chExt cx="2970" cy="997"/>
            </a:xfrm>
          </p:grpSpPr>
          <p:sp>
            <p:nvSpPr>
              <p:cNvPr id="41031" name="Oval 450"/>
              <p:cNvSpPr>
                <a:spLocks noChangeArrowheads="1"/>
              </p:cNvSpPr>
              <p:nvPr/>
            </p:nvSpPr>
            <p:spPr bwMode="auto">
              <a:xfrm>
                <a:off x="1984" y="1682"/>
                <a:ext cx="1760" cy="119"/>
              </a:xfrm>
              <a:prstGeom prst="ellipse">
                <a:avLst/>
              </a:prstGeom>
              <a:solidFill>
                <a:srgbClr val="03FBEF"/>
              </a:solidFill>
              <a:ln w="12700">
                <a:solidFill>
                  <a:schemeClr val="tx2"/>
                </a:solidFill>
                <a:round/>
                <a:headEnd type="none" w="sm" len="sm"/>
                <a:tailEnd type="none" w="sm" len="sm"/>
              </a:ln>
            </p:spPr>
            <p:txBody>
              <a:bodyPr wrap="none" anchor="ctr"/>
              <a:lstStyle/>
              <a:p>
                <a:pPr algn="ctr"/>
                <a:r>
                  <a:rPr lang="en-US" sz="1200" b="0">
                    <a:solidFill>
                      <a:schemeClr val="hlink"/>
                    </a:solidFill>
                    <a:latin typeface="Gill Sans" charset="0"/>
                    <a:cs typeface="Gill Sans" charset="0"/>
                  </a:rPr>
                  <a:t>Gigabit Ethernet</a:t>
                </a:r>
                <a:endParaRPr lang="en-US" sz="1200" b="0">
                  <a:latin typeface="Gill Sans" charset="0"/>
                  <a:cs typeface="Gill Sans" charset="0"/>
                </a:endParaRPr>
              </a:p>
            </p:txBody>
          </p:sp>
          <p:sp>
            <p:nvSpPr>
              <p:cNvPr id="41032" name="Line 451"/>
              <p:cNvSpPr>
                <a:spLocks noChangeShapeType="1"/>
              </p:cNvSpPr>
              <p:nvPr/>
            </p:nvSpPr>
            <p:spPr bwMode="auto">
              <a:xfrm>
                <a:off x="2104" y="1471"/>
                <a:ext cx="0" cy="238"/>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033" name="Line 452"/>
              <p:cNvSpPr>
                <a:spLocks noChangeShapeType="1"/>
              </p:cNvSpPr>
              <p:nvPr/>
            </p:nvSpPr>
            <p:spPr bwMode="auto">
              <a:xfrm>
                <a:off x="2232" y="1485"/>
                <a:ext cx="0" cy="22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034" name="Line 453"/>
              <p:cNvSpPr>
                <a:spLocks noChangeShapeType="1"/>
              </p:cNvSpPr>
              <p:nvPr/>
            </p:nvSpPr>
            <p:spPr bwMode="auto">
              <a:xfrm flipH="1">
                <a:off x="2360" y="1512"/>
                <a:ext cx="0" cy="17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035" name="Line 454"/>
              <p:cNvSpPr>
                <a:spLocks noChangeShapeType="1"/>
              </p:cNvSpPr>
              <p:nvPr/>
            </p:nvSpPr>
            <p:spPr bwMode="auto">
              <a:xfrm>
                <a:off x="2472" y="1531"/>
                <a:ext cx="0" cy="15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036" name="Line 455"/>
              <p:cNvSpPr>
                <a:spLocks noChangeShapeType="1"/>
              </p:cNvSpPr>
              <p:nvPr/>
            </p:nvSpPr>
            <p:spPr bwMode="auto">
              <a:xfrm>
                <a:off x="2560" y="1590"/>
                <a:ext cx="0" cy="10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037" name="Line 456"/>
              <p:cNvSpPr>
                <a:spLocks noChangeShapeType="1"/>
              </p:cNvSpPr>
              <p:nvPr/>
            </p:nvSpPr>
            <p:spPr bwMode="auto">
              <a:xfrm>
                <a:off x="2680" y="1599"/>
                <a:ext cx="0" cy="88"/>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038" name="Line 457"/>
              <p:cNvSpPr>
                <a:spLocks noChangeShapeType="1"/>
              </p:cNvSpPr>
              <p:nvPr/>
            </p:nvSpPr>
            <p:spPr bwMode="auto">
              <a:xfrm>
                <a:off x="2808" y="1636"/>
                <a:ext cx="0" cy="5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039" name="Line 458"/>
              <p:cNvSpPr>
                <a:spLocks noChangeShapeType="1"/>
              </p:cNvSpPr>
              <p:nvPr/>
            </p:nvSpPr>
            <p:spPr bwMode="auto">
              <a:xfrm>
                <a:off x="2944" y="1650"/>
                <a:ext cx="0" cy="3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040" name="Line 459"/>
              <p:cNvSpPr>
                <a:spLocks noChangeShapeType="1"/>
              </p:cNvSpPr>
              <p:nvPr/>
            </p:nvSpPr>
            <p:spPr bwMode="auto">
              <a:xfrm>
                <a:off x="3168" y="1567"/>
                <a:ext cx="0" cy="11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041" name="Line 460"/>
              <p:cNvSpPr>
                <a:spLocks noChangeShapeType="1"/>
              </p:cNvSpPr>
              <p:nvPr/>
            </p:nvSpPr>
            <p:spPr bwMode="auto">
              <a:xfrm>
                <a:off x="3312" y="1480"/>
                <a:ext cx="0" cy="21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042" name="Line 461"/>
              <p:cNvSpPr>
                <a:spLocks noChangeShapeType="1"/>
              </p:cNvSpPr>
              <p:nvPr/>
            </p:nvSpPr>
            <p:spPr bwMode="auto">
              <a:xfrm>
                <a:off x="3448" y="1352"/>
                <a:ext cx="0" cy="34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043" name="Line 462"/>
              <p:cNvSpPr>
                <a:spLocks noChangeShapeType="1"/>
              </p:cNvSpPr>
              <p:nvPr/>
            </p:nvSpPr>
            <p:spPr bwMode="auto">
              <a:xfrm>
                <a:off x="3640" y="1237"/>
                <a:ext cx="0" cy="48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044" name="Oval 463"/>
              <p:cNvSpPr>
                <a:spLocks noChangeArrowheads="1"/>
              </p:cNvSpPr>
              <p:nvPr/>
            </p:nvSpPr>
            <p:spPr bwMode="auto">
              <a:xfrm rot="2527473">
                <a:off x="1450" y="1533"/>
                <a:ext cx="64" cy="92"/>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b="0">
                  <a:latin typeface="Gill Sans" charset="0"/>
                  <a:cs typeface="Gill Sans" charset="0"/>
                </a:endParaRPr>
              </a:p>
            </p:txBody>
          </p:sp>
          <p:sp>
            <p:nvSpPr>
              <p:cNvPr id="41045" name="Oval 464"/>
              <p:cNvSpPr>
                <a:spLocks noChangeArrowheads="1"/>
              </p:cNvSpPr>
              <p:nvPr/>
            </p:nvSpPr>
            <p:spPr bwMode="auto">
              <a:xfrm rot="2527473">
                <a:off x="1450" y="2006"/>
                <a:ext cx="71" cy="92"/>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b="0">
                  <a:latin typeface="Gill Sans" charset="0"/>
                  <a:cs typeface="Gill Sans" charset="0"/>
                </a:endParaRPr>
              </a:p>
            </p:txBody>
          </p:sp>
          <p:sp>
            <p:nvSpPr>
              <p:cNvPr id="41046" name="Oval 465"/>
              <p:cNvSpPr>
                <a:spLocks noChangeArrowheads="1"/>
              </p:cNvSpPr>
              <p:nvPr/>
            </p:nvSpPr>
            <p:spPr bwMode="auto">
              <a:xfrm rot="2527473">
                <a:off x="2114" y="1991"/>
                <a:ext cx="64" cy="92"/>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b="0">
                  <a:latin typeface="Gill Sans" charset="0"/>
                  <a:cs typeface="Gill Sans" charset="0"/>
                </a:endParaRPr>
              </a:p>
            </p:txBody>
          </p:sp>
          <p:sp>
            <p:nvSpPr>
              <p:cNvPr id="41047" name="Oval 466"/>
              <p:cNvSpPr>
                <a:spLocks noChangeArrowheads="1"/>
              </p:cNvSpPr>
              <p:nvPr/>
            </p:nvSpPr>
            <p:spPr bwMode="auto">
              <a:xfrm rot="2527473">
                <a:off x="2884" y="1973"/>
                <a:ext cx="64" cy="92"/>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b="0">
                  <a:latin typeface="Gill Sans" charset="0"/>
                  <a:cs typeface="Gill Sans" charset="0"/>
                </a:endParaRPr>
              </a:p>
            </p:txBody>
          </p:sp>
          <p:sp>
            <p:nvSpPr>
              <p:cNvPr id="41048" name="Oval 467"/>
              <p:cNvSpPr>
                <a:spLocks noChangeArrowheads="1"/>
              </p:cNvSpPr>
              <p:nvPr/>
            </p:nvSpPr>
            <p:spPr bwMode="auto">
              <a:xfrm rot="2527473">
                <a:off x="1500" y="1829"/>
                <a:ext cx="64" cy="91"/>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b="0">
                  <a:latin typeface="Gill Sans" charset="0"/>
                  <a:cs typeface="Gill Sans" charset="0"/>
                </a:endParaRPr>
              </a:p>
            </p:txBody>
          </p:sp>
          <p:sp>
            <p:nvSpPr>
              <p:cNvPr id="41049" name="Oval 468"/>
              <p:cNvSpPr>
                <a:spLocks noChangeArrowheads="1"/>
              </p:cNvSpPr>
              <p:nvPr/>
            </p:nvSpPr>
            <p:spPr bwMode="auto">
              <a:xfrm rot="2527473">
                <a:off x="3560" y="1951"/>
                <a:ext cx="64" cy="92"/>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b="0">
                  <a:latin typeface="Gill Sans" charset="0"/>
                  <a:cs typeface="Gill Sans" charset="0"/>
                </a:endParaRPr>
              </a:p>
            </p:txBody>
          </p:sp>
          <p:sp>
            <p:nvSpPr>
              <p:cNvPr id="41050" name="Oval 469"/>
              <p:cNvSpPr>
                <a:spLocks noChangeArrowheads="1"/>
              </p:cNvSpPr>
              <p:nvPr/>
            </p:nvSpPr>
            <p:spPr bwMode="auto">
              <a:xfrm rot="2527473">
                <a:off x="4152" y="1834"/>
                <a:ext cx="64" cy="92"/>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b="0">
                  <a:latin typeface="Gill Sans" charset="0"/>
                  <a:cs typeface="Gill Sans" charset="0"/>
                </a:endParaRPr>
              </a:p>
            </p:txBody>
          </p:sp>
          <p:sp>
            <p:nvSpPr>
              <p:cNvPr id="41051" name="Oval 470"/>
              <p:cNvSpPr>
                <a:spLocks noChangeArrowheads="1"/>
              </p:cNvSpPr>
              <p:nvPr/>
            </p:nvSpPr>
            <p:spPr bwMode="auto">
              <a:xfrm rot="2527473">
                <a:off x="4356" y="1485"/>
                <a:ext cx="64" cy="92"/>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b="0">
                  <a:latin typeface="Gill Sans" charset="0"/>
                  <a:cs typeface="Gill Sans" charset="0"/>
                </a:endParaRPr>
              </a:p>
            </p:txBody>
          </p:sp>
          <p:sp>
            <p:nvSpPr>
              <p:cNvPr id="41052" name="Line 471"/>
              <p:cNvSpPr>
                <a:spLocks noChangeShapeType="1"/>
              </p:cNvSpPr>
              <p:nvPr/>
            </p:nvSpPr>
            <p:spPr bwMode="auto">
              <a:xfrm>
                <a:off x="1522" y="1578"/>
                <a:ext cx="510" cy="141"/>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053" name="Line 472"/>
              <p:cNvSpPr>
                <a:spLocks noChangeShapeType="1"/>
              </p:cNvSpPr>
              <p:nvPr/>
            </p:nvSpPr>
            <p:spPr bwMode="auto">
              <a:xfrm flipV="1">
                <a:off x="1546" y="1781"/>
                <a:ext cx="654" cy="2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054" name="Line 473"/>
              <p:cNvSpPr>
                <a:spLocks noChangeShapeType="1"/>
              </p:cNvSpPr>
              <p:nvPr/>
            </p:nvSpPr>
            <p:spPr bwMode="auto">
              <a:xfrm flipV="1">
                <a:off x="2188" y="1791"/>
                <a:ext cx="228" cy="21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055" name="Line 474"/>
              <p:cNvSpPr>
                <a:spLocks noChangeShapeType="1"/>
              </p:cNvSpPr>
              <p:nvPr/>
            </p:nvSpPr>
            <p:spPr bwMode="auto">
              <a:xfrm flipH="1" flipV="1">
                <a:off x="2818" y="1798"/>
                <a:ext cx="108" cy="20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056" name="Line 475"/>
              <p:cNvSpPr>
                <a:spLocks noChangeShapeType="1"/>
              </p:cNvSpPr>
              <p:nvPr/>
            </p:nvSpPr>
            <p:spPr bwMode="auto">
              <a:xfrm flipH="1" flipV="1">
                <a:off x="3388" y="1784"/>
                <a:ext cx="192" cy="19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057" name="Line 476"/>
              <p:cNvSpPr>
                <a:spLocks noChangeShapeType="1"/>
              </p:cNvSpPr>
              <p:nvPr/>
            </p:nvSpPr>
            <p:spPr bwMode="auto">
              <a:xfrm flipH="1" flipV="1">
                <a:off x="3706" y="1743"/>
                <a:ext cx="462" cy="12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058" name="Line 477"/>
              <p:cNvSpPr>
                <a:spLocks noChangeShapeType="1"/>
              </p:cNvSpPr>
              <p:nvPr/>
            </p:nvSpPr>
            <p:spPr bwMode="auto">
              <a:xfrm flipH="1">
                <a:off x="3694" y="1540"/>
                <a:ext cx="648" cy="17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059" name="Line 478"/>
              <p:cNvSpPr>
                <a:spLocks noChangeShapeType="1"/>
              </p:cNvSpPr>
              <p:nvPr/>
            </p:nvSpPr>
            <p:spPr bwMode="auto">
              <a:xfrm>
                <a:off x="1500" y="1101"/>
                <a:ext cx="582" cy="62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grpSp>
      <p:sp>
        <p:nvSpPr>
          <p:cNvPr id="2" name="Title 1"/>
          <p:cNvSpPr>
            <a:spLocks noGrp="1"/>
          </p:cNvSpPr>
          <p:nvPr>
            <p:ph type="title"/>
          </p:nvPr>
        </p:nvSpPr>
        <p:spPr/>
        <p:txBody>
          <a:bodyPr/>
          <a:lstStyle/>
          <a:p>
            <a:r>
              <a:rPr lang="en-US" dirty="0">
                <a:latin typeface="Gill Sans Light" charset="0"/>
                <a:ea typeface="ＭＳ Ｐゴシック" charset="0"/>
                <a:cs typeface="Gill Sans Light" charset="0"/>
              </a:rPr>
              <a:t>Recall: Societal Scale Information Systems</a:t>
            </a:r>
            <a:endParaRPr lang="en-US" dirty="0"/>
          </a:p>
        </p:txBody>
      </p:sp>
    </p:spTree>
    <p:extLst>
      <p:ext uri="{BB962C8B-B14F-4D97-AF65-F5344CB8AC3E}">
        <p14:creationId xmlns:p14="http://schemas.microsoft.com/office/powerpoint/2010/main" val="273198416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ko-KR" dirty="0">
                <a:latin typeface="Gill Sans Light"/>
                <a:ea typeface="굴림" panose="020B0600000101010101" pitchFamily="34" charset="-127"/>
              </a:rPr>
              <a:t>Distributed Applications</a:t>
            </a:r>
          </a:p>
        </p:txBody>
      </p:sp>
      <p:sp>
        <p:nvSpPr>
          <p:cNvPr id="1016835" name="Rectangle 3"/>
          <p:cNvSpPr>
            <a:spLocks noGrp="1" noChangeArrowheads="1"/>
          </p:cNvSpPr>
          <p:nvPr>
            <p:ph type="body" idx="1"/>
          </p:nvPr>
        </p:nvSpPr>
        <p:spPr>
          <a:xfrm>
            <a:off x="914400" y="685800"/>
            <a:ext cx="10363200" cy="5943600"/>
          </a:xfrm>
        </p:spPr>
        <p:txBody>
          <a:bodyPr/>
          <a:lstStyle/>
          <a:p>
            <a:pPr>
              <a:lnSpc>
                <a:spcPct val="80000"/>
              </a:lnSpc>
              <a:spcBef>
                <a:spcPct val="10000"/>
              </a:spcBef>
            </a:pPr>
            <a:r>
              <a:rPr lang="en-US" altLang="ko-KR" dirty="0">
                <a:latin typeface="Gill Sans Light"/>
                <a:ea typeface="굴림" panose="020B0600000101010101" pitchFamily="34" charset="-127"/>
              </a:rPr>
              <a:t>How do you actually program a distributed application?</a:t>
            </a:r>
          </a:p>
          <a:p>
            <a:pPr lvl="1">
              <a:lnSpc>
                <a:spcPct val="80000"/>
              </a:lnSpc>
              <a:spcBef>
                <a:spcPct val="10000"/>
              </a:spcBef>
            </a:pPr>
            <a:r>
              <a:rPr lang="en-US" altLang="ko-KR" dirty="0">
                <a:latin typeface="Gill Sans Light"/>
                <a:ea typeface="굴림" panose="020B0600000101010101" pitchFamily="34" charset="-127"/>
              </a:rPr>
              <a:t>Need to synchronize multiple threads, running on different machines </a:t>
            </a:r>
          </a:p>
          <a:p>
            <a:pPr lvl="2">
              <a:lnSpc>
                <a:spcPct val="80000"/>
              </a:lnSpc>
              <a:spcBef>
                <a:spcPct val="10000"/>
              </a:spcBef>
            </a:pPr>
            <a:r>
              <a:rPr lang="en-US" altLang="ko-KR" dirty="0">
                <a:latin typeface="Gill Sans Light"/>
                <a:ea typeface="굴림" panose="020B0600000101010101" pitchFamily="34" charset="-127"/>
              </a:rPr>
              <a:t>No shared memory, so cannot use </a:t>
            </a:r>
            <a:r>
              <a:rPr lang="en-US" altLang="ko-KR" dirty="0" err="1">
                <a:latin typeface="Gill Sans Light"/>
                <a:ea typeface="굴림" panose="020B0600000101010101" pitchFamily="34" charset="-127"/>
              </a:rPr>
              <a:t>test&amp;set</a:t>
            </a:r>
            <a:endParaRPr lang="en-US" altLang="ko-KR" dirty="0">
              <a:latin typeface="Gill Sans Light"/>
              <a:ea typeface="굴림" panose="020B0600000101010101" pitchFamily="34" charset="-127"/>
            </a:endParaRPr>
          </a:p>
          <a:p>
            <a:pPr lvl="2">
              <a:lnSpc>
                <a:spcPct val="80000"/>
              </a:lnSpc>
              <a:spcBef>
                <a:spcPct val="10000"/>
              </a:spcBef>
            </a:pPr>
            <a:endParaRPr lang="en-US" altLang="ko-KR" dirty="0">
              <a:latin typeface="Gill Sans Light"/>
              <a:ea typeface="굴림" panose="020B0600000101010101" pitchFamily="34" charset="-127"/>
            </a:endParaRPr>
          </a:p>
          <a:p>
            <a:pPr lvl="2">
              <a:lnSpc>
                <a:spcPct val="80000"/>
              </a:lnSpc>
              <a:spcBef>
                <a:spcPct val="10000"/>
              </a:spcBef>
            </a:pPr>
            <a:endParaRPr lang="en-US" altLang="ko-KR" dirty="0">
              <a:latin typeface="Gill Sans Light"/>
              <a:ea typeface="굴림" panose="020B0600000101010101" pitchFamily="34" charset="-127"/>
            </a:endParaRPr>
          </a:p>
          <a:p>
            <a:pPr lvl="1">
              <a:lnSpc>
                <a:spcPct val="80000"/>
              </a:lnSpc>
              <a:spcBef>
                <a:spcPct val="10000"/>
              </a:spcBef>
            </a:pPr>
            <a:endParaRPr lang="en-US" altLang="ko-KR" dirty="0">
              <a:latin typeface="Gill Sans Light"/>
              <a:ea typeface="굴림" panose="020B0600000101010101" pitchFamily="34" charset="-127"/>
            </a:endParaRPr>
          </a:p>
          <a:p>
            <a:pPr lvl="1">
              <a:lnSpc>
                <a:spcPct val="80000"/>
              </a:lnSpc>
              <a:spcBef>
                <a:spcPct val="10000"/>
              </a:spcBef>
            </a:pPr>
            <a:endParaRPr lang="en-US" altLang="ko-KR" dirty="0">
              <a:latin typeface="Gill Sans Light"/>
              <a:ea typeface="굴림" panose="020B0600000101010101" pitchFamily="34" charset="-127"/>
            </a:endParaRPr>
          </a:p>
          <a:p>
            <a:pPr lvl="1">
              <a:lnSpc>
                <a:spcPct val="80000"/>
              </a:lnSpc>
              <a:spcBef>
                <a:spcPct val="10000"/>
              </a:spcBef>
            </a:pPr>
            <a:endParaRPr lang="en-US" altLang="ko-KR" dirty="0">
              <a:latin typeface="Gill Sans Light"/>
              <a:ea typeface="굴림" panose="020B0600000101010101" pitchFamily="34" charset="-127"/>
            </a:endParaRPr>
          </a:p>
          <a:p>
            <a:pPr lvl="1">
              <a:lnSpc>
                <a:spcPct val="80000"/>
              </a:lnSpc>
              <a:spcBef>
                <a:spcPct val="10000"/>
              </a:spcBef>
            </a:pPr>
            <a:r>
              <a:rPr lang="en-US" altLang="ko-KR" dirty="0">
                <a:latin typeface="Gill Sans Light"/>
                <a:ea typeface="굴림" panose="020B0600000101010101" pitchFamily="34" charset="-127"/>
              </a:rPr>
              <a:t>One Abstraction: send/receive messages</a:t>
            </a:r>
          </a:p>
          <a:p>
            <a:pPr lvl="2">
              <a:lnSpc>
                <a:spcPct val="80000"/>
              </a:lnSpc>
              <a:spcBef>
                <a:spcPct val="10000"/>
              </a:spcBef>
            </a:pPr>
            <a:r>
              <a:rPr lang="en-US" altLang="ko-KR" dirty="0">
                <a:latin typeface="Gill Sans Light"/>
                <a:ea typeface="굴림" panose="020B0600000101010101" pitchFamily="34" charset="-127"/>
              </a:rPr>
              <a:t>Already atomic: no receiver gets portion of a message and two receivers cannot get same message</a:t>
            </a:r>
          </a:p>
          <a:p>
            <a:pPr>
              <a:lnSpc>
                <a:spcPct val="80000"/>
              </a:lnSpc>
              <a:spcBef>
                <a:spcPct val="10000"/>
              </a:spcBef>
            </a:pPr>
            <a:r>
              <a:rPr lang="en-US" altLang="ko-KR" dirty="0">
                <a:latin typeface="Gill Sans Light"/>
                <a:ea typeface="굴림" panose="020B0600000101010101" pitchFamily="34" charset="-127"/>
              </a:rPr>
              <a:t>Interface:</a:t>
            </a:r>
          </a:p>
          <a:p>
            <a:pPr lvl="1">
              <a:lnSpc>
                <a:spcPct val="80000"/>
              </a:lnSpc>
              <a:spcBef>
                <a:spcPct val="10000"/>
              </a:spcBef>
            </a:pPr>
            <a:r>
              <a:rPr lang="en-US" altLang="ko-KR" dirty="0">
                <a:latin typeface="Gill Sans Light"/>
                <a:ea typeface="굴림" panose="020B0600000101010101" pitchFamily="34" charset="-127"/>
              </a:rPr>
              <a:t>Mailbox (</a:t>
            </a:r>
            <a:r>
              <a:rPr lang="en-US" altLang="ko-KR" dirty="0" err="1">
                <a:latin typeface="Gill Sans Light"/>
                <a:ea typeface="굴림" panose="020B0600000101010101" pitchFamily="34" charset="-127"/>
              </a:rPr>
              <a:t>mbox</a:t>
            </a:r>
            <a:r>
              <a:rPr lang="en-US" altLang="ko-KR" dirty="0">
                <a:latin typeface="Gill Sans Light"/>
                <a:ea typeface="굴림" panose="020B0600000101010101" pitchFamily="34" charset="-127"/>
              </a:rPr>
              <a:t>): temporary holding area for messages</a:t>
            </a:r>
          </a:p>
          <a:p>
            <a:pPr lvl="2">
              <a:lnSpc>
                <a:spcPct val="80000"/>
              </a:lnSpc>
              <a:spcBef>
                <a:spcPct val="10000"/>
              </a:spcBef>
            </a:pPr>
            <a:r>
              <a:rPr lang="en-US" altLang="ko-KR" dirty="0">
                <a:latin typeface="Gill Sans Light"/>
                <a:ea typeface="굴림" panose="020B0600000101010101" pitchFamily="34" charset="-127"/>
              </a:rPr>
              <a:t>Includes both destination location and queue</a:t>
            </a:r>
          </a:p>
          <a:p>
            <a:pPr lvl="1">
              <a:lnSpc>
                <a:spcPct val="80000"/>
              </a:lnSpc>
              <a:spcBef>
                <a:spcPct val="10000"/>
              </a:spcBef>
            </a:pPr>
            <a:r>
              <a:rPr lang="en-US" altLang="ko-KR" dirty="0">
                <a:latin typeface="Gill Sans Light"/>
                <a:ea typeface="굴림" panose="020B0600000101010101" pitchFamily="34" charset="-127"/>
              </a:rPr>
              <a:t>Send(</a:t>
            </a:r>
            <a:r>
              <a:rPr lang="en-US" altLang="ko-KR" dirty="0" err="1">
                <a:latin typeface="Gill Sans Light"/>
                <a:ea typeface="굴림" panose="020B0600000101010101" pitchFamily="34" charset="-127"/>
              </a:rPr>
              <a:t>message,mbox</a:t>
            </a:r>
            <a:r>
              <a:rPr lang="en-US" altLang="ko-KR" dirty="0">
                <a:latin typeface="Gill Sans Light"/>
                <a:ea typeface="굴림" panose="020B0600000101010101" pitchFamily="34" charset="-127"/>
              </a:rPr>
              <a:t>)</a:t>
            </a:r>
          </a:p>
          <a:p>
            <a:pPr lvl="2">
              <a:lnSpc>
                <a:spcPct val="80000"/>
              </a:lnSpc>
              <a:spcBef>
                <a:spcPct val="10000"/>
              </a:spcBef>
            </a:pPr>
            <a:r>
              <a:rPr lang="en-US" altLang="ko-KR" dirty="0">
                <a:latin typeface="Gill Sans Light"/>
                <a:ea typeface="굴림" panose="020B0600000101010101" pitchFamily="34" charset="-127"/>
              </a:rPr>
              <a:t>Send message to remote mailbox identified by </a:t>
            </a:r>
            <a:r>
              <a:rPr lang="en-US" altLang="ko-KR" dirty="0" err="1">
                <a:latin typeface="Gill Sans Light"/>
                <a:ea typeface="굴림" panose="020B0600000101010101" pitchFamily="34" charset="-127"/>
              </a:rPr>
              <a:t>mbox</a:t>
            </a:r>
            <a:endParaRPr lang="en-US" altLang="ko-KR" dirty="0">
              <a:latin typeface="Gill Sans Light"/>
              <a:ea typeface="굴림" panose="020B0600000101010101" pitchFamily="34" charset="-127"/>
            </a:endParaRPr>
          </a:p>
          <a:p>
            <a:pPr lvl="1">
              <a:lnSpc>
                <a:spcPct val="80000"/>
              </a:lnSpc>
              <a:spcBef>
                <a:spcPct val="10000"/>
              </a:spcBef>
            </a:pPr>
            <a:r>
              <a:rPr lang="en-US" altLang="ko-KR" dirty="0">
                <a:latin typeface="Gill Sans Light"/>
                <a:ea typeface="굴림" panose="020B0600000101010101" pitchFamily="34" charset="-127"/>
              </a:rPr>
              <a:t>Receive(</a:t>
            </a:r>
            <a:r>
              <a:rPr lang="en-US" altLang="ko-KR" dirty="0" err="1">
                <a:latin typeface="Gill Sans Light"/>
                <a:ea typeface="굴림" panose="020B0600000101010101" pitchFamily="34" charset="-127"/>
              </a:rPr>
              <a:t>buffer,mbox</a:t>
            </a:r>
            <a:r>
              <a:rPr lang="en-US" altLang="ko-KR" dirty="0">
                <a:latin typeface="Gill Sans Light"/>
                <a:ea typeface="굴림" panose="020B0600000101010101" pitchFamily="34" charset="-127"/>
              </a:rPr>
              <a:t>)</a:t>
            </a:r>
          </a:p>
          <a:p>
            <a:pPr lvl="2">
              <a:lnSpc>
                <a:spcPct val="80000"/>
              </a:lnSpc>
              <a:spcBef>
                <a:spcPct val="10000"/>
              </a:spcBef>
            </a:pPr>
            <a:r>
              <a:rPr lang="en-US" altLang="ko-KR" dirty="0">
                <a:latin typeface="Gill Sans Light"/>
                <a:ea typeface="굴림" panose="020B0600000101010101" pitchFamily="34" charset="-127"/>
              </a:rPr>
              <a:t>Wait until </a:t>
            </a:r>
            <a:r>
              <a:rPr lang="en-US" altLang="ko-KR" dirty="0" err="1">
                <a:latin typeface="Gill Sans Light"/>
                <a:ea typeface="굴림" panose="020B0600000101010101" pitchFamily="34" charset="-127"/>
              </a:rPr>
              <a:t>mbox</a:t>
            </a:r>
            <a:r>
              <a:rPr lang="en-US" altLang="ko-KR" dirty="0">
                <a:latin typeface="Gill Sans Light"/>
                <a:ea typeface="굴림" panose="020B0600000101010101" pitchFamily="34" charset="-127"/>
              </a:rPr>
              <a:t> has message, copy into buffer, and return</a:t>
            </a:r>
          </a:p>
          <a:p>
            <a:pPr lvl="2">
              <a:lnSpc>
                <a:spcPct val="80000"/>
              </a:lnSpc>
              <a:spcBef>
                <a:spcPct val="10000"/>
              </a:spcBef>
            </a:pPr>
            <a:r>
              <a:rPr lang="en-US" altLang="ko-KR" dirty="0">
                <a:latin typeface="Gill Sans Light"/>
                <a:ea typeface="굴림" panose="020B0600000101010101" pitchFamily="34" charset="-127"/>
              </a:rPr>
              <a:t>If threads sleeping on this </a:t>
            </a:r>
            <a:r>
              <a:rPr lang="en-US" altLang="ko-KR" dirty="0" err="1">
                <a:latin typeface="Gill Sans Light"/>
                <a:ea typeface="굴림" panose="020B0600000101010101" pitchFamily="34" charset="-127"/>
              </a:rPr>
              <a:t>mbox</a:t>
            </a:r>
            <a:r>
              <a:rPr lang="en-US" altLang="ko-KR" dirty="0">
                <a:latin typeface="Gill Sans Light"/>
                <a:ea typeface="굴림" panose="020B0600000101010101" pitchFamily="34" charset="-127"/>
              </a:rPr>
              <a:t>, wake up one of them</a:t>
            </a:r>
          </a:p>
        </p:txBody>
      </p:sp>
      <p:grpSp>
        <p:nvGrpSpPr>
          <p:cNvPr id="1016836" name="Group 4"/>
          <p:cNvGrpSpPr>
            <a:grpSpLocks/>
          </p:cNvGrpSpPr>
          <p:nvPr/>
        </p:nvGrpSpPr>
        <p:grpSpPr bwMode="auto">
          <a:xfrm>
            <a:off x="2971801" y="1676400"/>
            <a:ext cx="6556375" cy="1304925"/>
            <a:chOff x="576" y="1626"/>
            <a:chExt cx="4130" cy="822"/>
          </a:xfrm>
        </p:grpSpPr>
        <p:sp>
          <p:nvSpPr>
            <p:cNvPr id="19462" name="AutoShape 5"/>
            <p:cNvSpPr>
              <a:spLocks noChangeArrowheads="1"/>
            </p:cNvSpPr>
            <p:nvPr/>
          </p:nvSpPr>
          <p:spPr bwMode="auto">
            <a:xfrm>
              <a:off x="1538" y="1865"/>
              <a:ext cx="360" cy="340"/>
            </a:xfrm>
            <a:prstGeom prst="rightArrow">
              <a:avLst>
                <a:gd name="adj1" fmla="val 50000"/>
                <a:gd name="adj2" fmla="val 26471"/>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Light"/>
              </a:endParaRPr>
            </a:p>
          </p:txBody>
        </p:sp>
        <p:sp>
          <p:nvSpPr>
            <p:cNvPr id="19463" name="AutoShape 6"/>
            <p:cNvSpPr>
              <a:spLocks noChangeArrowheads="1"/>
            </p:cNvSpPr>
            <p:nvPr/>
          </p:nvSpPr>
          <p:spPr bwMode="auto">
            <a:xfrm>
              <a:off x="3382" y="1865"/>
              <a:ext cx="360" cy="340"/>
            </a:xfrm>
            <a:prstGeom prst="rightArrow">
              <a:avLst>
                <a:gd name="adj1" fmla="val 50000"/>
                <a:gd name="adj2" fmla="val 26471"/>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Light"/>
              </a:endParaRPr>
            </a:p>
          </p:txBody>
        </p:sp>
        <p:sp>
          <p:nvSpPr>
            <p:cNvPr id="19464" name="Cloud"/>
            <p:cNvSpPr>
              <a:spLocks noChangeAspect="1" noEditPoints="1" noChangeArrowheads="1"/>
            </p:cNvSpPr>
            <p:nvPr/>
          </p:nvSpPr>
          <p:spPr bwMode="auto">
            <a:xfrm>
              <a:off x="1898" y="1626"/>
              <a:ext cx="1444" cy="822"/>
            </a:xfrm>
            <a:custGeom>
              <a:avLst/>
              <a:gdLst>
                <a:gd name="T0" fmla="*/ 4 w 21600"/>
                <a:gd name="T1" fmla="*/ 411 h 21600"/>
                <a:gd name="T2" fmla="*/ 722 w 21600"/>
                <a:gd name="T3" fmla="*/ 821 h 21600"/>
                <a:gd name="T4" fmla="*/ 1443 w 21600"/>
                <a:gd name="T5" fmla="*/ 411 h 21600"/>
                <a:gd name="T6" fmla="*/ 722 w 21600"/>
                <a:gd name="T7" fmla="*/ 47 h 21600"/>
                <a:gd name="T8" fmla="*/ 0 60000 65536"/>
                <a:gd name="T9" fmla="*/ 0 60000 65536"/>
                <a:gd name="T10" fmla="*/ 0 60000 65536"/>
                <a:gd name="T11" fmla="*/ 0 60000 65536"/>
                <a:gd name="T12" fmla="*/ 2977 w 21600"/>
                <a:gd name="T13" fmla="*/ 3258 h 21600"/>
                <a:gd name="T14" fmla="*/ 17083 w 21600"/>
                <a:gd name="T15" fmla="*/ 17343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9525">
              <a:solidFill>
                <a:srgbClr val="000000"/>
              </a:solidFill>
              <a:miter lim="800000"/>
              <a:headEnd/>
              <a:tailEnd/>
            </a:ln>
            <a:effectLst>
              <a:outerShdw dist="107763" dir="2700000" algn="ctr" rotWithShape="0">
                <a:srgbClr val="808080"/>
              </a:outerShdw>
            </a:effectLst>
          </p:spPr>
          <p:txBody>
            <a:bodyPr anchor="ctr"/>
            <a:lstStyle/>
            <a:p>
              <a:endParaRPr lang="en-US">
                <a:latin typeface="Gill Sans Light"/>
              </a:endParaRPr>
            </a:p>
          </p:txBody>
        </p:sp>
        <p:pic>
          <p:nvPicPr>
            <p:cNvPr id="19465" name="Picture 8"/>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76" y="1776"/>
              <a:ext cx="722" cy="5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6" name="Picture 9"/>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984" y="1782"/>
              <a:ext cx="722" cy="5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7" name="Text Box 10"/>
            <p:cNvSpPr txBox="1">
              <a:spLocks noChangeArrowheads="1"/>
            </p:cNvSpPr>
            <p:nvPr/>
          </p:nvSpPr>
          <p:spPr bwMode="auto">
            <a:xfrm>
              <a:off x="2191" y="1937"/>
              <a:ext cx="839"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rPr>
                <a:t>Network</a:t>
              </a:r>
            </a:p>
          </p:txBody>
        </p:sp>
        <p:sp>
          <p:nvSpPr>
            <p:cNvPr id="19468" name="Text Box 11"/>
            <p:cNvSpPr txBox="1">
              <a:spLocks noChangeArrowheads="1"/>
            </p:cNvSpPr>
            <p:nvPr/>
          </p:nvSpPr>
          <p:spPr bwMode="auto">
            <a:xfrm rot="5400000">
              <a:off x="1148" y="1906"/>
              <a:ext cx="550"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rPr>
                <a:t>Send</a:t>
              </a:r>
            </a:p>
          </p:txBody>
        </p:sp>
        <p:sp>
          <p:nvSpPr>
            <p:cNvPr id="19469" name="Text Box 12"/>
            <p:cNvSpPr txBox="1">
              <a:spLocks noChangeArrowheads="1"/>
            </p:cNvSpPr>
            <p:nvPr/>
          </p:nvSpPr>
          <p:spPr bwMode="auto">
            <a:xfrm rot="5400000">
              <a:off x="3478" y="1892"/>
              <a:ext cx="788"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rPr>
                <a:t>Receive</a:t>
              </a:r>
            </a:p>
          </p:txBody>
        </p:sp>
      </p:grpSp>
      <p:sp>
        <p:nvSpPr>
          <p:cNvPr id="1016845" name="Document"/>
          <p:cNvSpPr>
            <a:spLocks noEditPoints="1" noChangeArrowheads="1"/>
          </p:cNvSpPr>
          <p:nvPr/>
        </p:nvSpPr>
        <p:spPr bwMode="auto">
          <a:xfrm>
            <a:off x="-533400" y="2514600"/>
            <a:ext cx="457200" cy="685800"/>
          </a:xfrm>
          <a:custGeom>
            <a:avLst/>
            <a:gdLst>
              <a:gd name="T0" fmla="*/ 227690 w 21600"/>
              <a:gd name="T1" fmla="*/ 686816 h 21600"/>
              <a:gd name="T2" fmla="*/ 1799 w 21600"/>
              <a:gd name="T3" fmla="*/ 344456 h 21600"/>
              <a:gd name="T4" fmla="*/ 227690 w 21600"/>
              <a:gd name="T5" fmla="*/ 2572 h 21600"/>
              <a:gd name="T6" fmla="*/ 459444 w 21600"/>
              <a:gd name="T7" fmla="*/ 338201 h 21600"/>
              <a:gd name="T8" fmla="*/ 227690 w 21600"/>
              <a:gd name="T9" fmla="*/ 686816 h 21600"/>
              <a:gd name="T10" fmla="*/ 0 w 21600"/>
              <a:gd name="T11" fmla="*/ 0 h 21600"/>
              <a:gd name="T12" fmla="*/ 457200 w 21600"/>
              <a:gd name="T13" fmla="*/ 0 h 21600"/>
              <a:gd name="T14" fmla="*/ 457200 w 21600"/>
              <a:gd name="T15" fmla="*/ 685800 h 21600"/>
              <a:gd name="T16" fmla="*/ 0 60000 65536"/>
              <a:gd name="T17" fmla="*/ 0 60000 65536"/>
              <a:gd name="T18" fmla="*/ 0 60000 65536"/>
              <a:gd name="T19" fmla="*/ 0 60000 65536"/>
              <a:gd name="T20" fmla="*/ 0 60000 65536"/>
              <a:gd name="T21" fmla="*/ 0 60000 65536"/>
              <a:gd name="T22" fmla="*/ 0 60000 65536"/>
              <a:gd name="T23" fmla="*/ 0 60000 65536"/>
              <a:gd name="T24" fmla="*/ 977 w 21600"/>
              <a:gd name="T25" fmla="*/ 818 h 21600"/>
              <a:gd name="T26" fmla="*/ 20622 w 21600"/>
              <a:gd name="T27" fmla="*/ 1642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n-US">
              <a:latin typeface="Gill Sans Light"/>
            </a:endParaRPr>
          </a:p>
        </p:txBody>
      </p:sp>
    </p:spTree>
    <p:extLst>
      <p:ext uri="{BB962C8B-B14F-4D97-AF65-F5344CB8AC3E}">
        <p14:creationId xmlns:p14="http://schemas.microsoft.com/office/powerpoint/2010/main" val="14485909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68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683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1683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16835">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1683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0" presetClass="path" presetSubtype="0" accel="50000" decel="50000" fill="hold" grpId="0" nodeType="clickEffect">
                                  <p:stCondLst>
                                    <p:cond delay="0"/>
                                  </p:stCondLst>
                                  <p:childTnLst>
                                    <p:animMotion origin="layout" path="M 0.26666 -0.01015 L 0.45434 -0.012 L 0.48437 -0.08138 L 0.55156 -0.10544 L 0.59809 -0.10544 L 0.66111 -0.05687 L 0.81041 -0.05687 " pathEditMode="fixed" rAng="0" ptsTypes="AAAAAAA">
                                      <p:cBhvr>
                                        <p:cTn id="22" dur="2000" fill="hold"/>
                                        <p:tgtEl>
                                          <p:spTgt spid="1016845"/>
                                        </p:tgtEl>
                                        <p:attrNameLst>
                                          <p:attrName>ppt_x</p:attrName>
                                          <p:attrName>ppt_y</p:attrName>
                                        </p:attrNameLst>
                                      </p:cBhvr>
                                      <p:rCtr x="27187" y="-4764"/>
                                    </p:animMotion>
                                  </p:childTnLst>
                                </p:cTn>
                              </p:par>
                              <p:par>
                                <p:cTn id="23" presetID="1" presetClass="entr" presetSubtype="0" fill="hold" grpId="0" nodeType="withEffect">
                                  <p:stCondLst>
                                    <p:cond delay="0"/>
                                  </p:stCondLst>
                                  <p:childTnLst>
                                    <p:set>
                                      <p:cBhvr>
                                        <p:cTn id="24" dur="1" fill="hold">
                                          <p:stCondLst>
                                            <p:cond delay="0"/>
                                          </p:stCondLst>
                                        </p:cTn>
                                        <p:tgtEl>
                                          <p:spTgt spid="1016835">
                                            <p:txEl>
                                              <p:pRg st="9" end="9"/>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16835">
                                            <p:txEl>
                                              <p:pRg st="10" end="10"/>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16835">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16835">
                                            <p:txEl>
                                              <p:pRg st="12" end="12"/>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16835">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16835">
                                            <p:txEl>
                                              <p:pRg st="14" end="14"/>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16835">
                                            <p:txEl>
                                              <p:pRg st="15" end="15"/>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16835">
                                            <p:txEl>
                                              <p:pRg st="16" end="16"/>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1683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6835" grpId="0" uiExpand="1" build="p"/>
      <p:bldP spid="1016845" grpId="0" uiExpand="1"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905000" y="152400"/>
            <a:ext cx="8382000" cy="533400"/>
          </a:xfrm>
        </p:spPr>
        <p:txBody>
          <a:bodyPr/>
          <a:lstStyle/>
          <a:p>
            <a:r>
              <a:rPr lang="en-US" altLang="ko-KR" dirty="0">
                <a:ea typeface="굴림" panose="020B0600000101010101" pitchFamily="34" charset="-127"/>
              </a:rPr>
              <a:t>Using Messages: Send/Receive behavior</a:t>
            </a:r>
          </a:p>
        </p:txBody>
      </p:sp>
      <p:sp>
        <p:nvSpPr>
          <p:cNvPr id="1017859" name="Rectangle 3"/>
          <p:cNvSpPr>
            <a:spLocks noGrp="1" noChangeArrowheads="1"/>
          </p:cNvSpPr>
          <p:nvPr>
            <p:ph type="body" idx="1"/>
          </p:nvPr>
        </p:nvSpPr>
        <p:spPr>
          <a:xfrm>
            <a:off x="762000" y="738189"/>
            <a:ext cx="10668000" cy="5457825"/>
          </a:xfrm>
        </p:spPr>
        <p:txBody>
          <a:bodyPr/>
          <a:lstStyle/>
          <a:p>
            <a:r>
              <a:rPr lang="en-US" altLang="ko-KR" dirty="0">
                <a:ea typeface="굴림" panose="020B0600000101010101" pitchFamily="34" charset="-127"/>
              </a:rPr>
              <a:t>When should </a:t>
            </a:r>
            <a:r>
              <a:rPr lang="en-US" altLang="ko-KR" dirty="0">
                <a:latin typeface="Courier New" panose="02070309020205020404" pitchFamily="49" charset="0"/>
                <a:ea typeface="굴림" panose="020B0600000101010101" pitchFamily="34" charset="-127"/>
              </a:rPr>
              <a:t>send(</a:t>
            </a:r>
            <a:r>
              <a:rPr lang="en-US" altLang="ko-KR" dirty="0" err="1">
                <a:latin typeface="Courier New" panose="02070309020205020404" pitchFamily="49" charset="0"/>
                <a:ea typeface="굴림" panose="020B0600000101010101" pitchFamily="34" charset="-127"/>
              </a:rPr>
              <a:t>message,mbox</a:t>
            </a:r>
            <a:r>
              <a:rPr lang="en-US" altLang="ko-KR" dirty="0">
                <a:latin typeface="Courier New" panose="02070309020205020404" pitchFamily="49" charset="0"/>
                <a:ea typeface="굴림" panose="020B0600000101010101" pitchFamily="34" charset="-127"/>
              </a:rPr>
              <a:t>)</a:t>
            </a:r>
            <a:r>
              <a:rPr lang="en-US" altLang="ko-KR" dirty="0">
                <a:ea typeface="굴림" panose="020B0600000101010101" pitchFamily="34" charset="-127"/>
              </a:rPr>
              <a:t> return?</a:t>
            </a:r>
            <a:endParaRPr lang="en-US" altLang="ko-KR" dirty="0">
              <a:latin typeface="Courier New" panose="02070309020205020404" pitchFamily="49" charset="0"/>
              <a:ea typeface="굴림" panose="020B0600000101010101" pitchFamily="34" charset="-127"/>
            </a:endParaRPr>
          </a:p>
          <a:p>
            <a:pPr lvl="1"/>
            <a:r>
              <a:rPr lang="en-US" altLang="ko-KR" dirty="0">
                <a:ea typeface="굴림" panose="020B0600000101010101" pitchFamily="34" charset="-127"/>
              </a:rPr>
              <a:t>When receiver gets message? (i.e. </a:t>
            </a:r>
            <a:r>
              <a:rPr lang="en-US" altLang="ko-KR" dirty="0" err="1">
                <a:ea typeface="굴림" panose="020B0600000101010101" pitchFamily="34" charset="-127"/>
              </a:rPr>
              <a:t>ack</a:t>
            </a:r>
            <a:r>
              <a:rPr lang="en-US" altLang="ko-KR" dirty="0">
                <a:ea typeface="굴림" panose="020B0600000101010101" pitchFamily="34" charset="-127"/>
              </a:rPr>
              <a:t> received)</a:t>
            </a:r>
          </a:p>
          <a:p>
            <a:pPr lvl="1"/>
            <a:r>
              <a:rPr lang="en-US" altLang="ko-KR" dirty="0">
                <a:ea typeface="굴림" panose="020B0600000101010101" pitchFamily="34" charset="-127"/>
              </a:rPr>
              <a:t>When message is safely buffered on destination?</a:t>
            </a:r>
          </a:p>
          <a:p>
            <a:pPr lvl="1"/>
            <a:r>
              <a:rPr lang="en-US" altLang="ko-KR" dirty="0">
                <a:ea typeface="굴림" panose="020B0600000101010101" pitchFamily="34" charset="-127"/>
              </a:rPr>
              <a:t>Right away, if message is buffered on source node?</a:t>
            </a:r>
          </a:p>
          <a:p>
            <a:r>
              <a:rPr lang="en-US" altLang="ko-KR" dirty="0">
                <a:ea typeface="굴림" panose="020B0600000101010101" pitchFamily="34" charset="-127"/>
              </a:rPr>
              <a:t>Actually two questions here:</a:t>
            </a:r>
          </a:p>
          <a:p>
            <a:pPr lvl="1"/>
            <a:r>
              <a:rPr lang="en-US" altLang="ko-KR" dirty="0">
                <a:ea typeface="굴림" panose="020B0600000101010101" pitchFamily="34" charset="-127"/>
              </a:rPr>
              <a:t>When can the sender be sure that receiver actually received the message?</a:t>
            </a:r>
          </a:p>
          <a:p>
            <a:pPr lvl="1"/>
            <a:r>
              <a:rPr lang="en-US" altLang="ko-KR" dirty="0">
                <a:ea typeface="굴림" panose="020B0600000101010101" pitchFamily="34" charset="-127"/>
              </a:rPr>
              <a:t>When can sender reuse the memory containing message?</a:t>
            </a:r>
          </a:p>
          <a:p>
            <a:r>
              <a:rPr lang="en-US" altLang="ko-KR" dirty="0">
                <a:ea typeface="굴림" panose="020B0600000101010101" pitchFamily="34" charset="-127"/>
              </a:rPr>
              <a:t>Mailbox provides 1-way communication from T1</a:t>
            </a:r>
            <a:r>
              <a:rPr lang="en-US" altLang="ko-KR" dirty="0">
                <a:ea typeface="굴림" panose="020B0600000101010101" pitchFamily="34" charset="-127"/>
                <a:sym typeface="Symbol" panose="05050102010706020507" pitchFamily="18" charset="2"/>
              </a:rPr>
              <a:t>T2</a:t>
            </a:r>
          </a:p>
          <a:p>
            <a:pPr lvl="1"/>
            <a:r>
              <a:rPr lang="en-US" altLang="ko-KR" dirty="0">
                <a:ea typeface="굴림" panose="020B0600000101010101" pitchFamily="34" charset="-127"/>
                <a:sym typeface="Symbol" panose="05050102010706020507" pitchFamily="18" charset="2"/>
              </a:rPr>
              <a:t>T1bufferT2</a:t>
            </a:r>
          </a:p>
          <a:p>
            <a:pPr lvl="1"/>
            <a:r>
              <a:rPr lang="en-US" altLang="ko-KR" dirty="0">
                <a:ea typeface="굴림" panose="020B0600000101010101" pitchFamily="34" charset="-127"/>
                <a:sym typeface="Symbol" panose="05050102010706020507" pitchFamily="18" charset="2"/>
              </a:rPr>
              <a:t>Very similar to producer/consumer </a:t>
            </a:r>
          </a:p>
          <a:p>
            <a:pPr lvl="2"/>
            <a:r>
              <a:rPr lang="en-US" altLang="ko-KR" dirty="0">
                <a:ea typeface="굴림" panose="020B0600000101010101" pitchFamily="34" charset="-127"/>
                <a:sym typeface="Symbol" panose="05050102010706020507" pitchFamily="18" charset="2"/>
              </a:rPr>
              <a:t>Send = V, Receive = P</a:t>
            </a:r>
          </a:p>
          <a:p>
            <a:pPr lvl="2"/>
            <a:r>
              <a:rPr lang="en-US" altLang="ko-KR" dirty="0">
                <a:ea typeface="굴림" panose="020B0600000101010101" pitchFamily="34" charset="-127"/>
                <a:sym typeface="Symbol" panose="05050102010706020507" pitchFamily="18" charset="2"/>
              </a:rPr>
              <a:t>However, can’t tell if sender/receiver is local or not!</a:t>
            </a:r>
          </a:p>
          <a:p>
            <a:endParaRPr lang="ko-KR" altLang="en-US" dirty="0">
              <a:ea typeface="굴림" panose="020B0600000101010101" pitchFamily="34" charset="-127"/>
              <a:sym typeface="Symbol" panose="05050102010706020507" pitchFamily="18" charset="2"/>
            </a:endParaRPr>
          </a:p>
        </p:txBody>
      </p:sp>
    </p:spTree>
    <p:extLst>
      <p:ext uri="{BB962C8B-B14F-4D97-AF65-F5344CB8AC3E}">
        <p14:creationId xmlns:p14="http://schemas.microsoft.com/office/powerpoint/2010/main" val="7846446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78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178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178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1785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1785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1785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17859">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1785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17859">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17859">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17859">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1785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7859"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981200" y="152400"/>
            <a:ext cx="8229600" cy="533400"/>
          </a:xfrm>
        </p:spPr>
        <p:txBody>
          <a:bodyPr/>
          <a:lstStyle/>
          <a:p>
            <a:r>
              <a:rPr lang="en-US" altLang="ko-KR" dirty="0">
                <a:latin typeface="Gill Sans Light"/>
                <a:ea typeface="굴림" panose="020B0600000101010101" pitchFamily="34" charset="-127"/>
              </a:rPr>
              <a:t>Messaging for Producer-Consumer Style</a:t>
            </a:r>
          </a:p>
        </p:txBody>
      </p:sp>
      <p:sp>
        <p:nvSpPr>
          <p:cNvPr id="991235" name="Rectangle 3"/>
          <p:cNvSpPr>
            <a:spLocks noGrp="1" noChangeArrowheads="1"/>
          </p:cNvSpPr>
          <p:nvPr>
            <p:ph type="body" idx="1"/>
          </p:nvPr>
        </p:nvSpPr>
        <p:spPr>
          <a:xfrm>
            <a:off x="457200" y="762000"/>
            <a:ext cx="11201400" cy="5638800"/>
          </a:xfrm>
        </p:spPr>
        <p:txBody>
          <a:bodyPr/>
          <a:lstStyle/>
          <a:p>
            <a:pPr>
              <a:lnSpc>
                <a:spcPct val="80000"/>
              </a:lnSpc>
              <a:tabLst>
                <a:tab pos="1027113" algn="l"/>
                <a:tab pos="1377950" algn="l"/>
                <a:tab pos="1716088" algn="l"/>
              </a:tabLst>
            </a:pPr>
            <a:r>
              <a:rPr lang="en-US" altLang="ko-KR" dirty="0">
                <a:latin typeface="Gill Sans Light"/>
                <a:ea typeface="굴림" panose="020B0600000101010101" pitchFamily="34" charset="-127"/>
              </a:rPr>
              <a:t>Using send/receive for producer-consumer style:</a:t>
            </a:r>
          </a:p>
          <a:p>
            <a:pPr>
              <a:lnSpc>
                <a:spcPct val="80000"/>
              </a:lnSpc>
              <a:buNone/>
              <a:tabLst>
                <a:tab pos="1027113" algn="l"/>
                <a:tab pos="1377950" algn="l"/>
                <a:tab pos="1716088" algn="l"/>
              </a:tabLst>
            </a:pPr>
            <a:r>
              <a:rPr lang="en-US" altLang="ko-KR" dirty="0">
                <a:latin typeface="Gill Sans Light"/>
                <a:ea typeface="굴림" panose="020B0600000101010101" pitchFamily="34" charset="-127"/>
              </a:rPr>
              <a:t>	</a:t>
            </a:r>
            <a:r>
              <a:rPr lang="en-US" altLang="ko-KR" sz="2000" dirty="0">
                <a:latin typeface="Gill Sans Light"/>
                <a:ea typeface="굴림" panose="020B0600000101010101" pitchFamily="34" charset="-127"/>
              </a:rPr>
              <a:t>	Producer:</a:t>
            </a:r>
            <a:br>
              <a:rPr lang="en-US" altLang="ko-KR" sz="2000" dirty="0">
                <a:latin typeface="Gill Sans Light"/>
                <a:ea typeface="굴림" panose="020B0600000101010101" pitchFamily="34" charset="-127"/>
              </a:rPr>
            </a:br>
            <a:r>
              <a:rPr lang="en-US" altLang="ko-KR" sz="2000" dirty="0">
                <a:latin typeface="Gill Sans Light"/>
                <a:ea typeface="굴림" panose="020B0600000101010101" pitchFamily="34" charset="-127"/>
              </a:rPr>
              <a:t>		</a:t>
            </a:r>
            <a:r>
              <a:rPr lang="en-US" altLang="ko-KR" sz="2000" dirty="0" err="1">
                <a:latin typeface="Gill Sans Light"/>
                <a:ea typeface="굴림" panose="020B0600000101010101" pitchFamily="34" charset="-127"/>
              </a:rPr>
              <a:t>int</a:t>
            </a:r>
            <a:r>
              <a:rPr lang="en-US" altLang="ko-KR" sz="2000" dirty="0">
                <a:latin typeface="Gill Sans Light"/>
                <a:ea typeface="굴림" panose="020B0600000101010101" pitchFamily="34" charset="-127"/>
              </a:rPr>
              <a:t> msg1[1000];</a:t>
            </a:r>
            <a:br>
              <a:rPr lang="en-US" altLang="ko-KR" sz="2000" dirty="0">
                <a:latin typeface="Gill Sans Light"/>
                <a:ea typeface="굴림" panose="020B0600000101010101" pitchFamily="34" charset="-127"/>
              </a:rPr>
            </a:br>
            <a:r>
              <a:rPr lang="en-US" altLang="ko-KR" sz="2000" dirty="0">
                <a:latin typeface="Gill Sans Light"/>
                <a:ea typeface="굴림" panose="020B0600000101010101" pitchFamily="34" charset="-127"/>
              </a:rPr>
              <a:t>		while(1) {</a:t>
            </a:r>
            <a:br>
              <a:rPr lang="en-US" altLang="ko-KR" sz="2000" dirty="0">
                <a:latin typeface="Gill Sans Light"/>
                <a:ea typeface="굴림" panose="020B0600000101010101" pitchFamily="34" charset="-127"/>
              </a:rPr>
            </a:br>
            <a:r>
              <a:rPr lang="en-US" altLang="ko-KR" sz="2000" dirty="0">
                <a:latin typeface="Gill Sans Light"/>
                <a:ea typeface="굴림" panose="020B0600000101010101" pitchFamily="34" charset="-127"/>
              </a:rPr>
              <a:t>			prepare message; </a:t>
            </a:r>
            <a:br>
              <a:rPr lang="en-US" altLang="ko-KR" sz="2000" dirty="0">
                <a:latin typeface="Gill Sans Light"/>
                <a:ea typeface="굴림" panose="020B0600000101010101" pitchFamily="34" charset="-127"/>
              </a:rPr>
            </a:br>
            <a:r>
              <a:rPr lang="en-US" altLang="ko-KR" sz="2000" dirty="0">
                <a:latin typeface="Gill Sans Light"/>
                <a:ea typeface="굴림" panose="020B0600000101010101" pitchFamily="34" charset="-127"/>
              </a:rPr>
              <a:t>			send(msg1,mbox);</a:t>
            </a:r>
            <a:br>
              <a:rPr lang="en-US" altLang="ko-KR" sz="2000" dirty="0">
                <a:latin typeface="Gill Sans Light"/>
                <a:ea typeface="굴림" panose="020B0600000101010101" pitchFamily="34" charset="-127"/>
              </a:rPr>
            </a:br>
            <a:r>
              <a:rPr lang="en-US" altLang="ko-KR" sz="2000" dirty="0">
                <a:latin typeface="Gill Sans Light"/>
                <a:ea typeface="굴림" panose="020B0600000101010101" pitchFamily="34" charset="-127"/>
              </a:rPr>
              <a:t>		}</a:t>
            </a:r>
          </a:p>
          <a:p>
            <a:pPr>
              <a:lnSpc>
                <a:spcPct val="80000"/>
              </a:lnSpc>
              <a:buNone/>
              <a:tabLst>
                <a:tab pos="1027113" algn="l"/>
                <a:tab pos="1377950" algn="l"/>
                <a:tab pos="1716088" algn="l"/>
              </a:tabLst>
            </a:pPr>
            <a:r>
              <a:rPr lang="en-US" altLang="ko-KR" sz="2000" dirty="0">
                <a:latin typeface="Gill Sans Light"/>
                <a:ea typeface="굴림" panose="020B0600000101010101" pitchFamily="34" charset="-127"/>
              </a:rPr>
              <a:t>		Consumer:</a:t>
            </a:r>
            <a:br>
              <a:rPr lang="en-US" altLang="ko-KR" sz="2000" dirty="0">
                <a:latin typeface="Gill Sans Light"/>
                <a:ea typeface="굴림" panose="020B0600000101010101" pitchFamily="34" charset="-127"/>
              </a:rPr>
            </a:br>
            <a:r>
              <a:rPr lang="en-US" altLang="ko-KR" sz="2000" dirty="0">
                <a:latin typeface="Gill Sans Light"/>
                <a:ea typeface="굴림" panose="020B0600000101010101" pitchFamily="34" charset="-127"/>
              </a:rPr>
              <a:t>		</a:t>
            </a:r>
            <a:r>
              <a:rPr lang="en-US" altLang="ko-KR" sz="2000" dirty="0" err="1">
                <a:latin typeface="Gill Sans Light"/>
                <a:ea typeface="굴림" panose="020B0600000101010101" pitchFamily="34" charset="-127"/>
              </a:rPr>
              <a:t>int</a:t>
            </a:r>
            <a:r>
              <a:rPr lang="en-US" altLang="ko-KR" sz="2000" dirty="0">
                <a:latin typeface="Gill Sans Light"/>
                <a:ea typeface="굴림" panose="020B0600000101010101" pitchFamily="34" charset="-127"/>
              </a:rPr>
              <a:t> buffer[1000];</a:t>
            </a:r>
            <a:br>
              <a:rPr lang="en-US" altLang="ko-KR" sz="2000" dirty="0">
                <a:latin typeface="Gill Sans Light"/>
                <a:ea typeface="굴림" panose="020B0600000101010101" pitchFamily="34" charset="-127"/>
              </a:rPr>
            </a:br>
            <a:r>
              <a:rPr lang="en-US" altLang="ko-KR" sz="2000" dirty="0">
                <a:latin typeface="Gill Sans Light"/>
                <a:ea typeface="굴림" panose="020B0600000101010101" pitchFamily="34" charset="-127"/>
              </a:rPr>
              <a:t>		while(1) {</a:t>
            </a:r>
            <a:br>
              <a:rPr lang="en-US" altLang="ko-KR" sz="2000" dirty="0">
                <a:latin typeface="Gill Sans Light"/>
                <a:ea typeface="굴림" panose="020B0600000101010101" pitchFamily="34" charset="-127"/>
              </a:rPr>
            </a:br>
            <a:r>
              <a:rPr lang="en-US" altLang="ko-KR" sz="2000" dirty="0">
                <a:latin typeface="Gill Sans Light"/>
                <a:ea typeface="굴림" panose="020B0600000101010101" pitchFamily="34" charset="-127"/>
              </a:rPr>
              <a:t>			receive(</a:t>
            </a:r>
            <a:r>
              <a:rPr lang="en-US" altLang="ko-KR" sz="2000" dirty="0" err="1">
                <a:latin typeface="Gill Sans Light"/>
                <a:ea typeface="굴림" panose="020B0600000101010101" pitchFamily="34" charset="-127"/>
              </a:rPr>
              <a:t>buffer,mbox</a:t>
            </a:r>
            <a:r>
              <a:rPr lang="en-US" altLang="ko-KR" sz="2000" dirty="0">
                <a:latin typeface="Gill Sans Light"/>
                <a:ea typeface="굴림" panose="020B0600000101010101" pitchFamily="34" charset="-127"/>
              </a:rPr>
              <a:t>);</a:t>
            </a:r>
            <a:br>
              <a:rPr lang="en-US" altLang="ko-KR" sz="2000" dirty="0">
                <a:latin typeface="Gill Sans Light"/>
                <a:ea typeface="굴림" panose="020B0600000101010101" pitchFamily="34" charset="-127"/>
              </a:rPr>
            </a:br>
            <a:r>
              <a:rPr lang="en-US" altLang="ko-KR" sz="2000" dirty="0">
                <a:latin typeface="Gill Sans Light"/>
                <a:ea typeface="굴림" panose="020B0600000101010101" pitchFamily="34" charset="-127"/>
              </a:rPr>
              <a:t>			process message;</a:t>
            </a:r>
            <a:br>
              <a:rPr lang="en-US" altLang="ko-KR" sz="2000" dirty="0">
                <a:latin typeface="Gill Sans Light"/>
                <a:ea typeface="굴림" panose="020B0600000101010101" pitchFamily="34" charset="-127"/>
              </a:rPr>
            </a:br>
            <a:r>
              <a:rPr lang="en-US" altLang="ko-KR" sz="2000" dirty="0">
                <a:latin typeface="Gill Sans Light"/>
                <a:ea typeface="굴림" panose="020B0600000101010101" pitchFamily="34" charset="-127"/>
              </a:rPr>
              <a:t>		}</a:t>
            </a:r>
          </a:p>
          <a:p>
            <a:pPr>
              <a:lnSpc>
                <a:spcPct val="80000"/>
              </a:lnSpc>
              <a:tabLst>
                <a:tab pos="1027113" algn="l"/>
                <a:tab pos="1377950" algn="l"/>
                <a:tab pos="1716088" algn="l"/>
              </a:tabLst>
            </a:pPr>
            <a:r>
              <a:rPr lang="en-US" altLang="ko-KR" dirty="0">
                <a:latin typeface="Gill Sans Light"/>
                <a:ea typeface="굴림" panose="020B0600000101010101" pitchFamily="34" charset="-127"/>
              </a:rPr>
              <a:t>No need for producer/consumer to keep track of space in mailbox: handled by send/receive</a:t>
            </a:r>
          </a:p>
          <a:p>
            <a:pPr lvl="1">
              <a:lnSpc>
                <a:spcPct val="80000"/>
              </a:lnSpc>
              <a:tabLst>
                <a:tab pos="1027113" algn="l"/>
                <a:tab pos="1377950" algn="l"/>
                <a:tab pos="1716088" algn="l"/>
              </a:tabLst>
            </a:pPr>
            <a:r>
              <a:rPr lang="en-US" altLang="ko-KR" dirty="0">
                <a:latin typeface="Gill Sans Light"/>
                <a:ea typeface="굴림" panose="020B0600000101010101" pitchFamily="34" charset="-127"/>
              </a:rPr>
              <a:t>This is one of the roles of the window in TCP: window is size of buffer on far end</a:t>
            </a:r>
          </a:p>
          <a:p>
            <a:pPr lvl="1">
              <a:lnSpc>
                <a:spcPct val="80000"/>
              </a:lnSpc>
              <a:tabLst>
                <a:tab pos="1027113" algn="l"/>
                <a:tab pos="1377950" algn="l"/>
                <a:tab pos="1716088" algn="l"/>
              </a:tabLst>
            </a:pPr>
            <a:r>
              <a:rPr lang="en-US" altLang="ko-KR" dirty="0">
                <a:latin typeface="Gill Sans Light"/>
                <a:ea typeface="굴림" panose="020B0600000101010101" pitchFamily="34" charset="-127"/>
              </a:rPr>
              <a:t>Restricts sender to forward only what will fit in buffer</a:t>
            </a:r>
          </a:p>
        </p:txBody>
      </p:sp>
      <p:sp>
        <p:nvSpPr>
          <p:cNvPr id="991236" name="AutoShape 4"/>
          <p:cNvSpPr>
            <a:spLocks noChangeArrowheads="1"/>
          </p:cNvSpPr>
          <p:nvPr/>
        </p:nvSpPr>
        <p:spPr bwMode="auto">
          <a:xfrm>
            <a:off x="5105400" y="1524000"/>
            <a:ext cx="1752600" cy="685800"/>
          </a:xfrm>
          <a:prstGeom prst="wedgeRoundRectCallout">
            <a:avLst>
              <a:gd name="adj1" fmla="val -70019"/>
              <a:gd name="adj2" fmla="val 60185"/>
              <a:gd name="adj3" fmla="val 16667"/>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marL="6350" indent="-635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Light"/>
              </a:rPr>
              <a:t>Send</a:t>
            </a:r>
          </a:p>
          <a:p>
            <a:r>
              <a:rPr lang="en-US" altLang="en-US" dirty="0">
                <a:latin typeface="Gill Sans Light"/>
              </a:rPr>
              <a:t>Message</a:t>
            </a:r>
          </a:p>
        </p:txBody>
      </p:sp>
      <p:sp>
        <p:nvSpPr>
          <p:cNvPr id="991237" name="AutoShape 5"/>
          <p:cNvSpPr>
            <a:spLocks noChangeArrowheads="1"/>
          </p:cNvSpPr>
          <p:nvPr/>
        </p:nvSpPr>
        <p:spPr bwMode="auto">
          <a:xfrm>
            <a:off x="5334000" y="3352800"/>
            <a:ext cx="1752600" cy="685800"/>
          </a:xfrm>
          <a:prstGeom prst="wedgeRoundRectCallout">
            <a:avLst>
              <a:gd name="adj1" fmla="val -67208"/>
              <a:gd name="adj2" fmla="val -14815"/>
              <a:gd name="adj3" fmla="val 16667"/>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marL="6350" indent="-635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rPr>
              <a:t>Receive</a:t>
            </a:r>
          </a:p>
          <a:p>
            <a:r>
              <a:rPr lang="en-US" altLang="en-US">
                <a:latin typeface="Gill Sans Light"/>
              </a:rPr>
              <a:t>Message</a:t>
            </a:r>
          </a:p>
        </p:txBody>
      </p:sp>
    </p:spTree>
    <p:extLst>
      <p:ext uri="{BB962C8B-B14F-4D97-AF65-F5344CB8AC3E}">
        <p14:creationId xmlns:p14="http://schemas.microsoft.com/office/powerpoint/2010/main" val="35191126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12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1235">
                                            <p:txEl>
                                              <p:pRg st="1" end="1"/>
                                            </p:txEl>
                                          </p:spTgt>
                                        </p:tgtEl>
                                        <p:attrNameLst>
                                          <p:attrName>style.visibility</p:attrName>
                                        </p:attrNameLst>
                                      </p:cBhvr>
                                      <p:to>
                                        <p:strVal val="visible"/>
                                      </p:to>
                                    </p:set>
                                  </p:childTnLst>
                                </p:cTn>
                              </p:par>
                              <p:par>
                                <p:cTn id="11" presetID="2" presetClass="entr" presetSubtype="2" fill="hold" grpId="0" nodeType="withEffect">
                                  <p:stCondLst>
                                    <p:cond delay="0"/>
                                  </p:stCondLst>
                                  <p:childTnLst>
                                    <p:set>
                                      <p:cBhvr>
                                        <p:cTn id="12" dur="1" fill="hold">
                                          <p:stCondLst>
                                            <p:cond delay="0"/>
                                          </p:stCondLst>
                                        </p:cTn>
                                        <p:tgtEl>
                                          <p:spTgt spid="991236"/>
                                        </p:tgtEl>
                                        <p:attrNameLst>
                                          <p:attrName>style.visibility</p:attrName>
                                        </p:attrNameLst>
                                      </p:cBhvr>
                                      <p:to>
                                        <p:strVal val="visible"/>
                                      </p:to>
                                    </p:set>
                                    <p:anim calcmode="lin" valueType="num">
                                      <p:cBhvr additive="base">
                                        <p:cTn id="13" dur="500" fill="hold"/>
                                        <p:tgtEl>
                                          <p:spTgt spid="991236"/>
                                        </p:tgtEl>
                                        <p:attrNameLst>
                                          <p:attrName>ppt_x</p:attrName>
                                        </p:attrNameLst>
                                      </p:cBhvr>
                                      <p:tavLst>
                                        <p:tav tm="0">
                                          <p:val>
                                            <p:strVal val="1+#ppt_w/2"/>
                                          </p:val>
                                        </p:tav>
                                        <p:tav tm="100000">
                                          <p:val>
                                            <p:strVal val="#ppt_x"/>
                                          </p:val>
                                        </p:tav>
                                      </p:tavLst>
                                    </p:anim>
                                    <p:anim calcmode="lin" valueType="num">
                                      <p:cBhvr additive="base">
                                        <p:cTn id="14" dur="500" fill="hold"/>
                                        <p:tgtEl>
                                          <p:spTgt spid="99123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91235">
                                            <p:txEl>
                                              <p:pRg st="2" end="2"/>
                                            </p:txEl>
                                          </p:spTgt>
                                        </p:tgtEl>
                                        <p:attrNameLst>
                                          <p:attrName>style.visibility</p:attrName>
                                        </p:attrNameLst>
                                      </p:cBhvr>
                                      <p:to>
                                        <p:strVal val="visible"/>
                                      </p:to>
                                    </p:set>
                                  </p:childTnLst>
                                </p:cTn>
                              </p:par>
                              <p:par>
                                <p:cTn id="19" presetID="2" presetClass="entr" presetSubtype="2" fill="hold" grpId="0" nodeType="withEffect">
                                  <p:stCondLst>
                                    <p:cond delay="0"/>
                                  </p:stCondLst>
                                  <p:childTnLst>
                                    <p:set>
                                      <p:cBhvr>
                                        <p:cTn id="20" dur="1" fill="hold">
                                          <p:stCondLst>
                                            <p:cond delay="0"/>
                                          </p:stCondLst>
                                        </p:cTn>
                                        <p:tgtEl>
                                          <p:spTgt spid="991237"/>
                                        </p:tgtEl>
                                        <p:attrNameLst>
                                          <p:attrName>style.visibility</p:attrName>
                                        </p:attrNameLst>
                                      </p:cBhvr>
                                      <p:to>
                                        <p:strVal val="visible"/>
                                      </p:to>
                                    </p:set>
                                    <p:anim calcmode="lin" valueType="num">
                                      <p:cBhvr additive="base">
                                        <p:cTn id="21" dur="500" fill="hold"/>
                                        <p:tgtEl>
                                          <p:spTgt spid="991237"/>
                                        </p:tgtEl>
                                        <p:attrNameLst>
                                          <p:attrName>ppt_x</p:attrName>
                                        </p:attrNameLst>
                                      </p:cBhvr>
                                      <p:tavLst>
                                        <p:tav tm="0">
                                          <p:val>
                                            <p:strVal val="1+#ppt_w/2"/>
                                          </p:val>
                                        </p:tav>
                                        <p:tav tm="100000">
                                          <p:val>
                                            <p:strVal val="#ppt_x"/>
                                          </p:val>
                                        </p:tav>
                                      </p:tavLst>
                                    </p:anim>
                                    <p:anim calcmode="lin" valueType="num">
                                      <p:cBhvr additive="base">
                                        <p:cTn id="22" dur="500" fill="hold"/>
                                        <p:tgtEl>
                                          <p:spTgt spid="991237"/>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91235">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91235">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912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1235" grpId="0" uiExpand="1" build="p"/>
      <p:bldP spid="991236" grpId="0" uiExpand="1" animBg="1"/>
      <p:bldP spid="991237" grpId="0" uiExpand="1"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600200" y="152400"/>
            <a:ext cx="8991600" cy="533400"/>
          </a:xfrm>
        </p:spPr>
        <p:txBody>
          <a:bodyPr/>
          <a:lstStyle/>
          <a:p>
            <a:r>
              <a:rPr lang="en-US" altLang="ko-KR" sz="2800" dirty="0">
                <a:ea typeface="굴림" panose="020B0600000101010101" pitchFamily="34" charset="-127"/>
              </a:rPr>
              <a:t>Messaging for Request/Response communication</a:t>
            </a:r>
          </a:p>
        </p:txBody>
      </p:sp>
      <p:sp>
        <p:nvSpPr>
          <p:cNvPr id="992259" name="Rectangle 3"/>
          <p:cNvSpPr>
            <a:spLocks noGrp="1" noChangeArrowheads="1"/>
          </p:cNvSpPr>
          <p:nvPr>
            <p:ph type="body" idx="1"/>
          </p:nvPr>
        </p:nvSpPr>
        <p:spPr>
          <a:xfrm>
            <a:off x="762000" y="685800"/>
            <a:ext cx="10134600" cy="6019800"/>
          </a:xfrm>
        </p:spPr>
        <p:txBody>
          <a:bodyPr/>
          <a:lstStyle/>
          <a:p>
            <a:pPr>
              <a:lnSpc>
                <a:spcPct val="80000"/>
              </a:lnSpc>
              <a:spcBef>
                <a:spcPct val="10000"/>
              </a:spcBef>
              <a:tabLst>
                <a:tab pos="1027113" algn="l"/>
                <a:tab pos="1377950" algn="l"/>
                <a:tab pos="1716088" algn="l"/>
              </a:tabLst>
            </a:pPr>
            <a:r>
              <a:rPr lang="en-US" altLang="ko-KR" dirty="0">
                <a:ea typeface="굴림" panose="020B0600000101010101" pitchFamily="34" charset="-127"/>
              </a:rPr>
              <a:t>What about two-way communication?</a:t>
            </a:r>
          </a:p>
          <a:p>
            <a:pPr lvl="1">
              <a:lnSpc>
                <a:spcPct val="80000"/>
              </a:lnSpc>
              <a:spcBef>
                <a:spcPct val="10000"/>
              </a:spcBef>
              <a:tabLst>
                <a:tab pos="1027113" algn="l"/>
                <a:tab pos="1377950" algn="l"/>
                <a:tab pos="1716088" algn="l"/>
              </a:tabLst>
            </a:pPr>
            <a:r>
              <a:rPr lang="en-US" altLang="ko-KR" dirty="0">
                <a:ea typeface="굴림" panose="020B0600000101010101" pitchFamily="34" charset="-127"/>
              </a:rPr>
              <a:t>Request/Response</a:t>
            </a:r>
          </a:p>
          <a:p>
            <a:pPr lvl="2">
              <a:lnSpc>
                <a:spcPct val="80000"/>
              </a:lnSpc>
              <a:spcBef>
                <a:spcPct val="10000"/>
              </a:spcBef>
              <a:tabLst>
                <a:tab pos="1027113" algn="l"/>
                <a:tab pos="1377950" algn="l"/>
                <a:tab pos="1716088" algn="l"/>
              </a:tabLst>
            </a:pPr>
            <a:r>
              <a:rPr lang="en-US" altLang="ko-KR" dirty="0">
                <a:ea typeface="굴림" panose="020B0600000101010101" pitchFamily="34" charset="-127"/>
              </a:rPr>
              <a:t>Read a file stored on a remote machine</a:t>
            </a:r>
          </a:p>
          <a:p>
            <a:pPr lvl="2">
              <a:lnSpc>
                <a:spcPct val="80000"/>
              </a:lnSpc>
              <a:spcBef>
                <a:spcPct val="10000"/>
              </a:spcBef>
              <a:tabLst>
                <a:tab pos="1027113" algn="l"/>
                <a:tab pos="1377950" algn="l"/>
                <a:tab pos="1716088" algn="l"/>
              </a:tabLst>
            </a:pPr>
            <a:r>
              <a:rPr lang="en-US" altLang="ko-KR" dirty="0">
                <a:ea typeface="굴림" panose="020B0600000101010101" pitchFamily="34" charset="-127"/>
              </a:rPr>
              <a:t>Request a web page from a remote web server</a:t>
            </a:r>
          </a:p>
          <a:p>
            <a:pPr lvl="1">
              <a:lnSpc>
                <a:spcPct val="80000"/>
              </a:lnSpc>
              <a:spcBef>
                <a:spcPct val="10000"/>
              </a:spcBef>
              <a:tabLst>
                <a:tab pos="1027113" algn="l"/>
                <a:tab pos="1377950" algn="l"/>
                <a:tab pos="1716088" algn="l"/>
              </a:tabLst>
            </a:pPr>
            <a:r>
              <a:rPr lang="en-US" altLang="ko-KR" dirty="0">
                <a:ea typeface="굴림" panose="020B0600000101010101" pitchFamily="34" charset="-127"/>
              </a:rPr>
              <a:t>Also called: </a:t>
            </a:r>
            <a:r>
              <a:rPr lang="en-US" altLang="ko-KR" dirty="0">
                <a:solidFill>
                  <a:schemeClr val="hlink"/>
                </a:solidFill>
                <a:ea typeface="굴림" panose="020B0600000101010101" pitchFamily="34" charset="-127"/>
              </a:rPr>
              <a:t>client-server</a:t>
            </a:r>
          </a:p>
          <a:p>
            <a:pPr lvl="2">
              <a:lnSpc>
                <a:spcPct val="80000"/>
              </a:lnSpc>
              <a:spcBef>
                <a:spcPct val="10000"/>
              </a:spcBef>
              <a:tabLst>
                <a:tab pos="1027113" algn="l"/>
                <a:tab pos="1377950" algn="l"/>
                <a:tab pos="1716088" algn="l"/>
              </a:tabLst>
            </a:pPr>
            <a:r>
              <a:rPr lang="en-US" altLang="ko-KR" dirty="0">
                <a:ea typeface="굴림" panose="020B0600000101010101" pitchFamily="34" charset="-127"/>
              </a:rPr>
              <a:t>Client </a:t>
            </a:r>
            <a:r>
              <a:rPr lang="en-US" altLang="ko-KR" dirty="0">
                <a:ea typeface="굴림" panose="020B0600000101010101" pitchFamily="34" charset="-127"/>
                <a:sym typeface="Symbol" panose="05050102010706020507" pitchFamily="18" charset="2"/>
              </a:rPr>
              <a:t> requester, Server  responder</a:t>
            </a:r>
          </a:p>
          <a:p>
            <a:pPr lvl="2">
              <a:lnSpc>
                <a:spcPct val="80000"/>
              </a:lnSpc>
              <a:spcBef>
                <a:spcPct val="10000"/>
              </a:spcBef>
              <a:tabLst>
                <a:tab pos="1027113" algn="l"/>
                <a:tab pos="1377950" algn="l"/>
                <a:tab pos="1716088" algn="l"/>
              </a:tabLst>
            </a:pPr>
            <a:r>
              <a:rPr lang="en-US" altLang="ko-KR" dirty="0">
                <a:ea typeface="굴림" panose="020B0600000101010101" pitchFamily="34" charset="-127"/>
                <a:sym typeface="Symbol" panose="05050102010706020507" pitchFamily="18" charset="2"/>
              </a:rPr>
              <a:t>Server provides “service” (file storage) to the client</a:t>
            </a:r>
          </a:p>
          <a:p>
            <a:pPr>
              <a:lnSpc>
                <a:spcPct val="80000"/>
              </a:lnSpc>
              <a:spcBef>
                <a:spcPct val="10000"/>
              </a:spcBef>
              <a:tabLst>
                <a:tab pos="1027113" algn="l"/>
                <a:tab pos="1377950" algn="l"/>
                <a:tab pos="1716088" algn="l"/>
              </a:tabLst>
            </a:pPr>
            <a:r>
              <a:rPr lang="en-US" altLang="ko-KR" dirty="0">
                <a:ea typeface="굴림" panose="020B0600000101010101" pitchFamily="34" charset="-127"/>
                <a:sym typeface="Symbol" panose="05050102010706020507" pitchFamily="18" charset="2"/>
              </a:rPr>
              <a:t>Example: File service</a:t>
            </a:r>
          </a:p>
          <a:p>
            <a:pPr>
              <a:lnSpc>
                <a:spcPct val="80000"/>
              </a:lnSpc>
              <a:buNone/>
              <a:tabLst>
                <a:tab pos="1027113" algn="l"/>
                <a:tab pos="1377950" algn="l"/>
                <a:tab pos="1716088" algn="l"/>
              </a:tabLst>
            </a:pPr>
            <a:r>
              <a:rPr lang="en-US" altLang="ko-KR" sz="2000" dirty="0">
                <a:latin typeface="Courier New" panose="02070309020205020404" pitchFamily="49" charset="0"/>
                <a:ea typeface="굴림" panose="020B0600000101010101" pitchFamily="34" charset="-127"/>
              </a:rPr>
              <a:t>		Client: (requesting the file)</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		char response[1000];</a:t>
            </a:r>
            <a:br>
              <a:rPr lang="en-US" altLang="ko-KR" sz="2000" dirty="0">
                <a:latin typeface="Courier New" panose="02070309020205020404" pitchFamily="49" charset="0"/>
                <a:ea typeface="굴림" panose="020B0600000101010101" pitchFamily="34" charset="-127"/>
              </a:rPr>
            </a:b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		send(“read rutabaga”, </a:t>
            </a:r>
            <a:r>
              <a:rPr lang="en-US" altLang="ko-KR" sz="2000" dirty="0" err="1">
                <a:latin typeface="Courier New" panose="02070309020205020404" pitchFamily="49" charset="0"/>
                <a:ea typeface="굴림" panose="020B0600000101010101" pitchFamily="34" charset="-127"/>
              </a:rPr>
              <a:t>server_mbox</a:t>
            </a:r>
            <a:r>
              <a:rPr lang="en-US" altLang="ko-KR" sz="2000" dirty="0">
                <a:latin typeface="Courier New" panose="02070309020205020404" pitchFamily="49" charset="0"/>
                <a:ea typeface="굴림" panose="020B0600000101010101" pitchFamily="34" charset="-127"/>
              </a:rPr>
              <a:t>);</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		receive(response, </a:t>
            </a:r>
            <a:r>
              <a:rPr lang="en-US" altLang="ko-KR" sz="2000" dirty="0" err="1">
                <a:latin typeface="Courier New" panose="02070309020205020404" pitchFamily="49" charset="0"/>
                <a:ea typeface="굴림" panose="020B0600000101010101" pitchFamily="34" charset="-127"/>
              </a:rPr>
              <a:t>client_mbox</a:t>
            </a:r>
            <a:r>
              <a:rPr lang="en-US" altLang="ko-KR" sz="2000" dirty="0">
                <a:latin typeface="Courier New" panose="02070309020205020404" pitchFamily="49" charset="0"/>
                <a:ea typeface="굴림" panose="020B0600000101010101" pitchFamily="34" charset="-127"/>
              </a:rPr>
              <a:t>);</a:t>
            </a:r>
            <a:br>
              <a:rPr lang="en-US" altLang="ko-KR" sz="2000" dirty="0">
                <a:latin typeface="Courier New" panose="02070309020205020404" pitchFamily="49" charset="0"/>
                <a:ea typeface="굴림" panose="020B0600000101010101" pitchFamily="34" charset="-127"/>
              </a:rPr>
            </a:br>
            <a:endParaRPr lang="en-US" altLang="ko-KR" sz="2000" dirty="0">
              <a:latin typeface="Courier New" panose="02070309020205020404" pitchFamily="49" charset="0"/>
              <a:ea typeface="굴림" panose="020B0600000101010101" pitchFamily="34" charset="-127"/>
            </a:endParaRPr>
          </a:p>
          <a:p>
            <a:pPr>
              <a:lnSpc>
                <a:spcPct val="80000"/>
              </a:lnSpc>
              <a:buNone/>
              <a:tabLst>
                <a:tab pos="1027113" algn="l"/>
                <a:tab pos="1377950" algn="l"/>
                <a:tab pos="1716088" algn="l"/>
              </a:tabLst>
            </a:pPr>
            <a:r>
              <a:rPr lang="en-US" altLang="ko-KR" sz="2000" dirty="0">
                <a:latin typeface="Courier New" panose="02070309020205020404" pitchFamily="49" charset="0"/>
                <a:ea typeface="굴림" panose="020B0600000101010101" pitchFamily="34" charset="-127"/>
              </a:rPr>
              <a:t>		Server: (responding with the file)</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		char command[1000], answer[1000];</a:t>
            </a:r>
            <a:br>
              <a:rPr lang="en-US" altLang="ko-KR" sz="2000" dirty="0">
                <a:latin typeface="Courier New" panose="02070309020205020404" pitchFamily="49" charset="0"/>
                <a:ea typeface="굴림" panose="020B0600000101010101" pitchFamily="34" charset="-127"/>
              </a:rPr>
            </a:b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		receive(command, </a:t>
            </a:r>
            <a:r>
              <a:rPr lang="en-US" altLang="ko-KR" sz="2000" dirty="0" err="1">
                <a:latin typeface="Courier New" panose="02070309020205020404" pitchFamily="49" charset="0"/>
                <a:ea typeface="굴림" panose="020B0600000101010101" pitchFamily="34" charset="-127"/>
              </a:rPr>
              <a:t>server_mbox</a:t>
            </a:r>
            <a:r>
              <a:rPr lang="en-US" altLang="ko-KR" sz="2000" dirty="0">
                <a:latin typeface="Courier New" panose="02070309020205020404" pitchFamily="49" charset="0"/>
                <a:ea typeface="굴림" panose="020B0600000101010101" pitchFamily="34" charset="-127"/>
              </a:rPr>
              <a:t>);</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		decode command;</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		read file into answer;</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		send(answer, </a:t>
            </a:r>
            <a:r>
              <a:rPr lang="en-US" altLang="ko-KR" sz="2000" dirty="0" err="1">
                <a:latin typeface="Courier New" panose="02070309020205020404" pitchFamily="49" charset="0"/>
                <a:ea typeface="굴림" panose="020B0600000101010101" pitchFamily="34" charset="-127"/>
              </a:rPr>
              <a:t>client_mbox</a:t>
            </a:r>
            <a:r>
              <a:rPr lang="en-US" altLang="ko-KR" sz="2000" dirty="0">
                <a:latin typeface="Courier New" panose="02070309020205020404" pitchFamily="49" charset="0"/>
                <a:ea typeface="굴림" panose="020B0600000101010101" pitchFamily="34" charset="-127"/>
              </a:rPr>
              <a:t>);</a:t>
            </a:r>
            <a:endParaRPr lang="en-US" altLang="ko-KR" dirty="0">
              <a:ea typeface="굴림" panose="020B0600000101010101" pitchFamily="34" charset="-127"/>
              <a:sym typeface="Symbol" panose="05050102010706020507" pitchFamily="18" charset="2"/>
            </a:endParaRPr>
          </a:p>
        </p:txBody>
      </p:sp>
      <p:sp>
        <p:nvSpPr>
          <p:cNvPr id="992262" name="AutoShape 6"/>
          <p:cNvSpPr>
            <a:spLocks noChangeArrowheads="1"/>
          </p:cNvSpPr>
          <p:nvPr/>
        </p:nvSpPr>
        <p:spPr bwMode="auto">
          <a:xfrm>
            <a:off x="7543800" y="2971800"/>
            <a:ext cx="1752600" cy="685800"/>
          </a:xfrm>
          <a:prstGeom prst="wedgeRoundRectCallout">
            <a:avLst>
              <a:gd name="adj1" fmla="val -49185"/>
              <a:gd name="adj2" fmla="val 74537"/>
              <a:gd name="adj3" fmla="val 16667"/>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marL="6350" indent="-635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rPr>
              <a:t>Request</a:t>
            </a:r>
          </a:p>
          <a:p>
            <a:r>
              <a:rPr lang="en-US" altLang="en-US">
                <a:latin typeface="Gill Sans Light"/>
              </a:rPr>
              <a:t>File</a:t>
            </a:r>
          </a:p>
        </p:txBody>
      </p:sp>
      <p:sp>
        <p:nvSpPr>
          <p:cNvPr id="992263" name="AutoShape 7"/>
          <p:cNvSpPr>
            <a:spLocks noChangeArrowheads="1"/>
          </p:cNvSpPr>
          <p:nvPr/>
        </p:nvSpPr>
        <p:spPr bwMode="auto">
          <a:xfrm>
            <a:off x="7772400" y="4114800"/>
            <a:ext cx="1676400" cy="685800"/>
          </a:xfrm>
          <a:prstGeom prst="wedgeRoundRectCallout">
            <a:avLst>
              <a:gd name="adj1" fmla="val -84282"/>
              <a:gd name="adj2" fmla="val -31250"/>
              <a:gd name="adj3" fmla="val 16667"/>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marL="6350" indent="-635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rPr>
              <a:t>Get</a:t>
            </a:r>
            <a:br>
              <a:rPr lang="en-US" altLang="en-US">
                <a:latin typeface="Gill Sans Light"/>
              </a:rPr>
            </a:br>
            <a:r>
              <a:rPr lang="en-US" altLang="en-US">
                <a:latin typeface="Gill Sans Light"/>
              </a:rPr>
              <a:t>Response</a:t>
            </a:r>
          </a:p>
        </p:txBody>
      </p:sp>
      <p:sp>
        <p:nvSpPr>
          <p:cNvPr id="992264" name="AutoShape 8"/>
          <p:cNvSpPr>
            <a:spLocks noChangeArrowheads="1"/>
          </p:cNvSpPr>
          <p:nvPr/>
        </p:nvSpPr>
        <p:spPr bwMode="auto">
          <a:xfrm>
            <a:off x="7315200" y="5257800"/>
            <a:ext cx="1752600" cy="685800"/>
          </a:xfrm>
          <a:prstGeom prst="wedgeRoundRectCallout">
            <a:avLst>
              <a:gd name="adj1" fmla="val -70653"/>
              <a:gd name="adj2" fmla="val -9491"/>
              <a:gd name="adj3" fmla="val 16667"/>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marL="6350" indent="-635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rPr>
              <a:t>Receive</a:t>
            </a:r>
          </a:p>
          <a:p>
            <a:r>
              <a:rPr lang="en-US" altLang="en-US">
                <a:latin typeface="Gill Sans Light"/>
              </a:rPr>
              <a:t>Request</a:t>
            </a:r>
          </a:p>
        </p:txBody>
      </p:sp>
      <p:sp>
        <p:nvSpPr>
          <p:cNvPr id="992265" name="AutoShape 9"/>
          <p:cNvSpPr>
            <a:spLocks noChangeArrowheads="1"/>
          </p:cNvSpPr>
          <p:nvPr/>
        </p:nvSpPr>
        <p:spPr bwMode="auto">
          <a:xfrm>
            <a:off x="7162800" y="6096000"/>
            <a:ext cx="1752600" cy="685800"/>
          </a:xfrm>
          <a:prstGeom prst="wedgeRoundRectCallout">
            <a:avLst>
              <a:gd name="adj1" fmla="val -93477"/>
              <a:gd name="adj2" fmla="val -22454"/>
              <a:gd name="adj3" fmla="val 16667"/>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marL="6350" indent="-635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rPr>
              <a:t>Send</a:t>
            </a:r>
          </a:p>
          <a:p>
            <a:r>
              <a:rPr lang="en-US" altLang="en-US">
                <a:latin typeface="Gill Sans Light"/>
              </a:rPr>
              <a:t>Response</a:t>
            </a:r>
          </a:p>
        </p:txBody>
      </p:sp>
    </p:spTree>
    <p:extLst>
      <p:ext uri="{BB962C8B-B14F-4D97-AF65-F5344CB8AC3E}">
        <p14:creationId xmlns:p14="http://schemas.microsoft.com/office/powerpoint/2010/main" val="13092500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22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22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22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225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9225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9225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2259">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2259">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92259">
                                            <p:txEl>
                                              <p:pRg st="8" end="8"/>
                                            </p:txEl>
                                          </p:spTgt>
                                        </p:tgtEl>
                                        <p:attrNameLst>
                                          <p:attrName>style.visibility</p:attrName>
                                        </p:attrNameLst>
                                      </p:cBhvr>
                                      <p:to>
                                        <p:strVal val="visible"/>
                                      </p:to>
                                    </p:set>
                                  </p:childTnLst>
                                </p:cTn>
                              </p:par>
                              <p:par>
                                <p:cTn id="27" presetID="2" presetClass="entr" presetSubtype="2" fill="hold" grpId="0" nodeType="withEffect">
                                  <p:stCondLst>
                                    <p:cond delay="0"/>
                                  </p:stCondLst>
                                  <p:childTnLst>
                                    <p:set>
                                      <p:cBhvr>
                                        <p:cTn id="28" dur="1" fill="hold">
                                          <p:stCondLst>
                                            <p:cond delay="0"/>
                                          </p:stCondLst>
                                        </p:cTn>
                                        <p:tgtEl>
                                          <p:spTgt spid="992262"/>
                                        </p:tgtEl>
                                        <p:attrNameLst>
                                          <p:attrName>style.visibility</p:attrName>
                                        </p:attrNameLst>
                                      </p:cBhvr>
                                      <p:to>
                                        <p:strVal val="visible"/>
                                      </p:to>
                                    </p:set>
                                    <p:anim calcmode="lin" valueType="num">
                                      <p:cBhvr additive="base">
                                        <p:cTn id="29" dur="500" fill="hold"/>
                                        <p:tgtEl>
                                          <p:spTgt spid="992262"/>
                                        </p:tgtEl>
                                        <p:attrNameLst>
                                          <p:attrName>ppt_x</p:attrName>
                                        </p:attrNameLst>
                                      </p:cBhvr>
                                      <p:tavLst>
                                        <p:tav tm="0">
                                          <p:val>
                                            <p:strVal val="1+#ppt_w/2"/>
                                          </p:val>
                                        </p:tav>
                                        <p:tav tm="100000">
                                          <p:val>
                                            <p:strVal val="#ppt_x"/>
                                          </p:val>
                                        </p:tav>
                                      </p:tavLst>
                                    </p:anim>
                                    <p:anim calcmode="lin" valueType="num">
                                      <p:cBhvr additive="base">
                                        <p:cTn id="30" dur="500" fill="hold"/>
                                        <p:tgtEl>
                                          <p:spTgt spid="992262"/>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992263"/>
                                        </p:tgtEl>
                                        <p:attrNameLst>
                                          <p:attrName>style.visibility</p:attrName>
                                        </p:attrNameLst>
                                      </p:cBhvr>
                                      <p:to>
                                        <p:strVal val="visible"/>
                                      </p:to>
                                    </p:set>
                                    <p:anim calcmode="lin" valueType="num">
                                      <p:cBhvr additive="base">
                                        <p:cTn id="33" dur="500" fill="hold"/>
                                        <p:tgtEl>
                                          <p:spTgt spid="992263"/>
                                        </p:tgtEl>
                                        <p:attrNameLst>
                                          <p:attrName>ppt_x</p:attrName>
                                        </p:attrNameLst>
                                      </p:cBhvr>
                                      <p:tavLst>
                                        <p:tav tm="0">
                                          <p:val>
                                            <p:strVal val="1+#ppt_w/2"/>
                                          </p:val>
                                        </p:tav>
                                        <p:tav tm="100000">
                                          <p:val>
                                            <p:strVal val="#ppt_x"/>
                                          </p:val>
                                        </p:tav>
                                      </p:tavLst>
                                    </p:anim>
                                    <p:anim calcmode="lin" valueType="num">
                                      <p:cBhvr additive="base">
                                        <p:cTn id="34" dur="500" fill="hold"/>
                                        <p:tgtEl>
                                          <p:spTgt spid="992263"/>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92259">
                                            <p:txEl>
                                              <p:pRg st="9" end="9"/>
                                            </p:txEl>
                                          </p:spTgt>
                                        </p:tgtEl>
                                        <p:attrNameLst>
                                          <p:attrName>style.visibility</p:attrName>
                                        </p:attrNameLst>
                                      </p:cBhvr>
                                      <p:to>
                                        <p:strVal val="visible"/>
                                      </p:to>
                                    </p:set>
                                  </p:childTnLst>
                                </p:cTn>
                              </p:par>
                              <p:par>
                                <p:cTn id="39" presetID="2" presetClass="entr" presetSubtype="2" fill="hold" grpId="0" nodeType="withEffect">
                                  <p:stCondLst>
                                    <p:cond delay="0"/>
                                  </p:stCondLst>
                                  <p:childTnLst>
                                    <p:set>
                                      <p:cBhvr>
                                        <p:cTn id="40" dur="1" fill="hold">
                                          <p:stCondLst>
                                            <p:cond delay="0"/>
                                          </p:stCondLst>
                                        </p:cTn>
                                        <p:tgtEl>
                                          <p:spTgt spid="992264"/>
                                        </p:tgtEl>
                                        <p:attrNameLst>
                                          <p:attrName>style.visibility</p:attrName>
                                        </p:attrNameLst>
                                      </p:cBhvr>
                                      <p:to>
                                        <p:strVal val="visible"/>
                                      </p:to>
                                    </p:set>
                                    <p:anim calcmode="lin" valueType="num">
                                      <p:cBhvr additive="base">
                                        <p:cTn id="41" dur="500" fill="hold"/>
                                        <p:tgtEl>
                                          <p:spTgt spid="992264"/>
                                        </p:tgtEl>
                                        <p:attrNameLst>
                                          <p:attrName>ppt_x</p:attrName>
                                        </p:attrNameLst>
                                      </p:cBhvr>
                                      <p:tavLst>
                                        <p:tav tm="0">
                                          <p:val>
                                            <p:strVal val="1+#ppt_w/2"/>
                                          </p:val>
                                        </p:tav>
                                        <p:tav tm="100000">
                                          <p:val>
                                            <p:strVal val="#ppt_x"/>
                                          </p:val>
                                        </p:tav>
                                      </p:tavLst>
                                    </p:anim>
                                    <p:anim calcmode="lin" valueType="num">
                                      <p:cBhvr additive="base">
                                        <p:cTn id="42" dur="500" fill="hold"/>
                                        <p:tgtEl>
                                          <p:spTgt spid="992264"/>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992265"/>
                                        </p:tgtEl>
                                        <p:attrNameLst>
                                          <p:attrName>style.visibility</p:attrName>
                                        </p:attrNameLst>
                                      </p:cBhvr>
                                      <p:to>
                                        <p:strVal val="visible"/>
                                      </p:to>
                                    </p:set>
                                    <p:anim calcmode="lin" valueType="num">
                                      <p:cBhvr additive="base">
                                        <p:cTn id="45" dur="500" fill="hold"/>
                                        <p:tgtEl>
                                          <p:spTgt spid="992265"/>
                                        </p:tgtEl>
                                        <p:attrNameLst>
                                          <p:attrName>ppt_x</p:attrName>
                                        </p:attrNameLst>
                                      </p:cBhvr>
                                      <p:tavLst>
                                        <p:tav tm="0">
                                          <p:val>
                                            <p:strVal val="1+#ppt_w/2"/>
                                          </p:val>
                                        </p:tav>
                                        <p:tav tm="100000">
                                          <p:val>
                                            <p:strVal val="#ppt_x"/>
                                          </p:val>
                                        </p:tav>
                                      </p:tavLst>
                                    </p:anim>
                                    <p:anim calcmode="lin" valueType="num">
                                      <p:cBhvr additive="base">
                                        <p:cTn id="46" dur="500" fill="hold"/>
                                        <p:tgtEl>
                                          <p:spTgt spid="9922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2259" grpId="0" uiExpand="1" build="p"/>
      <p:bldP spid="992262" grpId="0" uiExpand="1" animBg="1"/>
      <p:bldP spid="992263" grpId="0" uiExpand="1" animBg="1"/>
      <p:bldP spid="992264" grpId="0" animBg="1"/>
      <p:bldP spid="99226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Consensus Making</a:t>
            </a:r>
          </a:p>
        </p:txBody>
      </p:sp>
      <p:sp>
        <p:nvSpPr>
          <p:cNvPr id="3" name="Content Placeholder 2"/>
          <p:cNvSpPr>
            <a:spLocks noGrp="1"/>
          </p:cNvSpPr>
          <p:nvPr>
            <p:ph idx="1"/>
          </p:nvPr>
        </p:nvSpPr>
        <p:spPr>
          <a:xfrm>
            <a:off x="685800" y="762000"/>
            <a:ext cx="10744200" cy="5638800"/>
          </a:xfrm>
        </p:spPr>
        <p:txBody>
          <a:bodyPr>
            <a:normAutofit/>
          </a:bodyPr>
          <a:lstStyle/>
          <a:p>
            <a:r>
              <a:rPr lang="en-US" dirty="0"/>
              <a:t>Consensus problem</a:t>
            </a:r>
          </a:p>
          <a:p>
            <a:pPr lvl="1"/>
            <a:r>
              <a:rPr lang="en-US" dirty="0"/>
              <a:t>All nodes propose a value</a:t>
            </a:r>
          </a:p>
          <a:p>
            <a:pPr lvl="1"/>
            <a:r>
              <a:rPr lang="en-US" dirty="0"/>
              <a:t>Some nodes might crash and stop responding</a:t>
            </a:r>
          </a:p>
          <a:p>
            <a:pPr lvl="1"/>
            <a:r>
              <a:rPr lang="en-US" dirty="0"/>
              <a:t>Eventually, all remaining nodes decide on the same value from set of proposed values</a:t>
            </a:r>
          </a:p>
          <a:p>
            <a:r>
              <a:rPr lang="en-US" dirty="0"/>
              <a:t>Distributed Decision Making</a:t>
            </a:r>
          </a:p>
          <a:p>
            <a:pPr lvl="1"/>
            <a:r>
              <a:rPr lang="en-US" dirty="0"/>
              <a:t>Choose between “true” and “false”</a:t>
            </a:r>
          </a:p>
          <a:p>
            <a:pPr lvl="1"/>
            <a:r>
              <a:rPr lang="en-US" dirty="0"/>
              <a:t>Or Choose between “commit” and “abort”</a:t>
            </a:r>
          </a:p>
          <a:p>
            <a:r>
              <a:rPr lang="en-US" dirty="0"/>
              <a:t>Equally important (but often forgotten!): make it durable!</a:t>
            </a:r>
          </a:p>
          <a:p>
            <a:pPr lvl="1"/>
            <a:r>
              <a:rPr lang="en-US" dirty="0"/>
              <a:t>How do we make sure that decisions cannot be forgotten?</a:t>
            </a:r>
          </a:p>
          <a:p>
            <a:pPr lvl="2"/>
            <a:r>
              <a:rPr lang="en-US" dirty="0"/>
              <a:t>This is the “D” of “ACID” in a regular database</a:t>
            </a:r>
          </a:p>
          <a:p>
            <a:pPr lvl="1"/>
            <a:r>
              <a:rPr lang="en-US" dirty="0"/>
              <a:t>In a global-scale system?</a:t>
            </a:r>
          </a:p>
          <a:p>
            <a:pPr lvl="2"/>
            <a:r>
              <a:rPr lang="en-US" dirty="0"/>
              <a:t>What about erasure coding or massive replication?</a:t>
            </a:r>
          </a:p>
          <a:p>
            <a:pPr lvl="2"/>
            <a:r>
              <a:rPr lang="en-US" dirty="0"/>
              <a:t>Like </a:t>
            </a:r>
            <a:r>
              <a:rPr lang="en-US" dirty="0" err="1">
                <a:solidFill>
                  <a:srgbClr val="FF0000"/>
                </a:solidFill>
              </a:rPr>
              <a:t>BlockChain</a:t>
            </a:r>
            <a:r>
              <a:rPr lang="en-US" dirty="0"/>
              <a:t> applications! </a:t>
            </a:r>
          </a:p>
          <a:p>
            <a:pPr lvl="1"/>
            <a:endParaRPr lang="en-US" dirty="0"/>
          </a:p>
        </p:txBody>
      </p:sp>
    </p:spTree>
    <p:extLst>
      <p:ext uri="{BB962C8B-B14F-4D97-AF65-F5344CB8AC3E}">
        <p14:creationId xmlns:p14="http://schemas.microsoft.com/office/powerpoint/2010/main" val="42460870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en-US" altLang="ko-KR" dirty="0"/>
              <a:t>General’s Paradox</a:t>
            </a:r>
          </a:p>
        </p:txBody>
      </p:sp>
      <p:sp>
        <p:nvSpPr>
          <p:cNvPr id="978947" name="Rectangle 3"/>
          <p:cNvSpPr>
            <a:spLocks noGrp="1" noChangeArrowheads="1"/>
          </p:cNvSpPr>
          <p:nvPr>
            <p:ph type="body" idx="1"/>
          </p:nvPr>
        </p:nvSpPr>
        <p:spPr>
          <a:xfrm>
            <a:off x="1143000" y="800833"/>
            <a:ext cx="10058400" cy="5105400"/>
          </a:xfrm>
        </p:spPr>
        <p:txBody>
          <a:bodyPr/>
          <a:lstStyle/>
          <a:p>
            <a:r>
              <a:rPr lang="en-US" altLang="ko-KR" dirty="0"/>
              <a:t>General’s paradox: </a:t>
            </a:r>
          </a:p>
          <a:p>
            <a:pPr lvl="1"/>
            <a:r>
              <a:rPr lang="en-US" altLang="ko-KR" dirty="0"/>
              <a:t>Constraints of problem: </a:t>
            </a:r>
          </a:p>
          <a:p>
            <a:pPr lvl="2"/>
            <a:r>
              <a:rPr lang="en-US" altLang="ko-KR" dirty="0"/>
              <a:t>Two generals, on separate mountains</a:t>
            </a:r>
          </a:p>
          <a:p>
            <a:pPr lvl="2"/>
            <a:r>
              <a:rPr lang="en-US" altLang="ko-KR" dirty="0"/>
              <a:t>Can only communicate via messengers</a:t>
            </a:r>
          </a:p>
          <a:p>
            <a:pPr lvl="2"/>
            <a:r>
              <a:rPr lang="en-US" altLang="ko-KR" dirty="0"/>
              <a:t>Messengers can be captured</a:t>
            </a:r>
          </a:p>
          <a:p>
            <a:pPr lvl="1"/>
            <a:r>
              <a:rPr lang="en-US" altLang="ko-KR" dirty="0"/>
              <a:t>Problem: need to coordinate attack</a:t>
            </a:r>
          </a:p>
          <a:p>
            <a:pPr lvl="2"/>
            <a:r>
              <a:rPr lang="en-US" altLang="ko-KR" dirty="0"/>
              <a:t>If they attack at different times, they all die</a:t>
            </a:r>
          </a:p>
          <a:p>
            <a:pPr lvl="2"/>
            <a:r>
              <a:rPr lang="en-US" altLang="ko-KR" dirty="0"/>
              <a:t>If they attack at same time, they win</a:t>
            </a:r>
          </a:p>
          <a:p>
            <a:pPr lvl="1"/>
            <a:r>
              <a:rPr lang="en-US" altLang="ko-KR" dirty="0"/>
              <a:t>Named after Custer, who died at Little Big Horn because he arrived a couple of days too early</a:t>
            </a:r>
          </a:p>
        </p:txBody>
      </p:sp>
      <p:pic>
        <p:nvPicPr>
          <p:cNvPr id="978950" name="Picture 6"/>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543800" y="990600"/>
            <a:ext cx="2590800" cy="1687513"/>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45113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78947">
                                            <p:txEl>
                                              <p:pRg st="0" end="0"/>
                                            </p:txEl>
                                          </p:spTgt>
                                        </p:tgtEl>
                                        <p:attrNameLst>
                                          <p:attrName>style.visibility</p:attrName>
                                        </p:attrNameLst>
                                      </p:cBhvr>
                                      <p:to>
                                        <p:strVal val="visible"/>
                                      </p:to>
                                    </p:set>
                                    <p:anim calcmode="lin" valueType="num">
                                      <p:cBhvr additive="base">
                                        <p:cTn id="7" dur="500" fill="hold"/>
                                        <p:tgtEl>
                                          <p:spTgt spid="9789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7894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78947">
                                            <p:txEl>
                                              <p:pRg st="1" end="1"/>
                                            </p:txEl>
                                          </p:spTgt>
                                        </p:tgtEl>
                                        <p:attrNameLst>
                                          <p:attrName>style.visibility</p:attrName>
                                        </p:attrNameLst>
                                      </p:cBhvr>
                                      <p:to>
                                        <p:strVal val="visible"/>
                                      </p:to>
                                    </p:set>
                                    <p:anim calcmode="lin" valueType="num">
                                      <p:cBhvr additive="base">
                                        <p:cTn id="11" dur="500" fill="hold"/>
                                        <p:tgtEl>
                                          <p:spTgt spid="97894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97894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978947">
                                            <p:txEl>
                                              <p:pRg st="2" end="2"/>
                                            </p:txEl>
                                          </p:spTgt>
                                        </p:tgtEl>
                                        <p:attrNameLst>
                                          <p:attrName>style.visibility</p:attrName>
                                        </p:attrNameLst>
                                      </p:cBhvr>
                                      <p:to>
                                        <p:strVal val="visible"/>
                                      </p:to>
                                    </p:set>
                                    <p:anim calcmode="lin" valueType="num">
                                      <p:cBhvr additive="base">
                                        <p:cTn id="15" dur="500" fill="hold"/>
                                        <p:tgtEl>
                                          <p:spTgt spid="978947">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97894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978947">
                                            <p:txEl>
                                              <p:pRg st="3" end="3"/>
                                            </p:txEl>
                                          </p:spTgt>
                                        </p:tgtEl>
                                        <p:attrNameLst>
                                          <p:attrName>style.visibility</p:attrName>
                                        </p:attrNameLst>
                                      </p:cBhvr>
                                      <p:to>
                                        <p:strVal val="visible"/>
                                      </p:to>
                                    </p:set>
                                    <p:anim calcmode="lin" valueType="num">
                                      <p:cBhvr additive="base">
                                        <p:cTn id="19" dur="500" fill="hold"/>
                                        <p:tgtEl>
                                          <p:spTgt spid="978947">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78947">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978947">
                                            <p:txEl>
                                              <p:pRg st="4" end="4"/>
                                            </p:txEl>
                                          </p:spTgt>
                                        </p:tgtEl>
                                        <p:attrNameLst>
                                          <p:attrName>style.visibility</p:attrName>
                                        </p:attrNameLst>
                                      </p:cBhvr>
                                      <p:to>
                                        <p:strVal val="visible"/>
                                      </p:to>
                                    </p:set>
                                    <p:anim calcmode="lin" valueType="num">
                                      <p:cBhvr additive="base">
                                        <p:cTn id="23" dur="500" fill="hold"/>
                                        <p:tgtEl>
                                          <p:spTgt spid="978947">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978947">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978950"/>
                                        </p:tgtEl>
                                        <p:attrNameLst>
                                          <p:attrName>style.visibility</p:attrName>
                                        </p:attrNameLst>
                                      </p:cBhvr>
                                      <p:to>
                                        <p:strVal val="visible"/>
                                      </p:to>
                                    </p:set>
                                    <p:anim calcmode="lin" valueType="num">
                                      <p:cBhvr additive="base">
                                        <p:cTn id="27" dur="500" fill="hold"/>
                                        <p:tgtEl>
                                          <p:spTgt spid="978950"/>
                                        </p:tgtEl>
                                        <p:attrNameLst>
                                          <p:attrName>ppt_x</p:attrName>
                                        </p:attrNameLst>
                                      </p:cBhvr>
                                      <p:tavLst>
                                        <p:tav tm="0">
                                          <p:val>
                                            <p:strVal val="1+#ppt_w/2"/>
                                          </p:val>
                                        </p:tav>
                                        <p:tav tm="100000">
                                          <p:val>
                                            <p:strVal val="#ppt_x"/>
                                          </p:val>
                                        </p:tav>
                                      </p:tavLst>
                                    </p:anim>
                                    <p:anim calcmode="lin" valueType="num">
                                      <p:cBhvr additive="base">
                                        <p:cTn id="28" dur="500" fill="hold"/>
                                        <p:tgtEl>
                                          <p:spTgt spid="978950"/>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978947">
                                            <p:txEl>
                                              <p:pRg st="5" end="5"/>
                                            </p:txEl>
                                          </p:spTgt>
                                        </p:tgtEl>
                                        <p:attrNameLst>
                                          <p:attrName>style.visibility</p:attrName>
                                        </p:attrNameLst>
                                      </p:cBhvr>
                                      <p:to>
                                        <p:strVal val="visible"/>
                                      </p:to>
                                    </p:set>
                                    <p:anim calcmode="lin" valueType="num">
                                      <p:cBhvr additive="base">
                                        <p:cTn id="33" dur="500" fill="hold"/>
                                        <p:tgtEl>
                                          <p:spTgt spid="978947">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978947">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978947">
                                            <p:txEl>
                                              <p:pRg st="6" end="6"/>
                                            </p:txEl>
                                          </p:spTgt>
                                        </p:tgtEl>
                                        <p:attrNameLst>
                                          <p:attrName>style.visibility</p:attrName>
                                        </p:attrNameLst>
                                      </p:cBhvr>
                                      <p:to>
                                        <p:strVal val="visible"/>
                                      </p:to>
                                    </p:set>
                                    <p:anim calcmode="lin" valueType="num">
                                      <p:cBhvr additive="base">
                                        <p:cTn id="37" dur="500" fill="hold"/>
                                        <p:tgtEl>
                                          <p:spTgt spid="978947">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978947">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978947">
                                            <p:txEl>
                                              <p:pRg st="7" end="7"/>
                                            </p:txEl>
                                          </p:spTgt>
                                        </p:tgtEl>
                                        <p:attrNameLst>
                                          <p:attrName>style.visibility</p:attrName>
                                        </p:attrNameLst>
                                      </p:cBhvr>
                                      <p:to>
                                        <p:strVal val="visible"/>
                                      </p:to>
                                    </p:set>
                                    <p:anim calcmode="lin" valueType="num">
                                      <p:cBhvr additive="base">
                                        <p:cTn id="41" dur="500" fill="hold"/>
                                        <p:tgtEl>
                                          <p:spTgt spid="978947">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97894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978947">
                                            <p:txEl>
                                              <p:pRg st="8" end="8"/>
                                            </p:txEl>
                                          </p:spTgt>
                                        </p:tgtEl>
                                        <p:attrNameLst>
                                          <p:attrName>style.visibility</p:attrName>
                                        </p:attrNameLst>
                                      </p:cBhvr>
                                      <p:to>
                                        <p:strVal val="visible"/>
                                      </p:to>
                                    </p:set>
                                    <p:anim calcmode="lin" valueType="num">
                                      <p:cBhvr additive="base">
                                        <p:cTn id="47" dur="500" fill="hold"/>
                                        <p:tgtEl>
                                          <p:spTgt spid="978947">
                                            <p:txEl>
                                              <p:pRg st="8" end="8"/>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978947">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8947"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en-US" altLang="ko-KR" dirty="0"/>
              <a:t>General’s Paradox (</a:t>
            </a:r>
            <a:r>
              <a:rPr lang="en-US" altLang="ko-KR" dirty="0" err="1"/>
              <a:t>con’t</a:t>
            </a:r>
            <a:r>
              <a:rPr lang="en-US" altLang="ko-KR" dirty="0"/>
              <a:t>)</a:t>
            </a:r>
          </a:p>
        </p:txBody>
      </p:sp>
      <p:sp>
        <p:nvSpPr>
          <p:cNvPr id="978947" name="Rectangle 3"/>
          <p:cNvSpPr>
            <a:spLocks noGrp="1" noChangeArrowheads="1"/>
          </p:cNvSpPr>
          <p:nvPr>
            <p:ph type="body" idx="1"/>
          </p:nvPr>
        </p:nvSpPr>
        <p:spPr>
          <a:xfrm>
            <a:off x="914400" y="762000"/>
            <a:ext cx="10058400" cy="5638800"/>
          </a:xfrm>
        </p:spPr>
        <p:txBody>
          <a:bodyPr>
            <a:normAutofit/>
          </a:bodyPr>
          <a:lstStyle/>
          <a:p>
            <a:r>
              <a:rPr lang="en-US" altLang="ko-KR" dirty="0"/>
              <a:t>Can messages over an unreliable network be used to guarantee two entities do something simultaneously?</a:t>
            </a:r>
          </a:p>
          <a:p>
            <a:pPr lvl="1"/>
            <a:r>
              <a:rPr lang="en-US" altLang="ko-KR" dirty="0"/>
              <a:t>Remarkably, “no”, even if all messages get through</a:t>
            </a:r>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en-US" altLang="ko-KR" dirty="0"/>
              <a:t>No way to be sure last message gets through!</a:t>
            </a:r>
          </a:p>
          <a:p>
            <a:pPr lvl="1"/>
            <a:r>
              <a:rPr lang="en-US" altLang="ko-KR" dirty="0"/>
              <a:t>In real life, use radio for simultaneous (out of band) communication</a:t>
            </a:r>
          </a:p>
          <a:p>
            <a:r>
              <a:rPr lang="en-US" altLang="ko-KR" dirty="0"/>
              <a:t>So, clearly, we need something other than simultaneity!</a:t>
            </a:r>
          </a:p>
        </p:txBody>
      </p:sp>
      <p:grpSp>
        <p:nvGrpSpPr>
          <p:cNvPr id="978968" name="Group 24"/>
          <p:cNvGrpSpPr>
            <a:grpSpLocks/>
          </p:cNvGrpSpPr>
          <p:nvPr/>
        </p:nvGrpSpPr>
        <p:grpSpPr bwMode="auto">
          <a:xfrm>
            <a:off x="4267201" y="3124204"/>
            <a:ext cx="2682875" cy="725488"/>
            <a:chOff x="1849" y="3464"/>
            <a:chExt cx="1690" cy="457"/>
          </a:xfrm>
        </p:grpSpPr>
        <p:sp>
          <p:nvSpPr>
            <p:cNvPr id="23570" name="Line 12"/>
            <p:cNvSpPr>
              <a:spLocks noChangeShapeType="1"/>
            </p:cNvSpPr>
            <p:nvPr/>
          </p:nvSpPr>
          <p:spPr bwMode="auto">
            <a:xfrm flipH="1">
              <a:off x="1849" y="3464"/>
              <a:ext cx="1608" cy="13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3571" name="Text Box 19"/>
            <p:cNvSpPr txBox="1">
              <a:spLocks noChangeArrowheads="1"/>
            </p:cNvSpPr>
            <p:nvPr/>
          </p:nvSpPr>
          <p:spPr bwMode="auto">
            <a:xfrm rot="21324669">
              <a:off x="1862" y="3515"/>
              <a:ext cx="1677" cy="40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ko-KR" sz="1800" dirty="0">
                  <a:ea typeface="굴림" panose="020B0600000101010101" pitchFamily="34" charset="-127"/>
                </a:rPr>
                <a:t>Yeah, but what if you</a:t>
              </a:r>
            </a:p>
            <a:p>
              <a:pPr>
                <a:spcBef>
                  <a:spcPct val="0"/>
                </a:spcBef>
              </a:pPr>
              <a:r>
                <a:rPr lang="en-US" altLang="ko-KR" sz="1800" dirty="0">
                  <a:ea typeface="굴림" panose="020B0600000101010101" pitchFamily="34" charset="-127"/>
                </a:rPr>
                <a:t>Don’t get this </a:t>
              </a:r>
              <a:r>
                <a:rPr lang="en-US" altLang="ko-KR" sz="1800" dirty="0" err="1">
                  <a:ea typeface="굴림" panose="020B0600000101010101" pitchFamily="34" charset="-127"/>
                </a:rPr>
                <a:t>ack</a:t>
              </a:r>
              <a:r>
                <a:rPr lang="en-US" altLang="ko-KR" sz="1800" dirty="0">
                  <a:ea typeface="굴림" panose="020B0600000101010101" pitchFamily="34" charset="-127"/>
                </a:rPr>
                <a:t>?</a:t>
              </a:r>
            </a:p>
          </p:txBody>
        </p:sp>
      </p:grpSp>
      <p:grpSp>
        <p:nvGrpSpPr>
          <p:cNvPr id="978969" name="Group 25"/>
          <p:cNvGrpSpPr>
            <a:grpSpLocks/>
          </p:cNvGrpSpPr>
          <p:nvPr/>
        </p:nvGrpSpPr>
        <p:grpSpPr bwMode="auto">
          <a:xfrm>
            <a:off x="3084512" y="2044701"/>
            <a:ext cx="5151438" cy="1509713"/>
            <a:chOff x="1104" y="2784"/>
            <a:chExt cx="3245" cy="951"/>
          </a:xfrm>
        </p:grpSpPr>
        <p:pic>
          <p:nvPicPr>
            <p:cNvPr id="23568" name="Picture 7"/>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712" y="2784"/>
              <a:ext cx="637" cy="95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69" name="Picture 8"/>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1104" y="2784"/>
              <a:ext cx="637" cy="95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978965" name="Group 21"/>
          <p:cNvGrpSpPr>
            <a:grpSpLocks/>
          </p:cNvGrpSpPr>
          <p:nvPr/>
        </p:nvGrpSpPr>
        <p:grpSpPr bwMode="auto">
          <a:xfrm>
            <a:off x="4267201" y="1995497"/>
            <a:ext cx="2651125" cy="552451"/>
            <a:chOff x="1849" y="2753"/>
            <a:chExt cx="1670" cy="348"/>
          </a:xfrm>
        </p:grpSpPr>
        <p:sp>
          <p:nvSpPr>
            <p:cNvPr id="23566" name="Line 9"/>
            <p:cNvSpPr>
              <a:spLocks noChangeShapeType="1"/>
            </p:cNvSpPr>
            <p:nvPr/>
          </p:nvSpPr>
          <p:spPr bwMode="auto">
            <a:xfrm>
              <a:off x="1849" y="2875"/>
              <a:ext cx="1670" cy="22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3567" name="Text Box 14"/>
            <p:cNvSpPr txBox="1">
              <a:spLocks noChangeArrowheads="1"/>
            </p:cNvSpPr>
            <p:nvPr/>
          </p:nvSpPr>
          <p:spPr bwMode="auto">
            <a:xfrm rot="460914">
              <a:off x="2259" y="2753"/>
              <a:ext cx="849"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800" dirty="0">
                  <a:ea typeface="굴림" panose="020B0600000101010101" pitchFamily="34" charset="-127"/>
                </a:rPr>
                <a:t>11 am ok?</a:t>
              </a:r>
            </a:p>
          </p:txBody>
        </p:sp>
      </p:grpSp>
      <p:grpSp>
        <p:nvGrpSpPr>
          <p:cNvPr id="978967" name="Group 23"/>
          <p:cNvGrpSpPr>
            <a:grpSpLocks/>
          </p:cNvGrpSpPr>
          <p:nvPr/>
        </p:nvGrpSpPr>
        <p:grpSpPr bwMode="auto">
          <a:xfrm>
            <a:off x="4267201" y="2643180"/>
            <a:ext cx="2651125" cy="481011"/>
            <a:chOff x="1849" y="3161"/>
            <a:chExt cx="1670" cy="303"/>
          </a:xfrm>
        </p:grpSpPr>
        <p:sp>
          <p:nvSpPr>
            <p:cNvPr id="23564" name="Line 11"/>
            <p:cNvSpPr>
              <a:spLocks noChangeShapeType="1"/>
            </p:cNvSpPr>
            <p:nvPr/>
          </p:nvSpPr>
          <p:spPr bwMode="auto">
            <a:xfrm>
              <a:off x="1849" y="3237"/>
              <a:ext cx="1670" cy="22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3565" name="Text Box 16"/>
            <p:cNvSpPr txBox="1">
              <a:spLocks noChangeArrowheads="1"/>
            </p:cNvSpPr>
            <p:nvPr/>
          </p:nvSpPr>
          <p:spPr bwMode="auto">
            <a:xfrm rot="460914">
              <a:off x="2385" y="3161"/>
              <a:ext cx="1023"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800" dirty="0">
                  <a:ea typeface="굴림" panose="020B0600000101010101" pitchFamily="34" charset="-127"/>
                </a:rPr>
                <a:t>So, 11 it is?</a:t>
              </a:r>
            </a:p>
          </p:txBody>
        </p:sp>
      </p:grpSp>
      <p:grpSp>
        <p:nvGrpSpPr>
          <p:cNvPr id="978966" name="Group 22"/>
          <p:cNvGrpSpPr>
            <a:grpSpLocks/>
          </p:cNvGrpSpPr>
          <p:nvPr/>
        </p:nvGrpSpPr>
        <p:grpSpPr bwMode="auto">
          <a:xfrm>
            <a:off x="4267200" y="2319349"/>
            <a:ext cx="2552700" cy="444501"/>
            <a:chOff x="1849" y="2957"/>
            <a:chExt cx="1608" cy="280"/>
          </a:xfrm>
        </p:grpSpPr>
        <p:sp>
          <p:nvSpPr>
            <p:cNvPr id="23562" name="Line 10"/>
            <p:cNvSpPr>
              <a:spLocks noChangeShapeType="1"/>
            </p:cNvSpPr>
            <p:nvPr/>
          </p:nvSpPr>
          <p:spPr bwMode="auto">
            <a:xfrm flipH="1">
              <a:off x="1849" y="3101"/>
              <a:ext cx="1608" cy="13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3563" name="Text Box 17"/>
            <p:cNvSpPr txBox="1">
              <a:spLocks noChangeArrowheads="1"/>
            </p:cNvSpPr>
            <p:nvPr/>
          </p:nvSpPr>
          <p:spPr bwMode="auto">
            <a:xfrm rot="21324669">
              <a:off x="1949" y="2957"/>
              <a:ext cx="11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800" dirty="0">
                  <a:ea typeface="굴림" panose="020B0600000101010101" pitchFamily="34" charset="-127"/>
                </a:rPr>
                <a:t>Yes, 11 works</a:t>
              </a:r>
            </a:p>
          </p:txBody>
        </p:sp>
      </p:grpSp>
      <p:grpSp>
        <p:nvGrpSpPr>
          <p:cNvPr id="20" name="Group 19"/>
          <p:cNvGrpSpPr/>
          <p:nvPr/>
        </p:nvGrpSpPr>
        <p:grpSpPr>
          <a:xfrm>
            <a:off x="4983162" y="3276600"/>
            <a:ext cx="1219200" cy="609600"/>
            <a:chOff x="3429000" y="5410200"/>
            <a:chExt cx="1219200" cy="609600"/>
          </a:xfrm>
        </p:grpSpPr>
        <p:cxnSp>
          <p:nvCxnSpPr>
            <p:cNvPr id="21" name="Straight Connector 20"/>
            <p:cNvCxnSpPr/>
            <p:nvPr/>
          </p:nvCxnSpPr>
          <p:spPr bwMode="auto">
            <a:xfrm>
              <a:off x="3429000" y="5410200"/>
              <a:ext cx="1219200" cy="609600"/>
            </a:xfrm>
            <a:prstGeom prst="line">
              <a:avLst/>
            </a:prstGeom>
            <a:solidFill>
              <a:schemeClr val="bg1"/>
            </a:solidFill>
            <a:ln w="571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flipV="1">
              <a:off x="3429000" y="5410200"/>
              <a:ext cx="990600" cy="609600"/>
            </a:xfrm>
            <a:prstGeom prst="line">
              <a:avLst/>
            </a:prstGeom>
            <a:solidFill>
              <a:schemeClr val="bg1"/>
            </a:solidFill>
            <a:ln w="571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grpSp>
        <p:nvGrpSpPr>
          <p:cNvPr id="23" name="Group 22"/>
          <p:cNvGrpSpPr/>
          <p:nvPr/>
        </p:nvGrpSpPr>
        <p:grpSpPr>
          <a:xfrm>
            <a:off x="5287962" y="2667000"/>
            <a:ext cx="1219200" cy="609600"/>
            <a:chOff x="3429000" y="5410200"/>
            <a:chExt cx="1219200" cy="609600"/>
          </a:xfrm>
        </p:grpSpPr>
        <p:cxnSp>
          <p:nvCxnSpPr>
            <p:cNvPr id="24" name="Straight Connector 23"/>
            <p:cNvCxnSpPr/>
            <p:nvPr/>
          </p:nvCxnSpPr>
          <p:spPr bwMode="auto">
            <a:xfrm>
              <a:off x="3429000" y="5410200"/>
              <a:ext cx="1219200" cy="609600"/>
            </a:xfrm>
            <a:prstGeom prst="line">
              <a:avLst/>
            </a:prstGeom>
            <a:solidFill>
              <a:schemeClr val="bg1"/>
            </a:solidFill>
            <a:ln w="571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5" name="Straight Connector 24"/>
            <p:cNvCxnSpPr/>
            <p:nvPr/>
          </p:nvCxnSpPr>
          <p:spPr bwMode="auto">
            <a:xfrm flipV="1">
              <a:off x="3429000" y="5410200"/>
              <a:ext cx="990600" cy="609600"/>
            </a:xfrm>
            <a:prstGeom prst="line">
              <a:avLst/>
            </a:prstGeom>
            <a:solidFill>
              <a:schemeClr val="bg1"/>
            </a:solidFill>
            <a:ln w="571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64239335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78947">
                                            <p:txEl>
                                              <p:pRg st="0" end="0"/>
                                            </p:txEl>
                                          </p:spTgt>
                                        </p:tgtEl>
                                        <p:attrNameLst>
                                          <p:attrName>style.visibility</p:attrName>
                                        </p:attrNameLst>
                                      </p:cBhvr>
                                      <p:to>
                                        <p:strVal val="visible"/>
                                      </p:to>
                                    </p:set>
                                    <p:anim calcmode="lin" valueType="num">
                                      <p:cBhvr additive="base">
                                        <p:cTn id="7" dur="500" fill="hold"/>
                                        <p:tgtEl>
                                          <p:spTgt spid="9789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789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78947">
                                            <p:txEl>
                                              <p:pRg st="1" end="1"/>
                                            </p:txEl>
                                          </p:spTgt>
                                        </p:tgtEl>
                                        <p:attrNameLst>
                                          <p:attrName>style.visibility</p:attrName>
                                        </p:attrNameLst>
                                      </p:cBhvr>
                                      <p:to>
                                        <p:strVal val="visible"/>
                                      </p:to>
                                    </p:set>
                                    <p:anim calcmode="lin" valueType="num">
                                      <p:cBhvr additive="base">
                                        <p:cTn id="13" dur="500" fill="hold"/>
                                        <p:tgtEl>
                                          <p:spTgt spid="97894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789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7896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978965"/>
                                        </p:tgtEl>
                                        <p:attrNameLst>
                                          <p:attrName>style.visibility</p:attrName>
                                        </p:attrNameLst>
                                      </p:cBhvr>
                                      <p:to>
                                        <p:strVal val="visible"/>
                                      </p:to>
                                    </p:set>
                                    <p:animEffect transition="in" filter="wipe(left)">
                                      <p:cBhvr>
                                        <p:cTn id="23" dur="500"/>
                                        <p:tgtEl>
                                          <p:spTgt spid="97896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nodeType="clickEffect">
                                  <p:stCondLst>
                                    <p:cond delay="0"/>
                                  </p:stCondLst>
                                  <p:childTnLst>
                                    <p:set>
                                      <p:cBhvr>
                                        <p:cTn id="27" dur="1" fill="hold">
                                          <p:stCondLst>
                                            <p:cond delay="0"/>
                                          </p:stCondLst>
                                        </p:cTn>
                                        <p:tgtEl>
                                          <p:spTgt spid="978966"/>
                                        </p:tgtEl>
                                        <p:attrNameLst>
                                          <p:attrName>style.visibility</p:attrName>
                                        </p:attrNameLst>
                                      </p:cBhvr>
                                      <p:to>
                                        <p:strVal val="visible"/>
                                      </p:to>
                                    </p:set>
                                    <p:animEffect transition="in" filter="wipe(right)">
                                      <p:cBhvr>
                                        <p:cTn id="28" dur="500"/>
                                        <p:tgtEl>
                                          <p:spTgt spid="97896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978967"/>
                                        </p:tgtEl>
                                        <p:attrNameLst>
                                          <p:attrName>style.visibility</p:attrName>
                                        </p:attrNameLst>
                                      </p:cBhvr>
                                      <p:to>
                                        <p:strVal val="visible"/>
                                      </p:to>
                                    </p:set>
                                    <p:animEffect transition="in" filter="wipe(left)">
                                      <p:cBhvr>
                                        <p:cTn id="33" dur="500"/>
                                        <p:tgtEl>
                                          <p:spTgt spid="97896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2" fill="hold" nodeType="clickEffect">
                                  <p:stCondLst>
                                    <p:cond delay="0"/>
                                  </p:stCondLst>
                                  <p:childTnLst>
                                    <p:set>
                                      <p:cBhvr>
                                        <p:cTn id="37" dur="1" fill="hold">
                                          <p:stCondLst>
                                            <p:cond delay="0"/>
                                          </p:stCondLst>
                                        </p:cTn>
                                        <p:tgtEl>
                                          <p:spTgt spid="978968"/>
                                        </p:tgtEl>
                                        <p:attrNameLst>
                                          <p:attrName>style.visibility</p:attrName>
                                        </p:attrNameLst>
                                      </p:cBhvr>
                                      <p:to>
                                        <p:strVal val="visible"/>
                                      </p:to>
                                    </p:set>
                                    <p:animEffect transition="in" filter="wipe(right)">
                                      <p:cBhvr>
                                        <p:cTn id="38" dur="500"/>
                                        <p:tgtEl>
                                          <p:spTgt spid="978968"/>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978947">
                                            <p:txEl>
                                              <p:pRg st="8" end="8"/>
                                            </p:txEl>
                                          </p:spTgt>
                                        </p:tgtEl>
                                        <p:attrNameLst>
                                          <p:attrName>style.visibility</p:attrName>
                                        </p:attrNameLst>
                                      </p:cBhvr>
                                      <p:to>
                                        <p:strVal val="visible"/>
                                      </p:to>
                                    </p:set>
                                    <p:anim calcmode="lin" valueType="num">
                                      <p:cBhvr additive="base">
                                        <p:cTn id="43" dur="500" fill="hold"/>
                                        <p:tgtEl>
                                          <p:spTgt spid="978947">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978947">
                                            <p:txEl>
                                              <p:pRg st="8" end="8"/>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978947">
                                            <p:txEl>
                                              <p:pRg st="9" end="9"/>
                                            </p:txEl>
                                          </p:spTgt>
                                        </p:tgtEl>
                                        <p:attrNameLst>
                                          <p:attrName>style.visibility</p:attrName>
                                        </p:attrNameLst>
                                      </p:cBhvr>
                                      <p:to>
                                        <p:strVal val="visible"/>
                                      </p:to>
                                    </p:set>
                                    <p:anim calcmode="lin" valueType="num">
                                      <p:cBhvr additive="base">
                                        <p:cTn id="47" dur="500" fill="hold"/>
                                        <p:tgtEl>
                                          <p:spTgt spid="978947">
                                            <p:txEl>
                                              <p:pRg st="9" end="9"/>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978947">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978947">
                                            <p:txEl>
                                              <p:pRg st="10" end="10"/>
                                            </p:txEl>
                                          </p:spTgt>
                                        </p:tgtEl>
                                        <p:attrNameLst>
                                          <p:attrName>style.visibility</p:attrName>
                                        </p:attrNameLst>
                                      </p:cBhvr>
                                      <p:to>
                                        <p:strVal val="visible"/>
                                      </p:to>
                                    </p:set>
                                    <p:anim calcmode="lin" valueType="num">
                                      <p:cBhvr additive="base">
                                        <p:cTn id="53" dur="500" fill="hold"/>
                                        <p:tgtEl>
                                          <p:spTgt spid="978947">
                                            <p:txEl>
                                              <p:pRg st="10" end="10"/>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978947">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20"/>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8947"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r>
              <a:rPr lang="en-US" altLang="ko-KR">
                <a:ea typeface="굴림" panose="020B0600000101010101" pitchFamily="34" charset="-127"/>
              </a:rPr>
              <a:t>Two-Phase Commit</a:t>
            </a:r>
          </a:p>
        </p:txBody>
      </p:sp>
      <p:sp>
        <p:nvSpPr>
          <p:cNvPr id="980997" name="Rectangle 5"/>
          <p:cNvSpPr>
            <a:spLocks noGrp="1" noChangeArrowheads="1"/>
          </p:cNvSpPr>
          <p:nvPr>
            <p:ph type="body" idx="1"/>
          </p:nvPr>
        </p:nvSpPr>
        <p:spPr>
          <a:xfrm>
            <a:off x="609600" y="685800"/>
            <a:ext cx="9067800" cy="5464026"/>
          </a:xfrm>
        </p:spPr>
        <p:txBody>
          <a:bodyPr>
            <a:normAutofit/>
          </a:bodyPr>
          <a:lstStyle/>
          <a:p>
            <a:pPr>
              <a:lnSpc>
                <a:spcPct val="100000"/>
              </a:lnSpc>
              <a:spcBef>
                <a:spcPct val="0"/>
              </a:spcBef>
            </a:pPr>
            <a:r>
              <a:rPr lang="en-US" altLang="ko-KR" dirty="0">
                <a:ea typeface="굴림" panose="020B0600000101010101" pitchFamily="34" charset="-127"/>
              </a:rPr>
              <a:t>Since we can’t solve the General’s Paradox </a:t>
            </a:r>
            <a:br>
              <a:rPr lang="en-US" altLang="ko-KR" dirty="0">
                <a:ea typeface="굴림" panose="020B0600000101010101" pitchFamily="34" charset="-127"/>
              </a:rPr>
            </a:br>
            <a:r>
              <a:rPr lang="en-US" altLang="ko-KR" dirty="0">
                <a:ea typeface="굴림" panose="020B0600000101010101" pitchFamily="34" charset="-127"/>
              </a:rPr>
              <a:t>(i.e. simultaneous action), let’s solve a related problem</a:t>
            </a:r>
          </a:p>
          <a:p>
            <a:pPr lvl="1">
              <a:lnSpc>
                <a:spcPct val="100000"/>
              </a:lnSpc>
              <a:spcBef>
                <a:spcPct val="0"/>
              </a:spcBef>
            </a:pPr>
            <a:endParaRPr lang="en-US" altLang="ko-KR" sz="2000" dirty="0">
              <a:ea typeface="굴림" panose="020B0600000101010101" pitchFamily="34" charset="-127"/>
            </a:endParaRPr>
          </a:p>
          <a:p>
            <a:pPr>
              <a:lnSpc>
                <a:spcPct val="100000"/>
              </a:lnSpc>
              <a:spcBef>
                <a:spcPct val="0"/>
              </a:spcBef>
            </a:pPr>
            <a:r>
              <a:rPr lang="en-US" altLang="ko-KR" dirty="0">
                <a:solidFill>
                  <a:srgbClr val="FF0000"/>
                </a:solidFill>
                <a:ea typeface="굴림" panose="020B0600000101010101" pitchFamily="34" charset="-127"/>
              </a:rPr>
              <a:t>Distributed transaction</a:t>
            </a:r>
            <a:r>
              <a:rPr lang="en-US" altLang="ko-KR" dirty="0">
                <a:ea typeface="굴림" panose="020B0600000101010101" pitchFamily="34" charset="-127"/>
              </a:rPr>
              <a:t>: Two or more machines agree to do something, or not do it, </a:t>
            </a:r>
            <a:r>
              <a:rPr lang="en-US" altLang="ko-KR" dirty="0">
                <a:solidFill>
                  <a:srgbClr val="FF0000"/>
                </a:solidFill>
                <a:ea typeface="굴림" panose="020B0600000101010101" pitchFamily="34" charset="-127"/>
              </a:rPr>
              <a:t>atomically </a:t>
            </a:r>
          </a:p>
          <a:p>
            <a:pPr lvl="1">
              <a:lnSpc>
                <a:spcPct val="100000"/>
              </a:lnSpc>
              <a:spcBef>
                <a:spcPct val="0"/>
              </a:spcBef>
            </a:pPr>
            <a:r>
              <a:rPr lang="en-US" altLang="ko-KR" dirty="0">
                <a:solidFill>
                  <a:srgbClr val="FF0000"/>
                </a:solidFill>
                <a:ea typeface="굴림" panose="020B0600000101010101" pitchFamily="34" charset="-127"/>
              </a:rPr>
              <a:t>No constraints on time, just that it will eventually happen!</a:t>
            </a:r>
          </a:p>
          <a:p>
            <a:pPr>
              <a:lnSpc>
                <a:spcPct val="100000"/>
              </a:lnSpc>
              <a:spcBef>
                <a:spcPct val="0"/>
              </a:spcBef>
            </a:pPr>
            <a:endParaRPr lang="en-US" altLang="ko-KR" dirty="0">
              <a:solidFill>
                <a:srgbClr val="262626"/>
              </a:solidFill>
              <a:ea typeface="굴림" panose="020B0600000101010101" pitchFamily="34" charset="-127"/>
            </a:endParaRPr>
          </a:p>
          <a:p>
            <a:pPr>
              <a:lnSpc>
                <a:spcPct val="100000"/>
              </a:lnSpc>
              <a:spcBef>
                <a:spcPct val="0"/>
              </a:spcBef>
            </a:pPr>
            <a:r>
              <a:rPr lang="en-US" altLang="ko-KR" dirty="0">
                <a:solidFill>
                  <a:srgbClr val="FF0000"/>
                </a:solidFill>
                <a:ea typeface="굴림" panose="020B0600000101010101" pitchFamily="34" charset="-127"/>
              </a:rPr>
              <a:t>Two-Phase Commit protocol</a:t>
            </a:r>
            <a:r>
              <a:rPr lang="en-US" altLang="ko-KR" dirty="0">
                <a:solidFill>
                  <a:srgbClr val="262626"/>
                </a:solidFill>
                <a:ea typeface="굴림" panose="020B0600000101010101" pitchFamily="34" charset="-127"/>
              </a:rPr>
              <a:t>: </a:t>
            </a:r>
            <a:r>
              <a:rPr lang="sv-SE" dirty="0"/>
              <a:t>Developed by Turing award winner Jim Gray </a:t>
            </a:r>
          </a:p>
          <a:p>
            <a:pPr lvl="1">
              <a:lnSpc>
                <a:spcPct val="100000"/>
              </a:lnSpc>
              <a:spcBef>
                <a:spcPct val="0"/>
              </a:spcBef>
            </a:pPr>
            <a:r>
              <a:rPr lang="sv-SE" dirty="0"/>
              <a:t>(first Berkeley CS PhD, 1969)</a:t>
            </a:r>
          </a:p>
          <a:p>
            <a:pPr lvl="1">
              <a:lnSpc>
                <a:spcPct val="100000"/>
              </a:lnSpc>
              <a:spcBef>
                <a:spcPct val="0"/>
              </a:spcBef>
            </a:pPr>
            <a:r>
              <a:rPr lang="sv-SE" dirty="0"/>
              <a:t>Many important DataBase breakthroughs also from Jim Gray</a:t>
            </a:r>
          </a:p>
        </p:txBody>
      </p:sp>
      <p:grpSp>
        <p:nvGrpSpPr>
          <p:cNvPr id="3" name="Group 2"/>
          <p:cNvGrpSpPr/>
          <p:nvPr/>
        </p:nvGrpSpPr>
        <p:grpSpPr>
          <a:xfrm>
            <a:off x="9753600" y="1371600"/>
            <a:ext cx="2123982" cy="3482826"/>
            <a:chOff x="6858000" y="762000"/>
            <a:chExt cx="2123982" cy="3482826"/>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858000" y="762000"/>
              <a:ext cx="2123982" cy="3037294"/>
            </a:xfrm>
            <a:prstGeom prst="rect">
              <a:avLst/>
            </a:prstGeom>
          </p:spPr>
        </p:pic>
        <p:sp>
          <p:nvSpPr>
            <p:cNvPr id="5" name="Text Box 6"/>
            <p:cNvSpPr txBox="1">
              <a:spLocks noChangeArrowheads="1"/>
            </p:cNvSpPr>
            <p:nvPr/>
          </p:nvSpPr>
          <p:spPr bwMode="auto">
            <a:xfrm>
              <a:off x="7030991" y="3875494"/>
              <a:ext cx="17780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dirty="0"/>
                <a:t>Jim Gray</a:t>
              </a:r>
            </a:p>
          </p:txBody>
        </p:sp>
      </p:grpSp>
    </p:spTree>
    <p:extLst>
      <p:ext uri="{BB962C8B-B14F-4D97-AF65-F5344CB8AC3E}">
        <p14:creationId xmlns:p14="http://schemas.microsoft.com/office/powerpoint/2010/main" val="38637099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09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099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8099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8099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8099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80997">
                                            <p:txEl>
                                              <p:pRg st="7" end="7"/>
                                            </p:txEl>
                                          </p:spTgt>
                                        </p:tgtEl>
                                        <p:attrNameLst>
                                          <p:attrName>style.visibility</p:attrName>
                                        </p:attrNameLst>
                                      </p:cBhvr>
                                      <p:to>
                                        <p:strVal val="visible"/>
                                      </p:to>
                                    </p:set>
                                  </p:childTnLst>
                                </p:cTn>
                              </p:par>
                              <p:par>
                                <p:cTn id="21" presetID="2" presetClass="entr" presetSubtype="8"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0-#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0997"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r>
              <a:rPr lang="en-US" altLang="ko-KR" dirty="0">
                <a:ea typeface="굴림" panose="020B0600000101010101" pitchFamily="34" charset="-127"/>
              </a:rPr>
              <a:t>Two-Phase Commit Protocol</a:t>
            </a:r>
          </a:p>
        </p:txBody>
      </p:sp>
      <p:sp>
        <p:nvSpPr>
          <p:cNvPr id="980997" name="Rectangle 5"/>
          <p:cNvSpPr>
            <a:spLocks noGrp="1" noChangeArrowheads="1"/>
          </p:cNvSpPr>
          <p:nvPr>
            <p:ph type="body" idx="1"/>
          </p:nvPr>
        </p:nvSpPr>
        <p:spPr>
          <a:xfrm>
            <a:off x="685800" y="685800"/>
            <a:ext cx="11125200" cy="5867400"/>
          </a:xfrm>
        </p:spPr>
        <p:txBody>
          <a:bodyPr>
            <a:normAutofit/>
          </a:bodyPr>
          <a:lstStyle/>
          <a:p>
            <a:pPr>
              <a:lnSpc>
                <a:spcPct val="100000"/>
              </a:lnSpc>
              <a:spcBef>
                <a:spcPct val="0"/>
              </a:spcBef>
            </a:pPr>
            <a:r>
              <a:rPr lang="en-US" altLang="ko-KR" dirty="0">
                <a:solidFill>
                  <a:srgbClr val="FF0000"/>
                </a:solidFill>
                <a:ea typeface="굴림" panose="020B0600000101010101" pitchFamily="34" charset="-127"/>
              </a:rPr>
              <a:t>Persistent</a:t>
            </a:r>
            <a:r>
              <a:rPr lang="en-US" altLang="ko-KR" dirty="0">
                <a:ea typeface="굴림" panose="020B0600000101010101" pitchFamily="34" charset="-127"/>
              </a:rPr>
              <a:t> </a:t>
            </a:r>
            <a:r>
              <a:rPr lang="en-US" altLang="ko-KR" dirty="0">
                <a:solidFill>
                  <a:srgbClr val="FF0000"/>
                </a:solidFill>
                <a:ea typeface="굴림" panose="020B0600000101010101" pitchFamily="34" charset="-127"/>
              </a:rPr>
              <a:t>stable log</a:t>
            </a:r>
            <a:r>
              <a:rPr lang="en-US" altLang="ko-KR" dirty="0">
                <a:ea typeface="굴림" panose="020B0600000101010101" pitchFamily="34" charset="-127"/>
              </a:rPr>
              <a:t> </a:t>
            </a:r>
            <a:r>
              <a:rPr lang="en-US" altLang="ko-KR" dirty="0">
                <a:solidFill>
                  <a:srgbClr val="FF0000"/>
                </a:solidFill>
                <a:ea typeface="굴림" panose="020B0600000101010101" pitchFamily="34" charset="-127"/>
              </a:rPr>
              <a:t>on each machine</a:t>
            </a:r>
            <a:r>
              <a:rPr lang="en-US" altLang="ko-KR" dirty="0">
                <a:ea typeface="굴림" panose="020B0600000101010101" pitchFamily="34" charset="-127"/>
              </a:rPr>
              <a:t>: keep track of whether commit has happened</a:t>
            </a:r>
          </a:p>
          <a:p>
            <a:pPr lvl="1">
              <a:lnSpc>
                <a:spcPct val="100000"/>
              </a:lnSpc>
              <a:spcBef>
                <a:spcPct val="0"/>
              </a:spcBef>
            </a:pPr>
            <a:r>
              <a:rPr lang="en-US" altLang="ko-KR" dirty="0">
                <a:ea typeface="굴림" panose="020B0600000101010101" pitchFamily="34" charset="-127"/>
              </a:rPr>
              <a:t>If a machine crashes, when it wakes up it first checks its log to recover state of world at time of crash</a:t>
            </a:r>
          </a:p>
          <a:p>
            <a:pPr>
              <a:lnSpc>
                <a:spcPct val="100000"/>
              </a:lnSpc>
              <a:spcBef>
                <a:spcPct val="0"/>
              </a:spcBef>
            </a:pPr>
            <a:r>
              <a:rPr lang="en-US" altLang="ko-KR" dirty="0">
                <a:solidFill>
                  <a:srgbClr val="FF0000"/>
                </a:solidFill>
                <a:ea typeface="굴림" panose="020B0600000101010101" pitchFamily="34" charset="-127"/>
              </a:rPr>
              <a:t>Prepare Phase</a:t>
            </a:r>
            <a:r>
              <a:rPr lang="en-US" altLang="ko-KR" dirty="0">
                <a:ea typeface="굴림" panose="020B0600000101010101" pitchFamily="34" charset="-127"/>
              </a:rPr>
              <a:t>:</a:t>
            </a:r>
          </a:p>
          <a:p>
            <a:pPr lvl="1">
              <a:lnSpc>
                <a:spcPct val="100000"/>
              </a:lnSpc>
              <a:spcBef>
                <a:spcPct val="0"/>
              </a:spcBef>
            </a:pPr>
            <a:r>
              <a:rPr lang="en-US" altLang="ko-KR" dirty="0">
                <a:ea typeface="굴림" panose="020B0600000101010101" pitchFamily="34" charset="-127"/>
              </a:rPr>
              <a:t>The global coordinator requests that all participants will promise to commit or </a:t>
            </a:r>
            <a:r>
              <a:rPr lang="en-US" altLang="ko-KR" dirty="0">
                <a:solidFill>
                  <a:srgbClr val="FF0000"/>
                </a:solidFill>
                <a:ea typeface="굴림" panose="020B0600000101010101" pitchFamily="34" charset="-127"/>
              </a:rPr>
              <a:t>rollback</a:t>
            </a:r>
            <a:r>
              <a:rPr lang="en-US" altLang="ko-KR" dirty="0">
                <a:ea typeface="굴림" panose="020B0600000101010101" pitchFamily="34" charset="-127"/>
              </a:rPr>
              <a:t> the </a:t>
            </a:r>
            <a:r>
              <a:rPr lang="en-US" altLang="ko-KR" dirty="0">
                <a:solidFill>
                  <a:srgbClr val="FF0000"/>
                </a:solidFill>
                <a:ea typeface="굴림" panose="020B0600000101010101" pitchFamily="34" charset="-127"/>
              </a:rPr>
              <a:t>transaction</a:t>
            </a:r>
          </a:p>
          <a:p>
            <a:pPr lvl="1">
              <a:lnSpc>
                <a:spcPct val="100000"/>
              </a:lnSpc>
              <a:spcBef>
                <a:spcPct val="0"/>
              </a:spcBef>
            </a:pPr>
            <a:r>
              <a:rPr lang="en-US" altLang="ko-KR" dirty="0">
                <a:ea typeface="굴림" panose="020B0600000101010101" pitchFamily="34" charset="-127"/>
              </a:rPr>
              <a:t>Participants record promise in log, then acknowledge</a:t>
            </a:r>
          </a:p>
          <a:p>
            <a:pPr lvl="1">
              <a:lnSpc>
                <a:spcPct val="100000"/>
              </a:lnSpc>
              <a:spcBef>
                <a:spcPct val="0"/>
              </a:spcBef>
            </a:pPr>
            <a:r>
              <a:rPr lang="en-US" altLang="ko-KR" dirty="0">
                <a:ea typeface="굴림" panose="020B0600000101010101" pitchFamily="34" charset="-127"/>
              </a:rPr>
              <a:t>If anyone votes to abort, coordinator writes </a:t>
            </a:r>
            <a:r>
              <a:rPr lang="en-US" dirty="0">
                <a:latin typeface="Consolas" charset="0"/>
                <a:ea typeface="Consolas" charset="0"/>
                <a:cs typeface="Consolas" charset="0"/>
              </a:rPr>
              <a:t>"</a:t>
            </a:r>
            <a:r>
              <a:rPr lang="en-US" altLang="ko-KR" dirty="0">
                <a:latin typeface="Consolas" charset="0"/>
                <a:ea typeface="Consolas" charset="0"/>
                <a:cs typeface="Consolas" charset="0"/>
              </a:rPr>
              <a:t>Abort</a:t>
            </a:r>
            <a:r>
              <a:rPr lang="en-US" dirty="0">
                <a:latin typeface="Consolas" charset="0"/>
                <a:ea typeface="Consolas" charset="0"/>
                <a:cs typeface="Consolas" charset="0"/>
              </a:rPr>
              <a:t>" </a:t>
            </a:r>
            <a:r>
              <a:rPr lang="en-US" altLang="ko-KR" dirty="0">
                <a:ea typeface="굴림" panose="020B0600000101010101" pitchFamily="34" charset="-127"/>
              </a:rPr>
              <a:t>in its log and tells everyone to abort; each records </a:t>
            </a:r>
            <a:r>
              <a:rPr lang="en-US" dirty="0">
                <a:latin typeface="Consolas" charset="0"/>
                <a:ea typeface="Consolas" charset="0"/>
                <a:cs typeface="Consolas" charset="0"/>
              </a:rPr>
              <a:t>"</a:t>
            </a:r>
            <a:r>
              <a:rPr lang="en-US" altLang="ko-KR" dirty="0">
                <a:latin typeface="Consolas" charset="0"/>
                <a:ea typeface="Consolas" charset="0"/>
                <a:cs typeface="Consolas" charset="0"/>
              </a:rPr>
              <a:t>Abort</a:t>
            </a:r>
            <a:r>
              <a:rPr lang="en-US" dirty="0">
                <a:latin typeface="Consolas" charset="0"/>
                <a:ea typeface="Consolas" charset="0"/>
                <a:cs typeface="Consolas" charset="0"/>
              </a:rPr>
              <a:t>"</a:t>
            </a:r>
            <a:r>
              <a:rPr lang="en-US" altLang="ko-KR" dirty="0">
                <a:latin typeface="Consolas" charset="0"/>
                <a:ea typeface="Consolas" charset="0"/>
                <a:cs typeface="Consolas" charset="0"/>
              </a:rPr>
              <a:t> </a:t>
            </a:r>
            <a:r>
              <a:rPr lang="en-US" altLang="ko-KR" dirty="0">
                <a:ea typeface="굴림" panose="020B0600000101010101" pitchFamily="34" charset="-127"/>
              </a:rPr>
              <a:t>in log</a:t>
            </a:r>
          </a:p>
          <a:p>
            <a:pPr>
              <a:lnSpc>
                <a:spcPct val="100000"/>
              </a:lnSpc>
              <a:spcBef>
                <a:spcPct val="0"/>
              </a:spcBef>
            </a:pPr>
            <a:r>
              <a:rPr lang="en-US" altLang="ko-KR" dirty="0">
                <a:solidFill>
                  <a:srgbClr val="FF0000"/>
                </a:solidFill>
                <a:ea typeface="굴림" panose="020B0600000101010101" pitchFamily="34" charset="-127"/>
              </a:rPr>
              <a:t>Commit Phase</a:t>
            </a:r>
            <a:r>
              <a:rPr lang="en-US" altLang="ko-KR" dirty="0">
                <a:ea typeface="굴림" panose="020B0600000101010101" pitchFamily="34" charset="-127"/>
              </a:rPr>
              <a:t>:</a:t>
            </a:r>
          </a:p>
          <a:p>
            <a:pPr lvl="1">
              <a:lnSpc>
                <a:spcPct val="100000"/>
              </a:lnSpc>
              <a:spcBef>
                <a:spcPct val="0"/>
              </a:spcBef>
            </a:pPr>
            <a:r>
              <a:rPr lang="en-US" altLang="ko-KR" dirty="0">
                <a:ea typeface="굴림" panose="020B0600000101010101" pitchFamily="34" charset="-127"/>
              </a:rPr>
              <a:t>After all participants respond that they are prepared, then the coordinator writes </a:t>
            </a:r>
            <a:r>
              <a:rPr lang="en-US" dirty="0">
                <a:latin typeface="Consolas" charset="0"/>
                <a:ea typeface="Consolas" charset="0"/>
                <a:cs typeface="Consolas" charset="0"/>
              </a:rPr>
              <a:t>"</a:t>
            </a:r>
            <a:r>
              <a:rPr lang="en-US" altLang="ko-KR" dirty="0">
                <a:latin typeface="Consolas" charset="0"/>
                <a:ea typeface="Consolas" charset="0"/>
                <a:cs typeface="Consolas" charset="0"/>
              </a:rPr>
              <a:t>Commit</a:t>
            </a:r>
            <a:r>
              <a:rPr lang="en-US" dirty="0">
                <a:latin typeface="Consolas" charset="0"/>
                <a:ea typeface="Consolas" charset="0"/>
                <a:cs typeface="Consolas" charset="0"/>
              </a:rPr>
              <a:t>"</a:t>
            </a:r>
            <a:r>
              <a:rPr lang="en-US" altLang="ko-KR" dirty="0">
                <a:latin typeface="Consolas" charset="0"/>
                <a:ea typeface="Consolas" charset="0"/>
                <a:cs typeface="Consolas" charset="0"/>
              </a:rPr>
              <a:t> </a:t>
            </a:r>
            <a:r>
              <a:rPr lang="en-US" altLang="ko-KR" dirty="0">
                <a:ea typeface="굴림" panose="020B0600000101010101" pitchFamily="34" charset="-127"/>
              </a:rPr>
              <a:t>to its log</a:t>
            </a:r>
          </a:p>
          <a:p>
            <a:pPr lvl="1">
              <a:lnSpc>
                <a:spcPct val="100000"/>
              </a:lnSpc>
              <a:spcBef>
                <a:spcPct val="0"/>
              </a:spcBef>
            </a:pPr>
            <a:r>
              <a:rPr lang="en-US" altLang="ko-KR" dirty="0">
                <a:ea typeface="굴림" panose="020B0600000101010101" pitchFamily="34" charset="-127"/>
              </a:rPr>
              <a:t>Then asks all nodes to commit; they respond with ACK</a:t>
            </a:r>
          </a:p>
          <a:p>
            <a:pPr lvl="1">
              <a:lnSpc>
                <a:spcPct val="100000"/>
              </a:lnSpc>
              <a:spcBef>
                <a:spcPct val="0"/>
              </a:spcBef>
            </a:pPr>
            <a:r>
              <a:rPr lang="en-US" altLang="ko-KR" dirty="0">
                <a:ea typeface="굴림" panose="020B0600000101010101" pitchFamily="34" charset="-127"/>
              </a:rPr>
              <a:t>After receive ACKs, coordinator writes </a:t>
            </a:r>
            <a:r>
              <a:rPr lang="en-US" dirty="0">
                <a:latin typeface="Consolas" charset="0"/>
                <a:ea typeface="Consolas" charset="0"/>
                <a:cs typeface="Consolas" charset="0"/>
              </a:rPr>
              <a:t>"</a:t>
            </a:r>
            <a:r>
              <a:rPr lang="en-US" altLang="ko-KR" dirty="0">
                <a:latin typeface="Consolas" charset="0"/>
                <a:ea typeface="Consolas" charset="0"/>
                <a:cs typeface="Consolas" charset="0"/>
              </a:rPr>
              <a:t>Got Commit</a:t>
            </a:r>
            <a:r>
              <a:rPr lang="en-US" dirty="0">
                <a:latin typeface="Consolas" charset="0"/>
                <a:ea typeface="Consolas" charset="0"/>
                <a:cs typeface="Consolas" charset="0"/>
              </a:rPr>
              <a:t>"</a:t>
            </a:r>
            <a:r>
              <a:rPr lang="en-US" altLang="ko-KR" dirty="0">
                <a:latin typeface="Consolas" charset="0"/>
                <a:ea typeface="Consolas" charset="0"/>
                <a:cs typeface="Consolas" charset="0"/>
              </a:rPr>
              <a:t> </a:t>
            </a:r>
            <a:r>
              <a:rPr lang="en-US" altLang="ko-KR" dirty="0">
                <a:ea typeface="굴림" panose="020B0600000101010101" pitchFamily="34" charset="-127"/>
              </a:rPr>
              <a:t>to log</a:t>
            </a:r>
          </a:p>
          <a:p>
            <a:pPr>
              <a:lnSpc>
                <a:spcPct val="100000"/>
              </a:lnSpc>
              <a:spcBef>
                <a:spcPct val="0"/>
              </a:spcBef>
            </a:pPr>
            <a:r>
              <a:rPr lang="en-US" altLang="ko-KR" dirty="0">
                <a:ea typeface="굴림" panose="020B0600000101010101" pitchFamily="34" charset="-127"/>
              </a:rPr>
              <a:t>Log used to guarantee that all machines either commit or don’t</a:t>
            </a:r>
          </a:p>
        </p:txBody>
      </p:sp>
    </p:spTree>
    <p:extLst>
      <p:ext uri="{BB962C8B-B14F-4D97-AF65-F5344CB8AC3E}">
        <p14:creationId xmlns:p14="http://schemas.microsoft.com/office/powerpoint/2010/main" val="33503507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099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8099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8099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8099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8099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8099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8099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8099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8099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80997">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8099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099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r>
              <a:rPr lang="sv-SE">
                <a:ea typeface="MS PGothic" charset="0"/>
              </a:rPr>
              <a:t>2PC Algorithm</a:t>
            </a:r>
            <a:endParaRPr lang="en-US">
              <a:ea typeface="MS PGothic" charset="0"/>
            </a:endParaRPr>
          </a:p>
        </p:txBody>
      </p:sp>
      <p:sp>
        <p:nvSpPr>
          <p:cNvPr id="57346" name="Content Placeholder 2"/>
          <p:cNvSpPr>
            <a:spLocks noGrp="1"/>
          </p:cNvSpPr>
          <p:nvPr>
            <p:ph idx="1"/>
          </p:nvPr>
        </p:nvSpPr>
        <p:spPr>
          <a:xfrm>
            <a:off x="571500" y="838200"/>
            <a:ext cx="11049000" cy="5943600"/>
          </a:xfrm>
        </p:spPr>
        <p:txBody>
          <a:bodyPr>
            <a:normAutofit/>
          </a:bodyPr>
          <a:lstStyle/>
          <a:p>
            <a:r>
              <a:rPr lang="en-US" dirty="0">
                <a:ea typeface="MS PGothic" charset="0"/>
              </a:rPr>
              <a:t>One coordinator </a:t>
            </a:r>
          </a:p>
          <a:p>
            <a:r>
              <a:rPr lang="en-US" dirty="0">
                <a:ea typeface="MS PGothic" charset="0"/>
              </a:rPr>
              <a:t>N workers (replicas) </a:t>
            </a:r>
          </a:p>
          <a:p>
            <a:r>
              <a:rPr lang="en-US" dirty="0">
                <a:ea typeface="MS PGothic" charset="0"/>
              </a:rPr>
              <a:t>High level algorithm description:</a:t>
            </a:r>
          </a:p>
          <a:p>
            <a:pPr lvl="1"/>
            <a:r>
              <a:rPr lang="en-US" dirty="0">
                <a:ea typeface="MS PGothic" charset="0"/>
              </a:rPr>
              <a:t>Coordinator asks all workers if they can commit</a:t>
            </a:r>
          </a:p>
          <a:p>
            <a:pPr lvl="1"/>
            <a:r>
              <a:rPr lang="en-US" dirty="0">
                <a:ea typeface="MS PGothic" charset="0"/>
              </a:rPr>
              <a:t>If all workers reply </a:t>
            </a:r>
            <a:r>
              <a:rPr lang="en-US" sz="2400" dirty="0">
                <a:ea typeface="MS PGothic" charset="0"/>
              </a:rPr>
              <a:t>“</a:t>
            </a:r>
            <a:r>
              <a:rPr lang="en-US" altLang="ja-JP" dirty="0">
                <a:solidFill>
                  <a:srgbClr val="FF0000"/>
                </a:solidFill>
                <a:latin typeface="Calibri"/>
                <a:ea typeface="MS PGothic" charset="0"/>
                <a:cs typeface="Calibri"/>
              </a:rPr>
              <a:t>VOTE-COMMIT</a:t>
            </a:r>
            <a:r>
              <a:rPr lang="en-US" dirty="0">
                <a:ea typeface="MS PGothic" charset="0"/>
              </a:rPr>
              <a:t>”</a:t>
            </a:r>
            <a:r>
              <a:rPr lang="en-US" altLang="ja-JP" dirty="0">
                <a:ea typeface="MS PGothic" charset="0"/>
              </a:rPr>
              <a:t>, then coordinator broadcasts </a:t>
            </a:r>
            <a:r>
              <a:rPr lang="en-US" sz="2400" dirty="0">
                <a:ea typeface="MS PGothic" charset="0"/>
              </a:rPr>
              <a:t>“</a:t>
            </a:r>
            <a:r>
              <a:rPr lang="en-US" altLang="ja-JP" dirty="0">
                <a:solidFill>
                  <a:srgbClr val="FF0000"/>
                </a:solidFill>
                <a:latin typeface="Calibri"/>
                <a:ea typeface="MS PGothic" charset="0"/>
                <a:cs typeface="Calibri"/>
              </a:rPr>
              <a:t>GLOBAL-COMMIT</a:t>
            </a:r>
            <a:r>
              <a:rPr lang="en-US" dirty="0">
                <a:ea typeface="MS PGothic" charset="0"/>
              </a:rPr>
              <a:t>”</a:t>
            </a:r>
            <a:r>
              <a:rPr lang="en-US" altLang="ja-JP" dirty="0">
                <a:ea typeface="MS PGothic" charset="0"/>
              </a:rPr>
              <a:t> </a:t>
            </a:r>
          </a:p>
          <a:p>
            <a:pPr lvl="1">
              <a:buFontTx/>
              <a:buNone/>
            </a:pPr>
            <a:r>
              <a:rPr lang="en-US" dirty="0">
                <a:ea typeface="MS PGothic" charset="0"/>
              </a:rPr>
              <a:t>	Otherwise coordinator broadcasts </a:t>
            </a:r>
            <a:r>
              <a:rPr lang="en-US" sz="2400" dirty="0">
                <a:ea typeface="MS PGothic" charset="0"/>
              </a:rPr>
              <a:t>“</a:t>
            </a:r>
            <a:r>
              <a:rPr lang="en-US" altLang="ja-JP" dirty="0">
                <a:solidFill>
                  <a:srgbClr val="FF0000"/>
                </a:solidFill>
                <a:latin typeface="Calibri"/>
                <a:ea typeface="MS PGothic" charset="0"/>
                <a:cs typeface="Calibri"/>
              </a:rPr>
              <a:t>GLOBAL-ABORT</a:t>
            </a:r>
            <a:r>
              <a:rPr lang="en-US" dirty="0">
                <a:ea typeface="MS PGothic" charset="0"/>
              </a:rPr>
              <a:t>”</a:t>
            </a:r>
            <a:endParaRPr lang="en-US" altLang="ja-JP" dirty="0">
              <a:ea typeface="MS PGothic" charset="0"/>
            </a:endParaRPr>
          </a:p>
          <a:p>
            <a:pPr lvl="1"/>
            <a:r>
              <a:rPr lang="en-US" dirty="0">
                <a:ea typeface="MS PGothic" charset="0"/>
              </a:rPr>
              <a:t>Workers obey the </a:t>
            </a:r>
            <a:r>
              <a:rPr lang="en-US" dirty="0">
                <a:solidFill>
                  <a:srgbClr val="FF0000"/>
                </a:solidFill>
                <a:latin typeface="Calibri"/>
                <a:ea typeface="MS PGothic" charset="0"/>
                <a:cs typeface="Calibri"/>
              </a:rPr>
              <a:t>GLOBAL</a:t>
            </a:r>
            <a:r>
              <a:rPr lang="en-US" dirty="0">
                <a:ea typeface="MS PGothic" charset="0"/>
              </a:rPr>
              <a:t> messages</a:t>
            </a:r>
          </a:p>
          <a:p>
            <a:r>
              <a:rPr lang="en-US" altLang="ko-KR" dirty="0">
                <a:ea typeface="굴림" panose="020B0600000101010101" pitchFamily="34" charset="-127"/>
              </a:rPr>
              <a:t>Use a persistent, stable log on each machine to keep track of what you are doing</a:t>
            </a:r>
          </a:p>
          <a:p>
            <a:pPr lvl="1"/>
            <a:r>
              <a:rPr lang="en-US" altLang="ko-KR" dirty="0">
                <a:solidFill>
                  <a:srgbClr val="FF0000"/>
                </a:solidFill>
                <a:ea typeface="굴림" panose="020B0600000101010101" pitchFamily="34" charset="-127"/>
              </a:rPr>
              <a:t>If a machine crashes, when it wakes up it first checks its log to recover state of world at time of crash</a:t>
            </a:r>
            <a:endParaRPr lang="sv-SE" dirty="0">
              <a:solidFill>
                <a:srgbClr val="FF0000"/>
              </a:solidFill>
            </a:endParaRPr>
          </a:p>
          <a:p>
            <a:endParaRPr lang="en-US" dirty="0">
              <a:ea typeface="MS PGothic" charset="0"/>
            </a:endParaRPr>
          </a:p>
        </p:txBody>
      </p:sp>
    </p:spTree>
    <p:extLst>
      <p:ext uri="{BB962C8B-B14F-4D97-AF65-F5344CB8AC3E}">
        <p14:creationId xmlns:p14="http://schemas.microsoft.com/office/powerpoint/2010/main" val="36964730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3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3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3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34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734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734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7346">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3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3651" name="Rectangle 3"/>
          <p:cNvSpPr>
            <a:spLocks noGrp="1" noChangeArrowheads="1"/>
          </p:cNvSpPr>
          <p:nvPr>
            <p:ph type="body" idx="1"/>
          </p:nvPr>
        </p:nvSpPr>
        <p:spPr>
          <a:xfrm>
            <a:off x="457200" y="3827246"/>
            <a:ext cx="11277600" cy="2802153"/>
          </a:xfrm>
        </p:spPr>
        <p:txBody>
          <a:bodyPr/>
          <a:lstStyle/>
          <a:p>
            <a:pPr>
              <a:lnSpc>
                <a:spcPct val="80000"/>
              </a:lnSpc>
              <a:spcBef>
                <a:spcPct val="5000"/>
              </a:spcBef>
            </a:pPr>
            <a:r>
              <a:rPr lang="en-US" altLang="ko-KR" dirty="0">
                <a:solidFill>
                  <a:schemeClr val="hlink"/>
                </a:solidFill>
                <a:ea typeface="굴림" panose="020B0600000101010101" pitchFamily="34" charset="-127"/>
              </a:rPr>
              <a:t>Centralized System: </a:t>
            </a:r>
            <a:r>
              <a:rPr lang="en-US" altLang="ko-KR" dirty="0">
                <a:ea typeface="굴림" panose="020B0600000101010101" pitchFamily="34" charset="-127"/>
              </a:rPr>
              <a:t>major functions performed by a single physical computer</a:t>
            </a:r>
          </a:p>
          <a:p>
            <a:pPr lvl="1">
              <a:lnSpc>
                <a:spcPct val="80000"/>
              </a:lnSpc>
              <a:spcBef>
                <a:spcPct val="5000"/>
              </a:spcBef>
            </a:pPr>
            <a:r>
              <a:rPr lang="en-US" altLang="ko-KR" dirty="0">
                <a:ea typeface="굴림" panose="020B0600000101010101" pitchFamily="34" charset="-127"/>
              </a:rPr>
              <a:t>Originally, everything on single computer</a:t>
            </a:r>
          </a:p>
          <a:p>
            <a:pPr lvl="1">
              <a:lnSpc>
                <a:spcPct val="80000"/>
              </a:lnSpc>
              <a:spcBef>
                <a:spcPct val="5000"/>
              </a:spcBef>
            </a:pPr>
            <a:r>
              <a:rPr lang="en-US" altLang="ko-KR" dirty="0">
                <a:ea typeface="굴림" panose="020B0600000101010101" pitchFamily="34" charset="-127"/>
              </a:rPr>
              <a:t>Later: client/server model</a:t>
            </a:r>
          </a:p>
          <a:p>
            <a:pPr>
              <a:lnSpc>
                <a:spcPct val="80000"/>
              </a:lnSpc>
              <a:spcBef>
                <a:spcPct val="5000"/>
              </a:spcBef>
            </a:pPr>
            <a:r>
              <a:rPr lang="en-US" altLang="ko-KR" dirty="0">
                <a:solidFill>
                  <a:schemeClr val="hlink"/>
                </a:solidFill>
                <a:ea typeface="굴림" panose="020B0600000101010101" pitchFamily="34" charset="-127"/>
              </a:rPr>
              <a:t>Distributed System:</a:t>
            </a:r>
            <a:r>
              <a:rPr lang="en-US" altLang="ko-KR" dirty="0">
                <a:ea typeface="굴림" panose="020B0600000101010101" pitchFamily="34" charset="-127"/>
              </a:rPr>
              <a:t> physically separate computers working together on task</a:t>
            </a:r>
          </a:p>
          <a:p>
            <a:pPr lvl="1">
              <a:lnSpc>
                <a:spcPct val="80000"/>
              </a:lnSpc>
              <a:spcBef>
                <a:spcPct val="5000"/>
              </a:spcBef>
            </a:pPr>
            <a:r>
              <a:rPr lang="en-US" altLang="ko-KR" dirty="0">
                <a:ea typeface="굴림" panose="020B0600000101010101" pitchFamily="34" charset="-127"/>
              </a:rPr>
              <a:t>Early model: multiple servers working together</a:t>
            </a:r>
          </a:p>
          <a:p>
            <a:pPr lvl="2">
              <a:lnSpc>
                <a:spcPct val="80000"/>
              </a:lnSpc>
              <a:spcBef>
                <a:spcPct val="5000"/>
              </a:spcBef>
            </a:pPr>
            <a:r>
              <a:rPr lang="en-US" altLang="ko-KR" dirty="0">
                <a:ea typeface="굴림" panose="020B0600000101010101" pitchFamily="34" charset="-127"/>
              </a:rPr>
              <a:t>Probably in the same room or building</a:t>
            </a:r>
          </a:p>
          <a:p>
            <a:pPr lvl="2">
              <a:lnSpc>
                <a:spcPct val="80000"/>
              </a:lnSpc>
              <a:spcBef>
                <a:spcPct val="5000"/>
              </a:spcBef>
            </a:pPr>
            <a:r>
              <a:rPr lang="en-US" altLang="ko-KR" dirty="0">
                <a:ea typeface="굴림" panose="020B0600000101010101" pitchFamily="34" charset="-127"/>
              </a:rPr>
              <a:t>Often called a “cluster”</a:t>
            </a:r>
          </a:p>
          <a:p>
            <a:pPr lvl="1">
              <a:lnSpc>
                <a:spcPct val="80000"/>
              </a:lnSpc>
              <a:spcBef>
                <a:spcPct val="5000"/>
              </a:spcBef>
            </a:pPr>
            <a:r>
              <a:rPr lang="en-US" altLang="ko-KR" dirty="0">
                <a:ea typeface="굴림" panose="020B0600000101010101" pitchFamily="34" charset="-127"/>
              </a:rPr>
              <a:t>Later models: peer-to-peer/wide-spread collaboration</a:t>
            </a:r>
          </a:p>
          <a:p>
            <a:pPr lvl="2">
              <a:lnSpc>
                <a:spcPct val="80000"/>
              </a:lnSpc>
              <a:spcBef>
                <a:spcPct val="5000"/>
              </a:spcBef>
            </a:pPr>
            <a:endParaRPr lang="ko-KR" altLang="en-US" dirty="0">
              <a:ea typeface="굴림" panose="020B0600000101010101" pitchFamily="34" charset="-127"/>
            </a:endParaRPr>
          </a:p>
        </p:txBody>
      </p:sp>
      <p:grpSp>
        <p:nvGrpSpPr>
          <p:cNvPr id="923682" name="Group 34"/>
          <p:cNvGrpSpPr>
            <a:grpSpLocks/>
          </p:cNvGrpSpPr>
          <p:nvPr/>
        </p:nvGrpSpPr>
        <p:grpSpPr bwMode="auto">
          <a:xfrm>
            <a:off x="2057400" y="838200"/>
            <a:ext cx="3500438" cy="2486026"/>
            <a:chOff x="336" y="528"/>
            <a:chExt cx="2205" cy="1566"/>
          </a:xfrm>
        </p:grpSpPr>
        <p:grpSp>
          <p:nvGrpSpPr>
            <p:cNvPr id="27670" name="Group 16"/>
            <p:cNvGrpSpPr>
              <a:grpSpLocks/>
            </p:cNvGrpSpPr>
            <p:nvPr/>
          </p:nvGrpSpPr>
          <p:grpSpPr bwMode="auto">
            <a:xfrm>
              <a:off x="336" y="528"/>
              <a:ext cx="2205" cy="1268"/>
              <a:chOff x="269" y="533"/>
              <a:chExt cx="2323" cy="1339"/>
            </a:xfrm>
          </p:grpSpPr>
          <p:sp>
            <p:nvSpPr>
              <p:cNvPr id="27672" name="Oval 4"/>
              <p:cNvSpPr>
                <a:spLocks noChangeArrowheads="1"/>
              </p:cNvSpPr>
              <p:nvPr/>
            </p:nvSpPr>
            <p:spPr bwMode="auto">
              <a:xfrm>
                <a:off x="1154" y="606"/>
                <a:ext cx="538" cy="478"/>
              </a:xfrm>
              <a:prstGeom prst="ellipse">
                <a:avLst/>
              </a:prstGeom>
              <a:solidFill>
                <a:srgbClr val="FF66CC"/>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800" dirty="0">
                    <a:latin typeface="Gill Sans"/>
                  </a:rPr>
                  <a:t>Server</a:t>
                </a:r>
              </a:p>
            </p:txBody>
          </p:sp>
          <p:pic>
            <p:nvPicPr>
              <p:cNvPr id="27673" name="Picture 5"/>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69" y="533"/>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74" name="Picture 8"/>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77" y="1231"/>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75" name="Picture 10"/>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923" y="533"/>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76" name="Line 11"/>
              <p:cNvSpPr>
                <a:spLocks noChangeShapeType="1"/>
              </p:cNvSpPr>
              <p:nvPr/>
            </p:nvSpPr>
            <p:spPr bwMode="auto">
              <a:xfrm>
                <a:off x="1692" y="827"/>
                <a:ext cx="231"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7677" name="Line 12"/>
              <p:cNvSpPr>
                <a:spLocks noChangeShapeType="1"/>
              </p:cNvSpPr>
              <p:nvPr/>
            </p:nvSpPr>
            <p:spPr bwMode="auto">
              <a:xfrm flipV="1">
                <a:off x="1423" y="1084"/>
                <a:ext cx="0" cy="184"/>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7678" name="Line 13"/>
              <p:cNvSpPr>
                <a:spLocks noChangeShapeType="1"/>
              </p:cNvSpPr>
              <p:nvPr/>
            </p:nvSpPr>
            <p:spPr bwMode="auto">
              <a:xfrm>
                <a:off x="923" y="827"/>
                <a:ext cx="231"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grpSp>
        <p:sp>
          <p:nvSpPr>
            <p:cNvPr id="27671" name="Text Box 31"/>
            <p:cNvSpPr txBox="1">
              <a:spLocks noChangeArrowheads="1"/>
            </p:cNvSpPr>
            <p:nvPr/>
          </p:nvSpPr>
          <p:spPr bwMode="auto">
            <a:xfrm>
              <a:off x="523" y="1824"/>
              <a:ext cx="1776"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a:rPr>
                <a:t>Client/Server Model</a:t>
              </a:r>
            </a:p>
          </p:txBody>
        </p:sp>
      </p:grpSp>
      <p:grpSp>
        <p:nvGrpSpPr>
          <p:cNvPr id="923681" name="Group 33"/>
          <p:cNvGrpSpPr>
            <a:grpSpLocks/>
          </p:cNvGrpSpPr>
          <p:nvPr/>
        </p:nvGrpSpPr>
        <p:grpSpPr bwMode="auto">
          <a:xfrm>
            <a:off x="6324601" y="557213"/>
            <a:ext cx="4049713" cy="3071813"/>
            <a:chOff x="3024" y="288"/>
            <a:chExt cx="2551" cy="1935"/>
          </a:xfrm>
        </p:grpSpPr>
        <p:grpSp>
          <p:nvGrpSpPr>
            <p:cNvPr id="27654" name="Group 30"/>
            <p:cNvGrpSpPr>
              <a:grpSpLocks/>
            </p:cNvGrpSpPr>
            <p:nvPr/>
          </p:nvGrpSpPr>
          <p:grpSpPr bwMode="auto">
            <a:xfrm>
              <a:off x="3024" y="288"/>
              <a:ext cx="2551" cy="1706"/>
              <a:chOff x="2976" y="336"/>
              <a:chExt cx="2685" cy="1793"/>
            </a:xfrm>
          </p:grpSpPr>
          <p:pic>
            <p:nvPicPr>
              <p:cNvPr id="27656" name="Picture 15"/>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416" y="336"/>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7" name="Picture 17"/>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992" y="816"/>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8" name="Picture 18"/>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512" y="1488"/>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9" name="Picture 19"/>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976" y="432"/>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60" name="Picture 20"/>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696" y="1104"/>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61" name="Picture 2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976" y="1488"/>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62" name="Line 22"/>
              <p:cNvSpPr>
                <a:spLocks noChangeShapeType="1"/>
              </p:cNvSpPr>
              <p:nvPr/>
            </p:nvSpPr>
            <p:spPr bwMode="auto">
              <a:xfrm>
                <a:off x="3648" y="1824"/>
                <a:ext cx="864" cy="48"/>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7663" name="Line 23"/>
              <p:cNvSpPr>
                <a:spLocks noChangeShapeType="1"/>
              </p:cNvSpPr>
              <p:nvPr/>
            </p:nvSpPr>
            <p:spPr bwMode="auto">
              <a:xfrm flipV="1">
                <a:off x="3648" y="624"/>
                <a:ext cx="768" cy="48"/>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7664" name="Line 24"/>
              <p:cNvSpPr>
                <a:spLocks noChangeShapeType="1"/>
              </p:cNvSpPr>
              <p:nvPr/>
            </p:nvSpPr>
            <p:spPr bwMode="auto">
              <a:xfrm flipV="1">
                <a:off x="4320" y="1200"/>
                <a:ext cx="720" cy="144"/>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7665" name="Line 25"/>
              <p:cNvSpPr>
                <a:spLocks noChangeShapeType="1"/>
              </p:cNvSpPr>
              <p:nvPr/>
            </p:nvSpPr>
            <p:spPr bwMode="auto">
              <a:xfrm flipV="1">
                <a:off x="4224" y="912"/>
                <a:ext cx="336" cy="288"/>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7666" name="Line 26"/>
              <p:cNvSpPr>
                <a:spLocks noChangeShapeType="1"/>
              </p:cNvSpPr>
              <p:nvPr/>
            </p:nvSpPr>
            <p:spPr bwMode="auto">
              <a:xfrm flipV="1">
                <a:off x="3312" y="1008"/>
                <a:ext cx="48" cy="48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7667" name="Line 27"/>
              <p:cNvSpPr>
                <a:spLocks noChangeShapeType="1"/>
              </p:cNvSpPr>
              <p:nvPr/>
            </p:nvSpPr>
            <p:spPr bwMode="auto">
              <a:xfrm flipH="1" flipV="1">
                <a:off x="3552" y="912"/>
                <a:ext cx="240" cy="288"/>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7668" name="Line 28"/>
              <p:cNvSpPr>
                <a:spLocks noChangeShapeType="1"/>
              </p:cNvSpPr>
              <p:nvPr/>
            </p:nvSpPr>
            <p:spPr bwMode="auto">
              <a:xfrm flipH="1" flipV="1">
                <a:off x="4704" y="960"/>
                <a:ext cx="96" cy="528"/>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7669" name="Line 29"/>
              <p:cNvSpPr>
                <a:spLocks noChangeShapeType="1"/>
              </p:cNvSpPr>
              <p:nvPr/>
            </p:nvSpPr>
            <p:spPr bwMode="auto">
              <a:xfrm flipV="1">
                <a:off x="5040" y="1392"/>
                <a:ext cx="144" cy="144"/>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grpSp>
        <p:sp>
          <p:nvSpPr>
            <p:cNvPr id="27655" name="Text Box 32"/>
            <p:cNvSpPr txBox="1">
              <a:spLocks noChangeArrowheads="1"/>
            </p:cNvSpPr>
            <p:nvPr/>
          </p:nvSpPr>
          <p:spPr bwMode="auto">
            <a:xfrm>
              <a:off x="3386" y="1953"/>
              <a:ext cx="1737"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a:rPr>
                <a:t>Peer-to-Peer Model</a:t>
              </a:r>
            </a:p>
          </p:txBody>
        </p:sp>
      </p:grpSp>
      <p:sp>
        <p:nvSpPr>
          <p:cNvPr id="27650" name="Rectangle 2"/>
          <p:cNvSpPr>
            <a:spLocks noGrp="1" noChangeArrowheads="1"/>
          </p:cNvSpPr>
          <p:nvPr>
            <p:ph type="title"/>
          </p:nvPr>
        </p:nvSpPr>
        <p:spPr/>
        <p:txBody>
          <a:bodyPr/>
          <a:lstStyle/>
          <a:p>
            <a:r>
              <a:rPr lang="en-US" altLang="ko-KR" dirty="0">
                <a:ea typeface="굴림" panose="020B0600000101010101" pitchFamily="34" charset="-127"/>
              </a:rPr>
              <a:t>Centralized vs Distributed Systems</a:t>
            </a:r>
          </a:p>
        </p:txBody>
      </p:sp>
    </p:spTree>
    <p:extLst>
      <p:ext uri="{BB962C8B-B14F-4D97-AF65-F5344CB8AC3E}">
        <p14:creationId xmlns:p14="http://schemas.microsoft.com/office/powerpoint/2010/main" val="26270210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36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36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2365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368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2365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365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365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365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3651">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236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651"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742E4-3983-4219-9C27-D521B19CC638}"/>
              </a:ext>
            </a:extLst>
          </p:cNvPr>
          <p:cNvSpPr>
            <a:spLocks noGrp="1"/>
          </p:cNvSpPr>
          <p:nvPr>
            <p:ph type="title"/>
          </p:nvPr>
        </p:nvSpPr>
        <p:spPr/>
        <p:txBody>
          <a:bodyPr/>
          <a:lstStyle/>
          <a:p>
            <a:r>
              <a:rPr lang="en-US" dirty="0"/>
              <a:t>Two-Phase Commit: Setup</a:t>
            </a:r>
          </a:p>
        </p:txBody>
      </p:sp>
      <p:sp>
        <p:nvSpPr>
          <p:cNvPr id="3" name="Content Placeholder 2">
            <a:extLst>
              <a:ext uri="{FF2B5EF4-FFF2-40B4-BE49-F238E27FC236}">
                <a16:creationId xmlns:a16="http://schemas.microsoft.com/office/drawing/2014/main" id="{C693EFDF-8F78-4CB5-AAD8-6AF8B72B1973}"/>
              </a:ext>
            </a:extLst>
          </p:cNvPr>
          <p:cNvSpPr>
            <a:spLocks noGrp="1"/>
          </p:cNvSpPr>
          <p:nvPr>
            <p:ph idx="1"/>
          </p:nvPr>
        </p:nvSpPr>
        <p:spPr/>
        <p:txBody>
          <a:bodyPr/>
          <a:lstStyle/>
          <a:p>
            <a:r>
              <a:rPr lang="en-US" dirty="0"/>
              <a:t>One machine </a:t>
            </a:r>
            <a:r>
              <a:rPr lang="en-US" i="1" dirty="0"/>
              <a:t>(coordinator)</a:t>
            </a:r>
            <a:r>
              <a:rPr lang="en-US" dirty="0"/>
              <a:t> initiates the protocol</a:t>
            </a:r>
          </a:p>
          <a:p>
            <a:r>
              <a:rPr lang="en-US" dirty="0"/>
              <a:t>It asks </a:t>
            </a:r>
            <a:r>
              <a:rPr lang="en-US" i="1" dirty="0"/>
              <a:t>every</a:t>
            </a:r>
            <a:r>
              <a:rPr lang="en-US" dirty="0"/>
              <a:t> machine to </a:t>
            </a:r>
            <a:r>
              <a:rPr lang="en-US" b="1" dirty="0"/>
              <a:t>vote</a:t>
            </a:r>
            <a:r>
              <a:rPr lang="en-US" dirty="0"/>
              <a:t> on transaction</a:t>
            </a:r>
          </a:p>
          <a:p>
            <a:endParaRPr lang="en-US" dirty="0"/>
          </a:p>
          <a:p>
            <a:r>
              <a:rPr lang="en-US" dirty="0"/>
              <a:t>Two possible votes:</a:t>
            </a:r>
          </a:p>
          <a:p>
            <a:pPr lvl="1"/>
            <a:r>
              <a:rPr lang="en-US" b="1" dirty="0"/>
              <a:t>Commit</a:t>
            </a:r>
          </a:p>
          <a:p>
            <a:pPr lvl="1"/>
            <a:r>
              <a:rPr lang="en-US" b="1" dirty="0"/>
              <a:t>Abort</a:t>
            </a:r>
          </a:p>
          <a:p>
            <a:pPr lvl="1"/>
            <a:endParaRPr lang="en-US" b="1" dirty="0"/>
          </a:p>
          <a:p>
            <a:r>
              <a:rPr lang="en-US" dirty="0"/>
              <a:t>Commit transaction only if unanimous approval</a:t>
            </a:r>
          </a:p>
        </p:txBody>
      </p:sp>
    </p:spTree>
    <p:extLst>
      <p:ext uri="{BB962C8B-B14F-4D97-AF65-F5344CB8AC3E}">
        <p14:creationId xmlns:p14="http://schemas.microsoft.com/office/powerpoint/2010/main" val="45689449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38E99-4152-4145-A2AD-71B07F88BF44}"/>
              </a:ext>
            </a:extLst>
          </p:cNvPr>
          <p:cNvSpPr>
            <a:spLocks noGrp="1"/>
          </p:cNvSpPr>
          <p:nvPr>
            <p:ph type="title"/>
          </p:nvPr>
        </p:nvSpPr>
        <p:spPr/>
        <p:txBody>
          <a:bodyPr/>
          <a:lstStyle/>
          <a:p>
            <a:r>
              <a:rPr lang="en-US" dirty="0"/>
              <a:t>Two-Phase Commit: Preparing</a:t>
            </a:r>
          </a:p>
        </p:txBody>
      </p:sp>
      <p:sp>
        <p:nvSpPr>
          <p:cNvPr id="3" name="Content Placeholder 2">
            <a:extLst>
              <a:ext uri="{FF2B5EF4-FFF2-40B4-BE49-F238E27FC236}">
                <a16:creationId xmlns:a16="http://schemas.microsoft.com/office/drawing/2014/main" id="{BA4EC270-05C8-4B3C-8881-EE5F1F93A5C7}"/>
              </a:ext>
            </a:extLst>
          </p:cNvPr>
          <p:cNvSpPr>
            <a:spLocks noGrp="1"/>
          </p:cNvSpPr>
          <p:nvPr>
            <p:ph idx="1"/>
          </p:nvPr>
        </p:nvSpPr>
        <p:spPr/>
        <p:txBody>
          <a:bodyPr>
            <a:normAutofit/>
          </a:bodyPr>
          <a:lstStyle/>
          <a:p>
            <a:pPr marL="0" indent="0">
              <a:buNone/>
            </a:pPr>
            <a:r>
              <a:rPr lang="en-US" b="1" dirty="0"/>
              <a:t>Worker Agrees to Commit</a:t>
            </a:r>
          </a:p>
          <a:p>
            <a:r>
              <a:rPr lang="en-US" dirty="0"/>
              <a:t>Machine has </a:t>
            </a:r>
            <a:r>
              <a:rPr lang="en-US" b="1" dirty="0">
                <a:solidFill>
                  <a:srgbClr val="FF0000"/>
                </a:solidFill>
              </a:rPr>
              <a:t>guaranteed</a:t>
            </a:r>
            <a:r>
              <a:rPr lang="en-US" dirty="0"/>
              <a:t> that it will accept transaction</a:t>
            </a:r>
          </a:p>
          <a:p>
            <a:r>
              <a:rPr lang="en-US" dirty="0"/>
              <a:t>Must be </a:t>
            </a:r>
            <a:r>
              <a:rPr lang="en-US" b="1" dirty="0">
                <a:solidFill>
                  <a:srgbClr val="FF0000"/>
                </a:solidFill>
              </a:rPr>
              <a:t>recorded in log</a:t>
            </a:r>
            <a:r>
              <a:rPr lang="en-US" dirty="0">
                <a:solidFill>
                  <a:srgbClr val="FF0000"/>
                </a:solidFill>
              </a:rPr>
              <a:t> </a:t>
            </a:r>
            <a:r>
              <a:rPr lang="en-US" dirty="0"/>
              <a:t>so machine will remember this decision if it fails and restarts</a:t>
            </a:r>
          </a:p>
          <a:p>
            <a:pPr marL="0" indent="0">
              <a:buNone/>
            </a:pPr>
            <a:r>
              <a:rPr lang="en-US" b="1" dirty="0"/>
              <a:t>Worker Agrees to Abort</a:t>
            </a:r>
          </a:p>
          <a:p>
            <a:r>
              <a:rPr lang="en-US" dirty="0"/>
              <a:t>Machine has </a:t>
            </a:r>
            <a:r>
              <a:rPr lang="en-US" b="1" dirty="0">
                <a:solidFill>
                  <a:srgbClr val="FF0000"/>
                </a:solidFill>
              </a:rPr>
              <a:t>guaranteed</a:t>
            </a:r>
            <a:r>
              <a:rPr lang="en-US" dirty="0"/>
              <a:t> that it will </a:t>
            </a:r>
            <a:r>
              <a:rPr lang="en-US" b="1" dirty="0"/>
              <a:t>never accept</a:t>
            </a:r>
            <a:r>
              <a:rPr lang="en-US" dirty="0"/>
              <a:t> this transaction</a:t>
            </a:r>
          </a:p>
          <a:p>
            <a:r>
              <a:rPr lang="en-US" dirty="0"/>
              <a:t>Must be </a:t>
            </a:r>
            <a:r>
              <a:rPr lang="en-US" b="1" dirty="0">
                <a:solidFill>
                  <a:srgbClr val="FF0000"/>
                </a:solidFill>
              </a:rPr>
              <a:t>recorded in log</a:t>
            </a:r>
            <a:r>
              <a:rPr lang="en-US" dirty="0">
                <a:solidFill>
                  <a:srgbClr val="FF0000"/>
                </a:solidFill>
              </a:rPr>
              <a:t> </a:t>
            </a:r>
            <a:r>
              <a:rPr lang="en-US" dirty="0"/>
              <a:t>so machine will remember this decision if it fails and restarts</a:t>
            </a:r>
          </a:p>
        </p:txBody>
      </p:sp>
    </p:spTree>
    <p:extLst>
      <p:ext uri="{BB962C8B-B14F-4D97-AF65-F5344CB8AC3E}">
        <p14:creationId xmlns:p14="http://schemas.microsoft.com/office/powerpoint/2010/main" val="14168428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0CAC6-236B-4BE5-B6C6-10C01BC80E00}"/>
              </a:ext>
            </a:extLst>
          </p:cNvPr>
          <p:cNvSpPr>
            <a:spLocks noGrp="1"/>
          </p:cNvSpPr>
          <p:nvPr>
            <p:ph type="title"/>
          </p:nvPr>
        </p:nvSpPr>
        <p:spPr/>
        <p:txBody>
          <a:bodyPr/>
          <a:lstStyle/>
          <a:p>
            <a:r>
              <a:rPr lang="en-US" dirty="0"/>
              <a:t>Two-Phase Commit: Finishing</a:t>
            </a:r>
          </a:p>
        </p:txBody>
      </p:sp>
      <p:sp>
        <p:nvSpPr>
          <p:cNvPr id="3" name="Content Placeholder 2">
            <a:extLst>
              <a:ext uri="{FF2B5EF4-FFF2-40B4-BE49-F238E27FC236}">
                <a16:creationId xmlns:a16="http://schemas.microsoft.com/office/drawing/2014/main" id="{DAAADA22-6771-42E9-BE58-A5403F6CCEFA}"/>
              </a:ext>
            </a:extLst>
          </p:cNvPr>
          <p:cNvSpPr>
            <a:spLocks noGrp="1"/>
          </p:cNvSpPr>
          <p:nvPr>
            <p:ph idx="1"/>
          </p:nvPr>
        </p:nvSpPr>
        <p:spPr>
          <a:xfrm>
            <a:off x="1066800" y="838200"/>
            <a:ext cx="10591800" cy="4836432"/>
          </a:xfrm>
        </p:spPr>
        <p:txBody>
          <a:bodyPr>
            <a:normAutofit/>
          </a:bodyPr>
          <a:lstStyle/>
          <a:p>
            <a:pPr marL="0" indent="0">
              <a:buNone/>
            </a:pPr>
            <a:r>
              <a:rPr lang="en-US" b="1" dirty="0"/>
              <a:t>Commit Transaction</a:t>
            </a:r>
          </a:p>
          <a:p>
            <a:r>
              <a:rPr lang="en-US" dirty="0"/>
              <a:t>Coordinator learns </a:t>
            </a:r>
            <a:r>
              <a:rPr lang="en-US" i="1" dirty="0">
                <a:solidFill>
                  <a:srgbClr val="FF0000"/>
                </a:solidFill>
              </a:rPr>
              <a:t>all machines have agreed to commit</a:t>
            </a:r>
          </a:p>
          <a:p>
            <a:r>
              <a:rPr lang="en-US" dirty="0"/>
              <a:t>Record decision to commit in local log</a:t>
            </a:r>
          </a:p>
          <a:p>
            <a:r>
              <a:rPr lang="en-US" dirty="0"/>
              <a:t>Apply transaction, inform voters</a:t>
            </a:r>
          </a:p>
          <a:p>
            <a:pPr marL="0" indent="0">
              <a:buNone/>
            </a:pPr>
            <a:r>
              <a:rPr lang="en-US" b="1" dirty="0"/>
              <a:t>Abort Transaction</a:t>
            </a:r>
          </a:p>
          <a:p>
            <a:r>
              <a:rPr lang="en-US" dirty="0"/>
              <a:t>Coordinator learns </a:t>
            </a:r>
            <a:r>
              <a:rPr lang="en-US" i="1" dirty="0">
                <a:solidFill>
                  <a:srgbClr val="FF0000"/>
                </a:solidFill>
              </a:rPr>
              <a:t>at least one machine has voted to abort</a:t>
            </a:r>
            <a:endParaRPr lang="en-US" dirty="0">
              <a:solidFill>
                <a:srgbClr val="FF0000"/>
              </a:solidFill>
            </a:endParaRPr>
          </a:p>
          <a:p>
            <a:r>
              <a:rPr lang="en-US" dirty="0"/>
              <a:t>Record decision to abort in local log</a:t>
            </a:r>
          </a:p>
          <a:p>
            <a:r>
              <a:rPr lang="en-US" dirty="0"/>
              <a:t>Do not apply transaction, inform voters</a:t>
            </a:r>
          </a:p>
        </p:txBody>
      </p:sp>
    </p:spTree>
    <p:extLst>
      <p:ext uri="{BB962C8B-B14F-4D97-AF65-F5344CB8AC3E}">
        <p14:creationId xmlns:p14="http://schemas.microsoft.com/office/powerpoint/2010/main" val="22030678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0CAC6-236B-4BE5-B6C6-10C01BC80E00}"/>
              </a:ext>
            </a:extLst>
          </p:cNvPr>
          <p:cNvSpPr>
            <a:spLocks noGrp="1"/>
          </p:cNvSpPr>
          <p:nvPr>
            <p:ph type="title"/>
          </p:nvPr>
        </p:nvSpPr>
        <p:spPr/>
        <p:txBody>
          <a:bodyPr/>
          <a:lstStyle/>
          <a:p>
            <a:r>
              <a:rPr lang="en-US" dirty="0"/>
              <a:t>Two-Phase Commit: Finishing</a:t>
            </a:r>
          </a:p>
        </p:txBody>
      </p:sp>
      <p:sp>
        <p:nvSpPr>
          <p:cNvPr id="3" name="Content Placeholder 2">
            <a:extLst>
              <a:ext uri="{FF2B5EF4-FFF2-40B4-BE49-F238E27FC236}">
                <a16:creationId xmlns:a16="http://schemas.microsoft.com/office/drawing/2014/main" id="{DAAADA22-6771-42E9-BE58-A5403F6CCEFA}"/>
              </a:ext>
            </a:extLst>
          </p:cNvPr>
          <p:cNvSpPr>
            <a:spLocks noGrp="1"/>
          </p:cNvSpPr>
          <p:nvPr>
            <p:ph idx="1"/>
          </p:nvPr>
        </p:nvSpPr>
        <p:spPr>
          <a:xfrm>
            <a:off x="1066800" y="838200"/>
            <a:ext cx="10591800" cy="4836432"/>
          </a:xfrm>
        </p:spPr>
        <p:txBody>
          <a:bodyPr>
            <a:normAutofit/>
          </a:bodyPr>
          <a:lstStyle/>
          <a:p>
            <a:pPr marL="0" indent="0">
              <a:buNone/>
            </a:pPr>
            <a:r>
              <a:rPr lang="en-US" b="1" dirty="0"/>
              <a:t>Commit Transaction</a:t>
            </a:r>
          </a:p>
          <a:p>
            <a:r>
              <a:rPr lang="en-US" dirty="0"/>
              <a:t>Coordinator learns </a:t>
            </a:r>
            <a:r>
              <a:rPr lang="en-US" i="1" dirty="0">
                <a:solidFill>
                  <a:srgbClr val="FF0000"/>
                </a:solidFill>
              </a:rPr>
              <a:t>all machines have agreed to commit</a:t>
            </a:r>
          </a:p>
          <a:p>
            <a:r>
              <a:rPr lang="en-US" dirty="0"/>
              <a:t>Record decision to commit in local log</a:t>
            </a:r>
          </a:p>
          <a:p>
            <a:r>
              <a:rPr lang="en-US" dirty="0"/>
              <a:t>Apply transaction, inform voters</a:t>
            </a:r>
          </a:p>
          <a:p>
            <a:pPr marL="0" indent="0">
              <a:buNone/>
            </a:pPr>
            <a:r>
              <a:rPr lang="en-US" b="1" dirty="0"/>
              <a:t>Abort Transaction</a:t>
            </a:r>
          </a:p>
          <a:p>
            <a:r>
              <a:rPr lang="en-US" dirty="0"/>
              <a:t>Coordinator learns </a:t>
            </a:r>
            <a:r>
              <a:rPr lang="en-US" i="1" dirty="0">
                <a:solidFill>
                  <a:srgbClr val="FF0000"/>
                </a:solidFill>
              </a:rPr>
              <a:t>at least one machine has voted to abort</a:t>
            </a:r>
            <a:endParaRPr lang="en-US" dirty="0">
              <a:solidFill>
                <a:srgbClr val="FF0000"/>
              </a:solidFill>
            </a:endParaRPr>
          </a:p>
          <a:p>
            <a:r>
              <a:rPr lang="en-US" dirty="0"/>
              <a:t>Record decision to abort in local log</a:t>
            </a:r>
          </a:p>
          <a:p>
            <a:r>
              <a:rPr lang="en-US" dirty="0"/>
              <a:t>Do not apply transaction, inform voters</a:t>
            </a:r>
          </a:p>
        </p:txBody>
      </p:sp>
      <p:sp>
        <p:nvSpPr>
          <p:cNvPr id="4" name="Rectangle 3">
            <a:extLst>
              <a:ext uri="{FF2B5EF4-FFF2-40B4-BE49-F238E27FC236}">
                <a16:creationId xmlns:a16="http://schemas.microsoft.com/office/drawing/2014/main" id="{D4FA8892-A358-4366-8A28-8E9940F801D2}"/>
              </a:ext>
            </a:extLst>
          </p:cNvPr>
          <p:cNvSpPr/>
          <p:nvPr/>
        </p:nvSpPr>
        <p:spPr>
          <a:xfrm>
            <a:off x="1066800" y="1219200"/>
            <a:ext cx="8229600" cy="48055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864144B-0FD5-4D32-BC21-F7904F873473}"/>
              </a:ext>
            </a:extLst>
          </p:cNvPr>
          <p:cNvSpPr/>
          <p:nvPr/>
        </p:nvSpPr>
        <p:spPr>
          <a:xfrm>
            <a:off x="1066800" y="2961971"/>
            <a:ext cx="8229600" cy="46791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BFFDE31-A80D-444C-A2F4-BB3A56AD2BE3}"/>
              </a:ext>
            </a:extLst>
          </p:cNvPr>
          <p:cNvSpPr txBox="1"/>
          <p:nvPr/>
        </p:nvSpPr>
        <p:spPr>
          <a:xfrm rot="19391236">
            <a:off x="3434757" y="2078335"/>
            <a:ext cx="6187671" cy="1569660"/>
          </a:xfrm>
          <a:prstGeom prst="rect">
            <a:avLst/>
          </a:prstGeom>
          <a:solidFill>
            <a:srgbClr val="FFFFFF">
              <a:alpha val="69804"/>
            </a:srgbClr>
          </a:solidFill>
          <a:ln w="38100">
            <a:solidFill>
              <a:schemeClr val="tx1"/>
            </a:solidFill>
          </a:ln>
        </p:spPr>
        <p:txBody>
          <a:bodyPr wrap="square" rtlCol="0">
            <a:spAutoFit/>
          </a:bodyPr>
          <a:lstStyle/>
          <a:p>
            <a:r>
              <a:rPr lang="en-US" sz="3200" dirty="0">
                <a:solidFill>
                  <a:schemeClr val="accent1">
                    <a:lumMod val="50000"/>
                  </a:schemeClr>
                </a:solidFill>
                <a:latin typeface="Gill Sans Light"/>
              </a:rPr>
              <a:t>Because no machine can take back its decision, exactly one of these will happen</a:t>
            </a:r>
          </a:p>
        </p:txBody>
      </p:sp>
    </p:spTree>
    <p:extLst>
      <p:ext uri="{BB962C8B-B14F-4D97-AF65-F5344CB8AC3E}">
        <p14:creationId xmlns:p14="http://schemas.microsoft.com/office/powerpoint/2010/main" val="6503302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outVertical)">
                                      <p:cBhvr>
                                        <p:cTn id="10" dur="500"/>
                                        <p:tgtEl>
                                          <p:spTgt spid="5"/>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Administrivia</a:t>
            </a:r>
            <a:endParaRPr lang="en-US" dirty="0"/>
          </a:p>
        </p:txBody>
      </p:sp>
      <p:sp>
        <p:nvSpPr>
          <p:cNvPr id="3" name="Content Placeholder 2"/>
          <p:cNvSpPr>
            <a:spLocks noGrp="1"/>
          </p:cNvSpPr>
          <p:nvPr>
            <p:ph idx="1"/>
          </p:nvPr>
        </p:nvSpPr>
        <p:spPr/>
        <p:txBody>
          <a:bodyPr/>
          <a:lstStyle/>
          <a:p>
            <a:r>
              <a:rPr lang="en-US" dirty="0"/>
              <a:t>Midterm 3: Thursday 4/28: 7-9PM</a:t>
            </a:r>
          </a:p>
          <a:p>
            <a:pPr lvl="1"/>
            <a:r>
              <a:rPr lang="en-US" dirty="0"/>
              <a:t>All course material </a:t>
            </a:r>
          </a:p>
          <a:p>
            <a:pPr lvl="1"/>
            <a:r>
              <a:rPr lang="en-US" dirty="0"/>
              <a:t>Review session 4/25</a:t>
            </a:r>
          </a:p>
        </p:txBody>
      </p:sp>
    </p:spTree>
    <p:extLst>
      <p:ext uri="{BB962C8B-B14F-4D97-AF65-F5344CB8AC3E}">
        <p14:creationId xmlns:p14="http://schemas.microsoft.com/office/powerpoint/2010/main" val="11227101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r>
              <a:rPr lang="en-US" dirty="0">
                <a:ea typeface="MS PGothic" charset="0"/>
              </a:rPr>
              <a:t>Detailed Algorithm</a:t>
            </a:r>
          </a:p>
        </p:txBody>
      </p:sp>
      <p:cxnSp>
        <p:nvCxnSpPr>
          <p:cNvPr id="5" name="Straight Connector 4"/>
          <p:cNvCxnSpPr/>
          <p:nvPr/>
        </p:nvCxnSpPr>
        <p:spPr bwMode="auto">
          <a:xfrm>
            <a:off x="6019800" y="990600"/>
            <a:ext cx="0" cy="5410200"/>
          </a:xfrm>
          <a:prstGeom prst="line">
            <a:avLst/>
          </a:prstGeom>
          <a:solidFill>
            <a:schemeClr val="bg1"/>
          </a:solidFill>
          <a:ln w="38100" cap="flat" cmpd="sng" algn="ctr">
            <a:solidFill>
              <a:schemeClr val="bg1">
                <a:lumMod val="75000"/>
              </a:schemeClr>
            </a:solidFill>
            <a:prstDash val="solid"/>
            <a:round/>
            <a:headEnd type="none" w="med" len="med"/>
            <a:tailEnd type="none"/>
          </a:ln>
          <a:effectLst/>
        </p:spPr>
      </p:cxnSp>
      <p:sp>
        <p:nvSpPr>
          <p:cNvPr id="6" name="Rectangle 5"/>
          <p:cNvSpPr/>
          <p:nvPr/>
        </p:nvSpPr>
        <p:spPr bwMode="auto">
          <a:xfrm>
            <a:off x="1600200" y="1219200"/>
            <a:ext cx="4267200" cy="914400"/>
          </a:xfrm>
          <a:prstGeom prst="rect">
            <a:avLst/>
          </a:prstGeom>
          <a:solidFill>
            <a:srgbClr val="FFFFAA"/>
          </a:solidFill>
          <a:ln w="25400" cap="flat" cmpd="sng" algn="ctr">
            <a:solidFill>
              <a:schemeClr val="tx1"/>
            </a:solidFill>
            <a:prstDash val="solid"/>
            <a:round/>
            <a:headEnd type="triangle" w="med" len="med"/>
            <a:tailEnd type="none" w="med" len="med"/>
          </a:ln>
          <a:effectLst/>
        </p:spPr>
        <p:txBody>
          <a:bodyPr anchor="ctr"/>
          <a:lstStyle/>
          <a:p>
            <a:pPr marL="0" lvl="1">
              <a:defRPr/>
            </a:pPr>
            <a:r>
              <a:rPr lang="en-US" sz="2000" b="0" dirty="0">
                <a:latin typeface="Gill Sans" charset="0"/>
                <a:ea typeface="Gill Sans" charset="0"/>
                <a:cs typeface="Gill Sans" charset="0"/>
              </a:rPr>
              <a:t>Coordinator sends </a:t>
            </a:r>
            <a:r>
              <a:rPr lang="en-US" sz="2000" dirty="0">
                <a:solidFill>
                  <a:srgbClr val="FF0000"/>
                </a:solidFill>
                <a:latin typeface="Calibri"/>
                <a:cs typeface="Calibri"/>
              </a:rPr>
              <a:t>VOTE-REQ</a:t>
            </a:r>
            <a:r>
              <a:rPr lang="en-US" sz="2000" dirty="0">
                <a:solidFill>
                  <a:schemeClr val="accent3">
                    <a:lumMod val="50000"/>
                  </a:schemeClr>
                </a:solidFill>
                <a:latin typeface="Calibri"/>
                <a:cs typeface="Calibri"/>
              </a:rPr>
              <a:t> </a:t>
            </a:r>
            <a:r>
              <a:rPr lang="en-US" sz="2000" b="0" dirty="0">
                <a:latin typeface="Gill Sans" charset="0"/>
                <a:ea typeface="Gill Sans" charset="0"/>
                <a:cs typeface="Gill Sans" charset="0"/>
              </a:rPr>
              <a:t>to all workers</a:t>
            </a:r>
          </a:p>
        </p:txBody>
      </p:sp>
      <p:sp>
        <p:nvSpPr>
          <p:cNvPr id="7" name="Rectangle 6"/>
          <p:cNvSpPr>
            <a:spLocks noChangeArrowheads="1"/>
          </p:cNvSpPr>
          <p:nvPr/>
        </p:nvSpPr>
        <p:spPr bwMode="auto">
          <a:xfrm>
            <a:off x="6172200" y="1981200"/>
            <a:ext cx="4419600" cy="2209800"/>
          </a:xfrm>
          <a:prstGeom prst="rect">
            <a:avLst/>
          </a:prstGeom>
          <a:solidFill>
            <a:srgbClr val="FFFFAA"/>
          </a:solidFill>
          <a:ln w="25400">
            <a:solidFill>
              <a:schemeClr val="tx1"/>
            </a:solidFill>
            <a:round/>
            <a:headEnd type="triangle" w="med" len="med"/>
            <a:tailEnd/>
          </a:ln>
        </p:spPr>
        <p:txBody>
          <a:bodyPr anchor="ctr"/>
          <a:lstStyle/>
          <a:p>
            <a:pPr marL="285750" indent="-285750">
              <a:spcBef>
                <a:spcPct val="20000"/>
              </a:spcBef>
              <a:buFont typeface="Arial" charset="0"/>
              <a:buChar char="–"/>
            </a:pPr>
            <a:r>
              <a:rPr lang="en-US" sz="2000" b="0" dirty="0">
                <a:latin typeface="Gill Sans" charset="0"/>
                <a:ea typeface="Gill Sans" charset="0"/>
                <a:cs typeface="Gill Sans" charset="0"/>
              </a:rPr>
              <a:t>Wait for </a:t>
            </a:r>
            <a:r>
              <a:rPr lang="en-US" sz="2000" dirty="0">
                <a:solidFill>
                  <a:srgbClr val="FF0000"/>
                </a:solidFill>
                <a:latin typeface="Calibri"/>
                <a:cs typeface="Calibri"/>
              </a:rPr>
              <a:t>VOTE-REQ </a:t>
            </a:r>
            <a:r>
              <a:rPr lang="en-US" sz="2000" b="0" dirty="0">
                <a:latin typeface="Gill Sans" charset="0"/>
                <a:ea typeface="Gill Sans" charset="0"/>
                <a:cs typeface="Gill Sans" charset="0"/>
              </a:rPr>
              <a:t>from coordinator</a:t>
            </a:r>
          </a:p>
          <a:p>
            <a:pPr marL="285750" indent="-285750">
              <a:spcBef>
                <a:spcPct val="20000"/>
              </a:spcBef>
              <a:buFont typeface="Arial" charset="0"/>
              <a:buChar char="–"/>
            </a:pPr>
            <a:r>
              <a:rPr lang="en-US" sz="2000" b="0" dirty="0">
                <a:latin typeface="Gill Sans" charset="0"/>
                <a:ea typeface="Gill Sans" charset="0"/>
                <a:cs typeface="Gill Sans" charset="0"/>
              </a:rPr>
              <a:t>If ready, send </a:t>
            </a:r>
            <a:r>
              <a:rPr lang="en-US" sz="2000" dirty="0">
                <a:solidFill>
                  <a:srgbClr val="FF0000"/>
                </a:solidFill>
                <a:latin typeface="Calibri"/>
                <a:cs typeface="Calibri"/>
              </a:rPr>
              <a:t>VOTE-COMMIT </a:t>
            </a:r>
            <a:r>
              <a:rPr lang="en-US" sz="2000" b="0" dirty="0">
                <a:latin typeface="Gill Sans" charset="0"/>
                <a:ea typeface="Gill Sans" charset="0"/>
                <a:cs typeface="Gill Sans" charset="0"/>
              </a:rPr>
              <a:t>to coordinator</a:t>
            </a:r>
          </a:p>
          <a:p>
            <a:pPr marL="285750" indent="-285750">
              <a:spcBef>
                <a:spcPct val="20000"/>
              </a:spcBef>
              <a:buFont typeface="Arial" charset="0"/>
              <a:buChar char="–"/>
            </a:pPr>
            <a:r>
              <a:rPr lang="en-US" sz="2000" b="0" dirty="0">
                <a:latin typeface="Gill Sans" charset="0"/>
                <a:ea typeface="Gill Sans" charset="0"/>
                <a:cs typeface="Gill Sans" charset="0"/>
              </a:rPr>
              <a:t>If not ready, send </a:t>
            </a:r>
            <a:r>
              <a:rPr lang="en-US" sz="2000" dirty="0">
                <a:solidFill>
                  <a:srgbClr val="FF0000"/>
                </a:solidFill>
                <a:latin typeface="Calibri"/>
                <a:cs typeface="Calibri"/>
              </a:rPr>
              <a:t>VOTE-ABORT </a:t>
            </a:r>
            <a:r>
              <a:rPr lang="en-US" sz="2000" b="0" dirty="0">
                <a:latin typeface="Gill Sans" charset="0"/>
                <a:ea typeface="Gill Sans" charset="0"/>
                <a:cs typeface="Gill Sans" charset="0"/>
              </a:rPr>
              <a:t>to coordinator</a:t>
            </a:r>
          </a:p>
          <a:p>
            <a:pPr marL="742950" lvl="1" indent="-285750">
              <a:spcBef>
                <a:spcPct val="20000"/>
              </a:spcBef>
              <a:buFont typeface="Arial" charset="0"/>
              <a:buChar char="–"/>
            </a:pPr>
            <a:r>
              <a:rPr lang="en-US" sz="2000" b="0" dirty="0">
                <a:latin typeface="Gill Sans" charset="0"/>
                <a:ea typeface="Gill Sans" charset="0"/>
                <a:cs typeface="Gill Sans" charset="0"/>
              </a:rPr>
              <a:t>And immediately abort</a:t>
            </a:r>
          </a:p>
        </p:txBody>
      </p:sp>
      <p:sp>
        <p:nvSpPr>
          <p:cNvPr id="10" name="Rectangle 9"/>
          <p:cNvSpPr>
            <a:spLocks noChangeArrowheads="1"/>
          </p:cNvSpPr>
          <p:nvPr/>
        </p:nvSpPr>
        <p:spPr bwMode="auto">
          <a:xfrm>
            <a:off x="1600200" y="3276600"/>
            <a:ext cx="4267200" cy="2209800"/>
          </a:xfrm>
          <a:prstGeom prst="rect">
            <a:avLst/>
          </a:prstGeom>
          <a:solidFill>
            <a:srgbClr val="FFFFAA"/>
          </a:solidFill>
          <a:ln w="25400">
            <a:solidFill>
              <a:schemeClr val="tx1"/>
            </a:solidFill>
            <a:round/>
            <a:headEnd type="triangle" w="med" len="med"/>
            <a:tailEnd/>
          </a:ln>
        </p:spPr>
        <p:txBody>
          <a:bodyPr anchor="ctr"/>
          <a:lstStyle/>
          <a:p>
            <a:pPr marL="285750" lvl="1" indent="-285750">
              <a:spcBef>
                <a:spcPct val="20000"/>
              </a:spcBef>
              <a:buFont typeface="Arial" charset="0"/>
              <a:buChar char="–"/>
            </a:pPr>
            <a:r>
              <a:rPr lang="en-US" sz="2000" b="0" dirty="0">
                <a:latin typeface="Gill Sans" charset="0"/>
                <a:ea typeface="Gill Sans" charset="0"/>
                <a:cs typeface="Gill Sans" charset="0"/>
              </a:rPr>
              <a:t>If receive </a:t>
            </a:r>
            <a:r>
              <a:rPr lang="en-US" sz="2000" dirty="0">
                <a:solidFill>
                  <a:srgbClr val="FF0000"/>
                </a:solidFill>
                <a:latin typeface="Calibri"/>
                <a:cs typeface="Calibri"/>
              </a:rPr>
              <a:t>VOTE-COMMIT </a:t>
            </a:r>
            <a:r>
              <a:rPr lang="en-US" sz="2000" b="0" dirty="0">
                <a:latin typeface="Gill Sans" charset="0"/>
                <a:ea typeface="Gill Sans" charset="0"/>
                <a:cs typeface="Gill Sans" charset="0"/>
              </a:rPr>
              <a:t>from all N workers, send </a:t>
            </a:r>
            <a:r>
              <a:rPr lang="en-US" sz="2000" dirty="0">
                <a:solidFill>
                  <a:srgbClr val="FF0000"/>
                </a:solidFill>
                <a:latin typeface="Calibri" charset="0"/>
                <a:ea typeface="Calibri" charset="0"/>
                <a:cs typeface="Calibri" charset="0"/>
              </a:rPr>
              <a:t>GLOBAL-COMMIT</a:t>
            </a:r>
            <a:r>
              <a:rPr lang="en-US" sz="2000" b="0" dirty="0">
                <a:latin typeface="Gill Sans" charset="0"/>
                <a:ea typeface="Gill Sans" charset="0"/>
                <a:cs typeface="Gill Sans" charset="0"/>
              </a:rPr>
              <a:t> to all workers</a:t>
            </a:r>
          </a:p>
          <a:p>
            <a:pPr marL="285750" lvl="1" indent="-285750">
              <a:spcBef>
                <a:spcPct val="20000"/>
              </a:spcBef>
              <a:buFont typeface="Arial" charset="0"/>
              <a:buChar char="–"/>
            </a:pPr>
            <a:r>
              <a:rPr lang="en-US" sz="2000" b="0" dirty="0">
                <a:latin typeface="Gill Sans" charset="0"/>
                <a:ea typeface="Gill Sans" charset="0"/>
                <a:cs typeface="Gill Sans" charset="0"/>
              </a:rPr>
              <a:t>If don’t receive </a:t>
            </a:r>
            <a:r>
              <a:rPr lang="en-US" sz="2000" dirty="0">
                <a:solidFill>
                  <a:srgbClr val="FF0000"/>
                </a:solidFill>
                <a:latin typeface="Calibri"/>
                <a:cs typeface="Calibri"/>
              </a:rPr>
              <a:t>VOTE-COMMIT</a:t>
            </a:r>
            <a:r>
              <a:rPr lang="en-US" sz="2000" dirty="0">
                <a:solidFill>
                  <a:srgbClr val="7F7F7F"/>
                </a:solidFill>
                <a:latin typeface="Calibri"/>
                <a:cs typeface="Calibri"/>
              </a:rPr>
              <a:t> </a:t>
            </a:r>
            <a:r>
              <a:rPr lang="en-US" sz="2000" b="0" dirty="0">
                <a:latin typeface="Gill Sans" charset="0"/>
                <a:ea typeface="Gill Sans" charset="0"/>
                <a:cs typeface="Gill Sans" charset="0"/>
              </a:rPr>
              <a:t>from all N workers, send</a:t>
            </a:r>
            <a:r>
              <a:rPr lang="en-US" sz="2000" dirty="0">
                <a:latin typeface="Gill Sans Light"/>
                <a:cs typeface="Gill Sans Light"/>
              </a:rPr>
              <a:t> </a:t>
            </a:r>
            <a:r>
              <a:rPr lang="en-US" sz="2000" dirty="0">
                <a:solidFill>
                  <a:srgbClr val="FF0000"/>
                </a:solidFill>
                <a:latin typeface="Calibri"/>
                <a:cs typeface="Calibri"/>
              </a:rPr>
              <a:t>GLOBAL-ABORT</a:t>
            </a:r>
            <a:r>
              <a:rPr lang="en-US" sz="2000" dirty="0">
                <a:latin typeface="Gill Sans Light"/>
                <a:cs typeface="Gill Sans Light"/>
              </a:rPr>
              <a:t> </a:t>
            </a:r>
            <a:r>
              <a:rPr lang="en-US" sz="2000" b="0" dirty="0">
                <a:latin typeface="Gill Sans" charset="0"/>
                <a:ea typeface="Gill Sans" charset="0"/>
                <a:cs typeface="Gill Sans" charset="0"/>
              </a:rPr>
              <a:t>to all workers</a:t>
            </a:r>
          </a:p>
        </p:txBody>
      </p:sp>
      <p:sp>
        <p:nvSpPr>
          <p:cNvPr id="12" name="Rectangle 11"/>
          <p:cNvSpPr>
            <a:spLocks noChangeArrowheads="1"/>
          </p:cNvSpPr>
          <p:nvPr/>
        </p:nvSpPr>
        <p:spPr bwMode="auto">
          <a:xfrm>
            <a:off x="6172200" y="5029200"/>
            <a:ext cx="4419600" cy="1371600"/>
          </a:xfrm>
          <a:prstGeom prst="rect">
            <a:avLst/>
          </a:prstGeom>
          <a:solidFill>
            <a:srgbClr val="FFFFAA"/>
          </a:solidFill>
          <a:ln w="25400">
            <a:solidFill>
              <a:schemeClr val="tx1"/>
            </a:solidFill>
            <a:round/>
            <a:headEnd type="triangle" w="med" len="med"/>
            <a:tailEnd/>
          </a:ln>
        </p:spPr>
        <p:txBody>
          <a:bodyPr anchor="ctr"/>
          <a:lstStyle/>
          <a:p>
            <a:pPr marL="285750" indent="-285750">
              <a:spcBef>
                <a:spcPct val="20000"/>
              </a:spcBef>
              <a:buFont typeface="Arial" charset="0"/>
              <a:buChar char="–"/>
            </a:pPr>
            <a:r>
              <a:rPr lang="en-US" sz="2000" b="0" dirty="0">
                <a:latin typeface="Gill Sans" charset="0"/>
                <a:ea typeface="Gill Sans" charset="0"/>
                <a:cs typeface="Gill Sans" charset="0"/>
              </a:rPr>
              <a:t>If receive </a:t>
            </a:r>
            <a:r>
              <a:rPr lang="en-US" sz="2000" dirty="0">
                <a:solidFill>
                  <a:srgbClr val="FF0000"/>
                </a:solidFill>
                <a:latin typeface="Calibri" charset="0"/>
                <a:ea typeface="Calibri" charset="0"/>
                <a:cs typeface="Calibri" charset="0"/>
              </a:rPr>
              <a:t>GLOBAL-COMMIT</a:t>
            </a:r>
            <a:r>
              <a:rPr lang="en-US" sz="2000" b="0" dirty="0">
                <a:solidFill>
                  <a:srgbClr val="FF0000"/>
                </a:solidFill>
                <a:latin typeface="Gill Sans" charset="0"/>
                <a:ea typeface="Gill Sans" charset="0"/>
                <a:cs typeface="Gill Sans" charset="0"/>
              </a:rPr>
              <a:t> </a:t>
            </a:r>
            <a:r>
              <a:rPr lang="en-US" sz="2000" b="0" dirty="0">
                <a:latin typeface="Gill Sans" charset="0"/>
                <a:ea typeface="Gill Sans" charset="0"/>
                <a:cs typeface="Gill Sans" charset="0"/>
              </a:rPr>
              <a:t>then commit</a:t>
            </a:r>
          </a:p>
          <a:p>
            <a:pPr marL="285750" indent="-285750">
              <a:spcBef>
                <a:spcPct val="20000"/>
              </a:spcBef>
              <a:buFont typeface="Arial" charset="0"/>
              <a:buChar char="–"/>
            </a:pPr>
            <a:r>
              <a:rPr lang="en-US" sz="2000" b="0" dirty="0">
                <a:latin typeface="Gill Sans" charset="0"/>
                <a:ea typeface="Gill Sans" charset="0"/>
                <a:cs typeface="Gill Sans" charset="0"/>
              </a:rPr>
              <a:t>If receive </a:t>
            </a:r>
            <a:r>
              <a:rPr lang="en-US" sz="2000" dirty="0">
                <a:solidFill>
                  <a:srgbClr val="FF0000"/>
                </a:solidFill>
                <a:latin typeface="Calibri"/>
                <a:cs typeface="Calibri"/>
              </a:rPr>
              <a:t>GLOBAL-ABORT </a:t>
            </a:r>
            <a:r>
              <a:rPr lang="en-US" sz="2000" b="0" dirty="0">
                <a:latin typeface="Gill Sans" charset="0"/>
                <a:ea typeface="Gill Sans" charset="0"/>
                <a:cs typeface="Gill Sans" charset="0"/>
              </a:rPr>
              <a:t>then abort</a:t>
            </a:r>
            <a:endParaRPr lang="en-US" sz="2000" b="0" dirty="0">
              <a:solidFill>
                <a:srgbClr val="7F7F7F"/>
              </a:solidFill>
              <a:latin typeface="Gill Sans" charset="0"/>
              <a:ea typeface="Gill Sans" charset="0"/>
              <a:cs typeface="Gill Sans" charset="0"/>
            </a:endParaRPr>
          </a:p>
        </p:txBody>
      </p:sp>
      <p:sp>
        <p:nvSpPr>
          <p:cNvPr id="63495" name="TextBox 15"/>
          <p:cNvSpPr txBox="1">
            <a:spLocks noChangeArrowheads="1"/>
          </p:cNvSpPr>
          <p:nvPr/>
        </p:nvSpPr>
        <p:spPr bwMode="auto">
          <a:xfrm>
            <a:off x="2209800" y="685801"/>
            <a:ext cx="316529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dirty="0">
                <a:solidFill>
                  <a:srgbClr val="FF0000"/>
                </a:solidFill>
                <a:latin typeface="Gill Sans" charset="0"/>
                <a:ea typeface="Gill Sans" charset="0"/>
                <a:cs typeface="Gill Sans" charset="0"/>
              </a:rPr>
              <a:t>Coordinator Algorithm</a:t>
            </a:r>
          </a:p>
        </p:txBody>
      </p:sp>
      <p:sp>
        <p:nvSpPr>
          <p:cNvPr id="63496" name="TextBox 16"/>
          <p:cNvSpPr txBox="1">
            <a:spLocks noChangeArrowheads="1"/>
          </p:cNvSpPr>
          <p:nvPr/>
        </p:nvSpPr>
        <p:spPr bwMode="auto">
          <a:xfrm>
            <a:off x="7162800" y="685801"/>
            <a:ext cx="2540952"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dirty="0">
                <a:solidFill>
                  <a:srgbClr val="FF0000"/>
                </a:solidFill>
                <a:latin typeface="Gill Sans" charset="0"/>
                <a:ea typeface="Gill Sans" charset="0"/>
                <a:cs typeface="Gill Sans" charset="0"/>
              </a:rPr>
              <a:t>Worker Algorithm</a:t>
            </a:r>
          </a:p>
        </p:txBody>
      </p:sp>
      <p:cxnSp>
        <p:nvCxnSpPr>
          <p:cNvPr id="19" name="Straight Arrow Connector 18"/>
          <p:cNvCxnSpPr>
            <a:cxnSpLocks noChangeShapeType="1"/>
            <a:stCxn id="6" idx="3"/>
          </p:cNvCxnSpPr>
          <p:nvPr/>
        </p:nvCxnSpPr>
        <p:spPr bwMode="auto">
          <a:xfrm>
            <a:off x="5867400" y="1676400"/>
            <a:ext cx="304800" cy="3048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 name="Straight Arrow Connector 22"/>
          <p:cNvCxnSpPr>
            <a:cxnSpLocks noChangeShapeType="1"/>
            <a:stCxn id="7" idx="1"/>
          </p:cNvCxnSpPr>
          <p:nvPr/>
        </p:nvCxnSpPr>
        <p:spPr bwMode="auto">
          <a:xfrm flipH="1">
            <a:off x="5867400" y="3086100"/>
            <a:ext cx="304800" cy="2667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 name="Straight Arrow Connector 25"/>
          <p:cNvCxnSpPr>
            <a:cxnSpLocks noChangeShapeType="1"/>
            <a:stCxn id="10" idx="3"/>
          </p:cNvCxnSpPr>
          <p:nvPr/>
        </p:nvCxnSpPr>
        <p:spPr bwMode="auto">
          <a:xfrm>
            <a:off x="5867400" y="4381500"/>
            <a:ext cx="304800" cy="6477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8811933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2"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right)">
                                      <p:cBhvr>
                                        <p:cTn id="21" dur="500"/>
                                        <p:tgtEl>
                                          <p:spTgt spid="23"/>
                                        </p:tgtEl>
                                      </p:cBhvr>
                                    </p:animEffect>
                                  </p:childTnLst>
                                </p:cTn>
                              </p:par>
                            </p:childTnLst>
                          </p:cTn>
                        </p:par>
                        <p:par>
                          <p:cTn id="22" fill="hold" nodeType="afterGroup">
                            <p:stCondLst>
                              <p:cond delay="500"/>
                            </p:stCondLst>
                            <p:childTnLst>
                              <p:par>
                                <p:cTn id="23" presetID="22" presetClass="entr" presetSubtype="2"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right)">
                                      <p:cBhvr>
                                        <p:cTn id="25" dur="500"/>
                                        <p:tgtEl>
                                          <p:spTgt spid="1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wipe(left)">
                                      <p:cBhvr>
                                        <p:cTn id="30" dur="500"/>
                                        <p:tgtEl>
                                          <p:spTgt spid="26"/>
                                        </p:tgtEl>
                                      </p:cBhvr>
                                    </p:animEffect>
                                  </p:childTnLst>
                                </p:cTn>
                              </p:par>
                            </p:childTnLst>
                          </p:cTn>
                        </p:par>
                        <p:par>
                          <p:cTn id="31" fill="hold" nodeType="afterGroup">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r>
              <a:rPr lang="sv-SE" dirty="0">
                <a:ea typeface="MS PGothic" charset="0"/>
              </a:rPr>
              <a:t>Failure Free Example Execution</a:t>
            </a:r>
            <a:endParaRPr lang="en-US" dirty="0">
              <a:ea typeface="MS PGothic" charset="0"/>
            </a:endParaRPr>
          </a:p>
        </p:txBody>
      </p:sp>
      <p:cxnSp>
        <p:nvCxnSpPr>
          <p:cNvPr id="5" name="Straight Arrow Connector 4"/>
          <p:cNvCxnSpPr/>
          <p:nvPr/>
        </p:nvCxnSpPr>
        <p:spPr>
          <a:xfrm>
            <a:off x="2971800" y="1741489"/>
            <a:ext cx="7086600" cy="158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2971800" y="2806700"/>
            <a:ext cx="70866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971800" y="3873500"/>
            <a:ext cx="70866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971800" y="4940300"/>
            <a:ext cx="70866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518" name="TextBox 11"/>
          <p:cNvSpPr txBox="1">
            <a:spLocks noChangeArrowheads="1"/>
          </p:cNvSpPr>
          <p:nvPr/>
        </p:nvSpPr>
        <p:spPr bwMode="auto">
          <a:xfrm>
            <a:off x="1828800" y="1219201"/>
            <a:ext cx="1828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b="0">
                <a:latin typeface="Gill Sans" charset="0"/>
                <a:ea typeface="Gill Sans" charset="0"/>
                <a:cs typeface="Gill Sans" charset="0"/>
              </a:rPr>
              <a:t>coordinator</a:t>
            </a:r>
            <a:endParaRPr lang="en-US" b="0">
              <a:latin typeface="Gill Sans" charset="0"/>
              <a:ea typeface="Gill Sans" charset="0"/>
              <a:cs typeface="Gill Sans" charset="0"/>
            </a:endParaRPr>
          </a:p>
        </p:txBody>
      </p:sp>
      <p:sp>
        <p:nvSpPr>
          <p:cNvPr id="64519" name="TextBox 12"/>
          <p:cNvSpPr txBox="1">
            <a:spLocks noChangeArrowheads="1"/>
          </p:cNvSpPr>
          <p:nvPr/>
        </p:nvSpPr>
        <p:spPr bwMode="auto">
          <a:xfrm>
            <a:off x="1828800" y="2362201"/>
            <a:ext cx="1447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1</a:t>
            </a:r>
            <a:endParaRPr lang="en-US" b="0">
              <a:latin typeface="Gill Sans" charset="0"/>
              <a:ea typeface="Gill Sans" charset="0"/>
              <a:cs typeface="Gill Sans" charset="0"/>
            </a:endParaRPr>
          </a:p>
        </p:txBody>
      </p:sp>
      <p:sp>
        <p:nvSpPr>
          <p:cNvPr id="64520" name="TextBox 15"/>
          <p:cNvSpPr txBox="1">
            <a:spLocks noChangeArrowheads="1"/>
          </p:cNvSpPr>
          <p:nvPr/>
        </p:nvSpPr>
        <p:spPr bwMode="auto">
          <a:xfrm>
            <a:off x="9448800" y="5029201"/>
            <a:ext cx="8382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b="0" dirty="0" err="1">
                <a:latin typeface="Gill Sans" charset="0"/>
                <a:ea typeface="Gill Sans" charset="0"/>
                <a:cs typeface="Gill Sans" charset="0"/>
              </a:rPr>
              <a:t>time</a:t>
            </a:r>
            <a:endParaRPr lang="en-US" b="0" dirty="0">
              <a:latin typeface="Gill Sans" charset="0"/>
              <a:ea typeface="Gill Sans" charset="0"/>
              <a:cs typeface="Gill Sans" charset="0"/>
            </a:endParaRPr>
          </a:p>
        </p:txBody>
      </p:sp>
      <p:grpSp>
        <p:nvGrpSpPr>
          <p:cNvPr id="2" name="Group 1"/>
          <p:cNvGrpSpPr/>
          <p:nvPr/>
        </p:nvGrpSpPr>
        <p:grpSpPr>
          <a:xfrm>
            <a:off x="3733800" y="1741488"/>
            <a:ext cx="1676400" cy="3200400"/>
            <a:chOff x="2209800" y="1741488"/>
            <a:chExt cx="1676400" cy="3200400"/>
          </a:xfrm>
        </p:grpSpPr>
        <p:cxnSp>
          <p:nvCxnSpPr>
            <p:cNvPr id="18" name="Straight Arrow Connector 17"/>
            <p:cNvCxnSpPr/>
            <p:nvPr/>
          </p:nvCxnSpPr>
          <p:spPr>
            <a:xfrm rot="16200000" flipH="1">
              <a:off x="1981200" y="1970088"/>
              <a:ext cx="1066800" cy="60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H="1">
              <a:off x="1562100" y="2389188"/>
              <a:ext cx="2133600" cy="838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6200000" flipH="1">
              <a:off x="952500" y="2998788"/>
              <a:ext cx="3200400"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530" name="TextBox 35"/>
            <p:cNvSpPr txBox="1">
              <a:spLocks noChangeArrowheads="1"/>
            </p:cNvSpPr>
            <p:nvPr/>
          </p:nvSpPr>
          <p:spPr bwMode="auto">
            <a:xfrm>
              <a:off x="2667000" y="1828800"/>
              <a:ext cx="12192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dirty="0">
                  <a:solidFill>
                    <a:srgbClr val="FF0000"/>
                  </a:solidFill>
                  <a:latin typeface="Calibri" charset="0"/>
                </a:rPr>
                <a:t>VOTE-REQ</a:t>
              </a:r>
              <a:endParaRPr lang="en-US" dirty="0">
                <a:solidFill>
                  <a:srgbClr val="FF0000"/>
                </a:solidFill>
                <a:latin typeface="Calibri" charset="0"/>
              </a:endParaRPr>
            </a:p>
          </p:txBody>
        </p:sp>
      </p:grpSp>
      <p:grpSp>
        <p:nvGrpSpPr>
          <p:cNvPr id="3" name="Group 2"/>
          <p:cNvGrpSpPr/>
          <p:nvPr/>
        </p:nvGrpSpPr>
        <p:grpSpPr>
          <a:xfrm>
            <a:off x="5029200" y="1741488"/>
            <a:ext cx="1676400" cy="3200400"/>
            <a:chOff x="3505200" y="1741488"/>
            <a:chExt cx="1676400" cy="3200400"/>
          </a:xfrm>
        </p:grpSpPr>
        <p:cxnSp>
          <p:nvCxnSpPr>
            <p:cNvPr id="23" name="Straight Arrow Connector 22"/>
            <p:cNvCxnSpPr/>
            <p:nvPr/>
          </p:nvCxnSpPr>
          <p:spPr>
            <a:xfrm rot="5400000" flipH="1" flipV="1">
              <a:off x="4076700" y="2084388"/>
              <a:ext cx="106680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3695700" y="2617788"/>
              <a:ext cx="213360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flipH="1" flipV="1">
              <a:off x="3352800" y="3113088"/>
              <a:ext cx="3200400" cy="457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531" name="TextBox 36"/>
            <p:cNvSpPr txBox="1">
              <a:spLocks noChangeArrowheads="1"/>
            </p:cNvSpPr>
            <p:nvPr/>
          </p:nvSpPr>
          <p:spPr bwMode="auto">
            <a:xfrm>
              <a:off x="3505200" y="3951288"/>
              <a:ext cx="14478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a:solidFill>
                    <a:srgbClr val="FF0000"/>
                  </a:solidFill>
                  <a:latin typeface="Calibri" charset="0"/>
                </a:rPr>
                <a:t>VOTE-COMMIT</a:t>
              </a:r>
              <a:endParaRPr lang="en-US">
                <a:solidFill>
                  <a:srgbClr val="FF0000"/>
                </a:solidFill>
                <a:latin typeface="Calibri" charset="0"/>
              </a:endParaRPr>
            </a:p>
          </p:txBody>
        </p:sp>
      </p:grpSp>
      <p:grpSp>
        <p:nvGrpSpPr>
          <p:cNvPr id="4" name="Group 3"/>
          <p:cNvGrpSpPr/>
          <p:nvPr/>
        </p:nvGrpSpPr>
        <p:grpSpPr>
          <a:xfrm>
            <a:off x="7620000" y="1741488"/>
            <a:ext cx="2209800" cy="3200400"/>
            <a:chOff x="6096000" y="1741488"/>
            <a:chExt cx="2209800" cy="3200400"/>
          </a:xfrm>
        </p:grpSpPr>
        <p:cxnSp>
          <p:nvCxnSpPr>
            <p:cNvPr id="33" name="Straight Arrow Connector 32"/>
            <p:cNvCxnSpPr/>
            <p:nvPr/>
          </p:nvCxnSpPr>
          <p:spPr>
            <a:xfrm rot="16200000" flipH="1">
              <a:off x="5867400" y="1970088"/>
              <a:ext cx="1066800" cy="60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16200000" flipH="1">
              <a:off x="5448300" y="2389188"/>
              <a:ext cx="2133600" cy="838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6200000" flipH="1">
              <a:off x="4838700" y="2998788"/>
              <a:ext cx="3200400"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532" name="TextBox 37"/>
            <p:cNvSpPr txBox="1">
              <a:spLocks noChangeArrowheads="1"/>
            </p:cNvSpPr>
            <p:nvPr/>
          </p:nvSpPr>
          <p:spPr bwMode="auto">
            <a:xfrm>
              <a:off x="6781800" y="1817688"/>
              <a:ext cx="15240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a:solidFill>
                    <a:srgbClr val="FF0000"/>
                  </a:solidFill>
                  <a:latin typeface="Calibri" charset="0"/>
                </a:rPr>
                <a:t>GLOBAL-COMMIT</a:t>
              </a:r>
              <a:endParaRPr lang="en-US">
                <a:solidFill>
                  <a:srgbClr val="FF0000"/>
                </a:solidFill>
                <a:latin typeface="Calibri" charset="0"/>
              </a:endParaRPr>
            </a:p>
          </p:txBody>
        </p:sp>
      </p:grpSp>
      <p:sp>
        <p:nvSpPr>
          <p:cNvPr id="64533" name="TextBox 23"/>
          <p:cNvSpPr txBox="1">
            <a:spLocks noChangeArrowheads="1"/>
          </p:cNvSpPr>
          <p:nvPr/>
        </p:nvSpPr>
        <p:spPr bwMode="auto">
          <a:xfrm>
            <a:off x="1828800" y="3424238"/>
            <a:ext cx="14478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2</a:t>
            </a:r>
            <a:endParaRPr lang="en-US" b="0">
              <a:latin typeface="Gill Sans" charset="0"/>
              <a:ea typeface="Gill Sans" charset="0"/>
              <a:cs typeface="Gill Sans" charset="0"/>
            </a:endParaRPr>
          </a:p>
        </p:txBody>
      </p:sp>
      <p:sp>
        <p:nvSpPr>
          <p:cNvPr id="64534" name="TextBox 24"/>
          <p:cNvSpPr txBox="1">
            <a:spLocks noChangeArrowheads="1"/>
          </p:cNvSpPr>
          <p:nvPr/>
        </p:nvSpPr>
        <p:spPr bwMode="auto">
          <a:xfrm>
            <a:off x="1828800" y="4491038"/>
            <a:ext cx="14478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3</a:t>
            </a:r>
            <a:endParaRPr lang="en-US" b="0">
              <a:latin typeface="Gill Sans" charset="0"/>
              <a:ea typeface="Gill Sans" charset="0"/>
              <a:cs typeface="Gill Sans" charset="0"/>
            </a:endParaRPr>
          </a:p>
        </p:txBody>
      </p:sp>
    </p:spTree>
    <p:extLst>
      <p:ext uri="{BB962C8B-B14F-4D97-AF65-F5344CB8AC3E}">
        <p14:creationId xmlns:p14="http://schemas.microsoft.com/office/powerpoint/2010/main" val="40587832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r>
              <a:rPr lang="sv-SE" dirty="0">
                <a:ea typeface="MS PGothic" charset="0"/>
              </a:rPr>
              <a:t>State Machine of Coordinator</a:t>
            </a:r>
            <a:endParaRPr lang="en-US" dirty="0">
              <a:ea typeface="MS PGothic" charset="0"/>
            </a:endParaRPr>
          </a:p>
        </p:txBody>
      </p:sp>
      <p:sp>
        <p:nvSpPr>
          <p:cNvPr id="65538" name="Content Placeholder 2"/>
          <p:cNvSpPr>
            <a:spLocks noGrp="1"/>
          </p:cNvSpPr>
          <p:nvPr>
            <p:ph idx="1"/>
          </p:nvPr>
        </p:nvSpPr>
        <p:spPr>
          <a:xfrm>
            <a:off x="1752600" y="762001"/>
            <a:ext cx="8229600" cy="4525963"/>
          </a:xfrm>
        </p:spPr>
        <p:txBody>
          <a:bodyPr/>
          <a:lstStyle/>
          <a:p>
            <a:r>
              <a:rPr lang="sv-SE" sz="2800" dirty="0">
                <a:ea typeface="MS PGothic" charset="0"/>
              </a:rPr>
              <a:t>Coordinator implements simple state machine:</a:t>
            </a:r>
          </a:p>
          <a:p>
            <a:endParaRPr lang="sv-SE" dirty="0">
              <a:ea typeface="MS PGothic" charset="0"/>
            </a:endParaRPr>
          </a:p>
        </p:txBody>
      </p:sp>
      <p:sp>
        <p:nvSpPr>
          <p:cNvPr id="4" name="Rounded Rectangle 3"/>
          <p:cNvSpPr/>
          <p:nvPr/>
        </p:nvSpPr>
        <p:spPr>
          <a:xfrm>
            <a:off x="5334000" y="1295400"/>
            <a:ext cx="1524000" cy="5334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2000" dirty="0">
                <a:solidFill>
                  <a:schemeClr val="tx1"/>
                </a:solidFill>
                <a:latin typeface="Calibri"/>
                <a:ea typeface="ＭＳ Ｐゴシック" charset="0"/>
                <a:cs typeface="Calibri"/>
              </a:rPr>
              <a:t>INIT</a:t>
            </a:r>
            <a:endParaRPr lang="en-US" sz="2000" dirty="0">
              <a:solidFill>
                <a:schemeClr val="tx1"/>
              </a:solidFill>
              <a:latin typeface="Calibri"/>
              <a:ea typeface="ＭＳ Ｐゴシック" charset="0"/>
              <a:cs typeface="Calibri"/>
            </a:endParaRPr>
          </a:p>
        </p:txBody>
      </p:sp>
      <p:sp>
        <p:nvSpPr>
          <p:cNvPr id="5" name="Rounded Rectangle 4"/>
          <p:cNvSpPr/>
          <p:nvPr/>
        </p:nvSpPr>
        <p:spPr>
          <a:xfrm>
            <a:off x="5334000" y="2514600"/>
            <a:ext cx="1524000" cy="5334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2000">
                <a:solidFill>
                  <a:schemeClr val="tx1"/>
                </a:solidFill>
                <a:latin typeface="Calibri"/>
                <a:ea typeface="ＭＳ Ｐゴシック" charset="0"/>
                <a:cs typeface="Calibri"/>
              </a:rPr>
              <a:t>WAIT</a:t>
            </a:r>
            <a:endParaRPr lang="en-US" sz="2000">
              <a:solidFill>
                <a:schemeClr val="tx1"/>
              </a:solidFill>
              <a:latin typeface="Calibri"/>
              <a:ea typeface="ＭＳ Ｐゴシック" charset="0"/>
              <a:cs typeface="Calibri"/>
            </a:endParaRPr>
          </a:p>
        </p:txBody>
      </p:sp>
      <p:sp>
        <p:nvSpPr>
          <p:cNvPr id="8" name="Rounded Rectangle 7"/>
          <p:cNvSpPr/>
          <p:nvPr/>
        </p:nvSpPr>
        <p:spPr>
          <a:xfrm>
            <a:off x="4343400" y="3733800"/>
            <a:ext cx="1524000" cy="5334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2000">
                <a:solidFill>
                  <a:schemeClr val="tx1"/>
                </a:solidFill>
                <a:latin typeface="Calibri"/>
                <a:ea typeface="ＭＳ Ｐゴシック" charset="0"/>
                <a:cs typeface="Calibri"/>
              </a:rPr>
              <a:t>ABORT</a:t>
            </a:r>
            <a:endParaRPr lang="en-US" sz="2000">
              <a:solidFill>
                <a:schemeClr val="tx1"/>
              </a:solidFill>
              <a:latin typeface="Calibri"/>
              <a:ea typeface="ＭＳ Ｐゴシック" charset="0"/>
              <a:cs typeface="Calibri"/>
            </a:endParaRPr>
          </a:p>
        </p:txBody>
      </p:sp>
      <p:sp>
        <p:nvSpPr>
          <p:cNvPr id="9" name="Rounded Rectangle 8"/>
          <p:cNvSpPr/>
          <p:nvPr/>
        </p:nvSpPr>
        <p:spPr>
          <a:xfrm>
            <a:off x="6324600" y="3733800"/>
            <a:ext cx="1524000" cy="5334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2000">
                <a:solidFill>
                  <a:schemeClr val="tx1"/>
                </a:solidFill>
                <a:latin typeface="Calibri"/>
                <a:ea typeface="ＭＳ Ｐゴシック" charset="0"/>
                <a:cs typeface="Calibri"/>
              </a:rPr>
              <a:t>COMMIT</a:t>
            </a:r>
            <a:endParaRPr lang="en-US" sz="2000">
              <a:solidFill>
                <a:schemeClr val="tx1"/>
              </a:solidFill>
              <a:latin typeface="Calibri"/>
              <a:ea typeface="ＭＳ Ｐゴシック" charset="0"/>
              <a:cs typeface="Calibri"/>
            </a:endParaRPr>
          </a:p>
        </p:txBody>
      </p:sp>
      <p:cxnSp>
        <p:nvCxnSpPr>
          <p:cNvPr id="11" name="Straight Arrow Connector 10"/>
          <p:cNvCxnSpPr>
            <a:stCxn id="4" idx="2"/>
            <a:endCxn id="5" idx="0"/>
          </p:cNvCxnSpPr>
          <p:nvPr/>
        </p:nvCxnSpPr>
        <p:spPr>
          <a:xfrm rot="5400000">
            <a:off x="5753101" y="2171701"/>
            <a:ext cx="685800" cy="3175"/>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5257800" y="2895600"/>
            <a:ext cx="685800" cy="99060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H="1">
            <a:off x="6248400" y="2895600"/>
            <a:ext cx="685800" cy="99060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5546" name="TextBox 29"/>
          <p:cNvSpPr txBox="1">
            <a:spLocks noChangeArrowheads="1"/>
          </p:cNvSpPr>
          <p:nvPr/>
        </p:nvSpPr>
        <p:spPr bwMode="auto">
          <a:xfrm>
            <a:off x="6172200" y="1806714"/>
            <a:ext cx="22860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dirty="0" err="1">
                <a:latin typeface="Calibri" charset="0"/>
              </a:rPr>
              <a:t>Recv</a:t>
            </a:r>
            <a:r>
              <a:rPr lang="sv-SE" sz="2000" dirty="0">
                <a:latin typeface="Calibri" charset="0"/>
              </a:rPr>
              <a:t>: START</a:t>
            </a:r>
          </a:p>
          <a:p>
            <a:pPr eaLnBrk="1" hangingPunct="1"/>
            <a:r>
              <a:rPr lang="sv-SE" sz="2000" dirty="0" err="1">
                <a:latin typeface="Calibri" charset="0"/>
              </a:rPr>
              <a:t>Send</a:t>
            </a:r>
            <a:r>
              <a:rPr lang="sv-SE" sz="2000" dirty="0">
                <a:latin typeface="Calibri" charset="0"/>
              </a:rPr>
              <a:t>: VOTE-REQ</a:t>
            </a:r>
            <a:endParaRPr lang="en-US" sz="2000" dirty="0">
              <a:latin typeface="Calibri" charset="0"/>
            </a:endParaRPr>
          </a:p>
        </p:txBody>
      </p:sp>
      <p:sp>
        <p:nvSpPr>
          <p:cNvPr id="65547" name="TextBox 30"/>
          <p:cNvSpPr txBox="1">
            <a:spLocks noChangeArrowheads="1"/>
          </p:cNvSpPr>
          <p:nvPr/>
        </p:nvSpPr>
        <p:spPr bwMode="auto">
          <a:xfrm>
            <a:off x="2895600" y="2949714"/>
            <a:ext cx="28956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dirty="0" err="1">
                <a:latin typeface="Calibri" charset="0"/>
              </a:rPr>
              <a:t>Recv</a:t>
            </a:r>
            <a:r>
              <a:rPr lang="sv-SE" sz="2000" dirty="0">
                <a:latin typeface="Calibri" charset="0"/>
              </a:rPr>
              <a:t>: VOTE-ABORT</a:t>
            </a:r>
          </a:p>
          <a:p>
            <a:pPr eaLnBrk="1" hangingPunct="1"/>
            <a:r>
              <a:rPr lang="sv-SE" sz="2000" dirty="0" err="1">
                <a:latin typeface="Calibri" charset="0"/>
              </a:rPr>
              <a:t>Send</a:t>
            </a:r>
            <a:r>
              <a:rPr lang="sv-SE" sz="2000" dirty="0">
                <a:latin typeface="Calibri" charset="0"/>
              </a:rPr>
              <a:t>: GLOBAL-ABORT</a:t>
            </a:r>
            <a:endParaRPr lang="en-US" sz="2000" dirty="0">
              <a:latin typeface="Calibri" charset="0"/>
            </a:endParaRPr>
          </a:p>
        </p:txBody>
      </p:sp>
      <p:sp>
        <p:nvSpPr>
          <p:cNvPr id="65548" name="TextBox 31"/>
          <p:cNvSpPr txBox="1">
            <a:spLocks noChangeArrowheads="1"/>
          </p:cNvSpPr>
          <p:nvPr/>
        </p:nvSpPr>
        <p:spPr bwMode="auto">
          <a:xfrm>
            <a:off x="6858000" y="2895600"/>
            <a:ext cx="28956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dirty="0" err="1">
                <a:latin typeface="Calibri" charset="0"/>
              </a:rPr>
              <a:t>Recv</a:t>
            </a:r>
            <a:r>
              <a:rPr lang="sv-SE" sz="2000" dirty="0">
                <a:latin typeface="Calibri" charset="0"/>
              </a:rPr>
              <a:t>: all VOTE-COMMIT</a:t>
            </a:r>
          </a:p>
          <a:p>
            <a:pPr eaLnBrk="1" hangingPunct="1"/>
            <a:r>
              <a:rPr lang="sv-SE" sz="2000" dirty="0" err="1">
                <a:latin typeface="Calibri" charset="0"/>
              </a:rPr>
              <a:t>Send</a:t>
            </a:r>
            <a:r>
              <a:rPr lang="sv-SE" sz="2000" dirty="0">
                <a:latin typeface="Calibri" charset="0"/>
              </a:rPr>
              <a:t>: GLOBAL-COMMIT</a:t>
            </a:r>
            <a:endParaRPr lang="en-US" sz="2000" dirty="0">
              <a:latin typeface="Calibri" charset="0"/>
            </a:endParaRPr>
          </a:p>
        </p:txBody>
      </p:sp>
    </p:spTree>
    <p:extLst>
      <p:ext uri="{BB962C8B-B14F-4D97-AF65-F5344CB8AC3E}">
        <p14:creationId xmlns:p14="http://schemas.microsoft.com/office/powerpoint/2010/main" val="771035453"/>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r>
              <a:rPr lang="sv-SE" dirty="0">
                <a:ea typeface="MS PGothic" charset="0"/>
              </a:rPr>
              <a:t>State Machine of </a:t>
            </a:r>
            <a:r>
              <a:rPr lang="en-US" dirty="0">
                <a:ea typeface="MS PGothic" charset="0"/>
              </a:rPr>
              <a:t>Worker</a:t>
            </a:r>
            <a:r>
              <a:rPr lang="sv-SE" dirty="0">
                <a:ea typeface="MS PGothic" charset="0"/>
              </a:rPr>
              <a:t>s</a:t>
            </a:r>
            <a:endParaRPr lang="en-US" dirty="0">
              <a:ea typeface="MS PGothic" charset="0"/>
            </a:endParaRPr>
          </a:p>
        </p:txBody>
      </p:sp>
      <p:sp>
        <p:nvSpPr>
          <p:cNvPr id="16" name="Rounded Rectangle 15"/>
          <p:cNvSpPr/>
          <p:nvPr/>
        </p:nvSpPr>
        <p:spPr>
          <a:xfrm>
            <a:off x="5334000" y="1295400"/>
            <a:ext cx="1524000" cy="5334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2000">
                <a:solidFill>
                  <a:schemeClr val="tx1"/>
                </a:solidFill>
                <a:latin typeface="Calibri"/>
                <a:ea typeface="ＭＳ Ｐゴシック" charset="0"/>
                <a:cs typeface="Calibri"/>
              </a:rPr>
              <a:t>INIT</a:t>
            </a:r>
            <a:endParaRPr lang="en-US" sz="2000">
              <a:solidFill>
                <a:schemeClr val="tx1"/>
              </a:solidFill>
              <a:latin typeface="Calibri"/>
              <a:ea typeface="ＭＳ Ｐゴシック" charset="0"/>
              <a:cs typeface="Calibri"/>
            </a:endParaRPr>
          </a:p>
        </p:txBody>
      </p:sp>
      <p:sp>
        <p:nvSpPr>
          <p:cNvPr id="17" name="Rounded Rectangle 16"/>
          <p:cNvSpPr/>
          <p:nvPr/>
        </p:nvSpPr>
        <p:spPr>
          <a:xfrm>
            <a:off x="5334000" y="2514600"/>
            <a:ext cx="1524000" cy="5334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2000">
                <a:solidFill>
                  <a:schemeClr val="tx1"/>
                </a:solidFill>
                <a:latin typeface="Calibri"/>
                <a:ea typeface="ＭＳ Ｐゴシック" charset="0"/>
                <a:cs typeface="Calibri"/>
              </a:rPr>
              <a:t>READY</a:t>
            </a:r>
            <a:endParaRPr lang="en-US" sz="2000">
              <a:solidFill>
                <a:schemeClr val="tx1"/>
              </a:solidFill>
              <a:latin typeface="Calibri"/>
              <a:ea typeface="ＭＳ Ｐゴシック" charset="0"/>
              <a:cs typeface="Calibri"/>
            </a:endParaRPr>
          </a:p>
        </p:txBody>
      </p:sp>
      <p:sp>
        <p:nvSpPr>
          <p:cNvPr id="18" name="Rounded Rectangle 17"/>
          <p:cNvSpPr/>
          <p:nvPr/>
        </p:nvSpPr>
        <p:spPr>
          <a:xfrm>
            <a:off x="4343400" y="3733800"/>
            <a:ext cx="1524000" cy="5334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2000">
                <a:solidFill>
                  <a:schemeClr val="tx1"/>
                </a:solidFill>
                <a:latin typeface="Calibri"/>
                <a:ea typeface="ＭＳ Ｐゴシック" charset="0"/>
                <a:cs typeface="Calibri"/>
              </a:rPr>
              <a:t>ABORT</a:t>
            </a:r>
            <a:endParaRPr lang="en-US" sz="2000">
              <a:solidFill>
                <a:schemeClr val="tx1"/>
              </a:solidFill>
              <a:latin typeface="Calibri"/>
              <a:ea typeface="ＭＳ Ｐゴシック" charset="0"/>
              <a:cs typeface="Calibri"/>
            </a:endParaRPr>
          </a:p>
        </p:txBody>
      </p:sp>
      <p:sp>
        <p:nvSpPr>
          <p:cNvPr id="19" name="Rounded Rectangle 18"/>
          <p:cNvSpPr/>
          <p:nvPr/>
        </p:nvSpPr>
        <p:spPr>
          <a:xfrm>
            <a:off x="6324600" y="3733800"/>
            <a:ext cx="1524000" cy="5334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2000">
                <a:solidFill>
                  <a:schemeClr val="tx1"/>
                </a:solidFill>
                <a:latin typeface="Calibri"/>
                <a:ea typeface="ＭＳ Ｐゴシック" charset="0"/>
                <a:cs typeface="Calibri"/>
              </a:rPr>
              <a:t>COMMIT</a:t>
            </a:r>
            <a:endParaRPr lang="en-US" sz="2000">
              <a:solidFill>
                <a:schemeClr val="tx1"/>
              </a:solidFill>
              <a:latin typeface="Calibri"/>
              <a:ea typeface="ＭＳ Ｐゴシック" charset="0"/>
              <a:cs typeface="Calibri"/>
            </a:endParaRPr>
          </a:p>
        </p:txBody>
      </p:sp>
      <p:cxnSp>
        <p:nvCxnSpPr>
          <p:cNvPr id="20" name="Straight Arrow Connector 19"/>
          <p:cNvCxnSpPr>
            <a:stCxn id="16" idx="2"/>
            <a:endCxn id="17" idx="0"/>
          </p:cNvCxnSpPr>
          <p:nvPr/>
        </p:nvCxnSpPr>
        <p:spPr>
          <a:xfrm rot="5400000">
            <a:off x="5753101" y="2171701"/>
            <a:ext cx="685800" cy="3175"/>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7" idx="2"/>
            <a:endCxn id="18" idx="0"/>
          </p:cNvCxnSpPr>
          <p:nvPr/>
        </p:nvCxnSpPr>
        <p:spPr>
          <a:xfrm rot="5400000">
            <a:off x="5257800" y="2895600"/>
            <a:ext cx="685800" cy="99060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2"/>
            <a:endCxn id="19" idx="0"/>
          </p:cNvCxnSpPr>
          <p:nvPr/>
        </p:nvCxnSpPr>
        <p:spPr>
          <a:xfrm rot="16200000" flipH="1">
            <a:off x="6248400" y="2895600"/>
            <a:ext cx="685800" cy="99060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3"/>
          <p:cNvCxnSpPr>
            <a:stCxn id="16" idx="2"/>
            <a:endCxn id="18" idx="1"/>
          </p:cNvCxnSpPr>
          <p:nvPr/>
        </p:nvCxnSpPr>
        <p:spPr>
          <a:xfrm rot="5400000">
            <a:off x="4133850" y="2038350"/>
            <a:ext cx="2171700" cy="1752600"/>
          </a:xfrm>
          <a:prstGeom prst="curvedConnector4">
            <a:avLst>
              <a:gd name="adj1" fmla="val 24386"/>
              <a:gd name="adj2" fmla="val 140040"/>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571" name="TextBox 23"/>
          <p:cNvSpPr txBox="1">
            <a:spLocks noChangeArrowheads="1"/>
          </p:cNvSpPr>
          <p:nvPr/>
        </p:nvSpPr>
        <p:spPr bwMode="auto">
          <a:xfrm>
            <a:off x="3124200" y="1676400"/>
            <a:ext cx="22860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dirty="0" err="1">
                <a:latin typeface="Calibri" charset="0"/>
              </a:rPr>
              <a:t>Recv</a:t>
            </a:r>
            <a:r>
              <a:rPr lang="sv-SE" sz="2000" dirty="0">
                <a:latin typeface="Calibri" charset="0"/>
              </a:rPr>
              <a:t>: VOTE-REQ</a:t>
            </a:r>
          </a:p>
          <a:p>
            <a:pPr eaLnBrk="1" hangingPunct="1"/>
            <a:r>
              <a:rPr lang="sv-SE" sz="2000" dirty="0" err="1">
                <a:latin typeface="Calibri" charset="0"/>
              </a:rPr>
              <a:t>Send</a:t>
            </a:r>
            <a:r>
              <a:rPr lang="sv-SE" sz="2000" dirty="0">
                <a:latin typeface="Calibri" charset="0"/>
              </a:rPr>
              <a:t>: VOTE-ABORT</a:t>
            </a:r>
            <a:endParaRPr lang="en-US" sz="2000" dirty="0">
              <a:latin typeface="Calibri" charset="0"/>
            </a:endParaRPr>
          </a:p>
        </p:txBody>
      </p:sp>
      <p:sp>
        <p:nvSpPr>
          <p:cNvPr id="66572" name="TextBox 24"/>
          <p:cNvSpPr txBox="1">
            <a:spLocks noChangeArrowheads="1"/>
          </p:cNvSpPr>
          <p:nvPr/>
        </p:nvSpPr>
        <p:spPr bwMode="auto">
          <a:xfrm>
            <a:off x="6096000" y="1828800"/>
            <a:ext cx="31242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dirty="0" err="1">
                <a:latin typeface="Calibri" charset="0"/>
              </a:rPr>
              <a:t>Recv</a:t>
            </a:r>
            <a:r>
              <a:rPr lang="sv-SE" sz="2000" dirty="0">
                <a:latin typeface="Calibri" charset="0"/>
              </a:rPr>
              <a:t>: VOTE-REQ</a:t>
            </a:r>
          </a:p>
          <a:p>
            <a:pPr eaLnBrk="1" hangingPunct="1"/>
            <a:r>
              <a:rPr lang="sv-SE" sz="2000" dirty="0" err="1">
                <a:latin typeface="Calibri" charset="0"/>
              </a:rPr>
              <a:t>Send</a:t>
            </a:r>
            <a:r>
              <a:rPr lang="sv-SE" sz="2000" dirty="0">
                <a:latin typeface="Calibri" charset="0"/>
              </a:rPr>
              <a:t>: VOTE-COMMIT</a:t>
            </a:r>
            <a:endParaRPr lang="en-US" sz="2000" dirty="0">
              <a:latin typeface="Calibri" charset="0"/>
            </a:endParaRPr>
          </a:p>
        </p:txBody>
      </p:sp>
      <p:sp>
        <p:nvSpPr>
          <p:cNvPr id="66573" name="TextBox 25"/>
          <p:cNvSpPr txBox="1">
            <a:spLocks noChangeArrowheads="1"/>
          </p:cNvSpPr>
          <p:nvPr/>
        </p:nvSpPr>
        <p:spPr bwMode="auto">
          <a:xfrm>
            <a:off x="3233700" y="2914650"/>
            <a:ext cx="22860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r" eaLnBrk="1" hangingPunct="1"/>
            <a:r>
              <a:rPr lang="sv-SE" sz="2000" dirty="0">
                <a:latin typeface="Calibri" charset="0"/>
              </a:rPr>
              <a:t>Recv: </a:t>
            </a:r>
          </a:p>
          <a:p>
            <a:pPr algn="r" eaLnBrk="1" hangingPunct="1"/>
            <a:r>
              <a:rPr lang="sv-SE" sz="2000" dirty="0">
                <a:latin typeface="Calibri" charset="0"/>
              </a:rPr>
              <a:t>GLOBAL-ABORT</a:t>
            </a:r>
          </a:p>
        </p:txBody>
      </p:sp>
      <p:sp>
        <p:nvSpPr>
          <p:cNvPr id="66574" name="TextBox 26"/>
          <p:cNvSpPr txBox="1">
            <a:spLocks noChangeArrowheads="1"/>
          </p:cNvSpPr>
          <p:nvPr/>
        </p:nvSpPr>
        <p:spPr bwMode="auto">
          <a:xfrm>
            <a:off x="6781800" y="3000228"/>
            <a:ext cx="33528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dirty="0">
                <a:latin typeface="Calibri" charset="0"/>
              </a:rPr>
              <a:t>Recv: </a:t>
            </a:r>
          </a:p>
          <a:p>
            <a:pPr eaLnBrk="1" hangingPunct="1"/>
            <a:r>
              <a:rPr lang="sv-SE" sz="2000" dirty="0">
                <a:latin typeface="Calibri" charset="0"/>
              </a:rPr>
              <a:t>GLOBAL-COMMIT</a:t>
            </a:r>
          </a:p>
        </p:txBody>
      </p:sp>
    </p:spTree>
    <p:extLst>
      <p:ext uri="{BB962C8B-B14F-4D97-AF65-F5344CB8AC3E}">
        <p14:creationId xmlns:p14="http://schemas.microsoft.com/office/powerpoint/2010/main" val="177588194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r>
              <a:rPr lang="sv-SE" dirty="0"/>
              <a:t>Dealing with </a:t>
            </a:r>
            <a:r>
              <a:rPr lang="en-US" dirty="0"/>
              <a:t>Worker </a:t>
            </a:r>
            <a:r>
              <a:rPr lang="sv-SE" dirty="0"/>
              <a:t>Failures</a:t>
            </a:r>
            <a:endParaRPr lang="en-US" dirty="0"/>
          </a:p>
        </p:txBody>
      </p:sp>
      <p:sp>
        <p:nvSpPr>
          <p:cNvPr id="67586" name="Content Placeholder 2"/>
          <p:cNvSpPr>
            <a:spLocks noGrp="1"/>
          </p:cNvSpPr>
          <p:nvPr>
            <p:ph idx="1"/>
          </p:nvPr>
        </p:nvSpPr>
        <p:spPr>
          <a:xfrm>
            <a:off x="1752600" y="4038600"/>
            <a:ext cx="8458200" cy="2362200"/>
          </a:xfrm>
        </p:spPr>
        <p:txBody>
          <a:bodyPr>
            <a:normAutofit/>
          </a:bodyPr>
          <a:lstStyle/>
          <a:p>
            <a:r>
              <a:rPr lang="en-US" sz="2800" dirty="0"/>
              <a:t>Failure only affects states in which the coordinator is waiting for messages</a:t>
            </a:r>
          </a:p>
          <a:p>
            <a:r>
              <a:rPr lang="en-US" sz="2800" dirty="0"/>
              <a:t>Coordinator only waits for votes in “</a:t>
            </a:r>
            <a:r>
              <a:rPr lang="en-US" sz="2800" dirty="0">
                <a:latin typeface="Calibri"/>
                <a:cs typeface="Calibri"/>
              </a:rPr>
              <a:t>WAIT</a:t>
            </a:r>
            <a:r>
              <a:rPr lang="en-US" sz="2800" dirty="0"/>
              <a:t>” state</a:t>
            </a:r>
          </a:p>
          <a:p>
            <a:r>
              <a:rPr lang="en-US" sz="2800" dirty="0"/>
              <a:t>In </a:t>
            </a:r>
            <a:r>
              <a:rPr lang="en-US" sz="2800" dirty="0">
                <a:latin typeface="Calibri"/>
                <a:cs typeface="Calibri"/>
              </a:rPr>
              <a:t>WAIT</a:t>
            </a:r>
            <a:r>
              <a:rPr lang="en-US" sz="2800" dirty="0"/>
              <a:t>, if doesn’t receive N votes, it times out and sends </a:t>
            </a:r>
            <a:r>
              <a:rPr lang="en-US" sz="2800" dirty="0">
                <a:latin typeface="Calibri"/>
                <a:cs typeface="Calibri"/>
              </a:rPr>
              <a:t>GLOBAL-ABORT</a:t>
            </a:r>
          </a:p>
          <a:p>
            <a:endParaRPr lang="en-US" sz="2800" dirty="0"/>
          </a:p>
        </p:txBody>
      </p:sp>
      <p:sp>
        <p:nvSpPr>
          <p:cNvPr id="4" name="Rounded Rectangle 3"/>
          <p:cNvSpPr/>
          <p:nvPr/>
        </p:nvSpPr>
        <p:spPr>
          <a:xfrm>
            <a:off x="5181600" y="990600"/>
            <a:ext cx="1524000" cy="5334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INIT</a:t>
            </a:r>
            <a:endParaRPr lang="en-US">
              <a:solidFill>
                <a:schemeClr val="tx1"/>
              </a:solidFill>
              <a:latin typeface="Calibri"/>
              <a:ea typeface="ＭＳ Ｐゴシック" charset="0"/>
              <a:cs typeface="Calibri"/>
            </a:endParaRPr>
          </a:p>
        </p:txBody>
      </p:sp>
      <p:sp>
        <p:nvSpPr>
          <p:cNvPr id="5" name="Rounded Rectangle 4"/>
          <p:cNvSpPr/>
          <p:nvPr/>
        </p:nvSpPr>
        <p:spPr>
          <a:xfrm>
            <a:off x="5181600" y="2209800"/>
            <a:ext cx="1524000" cy="533400"/>
          </a:xfrm>
          <a:prstGeom prst="roundRect">
            <a:avLst/>
          </a:prstGeom>
          <a:solidFill>
            <a:srgbClr val="FF0000">
              <a:alpha val="25000"/>
            </a:srgbClr>
          </a:solid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WAIT</a:t>
            </a:r>
            <a:endParaRPr lang="en-US">
              <a:solidFill>
                <a:schemeClr val="tx1"/>
              </a:solidFill>
              <a:latin typeface="Calibri"/>
              <a:ea typeface="ＭＳ Ｐゴシック" charset="0"/>
              <a:cs typeface="Calibri"/>
            </a:endParaRPr>
          </a:p>
        </p:txBody>
      </p:sp>
      <p:sp>
        <p:nvSpPr>
          <p:cNvPr id="8" name="Rounded Rectangle 7"/>
          <p:cNvSpPr/>
          <p:nvPr/>
        </p:nvSpPr>
        <p:spPr>
          <a:xfrm>
            <a:off x="4191000" y="3429000"/>
            <a:ext cx="1524000" cy="5334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ABORT</a:t>
            </a:r>
            <a:endParaRPr lang="en-US">
              <a:solidFill>
                <a:schemeClr val="tx1"/>
              </a:solidFill>
              <a:latin typeface="Calibri"/>
              <a:ea typeface="ＭＳ Ｐゴシック" charset="0"/>
              <a:cs typeface="Calibri"/>
            </a:endParaRPr>
          </a:p>
        </p:txBody>
      </p:sp>
      <p:sp>
        <p:nvSpPr>
          <p:cNvPr id="9" name="Rounded Rectangle 8"/>
          <p:cNvSpPr/>
          <p:nvPr/>
        </p:nvSpPr>
        <p:spPr>
          <a:xfrm>
            <a:off x="6172200" y="3429000"/>
            <a:ext cx="1524000" cy="5334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COMMIT</a:t>
            </a:r>
            <a:endParaRPr lang="en-US">
              <a:solidFill>
                <a:schemeClr val="tx1"/>
              </a:solidFill>
              <a:latin typeface="Calibri"/>
              <a:ea typeface="ＭＳ Ｐゴシック" charset="0"/>
              <a:cs typeface="Calibri"/>
            </a:endParaRPr>
          </a:p>
        </p:txBody>
      </p:sp>
      <p:cxnSp>
        <p:nvCxnSpPr>
          <p:cNvPr id="11" name="Straight Arrow Connector 10"/>
          <p:cNvCxnSpPr>
            <a:stCxn id="4" idx="2"/>
            <a:endCxn id="5" idx="0"/>
          </p:cNvCxnSpPr>
          <p:nvPr/>
        </p:nvCxnSpPr>
        <p:spPr>
          <a:xfrm rot="5400000">
            <a:off x="5600701" y="1866901"/>
            <a:ext cx="685800" cy="3175"/>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a:endCxn id="8" idx="0"/>
          </p:cNvCxnSpPr>
          <p:nvPr/>
        </p:nvCxnSpPr>
        <p:spPr>
          <a:xfrm rot="5400000">
            <a:off x="5105400" y="2590800"/>
            <a:ext cx="685800" cy="99060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2"/>
            <a:endCxn id="9" idx="0"/>
          </p:cNvCxnSpPr>
          <p:nvPr/>
        </p:nvCxnSpPr>
        <p:spPr>
          <a:xfrm rot="16200000" flipH="1">
            <a:off x="6096000" y="2590800"/>
            <a:ext cx="685800" cy="99060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7594" name="TextBox 29"/>
          <p:cNvSpPr txBox="1">
            <a:spLocks noChangeArrowheads="1"/>
          </p:cNvSpPr>
          <p:nvPr/>
        </p:nvSpPr>
        <p:spPr bwMode="auto">
          <a:xfrm>
            <a:off x="6019800" y="1549401"/>
            <a:ext cx="22860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1800">
                <a:latin typeface="Calibri" charset="0"/>
              </a:rPr>
              <a:t>Recv: START</a:t>
            </a:r>
          </a:p>
          <a:p>
            <a:pPr eaLnBrk="1" hangingPunct="1"/>
            <a:r>
              <a:rPr lang="sv-SE" sz="1800">
                <a:latin typeface="Calibri" charset="0"/>
              </a:rPr>
              <a:t>Send: VOTE-REQ</a:t>
            </a:r>
            <a:endParaRPr lang="en-US" sz="1800">
              <a:latin typeface="Calibri" charset="0"/>
            </a:endParaRPr>
          </a:p>
        </p:txBody>
      </p:sp>
      <p:sp>
        <p:nvSpPr>
          <p:cNvPr id="67595" name="TextBox 30"/>
          <p:cNvSpPr txBox="1">
            <a:spLocks noChangeArrowheads="1"/>
          </p:cNvSpPr>
          <p:nvPr/>
        </p:nvSpPr>
        <p:spPr bwMode="auto">
          <a:xfrm>
            <a:off x="3352800" y="2706688"/>
            <a:ext cx="2286000"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1800">
                <a:latin typeface="Calibri" charset="0"/>
              </a:rPr>
              <a:t>Recv: VOTE-ABORT</a:t>
            </a:r>
          </a:p>
          <a:p>
            <a:pPr eaLnBrk="1" hangingPunct="1"/>
            <a:r>
              <a:rPr lang="sv-SE" sz="1800">
                <a:latin typeface="Calibri" charset="0"/>
              </a:rPr>
              <a:t>Send: GLOBAL-ABORT</a:t>
            </a:r>
            <a:endParaRPr lang="en-US" sz="1800">
              <a:latin typeface="Calibri" charset="0"/>
            </a:endParaRPr>
          </a:p>
        </p:txBody>
      </p:sp>
      <p:sp>
        <p:nvSpPr>
          <p:cNvPr id="67596" name="TextBox 31"/>
          <p:cNvSpPr txBox="1">
            <a:spLocks noChangeArrowheads="1"/>
          </p:cNvSpPr>
          <p:nvPr/>
        </p:nvSpPr>
        <p:spPr bwMode="auto">
          <a:xfrm>
            <a:off x="6324600" y="2706688"/>
            <a:ext cx="2514600"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1800" dirty="0" err="1">
                <a:latin typeface="Calibri" charset="0"/>
              </a:rPr>
              <a:t>Recv</a:t>
            </a:r>
            <a:r>
              <a:rPr lang="sv-SE" sz="1800" dirty="0">
                <a:latin typeface="Calibri" charset="0"/>
              </a:rPr>
              <a:t>: all VOTE-COMMIT</a:t>
            </a:r>
          </a:p>
          <a:p>
            <a:pPr eaLnBrk="1" hangingPunct="1"/>
            <a:r>
              <a:rPr lang="sv-SE" sz="1800" dirty="0" err="1">
                <a:latin typeface="Calibri" charset="0"/>
              </a:rPr>
              <a:t>Send</a:t>
            </a:r>
            <a:r>
              <a:rPr lang="sv-SE" sz="1800" dirty="0">
                <a:latin typeface="Calibri" charset="0"/>
              </a:rPr>
              <a:t>: GLOBAL-COMMIT</a:t>
            </a:r>
            <a:endParaRPr lang="en-US" sz="1800" dirty="0">
              <a:latin typeface="Calibri" charset="0"/>
            </a:endParaRPr>
          </a:p>
        </p:txBody>
      </p:sp>
    </p:spTree>
    <p:extLst>
      <p:ext uri="{BB962C8B-B14F-4D97-AF65-F5344CB8AC3E}">
        <p14:creationId xmlns:p14="http://schemas.microsoft.com/office/powerpoint/2010/main" val="39248672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58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828800" y="152400"/>
            <a:ext cx="8534400" cy="533400"/>
          </a:xfrm>
        </p:spPr>
        <p:txBody>
          <a:bodyPr/>
          <a:lstStyle/>
          <a:p>
            <a:r>
              <a:rPr lang="en-US" altLang="ko-KR" sz="2800" dirty="0">
                <a:ea typeface="굴림" panose="020B0600000101010101" pitchFamily="34" charset="-127"/>
              </a:rPr>
              <a:t>Distributed Systems: Motivation/Issues/Promise</a:t>
            </a:r>
          </a:p>
        </p:txBody>
      </p:sp>
      <p:sp>
        <p:nvSpPr>
          <p:cNvPr id="28675" name="Rectangle 3"/>
          <p:cNvSpPr>
            <a:spLocks noGrp="1" noChangeArrowheads="1"/>
          </p:cNvSpPr>
          <p:nvPr>
            <p:ph type="body" idx="1"/>
          </p:nvPr>
        </p:nvSpPr>
        <p:spPr>
          <a:xfrm>
            <a:off x="533400" y="762000"/>
            <a:ext cx="11125200" cy="5943600"/>
          </a:xfrm>
        </p:spPr>
        <p:txBody>
          <a:bodyPr>
            <a:normAutofit/>
          </a:bodyPr>
          <a:lstStyle/>
          <a:p>
            <a:pPr>
              <a:lnSpc>
                <a:spcPct val="100000"/>
              </a:lnSpc>
              <a:spcBef>
                <a:spcPct val="0"/>
              </a:spcBef>
            </a:pPr>
            <a:r>
              <a:rPr lang="en-US" altLang="ko-KR" sz="2800" dirty="0">
                <a:ea typeface="굴림" panose="020B0600000101010101" pitchFamily="34" charset="-127"/>
              </a:rPr>
              <a:t>Why do we want distributed systems?</a:t>
            </a:r>
          </a:p>
          <a:p>
            <a:pPr lvl="1">
              <a:lnSpc>
                <a:spcPct val="100000"/>
              </a:lnSpc>
              <a:spcBef>
                <a:spcPct val="0"/>
              </a:spcBef>
            </a:pPr>
            <a:r>
              <a:rPr lang="en-US" altLang="ko-KR" sz="2400" dirty="0">
                <a:ea typeface="굴림" panose="020B0600000101010101" pitchFamily="34" charset="-127"/>
              </a:rPr>
              <a:t>Cheaper and easier to build lots of simple computers</a:t>
            </a:r>
          </a:p>
          <a:p>
            <a:pPr lvl="1">
              <a:lnSpc>
                <a:spcPct val="100000"/>
              </a:lnSpc>
              <a:spcBef>
                <a:spcPct val="0"/>
              </a:spcBef>
            </a:pPr>
            <a:r>
              <a:rPr lang="en-US" altLang="ko-KR" sz="2400" dirty="0">
                <a:ea typeface="굴림" panose="020B0600000101010101" pitchFamily="34" charset="-127"/>
              </a:rPr>
              <a:t>Easier to add power incrementally</a:t>
            </a:r>
          </a:p>
          <a:p>
            <a:pPr lvl="1">
              <a:lnSpc>
                <a:spcPct val="100000"/>
              </a:lnSpc>
              <a:spcBef>
                <a:spcPct val="0"/>
              </a:spcBef>
            </a:pPr>
            <a:r>
              <a:rPr lang="en-US" altLang="ko-KR" sz="2400" dirty="0">
                <a:ea typeface="굴림" panose="020B0600000101010101" pitchFamily="34" charset="-127"/>
              </a:rPr>
              <a:t>Users can have complete control over some components</a:t>
            </a:r>
          </a:p>
          <a:p>
            <a:pPr lvl="1">
              <a:lnSpc>
                <a:spcPct val="100000"/>
              </a:lnSpc>
              <a:spcBef>
                <a:spcPct val="0"/>
              </a:spcBef>
            </a:pPr>
            <a:r>
              <a:rPr lang="en-US" altLang="ko-KR" sz="2400" dirty="0">
                <a:ea typeface="굴림" panose="020B0600000101010101" pitchFamily="34" charset="-127"/>
              </a:rPr>
              <a:t>Collaboration: much easier for users to collaborate through network resources (such as network file systems)</a:t>
            </a:r>
          </a:p>
          <a:p>
            <a:pPr lvl="1">
              <a:lnSpc>
                <a:spcPct val="100000"/>
              </a:lnSpc>
              <a:spcBef>
                <a:spcPct val="0"/>
              </a:spcBef>
            </a:pPr>
            <a:endParaRPr lang="en-US" altLang="ko-KR" sz="2400" dirty="0">
              <a:ea typeface="굴림" panose="020B0600000101010101" pitchFamily="34" charset="-127"/>
            </a:endParaRPr>
          </a:p>
          <a:p>
            <a:pPr>
              <a:lnSpc>
                <a:spcPct val="100000"/>
              </a:lnSpc>
              <a:spcBef>
                <a:spcPct val="0"/>
              </a:spcBef>
            </a:pPr>
            <a:r>
              <a:rPr lang="en-US" altLang="ko-KR" sz="2800" dirty="0">
                <a:ea typeface="굴림" panose="020B0600000101010101" pitchFamily="34" charset="-127"/>
              </a:rPr>
              <a:t>The </a:t>
            </a:r>
            <a:r>
              <a:rPr lang="en-US" altLang="ko-KR" sz="2800" i="1" dirty="0">
                <a:solidFill>
                  <a:srgbClr val="FF0000"/>
                </a:solidFill>
                <a:ea typeface="굴림" panose="020B0600000101010101" pitchFamily="34" charset="-127"/>
              </a:rPr>
              <a:t>promise</a:t>
            </a:r>
            <a:r>
              <a:rPr lang="en-US" altLang="ko-KR" sz="2800" dirty="0">
                <a:ea typeface="굴림" panose="020B0600000101010101" pitchFamily="34" charset="-127"/>
              </a:rPr>
              <a:t> of distributed systems:</a:t>
            </a:r>
          </a:p>
          <a:p>
            <a:pPr lvl="1">
              <a:lnSpc>
                <a:spcPct val="100000"/>
              </a:lnSpc>
              <a:spcBef>
                <a:spcPct val="0"/>
              </a:spcBef>
            </a:pPr>
            <a:r>
              <a:rPr lang="en-US" altLang="ko-KR" sz="2400" i="1" dirty="0">
                <a:solidFill>
                  <a:srgbClr val="FF0000"/>
                </a:solidFill>
                <a:ea typeface="굴림" panose="020B0600000101010101" pitchFamily="34" charset="-127"/>
              </a:rPr>
              <a:t>Higher availability</a:t>
            </a:r>
            <a:r>
              <a:rPr lang="en-US" altLang="ko-KR" sz="2400" dirty="0">
                <a:ea typeface="굴림" panose="020B0600000101010101" pitchFamily="34" charset="-127"/>
              </a:rPr>
              <a:t>: one machine goes down, use another</a:t>
            </a:r>
          </a:p>
          <a:p>
            <a:pPr lvl="1">
              <a:lnSpc>
                <a:spcPct val="100000"/>
              </a:lnSpc>
              <a:spcBef>
                <a:spcPct val="0"/>
              </a:spcBef>
            </a:pPr>
            <a:r>
              <a:rPr lang="en-US" altLang="ko-KR" sz="2400" i="1" dirty="0">
                <a:solidFill>
                  <a:srgbClr val="FF0000"/>
                </a:solidFill>
                <a:ea typeface="굴림" panose="020B0600000101010101" pitchFamily="34" charset="-127"/>
              </a:rPr>
              <a:t>Better durability</a:t>
            </a:r>
            <a:r>
              <a:rPr lang="en-US" altLang="ko-KR" sz="2400" dirty="0">
                <a:ea typeface="굴림" panose="020B0600000101010101" pitchFamily="34" charset="-127"/>
              </a:rPr>
              <a:t>: store data in multiple locations</a:t>
            </a:r>
          </a:p>
          <a:p>
            <a:pPr lvl="1">
              <a:lnSpc>
                <a:spcPct val="100000"/>
              </a:lnSpc>
              <a:spcBef>
                <a:spcPct val="0"/>
              </a:spcBef>
            </a:pPr>
            <a:r>
              <a:rPr lang="en-US" altLang="ko-KR" sz="2400" i="1" dirty="0">
                <a:solidFill>
                  <a:srgbClr val="FF0000"/>
                </a:solidFill>
                <a:ea typeface="굴림" panose="020B0600000101010101" pitchFamily="34" charset="-127"/>
              </a:rPr>
              <a:t>More security</a:t>
            </a:r>
            <a:r>
              <a:rPr lang="en-US" altLang="ko-KR" sz="2400" dirty="0">
                <a:ea typeface="굴림" panose="020B0600000101010101" pitchFamily="34" charset="-127"/>
              </a:rPr>
              <a:t>: each piece easier to make secure </a:t>
            </a:r>
          </a:p>
        </p:txBody>
      </p:sp>
    </p:spTree>
    <p:extLst>
      <p:ext uri="{BB962C8B-B14F-4D97-AF65-F5344CB8AC3E}">
        <p14:creationId xmlns:p14="http://schemas.microsoft.com/office/powerpoint/2010/main" val="188268057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7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67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6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r>
              <a:rPr lang="sv-SE" dirty="0">
                <a:ea typeface="MS PGothic" charset="0"/>
              </a:rPr>
              <a:t>Example of </a:t>
            </a:r>
            <a:r>
              <a:rPr lang="en-US" dirty="0">
                <a:ea typeface="MS PGothic" charset="0"/>
              </a:rPr>
              <a:t>Worker</a:t>
            </a:r>
            <a:r>
              <a:rPr lang="sv-SE" dirty="0">
                <a:ea typeface="MS PGothic" charset="0"/>
              </a:rPr>
              <a:t> Failure</a:t>
            </a:r>
            <a:endParaRPr lang="en-US" dirty="0">
              <a:ea typeface="MS PGothic" charset="0"/>
            </a:endParaRPr>
          </a:p>
        </p:txBody>
      </p:sp>
      <p:cxnSp>
        <p:nvCxnSpPr>
          <p:cNvPr id="5" name="Straight Arrow Connector 4"/>
          <p:cNvCxnSpPr/>
          <p:nvPr/>
        </p:nvCxnSpPr>
        <p:spPr>
          <a:xfrm>
            <a:off x="2667000" y="2714625"/>
            <a:ext cx="70866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2667000" y="3779839"/>
            <a:ext cx="7086600" cy="158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667000" y="4846639"/>
            <a:ext cx="7086600" cy="158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667000" y="5903914"/>
            <a:ext cx="3657600" cy="95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8614" name="TextBox 11"/>
          <p:cNvSpPr txBox="1">
            <a:spLocks noChangeArrowheads="1"/>
          </p:cNvSpPr>
          <p:nvPr/>
        </p:nvSpPr>
        <p:spPr bwMode="auto">
          <a:xfrm>
            <a:off x="1676400" y="2286001"/>
            <a:ext cx="1828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coordinator</a:t>
            </a:r>
          </a:p>
        </p:txBody>
      </p:sp>
      <p:sp>
        <p:nvSpPr>
          <p:cNvPr id="68615" name="TextBox 12"/>
          <p:cNvSpPr txBox="1">
            <a:spLocks noChangeArrowheads="1"/>
          </p:cNvSpPr>
          <p:nvPr/>
        </p:nvSpPr>
        <p:spPr bwMode="auto">
          <a:xfrm>
            <a:off x="1676400" y="3352801"/>
            <a:ext cx="13716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1</a:t>
            </a:r>
            <a:endParaRPr lang="en-US" b="0">
              <a:latin typeface="Gill Sans" charset="0"/>
              <a:ea typeface="Gill Sans" charset="0"/>
              <a:cs typeface="Gill Sans" charset="0"/>
            </a:endParaRPr>
          </a:p>
        </p:txBody>
      </p:sp>
      <p:sp>
        <p:nvSpPr>
          <p:cNvPr id="68616" name="TextBox 15"/>
          <p:cNvSpPr txBox="1">
            <a:spLocks noChangeArrowheads="1"/>
          </p:cNvSpPr>
          <p:nvPr/>
        </p:nvSpPr>
        <p:spPr bwMode="auto">
          <a:xfrm>
            <a:off x="6400800" y="5599113"/>
            <a:ext cx="8382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b="0">
                <a:latin typeface="Gill Sans" charset="0"/>
                <a:ea typeface="Gill Sans" charset="0"/>
                <a:cs typeface="Gill Sans" charset="0"/>
              </a:rPr>
              <a:t>time</a:t>
            </a:r>
            <a:endParaRPr lang="en-US" b="0">
              <a:latin typeface="Gill Sans" charset="0"/>
              <a:ea typeface="Gill Sans" charset="0"/>
              <a:cs typeface="Gill Sans" charset="0"/>
            </a:endParaRPr>
          </a:p>
        </p:txBody>
      </p:sp>
      <p:cxnSp>
        <p:nvCxnSpPr>
          <p:cNvPr id="18" name="Straight Arrow Connector 17"/>
          <p:cNvCxnSpPr/>
          <p:nvPr/>
        </p:nvCxnSpPr>
        <p:spPr>
          <a:xfrm rot="16200000" flipH="1">
            <a:off x="3200400" y="2943225"/>
            <a:ext cx="1066800" cy="60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H="1">
            <a:off x="2705100" y="3362325"/>
            <a:ext cx="2133600" cy="838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6200000" flipH="1">
            <a:off x="2019300" y="3971925"/>
            <a:ext cx="3200400"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flipH="1" flipV="1">
            <a:off x="5295900" y="3057525"/>
            <a:ext cx="106680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4914900" y="3590925"/>
            <a:ext cx="213360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622" name="TextBox 35"/>
          <p:cNvSpPr txBox="1">
            <a:spLocks noChangeArrowheads="1"/>
          </p:cNvSpPr>
          <p:nvPr/>
        </p:nvSpPr>
        <p:spPr bwMode="auto">
          <a:xfrm>
            <a:off x="3886200" y="3119438"/>
            <a:ext cx="16002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a:latin typeface="Calibri" charset="0"/>
              </a:rPr>
              <a:t>VOTE-REQ</a:t>
            </a:r>
            <a:endParaRPr lang="en-US">
              <a:latin typeface="Calibri" charset="0"/>
            </a:endParaRPr>
          </a:p>
        </p:txBody>
      </p:sp>
      <p:sp>
        <p:nvSpPr>
          <p:cNvPr id="37" name="TextBox 36"/>
          <p:cNvSpPr txBox="1">
            <a:spLocks noChangeArrowheads="1"/>
          </p:cNvSpPr>
          <p:nvPr/>
        </p:nvSpPr>
        <p:spPr bwMode="auto">
          <a:xfrm>
            <a:off x="4495800" y="4010025"/>
            <a:ext cx="1676400" cy="83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a:latin typeface="Calibri" charset="0"/>
              </a:rPr>
              <a:t>VOTE-COMMIT</a:t>
            </a:r>
            <a:endParaRPr lang="en-US">
              <a:latin typeface="Calibri" charset="0"/>
            </a:endParaRPr>
          </a:p>
        </p:txBody>
      </p:sp>
      <p:grpSp>
        <p:nvGrpSpPr>
          <p:cNvPr id="3" name="Group 60"/>
          <p:cNvGrpSpPr>
            <a:grpSpLocks/>
          </p:cNvGrpSpPr>
          <p:nvPr/>
        </p:nvGrpSpPr>
        <p:grpSpPr bwMode="auto">
          <a:xfrm>
            <a:off x="7772400" y="2714625"/>
            <a:ext cx="2590800" cy="2133600"/>
            <a:chOff x="5715000" y="2678668"/>
            <a:chExt cx="2590800" cy="2133603"/>
          </a:xfrm>
        </p:grpSpPr>
        <p:cxnSp>
          <p:nvCxnSpPr>
            <p:cNvPr id="33" name="Straight Arrow Connector 32"/>
            <p:cNvCxnSpPr/>
            <p:nvPr/>
          </p:nvCxnSpPr>
          <p:spPr>
            <a:xfrm rot="16200000" flipH="1">
              <a:off x="5562599" y="2907269"/>
              <a:ext cx="1066802" cy="60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16200000" flipH="1">
              <a:off x="5067299" y="3326370"/>
              <a:ext cx="2133603" cy="838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643" name="TextBox 37"/>
            <p:cNvSpPr txBox="1">
              <a:spLocks noChangeArrowheads="1"/>
            </p:cNvSpPr>
            <p:nvPr/>
          </p:nvSpPr>
          <p:spPr bwMode="auto">
            <a:xfrm>
              <a:off x="6477000" y="2754868"/>
              <a:ext cx="1828800" cy="830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a:latin typeface="Calibri" charset="0"/>
                </a:rPr>
                <a:t>GLOBAL-ABORT</a:t>
              </a:r>
              <a:endParaRPr lang="en-US">
                <a:latin typeface="Calibri" charset="0"/>
              </a:endParaRPr>
            </a:p>
          </p:txBody>
        </p:sp>
      </p:grpSp>
      <p:grpSp>
        <p:nvGrpSpPr>
          <p:cNvPr id="4" name="Group 59"/>
          <p:cNvGrpSpPr>
            <a:grpSpLocks/>
          </p:cNvGrpSpPr>
          <p:nvPr/>
        </p:nvGrpSpPr>
        <p:grpSpPr bwMode="auto">
          <a:xfrm>
            <a:off x="5867400" y="5229225"/>
            <a:ext cx="304800" cy="685800"/>
            <a:chOff x="4343400" y="5193268"/>
            <a:chExt cx="304800" cy="685800"/>
          </a:xfrm>
        </p:grpSpPr>
        <p:cxnSp>
          <p:nvCxnSpPr>
            <p:cNvPr id="30" name="Straight Arrow Connector 29"/>
            <p:cNvCxnSpPr/>
            <p:nvPr/>
          </p:nvCxnSpPr>
          <p:spPr>
            <a:xfrm rot="5400000" flipH="1" flipV="1">
              <a:off x="4267200" y="5650468"/>
              <a:ext cx="381000" cy="76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8638" name="Group 30"/>
            <p:cNvGrpSpPr>
              <a:grpSpLocks/>
            </p:cNvGrpSpPr>
            <p:nvPr/>
          </p:nvGrpSpPr>
          <p:grpSpPr bwMode="auto">
            <a:xfrm>
              <a:off x="4343400" y="5193268"/>
              <a:ext cx="304800" cy="304800"/>
              <a:chOff x="4953000" y="1524000"/>
              <a:chExt cx="304800" cy="304800"/>
            </a:xfrm>
          </p:grpSpPr>
          <p:cxnSp>
            <p:nvCxnSpPr>
              <p:cNvPr id="32" name="Straight Connector 31"/>
              <p:cNvCxnSpPr/>
              <p:nvPr/>
            </p:nvCxnSpPr>
            <p:spPr>
              <a:xfrm rot="16200000" flipH="1">
                <a:off x="4953000" y="1524000"/>
                <a:ext cx="304800" cy="30480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4953000" y="1524000"/>
                <a:ext cx="304800" cy="30480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68626" name="Group 50"/>
          <p:cNvGrpSpPr>
            <a:grpSpLocks/>
          </p:cNvGrpSpPr>
          <p:nvPr/>
        </p:nvGrpSpPr>
        <p:grpSpPr bwMode="auto">
          <a:xfrm>
            <a:off x="4724400" y="990601"/>
            <a:ext cx="1752600" cy="1592263"/>
            <a:chOff x="3276600" y="2895600"/>
            <a:chExt cx="3505200" cy="2971800"/>
          </a:xfrm>
        </p:grpSpPr>
        <p:sp>
          <p:nvSpPr>
            <p:cNvPr id="52" name="Rounded Rectangle 51"/>
            <p:cNvSpPr/>
            <p:nvPr/>
          </p:nvSpPr>
          <p:spPr>
            <a:xfrm>
              <a:off x="4270376" y="2895600"/>
              <a:ext cx="1517650" cy="533324"/>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INIT</a:t>
              </a:r>
              <a:endParaRPr lang="en-US">
                <a:solidFill>
                  <a:schemeClr val="tx1"/>
                </a:solidFill>
                <a:latin typeface="Calibri"/>
                <a:ea typeface="ＭＳ Ｐゴシック" charset="0"/>
                <a:cs typeface="Calibri"/>
              </a:endParaRPr>
            </a:p>
          </p:txBody>
        </p:sp>
        <p:sp>
          <p:nvSpPr>
            <p:cNvPr id="53" name="Rounded Rectangle 52"/>
            <p:cNvSpPr/>
            <p:nvPr/>
          </p:nvSpPr>
          <p:spPr>
            <a:xfrm>
              <a:off x="4270376" y="4116319"/>
              <a:ext cx="1517650" cy="530362"/>
            </a:xfrm>
            <a:prstGeom prst="roundRect">
              <a:avLst/>
            </a:prstGeom>
            <a:solidFill>
              <a:srgbClr val="FF0000">
                <a:alpha val="25000"/>
              </a:srgbClr>
            </a:solid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WAIT</a:t>
              </a:r>
              <a:endParaRPr lang="en-US">
                <a:solidFill>
                  <a:schemeClr val="tx1"/>
                </a:solidFill>
                <a:latin typeface="Calibri"/>
                <a:ea typeface="ＭＳ Ｐゴシック" charset="0"/>
                <a:cs typeface="Calibri"/>
              </a:endParaRPr>
            </a:p>
          </p:txBody>
        </p:sp>
        <p:sp>
          <p:nvSpPr>
            <p:cNvPr id="54" name="Rounded Rectangle 53"/>
            <p:cNvSpPr/>
            <p:nvPr/>
          </p:nvSpPr>
          <p:spPr>
            <a:xfrm>
              <a:off x="3276600" y="5334076"/>
              <a:ext cx="1524000" cy="533324"/>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ABORT</a:t>
              </a:r>
              <a:endParaRPr lang="en-US">
                <a:solidFill>
                  <a:schemeClr val="tx1"/>
                </a:solidFill>
                <a:latin typeface="Calibri"/>
                <a:ea typeface="ＭＳ Ｐゴシック" charset="0"/>
                <a:cs typeface="Calibri"/>
              </a:endParaRPr>
            </a:p>
          </p:txBody>
        </p:sp>
        <p:sp>
          <p:nvSpPr>
            <p:cNvPr id="55" name="Rounded Rectangle 54"/>
            <p:cNvSpPr/>
            <p:nvPr/>
          </p:nvSpPr>
          <p:spPr>
            <a:xfrm>
              <a:off x="5257800" y="5334076"/>
              <a:ext cx="1524000" cy="533324"/>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COMM</a:t>
              </a:r>
              <a:endParaRPr lang="en-US">
                <a:solidFill>
                  <a:schemeClr val="tx1"/>
                </a:solidFill>
                <a:latin typeface="Calibri"/>
                <a:ea typeface="ＭＳ Ｐゴシック" charset="0"/>
                <a:cs typeface="Calibri"/>
              </a:endParaRPr>
            </a:p>
          </p:txBody>
        </p:sp>
        <p:cxnSp>
          <p:nvCxnSpPr>
            <p:cNvPr id="56" name="Straight Arrow Connector 55"/>
            <p:cNvCxnSpPr>
              <a:stCxn id="52" idx="2"/>
              <a:endCxn id="53" idx="0"/>
            </p:cNvCxnSpPr>
            <p:nvPr/>
          </p:nvCxnSpPr>
          <p:spPr>
            <a:xfrm rot="5400000">
              <a:off x="4685502" y="3772621"/>
              <a:ext cx="687395" cy="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3" idx="2"/>
              <a:endCxn id="54" idx="0"/>
            </p:cNvCxnSpPr>
            <p:nvPr/>
          </p:nvCxnSpPr>
          <p:spPr>
            <a:xfrm rot="5400000">
              <a:off x="4188616" y="4493491"/>
              <a:ext cx="687395" cy="993774"/>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3" idx="2"/>
              <a:endCxn id="55" idx="0"/>
            </p:cNvCxnSpPr>
            <p:nvPr/>
          </p:nvCxnSpPr>
          <p:spPr>
            <a:xfrm rot="16200000" flipH="1">
              <a:off x="5182390" y="4493491"/>
              <a:ext cx="687395" cy="993776"/>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59" name="TextBox 58"/>
          <p:cNvSpPr txBox="1">
            <a:spLocks noChangeArrowheads="1"/>
          </p:cNvSpPr>
          <p:nvPr/>
        </p:nvSpPr>
        <p:spPr bwMode="auto">
          <a:xfrm>
            <a:off x="6781800" y="2205038"/>
            <a:ext cx="18288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b="0">
                <a:latin typeface="Gill Sans" charset="0"/>
                <a:ea typeface="Gill Sans" charset="0"/>
                <a:cs typeface="Gill Sans" charset="0"/>
              </a:rPr>
              <a:t>timeout</a:t>
            </a:r>
            <a:endParaRPr lang="en-US" b="0">
              <a:latin typeface="Gill Sans" charset="0"/>
              <a:ea typeface="Gill Sans" charset="0"/>
              <a:cs typeface="Gill Sans" charset="0"/>
            </a:endParaRPr>
          </a:p>
        </p:txBody>
      </p:sp>
      <p:sp>
        <p:nvSpPr>
          <p:cNvPr id="68628" name="TextBox 12"/>
          <p:cNvSpPr txBox="1">
            <a:spLocks noChangeArrowheads="1"/>
          </p:cNvSpPr>
          <p:nvPr/>
        </p:nvSpPr>
        <p:spPr bwMode="auto">
          <a:xfrm>
            <a:off x="1676400" y="4414838"/>
            <a:ext cx="13716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2</a:t>
            </a:r>
            <a:endParaRPr lang="en-US" b="0">
              <a:latin typeface="Gill Sans" charset="0"/>
              <a:ea typeface="Gill Sans" charset="0"/>
              <a:cs typeface="Gill Sans" charset="0"/>
            </a:endParaRPr>
          </a:p>
        </p:txBody>
      </p:sp>
      <p:sp>
        <p:nvSpPr>
          <p:cNvPr id="68629" name="TextBox 12"/>
          <p:cNvSpPr txBox="1">
            <a:spLocks noChangeArrowheads="1"/>
          </p:cNvSpPr>
          <p:nvPr/>
        </p:nvSpPr>
        <p:spPr bwMode="auto">
          <a:xfrm>
            <a:off x="1676400" y="5481638"/>
            <a:ext cx="13716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3</a:t>
            </a:r>
            <a:endParaRPr lang="en-US" b="0">
              <a:latin typeface="Gill Sans" charset="0"/>
              <a:ea typeface="Gill Sans" charset="0"/>
              <a:cs typeface="Gill Sans" charset="0"/>
            </a:endParaRPr>
          </a:p>
        </p:txBody>
      </p:sp>
    </p:spTree>
    <p:extLst>
      <p:ext uri="{BB962C8B-B14F-4D97-AF65-F5344CB8AC3E}">
        <p14:creationId xmlns:p14="http://schemas.microsoft.com/office/powerpoint/2010/main" val="94984674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59" grpId="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r>
              <a:rPr lang="sv-SE" dirty="0">
                <a:ea typeface="MS PGothic" charset="0"/>
              </a:rPr>
              <a:t>Dealing with Coordinator Failure</a:t>
            </a:r>
            <a:endParaRPr lang="en-US" dirty="0">
              <a:ea typeface="MS PGothic" charset="0"/>
            </a:endParaRPr>
          </a:p>
        </p:txBody>
      </p:sp>
      <p:sp>
        <p:nvSpPr>
          <p:cNvPr id="65538" name="Content Placeholder 2"/>
          <p:cNvSpPr>
            <a:spLocks noGrp="1"/>
          </p:cNvSpPr>
          <p:nvPr>
            <p:ph idx="1"/>
          </p:nvPr>
        </p:nvSpPr>
        <p:spPr>
          <a:xfrm>
            <a:off x="1676400" y="4095750"/>
            <a:ext cx="8686800" cy="2686050"/>
          </a:xfrm>
        </p:spPr>
        <p:txBody>
          <a:bodyPr>
            <a:normAutofit/>
          </a:bodyPr>
          <a:lstStyle/>
          <a:p>
            <a:pPr>
              <a:defRPr/>
            </a:pPr>
            <a:r>
              <a:rPr lang="en-US" sz="2800" dirty="0">
                <a:ea typeface="ＭＳ Ｐゴシック" charset="0"/>
              </a:rPr>
              <a:t>Worker waits for </a:t>
            </a:r>
            <a:r>
              <a:rPr lang="en-US" sz="2800" dirty="0">
                <a:latin typeface="Calibri"/>
                <a:ea typeface="ＭＳ Ｐゴシック" charset="0"/>
                <a:cs typeface="Calibri"/>
              </a:rPr>
              <a:t>VOTE-REQ </a:t>
            </a:r>
            <a:r>
              <a:rPr lang="en-US" sz="2800" dirty="0">
                <a:ea typeface="ＭＳ Ｐゴシック" charset="0"/>
              </a:rPr>
              <a:t>in </a:t>
            </a:r>
            <a:r>
              <a:rPr lang="en-US" sz="2800" dirty="0">
                <a:latin typeface="Calibri"/>
                <a:ea typeface="ＭＳ Ｐゴシック" charset="0"/>
                <a:cs typeface="Calibri"/>
              </a:rPr>
              <a:t>INIT</a:t>
            </a:r>
          </a:p>
          <a:p>
            <a:pPr lvl="1">
              <a:defRPr/>
            </a:pPr>
            <a:r>
              <a:rPr lang="en-US" sz="2400" dirty="0">
                <a:ea typeface="ＭＳ Ｐゴシック" charset="0"/>
              </a:rPr>
              <a:t>Worker can time out and abort (coordinator handles it)</a:t>
            </a:r>
          </a:p>
          <a:p>
            <a:pPr>
              <a:defRPr/>
            </a:pPr>
            <a:r>
              <a:rPr lang="en-US" sz="2800" dirty="0">
                <a:ea typeface="ＭＳ Ｐゴシック" charset="0"/>
              </a:rPr>
              <a:t>Worker waits for </a:t>
            </a:r>
            <a:r>
              <a:rPr lang="en-US" sz="2800" dirty="0">
                <a:latin typeface="Calibri"/>
                <a:ea typeface="ＭＳ Ｐゴシック" charset="0"/>
                <a:cs typeface="Calibri"/>
              </a:rPr>
              <a:t>GLOBAL-*</a:t>
            </a:r>
            <a:r>
              <a:rPr lang="en-US" sz="2800" dirty="0">
                <a:ea typeface="ＭＳ Ｐゴシック" charset="0"/>
              </a:rPr>
              <a:t> message in </a:t>
            </a:r>
            <a:r>
              <a:rPr lang="en-US" sz="2800" dirty="0">
                <a:latin typeface="Calibri"/>
                <a:ea typeface="ＭＳ Ｐゴシック" charset="0"/>
                <a:cs typeface="Calibri"/>
              </a:rPr>
              <a:t>READY</a:t>
            </a:r>
          </a:p>
          <a:p>
            <a:pPr lvl="1">
              <a:defRPr/>
            </a:pPr>
            <a:r>
              <a:rPr lang="en-US" sz="2400" dirty="0">
                <a:ea typeface="ＭＳ Ｐゴシック" charset="0"/>
              </a:rPr>
              <a:t>If coordinator fails, workers must </a:t>
            </a:r>
            <a:r>
              <a:rPr lang="en-US" sz="2400" b="1" dirty="0">
                <a:solidFill>
                  <a:srgbClr val="FF0000"/>
                </a:solidFill>
                <a:latin typeface="Calibri"/>
                <a:ea typeface="ＭＳ Ｐゴシック" charset="0"/>
                <a:cs typeface="Calibri"/>
              </a:rPr>
              <a:t>BLOCK</a:t>
            </a:r>
            <a:r>
              <a:rPr lang="en-US" sz="2400" dirty="0">
                <a:ea typeface="ＭＳ Ｐゴシック" charset="0"/>
              </a:rPr>
              <a:t> waiting for coordinator to recover and send </a:t>
            </a:r>
            <a:r>
              <a:rPr lang="en-US" sz="2400" dirty="0">
                <a:latin typeface="Calibri"/>
                <a:ea typeface="ＭＳ Ｐゴシック" charset="0"/>
                <a:cs typeface="Calibri"/>
              </a:rPr>
              <a:t>GLOBAL_*</a:t>
            </a:r>
            <a:r>
              <a:rPr lang="en-US" sz="2400" dirty="0">
                <a:ea typeface="ＭＳ Ｐゴシック" charset="0"/>
              </a:rPr>
              <a:t> message</a:t>
            </a:r>
          </a:p>
          <a:p>
            <a:pPr marL="0" indent="0">
              <a:buNone/>
              <a:defRPr/>
            </a:pPr>
            <a:endParaRPr lang="en-US" sz="2800" dirty="0">
              <a:ea typeface="ＭＳ Ｐゴシック" charset="0"/>
            </a:endParaRPr>
          </a:p>
        </p:txBody>
      </p:sp>
      <p:sp>
        <p:nvSpPr>
          <p:cNvPr id="16" name="Rounded Rectangle 15"/>
          <p:cNvSpPr/>
          <p:nvPr/>
        </p:nvSpPr>
        <p:spPr>
          <a:xfrm>
            <a:off x="5181600" y="990600"/>
            <a:ext cx="1524000" cy="533400"/>
          </a:xfrm>
          <a:prstGeom prst="roundRect">
            <a:avLst/>
          </a:prstGeom>
          <a:solidFill>
            <a:srgbClr val="FF0000">
              <a:alpha val="25000"/>
            </a:srgbClr>
          </a:solid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INIT</a:t>
            </a:r>
            <a:endParaRPr lang="en-US">
              <a:solidFill>
                <a:schemeClr val="tx1"/>
              </a:solidFill>
              <a:latin typeface="Calibri"/>
              <a:ea typeface="ＭＳ Ｐゴシック" charset="0"/>
              <a:cs typeface="Calibri"/>
            </a:endParaRPr>
          </a:p>
        </p:txBody>
      </p:sp>
      <p:sp>
        <p:nvSpPr>
          <p:cNvPr id="17" name="Rounded Rectangle 16"/>
          <p:cNvSpPr/>
          <p:nvPr/>
        </p:nvSpPr>
        <p:spPr>
          <a:xfrm>
            <a:off x="5181600" y="2209800"/>
            <a:ext cx="1524000" cy="533400"/>
          </a:xfrm>
          <a:prstGeom prst="roundRect">
            <a:avLst/>
          </a:prstGeom>
          <a:solidFill>
            <a:srgbClr val="FF0000">
              <a:alpha val="25000"/>
            </a:srgbClr>
          </a:solid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READY</a:t>
            </a:r>
            <a:endParaRPr lang="en-US">
              <a:solidFill>
                <a:schemeClr val="tx1"/>
              </a:solidFill>
              <a:latin typeface="Calibri"/>
              <a:ea typeface="ＭＳ Ｐゴシック" charset="0"/>
              <a:cs typeface="Calibri"/>
            </a:endParaRPr>
          </a:p>
        </p:txBody>
      </p:sp>
      <p:sp>
        <p:nvSpPr>
          <p:cNvPr id="18" name="Rounded Rectangle 17"/>
          <p:cNvSpPr/>
          <p:nvPr/>
        </p:nvSpPr>
        <p:spPr>
          <a:xfrm>
            <a:off x="4191000" y="3429000"/>
            <a:ext cx="1524000" cy="5334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ABORT</a:t>
            </a:r>
            <a:endParaRPr lang="en-US">
              <a:solidFill>
                <a:schemeClr val="tx1"/>
              </a:solidFill>
              <a:latin typeface="Calibri"/>
              <a:ea typeface="ＭＳ Ｐゴシック" charset="0"/>
              <a:cs typeface="Calibri"/>
            </a:endParaRPr>
          </a:p>
        </p:txBody>
      </p:sp>
      <p:sp>
        <p:nvSpPr>
          <p:cNvPr id="19" name="Rounded Rectangle 18"/>
          <p:cNvSpPr/>
          <p:nvPr/>
        </p:nvSpPr>
        <p:spPr>
          <a:xfrm>
            <a:off x="6172200" y="3429000"/>
            <a:ext cx="1524000" cy="5334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COMMIT</a:t>
            </a:r>
            <a:endParaRPr lang="en-US">
              <a:solidFill>
                <a:schemeClr val="tx1"/>
              </a:solidFill>
              <a:latin typeface="Calibri"/>
              <a:ea typeface="ＭＳ Ｐゴシック" charset="0"/>
              <a:cs typeface="Calibri"/>
            </a:endParaRPr>
          </a:p>
        </p:txBody>
      </p:sp>
      <p:cxnSp>
        <p:nvCxnSpPr>
          <p:cNvPr id="20" name="Straight Arrow Connector 19"/>
          <p:cNvCxnSpPr>
            <a:stCxn id="16" idx="2"/>
            <a:endCxn id="17" idx="0"/>
          </p:cNvCxnSpPr>
          <p:nvPr/>
        </p:nvCxnSpPr>
        <p:spPr>
          <a:xfrm rot="5400000">
            <a:off x="5600701" y="1866901"/>
            <a:ext cx="685800" cy="3175"/>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4953000" y="2590800"/>
            <a:ext cx="685800" cy="99060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6200000" flipH="1">
            <a:off x="5943600" y="2590800"/>
            <a:ext cx="685800" cy="99060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3"/>
          <p:cNvCxnSpPr>
            <a:stCxn id="16" idx="2"/>
            <a:endCxn id="18" idx="1"/>
          </p:cNvCxnSpPr>
          <p:nvPr/>
        </p:nvCxnSpPr>
        <p:spPr>
          <a:xfrm rot="5400000">
            <a:off x="3981450" y="1733550"/>
            <a:ext cx="2171700" cy="1752600"/>
          </a:xfrm>
          <a:prstGeom prst="curvedConnector4">
            <a:avLst>
              <a:gd name="adj1" fmla="val 24386"/>
              <a:gd name="adj2" fmla="val 113043"/>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9643" name="TextBox 23"/>
          <p:cNvSpPr txBox="1">
            <a:spLocks noChangeArrowheads="1"/>
          </p:cNvSpPr>
          <p:nvPr/>
        </p:nvSpPr>
        <p:spPr bwMode="auto">
          <a:xfrm>
            <a:off x="3733800" y="1447801"/>
            <a:ext cx="22860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1800" dirty="0">
                <a:latin typeface="Calibri" charset="0"/>
              </a:rPr>
              <a:t>Recv: VOTE-REQ</a:t>
            </a:r>
          </a:p>
          <a:p>
            <a:pPr eaLnBrk="1" hangingPunct="1"/>
            <a:r>
              <a:rPr lang="sv-SE" sz="1800" dirty="0">
                <a:latin typeface="Calibri" charset="0"/>
              </a:rPr>
              <a:t>Send: VOTE-ABORT</a:t>
            </a:r>
            <a:endParaRPr lang="en-US" sz="1800" dirty="0">
              <a:latin typeface="Calibri" charset="0"/>
            </a:endParaRPr>
          </a:p>
        </p:txBody>
      </p:sp>
      <p:sp>
        <p:nvSpPr>
          <p:cNvPr id="69644" name="TextBox 24"/>
          <p:cNvSpPr txBox="1">
            <a:spLocks noChangeArrowheads="1"/>
          </p:cNvSpPr>
          <p:nvPr/>
        </p:nvSpPr>
        <p:spPr bwMode="auto">
          <a:xfrm>
            <a:off x="5943600" y="1549401"/>
            <a:ext cx="22860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1800">
                <a:latin typeface="Calibri" charset="0"/>
              </a:rPr>
              <a:t>Recv: VOTE-REQ</a:t>
            </a:r>
          </a:p>
          <a:p>
            <a:pPr eaLnBrk="1" hangingPunct="1"/>
            <a:r>
              <a:rPr lang="sv-SE" sz="1800">
                <a:latin typeface="Calibri" charset="0"/>
              </a:rPr>
              <a:t>Send: VOTE-COMMIT</a:t>
            </a:r>
            <a:endParaRPr lang="en-US" sz="1800">
              <a:latin typeface="Calibri" charset="0"/>
            </a:endParaRPr>
          </a:p>
        </p:txBody>
      </p:sp>
      <p:sp>
        <p:nvSpPr>
          <p:cNvPr id="69645" name="TextBox 25"/>
          <p:cNvSpPr txBox="1">
            <a:spLocks noChangeArrowheads="1"/>
          </p:cNvSpPr>
          <p:nvPr/>
        </p:nvSpPr>
        <p:spPr bwMode="auto">
          <a:xfrm>
            <a:off x="3009900" y="2601296"/>
            <a:ext cx="228600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r" eaLnBrk="1" hangingPunct="1"/>
            <a:r>
              <a:rPr lang="sv-SE" sz="1800" dirty="0">
                <a:latin typeface="Calibri" charset="0"/>
              </a:rPr>
              <a:t>Recv: </a:t>
            </a:r>
          </a:p>
          <a:p>
            <a:pPr algn="r" eaLnBrk="1" hangingPunct="1"/>
            <a:r>
              <a:rPr lang="sv-SE" sz="1800" dirty="0">
                <a:latin typeface="Calibri" charset="0"/>
              </a:rPr>
              <a:t>GLOBAL-ABORT</a:t>
            </a:r>
          </a:p>
        </p:txBody>
      </p:sp>
      <p:sp>
        <p:nvSpPr>
          <p:cNvPr id="69646" name="TextBox 26"/>
          <p:cNvSpPr txBox="1">
            <a:spLocks noChangeArrowheads="1"/>
          </p:cNvSpPr>
          <p:nvPr/>
        </p:nvSpPr>
        <p:spPr bwMode="auto">
          <a:xfrm>
            <a:off x="6477000" y="2686736"/>
            <a:ext cx="251460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1800" dirty="0">
                <a:latin typeface="Calibri" charset="0"/>
              </a:rPr>
              <a:t>Recv: </a:t>
            </a:r>
          </a:p>
          <a:p>
            <a:pPr eaLnBrk="1" hangingPunct="1"/>
            <a:r>
              <a:rPr lang="sv-SE" sz="1800" dirty="0">
                <a:latin typeface="Calibri" charset="0"/>
              </a:rPr>
              <a:t>GLOBAL-COMMIT</a:t>
            </a:r>
          </a:p>
        </p:txBody>
      </p:sp>
    </p:spTree>
    <p:extLst>
      <p:ext uri="{BB962C8B-B14F-4D97-AF65-F5344CB8AC3E}">
        <p14:creationId xmlns:p14="http://schemas.microsoft.com/office/powerpoint/2010/main" val="25386319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53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553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55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r>
              <a:rPr lang="sv-SE" dirty="0">
                <a:ea typeface="MS PGothic" charset="0"/>
              </a:rPr>
              <a:t>Example of Coordinator Failure #1</a:t>
            </a:r>
            <a:endParaRPr lang="en-US" dirty="0">
              <a:ea typeface="MS PGothic" charset="0"/>
            </a:endParaRPr>
          </a:p>
        </p:txBody>
      </p:sp>
      <p:cxnSp>
        <p:nvCxnSpPr>
          <p:cNvPr id="5" name="Straight Arrow Connector 4"/>
          <p:cNvCxnSpPr/>
          <p:nvPr/>
        </p:nvCxnSpPr>
        <p:spPr>
          <a:xfrm>
            <a:off x="3429001" y="2655889"/>
            <a:ext cx="1370013" cy="158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3429000" y="3721100"/>
            <a:ext cx="5410200" cy="127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429000" y="4787900"/>
            <a:ext cx="5410200" cy="127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429000" y="5854700"/>
            <a:ext cx="5410200" cy="127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0662" name="TextBox 11"/>
          <p:cNvSpPr txBox="1">
            <a:spLocks noChangeArrowheads="1"/>
          </p:cNvSpPr>
          <p:nvPr/>
        </p:nvSpPr>
        <p:spPr bwMode="auto">
          <a:xfrm>
            <a:off x="1752600" y="2362201"/>
            <a:ext cx="2209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b="0">
                <a:latin typeface="Gill Sans" charset="0"/>
                <a:ea typeface="Gill Sans" charset="0"/>
                <a:cs typeface="Gill Sans" charset="0"/>
              </a:rPr>
              <a:t>coordinator</a:t>
            </a:r>
            <a:endParaRPr lang="en-US" b="0">
              <a:latin typeface="Gill Sans" charset="0"/>
              <a:ea typeface="Gill Sans" charset="0"/>
              <a:cs typeface="Gill Sans" charset="0"/>
            </a:endParaRPr>
          </a:p>
        </p:txBody>
      </p:sp>
      <p:sp>
        <p:nvSpPr>
          <p:cNvPr id="70663" name="TextBox 12"/>
          <p:cNvSpPr txBox="1">
            <a:spLocks noChangeArrowheads="1"/>
          </p:cNvSpPr>
          <p:nvPr/>
        </p:nvSpPr>
        <p:spPr bwMode="auto">
          <a:xfrm>
            <a:off x="2057400" y="3505201"/>
            <a:ext cx="16764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1</a:t>
            </a:r>
            <a:endParaRPr lang="en-US" b="0">
              <a:latin typeface="Gill Sans" charset="0"/>
              <a:ea typeface="Gill Sans" charset="0"/>
              <a:cs typeface="Gill Sans" charset="0"/>
            </a:endParaRPr>
          </a:p>
        </p:txBody>
      </p:sp>
      <p:cxnSp>
        <p:nvCxnSpPr>
          <p:cNvPr id="18" name="Straight Arrow Connector 17"/>
          <p:cNvCxnSpPr/>
          <p:nvPr/>
        </p:nvCxnSpPr>
        <p:spPr>
          <a:xfrm rot="16200000" flipH="1">
            <a:off x="4102894" y="2743994"/>
            <a:ext cx="404812"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H="1">
            <a:off x="3933825" y="2836863"/>
            <a:ext cx="596900" cy="2349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6200000" flipH="1">
            <a:off x="3744119" y="2950369"/>
            <a:ext cx="749300" cy="16033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flipH="1" flipV="1">
            <a:off x="7396956" y="3042444"/>
            <a:ext cx="1055688" cy="304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6928644" y="3423444"/>
            <a:ext cx="2144712" cy="60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669" name="TextBox 35"/>
          <p:cNvSpPr txBox="1">
            <a:spLocks noChangeArrowheads="1"/>
          </p:cNvSpPr>
          <p:nvPr/>
        </p:nvSpPr>
        <p:spPr bwMode="auto">
          <a:xfrm>
            <a:off x="4648200" y="2960688"/>
            <a:ext cx="12192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a:latin typeface="Calibri" charset="0"/>
              </a:rPr>
              <a:t>VOTE-REQ</a:t>
            </a:r>
            <a:endParaRPr lang="en-US">
              <a:latin typeface="Calibri" charset="0"/>
            </a:endParaRPr>
          </a:p>
        </p:txBody>
      </p:sp>
      <p:sp>
        <p:nvSpPr>
          <p:cNvPr id="37" name="TextBox 36"/>
          <p:cNvSpPr txBox="1">
            <a:spLocks noChangeArrowheads="1"/>
          </p:cNvSpPr>
          <p:nvPr/>
        </p:nvSpPr>
        <p:spPr bwMode="auto">
          <a:xfrm>
            <a:off x="8153400" y="3962401"/>
            <a:ext cx="12192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a:latin typeface="Calibri" charset="0"/>
              </a:rPr>
              <a:t>VOTE-ABORT</a:t>
            </a:r>
            <a:endParaRPr lang="en-US">
              <a:latin typeface="Calibri" charset="0"/>
            </a:endParaRPr>
          </a:p>
        </p:txBody>
      </p:sp>
      <p:cxnSp>
        <p:nvCxnSpPr>
          <p:cNvPr id="30" name="Straight Arrow Connector 29"/>
          <p:cNvCxnSpPr/>
          <p:nvPr/>
        </p:nvCxnSpPr>
        <p:spPr>
          <a:xfrm rot="5400000" flipH="1" flipV="1">
            <a:off x="6477000" y="3810000"/>
            <a:ext cx="3200400" cy="914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a:spLocks noChangeArrowheads="1"/>
          </p:cNvSpPr>
          <p:nvPr/>
        </p:nvSpPr>
        <p:spPr bwMode="auto">
          <a:xfrm>
            <a:off x="6248400" y="5410201"/>
            <a:ext cx="1828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b="0">
                <a:latin typeface="Gill Sans" charset="0"/>
                <a:ea typeface="Gill Sans" charset="0"/>
                <a:cs typeface="Gill Sans" charset="0"/>
              </a:rPr>
              <a:t>timeout</a:t>
            </a:r>
            <a:endParaRPr lang="en-US" b="0">
              <a:latin typeface="Gill Sans" charset="0"/>
              <a:ea typeface="Gill Sans" charset="0"/>
              <a:cs typeface="Gill Sans" charset="0"/>
            </a:endParaRPr>
          </a:p>
        </p:txBody>
      </p:sp>
      <p:grpSp>
        <p:nvGrpSpPr>
          <p:cNvPr id="70673" name="Group 30"/>
          <p:cNvGrpSpPr>
            <a:grpSpLocks/>
          </p:cNvGrpSpPr>
          <p:nvPr/>
        </p:nvGrpSpPr>
        <p:grpSpPr bwMode="auto">
          <a:xfrm>
            <a:off x="4419600" y="3252788"/>
            <a:ext cx="304800" cy="304800"/>
            <a:chOff x="4953000" y="1524000"/>
            <a:chExt cx="304800" cy="304800"/>
          </a:xfrm>
        </p:grpSpPr>
        <p:cxnSp>
          <p:nvCxnSpPr>
            <p:cNvPr id="44" name="Straight Connector 43"/>
            <p:cNvCxnSpPr/>
            <p:nvPr/>
          </p:nvCxnSpPr>
          <p:spPr>
            <a:xfrm rot="16200000" flipH="1">
              <a:off x="4953000" y="1524000"/>
              <a:ext cx="304800" cy="30480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4953000" y="1524000"/>
              <a:ext cx="304800" cy="30480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0674" name="Group 65"/>
          <p:cNvGrpSpPr>
            <a:grpSpLocks/>
          </p:cNvGrpSpPr>
          <p:nvPr/>
        </p:nvGrpSpPr>
        <p:grpSpPr bwMode="auto">
          <a:xfrm>
            <a:off x="5638800" y="838200"/>
            <a:ext cx="2057400" cy="1905000"/>
            <a:chOff x="1295400" y="2514600"/>
            <a:chExt cx="3505200" cy="2971800"/>
          </a:xfrm>
        </p:grpSpPr>
        <p:sp>
          <p:nvSpPr>
            <p:cNvPr id="67" name="Rounded Rectangle 66"/>
            <p:cNvSpPr/>
            <p:nvPr/>
          </p:nvSpPr>
          <p:spPr>
            <a:xfrm>
              <a:off x="2285294" y="2514600"/>
              <a:ext cx="1525411" cy="532448"/>
            </a:xfrm>
            <a:prstGeom prst="roundRect">
              <a:avLst/>
            </a:prstGeom>
            <a:solidFill>
              <a:srgbClr val="FF0000">
                <a:alpha val="25000"/>
              </a:srgbClr>
            </a:solid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INIT</a:t>
              </a:r>
              <a:endParaRPr lang="en-US">
                <a:solidFill>
                  <a:schemeClr val="tx1"/>
                </a:solidFill>
                <a:latin typeface="Calibri"/>
                <a:ea typeface="ＭＳ Ｐゴシック" charset="0"/>
                <a:cs typeface="Calibri"/>
              </a:endParaRPr>
            </a:p>
          </p:txBody>
        </p:sp>
        <p:sp>
          <p:nvSpPr>
            <p:cNvPr id="68" name="Rounded Rectangle 67"/>
            <p:cNvSpPr/>
            <p:nvPr/>
          </p:nvSpPr>
          <p:spPr>
            <a:xfrm>
              <a:off x="2285294" y="3735515"/>
              <a:ext cx="1525411" cy="529971"/>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READY</a:t>
              </a:r>
              <a:endParaRPr lang="en-US">
                <a:solidFill>
                  <a:schemeClr val="tx1"/>
                </a:solidFill>
                <a:latin typeface="Calibri"/>
                <a:ea typeface="ＭＳ Ｐゴシック" charset="0"/>
                <a:cs typeface="Calibri"/>
              </a:endParaRPr>
            </a:p>
          </p:txBody>
        </p:sp>
        <p:sp>
          <p:nvSpPr>
            <p:cNvPr id="69" name="Rounded Rectangle 68"/>
            <p:cNvSpPr/>
            <p:nvPr/>
          </p:nvSpPr>
          <p:spPr>
            <a:xfrm>
              <a:off x="1295400" y="4953953"/>
              <a:ext cx="1522707" cy="532447"/>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ABORT</a:t>
              </a:r>
              <a:endParaRPr lang="en-US">
                <a:solidFill>
                  <a:schemeClr val="tx1"/>
                </a:solidFill>
                <a:latin typeface="Calibri"/>
                <a:ea typeface="ＭＳ Ｐゴシック" charset="0"/>
                <a:cs typeface="Calibri"/>
              </a:endParaRPr>
            </a:p>
          </p:txBody>
        </p:sp>
        <p:sp>
          <p:nvSpPr>
            <p:cNvPr id="70" name="Rounded Rectangle 69"/>
            <p:cNvSpPr/>
            <p:nvPr/>
          </p:nvSpPr>
          <p:spPr>
            <a:xfrm>
              <a:off x="3277894" y="4953953"/>
              <a:ext cx="1522706" cy="532447"/>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COMM</a:t>
              </a:r>
              <a:endParaRPr lang="en-US">
                <a:solidFill>
                  <a:schemeClr val="tx1"/>
                </a:solidFill>
                <a:latin typeface="Calibri"/>
                <a:ea typeface="ＭＳ Ｐゴシック" charset="0"/>
                <a:cs typeface="Calibri"/>
              </a:endParaRPr>
            </a:p>
          </p:txBody>
        </p:sp>
        <p:cxnSp>
          <p:nvCxnSpPr>
            <p:cNvPr id="71" name="Straight Arrow Connector 70"/>
            <p:cNvCxnSpPr>
              <a:stCxn id="67" idx="2"/>
              <a:endCxn id="68" idx="0"/>
            </p:cNvCxnSpPr>
            <p:nvPr/>
          </p:nvCxnSpPr>
          <p:spPr>
            <a:xfrm rot="5400000">
              <a:off x="2705004" y="3392520"/>
              <a:ext cx="685991" cy="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8" idx="2"/>
              <a:endCxn id="69" idx="0"/>
            </p:cNvCxnSpPr>
            <p:nvPr/>
          </p:nvCxnSpPr>
          <p:spPr>
            <a:xfrm rot="5400000">
              <a:off x="2208819" y="4114773"/>
              <a:ext cx="688467" cy="989894"/>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8" idx="2"/>
              <a:endCxn id="70" idx="0"/>
            </p:cNvCxnSpPr>
            <p:nvPr/>
          </p:nvCxnSpPr>
          <p:spPr>
            <a:xfrm rot="16200000" flipH="1">
              <a:off x="3198714" y="4114773"/>
              <a:ext cx="688467" cy="989894"/>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23"/>
            <p:cNvCxnSpPr>
              <a:stCxn id="67" idx="2"/>
              <a:endCxn id="69" idx="1"/>
            </p:cNvCxnSpPr>
            <p:nvPr/>
          </p:nvCxnSpPr>
          <p:spPr>
            <a:xfrm rot="5400000">
              <a:off x="1084516" y="3257933"/>
              <a:ext cx="2174367" cy="1752600"/>
            </a:xfrm>
            <a:prstGeom prst="curvedConnector4">
              <a:avLst>
                <a:gd name="adj1" fmla="val 24386"/>
                <a:gd name="adj2" fmla="val 113043"/>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84" name="TextBox 83"/>
          <p:cNvSpPr txBox="1">
            <a:spLocks noChangeArrowheads="1"/>
          </p:cNvSpPr>
          <p:nvPr/>
        </p:nvSpPr>
        <p:spPr bwMode="auto">
          <a:xfrm>
            <a:off x="6248400" y="4419601"/>
            <a:ext cx="1828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b="0">
                <a:latin typeface="Gill Sans" charset="0"/>
                <a:ea typeface="Gill Sans" charset="0"/>
                <a:cs typeface="Gill Sans" charset="0"/>
              </a:rPr>
              <a:t>timeout</a:t>
            </a:r>
            <a:endParaRPr lang="en-US" b="0">
              <a:latin typeface="Gill Sans" charset="0"/>
              <a:ea typeface="Gill Sans" charset="0"/>
              <a:cs typeface="Gill Sans" charset="0"/>
            </a:endParaRPr>
          </a:p>
        </p:txBody>
      </p:sp>
      <p:sp>
        <p:nvSpPr>
          <p:cNvPr id="85" name="TextBox 84"/>
          <p:cNvSpPr txBox="1">
            <a:spLocks noChangeArrowheads="1"/>
          </p:cNvSpPr>
          <p:nvPr/>
        </p:nvSpPr>
        <p:spPr bwMode="auto">
          <a:xfrm>
            <a:off x="6248400" y="3352801"/>
            <a:ext cx="1828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b="0">
                <a:latin typeface="Gill Sans" charset="0"/>
                <a:ea typeface="Gill Sans" charset="0"/>
                <a:cs typeface="Gill Sans" charset="0"/>
              </a:rPr>
              <a:t>timeout</a:t>
            </a:r>
            <a:endParaRPr lang="en-US" b="0">
              <a:latin typeface="Gill Sans" charset="0"/>
              <a:ea typeface="Gill Sans" charset="0"/>
              <a:cs typeface="Gill Sans" charset="0"/>
            </a:endParaRPr>
          </a:p>
        </p:txBody>
      </p:sp>
      <p:sp>
        <p:nvSpPr>
          <p:cNvPr id="70677" name="TextBox 12"/>
          <p:cNvSpPr txBox="1">
            <a:spLocks noChangeArrowheads="1"/>
          </p:cNvSpPr>
          <p:nvPr/>
        </p:nvSpPr>
        <p:spPr bwMode="auto">
          <a:xfrm>
            <a:off x="2057400" y="4495801"/>
            <a:ext cx="16764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2</a:t>
            </a:r>
            <a:endParaRPr lang="en-US" b="0">
              <a:latin typeface="Gill Sans" charset="0"/>
              <a:ea typeface="Gill Sans" charset="0"/>
              <a:cs typeface="Gill Sans" charset="0"/>
            </a:endParaRPr>
          </a:p>
        </p:txBody>
      </p:sp>
      <p:sp>
        <p:nvSpPr>
          <p:cNvPr id="70678" name="TextBox 12"/>
          <p:cNvSpPr txBox="1">
            <a:spLocks noChangeArrowheads="1"/>
          </p:cNvSpPr>
          <p:nvPr/>
        </p:nvSpPr>
        <p:spPr bwMode="auto">
          <a:xfrm>
            <a:off x="2057400" y="5557838"/>
            <a:ext cx="16764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3</a:t>
            </a:r>
            <a:endParaRPr lang="en-US" b="0">
              <a:latin typeface="Gill Sans" charset="0"/>
              <a:ea typeface="Gill Sans" charset="0"/>
              <a:cs typeface="Gill Sans" charset="0"/>
            </a:endParaRPr>
          </a:p>
        </p:txBody>
      </p:sp>
    </p:spTree>
    <p:extLst>
      <p:ext uri="{BB962C8B-B14F-4D97-AF65-F5344CB8AC3E}">
        <p14:creationId xmlns:p14="http://schemas.microsoft.com/office/powerpoint/2010/main" val="29529844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59" grpId="0"/>
      <p:bldP spid="84" grpId="0"/>
      <p:bldP spid="85" grpId="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r>
              <a:rPr lang="sv-SE">
                <a:ea typeface="MS PGothic" charset="0"/>
              </a:rPr>
              <a:t>Example of Coordinator Failure #2</a:t>
            </a:r>
            <a:endParaRPr lang="en-US">
              <a:ea typeface="MS PGothic" charset="0"/>
            </a:endParaRPr>
          </a:p>
        </p:txBody>
      </p:sp>
      <p:cxnSp>
        <p:nvCxnSpPr>
          <p:cNvPr id="5" name="Straight Arrow Connector 4"/>
          <p:cNvCxnSpPr/>
          <p:nvPr/>
        </p:nvCxnSpPr>
        <p:spPr>
          <a:xfrm>
            <a:off x="2819401" y="2960689"/>
            <a:ext cx="3654425" cy="31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2819400" y="4025900"/>
            <a:ext cx="70866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819400" y="5092700"/>
            <a:ext cx="70866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819400" y="6159500"/>
            <a:ext cx="70866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rot="16200000" flipH="1">
            <a:off x="3048000" y="3173413"/>
            <a:ext cx="1066800" cy="60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rot="16200000" flipH="1">
            <a:off x="2552700" y="3592513"/>
            <a:ext cx="2133600" cy="838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rot="16200000" flipH="1">
            <a:off x="1866900" y="4202113"/>
            <a:ext cx="3200400"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rot="5400000" flipH="1" flipV="1">
            <a:off x="4991100" y="3287713"/>
            <a:ext cx="106680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rot="5400000" flipH="1" flipV="1">
            <a:off x="4610100" y="3821113"/>
            <a:ext cx="213360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691" name="TextBox 107"/>
          <p:cNvSpPr txBox="1">
            <a:spLocks noChangeArrowheads="1"/>
          </p:cNvSpPr>
          <p:nvPr/>
        </p:nvSpPr>
        <p:spPr bwMode="auto">
          <a:xfrm>
            <a:off x="3657600" y="3249613"/>
            <a:ext cx="15240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a:latin typeface="Calibri" charset="0"/>
              </a:rPr>
              <a:t>VOTE-REQ</a:t>
            </a:r>
            <a:endParaRPr lang="en-US">
              <a:latin typeface="Calibri" charset="0"/>
            </a:endParaRPr>
          </a:p>
        </p:txBody>
      </p:sp>
      <p:sp>
        <p:nvSpPr>
          <p:cNvPr id="109" name="TextBox 108"/>
          <p:cNvSpPr txBox="1">
            <a:spLocks noChangeArrowheads="1"/>
          </p:cNvSpPr>
          <p:nvPr/>
        </p:nvSpPr>
        <p:spPr bwMode="auto">
          <a:xfrm>
            <a:off x="4267200" y="4240213"/>
            <a:ext cx="16002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a:latin typeface="Calibri" charset="0"/>
              </a:rPr>
              <a:t>VOTE-COMMIT</a:t>
            </a:r>
            <a:endParaRPr lang="en-US">
              <a:latin typeface="Calibri" charset="0"/>
            </a:endParaRPr>
          </a:p>
        </p:txBody>
      </p:sp>
      <p:cxnSp>
        <p:nvCxnSpPr>
          <p:cNvPr id="111" name="Straight Arrow Connector 110"/>
          <p:cNvCxnSpPr/>
          <p:nvPr/>
        </p:nvCxnSpPr>
        <p:spPr>
          <a:xfrm rot="5400000" flipH="1" flipV="1">
            <a:off x="4242594" y="4368007"/>
            <a:ext cx="3173413"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 name="Group 30"/>
          <p:cNvGrpSpPr>
            <a:grpSpLocks/>
          </p:cNvGrpSpPr>
          <p:nvPr/>
        </p:nvGrpSpPr>
        <p:grpSpPr bwMode="auto">
          <a:xfrm>
            <a:off x="6096000" y="2819400"/>
            <a:ext cx="304800" cy="304800"/>
            <a:chOff x="4953000" y="1524000"/>
            <a:chExt cx="304800" cy="304800"/>
          </a:xfrm>
        </p:grpSpPr>
        <p:cxnSp>
          <p:nvCxnSpPr>
            <p:cNvPr id="113" name="Straight Connector 112"/>
            <p:cNvCxnSpPr/>
            <p:nvPr/>
          </p:nvCxnSpPr>
          <p:spPr>
            <a:xfrm rot="16200000" flipH="1">
              <a:off x="4953000" y="1524000"/>
              <a:ext cx="304800" cy="30480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rot="5400000">
              <a:off x="4953000" y="1524000"/>
              <a:ext cx="304800" cy="30480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 name="Group 115"/>
          <p:cNvGrpSpPr>
            <a:grpSpLocks/>
          </p:cNvGrpSpPr>
          <p:nvPr/>
        </p:nvGrpSpPr>
        <p:grpSpPr bwMode="auto">
          <a:xfrm>
            <a:off x="5254625" y="762000"/>
            <a:ext cx="1984376" cy="1752600"/>
            <a:chOff x="1295399" y="2514600"/>
            <a:chExt cx="3505201" cy="2971800"/>
          </a:xfrm>
        </p:grpSpPr>
        <p:sp>
          <p:nvSpPr>
            <p:cNvPr id="117" name="Rounded Rectangle 116"/>
            <p:cNvSpPr/>
            <p:nvPr/>
          </p:nvSpPr>
          <p:spPr>
            <a:xfrm>
              <a:off x="2285269" y="2514600"/>
              <a:ext cx="1525463" cy="532986"/>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INIT</a:t>
              </a:r>
              <a:endParaRPr lang="en-US">
                <a:solidFill>
                  <a:schemeClr val="tx1"/>
                </a:solidFill>
                <a:latin typeface="Calibri"/>
                <a:ea typeface="ＭＳ Ｐゴシック" charset="0"/>
                <a:cs typeface="Calibri"/>
              </a:endParaRPr>
            </a:p>
          </p:txBody>
        </p:sp>
        <p:sp>
          <p:nvSpPr>
            <p:cNvPr id="118" name="Rounded Rectangle 117"/>
            <p:cNvSpPr/>
            <p:nvPr/>
          </p:nvSpPr>
          <p:spPr>
            <a:xfrm>
              <a:off x="2285269" y="3734008"/>
              <a:ext cx="1525463" cy="532986"/>
            </a:xfrm>
            <a:prstGeom prst="roundRect">
              <a:avLst/>
            </a:prstGeom>
            <a:solidFill>
              <a:srgbClr val="F5C3C2"/>
            </a:solid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READY</a:t>
              </a:r>
              <a:endParaRPr lang="en-US">
                <a:solidFill>
                  <a:schemeClr val="tx1"/>
                </a:solidFill>
                <a:latin typeface="Calibri"/>
                <a:ea typeface="ＭＳ Ｐゴシック" charset="0"/>
                <a:cs typeface="Calibri"/>
              </a:endParaRPr>
            </a:p>
          </p:txBody>
        </p:sp>
        <p:sp>
          <p:nvSpPr>
            <p:cNvPr id="119" name="Rounded Rectangle 118"/>
            <p:cNvSpPr/>
            <p:nvPr/>
          </p:nvSpPr>
          <p:spPr>
            <a:xfrm>
              <a:off x="1295400" y="4953414"/>
              <a:ext cx="1522660" cy="532986"/>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ABORT</a:t>
              </a:r>
              <a:endParaRPr lang="en-US">
                <a:solidFill>
                  <a:schemeClr val="tx1"/>
                </a:solidFill>
                <a:latin typeface="Calibri"/>
                <a:ea typeface="ＭＳ Ｐゴシック" charset="0"/>
                <a:cs typeface="Calibri"/>
              </a:endParaRPr>
            </a:p>
          </p:txBody>
        </p:sp>
        <p:sp>
          <p:nvSpPr>
            <p:cNvPr id="120" name="Rounded Rectangle 119"/>
            <p:cNvSpPr/>
            <p:nvPr/>
          </p:nvSpPr>
          <p:spPr>
            <a:xfrm>
              <a:off x="3277942" y="4953414"/>
              <a:ext cx="1522658" cy="532986"/>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COMM</a:t>
              </a:r>
              <a:endParaRPr lang="en-US">
                <a:solidFill>
                  <a:schemeClr val="tx1"/>
                </a:solidFill>
                <a:latin typeface="Calibri"/>
                <a:ea typeface="ＭＳ Ｐゴシック" charset="0"/>
                <a:cs typeface="Calibri"/>
              </a:endParaRPr>
            </a:p>
          </p:txBody>
        </p:sp>
        <p:cxnSp>
          <p:nvCxnSpPr>
            <p:cNvPr id="121" name="Straight Arrow Connector 120"/>
            <p:cNvCxnSpPr>
              <a:stCxn id="117" idx="2"/>
              <a:endCxn id="118" idx="0"/>
            </p:cNvCxnSpPr>
            <p:nvPr/>
          </p:nvCxnSpPr>
          <p:spPr>
            <a:xfrm rot="5400000">
              <a:off x="2706135" y="3392144"/>
              <a:ext cx="683729" cy="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8" idx="2"/>
              <a:endCxn id="119" idx="0"/>
            </p:cNvCxnSpPr>
            <p:nvPr/>
          </p:nvCxnSpPr>
          <p:spPr>
            <a:xfrm rot="5400000">
              <a:off x="2209856" y="4115269"/>
              <a:ext cx="686420" cy="989869"/>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18" idx="2"/>
              <a:endCxn id="120" idx="0"/>
            </p:cNvCxnSpPr>
            <p:nvPr/>
          </p:nvCxnSpPr>
          <p:spPr>
            <a:xfrm rot="16200000" flipH="1">
              <a:off x="3199724" y="4115269"/>
              <a:ext cx="686420" cy="989867"/>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4" name="Straight Arrow Connector 23"/>
            <p:cNvCxnSpPr>
              <a:stCxn id="117" idx="2"/>
              <a:endCxn id="119" idx="1"/>
            </p:cNvCxnSpPr>
            <p:nvPr/>
          </p:nvCxnSpPr>
          <p:spPr>
            <a:xfrm rot="5400000">
              <a:off x="1085539" y="3257447"/>
              <a:ext cx="2172322" cy="1752601"/>
            </a:xfrm>
            <a:prstGeom prst="curvedConnector4">
              <a:avLst>
                <a:gd name="adj1" fmla="val 24386"/>
                <a:gd name="adj2" fmla="val 113043"/>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25" name="TextBox 124"/>
          <p:cNvSpPr txBox="1">
            <a:spLocks noChangeArrowheads="1"/>
          </p:cNvSpPr>
          <p:nvPr/>
        </p:nvSpPr>
        <p:spPr bwMode="auto">
          <a:xfrm>
            <a:off x="5486400" y="5334001"/>
            <a:ext cx="32766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ctr" eaLnBrk="1" hangingPunct="1"/>
            <a:r>
              <a:rPr lang="sv-SE" b="0">
                <a:latin typeface="Gill Sans" charset="0"/>
                <a:ea typeface="Gill Sans" charset="0"/>
                <a:cs typeface="Gill Sans" charset="0"/>
              </a:rPr>
              <a:t>block waiting for coordinator</a:t>
            </a:r>
            <a:endParaRPr lang="en-US" b="0">
              <a:latin typeface="Gill Sans" charset="0"/>
              <a:ea typeface="Gill Sans" charset="0"/>
              <a:cs typeface="Gill Sans" charset="0"/>
            </a:endParaRPr>
          </a:p>
        </p:txBody>
      </p:sp>
      <p:cxnSp>
        <p:nvCxnSpPr>
          <p:cNvPr id="128" name="Straight Arrow Connector 127"/>
          <p:cNvCxnSpPr/>
          <p:nvPr/>
        </p:nvCxnSpPr>
        <p:spPr>
          <a:xfrm>
            <a:off x="7481888" y="2971800"/>
            <a:ext cx="2347912"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32" name="TextBox 131"/>
          <p:cNvSpPr txBox="1">
            <a:spLocks noChangeArrowheads="1"/>
          </p:cNvSpPr>
          <p:nvPr/>
        </p:nvSpPr>
        <p:spPr bwMode="auto">
          <a:xfrm>
            <a:off x="6781800" y="2514601"/>
            <a:ext cx="26670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ctr" eaLnBrk="1" hangingPunct="1"/>
            <a:r>
              <a:rPr lang="sv-SE" b="0">
                <a:latin typeface="Gill Sans" charset="0"/>
                <a:ea typeface="Gill Sans" charset="0"/>
                <a:cs typeface="Gill Sans" charset="0"/>
              </a:rPr>
              <a:t>restarted</a:t>
            </a:r>
            <a:endParaRPr lang="en-US" b="0">
              <a:latin typeface="Gill Sans" charset="0"/>
              <a:ea typeface="Gill Sans" charset="0"/>
              <a:cs typeface="Gill Sans" charset="0"/>
            </a:endParaRPr>
          </a:p>
        </p:txBody>
      </p:sp>
      <p:cxnSp>
        <p:nvCxnSpPr>
          <p:cNvPr id="134" name="Straight Arrow Connector 133"/>
          <p:cNvCxnSpPr/>
          <p:nvPr/>
        </p:nvCxnSpPr>
        <p:spPr>
          <a:xfrm rot="16200000" flipH="1">
            <a:off x="7848600" y="3200400"/>
            <a:ext cx="1066800" cy="60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rot="16200000" flipH="1">
            <a:off x="7200900" y="3619500"/>
            <a:ext cx="2133600" cy="838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6" name="TextBox 135"/>
          <p:cNvSpPr txBox="1">
            <a:spLocks noChangeArrowheads="1"/>
          </p:cNvSpPr>
          <p:nvPr/>
        </p:nvSpPr>
        <p:spPr bwMode="auto">
          <a:xfrm>
            <a:off x="8458200" y="4267201"/>
            <a:ext cx="18288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a:latin typeface="Calibri" charset="0"/>
              </a:rPr>
              <a:t>GLOBAL-ABORT</a:t>
            </a:r>
            <a:endParaRPr lang="en-US">
              <a:latin typeface="Calibri" charset="0"/>
            </a:endParaRPr>
          </a:p>
        </p:txBody>
      </p:sp>
      <p:cxnSp>
        <p:nvCxnSpPr>
          <p:cNvPr id="138" name="Straight Arrow Connector 137"/>
          <p:cNvCxnSpPr/>
          <p:nvPr/>
        </p:nvCxnSpPr>
        <p:spPr>
          <a:xfrm rot="16200000" flipH="1">
            <a:off x="6477000" y="4191000"/>
            <a:ext cx="3276600" cy="838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703" name="TextBox 11"/>
          <p:cNvSpPr txBox="1">
            <a:spLocks noChangeArrowheads="1"/>
          </p:cNvSpPr>
          <p:nvPr/>
        </p:nvSpPr>
        <p:spPr bwMode="auto">
          <a:xfrm>
            <a:off x="1447800" y="2514601"/>
            <a:ext cx="2209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b="0">
                <a:latin typeface="Gill Sans" charset="0"/>
                <a:ea typeface="Gill Sans" charset="0"/>
                <a:cs typeface="Gill Sans" charset="0"/>
              </a:rPr>
              <a:t>coordinator</a:t>
            </a:r>
            <a:endParaRPr lang="en-US" b="0">
              <a:latin typeface="Gill Sans" charset="0"/>
              <a:ea typeface="Gill Sans" charset="0"/>
              <a:cs typeface="Gill Sans" charset="0"/>
            </a:endParaRPr>
          </a:p>
        </p:txBody>
      </p:sp>
      <p:sp>
        <p:nvSpPr>
          <p:cNvPr id="71704" name="TextBox 12"/>
          <p:cNvSpPr txBox="1">
            <a:spLocks noChangeArrowheads="1"/>
          </p:cNvSpPr>
          <p:nvPr/>
        </p:nvSpPr>
        <p:spPr bwMode="auto">
          <a:xfrm>
            <a:off x="1752600" y="3657601"/>
            <a:ext cx="16764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1</a:t>
            </a:r>
            <a:endParaRPr lang="en-US" b="0">
              <a:latin typeface="Gill Sans" charset="0"/>
              <a:ea typeface="Gill Sans" charset="0"/>
              <a:cs typeface="Gill Sans" charset="0"/>
            </a:endParaRPr>
          </a:p>
        </p:txBody>
      </p:sp>
      <p:sp>
        <p:nvSpPr>
          <p:cNvPr id="71705" name="TextBox 12"/>
          <p:cNvSpPr txBox="1">
            <a:spLocks noChangeArrowheads="1"/>
          </p:cNvSpPr>
          <p:nvPr/>
        </p:nvSpPr>
        <p:spPr bwMode="auto">
          <a:xfrm>
            <a:off x="1752600" y="4648201"/>
            <a:ext cx="16764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2</a:t>
            </a:r>
            <a:endParaRPr lang="en-US" b="0">
              <a:latin typeface="Gill Sans" charset="0"/>
              <a:ea typeface="Gill Sans" charset="0"/>
              <a:cs typeface="Gill Sans" charset="0"/>
            </a:endParaRPr>
          </a:p>
        </p:txBody>
      </p:sp>
      <p:sp>
        <p:nvSpPr>
          <p:cNvPr id="71706" name="TextBox 12"/>
          <p:cNvSpPr txBox="1">
            <a:spLocks noChangeArrowheads="1"/>
          </p:cNvSpPr>
          <p:nvPr/>
        </p:nvSpPr>
        <p:spPr bwMode="auto">
          <a:xfrm>
            <a:off x="1752600" y="5710238"/>
            <a:ext cx="16764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3</a:t>
            </a:r>
            <a:endParaRPr lang="en-US" b="0">
              <a:latin typeface="Gill Sans" charset="0"/>
              <a:ea typeface="Gill Sans" charset="0"/>
              <a:cs typeface="Gill Sans" charset="0"/>
            </a:endParaRPr>
          </a:p>
        </p:txBody>
      </p:sp>
    </p:spTree>
    <p:extLst>
      <p:ext uri="{BB962C8B-B14F-4D97-AF65-F5344CB8AC3E}">
        <p14:creationId xmlns:p14="http://schemas.microsoft.com/office/powerpoint/2010/main" val="35659738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3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25" grpId="0"/>
      <p:bldP spid="132" grpId="0"/>
      <p:bldP spid="13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r>
              <a:rPr lang="sv-SE"/>
              <a:t>Durability</a:t>
            </a:r>
            <a:endParaRPr lang="en-US" dirty="0"/>
          </a:p>
        </p:txBody>
      </p:sp>
      <p:sp>
        <p:nvSpPr>
          <p:cNvPr id="46083" name="Content Placeholder 2"/>
          <p:cNvSpPr>
            <a:spLocks noGrp="1"/>
          </p:cNvSpPr>
          <p:nvPr>
            <p:ph idx="1"/>
          </p:nvPr>
        </p:nvSpPr>
        <p:spPr>
          <a:xfrm>
            <a:off x="914400" y="914400"/>
            <a:ext cx="10363200" cy="4953000"/>
          </a:xfrm>
        </p:spPr>
        <p:txBody>
          <a:bodyPr>
            <a:normAutofit/>
          </a:bodyPr>
          <a:lstStyle/>
          <a:p>
            <a:r>
              <a:rPr lang="en-US" sz="2800" dirty="0"/>
              <a:t>All nodes use </a:t>
            </a:r>
            <a:r>
              <a:rPr lang="en-US" sz="2800" dirty="0">
                <a:solidFill>
                  <a:srgbClr val="FF0000"/>
                </a:solidFill>
              </a:rPr>
              <a:t>stable storage </a:t>
            </a:r>
            <a:r>
              <a:rPr lang="en-US" sz="2800" dirty="0"/>
              <a:t>to store current state</a:t>
            </a:r>
          </a:p>
          <a:p>
            <a:pPr lvl="1"/>
            <a:r>
              <a:rPr lang="en-US" sz="2400" dirty="0"/>
              <a:t>stable storage is non-volatile storage (e.g. backed by disk) that guarantees atomic writes. </a:t>
            </a:r>
          </a:p>
          <a:p>
            <a:pPr lvl="1"/>
            <a:r>
              <a:rPr lang="en-US" sz="2400" dirty="0"/>
              <a:t>E.g.: SSD, NVRAM</a:t>
            </a:r>
            <a:endParaRPr lang="en-US" sz="2800" dirty="0"/>
          </a:p>
          <a:p>
            <a:r>
              <a:rPr lang="en-US" sz="2800" dirty="0"/>
              <a:t>Upon recovery, nodes can restore state and resume:</a:t>
            </a:r>
          </a:p>
          <a:p>
            <a:pPr lvl="1"/>
            <a:r>
              <a:rPr lang="en-US" sz="2400" dirty="0"/>
              <a:t>Coordinator </a:t>
            </a:r>
            <a:r>
              <a:rPr lang="en-US" sz="2400" dirty="0">
                <a:solidFill>
                  <a:schemeClr val="accent1">
                    <a:lumMod val="75000"/>
                  </a:schemeClr>
                </a:solidFill>
              </a:rPr>
              <a:t>aborts</a:t>
            </a:r>
            <a:r>
              <a:rPr lang="en-US" sz="2400" dirty="0"/>
              <a:t> in </a:t>
            </a:r>
            <a:r>
              <a:rPr lang="en-US" sz="2400" dirty="0">
                <a:latin typeface="Calibri"/>
                <a:cs typeface="Calibri"/>
              </a:rPr>
              <a:t>INIT</a:t>
            </a:r>
            <a:r>
              <a:rPr lang="en-US" sz="2400" dirty="0"/>
              <a:t>, </a:t>
            </a:r>
            <a:r>
              <a:rPr lang="en-US" sz="2400" dirty="0">
                <a:latin typeface="Calibri"/>
                <a:cs typeface="Calibri"/>
              </a:rPr>
              <a:t>WAIT</a:t>
            </a:r>
            <a:r>
              <a:rPr lang="en-US" sz="2400" dirty="0"/>
              <a:t>, or </a:t>
            </a:r>
            <a:r>
              <a:rPr lang="en-US" sz="2400" dirty="0">
                <a:latin typeface="Calibri"/>
                <a:cs typeface="Calibri"/>
              </a:rPr>
              <a:t>ABORT</a:t>
            </a:r>
          </a:p>
          <a:p>
            <a:pPr lvl="1"/>
            <a:r>
              <a:rPr lang="en-US" sz="2400" dirty="0"/>
              <a:t>Coordinator </a:t>
            </a:r>
            <a:r>
              <a:rPr lang="en-US" sz="2400" dirty="0">
                <a:solidFill>
                  <a:schemeClr val="accent1">
                    <a:lumMod val="75000"/>
                  </a:schemeClr>
                </a:solidFill>
              </a:rPr>
              <a:t>commits</a:t>
            </a:r>
            <a:r>
              <a:rPr lang="en-US" sz="2400" dirty="0"/>
              <a:t> in </a:t>
            </a:r>
            <a:r>
              <a:rPr lang="en-US" sz="2400" dirty="0">
                <a:latin typeface="Calibri"/>
                <a:cs typeface="Calibri"/>
              </a:rPr>
              <a:t>COMMIT</a:t>
            </a:r>
          </a:p>
          <a:p>
            <a:pPr lvl="1"/>
            <a:r>
              <a:rPr lang="en-US" sz="2400" dirty="0"/>
              <a:t>Worker </a:t>
            </a:r>
            <a:r>
              <a:rPr lang="en-US" sz="2400" dirty="0">
                <a:solidFill>
                  <a:schemeClr val="accent1">
                    <a:lumMod val="75000"/>
                  </a:schemeClr>
                </a:solidFill>
              </a:rPr>
              <a:t>aborts</a:t>
            </a:r>
            <a:r>
              <a:rPr lang="en-US" sz="2400" dirty="0"/>
              <a:t> in </a:t>
            </a:r>
            <a:r>
              <a:rPr lang="en-US" sz="2400" dirty="0">
                <a:latin typeface="Calibri"/>
                <a:cs typeface="Calibri"/>
              </a:rPr>
              <a:t>INIT</a:t>
            </a:r>
            <a:r>
              <a:rPr lang="en-US" sz="2400" dirty="0"/>
              <a:t>, </a:t>
            </a:r>
            <a:r>
              <a:rPr lang="en-US" sz="2400" dirty="0">
                <a:latin typeface="Calibri"/>
                <a:cs typeface="Calibri"/>
              </a:rPr>
              <a:t>ABORT</a:t>
            </a:r>
          </a:p>
          <a:p>
            <a:pPr lvl="1"/>
            <a:r>
              <a:rPr lang="en-US" sz="2400" dirty="0"/>
              <a:t>Worker </a:t>
            </a:r>
            <a:r>
              <a:rPr lang="en-US" sz="2400" dirty="0">
                <a:solidFill>
                  <a:schemeClr val="accent1">
                    <a:lumMod val="75000"/>
                  </a:schemeClr>
                </a:solidFill>
              </a:rPr>
              <a:t>commits</a:t>
            </a:r>
            <a:r>
              <a:rPr lang="en-US" sz="2400" dirty="0"/>
              <a:t> in </a:t>
            </a:r>
            <a:r>
              <a:rPr lang="en-US" sz="2400" dirty="0">
                <a:latin typeface="Calibri"/>
                <a:cs typeface="Calibri"/>
              </a:rPr>
              <a:t>COMMIT</a:t>
            </a:r>
          </a:p>
          <a:p>
            <a:pPr lvl="1"/>
            <a:r>
              <a:rPr lang="en-US" sz="2400" dirty="0"/>
              <a:t>Worker </a:t>
            </a:r>
            <a:r>
              <a:rPr lang="en-US" sz="2400" dirty="0">
                <a:solidFill>
                  <a:schemeClr val="accent1">
                    <a:lumMod val="75000"/>
                  </a:schemeClr>
                </a:solidFill>
              </a:rPr>
              <a:t>“asks”</a:t>
            </a:r>
            <a:r>
              <a:rPr lang="en-US" sz="2400" dirty="0"/>
              <a:t> Coordinator in </a:t>
            </a:r>
            <a:r>
              <a:rPr lang="en-US" sz="2400" dirty="0">
                <a:latin typeface="Calibri"/>
                <a:cs typeface="Calibri"/>
              </a:rPr>
              <a:t>READY</a:t>
            </a:r>
          </a:p>
          <a:p>
            <a:pPr lvl="1"/>
            <a:endParaRPr lang="en-US" sz="2400" dirty="0"/>
          </a:p>
          <a:p>
            <a:pPr lvl="1"/>
            <a:endParaRPr lang="en-US" sz="2400" dirty="0"/>
          </a:p>
          <a:p>
            <a:endParaRPr lang="en-US" sz="2800" dirty="0"/>
          </a:p>
          <a:p>
            <a:endParaRPr lang="en-US" sz="2800" dirty="0"/>
          </a:p>
        </p:txBody>
      </p:sp>
    </p:spTree>
    <p:extLst>
      <p:ext uri="{BB962C8B-B14F-4D97-AF65-F5344CB8AC3E}">
        <p14:creationId xmlns:p14="http://schemas.microsoft.com/office/powerpoint/2010/main" val="21376305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0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8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08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08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08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08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Blocking for Coordinator to Recover</a:t>
            </a:r>
            <a:endParaRPr lang="en-US" dirty="0"/>
          </a:p>
        </p:txBody>
      </p:sp>
      <p:sp>
        <p:nvSpPr>
          <p:cNvPr id="73730" name="Content Placeholder 2"/>
          <p:cNvSpPr>
            <a:spLocks noGrp="1"/>
          </p:cNvSpPr>
          <p:nvPr>
            <p:ph idx="1"/>
          </p:nvPr>
        </p:nvSpPr>
        <p:spPr>
          <a:xfrm>
            <a:off x="838200" y="762000"/>
            <a:ext cx="10210800" cy="5791200"/>
          </a:xfrm>
        </p:spPr>
        <p:txBody>
          <a:bodyPr/>
          <a:lstStyle/>
          <a:p>
            <a:r>
              <a:rPr lang="en-US" dirty="0"/>
              <a:t>A worker waiting for global decision can ask fellow workers about their state</a:t>
            </a:r>
          </a:p>
          <a:p>
            <a:pPr lvl="1"/>
            <a:r>
              <a:rPr lang="en-US" dirty="0"/>
              <a:t>If another worker is in ABORT or </a:t>
            </a:r>
            <a:br>
              <a:rPr lang="en-US" dirty="0"/>
            </a:br>
            <a:r>
              <a:rPr lang="en-US" dirty="0"/>
              <a:t>COMMIT state then coordinator </a:t>
            </a:r>
            <a:br>
              <a:rPr lang="en-US" dirty="0"/>
            </a:br>
            <a:r>
              <a:rPr lang="en-US" dirty="0"/>
              <a:t>must have sent GLOBAL-*</a:t>
            </a:r>
          </a:p>
          <a:p>
            <a:pPr lvl="2"/>
            <a:r>
              <a:rPr lang="en-US" dirty="0"/>
              <a:t>Thus, worker can safely </a:t>
            </a:r>
            <a:br>
              <a:rPr lang="en-US" dirty="0"/>
            </a:br>
            <a:r>
              <a:rPr lang="en-US" dirty="0"/>
              <a:t>abort or commit, respectively</a:t>
            </a:r>
          </a:p>
          <a:p>
            <a:pPr lvl="1"/>
            <a:endParaRPr lang="en-US" dirty="0"/>
          </a:p>
          <a:p>
            <a:pPr lvl="1"/>
            <a:r>
              <a:rPr lang="en-US" dirty="0"/>
              <a:t>If another worker is still in </a:t>
            </a:r>
            <a:br>
              <a:rPr lang="en-US" dirty="0"/>
            </a:br>
            <a:r>
              <a:rPr lang="en-US" dirty="0"/>
              <a:t>INIT state then both workers </a:t>
            </a:r>
            <a:br>
              <a:rPr lang="en-US" dirty="0"/>
            </a:br>
            <a:r>
              <a:rPr lang="en-US" dirty="0"/>
              <a:t>can decide to abort </a:t>
            </a:r>
          </a:p>
          <a:p>
            <a:pPr lvl="1"/>
            <a:endParaRPr lang="en-US" dirty="0"/>
          </a:p>
          <a:p>
            <a:pPr lvl="1"/>
            <a:r>
              <a:rPr lang="en-US" dirty="0"/>
              <a:t>If all workers are in ready, need to </a:t>
            </a:r>
            <a:r>
              <a:rPr lang="en-US" dirty="0">
                <a:solidFill>
                  <a:srgbClr val="FF0000"/>
                </a:solidFill>
              </a:rPr>
              <a:t>BLOCK</a:t>
            </a:r>
            <a:r>
              <a:rPr lang="en-US" dirty="0"/>
              <a:t> (don’t know if coordinator wanted to abort or commit)</a:t>
            </a:r>
          </a:p>
        </p:txBody>
      </p:sp>
      <p:grpSp>
        <p:nvGrpSpPr>
          <p:cNvPr id="73731" name="Group 15"/>
          <p:cNvGrpSpPr>
            <a:grpSpLocks/>
          </p:cNvGrpSpPr>
          <p:nvPr/>
        </p:nvGrpSpPr>
        <p:grpSpPr bwMode="auto">
          <a:xfrm>
            <a:off x="6400800" y="1828800"/>
            <a:ext cx="4267200" cy="2514600"/>
            <a:chOff x="4918363" y="3810000"/>
            <a:chExt cx="5043056" cy="2971800"/>
          </a:xfrm>
        </p:grpSpPr>
        <p:sp>
          <p:nvSpPr>
            <p:cNvPr id="4" name="Rounded Rectangle 3"/>
            <p:cNvSpPr/>
            <p:nvPr/>
          </p:nvSpPr>
          <p:spPr>
            <a:xfrm>
              <a:off x="6552479" y="3810000"/>
              <a:ext cx="1525299" cy="532823"/>
            </a:xfrm>
            <a:prstGeom prst="roundRect">
              <a:avLst/>
            </a:prstGeom>
            <a:solidFill>
              <a:srgbClr val="F5C3C2"/>
            </a:solid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dirty="0">
                  <a:solidFill>
                    <a:schemeClr val="tx1"/>
                  </a:solidFill>
                  <a:latin typeface="Calibri"/>
                  <a:cs typeface="Calibri"/>
                </a:rPr>
                <a:t>INIT</a:t>
              </a:r>
              <a:endParaRPr lang="en-US" dirty="0">
                <a:solidFill>
                  <a:schemeClr val="tx1"/>
                </a:solidFill>
                <a:latin typeface="Calibri"/>
                <a:cs typeface="Calibri"/>
              </a:endParaRPr>
            </a:p>
          </p:txBody>
        </p:sp>
        <p:sp>
          <p:nvSpPr>
            <p:cNvPr id="5" name="Rounded Rectangle 4"/>
            <p:cNvSpPr/>
            <p:nvPr/>
          </p:nvSpPr>
          <p:spPr>
            <a:xfrm>
              <a:off x="6552479" y="5029489"/>
              <a:ext cx="1525299" cy="532823"/>
            </a:xfrm>
            <a:prstGeom prst="roundRect">
              <a:avLst/>
            </a:prstGeom>
            <a:solidFill>
              <a:srgbClr val="F5C3C2"/>
            </a:solid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dirty="0">
                  <a:solidFill>
                    <a:schemeClr val="tx1"/>
                  </a:solidFill>
                  <a:latin typeface="Calibri"/>
                  <a:cs typeface="Calibri"/>
                </a:rPr>
                <a:t>READY</a:t>
              </a:r>
              <a:endParaRPr lang="en-US" dirty="0">
                <a:solidFill>
                  <a:schemeClr val="tx1"/>
                </a:solidFill>
                <a:latin typeface="Calibri"/>
                <a:cs typeface="Calibri"/>
              </a:endParaRPr>
            </a:p>
          </p:txBody>
        </p:sp>
        <p:sp>
          <p:nvSpPr>
            <p:cNvPr id="6" name="Rounded Rectangle 5"/>
            <p:cNvSpPr/>
            <p:nvPr/>
          </p:nvSpPr>
          <p:spPr>
            <a:xfrm>
              <a:off x="5561879" y="6248977"/>
              <a:ext cx="1525299" cy="532823"/>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dirty="0">
                  <a:solidFill>
                    <a:schemeClr val="tx1"/>
                  </a:solidFill>
                  <a:latin typeface="Calibri"/>
                  <a:cs typeface="Calibri"/>
                </a:rPr>
                <a:t>ABORT</a:t>
              </a:r>
              <a:endParaRPr lang="en-US" dirty="0">
                <a:solidFill>
                  <a:schemeClr val="tx1"/>
                </a:solidFill>
                <a:latin typeface="Calibri"/>
                <a:cs typeface="Calibri"/>
              </a:endParaRPr>
            </a:p>
          </p:txBody>
        </p:sp>
        <p:sp>
          <p:nvSpPr>
            <p:cNvPr id="7" name="Rounded Rectangle 6"/>
            <p:cNvSpPr/>
            <p:nvPr/>
          </p:nvSpPr>
          <p:spPr>
            <a:xfrm>
              <a:off x="7543079" y="6248977"/>
              <a:ext cx="1525299" cy="532823"/>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dirty="0">
                  <a:solidFill>
                    <a:schemeClr val="tx1"/>
                  </a:solidFill>
                  <a:latin typeface="Calibri"/>
                  <a:cs typeface="Calibri"/>
                </a:rPr>
                <a:t>COMMIT</a:t>
              </a:r>
              <a:endParaRPr lang="en-US" dirty="0">
                <a:solidFill>
                  <a:schemeClr val="tx1"/>
                </a:solidFill>
                <a:latin typeface="Calibri"/>
                <a:cs typeface="Calibri"/>
              </a:endParaRPr>
            </a:p>
          </p:txBody>
        </p:sp>
        <p:cxnSp>
          <p:nvCxnSpPr>
            <p:cNvPr id="8" name="Straight Arrow Connector 7"/>
            <p:cNvCxnSpPr>
              <a:stCxn id="4" idx="2"/>
              <a:endCxn id="5" idx="0"/>
            </p:cNvCxnSpPr>
            <p:nvPr/>
          </p:nvCxnSpPr>
          <p:spPr>
            <a:xfrm rot="5400000">
              <a:off x="6972734" y="4686156"/>
              <a:ext cx="684789" cy="1876"/>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2"/>
              <a:endCxn id="6" idx="0"/>
            </p:cNvCxnSpPr>
            <p:nvPr/>
          </p:nvCxnSpPr>
          <p:spPr>
            <a:xfrm rot="5400000">
              <a:off x="6477433" y="5410345"/>
              <a:ext cx="686666" cy="99060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2"/>
              <a:endCxn id="7" idx="0"/>
            </p:cNvCxnSpPr>
            <p:nvPr/>
          </p:nvCxnSpPr>
          <p:spPr>
            <a:xfrm rot="16200000" flipH="1">
              <a:off x="7468033" y="5410345"/>
              <a:ext cx="686666" cy="99060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23"/>
            <p:cNvCxnSpPr>
              <a:stCxn id="4" idx="2"/>
              <a:endCxn id="6" idx="1"/>
            </p:cNvCxnSpPr>
            <p:nvPr/>
          </p:nvCxnSpPr>
          <p:spPr>
            <a:xfrm rot="5400000">
              <a:off x="5352689" y="4552013"/>
              <a:ext cx="2172566" cy="1754187"/>
            </a:xfrm>
            <a:prstGeom prst="curvedConnector4">
              <a:avLst>
                <a:gd name="adj1" fmla="val 24386"/>
                <a:gd name="adj2" fmla="val 113043"/>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740" name="TextBox 11"/>
            <p:cNvSpPr txBox="1">
              <a:spLocks noChangeArrowheads="1"/>
            </p:cNvSpPr>
            <p:nvPr/>
          </p:nvSpPr>
          <p:spPr bwMode="auto">
            <a:xfrm>
              <a:off x="4918363" y="4267201"/>
              <a:ext cx="2285998" cy="6910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1600" dirty="0" err="1">
                  <a:latin typeface="Calibri" charset="0"/>
                </a:rPr>
                <a:t>Recv</a:t>
              </a:r>
              <a:r>
                <a:rPr lang="sv-SE" sz="1600" dirty="0">
                  <a:latin typeface="Calibri" charset="0"/>
                </a:rPr>
                <a:t>: VOTE-REQ</a:t>
              </a:r>
            </a:p>
            <a:p>
              <a:pPr eaLnBrk="1" hangingPunct="1"/>
              <a:r>
                <a:rPr lang="sv-SE" sz="1600" dirty="0" err="1">
                  <a:latin typeface="Calibri" charset="0"/>
                </a:rPr>
                <a:t>Send</a:t>
              </a:r>
              <a:r>
                <a:rPr lang="sv-SE" sz="1600" dirty="0">
                  <a:latin typeface="Calibri" charset="0"/>
                </a:rPr>
                <a:t>: VOTE-ABORT</a:t>
              </a:r>
              <a:endParaRPr lang="en-US" sz="1600" dirty="0">
                <a:latin typeface="Calibri" charset="0"/>
              </a:endParaRPr>
            </a:p>
          </p:txBody>
        </p:sp>
        <p:sp>
          <p:nvSpPr>
            <p:cNvPr id="73741" name="TextBox 12"/>
            <p:cNvSpPr txBox="1">
              <a:spLocks noChangeArrowheads="1"/>
            </p:cNvSpPr>
            <p:nvPr/>
          </p:nvSpPr>
          <p:spPr bwMode="auto">
            <a:xfrm>
              <a:off x="7405256" y="4368225"/>
              <a:ext cx="2556163" cy="6910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1600">
                  <a:latin typeface="Calibri" charset="0"/>
                </a:rPr>
                <a:t>Recv: VOTE-REQ</a:t>
              </a:r>
            </a:p>
            <a:p>
              <a:pPr eaLnBrk="1" hangingPunct="1"/>
              <a:r>
                <a:rPr lang="sv-SE" sz="1600">
                  <a:latin typeface="Calibri" charset="0"/>
                </a:rPr>
                <a:t>Send: VOTE-COMMIT</a:t>
              </a:r>
              <a:endParaRPr lang="en-US" sz="1600">
                <a:latin typeface="Calibri" charset="0"/>
              </a:endParaRPr>
            </a:p>
          </p:txBody>
        </p:sp>
        <p:sp>
          <p:nvSpPr>
            <p:cNvPr id="73742" name="TextBox 13"/>
            <p:cNvSpPr txBox="1">
              <a:spLocks noChangeArrowheads="1"/>
            </p:cNvSpPr>
            <p:nvPr/>
          </p:nvSpPr>
          <p:spPr bwMode="auto">
            <a:xfrm>
              <a:off x="5008418" y="5757446"/>
              <a:ext cx="2535381" cy="4001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1600">
                  <a:latin typeface="Calibri" charset="0"/>
                </a:rPr>
                <a:t>Recv: GLOBAL-ABORT</a:t>
              </a:r>
            </a:p>
          </p:txBody>
        </p:sp>
        <p:sp>
          <p:nvSpPr>
            <p:cNvPr id="73743" name="TextBox 14"/>
            <p:cNvSpPr txBox="1">
              <a:spLocks noChangeArrowheads="1"/>
            </p:cNvSpPr>
            <p:nvPr/>
          </p:nvSpPr>
          <p:spPr bwMode="auto">
            <a:xfrm>
              <a:off x="7315200" y="5757446"/>
              <a:ext cx="2646219" cy="4001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1600">
                  <a:latin typeface="Calibri" charset="0"/>
                </a:rPr>
                <a:t>Recv: GLOBAL-COMMIT</a:t>
              </a:r>
            </a:p>
          </p:txBody>
        </p:sp>
      </p:grpSp>
    </p:spTree>
    <p:extLst>
      <p:ext uri="{BB962C8B-B14F-4D97-AF65-F5344CB8AC3E}">
        <p14:creationId xmlns:p14="http://schemas.microsoft.com/office/powerpoint/2010/main" val="30886108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73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373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3730">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373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ko-KR" dirty="0"/>
              <a:t>Distributed Systems: Reality</a:t>
            </a:r>
          </a:p>
        </p:txBody>
      </p:sp>
      <p:sp>
        <p:nvSpPr>
          <p:cNvPr id="28675" name="Rectangle 3"/>
          <p:cNvSpPr>
            <a:spLocks noGrp="1" noChangeArrowheads="1"/>
          </p:cNvSpPr>
          <p:nvPr>
            <p:ph type="body" idx="1"/>
          </p:nvPr>
        </p:nvSpPr>
        <p:spPr>
          <a:xfrm>
            <a:off x="482600" y="838200"/>
            <a:ext cx="11226800" cy="5852914"/>
          </a:xfrm>
        </p:spPr>
        <p:txBody>
          <a:bodyPr>
            <a:normAutofit lnSpcReduction="10000"/>
          </a:bodyPr>
          <a:lstStyle/>
          <a:p>
            <a:r>
              <a:rPr lang="en-US" altLang="ko-KR" dirty="0"/>
              <a:t>Reality has been disappointing</a:t>
            </a:r>
          </a:p>
          <a:p>
            <a:pPr lvl="1"/>
            <a:r>
              <a:rPr lang="en-US" altLang="ko-KR" i="1" dirty="0">
                <a:solidFill>
                  <a:srgbClr val="FF0000"/>
                </a:solidFill>
              </a:rPr>
              <a:t>Worse availability</a:t>
            </a:r>
            <a:r>
              <a:rPr lang="en-US" altLang="ko-KR" dirty="0"/>
              <a:t>: depend on every machine being up</a:t>
            </a:r>
          </a:p>
          <a:p>
            <a:pPr lvl="2"/>
            <a:r>
              <a:rPr lang="en-US" altLang="ko-KR" dirty="0" err="1"/>
              <a:t>Lamport</a:t>
            </a:r>
            <a:r>
              <a:rPr lang="en-US" altLang="ko-KR" dirty="0"/>
              <a:t>: “</a:t>
            </a:r>
            <a:r>
              <a:rPr lang="en-US" altLang="ko-KR" dirty="0">
                <a:solidFill>
                  <a:srgbClr val="FF0000"/>
                </a:solidFill>
              </a:rPr>
              <a:t>A distributed system is one in which the failure of a computer </a:t>
            </a:r>
            <a:br>
              <a:rPr lang="en-US" altLang="ko-KR" dirty="0">
                <a:solidFill>
                  <a:srgbClr val="FF0000"/>
                </a:solidFill>
              </a:rPr>
            </a:br>
            <a:r>
              <a:rPr lang="en-US" altLang="ko-KR" dirty="0">
                <a:solidFill>
                  <a:srgbClr val="FF0000"/>
                </a:solidFill>
              </a:rPr>
              <a:t>you didn’t even know existed can render your own computer unusable.</a:t>
            </a:r>
            <a:r>
              <a:rPr lang="en-US" altLang="ko-KR" dirty="0"/>
              <a:t>”</a:t>
            </a:r>
          </a:p>
          <a:p>
            <a:pPr lvl="1"/>
            <a:r>
              <a:rPr lang="en-US" altLang="ko-KR" i="1" dirty="0">
                <a:solidFill>
                  <a:srgbClr val="FF0000"/>
                </a:solidFill>
              </a:rPr>
              <a:t>Worse reliability</a:t>
            </a:r>
            <a:r>
              <a:rPr lang="en-US" altLang="ko-KR" dirty="0"/>
              <a:t>: can lose data if any machine crashes</a:t>
            </a:r>
          </a:p>
          <a:p>
            <a:pPr lvl="1"/>
            <a:r>
              <a:rPr lang="en-US" altLang="ko-KR" i="1" dirty="0">
                <a:solidFill>
                  <a:srgbClr val="FF0000"/>
                </a:solidFill>
              </a:rPr>
              <a:t>Worse security</a:t>
            </a:r>
            <a:r>
              <a:rPr lang="en-US" altLang="ko-KR" dirty="0"/>
              <a:t>: anyone in world can break into system</a:t>
            </a:r>
          </a:p>
          <a:p>
            <a:r>
              <a:rPr lang="en-US" altLang="ko-KR" dirty="0"/>
              <a:t>Coordination is more difficult</a:t>
            </a:r>
          </a:p>
          <a:p>
            <a:pPr lvl="1"/>
            <a:r>
              <a:rPr lang="en-US" altLang="ko-KR" dirty="0"/>
              <a:t>Must coordinate multiple copies of shared state information </a:t>
            </a:r>
          </a:p>
          <a:p>
            <a:pPr lvl="1"/>
            <a:r>
              <a:rPr lang="en-US" altLang="ko-KR" dirty="0"/>
              <a:t>What would be easy in a centralized system becomes a lot more difficult</a:t>
            </a:r>
          </a:p>
          <a:p>
            <a:r>
              <a:rPr lang="en-US" altLang="ko-KR" dirty="0"/>
              <a:t>Trust/Security/Privacy/Denial of Service</a:t>
            </a:r>
          </a:p>
          <a:p>
            <a:pPr lvl="1"/>
            <a:r>
              <a:rPr lang="en-US" altLang="ko-KR" dirty="0"/>
              <a:t>Many new variants of problems arise as a result of distribution</a:t>
            </a:r>
          </a:p>
          <a:p>
            <a:pPr lvl="1"/>
            <a:r>
              <a:rPr lang="en-US" altLang="ko-KR" dirty="0"/>
              <a:t>Can you trust the other members of a distributed application enough to even perform a protocol correctly?</a:t>
            </a:r>
          </a:p>
          <a:p>
            <a:pPr lvl="1"/>
            <a:r>
              <a:rPr lang="en-US" altLang="ko-KR" dirty="0"/>
              <a:t>Corollary of </a:t>
            </a:r>
            <a:r>
              <a:rPr lang="en-US" altLang="ko-KR" dirty="0" err="1"/>
              <a:t>Lamport’s</a:t>
            </a:r>
            <a:r>
              <a:rPr lang="en-US" altLang="ko-KR" dirty="0"/>
              <a:t> quote: “</a:t>
            </a:r>
            <a:r>
              <a:rPr lang="en-US" altLang="ko-KR" dirty="0">
                <a:solidFill>
                  <a:srgbClr val="FF0000"/>
                </a:solidFill>
              </a:rPr>
              <a:t>A distributed system is one where you can’t do work because some computer you didn’t even know existed is successfully coordinating an attack on my system!</a:t>
            </a:r>
            <a:r>
              <a:rPr lang="en-US" altLang="ko-KR" dirty="0"/>
              <a:t>”</a:t>
            </a:r>
          </a:p>
        </p:txBody>
      </p:sp>
      <p:grpSp>
        <p:nvGrpSpPr>
          <p:cNvPr id="6" name="Group 7"/>
          <p:cNvGrpSpPr>
            <a:grpSpLocks/>
          </p:cNvGrpSpPr>
          <p:nvPr/>
        </p:nvGrpSpPr>
        <p:grpSpPr bwMode="auto">
          <a:xfrm>
            <a:off x="9829800" y="744415"/>
            <a:ext cx="1778000" cy="2790973"/>
            <a:chOff x="4105" y="1207"/>
            <a:chExt cx="1360" cy="2220"/>
          </a:xfrm>
        </p:grpSpPr>
        <p:pic>
          <p:nvPicPr>
            <p:cNvPr id="7"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138" y="1207"/>
              <a:ext cx="1327" cy="18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6"/>
            <p:cNvSpPr txBox="1">
              <a:spLocks noChangeArrowheads="1"/>
            </p:cNvSpPr>
            <p:nvPr/>
          </p:nvSpPr>
          <p:spPr bwMode="auto">
            <a:xfrm>
              <a:off x="4105" y="3158"/>
              <a:ext cx="1360" cy="2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1600" dirty="0"/>
                <a:t>Leslie </a:t>
              </a:r>
              <a:r>
                <a:rPr lang="en-US" sz="1600" dirty="0" err="1"/>
                <a:t>Lamport</a:t>
              </a:r>
              <a:endParaRPr lang="en-US" sz="1600" dirty="0"/>
            </a:p>
          </p:txBody>
        </p:sp>
      </p:grpSp>
    </p:spTree>
    <p:extLst>
      <p:ext uri="{BB962C8B-B14F-4D97-AF65-F5344CB8AC3E}">
        <p14:creationId xmlns:p14="http://schemas.microsoft.com/office/powerpoint/2010/main" val="185675911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675">
                                            <p:txEl>
                                              <p:pRg st="4" end="4"/>
                                            </p:txEl>
                                          </p:spTgt>
                                        </p:tgtEl>
                                        <p:attrNameLst>
                                          <p:attrName>style.visibility</p:attrName>
                                        </p:attrNameLst>
                                      </p:cBhvr>
                                      <p:to>
                                        <p:strVal val="visible"/>
                                      </p:to>
                                    </p:set>
                                  </p:childTnLst>
                                </p:cTn>
                              </p:par>
                              <p:par>
                                <p:cTn id="15" presetID="39" presetClass="entr" presetSubtype="0" accel="10000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ppt_h</p:attrName>
                                        </p:attrNameLst>
                                      </p:cBhvr>
                                      <p:tavLst>
                                        <p:tav tm="0">
                                          <p:val>
                                            <p:strVal val="#ppt_h/20"/>
                                          </p:val>
                                        </p:tav>
                                        <p:tav tm="50000">
                                          <p:val>
                                            <p:strVal val="#ppt_h/20"/>
                                          </p:val>
                                        </p:tav>
                                        <p:tav tm="100000">
                                          <p:val>
                                            <p:strVal val="#ppt_h"/>
                                          </p:val>
                                        </p:tav>
                                      </p:tavLst>
                                    </p:anim>
                                    <p:anim calcmode="lin" valueType="num">
                                      <p:cBhvr>
                                        <p:cTn id="18" dur="500" fill="hold"/>
                                        <p:tgtEl>
                                          <p:spTgt spid="6"/>
                                        </p:tgtEl>
                                        <p:attrNameLst>
                                          <p:attrName>ppt_w</p:attrName>
                                        </p:attrNameLst>
                                      </p:cBhvr>
                                      <p:tavLst>
                                        <p:tav tm="0">
                                          <p:val>
                                            <p:strVal val="#ppt_w+.3"/>
                                          </p:val>
                                        </p:tav>
                                        <p:tav tm="50000">
                                          <p:val>
                                            <p:strVal val="#ppt_w+.3"/>
                                          </p:val>
                                        </p:tav>
                                        <p:tav tm="100000">
                                          <p:val>
                                            <p:strVal val="#ppt_w"/>
                                          </p:val>
                                        </p:tav>
                                      </p:tavLst>
                                    </p:anim>
                                    <p:anim calcmode="lin" valueType="num">
                                      <p:cBhvr>
                                        <p:cTn id="19" dur="500" fill="hold"/>
                                        <p:tgtEl>
                                          <p:spTgt spid="6"/>
                                        </p:tgtEl>
                                        <p:attrNameLst>
                                          <p:attrName>ppt_x</p:attrName>
                                        </p:attrNameLst>
                                      </p:cBhvr>
                                      <p:tavLst>
                                        <p:tav tm="0">
                                          <p:val>
                                            <p:strVal val="#ppt_x-.3"/>
                                          </p:val>
                                        </p:tav>
                                        <p:tav tm="50000">
                                          <p:val>
                                            <p:strVal val="#ppt_x"/>
                                          </p:val>
                                        </p:tav>
                                        <p:tav tm="100000">
                                          <p:val>
                                            <p:strVal val="#ppt_x"/>
                                          </p:val>
                                        </p:tav>
                                      </p:tavLst>
                                    </p:anim>
                                    <p:anim calcmode="lin" valueType="num">
                                      <p:cBhvr>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675">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675">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675">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675">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675">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6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981200" y="152400"/>
            <a:ext cx="8229600" cy="533400"/>
          </a:xfrm>
        </p:spPr>
        <p:txBody>
          <a:bodyPr/>
          <a:lstStyle/>
          <a:p>
            <a:r>
              <a:rPr lang="en-US" altLang="ko-KR" dirty="0">
                <a:ea typeface="굴림" panose="020B0600000101010101" pitchFamily="34" charset="-127"/>
              </a:rPr>
              <a:t>Distributed </a:t>
            </a:r>
            <a:r>
              <a:rPr lang="en-US" altLang="ko-KR" sz="2800" dirty="0">
                <a:ea typeface="굴림" panose="020B0600000101010101" pitchFamily="34" charset="-127"/>
              </a:rPr>
              <a:t>Systems</a:t>
            </a:r>
            <a:r>
              <a:rPr lang="en-US" altLang="ko-KR" dirty="0">
                <a:ea typeface="굴림" panose="020B0600000101010101" pitchFamily="34" charset="-127"/>
              </a:rPr>
              <a:t>: Goals/Requirements</a:t>
            </a:r>
          </a:p>
        </p:txBody>
      </p:sp>
      <p:sp>
        <p:nvSpPr>
          <p:cNvPr id="925699" name="Rectangle 3"/>
          <p:cNvSpPr>
            <a:spLocks noGrp="1" noChangeArrowheads="1"/>
          </p:cNvSpPr>
          <p:nvPr>
            <p:ph type="body" idx="1"/>
          </p:nvPr>
        </p:nvSpPr>
        <p:spPr>
          <a:xfrm>
            <a:off x="685800" y="685800"/>
            <a:ext cx="10820400" cy="5562600"/>
          </a:xfrm>
        </p:spPr>
        <p:txBody>
          <a:bodyPr>
            <a:normAutofit/>
          </a:bodyPr>
          <a:lstStyle/>
          <a:p>
            <a:pPr>
              <a:spcBef>
                <a:spcPct val="10000"/>
              </a:spcBef>
            </a:pPr>
            <a:r>
              <a:rPr lang="en-US" altLang="ko-KR" dirty="0">
                <a:solidFill>
                  <a:schemeClr val="hlink"/>
                </a:solidFill>
                <a:ea typeface="굴림" panose="020B0600000101010101" pitchFamily="34" charset="-127"/>
              </a:rPr>
              <a:t>Transparency:</a:t>
            </a:r>
            <a:r>
              <a:rPr lang="en-US" altLang="ko-KR" dirty="0">
                <a:ea typeface="굴림" panose="020B0600000101010101" pitchFamily="34" charset="-127"/>
              </a:rPr>
              <a:t> the ability of the system to mask its complexity behind a simple interface</a:t>
            </a:r>
          </a:p>
          <a:p>
            <a:pPr>
              <a:spcBef>
                <a:spcPct val="10000"/>
              </a:spcBef>
            </a:pPr>
            <a:r>
              <a:rPr lang="en-US" altLang="ko-KR" dirty="0">
                <a:ea typeface="굴림" panose="020B0600000101010101" pitchFamily="34" charset="-127"/>
              </a:rPr>
              <a:t>Possible transparencies:</a:t>
            </a:r>
          </a:p>
          <a:p>
            <a:pPr lvl="1">
              <a:spcBef>
                <a:spcPct val="10000"/>
              </a:spcBef>
            </a:pPr>
            <a:r>
              <a:rPr lang="en-US" altLang="ko-KR" dirty="0">
                <a:solidFill>
                  <a:schemeClr val="hlink"/>
                </a:solidFill>
                <a:ea typeface="굴림" panose="020B0600000101010101" pitchFamily="34" charset="-127"/>
              </a:rPr>
              <a:t>Location:</a:t>
            </a:r>
            <a:r>
              <a:rPr lang="en-US" altLang="ko-KR" dirty="0">
                <a:ea typeface="굴림" panose="020B0600000101010101" pitchFamily="34" charset="-127"/>
              </a:rPr>
              <a:t> Can’t tell where resources are located</a:t>
            </a:r>
          </a:p>
          <a:p>
            <a:pPr lvl="1">
              <a:spcBef>
                <a:spcPct val="10000"/>
              </a:spcBef>
            </a:pPr>
            <a:r>
              <a:rPr lang="en-US" altLang="ko-KR" dirty="0">
                <a:solidFill>
                  <a:schemeClr val="hlink"/>
                </a:solidFill>
                <a:ea typeface="굴림" panose="020B0600000101010101" pitchFamily="34" charset="-127"/>
              </a:rPr>
              <a:t>Migration:</a:t>
            </a:r>
            <a:r>
              <a:rPr lang="en-US" altLang="ko-KR" dirty="0">
                <a:ea typeface="굴림" panose="020B0600000101010101" pitchFamily="34" charset="-127"/>
              </a:rPr>
              <a:t> Resources may move without the user knowing</a:t>
            </a:r>
          </a:p>
          <a:p>
            <a:pPr lvl="1">
              <a:spcBef>
                <a:spcPct val="10000"/>
              </a:spcBef>
            </a:pPr>
            <a:r>
              <a:rPr lang="en-US" altLang="ko-KR" dirty="0">
                <a:solidFill>
                  <a:schemeClr val="hlink"/>
                </a:solidFill>
                <a:ea typeface="굴림" panose="020B0600000101010101" pitchFamily="34" charset="-127"/>
              </a:rPr>
              <a:t>Replication:</a:t>
            </a:r>
            <a:r>
              <a:rPr lang="en-US" altLang="ko-KR" dirty="0">
                <a:ea typeface="굴림" panose="020B0600000101010101" pitchFamily="34" charset="-127"/>
              </a:rPr>
              <a:t> Can’t tell how many copies of resource exist</a:t>
            </a:r>
          </a:p>
          <a:p>
            <a:pPr lvl="1">
              <a:spcBef>
                <a:spcPct val="10000"/>
              </a:spcBef>
            </a:pPr>
            <a:r>
              <a:rPr lang="en-US" altLang="ko-KR" dirty="0">
                <a:solidFill>
                  <a:schemeClr val="hlink"/>
                </a:solidFill>
                <a:ea typeface="굴림" panose="020B0600000101010101" pitchFamily="34" charset="-127"/>
              </a:rPr>
              <a:t>Concurrency:</a:t>
            </a:r>
            <a:r>
              <a:rPr lang="en-US" altLang="ko-KR" dirty="0">
                <a:ea typeface="굴림" panose="020B0600000101010101" pitchFamily="34" charset="-127"/>
              </a:rPr>
              <a:t> Can’t tell how many users there are</a:t>
            </a:r>
          </a:p>
          <a:p>
            <a:pPr lvl="1">
              <a:spcBef>
                <a:spcPct val="10000"/>
              </a:spcBef>
            </a:pPr>
            <a:r>
              <a:rPr lang="en-US" altLang="ko-KR" dirty="0">
                <a:solidFill>
                  <a:schemeClr val="hlink"/>
                </a:solidFill>
                <a:ea typeface="굴림" panose="020B0600000101010101" pitchFamily="34" charset="-127"/>
              </a:rPr>
              <a:t>Parallelism:</a:t>
            </a:r>
            <a:r>
              <a:rPr lang="en-US" altLang="ko-KR" dirty="0">
                <a:ea typeface="굴림" panose="020B0600000101010101" pitchFamily="34" charset="-127"/>
              </a:rPr>
              <a:t> System may speed up large jobs by splitting them into smaller pieces</a:t>
            </a:r>
          </a:p>
          <a:p>
            <a:pPr lvl="1">
              <a:spcBef>
                <a:spcPct val="10000"/>
              </a:spcBef>
            </a:pPr>
            <a:r>
              <a:rPr lang="en-US" altLang="ko-KR" dirty="0">
                <a:solidFill>
                  <a:schemeClr val="hlink"/>
                </a:solidFill>
                <a:ea typeface="굴림" panose="020B0600000101010101" pitchFamily="34" charset="-127"/>
              </a:rPr>
              <a:t>Fault Tolerance</a:t>
            </a:r>
            <a:r>
              <a:rPr lang="en-US" altLang="ko-KR" dirty="0">
                <a:ea typeface="굴림" panose="020B0600000101010101" pitchFamily="34" charset="-127"/>
              </a:rPr>
              <a:t>: System may hide various things that go wrong</a:t>
            </a:r>
          </a:p>
          <a:p>
            <a:pPr>
              <a:spcBef>
                <a:spcPct val="10000"/>
              </a:spcBef>
            </a:pPr>
            <a:r>
              <a:rPr lang="en-US" altLang="ko-KR" dirty="0">
                <a:ea typeface="굴림" panose="020B0600000101010101" pitchFamily="34" charset="-127"/>
              </a:rPr>
              <a:t>Transparency and collaboration require some way for different processors to communicate with one another</a:t>
            </a:r>
          </a:p>
        </p:txBody>
      </p:sp>
      <p:grpSp>
        <p:nvGrpSpPr>
          <p:cNvPr id="925703" name="Group 7"/>
          <p:cNvGrpSpPr>
            <a:grpSpLocks/>
          </p:cNvGrpSpPr>
          <p:nvPr/>
        </p:nvGrpSpPr>
        <p:grpSpPr bwMode="auto">
          <a:xfrm>
            <a:off x="3733800" y="5029200"/>
            <a:ext cx="4496172" cy="1143000"/>
            <a:chOff x="878" y="2928"/>
            <a:chExt cx="3826" cy="1159"/>
          </a:xfrm>
        </p:grpSpPr>
        <p:pic>
          <p:nvPicPr>
            <p:cNvPr id="29702"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264" y="2928"/>
              <a:ext cx="1440" cy="1159"/>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9703" name="Picture 5"/>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878" y="2928"/>
              <a:ext cx="1440" cy="1159"/>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925702" name="AutoShape 6"/>
          <p:cNvSpPr>
            <a:spLocks noChangeArrowheads="1"/>
          </p:cNvSpPr>
          <p:nvPr/>
        </p:nvSpPr>
        <p:spPr bwMode="auto">
          <a:xfrm>
            <a:off x="5549330" y="5118090"/>
            <a:ext cx="902525" cy="520711"/>
          </a:xfrm>
          <a:custGeom>
            <a:avLst/>
            <a:gdLst>
              <a:gd name="T0" fmla="*/ 914400 w 21600"/>
              <a:gd name="T1" fmla="*/ 0 h 21600"/>
              <a:gd name="T2" fmla="*/ 0 w 21600"/>
              <a:gd name="T3" fmla="*/ 419100 h 21600"/>
              <a:gd name="T4" fmla="*/ 914400 w 21600"/>
              <a:gd name="T5" fmla="*/ 838200 h 21600"/>
              <a:gd name="T6" fmla="*/ 1219200 w 21600"/>
              <a:gd name="T7" fmla="*/ 4191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a:p>
        </p:txBody>
      </p:sp>
    </p:spTree>
    <p:extLst>
      <p:ext uri="{BB962C8B-B14F-4D97-AF65-F5344CB8AC3E}">
        <p14:creationId xmlns:p14="http://schemas.microsoft.com/office/powerpoint/2010/main" val="50358061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56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56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56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56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56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2569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2569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2569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25699">
                                            <p:txEl>
                                              <p:pRg st="8" end="8"/>
                                            </p:txEl>
                                          </p:spTgt>
                                        </p:tgtEl>
                                        <p:attrNameLst>
                                          <p:attrName>style.visibility</p:attrName>
                                        </p:attrNameLst>
                                      </p:cBhvr>
                                      <p:to>
                                        <p:strVal val="visible"/>
                                      </p:to>
                                    </p:set>
                                  </p:childTnLst>
                                </p:cTn>
                              </p:par>
                              <p:par>
                                <p:cTn id="39" presetID="2" presetClass="entr" presetSubtype="4" fill="hold" nodeType="withEffect">
                                  <p:stCondLst>
                                    <p:cond delay="0"/>
                                  </p:stCondLst>
                                  <p:childTnLst>
                                    <p:set>
                                      <p:cBhvr>
                                        <p:cTn id="40" dur="1" fill="hold">
                                          <p:stCondLst>
                                            <p:cond delay="0"/>
                                          </p:stCondLst>
                                        </p:cTn>
                                        <p:tgtEl>
                                          <p:spTgt spid="925703"/>
                                        </p:tgtEl>
                                        <p:attrNameLst>
                                          <p:attrName>style.visibility</p:attrName>
                                        </p:attrNameLst>
                                      </p:cBhvr>
                                      <p:to>
                                        <p:strVal val="visible"/>
                                      </p:to>
                                    </p:set>
                                    <p:anim calcmode="lin" valueType="num">
                                      <p:cBhvr additive="base">
                                        <p:cTn id="41" dur="500" fill="hold"/>
                                        <p:tgtEl>
                                          <p:spTgt spid="925703"/>
                                        </p:tgtEl>
                                        <p:attrNameLst>
                                          <p:attrName>ppt_x</p:attrName>
                                        </p:attrNameLst>
                                      </p:cBhvr>
                                      <p:tavLst>
                                        <p:tav tm="0">
                                          <p:val>
                                            <p:strVal val="#ppt_x"/>
                                          </p:val>
                                        </p:tav>
                                        <p:tav tm="100000">
                                          <p:val>
                                            <p:strVal val="#ppt_x"/>
                                          </p:val>
                                        </p:tav>
                                      </p:tavLst>
                                    </p:anim>
                                    <p:anim calcmode="lin" valueType="num">
                                      <p:cBhvr additive="base">
                                        <p:cTn id="42" dur="500" fill="hold"/>
                                        <p:tgtEl>
                                          <p:spTgt spid="925703"/>
                                        </p:tgtEl>
                                        <p:attrNameLst>
                                          <p:attrName>ppt_y</p:attrName>
                                        </p:attrNameLst>
                                      </p:cBhvr>
                                      <p:tavLst>
                                        <p:tav tm="0">
                                          <p:val>
                                            <p:strVal val="1+#ppt_h/2"/>
                                          </p:val>
                                        </p:tav>
                                        <p:tav tm="100000">
                                          <p:val>
                                            <p:strVal val="#ppt_y"/>
                                          </p:val>
                                        </p:tav>
                                      </p:tavLst>
                                    </p:anim>
                                  </p:childTnLst>
                                </p:cTn>
                              </p:par>
                            </p:childTnLst>
                          </p:cTn>
                        </p:par>
                        <p:par>
                          <p:cTn id="43" fill="hold" nodeType="afterGroup">
                            <p:stCondLst>
                              <p:cond delay="500"/>
                            </p:stCondLst>
                            <p:childTnLst>
                              <p:par>
                                <p:cTn id="44" presetID="22" presetClass="entr" presetSubtype="8" repeatCount="indefinite" fill="hold" grpId="0" nodeType="afterEffect">
                                  <p:stCondLst>
                                    <p:cond delay="0"/>
                                  </p:stCondLst>
                                  <p:childTnLst>
                                    <p:set>
                                      <p:cBhvr>
                                        <p:cTn id="45" dur="1" fill="hold">
                                          <p:stCondLst>
                                            <p:cond delay="0"/>
                                          </p:stCondLst>
                                        </p:cTn>
                                        <p:tgtEl>
                                          <p:spTgt spid="925702"/>
                                        </p:tgtEl>
                                        <p:attrNameLst>
                                          <p:attrName>style.visibility</p:attrName>
                                        </p:attrNameLst>
                                      </p:cBhvr>
                                      <p:to>
                                        <p:strVal val="visible"/>
                                      </p:to>
                                    </p:set>
                                    <p:animEffect transition="in" filter="wipe(left)">
                                      <p:cBhvr>
                                        <p:cTn id="46" dur="1000"/>
                                        <p:tgtEl>
                                          <p:spTgt spid="925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5699" grpId="0" build="p" bldLvl="2"/>
      <p:bldP spid="92570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a:xfrm>
            <a:off x="1981200" y="152400"/>
            <a:ext cx="8229600" cy="533400"/>
          </a:xfrm>
        </p:spPr>
        <p:txBody>
          <a:bodyPr/>
          <a:lstStyle/>
          <a:p>
            <a:r>
              <a:rPr lang="en-US" dirty="0"/>
              <a:t>How do entities communicate?  A Protocol!</a:t>
            </a:r>
          </a:p>
        </p:txBody>
      </p:sp>
      <p:sp>
        <p:nvSpPr>
          <p:cNvPr id="2" name="Rectangle 3"/>
          <p:cNvSpPr>
            <a:spLocks noGrp="1" noChangeArrowheads="1"/>
          </p:cNvSpPr>
          <p:nvPr>
            <p:ph type="body" idx="1"/>
          </p:nvPr>
        </p:nvSpPr>
        <p:spPr>
          <a:xfrm>
            <a:off x="533400" y="2922999"/>
            <a:ext cx="11277600" cy="3804443"/>
          </a:xfrm>
        </p:spPr>
        <p:txBody>
          <a:bodyPr>
            <a:normAutofit lnSpcReduction="10000"/>
          </a:bodyPr>
          <a:lstStyle/>
          <a:p>
            <a:r>
              <a:rPr lang="en-US" dirty="0"/>
              <a:t>A protocol is </a:t>
            </a:r>
            <a:r>
              <a:rPr lang="en-US" dirty="0">
                <a:solidFill>
                  <a:srgbClr val="FF0000"/>
                </a:solidFill>
              </a:rPr>
              <a:t>an agreement on how to communicate</a:t>
            </a:r>
            <a:r>
              <a:rPr lang="en-US" dirty="0"/>
              <a:t>, including:</a:t>
            </a:r>
          </a:p>
          <a:p>
            <a:pPr lvl="1"/>
            <a:r>
              <a:rPr lang="en-US" dirty="0">
                <a:solidFill>
                  <a:srgbClr val="FF0000"/>
                </a:solidFill>
              </a:rPr>
              <a:t>Syntax:</a:t>
            </a:r>
            <a:r>
              <a:rPr lang="en-US" dirty="0"/>
              <a:t> how a communication is specified &amp; structured</a:t>
            </a:r>
          </a:p>
          <a:p>
            <a:pPr lvl="2"/>
            <a:r>
              <a:rPr lang="en-US" dirty="0"/>
              <a:t>Format, order messages are sent and received</a:t>
            </a:r>
          </a:p>
          <a:p>
            <a:pPr lvl="1"/>
            <a:r>
              <a:rPr lang="en-US" dirty="0">
                <a:solidFill>
                  <a:srgbClr val="FF0000"/>
                </a:solidFill>
              </a:rPr>
              <a:t>Semantics:</a:t>
            </a:r>
            <a:r>
              <a:rPr lang="en-US" dirty="0"/>
              <a:t> what a communication means</a:t>
            </a:r>
          </a:p>
          <a:p>
            <a:pPr lvl="2"/>
            <a:r>
              <a:rPr lang="en-US" dirty="0"/>
              <a:t>Actions taken when transmitting, receiving, or when a timer expires</a:t>
            </a:r>
          </a:p>
          <a:p>
            <a:r>
              <a:rPr lang="en-US" dirty="0"/>
              <a:t>Described formally by a state machine</a:t>
            </a:r>
          </a:p>
          <a:p>
            <a:pPr lvl="1"/>
            <a:r>
              <a:rPr lang="en-US" dirty="0"/>
              <a:t>Often represented as a message transaction diagram</a:t>
            </a:r>
          </a:p>
          <a:p>
            <a:pPr lvl="1"/>
            <a:r>
              <a:rPr lang="en-US" dirty="0"/>
              <a:t>Can be a partitioned state machine: two parties synchronizing duplicate sub-state machines between them</a:t>
            </a:r>
          </a:p>
          <a:p>
            <a:pPr lvl="1"/>
            <a:r>
              <a:rPr lang="en-US" dirty="0"/>
              <a:t>Stability in the face of failures!</a:t>
            </a:r>
          </a:p>
        </p:txBody>
      </p:sp>
      <p:sp>
        <p:nvSpPr>
          <p:cNvPr id="15" name="Cloud 14"/>
          <p:cNvSpPr/>
          <p:nvPr/>
        </p:nvSpPr>
        <p:spPr bwMode="auto">
          <a:xfrm>
            <a:off x="4657706" y="762000"/>
            <a:ext cx="2382227" cy="1624604"/>
          </a:xfrm>
          <a:prstGeom prst="cloud">
            <a:avLst/>
          </a:prstGeom>
          <a:solidFill>
            <a:schemeClr val="accent1">
              <a:lumMod val="40000"/>
              <a:lumOff val="60000"/>
            </a:schemeClr>
          </a:solidFill>
          <a:ln w="28575" cap="flat" cmpd="sng" algn="ctr">
            <a:solidFill>
              <a:schemeClr val="accent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28" name="Up-Down Arrow 27"/>
          <p:cNvSpPr/>
          <p:nvPr/>
        </p:nvSpPr>
        <p:spPr bwMode="auto">
          <a:xfrm rot="5400000">
            <a:off x="5481033" y="213538"/>
            <a:ext cx="886423" cy="2666704"/>
          </a:xfrm>
          <a:prstGeom prst="upDown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vert270" wrap="square" lIns="91440" tIns="45720" rIns="91440" bIns="45720" numCol="1" rtlCol="0" anchor="t" anchorCtr="0" compatLnSpc="1">
            <a:prstTxWarp prst="textNoShape">
              <a:avLst/>
            </a:prstTxWarp>
          </a:bodyPr>
          <a:lstStyle/>
          <a:p>
            <a:pPr algn="ctr"/>
            <a:r>
              <a:rPr lang="en-US" dirty="0">
                <a:latin typeface="Gill Sans"/>
              </a:rPr>
              <a:t>Protocol Exchange</a:t>
            </a:r>
          </a:p>
        </p:txBody>
      </p:sp>
      <p:grpSp>
        <p:nvGrpSpPr>
          <p:cNvPr id="51" name="Group 50"/>
          <p:cNvGrpSpPr/>
          <p:nvPr/>
        </p:nvGrpSpPr>
        <p:grpSpPr>
          <a:xfrm>
            <a:off x="2828906" y="817026"/>
            <a:ext cx="6171753" cy="1349497"/>
            <a:chOff x="1304905" y="817025"/>
            <a:chExt cx="6171753" cy="1349497"/>
          </a:xfrm>
        </p:grpSpPr>
        <p:grpSp>
          <p:nvGrpSpPr>
            <p:cNvPr id="12" name="Group 11"/>
            <p:cNvGrpSpPr/>
            <p:nvPr/>
          </p:nvGrpSpPr>
          <p:grpSpPr>
            <a:xfrm>
              <a:off x="1304905" y="817025"/>
              <a:ext cx="1523553" cy="1349497"/>
              <a:chOff x="839166" y="4790136"/>
              <a:chExt cx="1827834" cy="1584954"/>
            </a:xfrm>
          </p:grpSpPr>
          <p:sp>
            <p:nvSpPr>
              <p:cNvPr id="3" name="Oval 2"/>
              <p:cNvSpPr/>
              <p:nvPr/>
            </p:nvSpPr>
            <p:spPr bwMode="auto">
              <a:xfrm>
                <a:off x="839166" y="5652816"/>
                <a:ext cx="457200" cy="381000"/>
              </a:xfrm>
              <a:prstGeom prst="ellips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dirty="0">
                    <a:latin typeface="Comic Sans MS" pitchFamily="66" charset="0"/>
                  </a:rPr>
                  <a:t>B</a:t>
                </a:r>
              </a:p>
            </p:txBody>
          </p:sp>
          <p:sp>
            <p:nvSpPr>
              <p:cNvPr id="5" name="Oval 4"/>
              <p:cNvSpPr/>
              <p:nvPr/>
            </p:nvSpPr>
            <p:spPr bwMode="auto">
              <a:xfrm>
                <a:off x="1791666" y="5919516"/>
                <a:ext cx="457200" cy="381000"/>
              </a:xfrm>
              <a:prstGeom prst="ellips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dirty="0">
                    <a:latin typeface="Gill Sans"/>
                  </a:rPr>
                  <a:t>A</a:t>
                </a:r>
              </a:p>
            </p:txBody>
          </p:sp>
          <p:sp>
            <p:nvSpPr>
              <p:cNvPr id="6" name="Oval 5"/>
              <p:cNvSpPr/>
              <p:nvPr/>
            </p:nvSpPr>
            <p:spPr bwMode="auto">
              <a:xfrm>
                <a:off x="1639266" y="4890816"/>
                <a:ext cx="457200" cy="381000"/>
              </a:xfrm>
              <a:prstGeom prst="ellips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dirty="0">
                    <a:latin typeface="Comic Sans MS" pitchFamily="66" charset="0"/>
                  </a:rPr>
                  <a:t>D</a:t>
                </a:r>
              </a:p>
            </p:txBody>
          </p:sp>
          <p:sp>
            <p:nvSpPr>
              <p:cNvPr id="7" name="Oval 6"/>
              <p:cNvSpPr/>
              <p:nvPr/>
            </p:nvSpPr>
            <p:spPr bwMode="auto">
              <a:xfrm>
                <a:off x="839166" y="5005116"/>
                <a:ext cx="457200" cy="381000"/>
              </a:xfrm>
              <a:prstGeom prst="ellips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dirty="0">
                    <a:latin typeface="Comic Sans MS" pitchFamily="66" charset="0"/>
                  </a:rPr>
                  <a:t>C</a:t>
                </a:r>
              </a:p>
            </p:txBody>
          </p:sp>
          <p:sp>
            <p:nvSpPr>
              <p:cNvPr id="8" name="Oval 7"/>
              <p:cNvSpPr/>
              <p:nvPr/>
            </p:nvSpPr>
            <p:spPr bwMode="auto">
              <a:xfrm>
                <a:off x="2209800" y="5410200"/>
                <a:ext cx="457200" cy="381000"/>
              </a:xfrm>
              <a:prstGeom prst="ellips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dirty="0">
                    <a:latin typeface="Comic Sans MS" pitchFamily="66" charset="0"/>
                  </a:rPr>
                  <a:t>E</a:t>
                </a:r>
              </a:p>
            </p:txBody>
          </p:sp>
          <p:sp>
            <p:nvSpPr>
              <p:cNvPr id="4" name="Curved Down Arrow 3"/>
              <p:cNvSpPr/>
              <p:nvPr/>
            </p:nvSpPr>
            <p:spPr bwMode="auto">
              <a:xfrm rot="20819810">
                <a:off x="1163015" y="4790136"/>
                <a:ext cx="609600" cy="196006"/>
              </a:xfrm>
              <a:prstGeom prst="curvedDownArrow">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endParaRPr lang="en-US">
                  <a:latin typeface="Comic Sans MS" pitchFamily="66" charset="0"/>
                </a:endParaRPr>
              </a:p>
            </p:txBody>
          </p:sp>
          <p:sp>
            <p:nvSpPr>
              <p:cNvPr id="10" name="Curved Down Arrow 9"/>
              <p:cNvSpPr/>
              <p:nvPr/>
            </p:nvSpPr>
            <p:spPr bwMode="auto">
              <a:xfrm rot="7940415">
                <a:off x="2165211" y="5900700"/>
                <a:ext cx="609600" cy="186326"/>
              </a:xfrm>
              <a:prstGeom prst="curvedDownArrow">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endParaRPr lang="en-US">
                  <a:latin typeface="Comic Sans MS" pitchFamily="66" charset="0"/>
                </a:endParaRPr>
              </a:p>
            </p:txBody>
          </p:sp>
          <p:sp>
            <p:nvSpPr>
              <p:cNvPr id="11" name="Curved Down Arrow 10"/>
              <p:cNvSpPr/>
              <p:nvPr/>
            </p:nvSpPr>
            <p:spPr bwMode="auto">
              <a:xfrm rot="11751494">
                <a:off x="987137" y="6111904"/>
                <a:ext cx="861157" cy="263186"/>
              </a:xfrm>
              <a:prstGeom prst="curvedDownArrow">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endParaRPr lang="en-US">
                  <a:latin typeface="Comic Sans MS" pitchFamily="66" charset="0"/>
                </a:endParaRPr>
              </a:p>
            </p:txBody>
          </p:sp>
          <p:sp>
            <p:nvSpPr>
              <p:cNvPr id="9" name="Down Arrow 8"/>
              <p:cNvSpPr/>
              <p:nvPr/>
            </p:nvSpPr>
            <p:spPr bwMode="auto">
              <a:xfrm rot="13694306">
                <a:off x="1396594" y="5073965"/>
                <a:ext cx="95171" cy="707068"/>
              </a:xfrm>
              <a:prstGeom prst="downArrow">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endParaRPr lang="en-US">
                  <a:latin typeface="Comic Sans MS" pitchFamily="66" charset="0"/>
                </a:endParaRPr>
              </a:p>
            </p:txBody>
          </p:sp>
          <p:sp>
            <p:nvSpPr>
              <p:cNvPr id="13" name="Down Arrow 12"/>
              <p:cNvSpPr/>
              <p:nvPr/>
            </p:nvSpPr>
            <p:spPr bwMode="auto">
              <a:xfrm rot="7961161">
                <a:off x="1490748" y="5206761"/>
                <a:ext cx="119056" cy="905084"/>
              </a:xfrm>
              <a:prstGeom prst="downArrow">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endParaRPr lang="en-US">
                  <a:latin typeface="Comic Sans MS" pitchFamily="66" charset="0"/>
                </a:endParaRPr>
              </a:p>
            </p:txBody>
          </p:sp>
          <p:sp>
            <p:nvSpPr>
              <p:cNvPr id="14" name="Down Arrow 13"/>
              <p:cNvSpPr/>
              <p:nvPr/>
            </p:nvSpPr>
            <p:spPr bwMode="auto">
              <a:xfrm rot="18286472">
                <a:off x="2180542" y="5086032"/>
                <a:ext cx="122666" cy="395690"/>
              </a:xfrm>
              <a:prstGeom prst="downArrow">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endParaRPr lang="en-US">
                  <a:latin typeface="Comic Sans MS" pitchFamily="66" charset="0"/>
                </a:endParaRPr>
              </a:p>
            </p:txBody>
          </p:sp>
        </p:grpSp>
        <p:grpSp>
          <p:nvGrpSpPr>
            <p:cNvPr id="32" name="Group 31"/>
            <p:cNvGrpSpPr/>
            <p:nvPr/>
          </p:nvGrpSpPr>
          <p:grpSpPr>
            <a:xfrm>
              <a:off x="5953105" y="817025"/>
              <a:ext cx="1523553" cy="1349497"/>
              <a:chOff x="839166" y="4790136"/>
              <a:chExt cx="1827834" cy="1584954"/>
            </a:xfrm>
          </p:grpSpPr>
          <p:sp>
            <p:nvSpPr>
              <p:cNvPr id="33" name="Oval 32"/>
              <p:cNvSpPr/>
              <p:nvPr/>
            </p:nvSpPr>
            <p:spPr bwMode="auto">
              <a:xfrm>
                <a:off x="839166" y="5652816"/>
                <a:ext cx="457200" cy="381000"/>
              </a:xfrm>
              <a:prstGeom prst="ellips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dirty="0">
                    <a:latin typeface="Comic Sans MS" pitchFamily="66" charset="0"/>
                  </a:rPr>
                  <a:t>B</a:t>
                </a:r>
              </a:p>
            </p:txBody>
          </p:sp>
          <p:sp>
            <p:nvSpPr>
              <p:cNvPr id="34" name="Oval 33"/>
              <p:cNvSpPr/>
              <p:nvPr/>
            </p:nvSpPr>
            <p:spPr bwMode="auto">
              <a:xfrm>
                <a:off x="1791666" y="5919516"/>
                <a:ext cx="457200" cy="381000"/>
              </a:xfrm>
              <a:prstGeom prst="ellips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dirty="0">
                    <a:latin typeface="Gill Sans"/>
                  </a:rPr>
                  <a:t>A</a:t>
                </a:r>
              </a:p>
            </p:txBody>
          </p:sp>
          <p:sp>
            <p:nvSpPr>
              <p:cNvPr id="35" name="Oval 34"/>
              <p:cNvSpPr/>
              <p:nvPr/>
            </p:nvSpPr>
            <p:spPr bwMode="auto">
              <a:xfrm>
                <a:off x="1639266" y="4890816"/>
                <a:ext cx="457200" cy="381000"/>
              </a:xfrm>
              <a:prstGeom prst="ellips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dirty="0">
                    <a:latin typeface="Comic Sans MS" pitchFamily="66" charset="0"/>
                  </a:rPr>
                  <a:t>D</a:t>
                </a:r>
              </a:p>
            </p:txBody>
          </p:sp>
          <p:sp>
            <p:nvSpPr>
              <p:cNvPr id="36" name="Oval 35"/>
              <p:cNvSpPr/>
              <p:nvPr/>
            </p:nvSpPr>
            <p:spPr bwMode="auto">
              <a:xfrm>
                <a:off x="839166" y="5005116"/>
                <a:ext cx="457200" cy="381000"/>
              </a:xfrm>
              <a:prstGeom prst="ellips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dirty="0">
                    <a:latin typeface="Comic Sans MS" pitchFamily="66" charset="0"/>
                  </a:rPr>
                  <a:t>C</a:t>
                </a:r>
              </a:p>
            </p:txBody>
          </p:sp>
          <p:sp>
            <p:nvSpPr>
              <p:cNvPr id="37" name="Oval 36"/>
              <p:cNvSpPr/>
              <p:nvPr/>
            </p:nvSpPr>
            <p:spPr bwMode="auto">
              <a:xfrm>
                <a:off x="2209800" y="5410200"/>
                <a:ext cx="457200" cy="381000"/>
              </a:xfrm>
              <a:prstGeom prst="ellips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dirty="0">
                    <a:latin typeface="Comic Sans MS" pitchFamily="66" charset="0"/>
                  </a:rPr>
                  <a:t>E</a:t>
                </a:r>
              </a:p>
            </p:txBody>
          </p:sp>
          <p:sp>
            <p:nvSpPr>
              <p:cNvPr id="38" name="Curved Down Arrow 37"/>
              <p:cNvSpPr/>
              <p:nvPr/>
            </p:nvSpPr>
            <p:spPr bwMode="auto">
              <a:xfrm rot="20819810">
                <a:off x="1163015" y="4790136"/>
                <a:ext cx="609600" cy="196006"/>
              </a:xfrm>
              <a:prstGeom prst="curvedDownArrow">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endParaRPr lang="en-US">
                  <a:latin typeface="Comic Sans MS" pitchFamily="66" charset="0"/>
                </a:endParaRPr>
              </a:p>
            </p:txBody>
          </p:sp>
          <p:sp>
            <p:nvSpPr>
              <p:cNvPr id="39" name="Curved Down Arrow 38"/>
              <p:cNvSpPr/>
              <p:nvPr/>
            </p:nvSpPr>
            <p:spPr bwMode="auto">
              <a:xfrm rot="7940415">
                <a:off x="2165211" y="5900700"/>
                <a:ext cx="609600" cy="186326"/>
              </a:xfrm>
              <a:prstGeom prst="curvedDownArrow">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endParaRPr lang="en-US">
                  <a:latin typeface="Comic Sans MS" pitchFamily="66" charset="0"/>
                </a:endParaRPr>
              </a:p>
            </p:txBody>
          </p:sp>
          <p:sp>
            <p:nvSpPr>
              <p:cNvPr id="40" name="Curved Down Arrow 39"/>
              <p:cNvSpPr/>
              <p:nvPr/>
            </p:nvSpPr>
            <p:spPr bwMode="auto">
              <a:xfrm rot="11751494">
                <a:off x="987137" y="6111904"/>
                <a:ext cx="861157" cy="263186"/>
              </a:xfrm>
              <a:prstGeom prst="curvedDownArrow">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endParaRPr lang="en-US">
                  <a:latin typeface="Comic Sans MS" pitchFamily="66" charset="0"/>
                </a:endParaRPr>
              </a:p>
            </p:txBody>
          </p:sp>
          <p:sp>
            <p:nvSpPr>
              <p:cNvPr id="41" name="Down Arrow 40"/>
              <p:cNvSpPr/>
              <p:nvPr/>
            </p:nvSpPr>
            <p:spPr bwMode="auto">
              <a:xfrm rot="13694306">
                <a:off x="1396594" y="5073965"/>
                <a:ext cx="95171" cy="707068"/>
              </a:xfrm>
              <a:prstGeom prst="downArrow">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endParaRPr lang="en-US">
                  <a:latin typeface="Comic Sans MS" pitchFamily="66" charset="0"/>
                </a:endParaRPr>
              </a:p>
            </p:txBody>
          </p:sp>
          <p:sp>
            <p:nvSpPr>
              <p:cNvPr id="42" name="Down Arrow 41"/>
              <p:cNvSpPr/>
              <p:nvPr/>
            </p:nvSpPr>
            <p:spPr bwMode="auto">
              <a:xfrm rot="7961161">
                <a:off x="1490748" y="5206761"/>
                <a:ext cx="119056" cy="905084"/>
              </a:xfrm>
              <a:prstGeom prst="downArrow">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endParaRPr lang="en-US">
                  <a:latin typeface="Comic Sans MS" pitchFamily="66" charset="0"/>
                </a:endParaRPr>
              </a:p>
            </p:txBody>
          </p:sp>
          <p:sp>
            <p:nvSpPr>
              <p:cNvPr id="43" name="Down Arrow 42"/>
              <p:cNvSpPr/>
              <p:nvPr/>
            </p:nvSpPr>
            <p:spPr bwMode="auto">
              <a:xfrm rot="18286472">
                <a:off x="2180542" y="5086032"/>
                <a:ext cx="122666" cy="395690"/>
              </a:xfrm>
              <a:prstGeom prst="downArrow">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endParaRPr lang="en-US">
                  <a:latin typeface="Comic Sans MS" pitchFamily="66" charset="0"/>
                </a:endParaRPr>
              </a:p>
            </p:txBody>
          </p:sp>
        </p:grpSp>
      </p:grpSp>
      <p:grpSp>
        <p:nvGrpSpPr>
          <p:cNvPr id="55" name="Group 54"/>
          <p:cNvGrpSpPr/>
          <p:nvPr/>
        </p:nvGrpSpPr>
        <p:grpSpPr>
          <a:xfrm>
            <a:off x="2353048" y="1964500"/>
            <a:ext cx="7043049" cy="854901"/>
            <a:chOff x="829047" y="1964499"/>
            <a:chExt cx="7043049" cy="854901"/>
          </a:xfrm>
        </p:grpSpPr>
        <p:grpSp>
          <p:nvGrpSpPr>
            <p:cNvPr id="44" name="Group 43"/>
            <p:cNvGrpSpPr/>
            <p:nvPr/>
          </p:nvGrpSpPr>
          <p:grpSpPr>
            <a:xfrm rot="2238709">
              <a:off x="829047" y="1964499"/>
              <a:ext cx="408162" cy="814545"/>
              <a:chOff x="1725438" y="5814855"/>
              <a:chExt cx="408162" cy="814545"/>
            </a:xfrm>
          </p:grpSpPr>
          <p:sp>
            <p:nvSpPr>
              <p:cNvPr id="29" name="Flowchart: Magnetic Disk 28"/>
              <p:cNvSpPr/>
              <p:nvPr/>
            </p:nvSpPr>
            <p:spPr bwMode="auto">
              <a:xfrm>
                <a:off x="1725438" y="6172200"/>
                <a:ext cx="408162" cy="457200"/>
              </a:xfrm>
              <a:prstGeom prst="flowChartMagneticDisk">
                <a:avLst/>
              </a:prstGeom>
              <a:solidFill>
                <a:srgbClr val="FFC000"/>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30" name="Down Arrow 29"/>
              <p:cNvSpPr/>
              <p:nvPr/>
            </p:nvSpPr>
            <p:spPr bwMode="auto">
              <a:xfrm>
                <a:off x="1809799" y="5814855"/>
                <a:ext cx="239441" cy="305479"/>
              </a:xfrm>
              <a:prstGeom prst="downArrow">
                <a:avLst/>
              </a:prstGeom>
              <a:solidFill>
                <a:srgbClr val="FC230C"/>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grpSp>
        <p:sp>
          <p:nvSpPr>
            <p:cNvPr id="45" name="TextBox 44"/>
            <p:cNvSpPr txBox="1"/>
            <p:nvPr/>
          </p:nvSpPr>
          <p:spPr>
            <a:xfrm>
              <a:off x="1088865" y="2234625"/>
              <a:ext cx="968535" cy="584775"/>
            </a:xfrm>
            <a:prstGeom prst="rect">
              <a:avLst/>
            </a:prstGeom>
            <a:noFill/>
          </p:spPr>
          <p:txBody>
            <a:bodyPr wrap="none" rtlCol="0">
              <a:spAutoFit/>
            </a:bodyPr>
            <a:lstStyle/>
            <a:p>
              <a:pPr algn="ctr"/>
              <a:r>
                <a:rPr lang="en-US" sz="1600" dirty="0">
                  <a:latin typeface="Gill Sans"/>
                </a:rPr>
                <a:t>Stable</a:t>
              </a:r>
            </a:p>
            <a:p>
              <a:pPr algn="ctr"/>
              <a:r>
                <a:rPr lang="en-US" sz="1600" dirty="0">
                  <a:latin typeface="Gill Sans"/>
                </a:rPr>
                <a:t>Storage</a:t>
              </a:r>
            </a:p>
          </p:txBody>
        </p:sp>
        <p:sp>
          <p:nvSpPr>
            <p:cNvPr id="49" name="TextBox 48"/>
            <p:cNvSpPr txBox="1"/>
            <p:nvPr/>
          </p:nvSpPr>
          <p:spPr>
            <a:xfrm>
              <a:off x="6578664" y="2234625"/>
              <a:ext cx="968535" cy="584775"/>
            </a:xfrm>
            <a:prstGeom prst="rect">
              <a:avLst/>
            </a:prstGeom>
            <a:noFill/>
          </p:spPr>
          <p:txBody>
            <a:bodyPr wrap="none" rtlCol="0">
              <a:spAutoFit/>
            </a:bodyPr>
            <a:lstStyle/>
            <a:p>
              <a:pPr algn="ctr"/>
              <a:r>
                <a:rPr lang="en-US" sz="1600" dirty="0">
                  <a:latin typeface="Gill Sans"/>
                </a:rPr>
                <a:t>Stable</a:t>
              </a:r>
            </a:p>
            <a:p>
              <a:pPr algn="ctr"/>
              <a:r>
                <a:rPr lang="en-US" sz="1600" dirty="0">
                  <a:latin typeface="Gill Sans"/>
                </a:rPr>
                <a:t>Storage</a:t>
              </a:r>
            </a:p>
          </p:txBody>
        </p:sp>
        <p:grpSp>
          <p:nvGrpSpPr>
            <p:cNvPr id="52" name="Group 51"/>
            <p:cNvGrpSpPr/>
            <p:nvPr/>
          </p:nvGrpSpPr>
          <p:grpSpPr>
            <a:xfrm rot="19361291" flipH="1">
              <a:off x="7463934" y="1964499"/>
              <a:ext cx="408162" cy="814545"/>
              <a:chOff x="1725438" y="5814855"/>
              <a:chExt cx="408162" cy="814545"/>
            </a:xfrm>
          </p:grpSpPr>
          <p:sp>
            <p:nvSpPr>
              <p:cNvPr id="53" name="Flowchart: Magnetic Disk 52"/>
              <p:cNvSpPr/>
              <p:nvPr/>
            </p:nvSpPr>
            <p:spPr bwMode="auto">
              <a:xfrm>
                <a:off x="1725438" y="6172200"/>
                <a:ext cx="408162" cy="457200"/>
              </a:xfrm>
              <a:prstGeom prst="flowChartMagneticDisk">
                <a:avLst/>
              </a:prstGeom>
              <a:solidFill>
                <a:srgbClr val="FFC000"/>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54" name="Down Arrow 53"/>
              <p:cNvSpPr/>
              <p:nvPr/>
            </p:nvSpPr>
            <p:spPr bwMode="auto">
              <a:xfrm>
                <a:off x="1809799" y="5814855"/>
                <a:ext cx="239441" cy="305479"/>
              </a:xfrm>
              <a:prstGeom prst="downArrow">
                <a:avLst/>
              </a:prstGeom>
              <a:solidFill>
                <a:srgbClr val="FC230C"/>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grpSp>
      </p:grpSp>
    </p:spTree>
    <p:extLst>
      <p:ext uri="{BB962C8B-B14F-4D97-AF65-F5344CB8AC3E}">
        <p14:creationId xmlns:p14="http://schemas.microsoft.com/office/powerpoint/2010/main" val="31314027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p:cTn id="25" dur="500" fill="hold"/>
                                        <p:tgtEl>
                                          <p:spTgt spid="51"/>
                                        </p:tgtEl>
                                        <p:attrNameLst>
                                          <p:attrName>ppt_w</p:attrName>
                                        </p:attrNameLst>
                                      </p:cBhvr>
                                      <p:tavLst>
                                        <p:tav tm="0">
                                          <p:val>
                                            <p:fltVal val="0"/>
                                          </p:val>
                                        </p:tav>
                                        <p:tav tm="100000">
                                          <p:val>
                                            <p:strVal val="#ppt_w"/>
                                          </p:val>
                                        </p:tav>
                                      </p:tavLst>
                                    </p:anim>
                                    <p:anim calcmode="lin" valueType="num">
                                      <p:cBhvr>
                                        <p:cTn id="26" dur="500" fill="hold"/>
                                        <p:tgtEl>
                                          <p:spTgt spid="51"/>
                                        </p:tgtEl>
                                        <p:attrNameLst>
                                          <p:attrName>ppt_h</p:attrName>
                                        </p:attrNameLst>
                                      </p:cBhvr>
                                      <p:tavLst>
                                        <p:tav tm="0">
                                          <p:val>
                                            <p:fltVal val="0"/>
                                          </p:val>
                                        </p:tav>
                                        <p:tav tm="100000">
                                          <p:val>
                                            <p:strVal val="#ppt_h"/>
                                          </p:val>
                                        </p:tav>
                                      </p:tavLst>
                                    </p:anim>
                                    <p:animEffect transition="in" filter="fade">
                                      <p:cBhvr>
                                        <p:cTn id="27" dur="500"/>
                                        <p:tgtEl>
                                          <p:spTgt spid="51"/>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5"/>
                                        </p:tgtEl>
                                        <p:attrNameLst>
                                          <p:attrName>style.visibility</p:attrName>
                                        </p:attrNameLst>
                                      </p:cBhvr>
                                      <p:to>
                                        <p:strVal val="visible"/>
                                      </p:to>
                                    </p:set>
                                    <p:animEffect transition="in" filter="fade">
                                      <p:cBhvr>
                                        <p:cTn id="34" dur="500"/>
                                        <p:tgtEl>
                                          <p:spTgt spid="55"/>
                                        </p:tgtEl>
                                      </p:cBhvr>
                                    </p:animEffect>
                                  </p:childTnLst>
                                </p:cTn>
                              </p:par>
                              <p:par>
                                <p:cTn id="35" presetID="1" presetClass="entr" presetSubtype="0" fill="hold" grpId="0" nodeType="with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a:xfrm>
            <a:off x="1981200" y="50800"/>
            <a:ext cx="8458200" cy="711200"/>
          </a:xfrm>
        </p:spPr>
        <p:txBody>
          <a:bodyPr/>
          <a:lstStyle/>
          <a:p>
            <a:pPr eaLnBrk="1" hangingPunct="1"/>
            <a:r>
              <a:rPr lang="en-US" dirty="0">
                <a:ea typeface="MS PGothic" charset="0"/>
              </a:rPr>
              <a:t>Examples of Protocols in Human Interactions</a:t>
            </a:r>
            <a:endParaRPr lang="en-US" sz="1800" dirty="0">
              <a:ea typeface="MS PGothic" charset="0"/>
            </a:endParaRPr>
          </a:p>
        </p:txBody>
      </p:sp>
      <p:sp>
        <p:nvSpPr>
          <p:cNvPr id="1103875" name="Rectangle 3"/>
          <p:cNvSpPr>
            <a:spLocks noGrp="1" noChangeArrowheads="1"/>
          </p:cNvSpPr>
          <p:nvPr>
            <p:ph type="body" idx="1"/>
          </p:nvPr>
        </p:nvSpPr>
        <p:spPr>
          <a:xfrm>
            <a:off x="1676400" y="1066800"/>
            <a:ext cx="8229600" cy="5257800"/>
          </a:xfrm>
        </p:spPr>
        <p:txBody>
          <a:bodyPr/>
          <a:lstStyle/>
          <a:p>
            <a:pPr marL="533400" indent="-533400" eaLnBrk="1" hangingPunct="1"/>
            <a:r>
              <a:rPr lang="en-US" dirty="0">
                <a:latin typeface="Helvetica" charset="0"/>
                <a:ea typeface="MS PGothic" charset="0"/>
              </a:rPr>
              <a:t>Telephone</a:t>
            </a:r>
          </a:p>
          <a:p>
            <a:pPr marL="914400" lvl="1" indent="-457200" eaLnBrk="1" hangingPunct="1">
              <a:buFontTx/>
              <a:buAutoNum type="arabicPeriod"/>
            </a:pPr>
            <a:r>
              <a:rPr lang="en-US" sz="2000" dirty="0">
                <a:latin typeface="Helvetica" charset="0"/>
                <a:ea typeface="MS PGothic" charset="0"/>
              </a:rPr>
              <a:t>(Pick up / open up the phone)</a:t>
            </a:r>
          </a:p>
          <a:p>
            <a:pPr marL="914400" lvl="1" indent="-457200" eaLnBrk="1" hangingPunct="1">
              <a:buFontTx/>
              <a:buAutoNum type="arabicPeriod"/>
            </a:pPr>
            <a:r>
              <a:rPr lang="en-US" sz="2000" dirty="0">
                <a:latin typeface="Helvetica" charset="0"/>
                <a:ea typeface="MS PGothic" charset="0"/>
              </a:rPr>
              <a:t>Listen for a dial tone / see that you have service</a:t>
            </a:r>
          </a:p>
          <a:p>
            <a:pPr marL="914400" lvl="1" indent="-457200" eaLnBrk="1" hangingPunct="1">
              <a:buFontTx/>
              <a:buAutoNum type="arabicPeriod"/>
            </a:pPr>
            <a:r>
              <a:rPr lang="en-US" sz="2000" dirty="0">
                <a:latin typeface="Helvetica" charset="0"/>
                <a:ea typeface="MS PGothic" charset="0"/>
              </a:rPr>
              <a:t>Dial</a:t>
            </a:r>
          </a:p>
          <a:p>
            <a:pPr marL="914400" lvl="1" indent="-457200" eaLnBrk="1" hangingPunct="1">
              <a:buFontTx/>
              <a:buAutoNum type="arabicPeriod"/>
            </a:pPr>
            <a:r>
              <a:rPr lang="en-US" sz="2000" dirty="0">
                <a:latin typeface="Helvetica" charset="0"/>
                <a:ea typeface="MS PGothic" charset="0"/>
              </a:rPr>
              <a:t>Should hear ringing …</a:t>
            </a:r>
          </a:p>
          <a:p>
            <a:pPr marL="914400" lvl="1" indent="-457200" eaLnBrk="1" hangingPunct="1">
              <a:buFontTx/>
              <a:buAutoNum type="arabicPeriod"/>
            </a:pPr>
            <a:r>
              <a:rPr lang="en-US" sz="2000" dirty="0">
                <a:latin typeface="Helvetica" charset="0"/>
                <a:ea typeface="MS PGothic" charset="0"/>
              </a:rPr>
              <a:t>    					</a:t>
            </a:r>
            <a:r>
              <a:rPr lang="en-US" sz="2000" dirty="0" err="1">
                <a:solidFill>
                  <a:srgbClr val="0000FF"/>
                </a:solidFill>
                <a:latin typeface="Helvetica" charset="0"/>
                <a:ea typeface="MS PGothic" charset="0"/>
              </a:rPr>
              <a:t>Callee</a:t>
            </a:r>
            <a:r>
              <a:rPr lang="en-US" sz="2000" dirty="0">
                <a:solidFill>
                  <a:srgbClr val="0000FF"/>
                </a:solidFill>
                <a:latin typeface="Helvetica" charset="0"/>
                <a:ea typeface="MS PGothic" charset="0"/>
              </a:rPr>
              <a:t>: </a:t>
            </a:r>
            <a:r>
              <a:rPr lang="ja-JP" altLang="en-US" sz="2000" dirty="0">
                <a:solidFill>
                  <a:srgbClr val="0000FF"/>
                </a:solidFill>
                <a:latin typeface="Helvetica" charset="0"/>
                <a:ea typeface="MS PGothic" charset="0"/>
              </a:rPr>
              <a:t>“</a:t>
            </a:r>
            <a:r>
              <a:rPr lang="en-US" altLang="ja-JP" sz="2000" dirty="0">
                <a:solidFill>
                  <a:srgbClr val="0000FF"/>
                </a:solidFill>
                <a:latin typeface="Helvetica" charset="0"/>
                <a:ea typeface="MS PGothic" charset="0"/>
              </a:rPr>
              <a:t>Hello?</a:t>
            </a:r>
            <a:r>
              <a:rPr lang="ja-JP" altLang="en-US" sz="2000" dirty="0">
                <a:solidFill>
                  <a:srgbClr val="0000FF"/>
                </a:solidFill>
                <a:latin typeface="Helvetica" charset="0"/>
                <a:ea typeface="MS PGothic" charset="0"/>
              </a:rPr>
              <a:t>”</a:t>
            </a:r>
            <a:endParaRPr lang="en-US" altLang="ja-JP" sz="2000" dirty="0">
              <a:solidFill>
                <a:srgbClr val="0000FF"/>
              </a:solidFill>
              <a:latin typeface="Helvetica" charset="0"/>
              <a:ea typeface="MS PGothic" charset="0"/>
            </a:endParaRPr>
          </a:p>
          <a:p>
            <a:pPr marL="914400" lvl="1" indent="-457200" eaLnBrk="1" hangingPunct="1">
              <a:buFontTx/>
              <a:buAutoNum type="arabicPeriod"/>
            </a:pPr>
            <a:r>
              <a:rPr lang="en-US" sz="2000" dirty="0">
                <a:latin typeface="Helvetica" charset="0"/>
                <a:ea typeface="MS PGothic" charset="0"/>
              </a:rPr>
              <a:t>Caller: </a:t>
            </a:r>
            <a:r>
              <a:rPr lang="ja-JP" altLang="en-US" sz="2000" dirty="0">
                <a:latin typeface="Helvetica" charset="0"/>
                <a:ea typeface="MS PGothic" charset="0"/>
              </a:rPr>
              <a:t>“</a:t>
            </a:r>
            <a:r>
              <a:rPr lang="en-US" altLang="ja-JP" sz="2000" dirty="0">
                <a:latin typeface="Helvetica" charset="0"/>
                <a:ea typeface="MS PGothic" charset="0"/>
              </a:rPr>
              <a:t>Hi, it’s Anthony….</a:t>
            </a:r>
            <a:r>
              <a:rPr lang="ja-JP" altLang="en-US" sz="2000" dirty="0">
                <a:latin typeface="Helvetica" charset="0"/>
                <a:ea typeface="MS PGothic" charset="0"/>
              </a:rPr>
              <a:t>”</a:t>
            </a:r>
            <a:br>
              <a:rPr lang="en-US" altLang="ja-JP" sz="2000" dirty="0">
                <a:latin typeface="Helvetica" charset="0"/>
                <a:ea typeface="MS PGothic" charset="0"/>
              </a:rPr>
            </a:br>
            <a:r>
              <a:rPr lang="en-US" altLang="ja-JP" sz="2000" dirty="0">
                <a:latin typeface="Helvetica" charset="0"/>
                <a:ea typeface="MS PGothic" charset="0"/>
              </a:rPr>
              <a:t>Or: </a:t>
            </a:r>
            <a:r>
              <a:rPr lang="ja-JP" altLang="en-US" sz="2000" dirty="0">
                <a:latin typeface="Helvetica" charset="0"/>
                <a:ea typeface="MS PGothic" charset="0"/>
              </a:rPr>
              <a:t>“</a:t>
            </a:r>
            <a:r>
              <a:rPr lang="en-US" altLang="ja-JP" sz="2000" dirty="0">
                <a:latin typeface="Helvetica" charset="0"/>
                <a:ea typeface="MS PGothic" charset="0"/>
              </a:rPr>
              <a:t>Hi, it’s me</a:t>
            </a:r>
            <a:r>
              <a:rPr lang="ja-JP" altLang="en-US" sz="2000" dirty="0">
                <a:latin typeface="Helvetica" charset="0"/>
                <a:ea typeface="MS PGothic" charset="0"/>
              </a:rPr>
              <a:t>”</a:t>
            </a:r>
            <a:r>
              <a:rPr lang="en-US" altLang="ja-JP" sz="2000" dirty="0">
                <a:latin typeface="Helvetica" charset="0"/>
                <a:ea typeface="MS PGothic" charset="0"/>
              </a:rPr>
              <a:t>  (</a:t>
            </a:r>
            <a:r>
              <a:rPr lang="en-US" altLang="ja-JP" sz="2000" dirty="0">
                <a:latin typeface="Helvetica" charset="0"/>
                <a:ea typeface="MS PGothic" charset="0"/>
                <a:sym typeface="Symbol" charset="0"/>
              </a:rPr>
              <a:t> what’s </a:t>
            </a:r>
            <a:r>
              <a:rPr lang="en-US" altLang="ja-JP" sz="2000" i="1" dirty="0">
                <a:latin typeface="Helvetica" charset="0"/>
                <a:ea typeface="MS PGothic" charset="0"/>
                <a:sym typeface="Symbol" charset="0"/>
              </a:rPr>
              <a:t>that</a:t>
            </a:r>
            <a:r>
              <a:rPr lang="en-US" altLang="ja-JP" sz="2000" dirty="0">
                <a:latin typeface="Helvetica" charset="0"/>
                <a:ea typeface="MS PGothic" charset="0"/>
                <a:sym typeface="Symbol" charset="0"/>
              </a:rPr>
              <a:t> about?)</a:t>
            </a:r>
          </a:p>
          <a:p>
            <a:pPr marL="914400" lvl="1" indent="-457200" eaLnBrk="1" hangingPunct="1">
              <a:buFontTx/>
              <a:buAutoNum type="arabicPeriod"/>
            </a:pPr>
            <a:r>
              <a:rPr lang="en-US" sz="2000" dirty="0">
                <a:latin typeface="Helvetica" charset="0"/>
                <a:ea typeface="MS PGothic" charset="0"/>
                <a:sym typeface="Symbol" charset="0"/>
              </a:rPr>
              <a:t>Caller: </a:t>
            </a:r>
            <a:r>
              <a:rPr lang="ja-JP" altLang="en-US" sz="2000" dirty="0">
                <a:latin typeface="Helvetica" charset="0"/>
                <a:ea typeface="MS PGothic" charset="0"/>
                <a:sym typeface="Symbol" charset="0"/>
              </a:rPr>
              <a:t>“</a:t>
            </a:r>
            <a:r>
              <a:rPr lang="en-US" altLang="ja-JP" sz="2000" dirty="0">
                <a:latin typeface="Helvetica" charset="0"/>
                <a:ea typeface="MS PGothic" charset="0"/>
                <a:sym typeface="Symbol" charset="0"/>
              </a:rPr>
              <a:t>Hey, do you think … blah blah blah …</a:t>
            </a:r>
            <a:r>
              <a:rPr lang="ja-JP" altLang="en-US" sz="2000" dirty="0">
                <a:latin typeface="Helvetica" charset="0"/>
                <a:ea typeface="MS PGothic" charset="0"/>
                <a:sym typeface="Symbol" charset="0"/>
              </a:rPr>
              <a:t>”</a:t>
            </a:r>
            <a:r>
              <a:rPr lang="en-US" altLang="ja-JP" sz="2000" dirty="0">
                <a:latin typeface="Helvetica" charset="0"/>
                <a:ea typeface="MS PGothic" charset="0"/>
                <a:sym typeface="Symbol" charset="0"/>
              </a:rPr>
              <a:t> </a:t>
            </a:r>
            <a:r>
              <a:rPr lang="en-US" altLang="ja-JP" sz="2000" b="1" dirty="0">
                <a:latin typeface="Helvetica" charset="0"/>
                <a:ea typeface="MS PGothic" charset="0"/>
                <a:sym typeface="Symbol" charset="0"/>
              </a:rPr>
              <a:t>pause</a:t>
            </a:r>
          </a:p>
          <a:p>
            <a:pPr marL="457200" lvl="1" indent="0" eaLnBrk="1" hangingPunct="1">
              <a:buNone/>
            </a:pPr>
            <a:endParaRPr lang="en-US" altLang="ja-JP" sz="2000" dirty="0">
              <a:latin typeface="Helvetica" charset="0"/>
              <a:ea typeface="MS PGothic" charset="0"/>
              <a:sym typeface="Symbol" charset="0"/>
            </a:endParaRPr>
          </a:p>
          <a:p>
            <a:pPr marL="914400" lvl="1" indent="-457200" eaLnBrk="1" hangingPunct="1">
              <a:buFontTx/>
              <a:buAutoNum type="arabicPeriod"/>
            </a:pPr>
            <a:r>
              <a:rPr lang="en-US" sz="2000" dirty="0">
                <a:latin typeface="Helvetica" charset="0"/>
                <a:ea typeface="MS PGothic" charset="0"/>
                <a:sym typeface="Symbol" charset="0"/>
              </a:rPr>
              <a:t> 		</a:t>
            </a:r>
            <a:r>
              <a:rPr lang="en-US" sz="2000" dirty="0" err="1">
                <a:solidFill>
                  <a:srgbClr val="0000FF"/>
                </a:solidFill>
                <a:latin typeface="Helvetica" charset="0"/>
                <a:ea typeface="MS PGothic" charset="0"/>
                <a:sym typeface="Symbol" charset="0"/>
              </a:rPr>
              <a:t>Callee</a:t>
            </a:r>
            <a:r>
              <a:rPr lang="en-US" sz="2000" dirty="0">
                <a:solidFill>
                  <a:srgbClr val="0000FF"/>
                </a:solidFill>
                <a:latin typeface="Helvetica" charset="0"/>
                <a:ea typeface="MS PGothic" charset="0"/>
                <a:sym typeface="Symbol" charset="0"/>
              </a:rPr>
              <a:t>: </a:t>
            </a:r>
            <a:r>
              <a:rPr lang="ja-JP" altLang="en-US" sz="2000" dirty="0">
                <a:solidFill>
                  <a:srgbClr val="0000FF"/>
                </a:solidFill>
                <a:latin typeface="Helvetica" charset="0"/>
                <a:ea typeface="MS PGothic" charset="0"/>
                <a:sym typeface="Symbol" charset="0"/>
              </a:rPr>
              <a:t>“</a:t>
            </a:r>
            <a:r>
              <a:rPr lang="en-US" altLang="ja-JP" sz="2000" dirty="0">
                <a:solidFill>
                  <a:srgbClr val="0000FF"/>
                </a:solidFill>
                <a:latin typeface="Helvetica" charset="0"/>
                <a:ea typeface="MS PGothic" charset="0"/>
                <a:sym typeface="Symbol" charset="0"/>
              </a:rPr>
              <a:t>Yeah, blah blah blah …</a:t>
            </a:r>
            <a:r>
              <a:rPr lang="ja-JP" altLang="en-US" sz="2000" dirty="0">
                <a:solidFill>
                  <a:srgbClr val="0000FF"/>
                </a:solidFill>
                <a:latin typeface="Helvetica" charset="0"/>
                <a:ea typeface="MS PGothic" charset="0"/>
                <a:sym typeface="Symbol" charset="0"/>
              </a:rPr>
              <a:t>”</a:t>
            </a:r>
            <a:r>
              <a:rPr lang="en-US" altLang="ja-JP" sz="2000" dirty="0">
                <a:solidFill>
                  <a:srgbClr val="0000FF"/>
                </a:solidFill>
                <a:latin typeface="Helvetica" charset="0"/>
                <a:ea typeface="MS PGothic" charset="0"/>
                <a:sym typeface="Symbol" charset="0"/>
              </a:rPr>
              <a:t> </a:t>
            </a:r>
            <a:r>
              <a:rPr lang="en-US" altLang="ja-JP" sz="2000" b="1" dirty="0">
                <a:solidFill>
                  <a:srgbClr val="0000FF"/>
                </a:solidFill>
                <a:latin typeface="Helvetica" charset="0"/>
                <a:ea typeface="MS PGothic" charset="0"/>
                <a:sym typeface="Symbol" charset="0"/>
              </a:rPr>
              <a:t>pause</a:t>
            </a:r>
          </a:p>
          <a:p>
            <a:pPr marL="914400" lvl="1" indent="-457200" eaLnBrk="1" hangingPunct="1">
              <a:buFontTx/>
              <a:buAutoNum type="arabicPeriod"/>
            </a:pPr>
            <a:r>
              <a:rPr lang="en-US" sz="2000" dirty="0">
                <a:latin typeface="Helvetica" charset="0"/>
                <a:ea typeface="MS PGothic" charset="0"/>
                <a:sym typeface="Symbol" charset="0"/>
              </a:rPr>
              <a:t>Caller: Bye</a:t>
            </a:r>
          </a:p>
          <a:p>
            <a:pPr marL="914400" lvl="1" indent="-457200" eaLnBrk="1" hangingPunct="1">
              <a:buFontTx/>
              <a:buAutoNum type="arabicPeriod"/>
            </a:pPr>
            <a:r>
              <a:rPr lang="en-US" sz="2000" dirty="0">
                <a:latin typeface="Helvetica" charset="0"/>
                <a:ea typeface="MS PGothic" charset="0"/>
                <a:sym typeface="Symbol" charset="0"/>
              </a:rPr>
              <a:t> 					</a:t>
            </a:r>
            <a:r>
              <a:rPr lang="en-US" sz="2000" dirty="0" err="1">
                <a:solidFill>
                  <a:srgbClr val="0000FF"/>
                </a:solidFill>
                <a:latin typeface="Helvetica" charset="0"/>
                <a:ea typeface="MS PGothic" charset="0"/>
                <a:sym typeface="Symbol" charset="0"/>
              </a:rPr>
              <a:t>Callee</a:t>
            </a:r>
            <a:r>
              <a:rPr lang="en-US" sz="2000" dirty="0">
                <a:solidFill>
                  <a:srgbClr val="0000FF"/>
                </a:solidFill>
                <a:latin typeface="Helvetica" charset="0"/>
                <a:ea typeface="MS PGothic" charset="0"/>
                <a:sym typeface="Symbol" charset="0"/>
              </a:rPr>
              <a:t>: Bye</a:t>
            </a:r>
          </a:p>
          <a:p>
            <a:pPr marL="914400" lvl="1" indent="-457200" eaLnBrk="1" hangingPunct="1">
              <a:buFontTx/>
              <a:buAutoNum type="arabicPeriod"/>
            </a:pPr>
            <a:r>
              <a:rPr lang="en-US" sz="2000" dirty="0">
                <a:latin typeface="Helvetica" charset="0"/>
                <a:ea typeface="MS PGothic" charset="0"/>
                <a:sym typeface="Symbol" charset="0"/>
              </a:rPr>
              <a:t>Hang up</a:t>
            </a:r>
            <a:endParaRPr lang="en-US" sz="2000" dirty="0">
              <a:latin typeface="Helvetica" charset="0"/>
              <a:ea typeface="MS PGothic" charset="0"/>
            </a:endParaRPr>
          </a:p>
        </p:txBody>
      </p:sp>
      <p:cxnSp>
        <p:nvCxnSpPr>
          <p:cNvPr id="3" name="Straight Arrow Connector 2"/>
          <p:cNvCxnSpPr/>
          <p:nvPr/>
        </p:nvCxnSpPr>
        <p:spPr bwMode="auto">
          <a:xfrm>
            <a:off x="5562600" y="2819400"/>
            <a:ext cx="1524000" cy="304800"/>
          </a:xfrm>
          <a:prstGeom prst="straightConnector1">
            <a:avLst/>
          </a:prstGeom>
          <a:solidFill>
            <a:schemeClr val="accent1"/>
          </a:solidFill>
          <a:ln w="12700" cap="flat" cmpd="sng" algn="ctr">
            <a:solidFill>
              <a:srgbClr val="FF0000"/>
            </a:solidFill>
            <a:prstDash val="solid"/>
            <a:round/>
            <a:headEnd type="none" w="sm" len="sm"/>
            <a:tailEnd type="arrow"/>
          </a:ln>
          <a:effectLst/>
        </p:spPr>
      </p:cxnSp>
      <p:cxnSp>
        <p:nvCxnSpPr>
          <p:cNvPr id="9" name="Straight Arrow Connector 8"/>
          <p:cNvCxnSpPr/>
          <p:nvPr/>
        </p:nvCxnSpPr>
        <p:spPr bwMode="auto">
          <a:xfrm flipH="1">
            <a:off x="5600700" y="3238500"/>
            <a:ext cx="1447800" cy="304800"/>
          </a:xfrm>
          <a:prstGeom prst="straightConnector1">
            <a:avLst/>
          </a:prstGeom>
          <a:solidFill>
            <a:schemeClr val="accent1"/>
          </a:solidFill>
          <a:ln w="12700" cap="flat" cmpd="sng" algn="ctr">
            <a:solidFill>
              <a:srgbClr val="FF0000"/>
            </a:solidFill>
            <a:prstDash val="solid"/>
            <a:round/>
            <a:headEnd type="none" w="sm" len="sm"/>
            <a:tailEnd type="arrow"/>
          </a:ln>
          <a:effectLst/>
        </p:spPr>
      </p:cxnSp>
      <p:cxnSp>
        <p:nvCxnSpPr>
          <p:cNvPr id="13" name="Straight Arrow Connector 12"/>
          <p:cNvCxnSpPr/>
          <p:nvPr/>
        </p:nvCxnSpPr>
        <p:spPr bwMode="auto">
          <a:xfrm>
            <a:off x="3048000" y="4267200"/>
            <a:ext cx="1447800" cy="528992"/>
          </a:xfrm>
          <a:prstGeom prst="straightConnector1">
            <a:avLst/>
          </a:prstGeom>
          <a:solidFill>
            <a:schemeClr val="accent1"/>
          </a:solidFill>
          <a:ln w="12700" cap="flat" cmpd="sng" algn="ctr">
            <a:solidFill>
              <a:srgbClr val="FF0000"/>
            </a:solidFill>
            <a:prstDash val="solid"/>
            <a:round/>
            <a:headEnd type="none" w="sm" len="sm"/>
            <a:tailEnd type="arrow"/>
          </a:ln>
          <a:effectLst/>
        </p:spPr>
      </p:cxnSp>
      <p:cxnSp>
        <p:nvCxnSpPr>
          <p:cNvPr id="14" name="Straight Arrow Connector 13"/>
          <p:cNvCxnSpPr/>
          <p:nvPr/>
        </p:nvCxnSpPr>
        <p:spPr bwMode="auto">
          <a:xfrm flipH="1">
            <a:off x="3048000" y="4796192"/>
            <a:ext cx="1447800" cy="304800"/>
          </a:xfrm>
          <a:prstGeom prst="straightConnector1">
            <a:avLst/>
          </a:prstGeom>
          <a:solidFill>
            <a:schemeClr val="accent1"/>
          </a:solidFill>
          <a:ln w="12700" cap="flat" cmpd="sng" algn="ctr">
            <a:solidFill>
              <a:srgbClr val="FF0000"/>
            </a:solidFill>
            <a:prstDash val="solid"/>
            <a:round/>
            <a:headEnd type="none" w="sm" len="sm"/>
            <a:tailEnd type="arrow"/>
          </a:ln>
          <a:effectLst/>
        </p:spPr>
      </p:cxnSp>
      <p:cxnSp>
        <p:nvCxnSpPr>
          <p:cNvPr id="15" name="Straight Arrow Connector 14"/>
          <p:cNvCxnSpPr/>
          <p:nvPr/>
        </p:nvCxnSpPr>
        <p:spPr bwMode="auto">
          <a:xfrm>
            <a:off x="4114800" y="5219700"/>
            <a:ext cx="2971800" cy="359746"/>
          </a:xfrm>
          <a:prstGeom prst="straightConnector1">
            <a:avLst/>
          </a:prstGeom>
          <a:solidFill>
            <a:schemeClr val="accent1"/>
          </a:solidFill>
          <a:ln w="12700" cap="flat" cmpd="sng" algn="ctr">
            <a:solidFill>
              <a:srgbClr val="FF0000"/>
            </a:solidFill>
            <a:prstDash val="solid"/>
            <a:round/>
            <a:headEnd type="none" w="sm" len="sm"/>
            <a:tailEnd type="arrow"/>
          </a:ln>
          <a:effectLst/>
        </p:spPr>
      </p:cxnSp>
      <p:cxnSp>
        <p:nvCxnSpPr>
          <p:cNvPr id="16" name="Straight Arrow Connector 15"/>
          <p:cNvCxnSpPr/>
          <p:nvPr/>
        </p:nvCxnSpPr>
        <p:spPr bwMode="auto">
          <a:xfrm flipH="1">
            <a:off x="3771900" y="5638800"/>
            <a:ext cx="3314700" cy="364154"/>
          </a:xfrm>
          <a:prstGeom prst="straightConnector1">
            <a:avLst/>
          </a:prstGeom>
          <a:solidFill>
            <a:schemeClr val="accent1"/>
          </a:solidFill>
          <a:ln w="12700" cap="flat" cmpd="sng" algn="ctr">
            <a:solidFill>
              <a:srgbClr val="FF0000"/>
            </a:solidFill>
            <a:prstDash val="solid"/>
            <a:round/>
            <a:headEnd type="none" w="sm" len="sm"/>
            <a:tailEnd type="arrow"/>
          </a:ln>
          <a:effectLst/>
        </p:spPr>
      </p:cxnSp>
    </p:spTree>
    <p:extLst>
      <p:ext uri="{BB962C8B-B14F-4D97-AF65-F5344CB8AC3E}">
        <p14:creationId xmlns:p14="http://schemas.microsoft.com/office/powerpoint/2010/main" val="33630742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38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038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038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038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0387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0387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0387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03875">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03875">
                                            <p:txEl>
                                              <p:pRg st="9" end="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03875">
                                            <p:txEl>
                                              <p:pRg st="10" end="1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03875">
                                            <p:txEl>
                                              <p:pRg st="11" end="11"/>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03875">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3875" grpId="0" build="p" bldLvl="2"/>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3" name="Rectangle 2"/>
          <p:cNvSpPr>
            <a:spLocks noChangeArrowheads="1"/>
          </p:cNvSpPr>
          <p:nvPr/>
        </p:nvSpPr>
        <p:spPr bwMode="auto">
          <a:xfrm>
            <a:off x="6770687" y="1066800"/>
            <a:ext cx="838200" cy="457200"/>
          </a:xfrm>
          <a:prstGeom prst="rect">
            <a:avLst/>
          </a:prstGeom>
          <a:solidFill>
            <a:srgbClr val="99CCFF"/>
          </a:solidFill>
          <a:ln w="19050">
            <a:solidFill>
              <a:schemeClr val="tx1"/>
            </a:solidFill>
            <a:miter lim="800000"/>
            <a:headEnd/>
            <a:tailEnd/>
          </a:ln>
        </p:spPr>
        <p:txBody>
          <a:bodyPr wrap="none" anchor="ctr"/>
          <a:lstStyle/>
          <a:p>
            <a:endParaRPr lang="en-US">
              <a:latin typeface="Helvetica" charset="0"/>
            </a:endParaRPr>
          </a:p>
        </p:txBody>
      </p:sp>
      <p:sp>
        <p:nvSpPr>
          <p:cNvPr id="84994" name="Rectangle 3"/>
          <p:cNvSpPr>
            <a:spLocks noGrp="1" noChangeArrowheads="1"/>
          </p:cNvSpPr>
          <p:nvPr>
            <p:ph type="title"/>
          </p:nvPr>
        </p:nvSpPr>
        <p:spPr/>
        <p:txBody>
          <a:bodyPr/>
          <a:lstStyle/>
          <a:p>
            <a:r>
              <a:rPr lang="en-US" dirty="0">
                <a:ea typeface="MS PGothic" charset="0"/>
              </a:rPr>
              <a:t>Global Communication: The Problem</a:t>
            </a:r>
          </a:p>
        </p:txBody>
      </p:sp>
      <p:sp>
        <p:nvSpPr>
          <p:cNvPr id="1260548" name="Rectangle 4"/>
          <p:cNvSpPr>
            <a:spLocks noGrp="1" noChangeArrowheads="1"/>
          </p:cNvSpPr>
          <p:nvPr>
            <p:ph type="body" idx="1"/>
          </p:nvPr>
        </p:nvSpPr>
        <p:spPr>
          <a:xfrm>
            <a:off x="865188" y="3150089"/>
            <a:ext cx="10667998" cy="3336925"/>
          </a:xfrm>
        </p:spPr>
        <p:txBody>
          <a:bodyPr>
            <a:normAutofit/>
          </a:bodyPr>
          <a:lstStyle/>
          <a:p>
            <a:r>
              <a:rPr lang="en-US" dirty="0">
                <a:latin typeface="Gill Sans Light"/>
              </a:rPr>
              <a:t>Many different applications</a:t>
            </a:r>
          </a:p>
          <a:p>
            <a:pPr lvl="1"/>
            <a:r>
              <a:rPr lang="en-US" dirty="0">
                <a:latin typeface="Gill Sans Light"/>
              </a:rPr>
              <a:t>email, web, P2P, etc.</a:t>
            </a:r>
          </a:p>
          <a:p>
            <a:r>
              <a:rPr lang="en-US" dirty="0">
                <a:latin typeface="Gill Sans Light"/>
              </a:rPr>
              <a:t>Many different network styles and technologies</a:t>
            </a:r>
          </a:p>
          <a:p>
            <a:pPr lvl="1"/>
            <a:r>
              <a:rPr lang="en-US" dirty="0">
                <a:latin typeface="Gill Sans Light"/>
              </a:rPr>
              <a:t>Wireless vs. wired vs. optical, etc.</a:t>
            </a:r>
          </a:p>
          <a:p>
            <a:r>
              <a:rPr lang="en-US" dirty="0">
                <a:latin typeface="Gill Sans Light"/>
              </a:rPr>
              <a:t>How do we organize this mess?</a:t>
            </a:r>
          </a:p>
          <a:p>
            <a:pPr lvl="1"/>
            <a:r>
              <a:rPr lang="en-US" dirty="0">
                <a:latin typeface="Gill Sans Light"/>
                <a:ea typeface="MS PGothic" charset="0"/>
              </a:rPr>
              <a:t>Re-implement every application for every technology?</a:t>
            </a:r>
          </a:p>
          <a:p>
            <a:r>
              <a:rPr lang="en-US" dirty="0">
                <a:latin typeface="Gill Sans Light"/>
                <a:ea typeface="MS PGothic" charset="0"/>
              </a:rPr>
              <a:t>No! But how does the Internet design avoid this?</a:t>
            </a:r>
          </a:p>
        </p:txBody>
      </p:sp>
      <p:sp>
        <p:nvSpPr>
          <p:cNvPr id="84996" name="Rectangle 5"/>
          <p:cNvSpPr>
            <a:spLocks noChangeArrowheads="1"/>
          </p:cNvSpPr>
          <p:nvPr/>
        </p:nvSpPr>
        <p:spPr bwMode="auto">
          <a:xfrm>
            <a:off x="4713287" y="1066800"/>
            <a:ext cx="914400" cy="457200"/>
          </a:xfrm>
          <a:prstGeom prst="rect">
            <a:avLst/>
          </a:prstGeom>
          <a:solidFill>
            <a:srgbClr val="99CCFF"/>
          </a:solidFill>
          <a:ln w="19050">
            <a:solidFill>
              <a:schemeClr val="tx1"/>
            </a:solidFill>
            <a:miter lim="800000"/>
            <a:headEnd/>
            <a:tailEnd/>
          </a:ln>
        </p:spPr>
        <p:txBody>
          <a:bodyPr wrap="none" anchor="ctr"/>
          <a:lstStyle/>
          <a:p>
            <a:endParaRPr lang="en-US">
              <a:latin typeface="Helvetica" charset="0"/>
            </a:endParaRPr>
          </a:p>
        </p:txBody>
      </p:sp>
      <p:sp>
        <p:nvSpPr>
          <p:cNvPr id="84997" name="Rectangle 6"/>
          <p:cNvSpPr>
            <a:spLocks noChangeArrowheads="1"/>
          </p:cNvSpPr>
          <p:nvPr/>
        </p:nvSpPr>
        <p:spPr bwMode="auto">
          <a:xfrm>
            <a:off x="5856287" y="1066800"/>
            <a:ext cx="685800" cy="457200"/>
          </a:xfrm>
          <a:prstGeom prst="rect">
            <a:avLst/>
          </a:prstGeom>
          <a:solidFill>
            <a:srgbClr val="99CCFF"/>
          </a:solidFill>
          <a:ln w="19050">
            <a:solidFill>
              <a:schemeClr val="tx1"/>
            </a:solidFill>
            <a:miter lim="800000"/>
            <a:headEnd/>
            <a:tailEnd/>
          </a:ln>
        </p:spPr>
        <p:txBody>
          <a:bodyPr wrap="none" anchor="ctr"/>
          <a:lstStyle/>
          <a:p>
            <a:endParaRPr lang="en-US">
              <a:latin typeface="Helvetica" charset="0"/>
            </a:endParaRPr>
          </a:p>
        </p:txBody>
      </p:sp>
      <p:sp>
        <p:nvSpPr>
          <p:cNvPr id="84998" name="Text Box 7"/>
          <p:cNvSpPr txBox="1">
            <a:spLocks noChangeArrowheads="1"/>
          </p:cNvSpPr>
          <p:nvPr/>
        </p:nvSpPr>
        <p:spPr bwMode="auto">
          <a:xfrm>
            <a:off x="4702176" y="1143001"/>
            <a:ext cx="1011795"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r>
              <a:rPr lang="en-US" sz="2000">
                <a:latin typeface="Helvetica" charset="0"/>
              </a:rPr>
              <a:t>Skype </a:t>
            </a:r>
          </a:p>
        </p:txBody>
      </p:sp>
      <p:sp>
        <p:nvSpPr>
          <p:cNvPr id="84999" name="Text Box 8"/>
          <p:cNvSpPr txBox="1">
            <a:spLocks noChangeArrowheads="1"/>
          </p:cNvSpPr>
          <p:nvPr/>
        </p:nvSpPr>
        <p:spPr bwMode="auto">
          <a:xfrm>
            <a:off x="5856288" y="1127126"/>
            <a:ext cx="713637"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r>
              <a:rPr lang="en-US" sz="2000">
                <a:latin typeface="Helvetica" charset="0"/>
              </a:rPr>
              <a:t>SSH</a:t>
            </a:r>
          </a:p>
        </p:txBody>
      </p:sp>
      <p:sp>
        <p:nvSpPr>
          <p:cNvPr id="85000" name="Text Box 9"/>
          <p:cNvSpPr txBox="1">
            <a:spLocks noChangeArrowheads="1"/>
          </p:cNvSpPr>
          <p:nvPr/>
        </p:nvSpPr>
        <p:spPr bwMode="auto">
          <a:xfrm>
            <a:off x="6838950" y="1127126"/>
            <a:ext cx="699210"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r>
              <a:rPr lang="en-US" sz="2000">
                <a:latin typeface="Helvetica" charset="0"/>
              </a:rPr>
              <a:t>NFS</a:t>
            </a:r>
          </a:p>
        </p:txBody>
      </p:sp>
      <p:grpSp>
        <p:nvGrpSpPr>
          <p:cNvPr id="2" name="Group 10"/>
          <p:cNvGrpSpPr>
            <a:grpSpLocks/>
          </p:cNvGrpSpPr>
          <p:nvPr/>
        </p:nvGrpSpPr>
        <p:grpSpPr bwMode="auto">
          <a:xfrm>
            <a:off x="7837488" y="2057398"/>
            <a:ext cx="1077913" cy="725340"/>
            <a:chOff x="3456" y="2400"/>
            <a:chExt cx="679" cy="277"/>
          </a:xfrm>
        </p:grpSpPr>
        <p:sp>
          <p:nvSpPr>
            <p:cNvPr id="85026" name="Rectangle 11"/>
            <p:cNvSpPr>
              <a:spLocks noChangeArrowheads="1"/>
            </p:cNvSpPr>
            <p:nvPr/>
          </p:nvSpPr>
          <p:spPr bwMode="auto">
            <a:xfrm>
              <a:off x="3456" y="2400"/>
              <a:ext cx="672" cy="141"/>
            </a:xfrm>
            <a:prstGeom prst="rect">
              <a:avLst/>
            </a:prstGeom>
            <a:solidFill>
              <a:srgbClr val="FFFFCC"/>
            </a:solidFill>
            <a:ln w="19050">
              <a:solidFill>
                <a:schemeClr val="tx1"/>
              </a:solidFill>
              <a:miter lim="800000"/>
              <a:headEnd/>
              <a:tailEnd/>
            </a:ln>
          </p:spPr>
          <p:txBody>
            <a:bodyPr lIns="91430" tIns="45716" rIns="91430" bIns="45716">
              <a:spAutoFit/>
            </a:bodyPr>
            <a:lstStyle/>
            <a:p>
              <a:endParaRPr lang="en-US">
                <a:latin typeface="Helvetica" charset="0"/>
              </a:endParaRPr>
            </a:p>
          </p:txBody>
        </p:sp>
        <p:sp>
          <p:nvSpPr>
            <p:cNvPr id="85027" name="Text Box 12"/>
            <p:cNvSpPr txBox="1">
              <a:spLocks noChangeArrowheads="1"/>
            </p:cNvSpPr>
            <p:nvPr/>
          </p:nvSpPr>
          <p:spPr bwMode="auto">
            <a:xfrm>
              <a:off x="3494" y="2407"/>
              <a:ext cx="641" cy="2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r>
                <a:rPr lang="en-US" sz="2000">
                  <a:latin typeface="Helvetica" charset="0"/>
                </a:rPr>
                <a:t>Packet</a:t>
              </a:r>
            </a:p>
            <a:p>
              <a:r>
                <a:rPr lang="en-US" sz="2000">
                  <a:latin typeface="Helvetica" charset="0"/>
                </a:rPr>
                <a:t>Radio</a:t>
              </a:r>
            </a:p>
          </p:txBody>
        </p:sp>
      </p:grpSp>
      <p:sp>
        <p:nvSpPr>
          <p:cNvPr id="85002" name="Rectangle 13"/>
          <p:cNvSpPr>
            <a:spLocks noChangeArrowheads="1"/>
          </p:cNvSpPr>
          <p:nvPr/>
        </p:nvSpPr>
        <p:spPr bwMode="auto">
          <a:xfrm>
            <a:off x="5170487" y="2057400"/>
            <a:ext cx="1143000" cy="762000"/>
          </a:xfrm>
          <a:prstGeom prst="rect">
            <a:avLst/>
          </a:prstGeom>
          <a:solidFill>
            <a:srgbClr val="FFFFCC"/>
          </a:solidFill>
          <a:ln w="19050">
            <a:solidFill>
              <a:schemeClr val="tx1"/>
            </a:solidFill>
            <a:miter lim="800000"/>
            <a:headEnd/>
            <a:tailEnd/>
          </a:ln>
        </p:spPr>
        <p:txBody>
          <a:bodyPr wrap="none" anchor="ctr"/>
          <a:lstStyle/>
          <a:p>
            <a:endParaRPr lang="en-US">
              <a:latin typeface="Helvetica" charset="0"/>
            </a:endParaRPr>
          </a:p>
        </p:txBody>
      </p:sp>
      <p:sp>
        <p:nvSpPr>
          <p:cNvPr id="85003" name="Text Box 14"/>
          <p:cNvSpPr txBox="1">
            <a:spLocks noChangeArrowheads="1"/>
          </p:cNvSpPr>
          <p:nvPr/>
        </p:nvSpPr>
        <p:spPr bwMode="auto">
          <a:xfrm>
            <a:off x="5230813" y="2068513"/>
            <a:ext cx="1167287" cy="7078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r>
              <a:rPr lang="en-US" sz="2000">
                <a:latin typeface="Helvetica" charset="0"/>
              </a:rPr>
              <a:t>Coaxial </a:t>
            </a:r>
          </a:p>
          <a:p>
            <a:r>
              <a:rPr lang="en-US" sz="2000">
                <a:latin typeface="Helvetica" charset="0"/>
              </a:rPr>
              <a:t>cable</a:t>
            </a:r>
          </a:p>
        </p:txBody>
      </p:sp>
      <p:sp>
        <p:nvSpPr>
          <p:cNvPr id="85004" name="Rectangle 15"/>
          <p:cNvSpPr>
            <a:spLocks noChangeArrowheads="1"/>
          </p:cNvSpPr>
          <p:nvPr/>
        </p:nvSpPr>
        <p:spPr bwMode="auto">
          <a:xfrm>
            <a:off x="6618287" y="2057400"/>
            <a:ext cx="990600" cy="762000"/>
          </a:xfrm>
          <a:prstGeom prst="rect">
            <a:avLst/>
          </a:prstGeom>
          <a:solidFill>
            <a:srgbClr val="FFFFCC"/>
          </a:solidFill>
          <a:ln w="19050">
            <a:solidFill>
              <a:schemeClr val="tx1"/>
            </a:solidFill>
            <a:miter lim="800000"/>
            <a:headEnd/>
            <a:tailEnd/>
          </a:ln>
        </p:spPr>
        <p:txBody>
          <a:bodyPr wrap="none" anchor="ctr"/>
          <a:lstStyle/>
          <a:p>
            <a:endParaRPr lang="en-US">
              <a:latin typeface="Helvetica" charset="0"/>
            </a:endParaRPr>
          </a:p>
        </p:txBody>
      </p:sp>
      <p:sp>
        <p:nvSpPr>
          <p:cNvPr id="85005" name="Text Box 16"/>
          <p:cNvSpPr txBox="1">
            <a:spLocks noChangeArrowheads="1"/>
          </p:cNvSpPr>
          <p:nvPr/>
        </p:nvSpPr>
        <p:spPr bwMode="auto">
          <a:xfrm>
            <a:off x="6678613" y="2068514"/>
            <a:ext cx="804863"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r>
              <a:rPr lang="en-US" sz="2000">
                <a:latin typeface="Helvetica" charset="0"/>
              </a:rPr>
              <a:t>Fiber</a:t>
            </a:r>
          </a:p>
          <a:p>
            <a:r>
              <a:rPr lang="en-US" sz="2000">
                <a:latin typeface="Helvetica" charset="0"/>
              </a:rPr>
              <a:t>optic</a:t>
            </a:r>
          </a:p>
        </p:txBody>
      </p:sp>
      <p:sp>
        <p:nvSpPr>
          <p:cNvPr id="85006" name="Line 17"/>
          <p:cNvSpPr>
            <a:spLocks noChangeShapeType="1"/>
          </p:cNvSpPr>
          <p:nvPr/>
        </p:nvSpPr>
        <p:spPr bwMode="auto">
          <a:xfrm>
            <a:off x="4332287" y="1828800"/>
            <a:ext cx="4495800" cy="0"/>
          </a:xfrm>
          <a:prstGeom prst="line">
            <a:avLst/>
          </a:prstGeom>
          <a:noFill/>
          <a:ln w="38100">
            <a:solidFill>
              <a:schemeClr val="tx1"/>
            </a:solidFill>
            <a:prstDash val="dash"/>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5007" name="Text Box 18"/>
          <p:cNvSpPr txBox="1">
            <a:spLocks noChangeArrowheads="1"/>
          </p:cNvSpPr>
          <p:nvPr/>
        </p:nvSpPr>
        <p:spPr bwMode="auto">
          <a:xfrm>
            <a:off x="2765425" y="1154114"/>
            <a:ext cx="156686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r>
              <a:rPr lang="en-US" sz="2000">
                <a:latin typeface="Helvetica" charset="0"/>
              </a:rPr>
              <a:t>Application</a:t>
            </a:r>
          </a:p>
        </p:txBody>
      </p:sp>
      <p:sp>
        <p:nvSpPr>
          <p:cNvPr id="85008" name="Text Box 19"/>
          <p:cNvSpPr txBox="1">
            <a:spLocks noChangeArrowheads="1"/>
          </p:cNvSpPr>
          <p:nvPr/>
        </p:nvSpPr>
        <p:spPr bwMode="auto">
          <a:xfrm>
            <a:off x="2792412" y="2133601"/>
            <a:ext cx="183515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r>
              <a:rPr lang="en-US" sz="2000" dirty="0">
                <a:latin typeface="Helvetica" charset="0"/>
              </a:rPr>
              <a:t>Transmission</a:t>
            </a:r>
          </a:p>
          <a:p>
            <a:r>
              <a:rPr lang="en-US" sz="2000" dirty="0">
                <a:latin typeface="Helvetica" charset="0"/>
              </a:rPr>
              <a:t>Media</a:t>
            </a:r>
          </a:p>
        </p:txBody>
      </p:sp>
      <p:cxnSp>
        <p:nvCxnSpPr>
          <p:cNvPr id="85009" name="AutoShape 20"/>
          <p:cNvCxnSpPr>
            <a:cxnSpLocks noChangeShapeType="1"/>
            <a:stCxn id="84998" idx="2"/>
            <a:endCxn id="85003" idx="0"/>
          </p:cNvCxnSpPr>
          <p:nvPr/>
        </p:nvCxnSpPr>
        <p:spPr bwMode="auto">
          <a:xfrm>
            <a:off x="5172075" y="1543051"/>
            <a:ext cx="608012" cy="525463"/>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5010" name="AutoShape 21"/>
          <p:cNvCxnSpPr>
            <a:cxnSpLocks noChangeShapeType="1"/>
            <a:stCxn id="84998" idx="2"/>
            <a:endCxn id="85004" idx="0"/>
          </p:cNvCxnSpPr>
          <p:nvPr/>
        </p:nvCxnSpPr>
        <p:spPr bwMode="auto">
          <a:xfrm>
            <a:off x="5172075" y="1543050"/>
            <a:ext cx="1941512" cy="51435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5011" name="AutoShape 22"/>
          <p:cNvCxnSpPr>
            <a:cxnSpLocks noChangeShapeType="1"/>
            <a:stCxn id="84999" idx="2"/>
            <a:endCxn id="85002" idx="0"/>
          </p:cNvCxnSpPr>
          <p:nvPr/>
        </p:nvCxnSpPr>
        <p:spPr bwMode="auto">
          <a:xfrm flipH="1">
            <a:off x="5741988" y="1524001"/>
            <a:ext cx="468313" cy="52387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5012" name="AutoShape 23"/>
          <p:cNvCxnSpPr>
            <a:cxnSpLocks noChangeShapeType="1"/>
            <a:stCxn id="84997" idx="2"/>
            <a:endCxn id="85004" idx="0"/>
          </p:cNvCxnSpPr>
          <p:nvPr/>
        </p:nvCxnSpPr>
        <p:spPr bwMode="auto">
          <a:xfrm>
            <a:off x="6199187" y="1533525"/>
            <a:ext cx="914400" cy="51435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5013" name="AutoShape 24"/>
          <p:cNvCxnSpPr>
            <a:cxnSpLocks noChangeShapeType="1"/>
            <a:stCxn id="84993" idx="2"/>
            <a:endCxn id="85002" idx="0"/>
          </p:cNvCxnSpPr>
          <p:nvPr/>
        </p:nvCxnSpPr>
        <p:spPr bwMode="auto">
          <a:xfrm flipH="1">
            <a:off x="5741987" y="1533525"/>
            <a:ext cx="1447800" cy="51435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5014" name="AutoShape 25"/>
          <p:cNvCxnSpPr>
            <a:cxnSpLocks noChangeShapeType="1"/>
            <a:stCxn id="84993" idx="2"/>
            <a:endCxn id="85004" idx="0"/>
          </p:cNvCxnSpPr>
          <p:nvPr/>
        </p:nvCxnSpPr>
        <p:spPr bwMode="auto">
          <a:xfrm flipH="1">
            <a:off x="7113587" y="1533525"/>
            <a:ext cx="76200" cy="51435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cxnSp>
      <p:grpSp>
        <p:nvGrpSpPr>
          <p:cNvPr id="3" name="Group 26"/>
          <p:cNvGrpSpPr>
            <a:grpSpLocks/>
          </p:cNvGrpSpPr>
          <p:nvPr/>
        </p:nvGrpSpPr>
        <p:grpSpPr bwMode="auto">
          <a:xfrm>
            <a:off x="7837491" y="1066798"/>
            <a:ext cx="855663" cy="460375"/>
            <a:chOff x="3456" y="1776"/>
            <a:chExt cx="539" cy="290"/>
          </a:xfrm>
        </p:grpSpPr>
        <p:sp>
          <p:nvSpPr>
            <p:cNvPr id="85024" name="Rectangle 27"/>
            <p:cNvSpPr>
              <a:spLocks noChangeArrowheads="1"/>
            </p:cNvSpPr>
            <p:nvPr/>
          </p:nvSpPr>
          <p:spPr bwMode="auto">
            <a:xfrm>
              <a:off x="3463" y="1776"/>
              <a:ext cx="521" cy="233"/>
            </a:xfrm>
            <a:prstGeom prst="rect">
              <a:avLst/>
            </a:prstGeom>
            <a:solidFill>
              <a:srgbClr val="99CCFF"/>
            </a:solidFill>
            <a:ln w="19050">
              <a:solidFill>
                <a:schemeClr val="tx1"/>
              </a:solidFill>
              <a:miter lim="800000"/>
              <a:headEnd/>
              <a:tailEnd/>
            </a:ln>
          </p:spPr>
          <p:txBody>
            <a:bodyPr lIns="91430" tIns="45716" rIns="91430" bIns="45716">
              <a:spAutoFit/>
            </a:bodyPr>
            <a:lstStyle/>
            <a:p>
              <a:endParaRPr lang="en-US">
                <a:latin typeface="Helvetica" charset="0"/>
              </a:endParaRPr>
            </a:p>
          </p:txBody>
        </p:sp>
        <p:sp>
          <p:nvSpPr>
            <p:cNvPr id="85025" name="Text Box 28"/>
            <p:cNvSpPr txBox="1">
              <a:spLocks noChangeArrowheads="1"/>
            </p:cNvSpPr>
            <p:nvPr/>
          </p:nvSpPr>
          <p:spPr bwMode="auto">
            <a:xfrm>
              <a:off x="3456" y="1814"/>
              <a:ext cx="539"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r>
                <a:rPr lang="en-US" sz="2000">
                  <a:latin typeface="Helvetica" charset="0"/>
                </a:rPr>
                <a:t>HTTP</a:t>
              </a:r>
            </a:p>
          </p:txBody>
        </p:sp>
      </p:grpSp>
      <p:grpSp>
        <p:nvGrpSpPr>
          <p:cNvPr id="4" name="Group 29"/>
          <p:cNvGrpSpPr>
            <a:grpSpLocks/>
          </p:cNvGrpSpPr>
          <p:nvPr/>
        </p:nvGrpSpPr>
        <p:grpSpPr bwMode="auto">
          <a:xfrm>
            <a:off x="5170487" y="1533525"/>
            <a:ext cx="3200400" cy="514350"/>
            <a:chOff x="1776" y="2070"/>
            <a:chExt cx="2016" cy="324"/>
          </a:xfrm>
        </p:grpSpPr>
        <p:cxnSp>
          <p:nvCxnSpPr>
            <p:cNvPr id="85020" name="AutoShape 30"/>
            <p:cNvCxnSpPr>
              <a:cxnSpLocks noChangeShapeType="1"/>
            </p:cNvCxnSpPr>
            <p:nvPr/>
          </p:nvCxnSpPr>
          <p:spPr bwMode="auto">
            <a:xfrm>
              <a:off x="1776" y="2070"/>
              <a:ext cx="2016" cy="324"/>
            </a:xfrm>
            <a:prstGeom prst="straightConnector1">
              <a:avLst/>
            </a:prstGeom>
            <a:noFill/>
            <a:ln w="25400">
              <a:solidFill>
                <a:schemeClr val="accent1"/>
              </a:solidFill>
              <a:round/>
              <a:headEnd/>
              <a:tailEnd type="triangle" w="med" len="med"/>
            </a:ln>
            <a:extLst>
              <a:ext uri="{909E8E84-426E-40dd-AFC4-6F175D3DCCD1}">
                <a14:hiddenFill xmlns:a14="http://schemas.microsoft.com/office/drawing/2010/main" xmlns="">
                  <a:noFill/>
                </a14:hiddenFill>
              </a:ext>
            </a:extLst>
          </p:spPr>
        </p:cxnSp>
        <p:cxnSp>
          <p:nvCxnSpPr>
            <p:cNvPr id="85021" name="AutoShape 31"/>
            <p:cNvCxnSpPr>
              <a:cxnSpLocks noChangeShapeType="1"/>
            </p:cNvCxnSpPr>
            <p:nvPr/>
          </p:nvCxnSpPr>
          <p:spPr bwMode="auto">
            <a:xfrm>
              <a:off x="2424" y="2070"/>
              <a:ext cx="1368" cy="324"/>
            </a:xfrm>
            <a:prstGeom prst="straightConnector1">
              <a:avLst/>
            </a:prstGeom>
            <a:noFill/>
            <a:ln w="25400">
              <a:solidFill>
                <a:schemeClr val="accent1"/>
              </a:solidFill>
              <a:round/>
              <a:headEnd/>
              <a:tailEnd type="triangle" w="med" len="med"/>
            </a:ln>
            <a:extLst>
              <a:ext uri="{909E8E84-426E-40dd-AFC4-6F175D3DCCD1}">
                <a14:hiddenFill xmlns:a14="http://schemas.microsoft.com/office/drawing/2010/main" xmlns="">
                  <a:noFill/>
                </a14:hiddenFill>
              </a:ext>
            </a:extLst>
          </p:spPr>
        </p:cxnSp>
        <p:cxnSp>
          <p:nvCxnSpPr>
            <p:cNvPr id="85022" name="AutoShape 32"/>
            <p:cNvCxnSpPr>
              <a:cxnSpLocks noChangeShapeType="1"/>
            </p:cNvCxnSpPr>
            <p:nvPr/>
          </p:nvCxnSpPr>
          <p:spPr bwMode="auto">
            <a:xfrm>
              <a:off x="3048" y="2070"/>
              <a:ext cx="744" cy="324"/>
            </a:xfrm>
            <a:prstGeom prst="straightConnector1">
              <a:avLst/>
            </a:prstGeom>
            <a:noFill/>
            <a:ln w="25400">
              <a:solidFill>
                <a:schemeClr val="accent1"/>
              </a:solidFill>
              <a:round/>
              <a:headEnd/>
              <a:tailEnd type="triangle" w="med" len="med"/>
            </a:ln>
            <a:extLst>
              <a:ext uri="{909E8E84-426E-40dd-AFC4-6F175D3DCCD1}">
                <a14:hiddenFill xmlns:a14="http://schemas.microsoft.com/office/drawing/2010/main" xmlns="">
                  <a:noFill/>
                </a14:hiddenFill>
              </a:ext>
            </a:extLst>
          </p:spPr>
        </p:cxnSp>
        <p:cxnSp>
          <p:nvCxnSpPr>
            <p:cNvPr id="85023" name="AutoShape 33"/>
            <p:cNvCxnSpPr>
              <a:cxnSpLocks noChangeShapeType="1"/>
            </p:cNvCxnSpPr>
            <p:nvPr/>
          </p:nvCxnSpPr>
          <p:spPr bwMode="auto">
            <a:xfrm>
              <a:off x="3727" y="2070"/>
              <a:ext cx="65" cy="324"/>
            </a:xfrm>
            <a:prstGeom prst="straightConnector1">
              <a:avLst/>
            </a:prstGeom>
            <a:noFill/>
            <a:ln w="25400">
              <a:solidFill>
                <a:schemeClr val="accent1"/>
              </a:solidFill>
              <a:round/>
              <a:headEnd/>
              <a:tailEnd type="triangle" w="med" len="med"/>
            </a:ln>
            <a:extLst>
              <a:ext uri="{909E8E84-426E-40dd-AFC4-6F175D3DCCD1}">
                <a14:hiddenFill xmlns:a14="http://schemas.microsoft.com/office/drawing/2010/main" xmlns="">
                  <a:noFill/>
                </a14:hiddenFill>
              </a:ext>
            </a:extLst>
          </p:spPr>
        </p:cxnSp>
      </p:grpSp>
      <p:grpSp>
        <p:nvGrpSpPr>
          <p:cNvPr id="5" name="Group 34"/>
          <p:cNvGrpSpPr>
            <a:grpSpLocks/>
          </p:cNvGrpSpPr>
          <p:nvPr/>
        </p:nvGrpSpPr>
        <p:grpSpPr bwMode="auto">
          <a:xfrm>
            <a:off x="5741988" y="1524001"/>
            <a:ext cx="2525713" cy="523875"/>
            <a:chOff x="2136" y="2064"/>
            <a:chExt cx="1591" cy="330"/>
          </a:xfrm>
        </p:grpSpPr>
        <p:cxnSp>
          <p:nvCxnSpPr>
            <p:cNvPr id="85018" name="AutoShape 35"/>
            <p:cNvCxnSpPr>
              <a:cxnSpLocks noChangeShapeType="1"/>
            </p:cNvCxnSpPr>
            <p:nvPr/>
          </p:nvCxnSpPr>
          <p:spPr bwMode="auto">
            <a:xfrm flipH="1">
              <a:off x="2136" y="2064"/>
              <a:ext cx="1548" cy="330"/>
            </a:xfrm>
            <a:prstGeom prst="straightConnector1">
              <a:avLst/>
            </a:prstGeom>
            <a:noFill/>
            <a:ln w="25400">
              <a:solidFill>
                <a:srgbClr val="FF0000"/>
              </a:solidFill>
              <a:round/>
              <a:headEnd/>
              <a:tailEnd type="triangle" w="med" len="med"/>
            </a:ln>
            <a:extLst>
              <a:ext uri="{909E8E84-426E-40dd-AFC4-6F175D3DCCD1}">
                <a14:hiddenFill xmlns:a14="http://schemas.microsoft.com/office/drawing/2010/main" xmlns="">
                  <a:noFill/>
                </a14:hiddenFill>
              </a:ext>
            </a:extLst>
          </p:spPr>
        </p:cxnSp>
        <p:cxnSp>
          <p:nvCxnSpPr>
            <p:cNvPr id="85019" name="AutoShape 36"/>
            <p:cNvCxnSpPr>
              <a:cxnSpLocks noChangeShapeType="1"/>
            </p:cNvCxnSpPr>
            <p:nvPr/>
          </p:nvCxnSpPr>
          <p:spPr bwMode="auto">
            <a:xfrm flipH="1">
              <a:off x="3000" y="2070"/>
              <a:ext cx="727" cy="324"/>
            </a:xfrm>
            <a:prstGeom prst="straightConnector1">
              <a:avLst/>
            </a:prstGeom>
            <a:noFill/>
            <a:ln w="25400">
              <a:solidFill>
                <a:srgbClr val="FF0000"/>
              </a:solidFill>
              <a:round/>
              <a:headEnd/>
              <a:tailEnd type="triangle" w="med" len="med"/>
            </a:ln>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val="23581652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60548">
                                            <p:txEl>
                                              <p:pRg st="0" end="0"/>
                                            </p:txEl>
                                          </p:spTgt>
                                        </p:tgtEl>
                                        <p:attrNameLst>
                                          <p:attrName>style.visibility</p:attrName>
                                        </p:attrNameLst>
                                      </p:cBhvr>
                                      <p:to>
                                        <p:strVal val="visible"/>
                                      </p:to>
                                    </p:set>
                                    <p:anim calcmode="lin" valueType="num">
                                      <p:cBhvr additive="base">
                                        <p:cTn id="7" dur="500" fill="hold"/>
                                        <p:tgtEl>
                                          <p:spTgt spid="126054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260548">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260548">
                                            <p:txEl>
                                              <p:pRg st="1" end="1"/>
                                            </p:txEl>
                                          </p:spTgt>
                                        </p:tgtEl>
                                        <p:attrNameLst>
                                          <p:attrName>style.visibility</p:attrName>
                                        </p:attrNameLst>
                                      </p:cBhvr>
                                      <p:to>
                                        <p:strVal val="visible"/>
                                      </p:to>
                                    </p:set>
                                    <p:anim calcmode="lin" valueType="num">
                                      <p:cBhvr additive="base">
                                        <p:cTn id="11" dur="500" fill="hold"/>
                                        <p:tgtEl>
                                          <p:spTgt spid="1260548">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26054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260548">
                                            <p:txEl>
                                              <p:pRg st="2" end="2"/>
                                            </p:txEl>
                                          </p:spTgt>
                                        </p:tgtEl>
                                        <p:attrNameLst>
                                          <p:attrName>style.visibility</p:attrName>
                                        </p:attrNameLst>
                                      </p:cBhvr>
                                      <p:to>
                                        <p:strVal val="visible"/>
                                      </p:to>
                                    </p:set>
                                    <p:anim calcmode="lin" valueType="num">
                                      <p:cBhvr additive="base">
                                        <p:cTn id="17" dur="500" fill="hold"/>
                                        <p:tgtEl>
                                          <p:spTgt spid="1260548">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260548">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260548">
                                            <p:txEl>
                                              <p:pRg st="3" end="3"/>
                                            </p:txEl>
                                          </p:spTgt>
                                        </p:tgtEl>
                                        <p:attrNameLst>
                                          <p:attrName>style.visibility</p:attrName>
                                        </p:attrNameLst>
                                      </p:cBhvr>
                                      <p:to>
                                        <p:strVal val="visible"/>
                                      </p:to>
                                    </p:set>
                                    <p:anim calcmode="lin" valueType="num">
                                      <p:cBhvr additive="base">
                                        <p:cTn id="21" dur="500" fill="hold"/>
                                        <p:tgtEl>
                                          <p:spTgt spid="1260548">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126054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260548">
                                            <p:txEl>
                                              <p:pRg st="4" end="4"/>
                                            </p:txEl>
                                          </p:spTgt>
                                        </p:tgtEl>
                                        <p:attrNameLst>
                                          <p:attrName>style.visibility</p:attrName>
                                        </p:attrNameLst>
                                      </p:cBhvr>
                                      <p:to>
                                        <p:strVal val="visible"/>
                                      </p:to>
                                    </p:set>
                                    <p:anim calcmode="lin" valueType="num">
                                      <p:cBhvr additive="base">
                                        <p:cTn id="27" dur="500" fill="hold"/>
                                        <p:tgtEl>
                                          <p:spTgt spid="1260548">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260548">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260548">
                                            <p:txEl>
                                              <p:pRg st="5" end="5"/>
                                            </p:txEl>
                                          </p:spTgt>
                                        </p:tgtEl>
                                        <p:attrNameLst>
                                          <p:attrName>style.visibility</p:attrName>
                                        </p:attrNameLst>
                                      </p:cBhvr>
                                      <p:to>
                                        <p:strVal val="visible"/>
                                      </p:to>
                                    </p:set>
                                    <p:anim calcmode="lin" valueType="num">
                                      <p:cBhvr additive="base">
                                        <p:cTn id="31" dur="500" fill="hold"/>
                                        <p:tgtEl>
                                          <p:spTgt spid="1260548">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26054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3"/>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499"/>
                                          </p:stCondLst>
                                        </p:cTn>
                                        <p:tgtEl>
                                          <p:spTgt spid="5"/>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499"/>
                                          </p:stCondLst>
                                        </p:cTn>
                                        <p:tgtEl>
                                          <p:spTgt spid="2"/>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499"/>
                                          </p:stCondLst>
                                        </p:cTn>
                                        <p:tgtEl>
                                          <p:spTgt spid="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1260548">
                                            <p:txEl>
                                              <p:pRg st="6" end="6"/>
                                            </p:txEl>
                                          </p:spTgt>
                                        </p:tgtEl>
                                        <p:attrNameLst>
                                          <p:attrName>style.visibility</p:attrName>
                                        </p:attrNameLst>
                                      </p:cBhvr>
                                      <p:to>
                                        <p:strVal val="visible"/>
                                      </p:to>
                                    </p:set>
                                    <p:anim calcmode="lin" valueType="num">
                                      <p:cBhvr additive="base">
                                        <p:cTn id="53" dur="500" fill="hold"/>
                                        <p:tgtEl>
                                          <p:spTgt spid="1260548">
                                            <p:txEl>
                                              <p:pRg st="6" end="6"/>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1260548">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0548" grpId="0" uiExpand="1" build="p"/>
    </p:bldLst>
  </p:timing>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107073</TotalTime>
  <Pages>60</Pages>
  <Words>3509</Words>
  <Application>Microsoft Macintosh PowerPoint</Application>
  <PresentationFormat>Widescreen</PresentationFormat>
  <Paragraphs>597</Paragraphs>
  <Slides>45</Slides>
  <Notes>27</Notes>
  <HiddenSlides>1</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6" baseType="lpstr">
      <vt:lpstr>Arial</vt:lpstr>
      <vt:lpstr>Calibri</vt:lpstr>
      <vt:lpstr>Comic Sans MS</vt:lpstr>
      <vt:lpstr>Consolas</vt:lpstr>
      <vt:lpstr>Courier New</vt:lpstr>
      <vt:lpstr>Gill Sans</vt:lpstr>
      <vt:lpstr>Gill Sans Light</vt:lpstr>
      <vt:lpstr>Helvetica</vt:lpstr>
      <vt:lpstr>Times New Roman</vt:lpstr>
      <vt:lpstr>Office</vt:lpstr>
      <vt:lpstr>Image</vt:lpstr>
      <vt:lpstr>CS162 Operating Systems and Systems Programming Lecture 23  Distributed Decision Making (Con’t), Networking and TCP/IP </vt:lpstr>
      <vt:lpstr>Recall: Societal Scale Information Systems</vt:lpstr>
      <vt:lpstr>Centralized vs Distributed Systems</vt:lpstr>
      <vt:lpstr>Distributed Systems: Motivation/Issues/Promise</vt:lpstr>
      <vt:lpstr>Distributed Systems: Reality</vt:lpstr>
      <vt:lpstr>Distributed Systems: Goals/Requirements</vt:lpstr>
      <vt:lpstr>How do entities communicate?  A Protocol!</vt:lpstr>
      <vt:lpstr>Examples of Protocols in Human Interactions</vt:lpstr>
      <vt:lpstr>Global Communication: The Problem</vt:lpstr>
      <vt:lpstr>Solution: Intermediate Layers</vt:lpstr>
      <vt:lpstr>The Internet Hourglass</vt:lpstr>
      <vt:lpstr>Implications of Hourglass</vt:lpstr>
      <vt:lpstr>Drawbacks of Layering</vt:lpstr>
      <vt:lpstr>End-To-End Argument</vt:lpstr>
      <vt:lpstr>Example: Reliable File Transfer</vt:lpstr>
      <vt:lpstr>Discussion</vt:lpstr>
      <vt:lpstr>End-to-End Principle</vt:lpstr>
      <vt:lpstr>Conservative Interpretation of E2E</vt:lpstr>
      <vt:lpstr>Moderate Interpretation</vt:lpstr>
      <vt:lpstr>Distributed Applications</vt:lpstr>
      <vt:lpstr>Using Messages: Send/Receive behavior</vt:lpstr>
      <vt:lpstr>Messaging for Producer-Consumer Style</vt:lpstr>
      <vt:lpstr>Messaging for Request/Response communication</vt:lpstr>
      <vt:lpstr>Distributed Consensus Making</vt:lpstr>
      <vt:lpstr>General’s Paradox</vt:lpstr>
      <vt:lpstr>General’s Paradox (con’t)</vt:lpstr>
      <vt:lpstr>Two-Phase Commit</vt:lpstr>
      <vt:lpstr>Two-Phase Commit Protocol</vt:lpstr>
      <vt:lpstr>2PC Algorithm</vt:lpstr>
      <vt:lpstr>Two-Phase Commit: Setup</vt:lpstr>
      <vt:lpstr>Two-Phase Commit: Preparing</vt:lpstr>
      <vt:lpstr>Two-Phase Commit: Finishing</vt:lpstr>
      <vt:lpstr>Two-Phase Commit: Finishing</vt:lpstr>
      <vt:lpstr>Administrivia</vt:lpstr>
      <vt:lpstr>Detailed Algorithm</vt:lpstr>
      <vt:lpstr>Failure Free Example Execution</vt:lpstr>
      <vt:lpstr>State Machine of Coordinator</vt:lpstr>
      <vt:lpstr>State Machine of Workers</vt:lpstr>
      <vt:lpstr>Dealing with Worker Failures</vt:lpstr>
      <vt:lpstr>Example of Worker Failure</vt:lpstr>
      <vt:lpstr>Dealing with Coordinator Failure</vt:lpstr>
      <vt:lpstr>Example of Coordinator Failure #1</vt:lpstr>
      <vt:lpstr>Example of Coordinator Failure #2</vt:lpstr>
      <vt:lpstr>Durability</vt:lpstr>
      <vt:lpstr>Blocking for Coordinator to Recover</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Anthony Joseph</cp:lastModifiedBy>
  <cp:revision>1170</cp:revision>
  <cp:lastPrinted>2022-04-19T01:05:26Z</cp:lastPrinted>
  <dcterms:created xsi:type="dcterms:W3CDTF">1995-08-12T11:37:26Z</dcterms:created>
  <dcterms:modified xsi:type="dcterms:W3CDTF">2022-04-20T15:48:44Z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