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634" r:id="rId3"/>
    <p:sldId id="635" r:id="rId4"/>
    <p:sldId id="636" r:id="rId5"/>
    <p:sldId id="606" r:id="rId6"/>
    <p:sldId id="637" r:id="rId7"/>
    <p:sldId id="638" r:id="rId8"/>
    <p:sldId id="639" r:id="rId9"/>
    <p:sldId id="640" r:id="rId10"/>
    <p:sldId id="641" r:id="rId11"/>
    <p:sldId id="607" r:id="rId12"/>
    <p:sldId id="643" r:id="rId13"/>
    <p:sldId id="644" r:id="rId14"/>
    <p:sldId id="631" r:id="rId15"/>
    <p:sldId id="610" r:id="rId16"/>
    <p:sldId id="642" r:id="rId17"/>
    <p:sldId id="618" r:id="rId18"/>
    <p:sldId id="619" r:id="rId19"/>
    <p:sldId id="620" r:id="rId20"/>
    <p:sldId id="621" r:id="rId21"/>
    <p:sldId id="622" r:id="rId22"/>
    <p:sldId id="625" r:id="rId23"/>
    <p:sldId id="550" r:id="rId24"/>
    <p:sldId id="450" r:id="rId25"/>
    <p:sldId id="647" r:id="rId26"/>
    <p:sldId id="649" r:id="rId27"/>
    <p:sldId id="650" r:id="rId28"/>
    <p:sldId id="453" r:id="rId29"/>
    <p:sldId id="451" r:id="rId30"/>
    <p:sldId id="532" r:id="rId31"/>
    <p:sldId id="554" r:id="rId32"/>
    <p:sldId id="651" r:id="rId33"/>
    <p:sldId id="646" r:id="rId34"/>
    <p:sldId id="531" r:id="rId35"/>
    <p:sldId id="623" r:id="rId36"/>
    <p:sldId id="645" r:id="rId37"/>
    <p:sldId id="675" r:id="rId38"/>
    <p:sldId id="652" r:id="rId39"/>
    <p:sldId id="653" r:id="rId40"/>
    <p:sldId id="654" r:id="rId41"/>
    <p:sldId id="655" r:id="rId42"/>
    <p:sldId id="656" r:id="rId43"/>
    <p:sldId id="657" r:id="rId44"/>
    <p:sldId id="658" r:id="rId45"/>
    <p:sldId id="659" r:id="rId46"/>
    <p:sldId id="660" r:id="rId47"/>
    <p:sldId id="661" r:id="rId48"/>
    <p:sldId id="662" r:id="rId49"/>
    <p:sldId id="663" r:id="rId50"/>
    <p:sldId id="664" r:id="rId51"/>
    <p:sldId id="665" r:id="rId52"/>
    <p:sldId id="666" r:id="rId53"/>
    <p:sldId id="667" r:id="rId54"/>
    <p:sldId id="668" r:id="rId55"/>
    <p:sldId id="669" r:id="rId56"/>
    <p:sldId id="670" r:id="rId57"/>
    <p:sldId id="671" r:id="rId58"/>
    <p:sldId id="672" r:id="rId59"/>
    <p:sldId id="673" r:id="rId60"/>
    <p:sldId id="560" r:id="rId6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195" autoAdjust="0"/>
    <p:restoredTop sz="95337" autoAdjust="0"/>
  </p:normalViewPr>
  <p:slideViewPr>
    <p:cSldViewPr>
      <p:cViewPr varScale="1">
        <p:scale>
          <a:sx n="100" d="100"/>
          <a:sy n="100" d="100"/>
        </p:scale>
        <p:origin x="10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48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83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6666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158575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3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8388" cy="2744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73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297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6" y="6551613"/>
            <a:ext cx="88804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3.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1/25/22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37546" y="6550025"/>
            <a:ext cx="411360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Joseph &amp; </a:t>
            </a:r>
            <a:r>
              <a:rPr lang="en-US" sz="1400" b="0" i="0" dirty="0" err="1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Kubiatowicz</a:t>
            </a: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CS162 ©</a:t>
            </a:r>
            <a:r>
              <a:rPr lang="en-US" sz="1400" b="0" i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UCB </a:t>
            </a:r>
            <a:r>
              <a:rPr lang="en-US" sz="1400" b="0" i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Spring </a:t>
            </a: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3</a:t>
            </a:r>
            <a:br>
              <a:rPr lang="en-US" altLang="en-US" sz="3000" dirty="0"/>
            </a:br>
            <a:r>
              <a:rPr lang="en-US" altLang="en-US" sz="3000" dirty="0"/>
              <a:t/>
            </a:r>
            <a:br>
              <a:rPr lang="en-US" altLang="en-US" sz="3000" dirty="0"/>
            </a:br>
            <a:r>
              <a:rPr lang="en-US" altLang="en-US" sz="3000" dirty="0" smtClean="0"/>
              <a:t>Processes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 </a:t>
            </a:r>
            <a:br>
              <a:rPr lang="en-US" altLang="en-US" sz="3000" dirty="0" smtClean="0"/>
            </a:br>
            <a:r>
              <a:rPr lang="en-US" altLang="en-US" sz="3000" dirty="0" smtClean="0"/>
              <a:t>System Calls, Fork</a:t>
            </a:r>
            <a:r>
              <a:rPr lang="en-US" altLang="en-US" sz="3000" dirty="0"/>
              <a:t>, </a:t>
            </a:r>
            <a:br>
              <a:rPr lang="en-US" altLang="en-US" sz="3000" dirty="0"/>
            </a:br>
            <a:endParaRPr lang="en-US" alt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January 25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2022</a:t>
            </a:r>
          </a:p>
          <a:p>
            <a:pPr marL="285750" indent="-285750"/>
            <a:r>
              <a:rPr lang="en-US" altLang="en-US" dirty="0" smtClean="0"/>
              <a:t>Prof. Anthony Joseph and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828800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1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0" y="3886201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33600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934200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5715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03218" y="42672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5562600" y="4419601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905001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5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05001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05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57401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05800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228039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pPr lvl="1"/>
            <a:r>
              <a:rPr lang="en-US" dirty="0" smtClean="0"/>
              <a:t>How do we represent user processes in the OS?</a:t>
            </a:r>
          </a:p>
          <a:p>
            <a:pPr lvl="1"/>
            <a:r>
              <a:rPr lang="en-US" dirty="0"/>
              <a:t>How do we decide which user process to run?</a:t>
            </a:r>
          </a:p>
          <a:p>
            <a:pPr lvl="1"/>
            <a:r>
              <a:rPr lang="en-US" dirty="0" smtClean="0"/>
              <a:t>How do we pack up the process and set it aside?</a:t>
            </a:r>
          </a:p>
          <a:p>
            <a:pPr lvl="1"/>
            <a:r>
              <a:rPr lang="en-US" dirty="0" smtClean="0"/>
              <a:t>How do we get a stack and heap for the kernel?</a:t>
            </a:r>
          </a:p>
          <a:p>
            <a:pPr lvl="1"/>
            <a:r>
              <a:rPr lang="en-US" dirty="0" smtClean="0"/>
              <a:t>Aren’t we wasting are lot of memory?	</a:t>
            </a:r>
          </a:p>
        </p:txBody>
      </p:sp>
    </p:spTree>
    <p:extLst>
      <p:ext uri="{BB962C8B-B14F-4D97-AF65-F5344CB8AC3E}">
        <p14:creationId xmlns:p14="http://schemas.microsoft.com/office/powerpoint/2010/main" val="795378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296400" cy="609600"/>
          </a:xfrm>
        </p:spPr>
        <p:txBody>
          <a:bodyPr/>
          <a:lstStyle/>
          <a:p>
            <a:r>
              <a:rPr lang="en-US" sz="2800" dirty="0"/>
              <a:t>Multiplexing Processes: 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8" y="762000"/>
            <a:ext cx="7086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</a:t>
            </a:r>
            <a:r>
              <a:rPr lang="en-US" i="1" dirty="0" smtClean="0"/>
              <a:t>Scheduler</a:t>
            </a:r>
            <a:r>
              <a:rPr lang="en-US" dirty="0" smtClean="0"/>
              <a:t> maintains a data structure containing the </a:t>
            </a:r>
            <a:r>
              <a:rPr lang="en-US" dirty="0"/>
              <a:t>PCBs	</a:t>
            </a:r>
            <a:endParaRPr lang="en-US" dirty="0" smtClean="0"/>
          </a:p>
          <a:p>
            <a:pPr lvl="1"/>
            <a:r>
              <a:rPr lang="en-US" dirty="0" smtClean="0"/>
              <a:t>Give </a:t>
            </a:r>
            <a:r>
              <a:rPr lang="en-US" dirty="0"/>
              <a:t>out CPU to different processes</a:t>
            </a:r>
          </a:p>
          <a:p>
            <a:pPr lvl="1"/>
            <a:r>
              <a:rPr lang="en-US" dirty="0" smtClean="0"/>
              <a:t>This is a Policy </a:t>
            </a:r>
            <a:r>
              <a:rPr lang="en-US" dirty="0"/>
              <a:t>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4089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173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152400"/>
            <a:ext cx="8039100" cy="594518"/>
          </a:xfrm>
        </p:spPr>
        <p:txBody>
          <a:bodyPr/>
          <a:lstStyle/>
          <a:p>
            <a:r>
              <a:rPr lang="en-US" altLang="en-US" dirty="0"/>
              <a:t>CPU 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Kernel/System Mode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01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8800" y="3863096"/>
            <a:ext cx="8610600" cy="2537704"/>
          </a:xfrm>
        </p:spPr>
        <p:txBody>
          <a:bodyPr>
            <a:normAutofit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552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9144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en-US" smtClean="0"/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8991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Hardware scheduling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Superscalar processors can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execute multiple instructions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 duplicates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register state to make a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second “thread,” allowing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Can schedule each thread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Original technique called “Simultaneous Multithreading”</a:t>
            </a:r>
            <a:endParaRPr lang="en-US" altLang="ja-JP" dirty="0" smtClean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  <a:hlinkClick r:id="rId3"/>
              </a:rPr>
              <a:t>http://www.cs.washington.edu/research/smt/index.html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SPARC, Pentium 4/Xeon (“</a:t>
            </a:r>
            <a:r>
              <a:rPr lang="en-US" altLang="ja-JP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”</a:t>
            </a:r>
            <a:r>
              <a:rPr lang="en-US" altLang="ja-JP" dirty="0" smtClean="0">
                <a:latin typeface="+mj-l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62600" y="685801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+mj-l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+mj-lt"/>
                </a:rPr>
                <a:t>instructions executed</a:t>
              </a:r>
            </a:p>
            <a:p>
              <a:endParaRPr lang="en-US" altLang="en-US" sz="2000" b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036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00" y="0"/>
            <a:ext cx="10064300" cy="736600"/>
          </a:xfrm>
        </p:spPr>
        <p:txBody>
          <a:bodyPr/>
          <a:lstStyle/>
          <a:p>
            <a:r>
              <a:rPr lang="en-US" dirty="0" smtClean="0"/>
              <a:t>Also recall: The World Is Parallel: Intel </a:t>
            </a:r>
            <a:r>
              <a:rPr lang="en-US" dirty="0" err="1" smtClean="0"/>
              <a:t>SkyLake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36600"/>
            <a:ext cx="5644100" cy="57218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Up to 28 Cores, 56 Threads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694 mm² die size (estimated)</a:t>
            </a: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Many different instructions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Security, Graphics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Caches on chip: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L2: 28 </a:t>
            </a:r>
            <a:r>
              <a:rPr lang="en-US" dirty="0" err="1" smtClean="0"/>
              <a:t>MiB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Shared L3: 38.5 </a:t>
            </a:r>
            <a:r>
              <a:rPr lang="en-US" dirty="0" err="1" smtClean="0"/>
              <a:t>MiB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(non-inclusive)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Directory-based cache coherence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Network: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On-chip Mesh Interconnect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Fast off-chip network </a:t>
            </a:r>
            <a:r>
              <a:rPr lang="en-US" dirty="0" err="1" smtClean="0"/>
              <a:t>directlry</a:t>
            </a:r>
            <a:r>
              <a:rPr lang="en-US" dirty="0" smtClean="0"/>
              <a:t> supports 8-chips connected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DRAM/chips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Up to 1.5 </a:t>
            </a:r>
            <a:r>
              <a:rPr lang="en-US" dirty="0" err="1" smtClean="0"/>
              <a:t>TiB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DDR4 memory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 lvl="1">
              <a:lnSpc>
                <a:spcPct val="85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143000"/>
            <a:ext cx="4479517" cy="46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sz="2800" dirty="0"/>
              <a:t>Is </a:t>
            </a:r>
            <a:r>
              <a:rPr lang="en-US" sz="2800" dirty="0" smtClean="0"/>
              <a:t>Base </a:t>
            </a:r>
            <a:r>
              <a:rPr lang="en-US" sz="2800" dirty="0"/>
              <a:t>and Bound a </a:t>
            </a:r>
            <a:br>
              <a:rPr lang="en-US" sz="2800" dirty="0"/>
            </a:br>
            <a:r>
              <a:rPr lang="en-US" sz="2800" dirty="0"/>
              <a:t>Good-Enough Protection Mechanism?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14500" y="838200"/>
            <a:ext cx="87630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NO: Too simplistic for real systems</a:t>
            </a:r>
          </a:p>
          <a:p>
            <a:r>
              <a:rPr lang="en-US" dirty="0" smtClean="0"/>
              <a:t>Inflexible/Wasteful: </a:t>
            </a:r>
          </a:p>
          <a:p>
            <a:pPr lvl="1"/>
            <a:r>
              <a:rPr lang="en-US" dirty="0" smtClean="0"/>
              <a:t>Must dedicate physical memory for </a:t>
            </a:r>
            <a:r>
              <a:rPr lang="en-US" i="1" dirty="0" smtClean="0"/>
              <a:t>potential </a:t>
            </a:r>
            <a:r>
              <a:rPr lang="en-US" dirty="0" smtClean="0"/>
              <a:t>future use</a:t>
            </a:r>
          </a:p>
          <a:p>
            <a:pPr lvl="1"/>
            <a:r>
              <a:rPr lang="en-US" dirty="0" smtClean="0"/>
              <a:t>(Think stack and heap!)</a:t>
            </a:r>
          </a:p>
          <a:p>
            <a:r>
              <a:rPr lang="en-US" dirty="0" smtClean="0"/>
              <a:t>Fragmentation: </a:t>
            </a:r>
          </a:p>
          <a:p>
            <a:pPr lvl="1"/>
            <a:r>
              <a:rPr lang="en-US" dirty="0" smtClean="0"/>
              <a:t>Kernel has to somehow fit whole processes into contiguous block of memory</a:t>
            </a:r>
          </a:p>
          <a:p>
            <a:pPr lvl="1"/>
            <a:r>
              <a:rPr lang="en-US" dirty="0" smtClean="0"/>
              <a:t>After a while, memory becomes fragmented!</a:t>
            </a:r>
          </a:p>
          <a:p>
            <a:r>
              <a:rPr lang="en-US" dirty="0" smtClean="0"/>
              <a:t>Sharing: </a:t>
            </a:r>
          </a:p>
          <a:p>
            <a:pPr lvl="1"/>
            <a:r>
              <a:rPr lang="en-US" dirty="0" smtClean="0"/>
              <a:t>Very hard to share any data between Processes or between Process and Kernel</a:t>
            </a:r>
            <a:endParaRPr lang="en-US" dirty="0"/>
          </a:p>
          <a:p>
            <a:pPr lvl="1"/>
            <a:r>
              <a:rPr lang="en-US" dirty="0" smtClean="0"/>
              <a:t>Need to communicate indirectly through the kernel…</a:t>
            </a:r>
          </a:p>
        </p:txBody>
      </p:sp>
    </p:spTree>
    <p:extLst>
      <p:ext uri="{BB962C8B-B14F-4D97-AF65-F5344CB8AC3E}">
        <p14:creationId xmlns:p14="http://schemas.microsoft.com/office/powerpoint/2010/main" val="312001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 smtClean="0"/>
              <a:t>Better: x86</a:t>
            </a:r>
            <a:r>
              <a:rPr lang="en-US" baseline="0" dirty="0" smtClean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="0" dirty="0">
                <a:latin typeface="Arial" charset="0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ESP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="0" dirty="0"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338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ECX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432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E</a:t>
            </a:r>
            <a:r>
              <a:rPr lang="en-US" sz="1600" b="0" dirty="0">
                <a:latin typeface="Arial" charset="0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733800" y="38100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EDX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4038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ESI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33800" y="4267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EDI</a:t>
            </a:r>
          </a:p>
          <a:p>
            <a:pPr algn="ctr"/>
            <a:endParaRPr lang="en-US" sz="1600" b="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733800" y="3124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38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EBX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1800" y="990600"/>
            <a:ext cx="1905000" cy="1790708"/>
            <a:chOff x="3200400" y="1371600"/>
            <a:chExt cx="1628564" cy="2724991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2272" y="1371600"/>
              <a:ext cx="54157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133599"/>
              <a:ext cx="1160994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Static Data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666999"/>
              <a:ext cx="54843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heap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3581400"/>
              <a:ext cx="60735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6858000" y="29560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51004" y="2956059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58000" y="36418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9138" y="3685402"/>
            <a:ext cx="107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Static 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41910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00276" y="438694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heap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51816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14708" y="522514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8569380" y="50945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569380" y="43434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257801" y="281940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CS:</a:t>
            </a:r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5756656" y="2971801"/>
            <a:ext cx="1025145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791200" y="29718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715000" y="34290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477000" y="29718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943600" y="3048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EIP: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1600" y="502920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SS: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5694882" y="5181601"/>
            <a:ext cx="1010718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715000" y="51816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638800" y="56388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400800" y="5181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867400" y="5257801"/>
            <a:ext cx="5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ESP: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7000" y="190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905000" y="4800601"/>
            <a:ext cx="321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Start address, length and access rights associated with each segment</a:t>
            </a:r>
          </a:p>
        </p:txBody>
      </p:sp>
    </p:spTree>
    <p:extLst>
      <p:ext uri="{BB962C8B-B14F-4D97-AF65-F5344CB8AC3E}">
        <p14:creationId xmlns:p14="http://schemas.microsoft.com/office/powerpoint/2010/main" val="1044592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533400"/>
          </a:xfrm>
        </p:spPr>
        <p:txBody>
          <a:bodyPr/>
          <a:lstStyle/>
          <a:p>
            <a:r>
              <a:rPr lang="en-US" altLang="en-US" sz="2800" dirty="0" smtClean="0"/>
              <a:t>Better Alternative</a:t>
            </a:r>
            <a:r>
              <a:rPr lang="en-US" altLang="en-US" sz="2800" dirty="0"/>
              <a:t>: Address Mapping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570163" y="2928939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148638" y="2963864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+mj-l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heap &amp; </a:t>
              </a:r>
            </a:p>
            <a:p>
              <a:pPr algn="ctr"/>
              <a:r>
                <a:rPr lang="en-US" altLang="en-US">
                  <a:latin typeface="+mj-l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812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7070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4267201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9399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 smtClean="0"/>
              <a:t>Recall: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or w/o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of memory addresses accessible to program (for read or write)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distinct from </a:t>
            </a:r>
            <a:r>
              <a:rPr lang="en-US" dirty="0" smtClean="0"/>
              <a:t>memory </a:t>
            </a:r>
            <a:r>
              <a:rPr lang="en-US" dirty="0"/>
              <a:t>space of the physical </a:t>
            </a:r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(in which case programs operate in a virtual address space)</a:t>
            </a:r>
            <a:endParaRPr lang="en-US" dirty="0"/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836831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6" y="685800"/>
            <a:ext cx="11071224" cy="6096000"/>
          </a:xfrm>
        </p:spPr>
        <p:txBody>
          <a:bodyPr>
            <a:normAutofit/>
          </a:bodyPr>
          <a:lstStyle/>
          <a:p>
            <a:r>
              <a:rPr lang="en-US" dirty="0" err="1"/>
              <a:t>Kubiatowicz</a:t>
            </a:r>
            <a:r>
              <a:rPr lang="en-US" dirty="0"/>
              <a:t> Office Hours:</a:t>
            </a:r>
          </a:p>
          <a:p>
            <a:pPr lvl="1"/>
            <a:r>
              <a:rPr lang="en-US" dirty="0" smtClean="0"/>
              <a:t>1-2pm, Monday &amp; Thursday</a:t>
            </a:r>
            <a:endParaRPr lang="en-US" dirty="0"/>
          </a:p>
          <a:p>
            <a:r>
              <a:rPr lang="en-US" dirty="0" smtClean="0"/>
              <a:t>Homework 0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Tomorrow!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Get familiar with the cs162 tools</a:t>
            </a:r>
          </a:p>
          <a:p>
            <a:pPr lvl="1"/>
            <a:r>
              <a:rPr lang="en-US" dirty="0" smtClean="0"/>
              <a:t>configure your VM, submit via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Practice finding out information: </a:t>
            </a:r>
          </a:p>
          <a:p>
            <a:pPr lvl="2"/>
            <a:r>
              <a:rPr lang="en-US" dirty="0" smtClean="0"/>
              <a:t>How to use GDB?  How to understand output of </a:t>
            </a:r>
            <a:r>
              <a:rPr lang="en-US" dirty="0" err="1" smtClean="0"/>
              <a:t>unix</a:t>
            </a:r>
            <a:r>
              <a:rPr lang="en-US" dirty="0" smtClean="0"/>
              <a:t> tools?</a:t>
            </a:r>
          </a:p>
          <a:p>
            <a:pPr lvl="2"/>
            <a:r>
              <a:rPr lang="en-US" dirty="0" smtClean="0"/>
              <a:t>We don’t assume that you already know everything!</a:t>
            </a:r>
          </a:p>
          <a:p>
            <a:pPr lvl="2"/>
            <a:r>
              <a:rPr lang="en-US" dirty="0" smtClean="0"/>
              <a:t>Learn to use “man” (command line), “help” (in </a:t>
            </a:r>
            <a:r>
              <a:rPr lang="en-US" dirty="0" err="1" smtClean="0"/>
              <a:t>gdb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), google</a:t>
            </a:r>
          </a:p>
          <a:p>
            <a:r>
              <a:rPr lang="en-US" dirty="0" smtClean="0"/>
              <a:t>Should be going to sections now – Important information there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section will do until groups assigned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Friday is Drop Deadline!  HARD TO DROP LATER!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you know you are going to drop, do so now to leave room for others on waitlist!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 do we do this?  So that groups aren’t left without members!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41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9753600" cy="5105400"/>
          </a:xfrm>
        </p:spPr>
        <p:txBody>
          <a:bodyPr/>
          <a:lstStyle/>
          <a:p>
            <a:r>
              <a:rPr lang="en-US" dirty="0"/>
              <a:t>Group sign up via </a:t>
            </a:r>
            <a:r>
              <a:rPr lang="en-US" dirty="0" err="1"/>
              <a:t>autograder</a:t>
            </a:r>
            <a:r>
              <a:rPr lang="en-US" dirty="0"/>
              <a:t> form next week </a:t>
            </a:r>
          </a:p>
          <a:p>
            <a:pPr lvl="1"/>
            <a:r>
              <a:rPr lang="en-US" dirty="0"/>
              <a:t>Get finding groups of 4 people ASAP</a:t>
            </a:r>
          </a:p>
          <a:p>
            <a:pPr lvl="1"/>
            <a:r>
              <a:rPr lang="en-US" dirty="0"/>
              <a:t>Priority for same section; if cannot make this work, keep same </a:t>
            </a:r>
            <a:r>
              <a:rPr lang="en-US" dirty="0" smtClean="0"/>
              <a:t>TA</a:t>
            </a:r>
          </a:p>
          <a:p>
            <a:pPr lvl="1"/>
            <a:r>
              <a:rPr lang="en-US" dirty="0" smtClean="0"/>
              <a:t>Remember: Your TA needs to see you in section!</a:t>
            </a:r>
            <a:endParaRPr lang="en-US" dirty="0"/>
          </a:p>
          <a:p>
            <a:r>
              <a:rPr lang="en-US" dirty="0" smtClean="0"/>
              <a:t>Midterm 1: 2/17</a:t>
            </a:r>
          </a:p>
          <a:p>
            <a:pPr lvl="1"/>
            <a:r>
              <a:rPr lang="en-US" dirty="0"/>
              <a:t>7-9PM in </a:t>
            </a:r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We will say more about material when we get closer…</a:t>
            </a:r>
          </a:p>
          <a:p>
            <a:r>
              <a:rPr lang="en-US" dirty="0" smtClean="0"/>
              <a:t>Midterm 1 conflicts</a:t>
            </a:r>
          </a:p>
          <a:p>
            <a:pPr lvl="1"/>
            <a:r>
              <a:rPr lang="en-US" dirty="0" smtClean="0"/>
              <a:t>We will handle these conflicts after have final class roster</a:t>
            </a:r>
          </a:p>
          <a:p>
            <a:pPr lvl="1"/>
            <a:r>
              <a:rPr lang="en-US" dirty="0" smtClean="0"/>
              <a:t>Watch for queries by </a:t>
            </a:r>
            <a:r>
              <a:rPr lang="en-US" dirty="0" err="1" smtClean="0"/>
              <a:t>HeadTA</a:t>
            </a:r>
            <a:r>
              <a:rPr lang="en-US" dirty="0" smtClean="0"/>
              <a:t> to collect information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84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 smtClean="0"/>
              <a:t>Recall: 3 types of Kernel 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526" y="838200"/>
            <a:ext cx="8714874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</p:txBody>
      </p:sp>
    </p:spTree>
    <p:extLst>
      <p:ext uri="{BB962C8B-B14F-4D97-AF65-F5344CB8AC3E}">
        <p14:creationId xmlns:p14="http://schemas.microsoft.com/office/powerpoint/2010/main" val="3529683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User/Kernel (Privileged)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238500" y="4152900"/>
            <a:ext cx="457200" cy="12954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Full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Limited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exception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 rot="5400000">
            <a:off x="5753100" y="2945368"/>
            <a:ext cx="457200" cy="37338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8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 smtClean="0"/>
              <a:t>Implementing Safe Kernel Mode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839200" cy="5257800"/>
          </a:xfrm>
        </p:spPr>
        <p:txBody>
          <a:bodyPr/>
          <a:lstStyle/>
          <a:p>
            <a:r>
              <a:rPr lang="en-US" dirty="0"/>
              <a:t>Important aspects:</a:t>
            </a:r>
          </a:p>
          <a:p>
            <a:pPr lvl="1"/>
            <a:r>
              <a:rPr lang="en-US" dirty="0"/>
              <a:t>Controlled transfer into kernel (e.g., </a:t>
            </a:r>
            <a:r>
              <a:rPr lang="en-US" dirty="0" err="1"/>
              <a:t>syscall</a:t>
            </a:r>
            <a:r>
              <a:rPr lang="en-US" dirty="0"/>
              <a:t> table)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Separate </a:t>
            </a:r>
            <a:r>
              <a:rPr lang="en-US" dirty="0">
                <a:solidFill>
                  <a:srgbClr val="FF0000"/>
                </a:solidFill>
              </a:rPr>
              <a:t>kernel </a:t>
            </a:r>
            <a:r>
              <a:rPr lang="en-US" dirty="0" smtClean="0">
                <a:solidFill>
                  <a:srgbClr val="FF0000"/>
                </a:solidFill>
              </a:rPr>
              <a:t>stack!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Carefully constructed kernel code packs up the user process state and sets it aside</a:t>
            </a:r>
          </a:p>
          <a:p>
            <a:pPr lvl="1"/>
            <a:r>
              <a:rPr lang="en-US" dirty="0" smtClean="0"/>
              <a:t>Details depend on the machine architecture</a:t>
            </a:r>
          </a:p>
          <a:p>
            <a:pPr lvl="1"/>
            <a:r>
              <a:rPr lang="en-US" dirty="0" smtClean="0"/>
              <a:t>More on this next time</a:t>
            </a:r>
          </a:p>
          <a:p>
            <a:endParaRPr lang="en-US" dirty="0" smtClean="0"/>
          </a:p>
          <a:p>
            <a:r>
              <a:rPr lang="en-US" dirty="0" smtClean="0"/>
              <a:t>Should be impossible for buggy or malicious user program to cause the kernel to corrupt itself!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/>
              <a:t>Interrupt processing </a:t>
            </a:r>
            <a:r>
              <a:rPr lang="en-US" dirty="0" smtClean="0"/>
              <a:t>not visible </a:t>
            </a:r>
            <a:r>
              <a:rPr lang="en-US" dirty="0"/>
              <a:t>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Interrupt Handler invoked with interrupts ‘disabled’</a:t>
            </a:r>
          </a:p>
          <a:p>
            <a:pPr lvl="1"/>
            <a:r>
              <a:rPr lang="en-US" dirty="0" smtClean="0"/>
              <a:t>Re-enabled upon completion</a:t>
            </a:r>
          </a:p>
          <a:p>
            <a:pPr lvl="1"/>
            <a:r>
              <a:rPr lang="en-US" dirty="0" smtClean="0"/>
              <a:t>Non-blocking (run to completion, no waits)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Pack up in a queue and pass off to an OS thread for hard work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wake up an existing OS thread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289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828801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805364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7202488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720014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7381876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7178676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6327776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6021389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7308851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620000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656264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893176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8288338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839200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5116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4495801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962401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4038601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2362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2362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748464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4546601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971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4203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667001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8458206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541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181601"/>
            <a:ext cx="7620000" cy="114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Where else do you see this dispatch pattern?</a:t>
            </a:r>
          </a:p>
          <a:p>
            <a:pPr lvl="1"/>
            <a:r>
              <a:rPr lang="en-US" dirty="0" smtClean="0"/>
              <a:t>System Call</a:t>
            </a:r>
          </a:p>
          <a:p>
            <a:pPr lvl="1"/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nterrupt number (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08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Kernel interrupt stack</a:t>
            </a:r>
          </a:p>
          <a:p>
            <a:pPr lvl="1"/>
            <a:r>
              <a:rPr lang="en-US" dirty="0" smtClean="0"/>
              <a:t>Handler works regardless of state of user code</a:t>
            </a:r>
          </a:p>
          <a:p>
            <a:r>
              <a:rPr lang="en-US" dirty="0" smtClean="0"/>
              <a:t>Interrupt masking</a:t>
            </a:r>
          </a:p>
          <a:p>
            <a:pPr lvl="1"/>
            <a:r>
              <a:rPr lang="en-US" dirty="0" smtClean="0"/>
              <a:t>Handler is non-blocking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“Single instruction”-like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Separate Kernel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needs space to work</a:t>
            </a:r>
          </a:p>
          <a:p>
            <a:r>
              <a:rPr lang="en-US" dirty="0" smtClean="0"/>
              <a:t>Cannot put anything on the user stack (Why?)</a:t>
            </a:r>
          </a:p>
          <a:p>
            <a:r>
              <a:rPr lang="en-US" dirty="0" smtClean="0"/>
              <a:t>Two-stack model</a:t>
            </a:r>
          </a:p>
          <a:p>
            <a:pPr lvl="1"/>
            <a:r>
              <a:rPr lang="en-US" dirty="0" smtClean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handler copies user </a:t>
            </a:r>
            <a:r>
              <a:rPr lang="en-US" dirty="0" err="1" smtClean="0"/>
              <a:t>args</a:t>
            </a:r>
            <a:r>
              <a:rPr lang="en-US" dirty="0" smtClean="0"/>
              <a:t> to kernel space before invoking specific function (e.g., open)</a:t>
            </a:r>
          </a:p>
          <a:p>
            <a:pPr lvl="1"/>
            <a:r>
              <a:rPr lang="en-US" dirty="0" smtClean="0"/>
              <a:t>Interrupts (???)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4114801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78832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OS Bottom Line: Run Programs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1800" y="1219200"/>
            <a:ext cx="1940813" cy="2502932"/>
            <a:chOff x="1447800" y="1219200"/>
            <a:chExt cx="1940813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39102" y="838200"/>
            <a:ext cx="3732642" cy="5105400"/>
            <a:chOff x="5315101" y="838200"/>
            <a:chExt cx="3732642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602" y="2426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6801" y="990600"/>
            <a:ext cx="2111694" cy="2655332"/>
            <a:chOff x="3352800" y="990600"/>
            <a:chExt cx="2111694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85317" y="194400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752600" y="3810000"/>
            <a:ext cx="607684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OS “PCB”, address space, stack and heap</a:t>
            </a:r>
          </a:p>
          <a:p>
            <a:r>
              <a:rPr lang="en-US" dirty="0"/>
              <a:t>Load instruction and data segments of executable file into memory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0E0ED41B-29D8-554E-9453-C9F11E5E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48" y="1845388"/>
            <a:ext cx="1335216" cy="13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5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1828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57767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Interrupt/System Call</a:t>
            </a:r>
            <a:endParaRPr lang="en-US" dirty="0"/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447800" y="1066800"/>
            <a:ext cx="9071114" cy="5638800"/>
          </a:xfrm>
        </p:spPr>
      </p:pic>
    </p:spTree>
    <p:extLst>
      <p:ext uri="{BB962C8B-B14F-4D97-AF65-F5344CB8AC3E}">
        <p14:creationId xmlns:p14="http://schemas.microsoft.com/office/powerpoint/2010/main" val="382645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169016" y="3709776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356" y="74691"/>
            <a:ext cx="7886700" cy="841621"/>
          </a:xfrm>
        </p:spPr>
        <p:txBody>
          <a:bodyPr/>
          <a:lstStyle/>
          <a:p>
            <a:r>
              <a:rPr lang="en-US" dirty="0"/>
              <a:t>A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1384" y="18086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266" y="2498822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4666" y="1808679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736" y="26027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5346" y="22325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851" y="1624013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69015" y="333351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3451" y="3709776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3834" y="435610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916" y="479958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4287" y="52953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6722" y="52953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2252" y="529537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1" y="60198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6019800"/>
            <a:ext cx="20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a/g/n/ac/ax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1" y="6019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22532" y="6019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1" y="6019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8299" y="55467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2774563" y="1655312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4571" y="1565337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83916" y="3187121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1" y="5256593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82357" y="52953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2357" y="47474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52801" y="413431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 Mode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3864" y="3505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 Mode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207848" y="4038600"/>
            <a:ext cx="6164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8108" y="33326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1997" y="26834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1481999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Vector through well-defined </a:t>
            </a:r>
            <a:r>
              <a:rPr lang="en-US" dirty="0" err="1" smtClean="0">
                <a:solidFill>
                  <a:srgbClr val="FF0000"/>
                </a:solidFill>
              </a:rPr>
              <a:t>syscall</a:t>
            </a:r>
            <a:r>
              <a:rPr lang="en-US" dirty="0" smtClean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 smtClean="0"/>
              <a:t>Table mapping system call number to handler</a:t>
            </a:r>
          </a:p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 (!) stack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3427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228600"/>
            <a:ext cx="7924800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581400" y="1371600"/>
            <a:ext cx="5334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620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/>
          <p:cNvSpPr/>
          <p:nvPr/>
        </p:nvSpPr>
        <p:spPr bwMode="auto">
          <a:xfrm>
            <a:off x="5105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 bwMode="auto">
          <a:xfrm>
            <a:off x="4953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62600" y="2743201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33719" y="4491335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>
                <a:latin typeface="Gill Sans"/>
                <a:cs typeface="Gill Sans"/>
              </a:rPr>
              <a:t>Reply</a:t>
            </a:r>
          </a:p>
          <a:p>
            <a:pPr algn="ctr"/>
            <a:r>
              <a:rPr lang="en-US" sz="1600" b="0" dirty="0">
                <a:latin typeface="Gill Sans"/>
                <a:cs typeface="Gill Sans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30386" y="5105400"/>
            <a:ext cx="841897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50697" y="5105400"/>
            <a:ext cx="153298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00775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Server</a:t>
            </a:r>
            <a:br>
              <a:rPr lang="en-US" sz="1600" b="0" dirty="0" smtClean="0">
                <a:latin typeface="Gill Sans"/>
                <a:cs typeface="Gill Sans"/>
              </a:rPr>
            </a:br>
            <a:r>
              <a:rPr lang="en-US" sz="1600" b="0" dirty="0" smtClean="0">
                <a:latin typeface="Gill Sans"/>
                <a:cs typeface="Gill Sans"/>
              </a:rPr>
              <a:t>Process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51332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  <a:endParaRPr lang="en-US" sz="16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 socket</a:t>
                </a:r>
                <a:endParaRPr lang="en-US" sz="1600" b="0" dirty="0">
                  <a:latin typeface="Gill Sans"/>
                  <a:cs typeface="Gill Sans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  <a:endPara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845728" y="2971800"/>
            <a:ext cx="727349" cy="338554"/>
            <a:chOff x="1406251" y="2959100"/>
            <a:chExt cx="727349" cy="338554"/>
          </a:xfrm>
        </p:grpSpPr>
        <p:sp>
          <p:nvSpPr>
            <p:cNvPr id="103" name="TextBox 10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  <a:endParaRPr lang="en-US" sz="16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077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E9-C897-4821-9F0A-EFEA915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92-2D99-47C8-9BC4-6C1D534B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105400"/>
          </a:xfrm>
        </p:spPr>
        <p:txBody>
          <a:bodyPr/>
          <a:lstStyle/>
          <a:p>
            <a:r>
              <a:rPr lang="en-US" dirty="0"/>
              <a:t>How to manage process state?</a:t>
            </a:r>
          </a:p>
          <a:p>
            <a:pPr lvl="1"/>
            <a:r>
              <a:rPr lang="en-US" dirty="0"/>
              <a:t>How to create a process?</a:t>
            </a:r>
          </a:p>
          <a:p>
            <a:pPr lvl="1"/>
            <a:r>
              <a:rPr lang="en-US" dirty="0"/>
              <a:t>How to exit from a process?</a:t>
            </a:r>
          </a:p>
          <a:p>
            <a:pPr lvl="1"/>
            <a:endParaRPr lang="en-US" dirty="0"/>
          </a:p>
          <a:p>
            <a:r>
              <a:rPr lang="en-US" dirty="0"/>
              <a:t>Remember: Everything outside of the kernel is running in a process!</a:t>
            </a:r>
          </a:p>
          <a:p>
            <a:pPr lvl="1"/>
            <a:r>
              <a:rPr lang="en-US" dirty="0"/>
              <a:t>Including the shell! (Homework 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Processes are created and managed… by processes!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6096000" y="899746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43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9398000" cy="5105400"/>
          </a:xfrm>
        </p:spPr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</a:t>
            </a:r>
            <a:r>
              <a:rPr lang="en-US" dirty="0" smtClean="0"/>
              <a:t>boots</a:t>
            </a:r>
          </a:p>
          <a:p>
            <a:pPr lvl="1"/>
            <a:r>
              <a:rPr lang="en-US" dirty="0" smtClean="0"/>
              <a:t>Often called the “</a:t>
            </a:r>
            <a:r>
              <a:rPr lang="en-US" dirty="0" err="1" smtClean="0"/>
              <a:t>init</a:t>
            </a:r>
            <a:r>
              <a:rPr lang="en-US" dirty="0" smtClean="0"/>
              <a:t>” process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4047734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837122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934200" y="2667000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2743200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Protected Address </a:t>
            </a:r>
            <a:r>
              <a:rPr lang="en-US" dirty="0"/>
              <a:t>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66800"/>
            <a:ext cx="7620000" cy="1219200"/>
          </a:xfrm>
        </p:spPr>
        <p:txBody>
          <a:bodyPr>
            <a:normAutofit/>
          </a:bodyPr>
          <a:lstStyle/>
          <a:p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200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32004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0601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731" y="5334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4839458" y="3200400"/>
            <a:ext cx="1369063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4191000" y="3771900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3810000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3868593" y="263548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5539440" y="255928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“physical address”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B3BBD0-655D-E642-83DE-B455548AFD75}"/>
              </a:ext>
            </a:extLst>
          </p:cNvPr>
          <p:cNvGrpSpPr/>
          <p:nvPr/>
        </p:nvGrpSpPr>
        <p:grpSpPr>
          <a:xfrm>
            <a:off x="2802483" y="3725380"/>
            <a:ext cx="1154278" cy="788729"/>
            <a:chOff x="2362200" y="3352800"/>
            <a:chExt cx="1828800" cy="1066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BE4D6B-FC7D-624D-96CE-AADC757D5032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6F3880-CEB5-FE4E-9BA4-D4B1BFC3D529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BF2AE-7F0D-1A46-BBB9-257D0D7BE3F9}"/>
                </a:ext>
              </a:extLst>
            </p:cNvPr>
            <p:cNvSpPr txBox="1"/>
            <p:nvPr/>
          </p:nvSpPr>
          <p:spPr>
            <a:xfrm>
              <a:off x="2667001" y="3505201"/>
              <a:ext cx="1318635" cy="374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EE697-5596-0646-9F43-7737635F3E0C}"/>
              </a:ext>
            </a:extLst>
          </p:cNvPr>
          <p:cNvSpPr/>
          <p:nvPr/>
        </p:nvSpPr>
        <p:spPr bwMode="auto">
          <a:xfrm>
            <a:off x="4890690" y="4594129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9EE679-1A35-CC46-B973-F4D6613A35D4}"/>
              </a:ext>
            </a:extLst>
          </p:cNvPr>
          <p:cNvSpPr/>
          <p:nvPr/>
        </p:nvSpPr>
        <p:spPr bwMode="auto">
          <a:xfrm>
            <a:off x="4890690" y="5005211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C8EE0-6015-DC4A-87F9-A17F9911FE1D}"/>
              </a:ext>
            </a:extLst>
          </p:cNvPr>
          <p:cNvSpPr txBox="1"/>
          <p:nvPr/>
        </p:nvSpPr>
        <p:spPr>
          <a:xfrm>
            <a:off x="5104275" y="4696900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" charset="0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E2127-1009-2A4B-BBD0-264BA559A661}"/>
              </a:ext>
            </a:extLst>
          </p:cNvPr>
          <p:cNvSpPr/>
          <p:nvPr/>
        </p:nvSpPr>
        <p:spPr bwMode="auto">
          <a:xfrm>
            <a:off x="4890690" y="5163543"/>
            <a:ext cx="1281510" cy="15415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A2304-A547-E64F-BC45-D921D687972D}"/>
              </a:ext>
            </a:extLst>
          </p:cNvPr>
          <p:cNvSpPr/>
          <p:nvPr/>
        </p:nvSpPr>
        <p:spPr bwMode="auto">
          <a:xfrm>
            <a:off x="4890690" y="5321815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FC0E2-EA86-6D42-A587-80BDF16EF5E0}"/>
              </a:ext>
            </a:extLst>
          </p:cNvPr>
          <p:cNvSpPr/>
          <p:nvPr/>
        </p:nvSpPr>
        <p:spPr bwMode="auto">
          <a:xfrm>
            <a:off x="4890690" y="5480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14A608-E03D-D24C-B031-20452128798E}"/>
              </a:ext>
            </a:extLst>
          </p:cNvPr>
          <p:cNvSpPr/>
          <p:nvPr/>
        </p:nvSpPr>
        <p:spPr bwMode="auto">
          <a:xfrm>
            <a:off x="4890690" y="6106089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5E71A7-041B-324C-8039-7457377CCF2A}"/>
              </a:ext>
            </a:extLst>
          </p:cNvPr>
          <p:cNvCxnSpPr/>
          <p:nvPr/>
        </p:nvCxnSpPr>
        <p:spPr>
          <a:xfrm>
            <a:off x="4780144" y="4594129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1C6C5-FBAA-1F46-91DE-DCF2C0271746}"/>
              </a:ext>
            </a:extLst>
          </p:cNvPr>
          <p:cNvSpPr/>
          <p:nvPr/>
        </p:nvSpPr>
        <p:spPr>
          <a:xfrm>
            <a:off x="5029200" y="510672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</a:rPr>
              <a:t>Addr</a:t>
            </a:r>
            <a:r>
              <a:rPr lang="en-US" sz="1200" dirty="0">
                <a:solidFill>
                  <a:srgbClr val="002060"/>
                </a:solidFill>
              </a:rPr>
              <a:t>&gt;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5E026-D81B-8845-87E7-BEEEE3C2BCDC}"/>
              </a:ext>
            </a:extLst>
          </p:cNvPr>
          <p:cNvCxnSpPr/>
          <p:nvPr/>
        </p:nvCxnSpPr>
        <p:spPr>
          <a:xfrm>
            <a:off x="5137110" y="5159367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B0D9350-D22E-A348-9083-C9ADE6981DEF}"/>
              </a:ext>
            </a:extLst>
          </p:cNvPr>
          <p:cNvSpPr/>
          <p:nvPr/>
        </p:nvSpPr>
        <p:spPr bwMode="auto">
          <a:xfrm>
            <a:off x="7080687" y="4085885"/>
            <a:ext cx="1281510" cy="56107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93FB674-1420-6242-BFC9-8A3A3E5867DE}"/>
              </a:ext>
            </a:extLst>
          </p:cNvPr>
          <p:cNvSpPr/>
          <p:nvPr/>
        </p:nvSpPr>
        <p:spPr>
          <a:xfrm>
            <a:off x="8428967" y="4085885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1734AD-B9CE-9E44-A988-6BC50E8E098F}"/>
              </a:ext>
            </a:extLst>
          </p:cNvPr>
          <p:cNvSpPr/>
          <p:nvPr/>
        </p:nvSpPr>
        <p:spPr bwMode="auto">
          <a:xfrm>
            <a:off x="7080687" y="4433036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39DB35-AA92-BB44-8EEB-B083DC6C38B5}"/>
              </a:ext>
            </a:extLst>
          </p:cNvPr>
          <p:cNvCxnSpPr>
            <a:cxnSpLocks/>
          </p:cNvCxnSpPr>
          <p:nvPr/>
        </p:nvCxnSpPr>
        <p:spPr>
          <a:xfrm>
            <a:off x="6997573" y="4081224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14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40611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5054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string.h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</a:rPr>
              <a:t>argc</a:t>
            </a:r>
            <a:r>
              <a:rPr lang="en-US" sz="1800" b="1" dirty="0">
                <a:latin typeface="Consolas" panose="020B0609020204030204" pitchFamily="49" charset="0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</a:rPr>
              <a:t>argv</a:t>
            </a:r>
            <a:r>
              <a:rPr lang="en-US" sz="18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pid_t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getpid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</a:rPr>
              <a:t>("My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990600"/>
            <a:ext cx="54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 Light"/>
              </a:rPr>
              <a:t>Q: What if we let main return without ever calling exit?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 OS Library calls exit() 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The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entrypoint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OS library calls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If main returns, OS library calls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You’ll see this in Project 0: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init.c</a:t>
            </a:r>
            <a:endParaRPr lang="en-US" sz="24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1299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73077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405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428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2285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81919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758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000000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Would adding the calls to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 smtClean="0">
                <a:solidFill>
                  <a:srgbClr val="000000"/>
                </a:solidFill>
                <a:cs typeface="Courier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867400" y="1143000"/>
            <a:ext cx="6172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latin typeface="Gill Sans Light"/>
              </a:rPr>
              <a:t>Here, </a:t>
            </a:r>
            <a:r>
              <a:rPr lang="en-US" sz="2400" b="0" dirty="0">
                <a:latin typeface="Gill Sans Light"/>
              </a:rPr>
              <a:t>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440478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224-BB1A-4CF8-A7CF-538704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Another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6EBC-8A7B-4EA4-8AE7-E4EA9E8B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threads, we could call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/>
              <a:t> to create a new thread executing a separate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With processes, the equivalent would be spawning a new process executing a different program</a:t>
            </a:r>
          </a:p>
          <a:p>
            <a:endParaRPr lang="en-US" dirty="0"/>
          </a:p>
          <a:p>
            <a:r>
              <a:rPr lang="en-US" dirty="0"/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307086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022837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en-US" dirty="0" smtClean="0"/>
              <a:t>Recall: 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389438"/>
            <a:ext cx="8670925" cy="2286000"/>
          </a:xfrm>
        </p:spPr>
        <p:txBody>
          <a:bodyPr/>
          <a:lstStyle/>
          <a:p>
            <a:r>
              <a:rPr lang="en-US" altLang="en-US" smtClean="0"/>
              <a:t>Threads encapsulate concurrency: “Active” component</a:t>
            </a:r>
          </a:p>
          <a:p>
            <a:r>
              <a:rPr lang="en-US" altLang="en-US" smtClean="0"/>
              <a:t>Address spaces encapsulate protection: “Passive” part</a:t>
            </a:r>
          </a:p>
          <a:p>
            <a:pPr lvl="1"/>
            <a:r>
              <a:rPr lang="en-US" altLang="en-US" smtClean="0"/>
              <a:t>Keeps buggy program from trashing the system</a:t>
            </a:r>
          </a:p>
          <a:p>
            <a:r>
              <a:rPr lang="en-US" altLang="en-US" smtClean="0"/>
              <a:t>Why have multiple threads per address space?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6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4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…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</a:t>
              </a:r>
              <a:r>
                <a:rPr lang="en-US" dirty="0" err="1" smtClean="0">
                  <a:latin typeface="Consolas" panose="020B0609020204030204" pitchFamily="49" charset="0"/>
                </a:rPr>
                <a:t>id</a:t>
              </a:r>
              <a:r>
                <a:rPr lang="en-US" dirty="0" smtClean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  <a:r>
                <a:rPr lang="en-US" dirty="0" smtClean="0">
                  <a:latin typeface="Consolas" panose="020B0609020204030204" pitchFamily="49" charset="0"/>
                </a:rPr>
                <a:t>f (</a:t>
              </a:r>
              <a:r>
                <a:rPr lang="en-US" dirty="0" err="1" smtClean="0">
                  <a:latin typeface="Consolas" panose="020B0609020204030204" pitchFamily="49" charset="0"/>
                </a:rPr>
                <a:t>pid</a:t>
              </a:r>
              <a:r>
                <a:rPr lang="en-US" dirty="0" smtClean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3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45988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7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748359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2544895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5443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C1CD-9313-4991-BC1D-ED3B221A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2004-808F-41E8-AF37-0FEB5FB0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 is a job control system</a:t>
            </a:r>
          </a:p>
          <a:p>
            <a:pPr lvl="1"/>
            <a:r>
              <a:rPr lang="en-US" dirty="0"/>
              <a:t>Allows programmer to create and manage a set of programs to do some task</a:t>
            </a:r>
          </a:p>
          <a:p>
            <a:pPr lvl="1"/>
            <a:endParaRPr lang="en-US" dirty="0"/>
          </a:p>
          <a:p>
            <a:r>
              <a:rPr lang="en-US" dirty="0"/>
              <a:t>You will build your own shell in Homework 2…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 system calls to create new processes…</a:t>
            </a:r>
          </a:p>
          <a:p>
            <a:pPr lvl="1"/>
            <a:r>
              <a:rPr lang="en-US" dirty="0"/>
              <a:t>… and the File I/O system calls we’ll see next time to link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97824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696C-64B7-48C6-B59D-BB71CB23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3297-7CBF-4798-BE67-4890E2B2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exec()</a:t>
            </a:r>
            <a:r>
              <a:rPr lang="en-US" dirty="0"/>
              <a:t> system calls for processes, but just a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for threads?</a:t>
            </a:r>
          </a:p>
          <a:p>
            <a:pPr lvl="1"/>
            <a:r>
              <a:rPr lang="en-US" dirty="0"/>
              <a:t>Convenient to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without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: put code for parent and child in one executable instead of multiple</a:t>
            </a:r>
          </a:p>
          <a:p>
            <a:pPr lvl="1"/>
            <a:r>
              <a:rPr lang="en-US" dirty="0"/>
              <a:t>It will allow us to programmatically control child process’ state</a:t>
            </a:r>
          </a:p>
          <a:p>
            <a:pPr lvl="2"/>
            <a:r>
              <a:rPr lang="en-US" sz="2400" dirty="0"/>
              <a:t>By executing code before calling </a:t>
            </a:r>
            <a:r>
              <a:rPr lang="en-US" sz="2400" dirty="0">
                <a:latin typeface="Consolas" panose="020B0609020204030204" pitchFamily="49" charset="0"/>
              </a:rPr>
              <a:t>exec()</a:t>
            </a:r>
            <a:r>
              <a:rPr lang="en-US" sz="2400" dirty="0"/>
              <a:t> in the child</a:t>
            </a:r>
          </a:p>
          <a:p>
            <a:pPr lvl="1"/>
            <a:r>
              <a:rPr lang="en-US" dirty="0"/>
              <a:t>We’ll see this in the case of File I/O next time</a:t>
            </a:r>
          </a:p>
          <a:p>
            <a:pPr lvl="1"/>
            <a:endParaRPr lang="en-US" dirty="0"/>
          </a:p>
          <a:p>
            <a:r>
              <a:rPr lang="en-US" dirty="0"/>
              <a:t>Windows uses </a:t>
            </a:r>
            <a:r>
              <a:rPr lang="en-US" dirty="0" err="1">
                <a:latin typeface="Consolas" panose="020B0609020204030204" pitchFamily="49" charset="0"/>
              </a:rPr>
              <a:t>CreateProcess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 dirty="0"/>
              <a:t>Also works, but a more complicated interface</a:t>
            </a:r>
          </a:p>
        </p:txBody>
      </p:sp>
    </p:spTree>
    <p:extLst>
      <p:ext uri="{BB962C8B-B14F-4D97-AF65-F5344CB8AC3E}">
        <p14:creationId xmlns:p14="http://schemas.microsoft.com/office/powerpoint/2010/main" val="1624474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C6E0-D7C4-4E38-A069-FCF384B4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62DC-6C59-4590-8552-95CA365B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two tasks to run concurrently, do we run them in separate threads, or do we run them in separate processes?</a:t>
            </a:r>
          </a:p>
          <a:p>
            <a:endParaRPr lang="en-US" dirty="0"/>
          </a:p>
          <a:p>
            <a:r>
              <a:rPr lang="en-US" dirty="0"/>
              <a:t>Depends on how much isolation we want</a:t>
            </a:r>
          </a:p>
          <a:p>
            <a:pPr lvl="1"/>
            <a:r>
              <a:rPr lang="en-US" dirty="0"/>
              <a:t>Threads are lighter weight [why?]</a:t>
            </a:r>
          </a:p>
          <a:p>
            <a:pPr lvl="1"/>
            <a:r>
              <a:rPr lang="en-US" dirty="0"/>
              <a:t>Processes are more strongly isolated</a:t>
            </a:r>
          </a:p>
        </p:txBody>
      </p:sp>
    </p:spTree>
    <p:extLst>
      <p:ext uri="{BB962C8B-B14F-4D97-AF65-F5344CB8AC3E}">
        <p14:creationId xmlns:p14="http://schemas.microsoft.com/office/powerpoint/2010/main" val="97998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220200" cy="533400"/>
          </a:xfrm>
        </p:spPr>
        <p:txBody>
          <a:bodyPr/>
          <a:lstStyle/>
          <a:p>
            <a:r>
              <a:rPr lang="en-US" sz="2800" dirty="0"/>
              <a:t>Recall: Simple address translation with Base and Bound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0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326295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8382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3836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836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83696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685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33601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61117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Base 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6172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4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5943601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6096000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52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905000" y="1359234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553201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5943601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96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2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&lt;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5486401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5943601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05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19601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83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1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676400" y="5486400"/>
            <a:ext cx="533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it touch other programs?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34281" y="3226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4071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572000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51753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191" y="2475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55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686800" cy="5943600"/>
          </a:xfrm>
        </p:spPr>
        <p:txBody>
          <a:bodyPr>
            <a:normAutofit/>
          </a:bodyPr>
          <a:lstStyle/>
          <a:p>
            <a:r>
              <a:rPr lang="en-US" altLang="en-US" dirty="0"/>
              <a:t>Process: e</a:t>
            </a:r>
            <a:r>
              <a:rPr lang="en-US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Hardware mechanism for regaining control from user</a:t>
            </a:r>
          </a:p>
          <a:p>
            <a:pPr lvl="1"/>
            <a:r>
              <a:rPr lang="en-US" dirty="0" smtClean="0"/>
              <a:t>Notification that events have occurred</a:t>
            </a:r>
          </a:p>
          <a:p>
            <a:pPr lvl="1"/>
            <a:r>
              <a:rPr lang="en-US" dirty="0" smtClean="0"/>
              <a:t>User-level equivalent: Signals</a:t>
            </a:r>
          </a:p>
          <a:p>
            <a:r>
              <a:rPr lang="en-US" dirty="0" smtClean="0"/>
              <a:t>Native control of Process</a:t>
            </a:r>
          </a:p>
          <a:p>
            <a:pPr lvl="1"/>
            <a:r>
              <a:rPr lang="en-US" dirty="0" smtClean="0"/>
              <a:t>Fork, Exec, Wait, Signal</a:t>
            </a:r>
          </a:p>
        </p:txBody>
      </p:sp>
    </p:spTree>
    <p:extLst>
      <p:ext uri="{BB962C8B-B14F-4D97-AF65-F5344CB8AC3E}">
        <p14:creationId xmlns:p14="http://schemas.microsoft.com/office/powerpoint/2010/main" val="964050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1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114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934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5715000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5715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return to system?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14800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</p:spTree>
    <p:extLst>
      <p:ext uri="{BB962C8B-B14F-4D97-AF65-F5344CB8AC3E}">
        <p14:creationId xmlns:p14="http://schemas.microsoft.com/office/powerpoint/2010/main" val="3939704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0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1" y="3886201"/>
            <a:ext cx="102944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114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010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4951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5715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6754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03218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5562600" y="3075802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2549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828800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1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1" y="3886201"/>
            <a:ext cx="1029449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114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858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5410200" y="1524002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5715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03217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5562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905001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5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05001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05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57401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05800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8991600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5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43137</TotalTime>
  <Pages>60</Pages>
  <Words>4180</Words>
  <Application>Microsoft Office PowerPoint</Application>
  <PresentationFormat>Widescreen</PresentationFormat>
  <Paragraphs>947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MS PGothic</vt:lpstr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굴림</vt:lpstr>
      <vt:lpstr>Helvetica</vt:lpstr>
      <vt:lpstr>Symbol</vt:lpstr>
      <vt:lpstr>Office</vt:lpstr>
      <vt:lpstr>CS162 Operating Systems and Systems Programming Lecture 3  Processes (con’t),  System Calls, Fork,  </vt:lpstr>
      <vt:lpstr>Recall: Four Fundamental OS Concepts</vt:lpstr>
      <vt:lpstr>Recall: OS Bottom Line: Run Programs</vt:lpstr>
      <vt:lpstr>Recall: Protected Address Space</vt:lpstr>
      <vt:lpstr>Recall: Single and Multithreaded Processes</vt:lpstr>
      <vt:lpstr>Recall: Simple address translation with Base and Bound</vt:lpstr>
      <vt:lpstr>Simple B&amp;B: User =&gt; Kernel</vt:lpstr>
      <vt:lpstr>Simple B&amp;B: Interrupt</vt:lpstr>
      <vt:lpstr>Simple B&amp;B: Switch User Process</vt:lpstr>
      <vt:lpstr>Simple B&amp;B: “resume”</vt:lpstr>
      <vt:lpstr>Running Many Programs</vt:lpstr>
      <vt:lpstr>Multiplexing Processes: The Process Control Block</vt:lpstr>
      <vt:lpstr>CPU Switch From Process A to Process B</vt:lpstr>
      <vt:lpstr>Scheduler</vt:lpstr>
      <vt:lpstr>Simultaneous MultiThreading/Hyperthreading</vt:lpstr>
      <vt:lpstr>Also recall: The World Is Parallel: Intel SkyLake (2017)</vt:lpstr>
      <vt:lpstr>Is Base and Bound a  Good-Enough Protection Mechanism?</vt:lpstr>
      <vt:lpstr>Better: x86 – segments and stacks</vt:lpstr>
      <vt:lpstr>Better Alternative: Address Mapping</vt:lpstr>
      <vt:lpstr>Administrivia: Getting started!</vt:lpstr>
      <vt:lpstr>Administrivia (Con’t)</vt:lpstr>
      <vt:lpstr>Recall: 3 types of Kernel Mode Transfer</vt:lpstr>
      <vt:lpstr>Recall: User/Kernel (Privileged) Mode</vt:lpstr>
      <vt:lpstr>Implementing Safe Kernel Mode Transfers</vt:lpstr>
      <vt:lpstr>Hardware support: Interrupt Control</vt:lpstr>
      <vt:lpstr>Interrupt Controller</vt:lpstr>
      <vt:lpstr>Interrupt Vector</vt:lpstr>
      <vt:lpstr>How do we take interrupts safely?</vt:lpstr>
      <vt:lpstr>Need for Separate Kernel Stacks</vt:lpstr>
      <vt:lpstr>Before</vt:lpstr>
      <vt:lpstr>During Interrupt/System Call</vt:lpstr>
      <vt:lpstr>Recall: UNIX System Structure</vt:lpstr>
      <vt:lpstr>A Narrow Waist</vt:lpstr>
      <vt:lpstr>Kernel System Call Handler</vt:lpstr>
      <vt:lpstr>Putting it together: web server</vt:lpstr>
      <vt:lpstr>Putting it together: web server</vt:lpstr>
      <vt:lpstr>Recall: Processes</vt:lpstr>
      <vt:lpstr>Bootstrapping</vt:lpstr>
      <vt:lpstr>Process Management API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fork_race.c</vt:lpstr>
      <vt:lpstr>Running Another Program</vt:lpstr>
      <vt:lpstr>Process Management API</vt:lpstr>
      <vt:lpstr>fork3.c</vt:lpstr>
      <vt:lpstr>Process Management</vt:lpstr>
      <vt:lpstr>Process Management API</vt:lpstr>
      <vt:lpstr>fork2.c – parent waits for child to finish</vt:lpstr>
      <vt:lpstr>Process Management API</vt:lpstr>
      <vt:lpstr>inf_loop.c</vt:lpstr>
      <vt:lpstr>Common POSIX Signals</vt:lpstr>
      <vt:lpstr>Shell</vt:lpstr>
      <vt:lpstr>Process vs. Thread APIs</vt:lpstr>
      <vt:lpstr>Threads vs. Processes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553</cp:revision>
  <cp:lastPrinted>2019-01-29T22:15:31Z</cp:lastPrinted>
  <dcterms:created xsi:type="dcterms:W3CDTF">1995-08-12T11:37:26Z</dcterms:created>
  <dcterms:modified xsi:type="dcterms:W3CDTF">2022-02-08T06:44:45Z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